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72"/>
  </p:notesMasterIdLst>
  <p:sldIdLst>
    <p:sldId id="653" r:id="rId2"/>
    <p:sldId id="1060" r:id="rId3"/>
    <p:sldId id="933" r:id="rId4"/>
    <p:sldId id="1053" r:id="rId5"/>
    <p:sldId id="1054" r:id="rId6"/>
    <p:sldId id="968" r:id="rId7"/>
    <p:sldId id="876" r:id="rId8"/>
    <p:sldId id="971" r:id="rId9"/>
    <p:sldId id="972" r:id="rId10"/>
    <p:sldId id="973" r:id="rId11"/>
    <p:sldId id="1017" r:id="rId12"/>
    <p:sldId id="671" r:id="rId13"/>
    <p:sldId id="915" r:id="rId14"/>
    <p:sldId id="923" r:id="rId15"/>
    <p:sldId id="975" r:id="rId16"/>
    <p:sldId id="925" r:id="rId17"/>
    <p:sldId id="976" r:id="rId18"/>
    <p:sldId id="977" r:id="rId19"/>
    <p:sldId id="978" r:id="rId20"/>
    <p:sldId id="979" r:id="rId21"/>
    <p:sldId id="903" r:id="rId22"/>
    <p:sldId id="1056" r:id="rId23"/>
    <p:sldId id="1046" r:id="rId24"/>
    <p:sldId id="1045" r:id="rId25"/>
    <p:sldId id="1049" r:id="rId26"/>
    <p:sldId id="1048" r:id="rId27"/>
    <p:sldId id="1068" r:id="rId28"/>
    <p:sldId id="1052" r:id="rId29"/>
    <p:sldId id="1042" r:id="rId30"/>
    <p:sldId id="1038" r:id="rId31"/>
    <p:sldId id="1037" r:id="rId32"/>
    <p:sldId id="1059" r:id="rId33"/>
    <p:sldId id="1040" r:id="rId34"/>
    <p:sldId id="1035" r:id="rId35"/>
    <p:sldId id="1018" r:id="rId36"/>
    <p:sldId id="1043" r:id="rId37"/>
    <p:sldId id="988" r:id="rId38"/>
    <p:sldId id="1044" r:id="rId39"/>
    <p:sldId id="917" r:id="rId40"/>
    <p:sldId id="1012" r:id="rId41"/>
    <p:sldId id="1008" r:id="rId42"/>
    <p:sldId id="1013" r:id="rId43"/>
    <p:sldId id="1009" r:id="rId44"/>
    <p:sldId id="1010" r:id="rId45"/>
    <p:sldId id="1007" r:id="rId46"/>
    <p:sldId id="1006" r:id="rId47"/>
    <p:sldId id="1005" r:id="rId48"/>
    <p:sldId id="1004" r:id="rId49"/>
    <p:sldId id="1011" r:id="rId50"/>
    <p:sldId id="940" r:id="rId51"/>
    <p:sldId id="1057" r:id="rId52"/>
    <p:sldId id="950" r:id="rId53"/>
    <p:sldId id="1065" r:id="rId54"/>
    <p:sldId id="1058" r:id="rId55"/>
    <p:sldId id="1015" r:id="rId56"/>
    <p:sldId id="1016" r:id="rId57"/>
    <p:sldId id="955" r:id="rId58"/>
    <p:sldId id="592" r:id="rId59"/>
    <p:sldId id="990" r:id="rId60"/>
    <p:sldId id="665" r:id="rId61"/>
    <p:sldId id="1069" r:id="rId62"/>
    <p:sldId id="996" r:id="rId63"/>
    <p:sldId id="995" r:id="rId64"/>
    <p:sldId id="885" r:id="rId65"/>
    <p:sldId id="1062" r:id="rId66"/>
    <p:sldId id="997" r:id="rId67"/>
    <p:sldId id="999" r:id="rId68"/>
    <p:sldId id="1067" r:id="rId69"/>
    <p:sldId id="998" r:id="rId70"/>
    <p:sldId id="921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AB Lecture3 Intro" id="{0830C1D7-2706-5540-B7B1-D31B3F76BB89}">
          <p14:sldIdLst>
            <p14:sldId id="653"/>
            <p14:sldId id="1060"/>
          </p14:sldIdLst>
        </p14:section>
        <p14:section name="Optimization" id="{B1E9581E-4329-EC4E-8C83-E8293AF962AC}">
          <p14:sldIdLst>
            <p14:sldId id="933"/>
            <p14:sldId id="1053"/>
            <p14:sldId id="1054"/>
            <p14:sldId id="968"/>
            <p14:sldId id="876"/>
            <p14:sldId id="971"/>
            <p14:sldId id="972"/>
            <p14:sldId id="973"/>
            <p14:sldId id="1017"/>
            <p14:sldId id="671"/>
          </p14:sldIdLst>
        </p14:section>
        <p14:section name="Regression Models" id="{926B2E3D-45DE-8E40-8832-0D14D8FA2987}">
          <p14:sldIdLst>
            <p14:sldId id="915"/>
            <p14:sldId id="923"/>
            <p14:sldId id="975"/>
            <p14:sldId id="925"/>
            <p14:sldId id="976"/>
            <p14:sldId id="977"/>
            <p14:sldId id="978"/>
            <p14:sldId id="979"/>
            <p14:sldId id="903"/>
            <p14:sldId id="1056"/>
          </p14:sldIdLst>
        </p14:section>
        <p14:section name="Regularization" id="{F6CE877B-45A8-1842-95B4-25E869BBA916}">
          <p14:sldIdLst>
            <p14:sldId id="1046"/>
            <p14:sldId id="1045"/>
            <p14:sldId id="1049"/>
            <p14:sldId id="1048"/>
          </p14:sldIdLst>
        </p14:section>
        <p14:section name="Ensemble - Boosting" id="{6655B9D5-7CE8-AA45-AD7E-2D11278ED742}">
          <p14:sldIdLst>
            <p14:sldId id="1068"/>
            <p14:sldId id="1052"/>
            <p14:sldId id="1042"/>
            <p14:sldId id="1038"/>
            <p14:sldId id="1037"/>
            <p14:sldId id="1059"/>
            <p14:sldId id="1040"/>
            <p14:sldId id="1035"/>
            <p14:sldId id="1018"/>
            <p14:sldId id="1043"/>
            <p14:sldId id="988"/>
            <p14:sldId id="1044"/>
          </p14:sldIdLst>
        </p14:section>
        <p14:section name="Neural Networks" id="{30A28C46-E3E2-E549-92E8-CAF1156B724C}">
          <p14:sldIdLst>
            <p14:sldId id="917"/>
            <p14:sldId id="1012"/>
            <p14:sldId id="1008"/>
            <p14:sldId id="1013"/>
            <p14:sldId id="1009"/>
            <p14:sldId id="1010"/>
            <p14:sldId id="1007"/>
            <p14:sldId id="1006"/>
            <p14:sldId id="1005"/>
            <p14:sldId id="1004"/>
            <p14:sldId id="1011"/>
            <p14:sldId id="940"/>
            <p14:sldId id="1057"/>
            <p14:sldId id="950"/>
            <p14:sldId id="1065"/>
            <p14:sldId id="1058"/>
            <p14:sldId id="1015"/>
            <p14:sldId id="1016"/>
            <p14:sldId id="955"/>
            <p14:sldId id="592"/>
            <p14:sldId id="990"/>
            <p14:sldId id="665"/>
            <p14:sldId id="1069"/>
            <p14:sldId id="996"/>
          </p14:sldIdLst>
        </p14:section>
        <p14:section name="NB MXNet Hands-on" id="{03F12851-4FFE-964B-BE68-F8AF1E60725E}">
          <p14:sldIdLst>
            <p14:sldId id="995"/>
          </p14:sldIdLst>
        </p14:section>
        <p14:section name="NB Putting it all together" id="{E1FDD152-2A4A-7B4A-A56D-FA2B3FBFF6A0}">
          <p14:sldIdLst>
            <p14:sldId id="885"/>
          </p14:sldIdLst>
        </p14:section>
        <p14:section name="AutoML" id="{E7153F47-5F72-DB43-A155-F43C375056B5}">
          <p14:sldIdLst>
            <p14:sldId id="1062"/>
            <p14:sldId id="997"/>
            <p14:sldId id="999"/>
            <p14:sldId id="1067"/>
          </p14:sldIdLst>
        </p14:section>
        <p14:section name="NB AutoGluon Hands-on" id="{EE700A5E-38AD-134E-8C90-66B438E17D37}">
          <p14:sldIdLst>
            <p14:sldId id="998"/>
          </p14:sldIdLst>
        </p14:section>
        <p14:section name="Looking Ahead" id="{A9267043-E1B4-1942-B00F-EB43F98B0B67}">
          <p14:sldIdLst>
            <p14:sldId id="92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D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3"/>
    <p:restoredTop sz="46738"/>
  </p:normalViewPr>
  <p:slideViewPr>
    <p:cSldViewPr snapToGrid="0" snapToObjects="1">
      <p:cViewPr varScale="1">
        <p:scale>
          <a:sx n="131" d="100"/>
          <a:sy n="131" d="100"/>
        </p:scale>
        <p:origin x="192" y="672"/>
      </p:cViewPr>
      <p:guideLst/>
    </p:cSldViewPr>
  </p:slid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44" d="100"/>
          <a:sy n="244" d="100"/>
        </p:scale>
        <p:origin x="86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1T06:56:57.086"/>
    </inkml:context>
    <inkml:brush xml:id="br0">
      <inkml:brushProperty name="width" value="0.07056" units="cm"/>
      <inkml:brushProperty name="height" value="0.07056" units="cm"/>
      <inkml:brushProperty name="color" value="#FF9900"/>
    </inkml:brush>
  </inkml:definitions>
  <inkml:trace contextRef="#ctx0" brushRef="#br0">349 4696 24575,'22'0'0,"0"0"0,6 0 0,4 0 0,5 0 0,6 0 0,-3 0 0,1 0 0,-3-4 0,-9 2 0,3-2 0,-14 0 0,0 4 0,-7-2 0,0 1 0,2-1 0,-3-2 0,1 1 0,2-1 0,-2 1 0,0 1 0,-1-2 0,-2 2 0,-1-2 0,0 1 0,2 1 0,0-3 0,6 0 0,-4-3 0,11 1 0,-7-2 0,13-1 0,-10 3 0,10-6 0,-9 8 0,9-7 0,-8 6 0,11-7 0,-11 6 0,11-6 0,-14 7 0,10-4 0,-9 3 0,2-2 0,2-3 0,-9 6 0,8-6 0,-11 7 0,3-4 0,-5 2 0,3-1 0,-2 1 0,2 0 0,-3 1 0,0 0 0,-1 1 0,3-3 0,-3 2 0,2-1 0,1-1 0,-5 1 0,11-5 0,-11 3 0,7 2 0,-6 1 0,-2 1 0,4-4 0,-6 3 0,9-5 0,-8 4 0,6 0 0,-3-1 0,-2 2 0,1-3 0,0 2 0,-4-3 0,7 1 0,-5-4 0,1 2 0,0 0 0,-4 2 0,2 1 0,0-1 0,-1 1 0,1-2 0,-2 3 0,0-3 0,0 4 0,0-5 0,0 4 0,0 0 0,0-1 0,-2 0 0,-2-1 0,-1 1 0,-1 0 0,1 3 0,-1-4 0,2 3 0,-2 1 0,2-3 0,-5 1 0,2-4 0,-4 2 0,3 0 0,2 4 0,-3-2 0,3 1 0,-1-1 0,0 3 0,-3-3 0,2 3 0,-1-3 0,1 2 0,4 2 0,-4-3 0,4 4 0,-4-4 0,4 4 0,-4-2 0,2 0 0,-1 2 0,2 0 0,1 0 0,0-1 0,1 0 0,-1 0 0,-2-1 0,0 0 0,-3-1 0,3 2 0,-1-2 0,0 2 0,-3-2 0,3 2 0,-5-2 0,5 1 0,-3-2 0,1 1 0,3 1 0,-2-1 0,0 4 0,1-2 0,-3-2 0,1 1 0,3-1 0,-7 2 0,9 1 0,-6-2 0,5 2 0,-2-3 0,2 3 0,0 0 0,-4 0 0,5-1 0,-5-1 0,4 1 0,0 1 0,0 0 0,1 0 0,0-1 0,-2 0 0,0 0 0,-2 1 0,2-1 0,0 3 0,0-5 0,2 5 0,-2-3 0,3 2 0,-4 1 0,4-3 0,-3 3 0,-2-3 0,3 2 0,-3 0 0,4 1 0,-2-3 0,2 2 0,-2-2 0,2 3 0,-1 0 0,-2 0 0,1 0 0,-2-2 0,2 2 0,0-2 0,-4 2 0,5 0 0,-3 0 0,-2-1 0,0 1 0,-6-3 0,5 2 0,-1-1 0,0 2 0,2 0 0,-3 0 0,6 0 0,-5 0 0,7 0 0,-5 0 0,3 0 0,1 0 0,1 0 0,1 0 0,-5 0 0,5 0 0,-8 0 0,6 2 0,-4 0 0,7 0 0,-5 0 0,3 1 0,-1-2 0,1 3 0,-1-1 0,0 0 0,-5 4 0,6-2 0,-4 2 0,7-2 0,-1-1 0,-2 1 0,1 0 0,-2 3 0,2-3 0,-2 3 0,1 1 0,-1-1 0,4 1 0,-2-1 0,3-3 0,0 1 0,-3-1 0,3 1 0,-4-1 0,4 1 0,0 0 0,1-1 0,-3 2 0,1-1 0,0 2 0,0-2 0,2 3 0,0-4 0,-4 4 0,3-4 0,-3 3 0,2 0 0,2-1 0,-3 4 0,3-7 0,0 2 0,0-1 0,0 1 0,0-2 0,0-1 0,0 1 0,0 0 0,0 2 0,0-1 0,0 0 0,0 1 0,0-2 0,0 3 0,0-2 0,0 1 0,-2-1 0,2 0 0,-2 1 0,2-3 0,0 3 0,0-1 0,-2 0 0,2 0 0,-2-2 0,0 3 0,0-2 0,0 2 0,0 0 0,0 0 0,2 4 0,-4-4 0,4 0 0,-2-2 0,0-1 0,2 2 0,-5-1 0,2 0 0,-2 0 0,1-1 0,-2 2 0,0-1 0,0 2 0,-1-3 0,4-1 0,-1-1 0,-1 1 0,0-1 0,-1 0 0,3-1 0,-3 3 0,0-2 0,-1 2 0,1-3 0,0 0 0,2 0 0,-2 0 0,-1 0 0,1 0 0,-1 0 0,3 0 0,-2 0 0,2-1 0,-4-1 0,0-2 0,1 1 0,-3-2 0,3 2 0,1-2 0,-1 1 0,0-1 0,1 0 0,-1-2 0,0 2 0,-1-1 0,1 1 0,0-1 0,-10-26 0,0-5 0,6 14 0,-7-13 0,4 2 0,14 27 0,0 3 0,0-6 0,0 7 0,0-5 0,0 2 0,0 0 0,0 1 0,0-1 0,0 3 0,0-2 0,3 1 0,-2 0 0,4-2 0,-1 2 0,-2-2 0,-1 3 0,1-2 0,-2 2 0,2-3 0,1 0 0,0-3 0,3 1 0,-3 0 0,1 3 0,-4 1 0,5-1 0,-4 2 0,4-2 0,-3 2 0,2-1 0,-2 0 0,4-2 0,-4 3 0,4-2 0,-2 0 0,0 1 0,0-1 0,-1 0 0,1 2 0,0 0 0,0 0 0,1 0 0,0 0 0,0 0 0,-1 0 0,0 0 0,2 0 0,0-2 0,4 1 0,-1-1 0,1 2 0,-2-1 0,1 0 0,-3-1 0,1 2 0,-2 1 0,3-2 0,-4 2 0,5-3 0,-4 2 0,7-2 0,-6 3 0,1-3 0,1 3 0,-1-1 0,1 2 0,0-4 0,-1 4 0,-1-3 0,4 2 0,-6 0 0,8-1 0,-5 1 0,2-1 0,-2 0 0,-3 1 0,2 0 0,-2 1 0,4-2 0,-1 0 0,3-1 0,-4 1 0,0 0 0,0 1 0,-2 1 0,3-4 0,-2 3 0,0-2 0,-1 2 0,2-1 0,2 0 0,-1-1 0,1-1 0,-4 2 0,0 0 0,3-2 0,-2 2 0,3-2 0,-2 2 0,-2 0 0,1 0 0,-2-3 0,0 2 0,1-4 0,0 5 0,2-2 0,-2 2 0,1-1 0,0 0 0,0-2 0,-1 2 0,2-2 0,-3 3 0,2-2 0,-3 1 0,2-1 0,-2 0 0,4-1 0,-3 2 0,1-2 0,-1 3 0,-3-2 0,3 1 0,0-1 0,1 0 0,0-1 0,0 2 0,-2 0 0,1 1 0,0-4 0,0 4 0,2-5 0,-4 3 0,3-1 0,-1-1 0,0 1 0,1-1 0,-2 1 0,2 2 0,-3-1 0,1-1 0,-2 2 0,1-1 0,0 2 0,0-1 0,-1 0 0,2-2 0,-1 3 0,0-3 0,1 1 0,0 0 0,0 0 0,0 2 0,-2 1 0,0-3 0,0 0 0,2 0 0,-2 0 0,2-1 0,-2 1 0,2-4 0,-2 5 0,2-3 0,-2 2 0,2-1 0,-1 1 0,0-2 0,1 3 0,0-1 0,0-1 0,2 0 0,-2 0 0,1 1 0,-2 1 0,-1-1 0,2 0 0,0-2 0,2 2 0,0-1 0,0 0 0,0-2 0,5-2 0,-4 4 0,8-5 0,-8 5 0,3-2 0,-2 3 0,1-2 0,-1 2 0,1-1 0,2-1 0,1 2 0,0-2 0,3 3 0,-4 0 0,7-1 0,-9 1 0,7 0 0,-4 0 0,3-1 0,-2 0 0,-1 4 0,-1-2 0,1 3 0,-2-5 0,-1 3 0,1-3 0,-2 2 0,1-2 0,0 3 0,-2-2 0,1 2 0,3-1 0,-3 1 0,4-2 0,-4 1 0,2-2 0,3 2 0,-4 0 0,3-1 0,-4 0 0,0-1 0,2 0 0,-2 0 0,0 1 0,0-1 0,-2 2 0,-3 0 0,1 0 0,2-2 0,-1 2 0,1-1 0,-1 1 0,-3-2 0,2 2 0,-2-2 0,2-1 0,-2 2 0,3-2 0,-3 3 0,0-2 0,0 2 0,0-2 0,0-1 0,0 2 0,0-3 0,0 4 0,0-1 0,0 1 0,0-2 0,0 2 0,0-1 0,0 0 0,0 0 0,0 1 0,0-2 0,0 1 0,0 0 0,0-3 0,0 4 0,-2-3 0,1 3 0,-3-4 0,2 3 0,0-2 0,-2 0 0,4 1 0,-4-1 0,3 1 0,0 2 0,-1-1 0,2-2 0,-2 0 0,-2-4 0,2 4 0,-3-2 0,4 2 0,-1 0 0,-1-3 0,1 5 0,-3-4 0,2 5 0,-1-2 0,1 2 0,1 0 0,-4 0 0,-1 0 0,1 1 0,-4-2 0,6 1 0,-6 0 0,1 0 0,-2 1 0,-2-1 0,2-1 0,1 0 0,-1 3 0,4-1 0,-1 2 0,0 0 0,3 0 0,-7-1 0,7 1 0,-3-2 0,0 2 0,1 0 0,-1-1 0,0 0 0,3 0 0,-2 1 0,1 0 0,0 0 0,-1 0 0,4 0 0,-3 0 0,0 0 0,-1 0 0,0 0 0,3 0 0,-2 0 0,2 0 0,-1 1 0,-27 20 0,-4 5 0,14-11 0,-15 10 0,7-3 0,28-19 0,0 1 0,2-1 0,-1 1 0,-1 1 0,-2-1 0,-1 1 0,4 1 0,-2-2 0,2 3 0,-1-3 0,-1-1 0,-2 4 0,4-3 0,-4 1 0,4 0 0,0-2 0,1 1 0,-2 0 0,1 0 0,0-1 0,1 1 0,-2 0 0,2 0 0,-2-1 0,2 2 0,0-2 0,0 2 0,0-2 0,0 1 0,0 0 0,0 0 0,0-1 0,0 3 0,0-2 0,0 2 0,0-1 0,0 0 0,0 0 0,0 1 0,0-3 0,1 2 0,0-2 0,1 1 0,0 1 0,0 0 0,2 3 0,-2-4 0,0 2 0,0-1 0,-2-2 0,2 2 0,-2-3 0,2 5 0,-1-4 0,0 4 0,-1-3 0,0 0 0,4 2 0,-3-1 0,3 0 0,-4-1 0,0-1 0,0 2 0,-2 0 0,0-1 0,0 2 0,-2-2 0,2 0 0,-2-1 0,-2 0 0,2 2 0,-2-3 0,3 2 0,-1-3 0,0 0 0,-4 0 0,3 0 0,-7 2 0,6-2 0,-1 0 0,3-1 0,0 0 0,-2 0 0,2 0 0,-2 0 0,1 0 0,-4 3 0,0-2 0,-1 2 0,2-2 0,1 0 0,-3 0 0,3-1 0,-1 0 0,0 0 0,2 0 0,-2 0 0,2 0 0,-4 0 0,4 0 0,-6 0 0,8 0 0,-4 0 0,4 0 0,-2 0 0,2 0 0,-2 0 0,2-1 0,-2 0 0,0-1 0,0 0 0,-6-2 0,4 0 0,-3 1 0,5-1 0,3 3 0,-1-2 0,-4-1 0,3 0 0,-4 0 0,6-4 0,-6 0 0,5 1 0,-4-1 0,8 2 0,-4 0 0,4 0 0,-5 1 0,3 2 0,-3-3 0,5 2 0,-4-2 0,2 1 0,0 0 0,-4-1 0,5 1 0,-5-3 0,4 1 0,0-4 0,-2 3 0,-1-5 0,2 2 0,-5-3 0,6 5 0,-4-5 0,4 4 0,-3-2 0,2 3 0,0-1 0,2 3 0,-1-3 0,2 4 0,-2-2 0,2 4 0,-2-1 0,2 0 0,-2 1 0,1 0 0,-4-2 0,4 1 0,-3 0 0,3 0 0,0 2 0,0-1 0,-1 1 0,2-2 0,-2-1 0,0 0 0,-2-6 0,1 6 0,-2-4 0,5 4 0,-1-5 0,0 2 0,-1-3 0,2 1 0,-2 2 0,1-3 0,0 4 0,-2 0 0,3 2 0,-2-1 0,2 1 0,-1 1 0,-2 0 0,2 2 0,-2-1 0,2 0 0,-1-2 0,-2-1 0,-1 0 0,1 0 0,1 1 0,0 3 0,0-2 0,3 1 0,-4-1 0,1-2 0,0 1 0,-2 1 0,3 0 0,-1-1 0,0 2 0,1-6 0,0 7 0,0-4 0,0 4 0,-2 0 0,3 0 0,-3-1 0,2-1 0,-1 0 0,2 0 0,-3 1 0,1-3 0,-1 1 0,0 0 0,4 2 0,-4 1 0,4-2 0,-3 0 0,0 0 0,-1 0 0,0 1 0,0-3 0,-2 0 0,1 0 0,-1-1 0,3 5 0,-4-4 0,5 4 0,-4-3 0,4 1 0,-1 0 0,0 1 0,-1-3 0,-1 2 0,-1-2 0,2-3 0,-2 4 0,1-4 0,0 3 0,0-1 0,3 1 0,-4-3 0,5 3 0,-5-1 0,3 1 0,0-1 0,0 1 0,-3-3 0,3 3 0,-1-3 0,1 3 0,2-5 0,-3 4 0,4-6 0,-4 8 0,2-4 0,-2 4 0,-1-3 0,3 0 0,-2-3 0,-1 3 0,0-4 0,-1 1 0,3-1 0,1-2 0,0-2 0,2 3 0,-7-5 0,5 5 0,-5-5 0,7 4 0,-4-3 0,3 1 0,-3 5 0,4-4 0,-2 5 0,-2-2 0,3 4 0,-2-1 0,3 3 0,-3-2 0,3-1 0,-2 3 0,2-3 0,0 3 0,0-5 0,0 4 0,0-6 0,0 5 0,0-3 0,0-1 0,0 2 0,0-2 0,0-1 0,0 0 0,2-5 0,1 3 0,4-3 0,1 3 0,1-1 0,-1 4 0,3-4 0,-6 4 0,9-5 0,-5 3 0,2 0 0,-2 2 0,5-5 0,-6 4 0,5-3 0,-6 5 0,2 3 0,-3 1 0,2 0 0,-1 1 0,1-4 0,1 5 0,-3-1 0,7-3 0,-6 4 0,13-12 0,-8 6 0,4-2 0,0-3 0,-3 4 0,17-14 0,-12 6 0,8-4 0,-10 7 0,-1 2 0,0-2 0,0 1 0,0 0 0,0-1 0,1 0 0,-2 2 0,1 1 0,-1 1 0,-2-1 0,0 1 0,2-4 0,-3 7 0,5-4 0,-4-1 0,3 2 0,-2-2 0,0 2 0,-2-1 0,0 3 0,3-2 0,-6 4 0,5-1 0,-3-2 0,3-1 0,-2 3 0,2-7 0,-4 11 0,-1-4 0,5-2 0,-6 6 0,3-6 0,3 0 0,-7 4 0,11-8 0,-10 9 0,1-3 0,2 1 0,-6 1 0,9-4 0,-7 3 0,5-4 0,-2 2 0,1-3 0,5 1 0,-3-2 0,11-4 0,0-4 0,6 4 0,-1-1 0,-11 11 0,6-5 0,-3 2 0,5-4 0,8-3 0,-8 3 0,4-5 0,-4 5 0,-1-2 0,-3 3 0,-1 0 0,-3 0 0,1 2 0,-2 0 0,-2 4 0,-2-1 0,-1 2 0,-3 0 0,1 2 0,-3-1 0,2 1 0,-2-3 0,7-3 0,-5 6 0,7-7 0,-8 8 0,4-2 0,0-1 0,-4 2 0,4-3 0,-3 1 0,0 1 0,5-2 0,-6 5 0,7-8 0,-8 7 0,6-9 0,-6 9 0,1-2 0,-1 4 0,-3 1 0,5-4 0,-2 3 0,0-3 0,-4 5 0,-2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3D6E0-020F-C74E-93E7-F365EA0A1094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AAF13-0D66-9247-8B59-91BBBED8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7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kern="1200" dirty="0">
              <a:solidFill>
                <a:schemeClr val="tx1"/>
              </a:solidFill>
              <a:effectLst/>
              <a:latin typeface="Amazon Ember Light" panose="020B0403020204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04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mazon Ember Light" panose="020B040302020402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26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28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29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76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mazon Ember Light" panose="020B0403020204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19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91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mazon Ember Light" panose="020B0403020204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1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69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42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22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65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Amazon Ember Light" panose="020B0403020204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55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mazon Ember Light" panose="020B0403020204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81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mazon Ember Light" panose="020B0403020204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44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mazon Ember Light" panose="020B0403020204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11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22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883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2800" b="1" dirty="0"/>
          </a:p>
          <a:p>
            <a:pPr marL="0" indent="0">
              <a:buFontTx/>
              <a:buNone/>
            </a:pPr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694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>
              <a:buFontTx/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7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164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69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733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169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420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767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039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265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200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606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8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18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792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713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513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245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mazon Ember Light" panose="020B0403020204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520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921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218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535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998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10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806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673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398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356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267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752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27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503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37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Amazon Ember Light" panose="020B0403020204020204" pitchFamily="34" charset="0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accent6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Here</a:t>
                </a:r>
                <a:r>
                  <a:rPr lang="en-US" b="0" baseline="0" dirty="0">
                    <a:solidFill>
                      <a:schemeClr val="accent6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 are choices of error (cost) functions, that can be used to basically </a:t>
                </a:r>
              </a:p>
              <a:p>
                <a:pPr marL="0" indent="0">
                  <a:buNone/>
                </a:pPr>
                <a:r>
                  <a:rPr lang="en-US" sz="1200" b="0" dirty="0">
                    <a:solidFill>
                      <a:schemeClr val="accent3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compare the NN outputs with the truth, with the desired target.</a:t>
                </a:r>
                <a:endParaRPr lang="en-US" b="0" baseline="0" dirty="0">
                  <a:solidFill>
                    <a:schemeClr val="accent6"/>
                  </a:solidFill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  <a:p>
                <a:pPr marL="0" indent="0">
                  <a:buNone/>
                </a:pPr>
                <a:endParaRPr lang="en-US" b="1" baseline="0" dirty="0">
                  <a:solidFill>
                    <a:schemeClr val="accent6"/>
                  </a:solidFill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Log-Loss (cross entropy for sigmoid loss)</a:t>
                </a:r>
                <a:r>
                  <a:rPr lang="en-US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:</a:t>
                </a:r>
                <a:r>
                  <a:rPr lang="en-US" dirty="0">
                    <a:solidFill>
                      <a:srgbClr val="00B050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 </a:t>
                </a:r>
                <a:r>
                  <a:rPr lang="en-US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A numeric value that measures the </a:t>
                </a:r>
                <a:r>
                  <a:rPr lang="en-US" b="1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performance of a binary classifier</a:t>
                </a:r>
                <a:r>
                  <a:rPr lang="en-US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 when model output is a probability between 0 and 1</a:t>
                </a:r>
                <a:r>
                  <a:rPr lang="en-US" sz="2400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 y true class </a:t>
                </a:r>
                <a:r>
                  <a:rPr lang="en-US" sz="24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</a:t>
                </a:r>
                <a:r>
                  <a:rPr lang="en-US" sz="2400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 {0, 1}, p</a:t>
                </a:r>
                <a:r>
                  <a:rPr lang="en-US" sz="2400" baseline="0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 </a:t>
                </a:r>
                <a:r>
                  <a:rPr lang="en-US" sz="2400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probability of class, and ln   : logarithm</a:t>
                </a:r>
              </a:p>
              <a:p>
                <a:pPr marL="0" marR="0" lvl="0" indent="0" algn="l" defTabSz="91437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Cross entropy for </a:t>
                </a:r>
                <a:r>
                  <a:rPr lang="en-US" b="1" dirty="0" err="1">
                    <a:solidFill>
                      <a:schemeClr val="accent6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softmax</a:t>
                </a:r>
                <a:r>
                  <a:rPr lang="en-US" b="1" dirty="0">
                    <a:solidFill>
                      <a:schemeClr val="accent6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 loss</a:t>
                </a:r>
                <a:r>
                  <a:rPr lang="en-US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:</a:t>
                </a:r>
                <a:r>
                  <a:rPr lang="en-US" dirty="0">
                    <a:solidFill>
                      <a:srgbClr val="00B050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 </a:t>
                </a:r>
                <a:r>
                  <a:rPr lang="en-US" sz="1200" b="1" i="0" kern="1200" dirty="0">
                    <a:solidFill>
                      <a:schemeClr val="accent3"/>
                    </a:solidFill>
                    <a:effectLst/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extends the </a:t>
                </a:r>
                <a:r>
                  <a:rPr lang="en-US" b="1" dirty="0">
                    <a:solidFill>
                      <a:schemeClr val="accent6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cross entropy for sigmoid loss</a:t>
                </a:r>
                <a:r>
                  <a:rPr lang="en-US" sz="1200" b="1" i="0" kern="1200" dirty="0">
                    <a:solidFill>
                      <a:schemeClr val="accent3"/>
                    </a:solidFill>
                    <a:effectLst/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 beyond two classes to 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multi-class classification, 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class index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  <a:p>
                <a:pPr marL="0" marR="0" lvl="0" indent="0" algn="l" defTabSz="91437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Amazon Ember Light" panose="020B0403020204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37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Amazon Ember Light" panose="020B0403020204020204" pitchFamily="34" charset="0"/>
                    <a:ea typeface="+mn-ea"/>
                    <a:cs typeface="+mn-cs"/>
                  </a:rPr>
                  <a:t>Regression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Amazon Ember Light" panose="020B0403020204020204" pitchFamily="34" charset="0"/>
                    <a:ea typeface="+mn-ea"/>
                    <a:cs typeface="+mn-cs"/>
                  </a:rPr>
                  <a:t>– MSE = averaged SSE is the most popular choice</a:t>
                </a:r>
              </a:p>
              <a:p>
                <a:pPr marL="0" marR="0" lvl="0" indent="0" algn="l" defTabSz="91437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Amazon Ember Light" panose="020B0403020204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37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Amazon Ember Light" panose="020B0403020204020204" pitchFamily="34" charset="0"/>
                    <a:ea typeface="+mn-ea"/>
                    <a:cs typeface="+mn-cs"/>
                  </a:rPr>
                  <a:t>Note that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Amazon Ember Light" panose="020B0403020204020204" pitchFamily="34" charset="0"/>
                    <a:ea typeface="+mn-ea"/>
                    <a:cs typeface="+mn-cs"/>
                  </a:rPr>
                  <a:t>, all these error functions are differentiable, desired properties, for gradient descent …</a:t>
                </a:r>
              </a:p>
              <a:p>
                <a:pPr marL="0" marR="0" lvl="0" indent="0" algn="l" defTabSz="91437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Amazon Ember Light" panose="020B0403020204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37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Amazon Ember Light" panose="020B0403020204020204" pitchFamily="34" charset="0"/>
                    <a:ea typeface="+mn-ea"/>
                    <a:cs typeface="+mn-cs"/>
                  </a:rPr>
                  <a:t>~~~~~~~~</a:t>
                </a:r>
              </a:p>
              <a:p>
                <a:pPr marL="0" marR="0" lvl="0" indent="0" algn="l" defTabSz="91437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Amazon Ember Light" panose="020B0403020204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37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Amazon Ember Light" panose="020B0403020204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37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kern="1200" dirty="0">
                  <a:solidFill>
                    <a:schemeClr val="tx1"/>
                  </a:solidFill>
                  <a:effectLst/>
                  <a:latin typeface="Amazon Ember Light" panose="020B0403020204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37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Amazon Ember Light" panose="020B0403020204020204" pitchFamily="34" charset="0"/>
                    <a:ea typeface="+mn-ea"/>
                    <a:cs typeface="+mn-cs"/>
                  </a:rPr>
                  <a:t>C = -\frac{1}{n}{\sum_{examples}^{} y \ln(p) + (1-y) \ln(1-p)}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Amazon Ember Light" panose="020B0403020204020204" pitchFamily="34" charset="0"/>
                    <a:ea typeface="+mn-ea"/>
                    <a:cs typeface="+mn-cs"/>
                  </a:rPr>
                  <a:t>C = -\frac{1}{n}{\sum_{examples}^{} }\,{\sum_{classes}^{}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Amazon Ember Light" panose="020B0403020204020204" pitchFamily="34" charset="0"/>
                    <a:ea typeface="+mn-ea"/>
                    <a:cs typeface="+mn-cs"/>
                  </a:rPr>
                  <a:t>y_i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Amazon Ember Light" panose="020B0403020204020204" pitchFamily="34" charset="0"/>
                    <a:ea typeface="+mn-ea"/>
                    <a:cs typeface="+mn-cs"/>
                  </a:rPr>
                  <a:t> \ln(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Amazon Ember Light" panose="020B0403020204020204" pitchFamily="34" charset="0"/>
                    <a:ea typeface="+mn-ea"/>
                    <a:cs typeface="+mn-cs"/>
                  </a:rPr>
                  <a:t>p_i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Amazon Ember Light" panose="020B0403020204020204" pitchFamily="34" charset="0"/>
                    <a:ea typeface="+mn-ea"/>
                    <a:cs typeface="+mn-cs"/>
                  </a:rPr>
                  <a:t>)}</a:t>
                </a:r>
              </a:p>
              <a:p>
                <a:pPr marL="0" marR="0" lvl="0" indent="0" algn="l" defTabSz="91437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Amazon Ember Light" panose="020B0403020204020204" pitchFamily="34" charset="0"/>
                    <a:ea typeface="+mn-ea"/>
                    <a:cs typeface="+mn-cs"/>
                  </a:rPr>
                  <a:t>C = \frac{1}{n}{\sum_{examples}^{} (y-p)*2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693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639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94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200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889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251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2910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4829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821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714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223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1970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430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AAF13-0D66-9247-8B59-91BBBED844F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2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mazon Ember Light" panose="020B040302020402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525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69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10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8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bg>
      <p:bgPr>
        <a:solidFill>
          <a:srgbClr val="008D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B61CC3-BE28-6B4F-BD65-2DAB12D40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067" y="839121"/>
            <a:ext cx="5379866" cy="56331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53A392-B4B2-4441-B613-FB2E89DC5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6067" y="839121"/>
            <a:ext cx="5379866" cy="563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9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370" y="684866"/>
            <a:ext cx="10557766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FFFFFF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5652" y="3224236"/>
            <a:ext cx="5790887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19728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6095" y="295897"/>
            <a:ext cx="10897504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sz="4200" b="0" i="0" baseline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389" y="1310105"/>
            <a:ext cx="10885839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 baseline="0">
                <a:latin typeface="Amazon Ember Light" panose="020B04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 baseline="0">
                <a:latin typeface="Amazon Ember Light" panose="020B04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 baseline="0">
                <a:latin typeface="Amazon Ember Light" panose="020B04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30"/>
            <a:ext cx="12192001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30"/>
            <a:ext cx="12192001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46" y="6317948"/>
            <a:ext cx="2455262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8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rse Title Slide">
    <p:bg>
      <p:bgPr>
        <a:solidFill>
          <a:srgbClr val="008D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2A6C-518B-9745-97A6-C23C825CC4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3200" b="1" i="0" baseline="0">
                <a:solidFill>
                  <a:schemeClr val="bg1"/>
                </a:solidFill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8794A-8FB1-7C49-A373-2446B9B127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 baseline="0">
                <a:solidFill>
                  <a:schemeClr val="bg1"/>
                </a:solidFill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Course Information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AE8239AA-9BD5-624A-A6A4-346203F98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EB0E3B87-1BC8-6A4D-8AD1-608397AE6F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975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">
    <p:bg>
      <p:bgPr>
        <a:solidFill>
          <a:srgbClr val="008D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2A6C-518B-9745-97A6-C23C825CC4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1" i="0" baseline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74FB2-50DD-114B-A69F-B0812501A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021" y="4084636"/>
            <a:ext cx="2127958" cy="2228129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C1CE36BD-CADC-C540-9DFC-ED445E7F8B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209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FB90DA5-5098-B940-A3DC-AA13067A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78" y="479421"/>
            <a:ext cx="10515600" cy="9921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="1" i="0" baseline="0">
                <a:solidFill>
                  <a:schemeClr val="tx1"/>
                </a:solidFill>
                <a:latin typeface="Amazon Ember Light" panose="020B0403020204020204" pitchFamily="34" charset="0"/>
                <a:ea typeface="Amazon Ember Medium" panose="020B0603020204020204" pitchFamily="34" charset="0"/>
                <a:cs typeface="Amazon Ember Medium" panose="020B06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713792-F2E0-2349-9E01-7A252CDCDD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52492" y="1291120"/>
            <a:ext cx="10842630" cy="4858631"/>
          </a:xfrm>
          <a:prstGeom prst="rect">
            <a:avLst/>
          </a:prstGeom>
        </p:spPr>
        <p:txBody>
          <a:bodyPr/>
          <a:lstStyle>
            <a:lvl1pPr>
              <a:defRPr sz="26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>
              <a:defRPr sz="24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>
              <a:defRPr sz="22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>
              <a:defRPr sz="20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>
              <a:defRPr sz="18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46D6A7FD-6C05-5342-B834-E0E7BE1A4744}"/>
              </a:ext>
            </a:extLst>
          </p:cNvPr>
          <p:cNvSpPr/>
          <p:nvPr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86603285-D8CE-0A4C-B73F-E48A74477B6A}"/>
              </a:ext>
            </a:extLst>
          </p:cNvPr>
          <p:cNvSpPr/>
          <p:nvPr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9934858C-35FD-6C48-8877-5800510C3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9764F57A-AD7A-6C47-B464-67DA8BEA11A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18558" y="6429469"/>
            <a:ext cx="294953" cy="2872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D6BF886-827E-AB4F-803D-23D6EB14CB16}"/>
              </a:ext>
            </a:extLst>
          </p:cNvPr>
          <p:cNvSpPr/>
          <p:nvPr userDrawn="1"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347B6301-78E6-D240-8352-87A530BBF8B0}"/>
              </a:ext>
            </a:extLst>
          </p:cNvPr>
          <p:cNvSpPr/>
          <p:nvPr userDrawn="1"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CB13A479-A9D5-8C4B-84E1-6BCFE1C6D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807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FB90DA5-5098-B940-A3DC-AA13067A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78" y="479421"/>
            <a:ext cx="10515600" cy="9921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="1" i="0" baseline="0">
                <a:solidFill>
                  <a:schemeClr val="tx1"/>
                </a:solidFill>
                <a:latin typeface="Amazon Ember Light" panose="020B0403020204020204" pitchFamily="34" charset="0"/>
                <a:ea typeface="Amazon Ember Medium" panose="020B0603020204020204" pitchFamily="34" charset="0"/>
                <a:cs typeface="Amazon Ember Medium" panose="020B06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713792-F2E0-2349-9E01-7A252CDCDD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52492" y="1291120"/>
            <a:ext cx="10842630" cy="4874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indent="0">
              <a:buNone/>
              <a:defRPr sz="24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914400" indent="0">
              <a:buNone/>
              <a:defRPr sz="22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371600" indent="0">
              <a:buNone/>
              <a:defRPr sz="20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828800" indent="0">
              <a:buNone/>
              <a:defRPr sz="18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46D6A7FD-6C05-5342-B834-E0E7BE1A4744}"/>
              </a:ext>
            </a:extLst>
          </p:cNvPr>
          <p:cNvSpPr/>
          <p:nvPr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86603285-D8CE-0A4C-B73F-E48A74477B6A}"/>
              </a:ext>
            </a:extLst>
          </p:cNvPr>
          <p:cNvSpPr/>
          <p:nvPr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9934858C-35FD-6C48-8877-5800510C3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9764F57A-AD7A-6C47-B464-67DA8BEA11A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18558" y="6429469"/>
            <a:ext cx="294953" cy="2872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578463B1-F60E-7445-9617-8E39F5FAB733}"/>
              </a:ext>
            </a:extLst>
          </p:cNvPr>
          <p:cNvSpPr/>
          <p:nvPr userDrawn="1"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6E8423B-7CE4-274D-BED6-8EFB6B87AF55}"/>
              </a:ext>
            </a:extLst>
          </p:cNvPr>
          <p:cNvSpPr/>
          <p:nvPr userDrawn="1"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972EBB3B-2E1D-DB44-A215-2F11DF7A2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846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Bullets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91BAA89-5BE2-BE47-B5B1-21BA9FA1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78" y="479421"/>
            <a:ext cx="10515600" cy="9921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="1" i="0" baseline="0">
                <a:solidFill>
                  <a:schemeClr val="tx1"/>
                </a:solidFill>
                <a:latin typeface="Amazon Ember Light" panose="020B0403020204020204" pitchFamily="34" charset="0"/>
                <a:ea typeface="Amazon Ember Medium" panose="020B0603020204020204" pitchFamily="34" charset="0"/>
                <a:cs typeface="Amazon Ember Medium" panose="020B06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3D060CE-D456-1E4D-BC0B-1135AF50E9F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52492" y="1291120"/>
            <a:ext cx="5145083" cy="4874129"/>
          </a:xfrm>
          <a:prstGeom prst="rect">
            <a:avLst/>
          </a:prstGeom>
        </p:spPr>
        <p:txBody>
          <a:bodyPr/>
          <a:lstStyle>
            <a:lvl1pPr>
              <a:defRPr sz="26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>
              <a:defRPr sz="24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>
              <a:defRPr sz="22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>
              <a:defRPr sz="20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>
              <a:defRPr sz="18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DBC07DC6-1935-3B40-AD1F-356EC58FCF6A}"/>
              </a:ext>
            </a:extLst>
          </p:cNvPr>
          <p:cNvSpPr/>
          <p:nvPr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705C016-E629-0448-9B31-051C2A70633F}"/>
              </a:ext>
            </a:extLst>
          </p:cNvPr>
          <p:cNvSpPr/>
          <p:nvPr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30FCF1E-A28B-B049-B25E-6BEDF536D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A9E96E33-9C9A-6B42-A73C-1FC63A6E083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18558" y="6429469"/>
            <a:ext cx="294953" cy="2872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0245D2EF-FB10-6D4F-AF1C-69BCD49BCF59}"/>
              </a:ext>
            </a:extLst>
          </p:cNvPr>
          <p:cNvSpPr/>
          <p:nvPr userDrawn="1"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84EDE6D8-7F4A-E04F-8F1C-B1E3BA5EE874}"/>
              </a:ext>
            </a:extLst>
          </p:cNvPr>
          <p:cNvSpPr/>
          <p:nvPr userDrawn="1"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5EBAE012-8527-A644-BBEC-E0EDF43E83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377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Bullets and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91BAA89-5BE2-BE47-B5B1-21BA9FA1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78" y="479421"/>
            <a:ext cx="10515600" cy="9921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="1" i="0" baseline="0">
                <a:solidFill>
                  <a:schemeClr val="tx1"/>
                </a:solidFill>
                <a:latin typeface="Amazon Ember Light" panose="020B0403020204020204" pitchFamily="34" charset="0"/>
                <a:ea typeface="Amazon Ember Medium" panose="020B0603020204020204" pitchFamily="34" charset="0"/>
                <a:cs typeface="Amazon Ember Medium" panose="020B06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DBC07DC6-1935-3B40-AD1F-356EC58FCF6A}"/>
              </a:ext>
            </a:extLst>
          </p:cNvPr>
          <p:cNvSpPr/>
          <p:nvPr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705C016-E629-0448-9B31-051C2A70633F}"/>
              </a:ext>
            </a:extLst>
          </p:cNvPr>
          <p:cNvSpPr/>
          <p:nvPr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30FCF1E-A28B-B049-B25E-6BEDF536D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A9E96E33-9C9A-6B42-A73C-1FC63A6E083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18558" y="6429469"/>
            <a:ext cx="294953" cy="2872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7AA1A80-8C3A-A840-8E40-19C0A1FEEC6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050844" y="1291121"/>
            <a:ext cx="5145083" cy="4644140"/>
          </a:xfrm>
          <a:prstGeom prst="rect">
            <a:avLst/>
          </a:prstGeom>
        </p:spPr>
        <p:txBody>
          <a:bodyPr/>
          <a:lstStyle>
            <a:lvl1pPr>
              <a:defRPr sz="26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>
              <a:defRPr sz="24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>
              <a:defRPr sz="22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>
              <a:defRPr sz="20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>
              <a:defRPr sz="1800" baseline="0">
                <a:latin typeface="Amazon Ember Light" panose="020B04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4AB59EBE-6947-EA4A-9332-FCC1FF9E022A}"/>
              </a:ext>
            </a:extLst>
          </p:cNvPr>
          <p:cNvSpPr/>
          <p:nvPr userDrawn="1"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4178D2E6-E30A-884E-88E4-2E22439435EA}"/>
              </a:ext>
            </a:extLst>
          </p:cNvPr>
          <p:cNvSpPr/>
          <p:nvPr userDrawn="1"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7F850E67-044B-4241-9F2D-24D29E544B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8685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00A75B7-906B-1942-8FD7-69DDC951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78" y="479421"/>
            <a:ext cx="10515600" cy="9921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="1" i="0" baseline="0">
                <a:solidFill>
                  <a:schemeClr val="tx1"/>
                </a:solidFill>
                <a:latin typeface="Amazon Ember Light" panose="020B0403020204020204" pitchFamily="34" charset="0"/>
                <a:ea typeface="Amazon Ember Medium" panose="020B0603020204020204" pitchFamily="34" charset="0"/>
                <a:cs typeface="Amazon Ember Medium" panose="020B06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267B9625-5791-174B-A810-36656085BF55}"/>
              </a:ext>
            </a:extLst>
          </p:cNvPr>
          <p:cNvSpPr/>
          <p:nvPr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3381DE1E-457F-764B-8041-524BE362F202}"/>
              </a:ext>
            </a:extLst>
          </p:cNvPr>
          <p:cNvSpPr/>
          <p:nvPr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028EA626-72DB-7041-B75F-6D90DB3AD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EF5DFFF0-A796-7C4D-B4ED-5182D974A5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18558" y="6429469"/>
            <a:ext cx="294953" cy="2872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2E4F0BB-BB6B-BB48-B1B0-3D551C9480FB}"/>
              </a:ext>
            </a:extLst>
          </p:cNvPr>
          <p:cNvSpPr/>
          <p:nvPr userDrawn="1"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D4AD77DC-C3D4-3246-B336-BBB0422E7332}"/>
              </a:ext>
            </a:extLst>
          </p:cNvPr>
          <p:cNvSpPr/>
          <p:nvPr userDrawn="1"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9A8A0392-6922-624C-AFB0-A2FB22A29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394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yle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0B6B79-9D12-6644-901D-B64734E322A8}"/>
              </a:ext>
            </a:extLst>
          </p:cNvPr>
          <p:cNvSpPr txBox="1"/>
          <p:nvPr userDrawn="1"/>
        </p:nvSpPr>
        <p:spPr>
          <a:xfrm>
            <a:off x="613510" y="1625600"/>
            <a:ext cx="81240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0" dirty="0">
                <a:solidFill>
                  <a:schemeClr val="accent1"/>
                </a:solidFill>
                <a:latin typeface="Amazon Ember Light" panose="020B0403020204020204" pitchFamily="34" charset="0"/>
              </a:rPr>
              <a:t>Blue:  0, 141, 196 (</a:t>
            </a:r>
            <a:r>
              <a:rPr lang="en-US" sz="2800" b="1" baseline="0" dirty="0" err="1">
                <a:solidFill>
                  <a:schemeClr val="accent1"/>
                </a:solidFill>
                <a:latin typeface="Amazon Ember Light" panose="020B0403020204020204" pitchFamily="34" charset="0"/>
              </a:rPr>
              <a:t>subheaders</a:t>
            </a:r>
            <a:r>
              <a:rPr lang="en-US" sz="2800" b="1" baseline="0" dirty="0">
                <a:solidFill>
                  <a:schemeClr val="accent1"/>
                </a:solidFill>
                <a:latin typeface="Amazon Ember Light" panose="020B0403020204020204" pitchFamily="34" charset="0"/>
              </a:rPr>
              <a:t>)</a:t>
            </a:r>
          </a:p>
          <a:p>
            <a:r>
              <a:rPr lang="en-US" sz="2800" b="1" baseline="0" dirty="0">
                <a:solidFill>
                  <a:schemeClr val="accent2"/>
                </a:solidFill>
                <a:latin typeface="Amazon Ember Light" panose="020B0403020204020204" pitchFamily="34" charset="0"/>
              </a:rPr>
              <a:t>Purple:  161, 102, 255 (hyperlinks)</a:t>
            </a:r>
          </a:p>
          <a:p>
            <a:r>
              <a:rPr lang="en-US" sz="2800" b="1" baseline="0" dirty="0">
                <a:solidFill>
                  <a:schemeClr val="accent3"/>
                </a:solidFill>
                <a:latin typeface="Amazon Ember Light" panose="020B0403020204020204" pitchFamily="34" charset="0"/>
              </a:rPr>
              <a:t>Orange:  255, 153, 0 (</a:t>
            </a:r>
            <a:r>
              <a:rPr lang="en-US" sz="2800" b="1" baseline="0" dirty="0" err="1">
                <a:solidFill>
                  <a:schemeClr val="accent3"/>
                </a:solidFill>
                <a:latin typeface="Amazon Ember Light" panose="020B0403020204020204" pitchFamily="34" charset="0"/>
              </a:rPr>
              <a:t>definiendum</a:t>
            </a:r>
            <a:r>
              <a:rPr lang="en-US" sz="2800" b="1" baseline="0" dirty="0">
                <a:solidFill>
                  <a:schemeClr val="accent3"/>
                </a:solidFill>
                <a:latin typeface="Amazon Ember Light" panose="020B0403020204020204" pitchFamily="34" charset="0"/>
              </a:rPr>
              <a:t> callout)</a:t>
            </a:r>
          </a:p>
          <a:p>
            <a:r>
              <a:rPr lang="en-US" sz="2800" b="1" baseline="0" dirty="0">
                <a:solidFill>
                  <a:schemeClr val="tx1"/>
                </a:solidFill>
                <a:latin typeface="Amazon Ember Light" panose="020B0403020204020204" pitchFamily="34" charset="0"/>
              </a:rPr>
              <a:t>Charcoal BOLD:  55, 55, 55 (</a:t>
            </a:r>
            <a:r>
              <a:rPr lang="en-US" sz="2800" b="1" baseline="0" dirty="0" err="1">
                <a:solidFill>
                  <a:schemeClr val="tx1"/>
                </a:solidFill>
                <a:latin typeface="Amazon Ember Light" panose="020B0403020204020204" pitchFamily="34" charset="0"/>
              </a:rPr>
              <a:t>definien</a:t>
            </a:r>
            <a:r>
              <a:rPr lang="en-US" sz="2800" b="1" baseline="0" dirty="0">
                <a:solidFill>
                  <a:schemeClr val="tx1"/>
                </a:solidFill>
                <a:latin typeface="Amazon Ember Light" panose="020B0403020204020204" pitchFamily="34" charset="0"/>
              </a:rPr>
              <a:t> callout)</a:t>
            </a:r>
          </a:p>
          <a:p>
            <a:r>
              <a:rPr lang="en-US" sz="2800" b="0" baseline="0" dirty="0">
                <a:solidFill>
                  <a:schemeClr val="tx1"/>
                </a:solidFill>
                <a:latin typeface="Amazon Ember Light" panose="020B0403020204020204" pitchFamily="34" charset="0"/>
              </a:rPr>
              <a:t>Charcoal: 55, 55, 55 (general text)</a:t>
            </a:r>
          </a:p>
          <a:p>
            <a:endParaRPr lang="en-US" sz="2800" b="1" baseline="0" dirty="0">
              <a:solidFill>
                <a:schemeClr val="tx1"/>
              </a:solidFill>
              <a:latin typeface="Amazon Ember Light" panose="020B0403020204020204" pitchFamily="34" charset="0"/>
            </a:endParaRPr>
          </a:p>
          <a:p>
            <a:endParaRPr lang="en-US" sz="2800" b="1" baseline="0" dirty="0">
              <a:solidFill>
                <a:schemeClr val="tx1"/>
              </a:solidFill>
              <a:latin typeface="Amazon Ember Light" panose="020B0403020204020204" pitchFamily="34" charset="0"/>
            </a:endParaRPr>
          </a:p>
          <a:p>
            <a:endParaRPr lang="en-US" sz="2800" b="1" baseline="0" dirty="0">
              <a:solidFill>
                <a:schemeClr val="tx1"/>
              </a:solidFill>
              <a:latin typeface="Amazon Ember Light" panose="020B0403020204020204" pitchFamily="34" charset="0"/>
            </a:endParaRPr>
          </a:p>
          <a:p>
            <a:r>
              <a:rPr lang="en-US" sz="2800" b="0" baseline="0" dirty="0">
                <a:solidFill>
                  <a:srgbClr val="000000"/>
                </a:solidFill>
                <a:latin typeface="Amazon Ember Light" panose="020B0403020204020204" pitchFamily="34" charset="0"/>
              </a:rPr>
              <a:t>Black: 0, 0, 0 (equations and formulas, along with the grey box: 244, 244, 244 )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0A75B7-906B-1942-8FD7-69DDC95175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78" y="479421"/>
            <a:ext cx="10515600" cy="9921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="1" i="0" baseline="0">
                <a:solidFill>
                  <a:schemeClr val="tx1"/>
                </a:solidFill>
                <a:latin typeface="Amazon Ember Light" panose="020B0403020204020204" pitchFamily="34" charset="0"/>
                <a:ea typeface="Amazon Ember Medium" panose="020B0603020204020204" pitchFamily="34" charset="0"/>
                <a:cs typeface="Amazon Ember Medium" panose="020B0603020204020204" pitchFamily="34" charset="0"/>
              </a:defRPr>
            </a:lvl1pPr>
          </a:lstStyle>
          <a:p>
            <a:r>
              <a:rPr lang="en-US" dirty="0"/>
              <a:t>Color </a:t>
            </a:r>
            <a:r>
              <a:rPr lang="en-US" dirty="0" err="1"/>
              <a:t>Styleguide</a:t>
            </a:r>
            <a:endParaRPr lang="en-US" dirty="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267B9625-5791-174B-A810-36656085BF55}"/>
              </a:ext>
            </a:extLst>
          </p:cNvPr>
          <p:cNvSpPr/>
          <p:nvPr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3381DE1E-457F-764B-8041-524BE362F202}"/>
              </a:ext>
            </a:extLst>
          </p:cNvPr>
          <p:cNvSpPr/>
          <p:nvPr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028EA626-72DB-7041-B75F-6D90DB3AD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EF5DFFF0-A796-7C4D-B4ED-5182D974A5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18558" y="6429469"/>
            <a:ext cx="294953" cy="2872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DEDED"/>
                </a:solidFill>
                <a:latin typeface="Amazon Ember"/>
                <a:ea typeface="Amazon Ember"/>
                <a:cs typeface="Amazon Ember"/>
                <a:sym typeface="Amazon Ember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F73743C0-533A-5148-B3E3-673EEC80BABF}"/>
              </a:ext>
            </a:extLst>
          </p:cNvPr>
          <p:cNvSpPr/>
          <p:nvPr userDrawn="1"/>
        </p:nvSpPr>
        <p:spPr>
          <a:xfrm>
            <a:off x="-21167" y="6227233"/>
            <a:ext cx="12234334" cy="635001"/>
          </a:xfrm>
          <a:prstGeom prst="rect">
            <a:avLst/>
          </a:prstGeom>
          <a:solidFill>
            <a:srgbClr val="008DC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DC6479BF-2CC8-BB42-AF7F-7A9CE9FD05B1}"/>
              </a:ext>
            </a:extLst>
          </p:cNvPr>
          <p:cNvSpPr/>
          <p:nvPr userDrawn="1"/>
        </p:nvSpPr>
        <p:spPr>
          <a:xfrm>
            <a:off x="-12700" y="6171307"/>
            <a:ext cx="12217400" cy="55927"/>
          </a:xfrm>
          <a:prstGeom prst="rect">
            <a:avLst/>
          </a:prstGeom>
          <a:solidFill>
            <a:srgbClr val="38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6662B140-E302-E841-AF2E-DDDBEB2CE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381" y="6390387"/>
            <a:ext cx="1567839" cy="308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0F4BF4-DA04-3245-987B-0F803D63A5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6311" y="2051972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1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51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1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18.emf"/><Relationship Id="rId3" Type="http://schemas.openxmlformats.org/officeDocument/2006/relationships/image" Target="../media/image20.emf"/><Relationship Id="rId7" Type="http://schemas.openxmlformats.org/officeDocument/2006/relationships/image" Target="../media/image11.png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emf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5" Type="http://schemas.openxmlformats.org/officeDocument/2006/relationships/image" Target="../media/image19.emf"/><Relationship Id="rId10" Type="http://schemas.openxmlformats.org/officeDocument/2006/relationships/image" Target="../media/image23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emf"/><Relationship Id="rId5" Type="http://schemas.openxmlformats.org/officeDocument/2006/relationships/image" Target="../media/image7.emf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28.emf"/><Relationship Id="rId4" Type="http://schemas.openxmlformats.org/officeDocument/2006/relationships/image" Target="../media/image30.svg"/><Relationship Id="rId9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emf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1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emf"/><Relationship Id="rId11" Type="http://schemas.openxmlformats.org/officeDocument/2006/relationships/image" Target="../media/image48.emf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35.emf"/><Relationship Id="rId9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51.png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emf"/><Relationship Id="rId11" Type="http://schemas.openxmlformats.org/officeDocument/2006/relationships/image" Target="../media/image54.emf"/><Relationship Id="rId5" Type="http://schemas.openxmlformats.org/officeDocument/2006/relationships/image" Target="../media/image50.emf"/><Relationship Id="rId10" Type="http://schemas.openxmlformats.org/officeDocument/2006/relationships/image" Target="../media/image36.emf"/><Relationship Id="rId4" Type="http://schemas.openxmlformats.org/officeDocument/2006/relationships/image" Target="../media/image49.tiff"/><Relationship Id="rId9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emf"/><Relationship Id="rId11" Type="http://schemas.openxmlformats.org/officeDocument/2006/relationships/image" Target="../media/image63.emf"/><Relationship Id="rId5" Type="http://schemas.openxmlformats.org/officeDocument/2006/relationships/image" Target="../media/image57.emf"/><Relationship Id="rId10" Type="http://schemas.openxmlformats.org/officeDocument/2006/relationships/image" Target="../media/image62.emf"/><Relationship Id="rId4" Type="http://schemas.openxmlformats.org/officeDocument/2006/relationships/image" Target="../media/image56.emf"/><Relationship Id="rId9" Type="http://schemas.openxmlformats.org/officeDocument/2006/relationships/image" Target="../media/image6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9.emf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64.png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7.emf"/><Relationship Id="rId11" Type="http://schemas.openxmlformats.org/officeDocument/2006/relationships/image" Target="../media/image71.emf"/><Relationship Id="rId5" Type="http://schemas.openxmlformats.org/officeDocument/2006/relationships/image" Target="../media/image66.emf"/><Relationship Id="rId10" Type="http://schemas.openxmlformats.org/officeDocument/2006/relationships/image" Target="../media/image70.emf"/><Relationship Id="rId4" Type="http://schemas.openxmlformats.org/officeDocument/2006/relationships/image" Target="../media/image65.emf"/><Relationship Id="rId9" Type="http://schemas.openxmlformats.org/officeDocument/2006/relationships/image" Target="../media/image6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4.png"/><Relationship Id="rId7" Type="http://schemas.openxmlformats.org/officeDocument/2006/relationships/image" Target="../media/image7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3.emf"/><Relationship Id="rId5" Type="http://schemas.openxmlformats.org/officeDocument/2006/relationships/image" Target="../media/image35.emf"/><Relationship Id="rId4" Type="http://schemas.openxmlformats.org/officeDocument/2006/relationships/image" Target="../media/image7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76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6.emf"/><Relationship Id="rId7" Type="http://schemas.openxmlformats.org/officeDocument/2006/relationships/image" Target="../media/image8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9.emf"/><Relationship Id="rId11" Type="http://schemas.openxmlformats.org/officeDocument/2006/relationships/image" Target="../media/image81.png"/><Relationship Id="rId5" Type="http://schemas.openxmlformats.org/officeDocument/2006/relationships/image" Target="../media/image58.emf"/><Relationship Id="rId10" Type="http://schemas.openxmlformats.org/officeDocument/2006/relationships/image" Target="../media/image62.emf"/><Relationship Id="rId4" Type="http://schemas.openxmlformats.org/officeDocument/2006/relationships/image" Target="../media/image57.emf"/><Relationship Id="rId9" Type="http://schemas.openxmlformats.org/officeDocument/2006/relationships/image" Target="../media/image6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7" Type="http://schemas.openxmlformats.org/officeDocument/2006/relationships/image" Target="../media/image8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emf"/><Relationship Id="rId7" Type="http://schemas.openxmlformats.org/officeDocument/2006/relationships/image" Target="../media/image8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emf"/><Relationship Id="rId11" Type="http://schemas.openxmlformats.org/officeDocument/2006/relationships/image" Target="../media/image93.emf"/><Relationship Id="rId5" Type="http://schemas.openxmlformats.org/officeDocument/2006/relationships/image" Target="../media/image87.emf"/><Relationship Id="rId10" Type="http://schemas.openxmlformats.org/officeDocument/2006/relationships/image" Target="../media/image92.emf"/><Relationship Id="rId4" Type="http://schemas.openxmlformats.org/officeDocument/2006/relationships/image" Target="../media/image86.emf"/><Relationship Id="rId9" Type="http://schemas.openxmlformats.org/officeDocument/2006/relationships/image" Target="../media/image91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emf"/><Relationship Id="rId7" Type="http://schemas.openxmlformats.org/officeDocument/2006/relationships/image" Target="../media/image93.emf"/><Relationship Id="rId12" Type="http://schemas.openxmlformats.org/officeDocument/2006/relationships/image" Target="../media/image9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emf"/><Relationship Id="rId11" Type="http://schemas.openxmlformats.org/officeDocument/2006/relationships/image" Target="../media/image89.emf"/><Relationship Id="rId5" Type="http://schemas.openxmlformats.org/officeDocument/2006/relationships/image" Target="../media/image87.emf"/><Relationship Id="rId10" Type="http://schemas.openxmlformats.org/officeDocument/2006/relationships/image" Target="../media/image92.emf"/><Relationship Id="rId4" Type="http://schemas.openxmlformats.org/officeDocument/2006/relationships/image" Target="../media/image86.emf"/><Relationship Id="rId9" Type="http://schemas.openxmlformats.org/officeDocument/2006/relationships/image" Target="../media/image91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13" Type="http://schemas.openxmlformats.org/officeDocument/2006/relationships/image" Target="../media/image105.emf"/><Relationship Id="rId3" Type="http://schemas.openxmlformats.org/officeDocument/2006/relationships/image" Target="../media/image95.emf"/><Relationship Id="rId7" Type="http://schemas.openxmlformats.org/officeDocument/2006/relationships/image" Target="../media/image99.emf"/><Relationship Id="rId12" Type="http://schemas.openxmlformats.org/officeDocument/2006/relationships/image" Target="../media/image10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8.emf"/><Relationship Id="rId11" Type="http://schemas.openxmlformats.org/officeDocument/2006/relationships/image" Target="../media/image103.emf"/><Relationship Id="rId5" Type="http://schemas.openxmlformats.org/officeDocument/2006/relationships/image" Target="../media/image97.emf"/><Relationship Id="rId10" Type="http://schemas.openxmlformats.org/officeDocument/2006/relationships/image" Target="../media/image102.emf"/><Relationship Id="rId4" Type="http://schemas.openxmlformats.org/officeDocument/2006/relationships/image" Target="../media/image96.emf"/><Relationship Id="rId9" Type="http://schemas.openxmlformats.org/officeDocument/2006/relationships/image" Target="../media/image10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13" Type="http://schemas.openxmlformats.org/officeDocument/2006/relationships/image" Target="../media/image102.emf"/><Relationship Id="rId3" Type="http://schemas.openxmlformats.org/officeDocument/2006/relationships/image" Target="../media/image106.emf"/><Relationship Id="rId7" Type="http://schemas.openxmlformats.org/officeDocument/2006/relationships/image" Target="../media/image108.emf"/><Relationship Id="rId12" Type="http://schemas.openxmlformats.org/officeDocument/2006/relationships/image" Target="../media/image101.emf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109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7.emf"/><Relationship Id="rId11" Type="http://schemas.openxmlformats.org/officeDocument/2006/relationships/image" Target="../media/image100.emf"/><Relationship Id="rId5" Type="http://schemas.openxmlformats.org/officeDocument/2006/relationships/image" Target="../media/image96.emf"/><Relationship Id="rId15" Type="http://schemas.openxmlformats.org/officeDocument/2006/relationships/image" Target="../media/image105.emf"/><Relationship Id="rId10" Type="http://schemas.openxmlformats.org/officeDocument/2006/relationships/image" Target="../media/image99.emf"/><Relationship Id="rId4" Type="http://schemas.openxmlformats.org/officeDocument/2006/relationships/image" Target="../media/image95.emf"/><Relationship Id="rId9" Type="http://schemas.openxmlformats.org/officeDocument/2006/relationships/image" Target="../media/image98.emf"/><Relationship Id="rId14" Type="http://schemas.openxmlformats.org/officeDocument/2006/relationships/image" Target="../media/image103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emf"/><Relationship Id="rId13" Type="http://schemas.openxmlformats.org/officeDocument/2006/relationships/image" Target="../media/image101.emf"/><Relationship Id="rId3" Type="http://schemas.openxmlformats.org/officeDocument/2006/relationships/image" Target="../media/image106.emf"/><Relationship Id="rId7" Type="http://schemas.openxmlformats.org/officeDocument/2006/relationships/image" Target="../media/image110.emf"/><Relationship Id="rId12" Type="http://schemas.openxmlformats.org/officeDocument/2006/relationships/image" Target="../media/image100.emf"/><Relationship Id="rId17" Type="http://schemas.openxmlformats.org/officeDocument/2006/relationships/image" Target="../media/image109.emf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105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7.emf"/><Relationship Id="rId11" Type="http://schemas.openxmlformats.org/officeDocument/2006/relationships/image" Target="../media/image99.emf"/><Relationship Id="rId5" Type="http://schemas.openxmlformats.org/officeDocument/2006/relationships/image" Target="../media/image96.emf"/><Relationship Id="rId15" Type="http://schemas.openxmlformats.org/officeDocument/2006/relationships/image" Target="../media/image103.emf"/><Relationship Id="rId10" Type="http://schemas.openxmlformats.org/officeDocument/2006/relationships/image" Target="../media/image98.emf"/><Relationship Id="rId4" Type="http://schemas.openxmlformats.org/officeDocument/2006/relationships/image" Target="../media/image95.emf"/><Relationship Id="rId9" Type="http://schemas.openxmlformats.org/officeDocument/2006/relationships/image" Target="../media/image97.emf"/><Relationship Id="rId14" Type="http://schemas.openxmlformats.org/officeDocument/2006/relationships/image" Target="../media/image102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13" Type="http://schemas.openxmlformats.org/officeDocument/2006/relationships/image" Target="../media/image100.emf"/><Relationship Id="rId18" Type="http://schemas.openxmlformats.org/officeDocument/2006/relationships/image" Target="../media/image109.emf"/><Relationship Id="rId3" Type="http://schemas.openxmlformats.org/officeDocument/2006/relationships/image" Target="../media/image106.emf"/><Relationship Id="rId7" Type="http://schemas.openxmlformats.org/officeDocument/2006/relationships/image" Target="../media/image113.emf"/><Relationship Id="rId12" Type="http://schemas.openxmlformats.org/officeDocument/2006/relationships/image" Target="../media/image99.emf"/><Relationship Id="rId17" Type="http://schemas.openxmlformats.org/officeDocument/2006/relationships/image" Target="../media/image105.emf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103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6.emf"/><Relationship Id="rId11" Type="http://schemas.openxmlformats.org/officeDocument/2006/relationships/image" Target="../media/image98.emf"/><Relationship Id="rId5" Type="http://schemas.openxmlformats.org/officeDocument/2006/relationships/image" Target="../media/image95.emf"/><Relationship Id="rId15" Type="http://schemas.openxmlformats.org/officeDocument/2006/relationships/image" Target="../media/image102.emf"/><Relationship Id="rId10" Type="http://schemas.openxmlformats.org/officeDocument/2006/relationships/image" Target="../media/image97.emf"/><Relationship Id="rId4" Type="http://schemas.openxmlformats.org/officeDocument/2006/relationships/image" Target="../media/image112.emf"/><Relationship Id="rId9" Type="http://schemas.openxmlformats.org/officeDocument/2006/relationships/image" Target="../media/image114.png"/><Relationship Id="rId14" Type="http://schemas.openxmlformats.org/officeDocument/2006/relationships/image" Target="../media/image101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13" Type="http://schemas.openxmlformats.org/officeDocument/2006/relationships/image" Target="../media/image102.emf"/><Relationship Id="rId3" Type="http://schemas.openxmlformats.org/officeDocument/2006/relationships/image" Target="../media/image106.emf"/><Relationship Id="rId7" Type="http://schemas.openxmlformats.org/officeDocument/2006/relationships/image" Target="../media/image114.png"/><Relationship Id="rId12" Type="http://schemas.openxmlformats.org/officeDocument/2006/relationships/image" Target="../media/image101.emf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109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7.emf"/><Relationship Id="rId11" Type="http://schemas.openxmlformats.org/officeDocument/2006/relationships/image" Target="../media/image100.emf"/><Relationship Id="rId5" Type="http://schemas.openxmlformats.org/officeDocument/2006/relationships/image" Target="../media/image96.emf"/><Relationship Id="rId15" Type="http://schemas.openxmlformats.org/officeDocument/2006/relationships/image" Target="../media/image105.emf"/><Relationship Id="rId10" Type="http://schemas.openxmlformats.org/officeDocument/2006/relationships/image" Target="../media/image99.emf"/><Relationship Id="rId4" Type="http://schemas.openxmlformats.org/officeDocument/2006/relationships/image" Target="../media/image95.emf"/><Relationship Id="rId9" Type="http://schemas.openxmlformats.org/officeDocument/2006/relationships/image" Target="../media/image98.emf"/><Relationship Id="rId14" Type="http://schemas.openxmlformats.org/officeDocument/2006/relationships/image" Target="../media/image103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image" Target="../media/image97.emf"/><Relationship Id="rId7" Type="http://schemas.openxmlformats.org/officeDocument/2006/relationships/image" Target="../media/image101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0.emf"/><Relationship Id="rId11" Type="http://schemas.openxmlformats.org/officeDocument/2006/relationships/image" Target="../media/image109.emf"/><Relationship Id="rId5" Type="http://schemas.openxmlformats.org/officeDocument/2006/relationships/image" Target="../media/image99.emf"/><Relationship Id="rId10" Type="http://schemas.openxmlformats.org/officeDocument/2006/relationships/image" Target="../media/image105.emf"/><Relationship Id="rId4" Type="http://schemas.openxmlformats.org/officeDocument/2006/relationships/image" Target="../media/image98.emf"/><Relationship Id="rId9" Type="http://schemas.openxmlformats.org/officeDocument/2006/relationships/image" Target="../media/image103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13" Type="http://schemas.openxmlformats.org/officeDocument/2006/relationships/image" Target="../media/image121.emf"/><Relationship Id="rId3" Type="http://schemas.openxmlformats.org/officeDocument/2006/relationships/image" Target="../media/image115.emf"/><Relationship Id="rId7" Type="http://schemas.openxmlformats.org/officeDocument/2006/relationships/image" Target="../media/image116.emf"/><Relationship Id="rId12" Type="http://schemas.openxmlformats.org/officeDocument/2006/relationships/image" Target="../media/image120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9.emf"/><Relationship Id="rId11" Type="http://schemas.openxmlformats.org/officeDocument/2006/relationships/image" Target="../media/image105.emf"/><Relationship Id="rId5" Type="http://schemas.openxmlformats.org/officeDocument/2006/relationships/image" Target="../media/image98.emf"/><Relationship Id="rId10" Type="http://schemas.openxmlformats.org/officeDocument/2006/relationships/image" Target="../media/image119.emf"/><Relationship Id="rId4" Type="http://schemas.openxmlformats.org/officeDocument/2006/relationships/image" Target="../media/image97.emf"/><Relationship Id="rId9" Type="http://schemas.openxmlformats.org/officeDocument/2006/relationships/image" Target="../media/image118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13" Type="http://schemas.openxmlformats.org/officeDocument/2006/relationships/image" Target="../media/image121.emf"/><Relationship Id="rId3" Type="http://schemas.openxmlformats.org/officeDocument/2006/relationships/image" Target="../media/image115.emf"/><Relationship Id="rId7" Type="http://schemas.openxmlformats.org/officeDocument/2006/relationships/image" Target="../media/image116.emf"/><Relationship Id="rId12" Type="http://schemas.openxmlformats.org/officeDocument/2006/relationships/image" Target="../media/image120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9.emf"/><Relationship Id="rId11" Type="http://schemas.openxmlformats.org/officeDocument/2006/relationships/image" Target="../media/image105.emf"/><Relationship Id="rId5" Type="http://schemas.openxmlformats.org/officeDocument/2006/relationships/image" Target="../media/image98.emf"/><Relationship Id="rId10" Type="http://schemas.openxmlformats.org/officeDocument/2006/relationships/image" Target="../media/image119.emf"/><Relationship Id="rId4" Type="http://schemas.openxmlformats.org/officeDocument/2006/relationships/image" Target="../media/image97.emf"/><Relationship Id="rId9" Type="http://schemas.openxmlformats.org/officeDocument/2006/relationships/image" Target="../media/image118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13" Type="http://schemas.openxmlformats.org/officeDocument/2006/relationships/image" Target="../media/image120.emf"/><Relationship Id="rId3" Type="http://schemas.openxmlformats.org/officeDocument/2006/relationships/hyperlink" Target="https://d2l.ai/chapter_multilayer-perceptrons/mlp.html" TargetMode="External"/><Relationship Id="rId7" Type="http://schemas.openxmlformats.org/officeDocument/2006/relationships/image" Target="../media/image99.emf"/><Relationship Id="rId12" Type="http://schemas.openxmlformats.org/officeDocument/2006/relationships/image" Target="../media/image105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8.emf"/><Relationship Id="rId11" Type="http://schemas.openxmlformats.org/officeDocument/2006/relationships/image" Target="../media/image119.emf"/><Relationship Id="rId5" Type="http://schemas.openxmlformats.org/officeDocument/2006/relationships/image" Target="../media/image97.emf"/><Relationship Id="rId10" Type="http://schemas.openxmlformats.org/officeDocument/2006/relationships/image" Target="../media/image118.emf"/><Relationship Id="rId4" Type="http://schemas.openxmlformats.org/officeDocument/2006/relationships/image" Target="../media/image115.emf"/><Relationship Id="rId9" Type="http://schemas.openxmlformats.org/officeDocument/2006/relationships/image" Target="../media/image117.emf"/><Relationship Id="rId14" Type="http://schemas.openxmlformats.org/officeDocument/2006/relationships/image" Target="../media/image121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13" Type="http://schemas.openxmlformats.org/officeDocument/2006/relationships/image" Target="../media/image121.emf"/><Relationship Id="rId3" Type="http://schemas.openxmlformats.org/officeDocument/2006/relationships/hyperlink" Target="https://d2l.ai/chapter_multilayer-perceptrons/mlp.html" TargetMode="External"/><Relationship Id="rId7" Type="http://schemas.openxmlformats.org/officeDocument/2006/relationships/image" Target="../media/image116.emf"/><Relationship Id="rId12" Type="http://schemas.openxmlformats.org/officeDocument/2006/relationships/image" Target="../media/image120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9.emf"/><Relationship Id="rId11" Type="http://schemas.openxmlformats.org/officeDocument/2006/relationships/image" Target="../media/image105.emf"/><Relationship Id="rId5" Type="http://schemas.openxmlformats.org/officeDocument/2006/relationships/image" Target="../media/image98.emf"/><Relationship Id="rId10" Type="http://schemas.openxmlformats.org/officeDocument/2006/relationships/image" Target="../media/image119.emf"/><Relationship Id="rId4" Type="http://schemas.openxmlformats.org/officeDocument/2006/relationships/image" Target="../media/image97.emf"/><Relationship Id="rId9" Type="http://schemas.openxmlformats.org/officeDocument/2006/relationships/image" Target="../media/image1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2l.ai/chapter_multilayer-perceptrons/mlp.html" TargetMode="Externa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0.png"/><Relationship Id="rId13" Type="http://schemas.openxmlformats.org/officeDocument/2006/relationships/image" Target="../media/image129.emf"/><Relationship Id="rId3" Type="http://schemas.openxmlformats.org/officeDocument/2006/relationships/image" Target="../media/image1280.png"/><Relationship Id="rId7" Type="http://schemas.openxmlformats.org/officeDocument/2006/relationships/image" Target="../media/image1320.png"/><Relationship Id="rId12" Type="http://schemas.openxmlformats.org/officeDocument/2006/relationships/image" Target="../media/image128.emf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132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10.png"/><Relationship Id="rId11" Type="http://schemas.openxmlformats.org/officeDocument/2006/relationships/image" Target="../media/image127.emf"/><Relationship Id="rId5" Type="http://schemas.openxmlformats.org/officeDocument/2006/relationships/image" Target="../media/image1300.png"/><Relationship Id="rId15" Type="http://schemas.openxmlformats.org/officeDocument/2006/relationships/image" Target="../media/image131.emf"/><Relationship Id="rId10" Type="http://schemas.openxmlformats.org/officeDocument/2006/relationships/image" Target="../media/image126.emf"/><Relationship Id="rId4" Type="http://schemas.openxmlformats.org/officeDocument/2006/relationships/image" Target="../media/image1290.png"/><Relationship Id="rId9" Type="http://schemas.openxmlformats.org/officeDocument/2006/relationships/image" Target="../media/image125.emf"/><Relationship Id="rId14" Type="http://schemas.openxmlformats.org/officeDocument/2006/relationships/image" Target="../media/image130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3" Type="http://schemas.openxmlformats.org/officeDocument/2006/relationships/image" Target="../media/image133.png"/><Relationship Id="rId7" Type="http://schemas.openxmlformats.org/officeDocument/2006/relationships/image" Target="../media/image137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6.emf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8.emf"/><Relationship Id="rId4" Type="http://schemas.openxmlformats.org/officeDocument/2006/relationships/image" Target="../media/image139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0.png"/><Relationship Id="rId13" Type="http://schemas.openxmlformats.org/officeDocument/2006/relationships/image" Target="../media/image129.emf"/><Relationship Id="rId3" Type="http://schemas.openxmlformats.org/officeDocument/2006/relationships/image" Target="../media/image1280.png"/><Relationship Id="rId7" Type="http://schemas.openxmlformats.org/officeDocument/2006/relationships/image" Target="../media/image1320.png"/><Relationship Id="rId12" Type="http://schemas.openxmlformats.org/officeDocument/2006/relationships/image" Target="../media/image128.emf"/><Relationship Id="rId17" Type="http://schemas.openxmlformats.org/officeDocument/2006/relationships/image" Target="../media/image140.emf"/><Relationship Id="rId2" Type="http://schemas.openxmlformats.org/officeDocument/2006/relationships/notesSlide" Target="../notesSlides/notesSlide54.xml"/><Relationship Id="rId16" Type="http://schemas.openxmlformats.org/officeDocument/2006/relationships/image" Target="../media/image132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10.png"/><Relationship Id="rId11" Type="http://schemas.openxmlformats.org/officeDocument/2006/relationships/image" Target="../media/image127.emf"/><Relationship Id="rId5" Type="http://schemas.openxmlformats.org/officeDocument/2006/relationships/image" Target="../media/image1300.png"/><Relationship Id="rId15" Type="http://schemas.openxmlformats.org/officeDocument/2006/relationships/image" Target="../media/image131.emf"/><Relationship Id="rId10" Type="http://schemas.openxmlformats.org/officeDocument/2006/relationships/image" Target="../media/image126.emf"/><Relationship Id="rId4" Type="http://schemas.openxmlformats.org/officeDocument/2006/relationships/image" Target="../media/image1290.png"/><Relationship Id="rId9" Type="http://schemas.openxmlformats.org/officeDocument/2006/relationships/image" Target="../media/image125.emf"/><Relationship Id="rId14" Type="http://schemas.openxmlformats.org/officeDocument/2006/relationships/image" Target="../media/image130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5.emf"/><Relationship Id="rId3" Type="http://schemas.openxmlformats.org/officeDocument/2006/relationships/image" Target="../media/image143.png"/><Relationship Id="rId7" Type="http://schemas.openxmlformats.org/officeDocument/2006/relationships/image" Target="../media/image140.png"/><Relationship Id="rId12" Type="http://schemas.openxmlformats.org/officeDocument/2006/relationships/image" Target="../media/image144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9.png"/><Relationship Id="rId11" Type="http://schemas.openxmlformats.org/officeDocument/2006/relationships/image" Target="../media/image143.emf"/><Relationship Id="rId5" Type="http://schemas.openxmlformats.org/officeDocument/2006/relationships/image" Target="../media/image140.emf"/><Relationship Id="rId10" Type="http://schemas.openxmlformats.org/officeDocument/2006/relationships/image" Target="../media/image142.emf"/><Relationship Id="rId4" Type="http://schemas.openxmlformats.org/officeDocument/2006/relationships/image" Target="../media/image144.png"/><Relationship Id="rId9" Type="http://schemas.openxmlformats.org/officeDocument/2006/relationships/image" Target="../media/image141.emf"/><Relationship Id="rId14" Type="http://schemas.openxmlformats.org/officeDocument/2006/relationships/image" Target="../media/image146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13" Type="http://schemas.openxmlformats.org/officeDocument/2006/relationships/image" Target="../media/image153.png"/><Relationship Id="rId3" Type="http://schemas.openxmlformats.org/officeDocument/2006/relationships/image" Target="../media/image147.emf"/><Relationship Id="rId7" Type="http://schemas.openxmlformats.org/officeDocument/2006/relationships/image" Target="../media/image142.emf"/><Relationship Id="rId12" Type="http://schemas.openxmlformats.org/officeDocument/2006/relationships/image" Target="../media/image15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1.emf"/><Relationship Id="rId11" Type="http://schemas.openxmlformats.org/officeDocument/2006/relationships/image" Target="../media/image141.png"/><Relationship Id="rId5" Type="http://schemas.openxmlformats.org/officeDocument/2006/relationships/image" Target="../media/image149.emf"/><Relationship Id="rId10" Type="http://schemas.openxmlformats.org/officeDocument/2006/relationships/image" Target="../media/image140.png"/><Relationship Id="rId4" Type="http://schemas.openxmlformats.org/officeDocument/2006/relationships/image" Target="../media/image148.emf"/><Relationship Id="rId9" Type="http://schemas.openxmlformats.org/officeDocument/2006/relationships/image" Target="../media/image13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0.emf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1.png"/><Relationship Id="rId9" Type="http://schemas.openxmlformats.org/officeDocument/2006/relationships/image" Target="../media/image15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d2l.ai/chapter_multilayer-perceptrons/backprop.html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2l.ai/chapter_multilayer-perceptrons/dropout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9.emf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image" Target="../media/image7.emf"/><Relationship Id="rId9" Type="http://schemas.openxmlformats.org/officeDocument/2006/relationships/image" Target="../media/image14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d2l.ai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7.png"/><Relationship Id="rId5" Type="http://schemas.openxmlformats.org/officeDocument/2006/relationships/hyperlink" Target="https://d2l.ai/chapter_multilayer-perceptrons/index.html" TargetMode="External"/><Relationship Id="rId4" Type="http://schemas.openxmlformats.org/officeDocument/2006/relationships/hyperlink" Target="https://d2l.ai/chapter_linear-networks/index.html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sagemaker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6.png"/><Relationship Id="rId4" Type="http://schemas.openxmlformats.org/officeDocument/2006/relationships/image" Target="../media/image16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sagemaker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1.jpeg"/><Relationship Id="rId4" Type="http://schemas.openxmlformats.org/officeDocument/2006/relationships/image" Target="../media/image170.sv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2.png"/><Relationship Id="rId4" Type="http://schemas.openxmlformats.org/officeDocument/2006/relationships/image" Target="../media/image170.sv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sagemaker/" TargetMode="External"/><Relationship Id="rId7" Type="http://schemas.openxmlformats.org/officeDocument/2006/relationships/image" Target="../media/image17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0.sv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emf"/><Relationship Id="rId5" Type="http://schemas.openxmlformats.org/officeDocument/2006/relationships/image" Target="../media/image17.emf"/><Relationship Id="rId10" Type="http://schemas.openxmlformats.org/officeDocument/2006/relationships/image" Target="../media/image9.emf"/><Relationship Id="rId4" Type="http://schemas.openxmlformats.org/officeDocument/2006/relationships/image" Target="../media/image11.png"/><Relationship Id="rId9" Type="http://schemas.openxmlformats.org/officeDocument/2006/relationships/image" Target="../media/image19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0.emf"/><Relationship Id="rId7" Type="http://schemas.openxmlformats.org/officeDocument/2006/relationships/image" Target="../media/image21.emf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emf"/><Relationship Id="rId11" Type="http://schemas.openxmlformats.org/officeDocument/2006/relationships/image" Target="../media/image19.emf"/><Relationship Id="rId5" Type="http://schemas.openxmlformats.org/officeDocument/2006/relationships/image" Target="../media/image11.png"/><Relationship Id="rId10" Type="http://schemas.openxmlformats.org/officeDocument/2006/relationships/image" Target="../media/image14.emf"/><Relationship Id="rId4" Type="http://schemas.openxmlformats.org/officeDocument/2006/relationships/image" Target="../media/image16.emf"/><Relationship Id="rId9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19.emf"/><Relationship Id="rId3" Type="http://schemas.openxmlformats.org/officeDocument/2006/relationships/image" Target="../media/image20.emf"/><Relationship Id="rId7" Type="http://schemas.openxmlformats.org/officeDocument/2006/relationships/image" Target="../media/image17.emf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8.emf"/><Relationship Id="rId5" Type="http://schemas.openxmlformats.org/officeDocument/2006/relationships/image" Target="../media/image22.emf"/><Relationship Id="rId10" Type="http://schemas.openxmlformats.org/officeDocument/2006/relationships/image" Target="../media/image7.emf"/><Relationship Id="rId4" Type="http://schemas.openxmlformats.org/officeDocument/2006/relationships/image" Target="../media/image16.emf"/><Relationship Id="rId9" Type="http://schemas.openxmlformats.org/officeDocument/2006/relationships/image" Target="../media/image23.emf"/><Relationship Id="rId1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D5F91-F97A-5F41-A21E-3EB716E07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964" y="3859308"/>
            <a:ext cx="9518073" cy="1209649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MACHINE LEARNING ACCELERATOR</a:t>
            </a:r>
          </a:p>
          <a:p>
            <a:r>
              <a:rPr lang="en-US" sz="3200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Tabular Data – Lecture 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C3C9EC-4E7E-3445-9D6B-E08EFFACBF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4"/>
          <a:stretch/>
        </p:blipFill>
        <p:spPr>
          <a:xfrm>
            <a:off x="3760494" y="332510"/>
            <a:ext cx="4612956" cy="333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D4122C-3A55-AE47-B84B-76AC0CEF8960}"/>
              </a:ext>
            </a:extLst>
          </p:cNvPr>
          <p:cNvSpPr/>
          <p:nvPr/>
        </p:nvSpPr>
        <p:spPr>
          <a:xfrm>
            <a:off x="5499343" y="1930778"/>
            <a:ext cx="66910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Sign of the </a:t>
            </a:r>
            <a:r>
              <a:rPr lang="en-US" sz="24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gradient shows direction the function increases</a:t>
            </a: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: + right and –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As we go towards to the bottom part of the function, gradient gets smaller and becomes zero (i.e., function can no longer change, can </a:t>
            </a:r>
            <a:r>
              <a:rPr lang="en-US" sz="24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 longer decrease </a:t>
            </a: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–</a:t>
            </a:r>
            <a:r>
              <a:rPr lang="en-US" sz="24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it reached the min!</a:t>
            </a: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Gradient Example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EE71FA-DEB1-0243-9223-C26780510026}"/>
              </a:ext>
            </a:extLst>
          </p:cNvPr>
          <p:cNvGrpSpPr/>
          <p:nvPr/>
        </p:nvGrpSpPr>
        <p:grpSpPr>
          <a:xfrm>
            <a:off x="6590159" y="2837101"/>
            <a:ext cx="4326146" cy="1384936"/>
            <a:chOff x="6505505" y="2284296"/>
            <a:chExt cx="4326146" cy="138493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0FD2F7B-D38A-A549-8FBD-C8BB5C2AF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5506" y="2653382"/>
              <a:ext cx="3908836" cy="27974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08A406A-D081-FA47-A159-1E7E415B5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5506" y="2284296"/>
              <a:ext cx="3908836" cy="27974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95113DC-2154-0149-914D-EEC9B0508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5505" y="3034192"/>
              <a:ext cx="4326146" cy="26677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6663A4-6994-A84B-8B7F-82EB049EF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19371" y="3402453"/>
              <a:ext cx="3323917" cy="266779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6CCABCD-9C3A-F144-86B0-71A6F306001D}"/>
              </a:ext>
            </a:extLst>
          </p:cNvPr>
          <p:cNvGrpSpPr/>
          <p:nvPr/>
        </p:nvGrpSpPr>
        <p:grpSpPr>
          <a:xfrm>
            <a:off x="274153" y="1946255"/>
            <a:ext cx="5924516" cy="3200400"/>
            <a:chOff x="274153" y="1946255"/>
            <a:chExt cx="5924516" cy="32004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52813D0-CC04-414A-89DD-B60B51E44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4153" y="1946255"/>
              <a:ext cx="5041900" cy="3200400"/>
            </a:xfrm>
            <a:prstGeom prst="rect">
              <a:avLst/>
            </a:prstGeom>
          </p:spPr>
        </p:pic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36FB169-0DA9-024B-B7AF-C0EF0733DFF5}"/>
                </a:ext>
              </a:extLst>
            </p:cNvPr>
            <p:cNvCxnSpPr>
              <a:cxnSpLocks/>
            </p:cNvCxnSpPr>
            <p:nvPr/>
          </p:nvCxnSpPr>
          <p:spPr>
            <a:xfrm>
              <a:off x="3461524" y="4433370"/>
              <a:ext cx="975722" cy="0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ABA51EA-04F3-814A-B718-28E6B014B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14018" y="4237627"/>
              <a:ext cx="521012" cy="209537"/>
            </a:xfrm>
            <a:prstGeom prst="rect">
              <a:avLst/>
            </a:prstGeom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B79F3F0-8926-9D4B-B9DD-ABA3C1776729}"/>
                </a:ext>
              </a:extLst>
            </p:cNvPr>
            <p:cNvSpPr/>
            <p:nvPr/>
          </p:nvSpPr>
          <p:spPr>
            <a:xfrm>
              <a:off x="3392944" y="4370027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11B27FB-07BF-6D4F-80B9-6148ED2AA2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1788" y="3476327"/>
              <a:ext cx="2016881" cy="12353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B4C383C6-77AF-164E-B650-4823E4CF0D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638" y="4143661"/>
              <a:ext cx="1452456" cy="15389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E3FC67B-28E0-C54A-A986-54D0D79FBD71}"/>
                </a:ext>
              </a:extLst>
            </p:cNvPr>
            <p:cNvSpPr/>
            <p:nvPr/>
          </p:nvSpPr>
          <p:spPr>
            <a:xfrm>
              <a:off x="2777187" y="4622418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260836A-3959-7342-BD15-5D71FD6DB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65216" y="3252138"/>
              <a:ext cx="521012" cy="224189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F7BE572-A537-3044-ACAD-4EBA04F7F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67670" y="3909700"/>
              <a:ext cx="659450" cy="233961"/>
            </a:xfrm>
            <a:prstGeom prst="rect">
              <a:avLst/>
            </a:prstGeom>
          </p:spPr>
        </p:pic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2B082F1-97EF-F840-B12D-4B4D3C73C38A}"/>
                </a:ext>
              </a:extLst>
            </p:cNvPr>
            <p:cNvSpPr/>
            <p:nvPr/>
          </p:nvSpPr>
          <p:spPr>
            <a:xfrm>
              <a:off x="4113208" y="3425337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27019D8-9D72-2648-A3D1-303C2874CB76}"/>
                </a:ext>
              </a:extLst>
            </p:cNvPr>
            <p:cNvSpPr/>
            <p:nvPr/>
          </p:nvSpPr>
          <p:spPr>
            <a:xfrm>
              <a:off x="1856207" y="4081217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8C07B58-38E1-644C-A333-F95B7DB35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71283" y="4342395"/>
              <a:ext cx="612150" cy="246191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7B7A9EA3-7C9A-8345-B771-307D439A19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81940" y="5230320"/>
            <a:ext cx="226326" cy="153902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7C89EEF7-9DEA-B549-AD4E-41CD833F2F98}"/>
              </a:ext>
            </a:extLst>
          </p:cNvPr>
          <p:cNvGrpSpPr/>
          <p:nvPr/>
        </p:nvGrpSpPr>
        <p:grpSpPr>
          <a:xfrm>
            <a:off x="5046131" y="1469112"/>
            <a:ext cx="7144283" cy="461665"/>
            <a:chOff x="5046131" y="1469112"/>
            <a:chExt cx="7144283" cy="46166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57FCE67-9F2A-7B4E-836B-DB22347847E7}"/>
                </a:ext>
              </a:extLst>
            </p:cNvPr>
            <p:cNvSpPr/>
            <p:nvPr/>
          </p:nvSpPr>
          <p:spPr>
            <a:xfrm>
              <a:off x="5046131" y="1469112"/>
              <a:ext cx="71442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                            , with gradient vector 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651631D0-EB6C-CB41-B03E-89885595E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66833" y="1617231"/>
              <a:ext cx="1676316" cy="243567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5B02F743-BAEA-B346-8294-2D593237F3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47824" y="1512873"/>
            <a:ext cx="3120884" cy="37414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9D18C5D-9564-0641-BBEF-BBC1D58F8B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05153" y="1523732"/>
            <a:ext cx="1787896" cy="3524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4CFDEE-A90F-694A-A919-745EA18C0DB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6200000">
            <a:off x="-109113" y="3351433"/>
            <a:ext cx="766533" cy="155132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2B3A1C-9523-7743-8BDE-92E5A6D9586A}"/>
              </a:ext>
            </a:extLst>
          </p:cNvPr>
          <p:cNvCxnSpPr>
            <a:cxnSpLocks/>
          </p:cNvCxnSpPr>
          <p:nvPr/>
        </p:nvCxnSpPr>
        <p:spPr>
          <a:xfrm flipH="1" flipV="1">
            <a:off x="1955712" y="4167459"/>
            <a:ext cx="1452456" cy="15389"/>
          </a:xfrm>
          <a:prstGeom prst="straightConnector1">
            <a:avLst/>
          </a:prstGeom>
          <a:ln w="25400">
            <a:solidFill>
              <a:schemeClr val="accent3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EC9F98D-5E0D-5A45-B447-BDD0138A3970}"/>
              </a:ext>
            </a:extLst>
          </p:cNvPr>
          <p:cNvCxnSpPr>
            <a:cxnSpLocks/>
          </p:cNvCxnSpPr>
          <p:nvPr/>
        </p:nvCxnSpPr>
        <p:spPr>
          <a:xfrm flipV="1">
            <a:off x="2164907" y="3497981"/>
            <a:ext cx="2016881" cy="12353"/>
          </a:xfrm>
          <a:prstGeom prst="straightConnector1">
            <a:avLst/>
          </a:prstGeom>
          <a:ln w="25400">
            <a:solidFill>
              <a:schemeClr val="accent3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6B47891-DE77-A043-BB40-4FB3DEAB49EC}"/>
              </a:ext>
            </a:extLst>
          </p:cNvPr>
          <p:cNvCxnSpPr>
            <a:cxnSpLocks/>
          </p:cNvCxnSpPr>
          <p:nvPr/>
        </p:nvCxnSpPr>
        <p:spPr>
          <a:xfrm>
            <a:off x="2485802" y="4446268"/>
            <a:ext cx="975722" cy="0"/>
          </a:xfrm>
          <a:prstGeom prst="straightConnector1">
            <a:avLst/>
          </a:prstGeom>
          <a:ln w="25400">
            <a:solidFill>
              <a:schemeClr val="accent3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85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l Bayan Plain" pitchFamily="2" charset="-78"/>
              </a:rPr>
              <a:t>Gradient</a:t>
            </a:r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Descent Method</a:t>
            </a:r>
            <a:endParaRPr lang="en-US" b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6A0C2BA-F6D5-2C48-B5C5-19B4540480B7}"/>
              </a:ext>
            </a:extLst>
          </p:cNvPr>
          <p:cNvCxnSpPr>
            <a:cxnSpLocks/>
          </p:cNvCxnSpPr>
          <p:nvPr/>
        </p:nvCxnSpPr>
        <p:spPr>
          <a:xfrm>
            <a:off x="8726600" y="5676547"/>
            <a:ext cx="24688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59EE7C0-7577-DB44-BB84-1B0E5040B699}"/>
              </a:ext>
            </a:extLst>
          </p:cNvPr>
          <p:cNvCxnSpPr>
            <a:cxnSpLocks/>
          </p:cNvCxnSpPr>
          <p:nvPr/>
        </p:nvCxnSpPr>
        <p:spPr>
          <a:xfrm flipV="1">
            <a:off x="8726600" y="3211651"/>
            <a:ext cx="0" cy="24688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14A4F551-EFAF-084A-9C20-D9FB95723930}"/>
              </a:ext>
            </a:extLst>
          </p:cNvPr>
          <p:cNvSpPr/>
          <p:nvPr/>
        </p:nvSpPr>
        <p:spPr>
          <a:xfrm>
            <a:off x="8996945" y="2933353"/>
            <a:ext cx="2146855" cy="27431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F6473-00FE-184F-8474-057F34308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80" y="2820848"/>
            <a:ext cx="2922095" cy="137228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6BBAA53-677E-D94E-BF3E-D6403062C6EC}"/>
              </a:ext>
            </a:extLst>
          </p:cNvPr>
          <p:cNvSpPr/>
          <p:nvPr/>
        </p:nvSpPr>
        <p:spPr>
          <a:xfrm>
            <a:off x="9030738" y="4470832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AD1AB9-E402-2B40-A0F0-1A6D4C7AFF7C}"/>
              </a:ext>
            </a:extLst>
          </p:cNvPr>
          <p:cNvCxnSpPr>
            <a:cxnSpLocks/>
          </p:cNvCxnSpPr>
          <p:nvPr/>
        </p:nvCxnSpPr>
        <p:spPr>
          <a:xfrm>
            <a:off x="9127530" y="4651052"/>
            <a:ext cx="46794" cy="252901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ECDB99-09B7-C541-908F-1FB0906767DB}"/>
              </a:ext>
            </a:extLst>
          </p:cNvPr>
          <p:cNvCxnSpPr>
            <a:cxnSpLocks/>
          </p:cNvCxnSpPr>
          <p:nvPr/>
        </p:nvCxnSpPr>
        <p:spPr>
          <a:xfrm>
            <a:off x="9172741" y="4898696"/>
            <a:ext cx="81754" cy="172497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E5DBBC-30D8-974D-83FA-198D0CFCD874}"/>
              </a:ext>
            </a:extLst>
          </p:cNvPr>
          <p:cNvCxnSpPr>
            <a:cxnSpLocks/>
          </p:cNvCxnSpPr>
          <p:nvPr/>
        </p:nvCxnSpPr>
        <p:spPr>
          <a:xfrm>
            <a:off x="9262038" y="5075099"/>
            <a:ext cx="87668" cy="140864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A20EAB-48AC-2C40-B221-56E1EE5E3A68}"/>
              </a:ext>
            </a:extLst>
          </p:cNvPr>
          <p:cNvCxnSpPr>
            <a:cxnSpLocks/>
          </p:cNvCxnSpPr>
          <p:nvPr/>
        </p:nvCxnSpPr>
        <p:spPr>
          <a:xfrm>
            <a:off x="9366706" y="5215964"/>
            <a:ext cx="92639" cy="96199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13D3CA-6387-5F4A-8128-7007503FD17B}"/>
              </a:ext>
            </a:extLst>
          </p:cNvPr>
          <p:cNvCxnSpPr>
            <a:cxnSpLocks/>
          </p:cNvCxnSpPr>
          <p:nvPr/>
        </p:nvCxnSpPr>
        <p:spPr>
          <a:xfrm>
            <a:off x="9475562" y="5324820"/>
            <a:ext cx="92639" cy="96199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450313F-A79B-E34C-9210-C12F31D12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220" y="5439311"/>
            <a:ext cx="6129228" cy="3315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8094B1-4633-E844-8447-64F4A4774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7474" y="5817731"/>
            <a:ext cx="226326" cy="1539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A7F89D-6D2F-434E-B25B-5D2EAA668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909" y="4446091"/>
            <a:ext cx="301413" cy="2049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C80653-8261-5D4A-8B89-484A5C7DE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0543" y="3290695"/>
            <a:ext cx="612565" cy="31922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ln w="25400">
            <a:noFill/>
          </a:ln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Gradient Descent </a:t>
            </a:r>
            <a:r>
              <a:rPr lang="en-US" b="1" dirty="0"/>
              <a:t>method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dirty="0"/>
              <a:t>uses gradients to find the </a:t>
            </a:r>
            <a:r>
              <a:rPr lang="en-US" b="1" dirty="0"/>
              <a:t>minimum</a:t>
            </a:r>
            <a:r>
              <a:rPr lang="en-US" dirty="0"/>
              <a:t> of a function </a:t>
            </a:r>
            <a:r>
              <a:rPr lang="en-US" b="1" dirty="0"/>
              <a:t>iteratively</a:t>
            </a:r>
            <a:r>
              <a:rPr lang="en-US" dirty="0"/>
              <a:t>.</a:t>
            </a:r>
          </a:p>
          <a:p>
            <a:r>
              <a:rPr lang="en-US" dirty="0"/>
              <a:t>Taking </a:t>
            </a:r>
            <a:r>
              <a:rPr lang="en-US" b="1" dirty="0"/>
              <a:t>steps</a:t>
            </a:r>
            <a:r>
              <a:rPr lang="en-US" dirty="0"/>
              <a:t> (proportional to the gradient size) towards the minimum, in the </a:t>
            </a:r>
            <a:r>
              <a:rPr lang="en-US" b="1" dirty="0"/>
              <a:t>opposite</a:t>
            </a:r>
            <a:r>
              <a:rPr lang="en-US" dirty="0"/>
              <a:t> direction of the gradient.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3"/>
                </a:solidFill>
              </a:rPr>
              <a:t>Gradient Descent Algorithm</a:t>
            </a:r>
            <a:r>
              <a:rPr lang="en-US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Start at an initial point 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Update:</a:t>
            </a:r>
            <a:endParaRPr lang="en-US" sz="2800" b="1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5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3F84-878A-6042-9B59-EF1B5F52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Gradient Descent Method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3F3CC2-5F1E-CE45-865F-F238A083FBC8}"/>
              </a:ext>
            </a:extLst>
          </p:cNvPr>
          <p:cNvGrpSpPr/>
          <p:nvPr/>
        </p:nvGrpSpPr>
        <p:grpSpPr>
          <a:xfrm>
            <a:off x="547162" y="1624378"/>
            <a:ext cx="10483198" cy="4377344"/>
            <a:chOff x="547162" y="1624378"/>
            <a:chExt cx="10483198" cy="437734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8DD0F52-D141-AA44-A16E-3A2561095CA7}"/>
                </a:ext>
              </a:extLst>
            </p:cNvPr>
            <p:cNvSpPr txBox="1"/>
            <p:nvPr/>
          </p:nvSpPr>
          <p:spPr>
            <a:xfrm>
              <a:off x="5549734" y="5601612"/>
              <a:ext cx="21162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dirty="0">
                  <a:solidFill>
                    <a:schemeClr val="accent3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Global Minimum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B9CB9B7-0B23-D945-A27B-CF117B0C666D}"/>
                </a:ext>
              </a:extLst>
            </p:cNvPr>
            <p:cNvSpPr txBox="1"/>
            <p:nvPr/>
          </p:nvSpPr>
          <p:spPr>
            <a:xfrm>
              <a:off x="5611438" y="1624378"/>
              <a:ext cx="1595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dirty="0">
                  <a:solidFill>
                    <a:schemeClr val="accent2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Initial Values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66B7ED8-2F22-A04F-B9AC-8AE9A99D8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9382" y="2174181"/>
              <a:ext cx="4814743" cy="3575304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E87F73A-76FE-1C42-8025-BCB5D4FC4F37}"/>
                </a:ext>
              </a:extLst>
            </p:cNvPr>
            <p:cNvCxnSpPr>
              <a:cxnSpLocks/>
              <a:stCxn id="21" idx="5"/>
              <a:endCxn id="33" idx="1"/>
            </p:cNvCxnSpPr>
            <p:nvPr/>
          </p:nvCxnSpPr>
          <p:spPr>
            <a:xfrm>
              <a:off x="3567463" y="4942857"/>
              <a:ext cx="1982271" cy="858810"/>
            </a:xfrm>
            <a:prstGeom prst="straightConnector1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4062CB2-7186-E54E-9A6A-A572EFBCD98A}"/>
                </a:ext>
              </a:extLst>
            </p:cNvPr>
            <p:cNvCxnSpPr>
              <a:cxnSpLocks/>
              <a:stCxn id="14" idx="7"/>
              <a:endCxn id="44" idx="1"/>
            </p:cNvCxnSpPr>
            <p:nvPr/>
          </p:nvCxnSpPr>
          <p:spPr>
            <a:xfrm flipV="1">
              <a:off x="5342659" y="1824433"/>
              <a:ext cx="268779" cy="549877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7A4CCAD8-672E-084B-A404-B3CE8A170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67947" y="2174181"/>
              <a:ext cx="4862413" cy="3575304"/>
            </a:xfrm>
            <a:prstGeom prst="rect">
              <a:avLst/>
            </a:prstGeom>
          </p:spPr>
        </p:pic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969B6B1-EBCA-014A-9656-46394ACC8590}"/>
                </a:ext>
              </a:extLst>
            </p:cNvPr>
            <p:cNvCxnSpPr>
              <a:cxnSpLocks/>
              <a:endCxn id="33" idx="3"/>
            </p:cNvCxnSpPr>
            <p:nvPr/>
          </p:nvCxnSpPr>
          <p:spPr>
            <a:xfrm flipH="1">
              <a:off x="7666019" y="4927007"/>
              <a:ext cx="2575261" cy="874660"/>
            </a:xfrm>
            <a:prstGeom prst="straightConnector1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39FC853-F1B9-CE4C-8743-2EEB85D46968}"/>
                </a:ext>
              </a:extLst>
            </p:cNvPr>
            <p:cNvCxnSpPr>
              <a:cxnSpLocks/>
              <a:stCxn id="25" idx="1"/>
              <a:endCxn id="44" idx="3"/>
            </p:cNvCxnSpPr>
            <p:nvPr/>
          </p:nvCxnSpPr>
          <p:spPr>
            <a:xfrm flipH="1" flipV="1">
              <a:off x="7206747" y="1824433"/>
              <a:ext cx="3445295" cy="1766224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3AA739-2EFB-CA40-8BDB-D54FB87E94E1}"/>
                </a:ext>
              </a:extLst>
            </p:cNvPr>
            <p:cNvSpPr/>
            <p:nvPr/>
          </p:nvSpPr>
          <p:spPr>
            <a:xfrm>
              <a:off x="5186561" y="2347528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FE4A09-114F-FF49-811F-1FF8667D2697}"/>
                </a:ext>
              </a:extLst>
            </p:cNvPr>
            <p:cNvSpPr/>
            <p:nvPr/>
          </p:nvSpPr>
          <p:spPr>
            <a:xfrm>
              <a:off x="1697732" y="2616105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F877C8E-6B9A-2648-92BA-8BFB329B3ED0}"/>
                </a:ext>
              </a:extLst>
            </p:cNvPr>
            <p:cNvSpPr/>
            <p:nvPr/>
          </p:nvSpPr>
          <p:spPr>
            <a:xfrm>
              <a:off x="1880612" y="3497889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407A241-6736-C147-8368-BCC2FD81154A}"/>
                </a:ext>
              </a:extLst>
            </p:cNvPr>
            <p:cNvSpPr/>
            <p:nvPr/>
          </p:nvSpPr>
          <p:spPr>
            <a:xfrm>
              <a:off x="4985537" y="3246120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5061AD8-63EC-5244-88D2-6B7E20B94CF0}"/>
                </a:ext>
              </a:extLst>
            </p:cNvPr>
            <p:cNvSpPr/>
            <p:nvPr/>
          </p:nvSpPr>
          <p:spPr>
            <a:xfrm>
              <a:off x="1773615" y="2977173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C395D9D-E126-1C4B-807A-FA34678FFA43}"/>
                </a:ext>
              </a:extLst>
            </p:cNvPr>
            <p:cNvSpPr/>
            <p:nvPr/>
          </p:nvSpPr>
          <p:spPr>
            <a:xfrm>
              <a:off x="10149840" y="4798845"/>
              <a:ext cx="182880" cy="1828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759F385-8658-F949-A9DD-B1210078E252}"/>
                </a:ext>
              </a:extLst>
            </p:cNvPr>
            <p:cNvSpPr/>
            <p:nvPr/>
          </p:nvSpPr>
          <p:spPr>
            <a:xfrm>
              <a:off x="3411365" y="4786759"/>
              <a:ext cx="182880" cy="1828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1E19C22-8167-734C-BE05-E30A90BDC867}"/>
                </a:ext>
              </a:extLst>
            </p:cNvPr>
            <p:cNvSpPr/>
            <p:nvPr/>
          </p:nvSpPr>
          <p:spPr>
            <a:xfrm>
              <a:off x="5095121" y="2788716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12C8E8-5230-AA4E-8AA6-0B7DC4474E77}"/>
                </a:ext>
              </a:extLst>
            </p:cNvPr>
            <p:cNvSpPr/>
            <p:nvPr/>
          </p:nvSpPr>
          <p:spPr>
            <a:xfrm>
              <a:off x="8633307" y="3740778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351DC46-3C05-FC48-8812-16A23EEA926F}"/>
                </a:ext>
              </a:extLst>
            </p:cNvPr>
            <p:cNvSpPr/>
            <p:nvPr/>
          </p:nvSpPr>
          <p:spPr>
            <a:xfrm>
              <a:off x="8961532" y="3484906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3838209-5FD8-8E44-A34C-CC7A79047458}"/>
                </a:ext>
              </a:extLst>
            </p:cNvPr>
            <p:cNvSpPr/>
            <p:nvPr/>
          </p:nvSpPr>
          <p:spPr>
            <a:xfrm>
              <a:off x="10625260" y="3563875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7BE2869-222F-FA44-A3B8-552637544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75132" y="5439976"/>
              <a:ext cx="172800" cy="15461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55E85FA-4859-8045-8795-C23A08414C5C}"/>
                </a:ext>
              </a:extLst>
            </p:cNvPr>
            <p:cNvSpPr txBox="1"/>
            <p:nvPr/>
          </p:nvSpPr>
          <p:spPr>
            <a:xfrm>
              <a:off x="547162" y="3081176"/>
              <a:ext cx="642631" cy="9903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F1057C-1917-4044-9FB2-ECF7A7767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16226" y="1817177"/>
              <a:ext cx="980326" cy="224075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1FC6AA9-0644-C04C-9041-F570CEB3883E}"/>
                </a:ext>
              </a:extLst>
            </p:cNvPr>
            <p:cNvGrpSpPr/>
            <p:nvPr/>
          </p:nvGrpSpPr>
          <p:grpSpPr>
            <a:xfrm>
              <a:off x="8941700" y="1729159"/>
              <a:ext cx="1866440" cy="400110"/>
              <a:chOff x="8735996" y="1701973"/>
              <a:chExt cx="1866440" cy="400110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B4959028-9C0D-8946-876A-32551171B1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9683" y="1805491"/>
                <a:ext cx="980326" cy="224075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B3767AA-8C85-1943-81E7-1DCCEC64B5D5}"/>
                  </a:ext>
                </a:extLst>
              </p:cNvPr>
              <p:cNvSpPr txBox="1"/>
              <p:nvPr/>
            </p:nvSpPr>
            <p:spPr>
              <a:xfrm>
                <a:off x="8735996" y="1701973"/>
                <a:ext cx="18664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large</a:t>
                </a:r>
              </a:p>
            </p:txBody>
          </p:sp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ADB37E4-B377-EF41-8A4E-867CD1B9A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83389" y="5440685"/>
              <a:ext cx="226326" cy="15390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5501A7B-20AF-AB40-993C-C22237369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8477" y="2187916"/>
              <a:ext cx="612565" cy="319224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3A5CC8C-6F22-5040-BC64-73E5BFCDE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57897" y="5433370"/>
              <a:ext cx="226326" cy="15390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381DCC2-6A7C-654A-951D-2ACC1EF30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01593" y="2174181"/>
              <a:ext cx="612565" cy="3192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8F5E31-BD24-9E41-8B9A-A720DB391E9E}"/>
                </a:ext>
              </a:extLst>
            </p:cNvPr>
            <p:cNvSpPr txBox="1"/>
            <p:nvPr/>
          </p:nvSpPr>
          <p:spPr>
            <a:xfrm>
              <a:off x="6034340" y="3294324"/>
              <a:ext cx="604253" cy="7728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65C91AB-4796-6740-A490-89771F35746C}"/>
              </a:ext>
            </a:extLst>
          </p:cNvPr>
          <p:cNvSpPr txBox="1"/>
          <p:nvPr/>
        </p:nvSpPr>
        <p:spPr>
          <a:xfrm>
            <a:off x="1761793" y="1711835"/>
            <a:ext cx="1866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large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DC455E-6DFB-3240-8C66-B4F4628D8CC5}"/>
              </a:ext>
            </a:extLst>
          </p:cNvPr>
          <p:cNvCxnSpPr>
            <a:cxnSpLocks/>
            <a:stCxn id="15" idx="6"/>
          </p:cNvCxnSpPr>
          <p:nvPr/>
        </p:nvCxnSpPr>
        <p:spPr>
          <a:xfrm flipV="1">
            <a:off x="1880612" y="2444881"/>
            <a:ext cx="3367409" cy="262664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8335563-6F2E-BD46-B507-2326B54A98A2}"/>
              </a:ext>
            </a:extLst>
          </p:cNvPr>
          <p:cNvCxnSpPr>
            <a:cxnSpLocks/>
            <a:stCxn id="15" idx="6"/>
            <a:endCxn id="22" idx="2"/>
          </p:cNvCxnSpPr>
          <p:nvPr/>
        </p:nvCxnSpPr>
        <p:spPr>
          <a:xfrm>
            <a:off x="1880612" y="2707545"/>
            <a:ext cx="3214509" cy="172611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0DC840A-112D-A643-B1B4-C0801BE1561F}"/>
              </a:ext>
            </a:extLst>
          </p:cNvPr>
          <p:cNvCxnSpPr>
            <a:cxnSpLocks/>
            <a:stCxn id="19" idx="6"/>
            <a:endCxn id="18" idx="2"/>
          </p:cNvCxnSpPr>
          <p:nvPr/>
        </p:nvCxnSpPr>
        <p:spPr>
          <a:xfrm>
            <a:off x="1956495" y="3068613"/>
            <a:ext cx="3029042" cy="268947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60DEC33-0919-F049-BD04-826654E8D7D6}"/>
              </a:ext>
            </a:extLst>
          </p:cNvPr>
          <p:cNvCxnSpPr>
            <a:cxnSpLocks/>
            <a:stCxn id="19" idx="6"/>
          </p:cNvCxnSpPr>
          <p:nvPr/>
        </p:nvCxnSpPr>
        <p:spPr>
          <a:xfrm flipV="1">
            <a:off x="1956495" y="1994173"/>
            <a:ext cx="3321506" cy="107444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B6E3E22-6FE8-6744-BFB6-45645CA35741}"/>
              </a:ext>
            </a:extLst>
          </p:cNvPr>
          <p:cNvCxnSpPr>
            <a:cxnSpLocks/>
            <a:stCxn id="17" idx="6"/>
            <a:endCxn id="22" idx="2"/>
          </p:cNvCxnSpPr>
          <p:nvPr/>
        </p:nvCxnSpPr>
        <p:spPr>
          <a:xfrm flipV="1">
            <a:off x="2063492" y="2880156"/>
            <a:ext cx="3031629" cy="709173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505750F-2B4D-C344-85EA-7C06E7BB1AF4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1985185" y="3337560"/>
            <a:ext cx="3000352" cy="262664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8EEB4E9-6B06-8E47-AD76-BED8820B8FF6}"/>
              </a:ext>
            </a:extLst>
          </p:cNvPr>
          <p:cNvCxnSpPr>
            <a:cxnSpLocks/>
          </p:cNvCxnSpPr>
          <p:nvPr/>
        </p:nvCxnSpPr>
        <p:spPr>
          <a:xfrm>
            <a:off x="9138703" y="3571144"/>
            <a:ext cx="1486557" cy="85591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D9C0B47-553E-BC44-AA50-88F5B3E9F954}"/>
              </a:ext>
            </a:extLst>
          </p:cNvPr>
          <p:cNvCxnSpPr>
            <a:cxnSpLocks/>
          </p:cNvCxnSpPr>
          <p:nvPr/>
        </p:nvCxnSpPr>
        <p:spPr>
          <a:xfrm flipH="1">
            <a:off x="8791010" y="3630599"/>
            <a:ext cx="189990" cy="155143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716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D5F91-F97A-5F41-A21E-3EB716E07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964" y="1836544"/>
            <a:ext cx="9518073" cy="2735457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Regression Models</a:t>
            </a:r>
          </a:p>
        </p:txBody>
      </p:sp>
    </p:spTree>
    <p:extLst>
      <p:ext uri="{BB962C8B-B14F-4D97-AF65-F5344CB8AC3E}">
        <p14:creationId xmlns:p14="http://schemas.microsoft.com/office/powerpoint/2010/main" val="1355648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Linear Regression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5C91A1-A815-6E48-A677-6B8982C1E459}"/>
              </a:ext>
            </a:extLst>
          </p:cNvPr>
          <p:cNvSpPr txBox="1">
            <a:spLocks/>
          </p:cNvSpPr>
          <p:nvPr/>
        </p:nvSpPr>
        <p:spPr>
          <a:xfrm>
            <a:off x="5965372" y="1432721"/>
            <a:ext cx="6000053" cy="4494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We use (linear) regression for </a:t>
            </a:r>
            <a:r>
              <a:rPr lang="en-US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numerical value prediction</a:t>
            </a:r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Example</a:t>
            </a:r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: How does the </a:t>
            </a:r>
            <a:r>
              <a:rPr 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price of a house </a:t>
            </a:r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(target, outcome ,    ) change relate to its </a:t>
            </a:r>
            <a:r>
              <a:rPr 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square footage </a:t>
            </a:r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living (feature, attribute    )?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For                                ,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3E5F1D-2BA8-8847-9A5C-C0E881BDF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95" y="2938429"/>
            <a:ext cx="215900" cy="30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7BF33B-B3A6-2B41-80B4-345D2F536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786" y="3706626"/>
            <a:ext cx="241300" cy="215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C64179-3D6F-D34B-876B-FC8D830E8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7" y="1461202"/>
            <a:ext cx="5192914" cy="32592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C8CE57-20A7-E04A-A6D7-3396624A39BF}"/>
              </a:ext>
            </a:extLst>
          </p:cNvPr>
          <p:cNvSpPr txBox="1"/>
          <p:nvPr/>
        </p:nvSpPr>
        <p:spPr>
          <a:xfrm>
            <a:off x="699272" y="4833849"/>
            <a:ext cx="503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Data source: King County, WA Housing Info.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8A6BCC-692D-8A4A-A248-9F57F56268EC}"/>
              </a:ext>
            </a:extLst>
          </p:cNvPr>
          <p:cNvCxnSpPr/>
          <p:nvPr/>
        </p:nvCxnSpPr>
        <p:spPr>
          <a:xfrm flipH="1">
            <a:off x="1357422" y="2877208"/>
            <a:ext cx="3823138" cy="123759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3E54841-4255-F643-9F90-63E03ED9B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1298" y="4241287"/>
            <a:ext cx="4703754" cy="3431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9CD1C2-936D-744A-A287-6F4AF58FF0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1298" y="5500617"/>
            <a:ext cx="3745150" cy="331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230279-D7A7-E346-A84A-5A0A902F9C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2633" y="4889761"/>
            <a:ext cx="2832525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2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Multiple Linear Regression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389" y="1310105"/>
            <a:ext cx="11263931" cy="4599628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en-US" b="1" dirty="0"/>
              <a:t>Example</a:t>
            </a:r>
            <a:r>
              <a:rPr lang="en-US" dirty="0"/>
              <a:t>: How does the </a:t>
            </a:r>
            <a:r>
              <a:rPr lang="en-US" b="1" dirty="0"/>
              <a:t>price of a house</a:t>
            </a:r>
            <a:r>
              <a:rPr lang="en-US" dirty="0"/>
              <a:t> (target, outcome    ) change relate to its </a:t>
            </a:r>
            <a:r>
              <a:rPr lang="en-US" b="1" dirty="0"/>
              <a:t>square footage living</a:t>
            </a:r>
            <a:r>
              <a:rPr lang="en-US" dirty="0"/>
              <a:t> (feature     ), its </a:t>
            </a:r>
            <a:r>
              <a:rPr lang="en-US" b="1" dirty="0"/>
              <a:t>number of bedrooms </a:t>
            </a:r>
            <a:r>
              <a:rPr lang="en-US" dirty="0"/>
              <a:t>(feature     ), its </a:t>
            </a:r>
            <a:r>
              <a:rPr lang="en-US" b="1" dirty="0"/>
              <a:t>zip code </a:t>
            </a:r>
            <a:r>
              <a:rPr lang="en-US" dirty="0"/>
              <a:t>(     ),…? That is, using </a:t>
            </a:r>
            <a:r>
              <a:rPr lang="en-US" b="1" dirty="0">
                <a:solidFill>
                  <a:schemeClr val="accent3"/>
                </a:solidFill>
              </a:rPr>
              <a:t>multiple features</a:t>
            </a:r>
            <a:r>
              <a:rPr lang="en-US" dirty="0"/>
              <a:t>…</a:t>
            </a:r>
          </a:p>
          <a:p>
            <a:pPr marL="0" indent="0">
              <a:spcAft>
                <a:spcPts val="1000"/>
              </a:spcAft>
              <a:buNone/>
            </a:pPr>
            <a:endParaRPr lang="en-US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8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/>
              <a:t>Using the multiple linear regression equation: 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Assuming all other variables stay the same</a:t>
            </a:r>
            <a:r>
              <a:rPr lang="en-US" sz="2400" dirty="0"/>
              <a:t>, an increase of                         by 1 foot square, increases the price by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 </a:t>
            </a:r>
            <a:r>
              <a:rPr lang="en-US" sz="2400" b="1" dirty="0"/>
              <a:t>Assuming all other variables stay the same</a:t>
            </a:r>
            <a:r>
              <a:rPr lang="en-US" sz="2400" dirty="0"/>
              <a:t>, an increase of                      by 1 bedroom, increases the price by       , and so on …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47356C-1083-D348-9D02-C2D047936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44" y="3055111"/>
            <a:ext cx="10344055" cy="328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277399-DED2-8546-A74E-E89A699DD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9319" y="1492701"/>
            <a:ext cx="215900" cy="30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476AC-A8B7-F341-9839-F463139DC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152" y="1915618"/>
            <a:ext cx="378729" cy="2524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F32F29-AD3B-8F43-AB59-6F7DEAAAC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4202" y="2361457"/>
            <a:ext cx="390206" cy="2524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E92752-B933-F14F-AB15-23651430E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1427" y="2340177"/>
            <a:ext cx="390206" cy="263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486809-52AE-6947-93CF-6FA490E857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7321" y="4429547"/>
            <a:ext cx="1749843" cy="341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D8B50D-4D88-0941-8DAC-7FBB5C1A60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5005" y="4914161"/>
            <a:ext cx="372093" cy="2212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F1BFE-F7D7-204A-8881-EEA91A856B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0101" y="5648900"/>
            <a:ext cx="382150" cy="2212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46B43B-C2F8-FC4E-A325-1E88640F13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14306" y="5198828"/>
            <a:ext cx="1488372" cy="26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48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85C91A1-A815-6E48-A677-6B8982C1E4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65372" y="1432721"/>
                <a:ext cx="6104708" cy="39925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en-US" b="1" dirty="0">
                    <a:solidFill>
                      <a:schemeClr val="accent3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Regression line                            </a:t>
                </a:r>
                <a:r>
                  <a:rPr lang="en-US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,</a:t>
                </a:r>
                <a:r>
                  <a:rPr lang="en-US" b="1" dirty="0">
                    <a:solidFill>
                      <a:schemeClr val="accent3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 </a:t>
                </a:r>
                <a:r>
                  <a:rPr lang="en-US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is defined by:      (intercept),      (slope).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en-US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The </a:t>
                </a:r>
                <a:r>
                  <a:rPr lang="en-US" b="1" dirty="0">
                    <a:solidFill>
                      <a:schemeClr val="accent6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vertical offset </a:t>
                </a:r>
                <a:r>
                  <a:rPr lang="en-US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for each data point from the line is the </a:t>
                </a:r>
                <a:r>
                  <a:rPr lang="en-US" b="1" dirty="0">
                    <a:solidFill>
                      <a:schemeClr val="accent6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error</a:t>
                </a:r>
                <a:r>
                  <a:rPr lang="en-US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 between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the true label) and    (the prediction based on    ).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en-US" b="1" dirty="0">
                    <a:solidFill>
                      <a:schemeClr val="accent3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Best “line” </a:t>
                </a:r>
                <a:r>
                  <a:rPr lang="en-US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(best      ,     ) </a:t>
                </a:r>
                <a:r>
                  <a:rPr lang="en-US" b="1" dirty="0">
                    <a:solidFill>
                      <a:schemeClr val="accent3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minimizes </a:t>
                </a:r>
                <a:r>
                  <a:rPr lang="en-US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the </a:t>
                </a:r>
                <a:r>
                  <a:rPr lang="en-US" b="1" dirty="0">
                    <a:solidFill>
                      <a:schemeClr val="accent6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sum of squared errors (SSE)</a:t>
                </a:r>
                <a:r>
                  <a:rPr lang="en-US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85C91A1-A815-6E48-A677-6B8982C1E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372" y="1432721"/>
                <a:ext cx="6104708" cy="3992559"/>
              </a:xfrm>
              <a:prstGeom prst="rect">
                <a:avLst/>
              </a:prstGeom>
              <a:blipFill>
                <a:blip r:embed="rId3"/>
                <a:stretch>
                  <a:fillRect l="-2079" t="-1587" r="-3119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C41EF56-7678-E647-BC97-7228D67B0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214" y="2123279"/>
            <a:ext cx="4318000" cy="330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483C33-9230-CA4E-B71A-05C2C5F40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4692" y="1567657"/>
            <a:ext cx="2461404" cy="335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3E6423-3115-7D44-B420-901AB8E39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0156" y="2068035"/>
            <a:ext cx="414830" cy="251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D9C6A6-3ED4-F549-A157-FE124EC6AA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4864" y="2068034"/>
            <a:ext cx="403913" cy="251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47C634-3874-564D-B5FE-AB1E8B5541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5040" y="3429000"/>
            <a:ext cx="215900" cy="41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1BD190-DFC1-A542-9FC8-14CC29E78A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77699" y="3093720"/>
            <a:ext cx="2159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DC578C-1BE1-3144-A1DA-D32C670F62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2182" y="3963636"/>
            <a:ext cx="241300" cy="215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71B8C3-D3E1-1E46-97D8-8437BC9413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2832" y="5339448"/>
            <a:ext cx="2461404" cy="518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653745-A68A-A04A-9FEE-7C674EB868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2896" y="4603294"/>
            <a:ext cx="414830" cy="2510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0139EB-51E4-5C4A-8DB5-FAB380738B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9520" y="4598907"/>
            <a:ext cx="403913" cy="24016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019308-3F56-1A4E-9F7C-4B15EE78CFCF}"/>
              </a:ext>
            </a:extLst>
          </p:cNvPr>
          <p:cNvCxnSpPr>
            <a:cxnSpLocks/>
          </p:cNvCxnSpPr>
          <p:nvPr/>
        </p:nvCxnSpPr>
        <p:spPr>
          <a:xfrm flipV="1">
            <a:off x="1033153" y="2480310"/>
            <a:ext cx="4201061" cy="1866059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230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Fitting a Model: Gradient Descent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1316363" cy="4599628"/>
          </a:xfrm>
        </p:spPr>
        <p:txBody>
          <a:bodyPr/>
          <a:lstStyle/>
          <a:p>
            <a:r>
              <a:rPr lang="en-US" dirty="0"/>
              <a:t>For a </a:t>
            </a:r>
            <a:r>
              <a:rPr lang="en-US" b="1" dirty="0">
                <a:solidFill>
                  <a:schemeClr val="accent3"/>
                </a:solidFill>
              </a:rPr>
              <a:t>Linear Regression </a:t>
            </a:r>
            <a:r>
              <a:rPr lang="en-US" dirty="0"/>
              <a:t>model: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   with features                , and parameters/weights                                     </a:t>
            </a:r>
            <a:endParaRPr lang="en-US" sz="1000" dirty="0"/>
          </a:p>
          <a:p>
            <a:r>
              <a:rPr lang="en-US" dirty="0"/>
              <a:t>Minimize the </a:t>
            </a:r>
            <a:r>
              <a:rPr lang="en-US" b="1" dirty="0">
                <a:solidFill>
                  <a:schemeClr val="accent6"/>
                </a:solidFill>
              </a:rPr>
              <a:t>Mean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Squared Error </a:t>
            </a:r>
            <a:r>
              <a:rPr lang="en-US" dirty="0"/>
              <a:t>cost function: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Iteratively update parameters/weights with </a:t>
            </a:r>
            <a:r>
              <a:rPr lang="en-US" b="1" dirty="0"/>
              <a:t>Gradient Descent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36D7D4-DD9D-8145-B7AE-AB8A31961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49" y="3807507"/>
            <a:ext cx="3501798" cy="83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F4B3A1-9302-3F4A-9514-4877ECEFC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650" y="5470564"/>
            <a:ext cx="6478885" cy="345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4474F1-A543-6141-B9BC-BE900B72C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597" y="2679139"/>
            <a:ext cx="3359698" cy="3964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25CAA3-F7DA-F940-9058-5C25F3EB3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095" y="2780394"/>
            <a:ext cx="1378538" cy="281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DA2BAB-05DC-B340-B6D8-7AE6C5C6C3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5902" y="2044929"/>
            <a:ext cx="6356949" cy="37325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777011-C2D9-6442-90AA-6EDB82F35FDA}"/>
              </a:ext>
            </a:extLst>
          </p:cNvPr>
          <p:cNvGrpSpPr/>
          <p:nvPr/>
        </p:nvGrpSpPr>
        <p:grpSpPr>
          <a:xfrm>
            <a:off x="7873302" y="3733070"/>
            <a:ext cx="4138857" cy="861774"/>
            <a:chOff x="7801582" y="3774176"/>
            <a:chExt cx="4138857" cy="8617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3A2940-C675-7448-91B5-B621FF6F7E22}"/>
                </a:ext>
              </a:extLst>
            </p:cNvPr>
            <p:cNvSpPr txBox="1"/>
            <p:nvPr/>
          </p:nvSpPr>
          <p:spPr>
            <a:xfrm>
              <a:off x="7801582" y="3774176"/>
              <a:ext cx="41388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/>
                <a:t>   : </a:t>
              </a:r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index;    : number of samples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      : output;       : model prediction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3F67BE-78A2-9442-AB8A-473460813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49537" y="3888406"/>
              <a:ext cx="83207" cy="19667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328A63D-0152-1242-94BC-A04EF2C0A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35303" y="3924134"/>
              <a:ext cx="151286" cy="12859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7AED00A-BE77-0D4C-B60E-4230B1D5A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04790" y="4281368"/>
              <a:ext cx="370651" cy="31770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6D6B2DE-D144-D246-A468-B6B662494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300037" y="4281369"/>
              <a:ext cx="370651" cy="31770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B6B00BF-3512-FA45-B7AD-894141D37E5F}"/>
              </a:ext>
            </a:extLst>
          </p:cNvPr>
          <p:cNvSpPr txBox="1"/>
          <p:nvPr/>
        </p:nvSpPr>
        <p:spPr>
          <a:xfrm>
            <a:off x="8832851" y="2054653"/>
            <a:ext cx="231479" cy="37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934786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</a:rPr>
              <a:t>From Regression to Classification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Placeholder 2">
                <a:extLst>
                  <a:ext uri="{FF2B5EF4-FFF2-40B4-BE49-F238E27FC236}">
                    <a16:creationId xmlns:a16="http://schemas.microsoft.com/office/drawing/2014/main" id="{3DD570F1-799F-F348-B43E-D8E65EAE35D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695796" y="1310105"/>
                <a:ext cx="11082157" cy="45996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Linear regression was useful when predicting continuous values</a:t>
                </a:r>
              </a:p>
              <a:p>
                <a:pPr marL="0" indent="0">
                  <a:buNone/>
                </a:pPr>
                <a:endParaRPr lang="en-US" sz="400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/>
                  <a:t>Can we use a similar approach to solve </a:t>
                </a:r>
                <a:r>
                  <a:rPr lang="en-US" b="1" dirty="0">
                    <a:solidFill>
                      <a:schemeClr val="accent3"/>
                    </a:solidFill>
                  </a:rPr>
                  <a:t>classification</a:t>
                </a:r>
                <a:r>
                  <a:rPr lang="en-US" b="1" dirty="0"/>
                  <a:t> problems?</a:t>
                </a:r>
              </a:p>
              <a:p>
                <a:pPr marL="0" indent="0">
                  <a:buNone/>
                </a:pPr>
                <a:r>
                  <a:rPr lang="en-US" dirty="0"/>
                  <a:t>The most simple classification problem is a binary classification, 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dirty="0"/>
                  <a:t>{0, 1}.</a:t>
                </a:r>
              </a:p>
              <a:p>
                <a:pPr marL="0" indent="0">
                  <a:buNone/>
                </a:pPr>
                <a:endParaRPr lang="en-US" sz="400" b="1" dirty="0"/>
              </a:p>
              <a:p>
                <a:pPr marL="0" indent="0">
                  <a:buNone/>
                </a:pPr>
                <a:r>
                  <a:rPr lang="en-US" sz="2400" b="1" dirty="0"/>
                  <a:t>Examples:</a:t>
                </a:r>
              </a:p>
              <a:p>
                <a:pPr marL="456971" lvl="1" indent="0">
                  <a:buNone/>
                </a:pPr>
                <a:r>
                  <a:rPr lang="en-US" sz="2200" dirty="0"/>
                  <a:t>Email: Spam or Not Spam</a:t>
                </a:r>
              </a:p>
              <a:p>
                <a:pPr marL="456971" lvl="1" indent="0">
                  <a:buNone/>
                </a:pPr>
                <a:r>
                  <a:rPr lang="en-US" sz="2200" dirty="0"/>
                  <a:t>Text: Positive or Negative product review</a:t>
                </a:r>
              </a:p>
              <a:p>
                <a:pPr marL="456971" lvl="1" indent="0">
                  <a:buNone/>
                </a:pPr>
                <a:r>
                  <a:rPr lang="en-US" sz="2200" dirty="0"/>
                  <a:t>Image: Cat or Not Cat</a:t>
                </a:r>
              </a:p>
            </p:txBody>
          </p:sp>
        </mc:Choice>
        <mc:Fallback xmlns="">
          <p:sp>
            <p:nvSpPr>
              <p:cNvPr id="34" name="Text Placeholder 2">
                <a:extLst>
                  <a:ext uri="{FF2B5EF4-FFF2-40B4-BE49-F238E27FC236}">
                    <a16:creationId xmlns:a16="http://schemas.microsoft.com/office/drawing/2014/main" id="{3DD570F1-799F-F348-B43E-D8E65EAE35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695796" y="1310105"/>
                <a:ext cx="11082157" cy="4599628"/>
              </a:xfrm>
              <a:blipFill>
                <a:blip r:embed="rId3"/>
                <a:stretch>
                  <a:fillRect l="-1145" t="-1377" r="-1833" b="-6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945CE5D-017D-924E-A971-0A113BE31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79" y="3800638"/>
            <a:ext cx="215900" cy="30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4A5F7C-87BA-0945-80DE-889F9A102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902" y="2044929"/>
            <a:ext cx="6356949" cy="37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64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B0236B-C810-C546-AC55-946306197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68" y="2332231"/>
            <a:ext cx="4321046" cy="2948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  <a:ea typeface="Amazon Ember Light" panose="020B0403020204020204" pitchFamily="34" charset="0"/>
              </a:rPr>
              <a:t>Logistic</a:t>
            </a:r>
            <a:r>
              <a:rPr lang="en-US" b="1" dirty="0">
                <a:ea typeface="Amazon Ember Light" panose="020B0403020204020204" pitchFamily="34" charset="0"/>
              </a:rPr>
              <a:t> Regression</a:t>
            </a:r>
            <a:endParaRPr lang="en-US" b="1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DD570F1-799F-F348-B43E-D8E65EAE3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1494617" cy="459962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Idea: </a:t>
            </a:r>
            <a:r>
              <a:rPr lang="en-US" dirty="0"/>
              <a:t>We can apply the </a:t>
            </a:r>
            <a:r>
              <a:rPr lang="en-US" b="1" dirty="0"/>
              <a:t>Sigmoid function </a:t>
            </a:r>
            <a:r>
              <a:rPr lang="en-US" dirty="0"/>
              <a:t>to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E3B90-0006-434A-8C8B-6839C1499F45}"/>
              </a:ext>
            </a:extLst>
          </p:cNvPr>
          <p:cNvSpPr txBox="1"/>
          <p:nvPr/>
        </p:nvSpPr>
        <p:spPr>
          <a:xfrm>
            <a:off x="5094584" y="1932412"/>
            <a:ext cx="762996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Sigmoid (Logistic) function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8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“squishes”    values to the 0 –1 range.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Can define a “</a:t>
            </a:r>
            <a:r>
              <a:rPr lang="en-US" sz="24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Decision boundary</a:t>
            </a: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” at 0.5</a:t>
            </a:r>
          </a:p>
          <a:p>
            <a:pPr marL="683119" lvl="1" indent="-342900">
              <a:buFontTx/>
              <a:buChar char="-"/>
            </a:pP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if                         0.5, round down (class 0)</a:t>
            </a:r>
          </a:p>
          <a:p>
            <a:pPr marL="683119" lvl="1" indent="-342900">
              <a:buFontTx/>
              <a:buChar char="-"/>
            </a:pP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if                         0.5, round up (class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Our </a:t>
            </a:r>
            <a:r>
              <a:rPr lang="en-US" sz="2400" b="1" dirty="0">
                <a:solidFill>
                  <a:schemeClr val="accent4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regression equation </a:t>
            </a: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becomes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ED999E-6DE4-5B4D-9DD3-B17296BB8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616" y="1458284"/>
            <a:ext cx="4027404" cy="3046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9F5799-FE92-6248-9A55-9E2EEBB24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513967"/>
            <a:ext cx="4618945" cy="344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A35D5D-AAA0-0F46-8AE4-2D9A86CF2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0306" y="4267354"/>
            <a:ext cx="1765759" cy="314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9114C7-D5F8-B349-B4E0-430E64663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4178" y="4635878"/>
            <a:ext cx="1765759" cy="314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6BDBC0-7C0D-B04D-9DB6-7C67EF6549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6148" y="3429000"/>
            <a:ext cx="173608" cy="245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9DD3D7-172F-264D-ABF1-5CFC59CE5F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4178" y="2401383"/>
            <a:ext cx="3215131" cy="703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C71145-7D66-B94F-9974-52435FCFCA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-65207" y="3662917"/>
            <a:ext cx="1230453" cy="2678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262EB7-C309-E846-935D-18A31A899B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5988" y="5280444"/>
            <a:ext cx="123045" cy="1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0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E38E59C-D974-A24D-8358-696F0B364C1C}"/>
              </a:ext>
            </a:extLst>
          </p:cNvPr>
          <p:cNvGrpSpPr/>
          <p:nvPr/>
        </p:nvGrpSpPr>
        <p:grpSpPr>
          <a:xfrm>
            <a:off x="868711" y="1331433"/>
            <a:ext cx="11020753" cy="4597157"/>
            <a:chOff x="867122" y="1318733"/>
            <a:chExt cx="11020753" cy="459715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621CE0-4C23-AA42-9B66-C9F8698D7F44}"/>
                </a:ext>
              </a:extLst>
            </p:cNvPr>
            <p:cNvGrpSpPr/>
            <p:nvPr/>
          </p:nvGrpSpPr>
          <p:grpSpPr>
            <a:xfrm>
              <a:off x="4633655" y="1318733"/>
              <a:ext cx="3494864" cy="4597157"/>
              <a:chOff x="6412810" y="1318427"/>
              <a:chExt cx="5062037" cy="4597157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Text Placeholder 2">
                <a:extLst>
                  <a:ext uri="{FF2B5EF4-FFF2-40B4-BE49-F238E27FC236}">
                    <a16:creationId xmlns:a16="http://schemas.microsoft.com/office/drawing/2014/main" id="{EA927A71-5442-E443-80D7-CDD09D5B14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23204" y="1674391"/>
                <a:ext cx="5051643" cy="4241193"/>
              </a:xfrm>
              <a:prstGeom prst="roundRect">
                <a:avLst>
                  <a:gd name="adj" fmla="val 3274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vert="horz"/>
              <a:lstStyle>
                <a:lvl1pPr marL="249500" indent="-249500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457" indent="-228486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Wingdings" charset="2"/>
                  <a:buChar char="§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428" indent="-228486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Lucida Grande"/>
                  <a:buChar char="-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9399" indent="-228486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Lucida Grande"/>
                  <a:buChar char="-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370" indent="-228486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Lucida Grande"/>
                  <a:buChar char="-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4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43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42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41498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800"/>
                  </a:spcBef>
                  <a:buNone/>
                </a:pPr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Feature Engineering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Tree-based Models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Decision Tree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Random Forest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Hyperparameter Tuning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AWS AI/ML Services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5D732D-522B-8C40-AE74-E0DF17698D74}"/>
                  </a:ext>
                </a:extLst>
              </p:cNvPr>
              <p:cNvSpPr/>
              <p:nvPr/>
            </p:nvSpPr>
            <p:spPr>
              <a:xfrm>
                <a:off x="6412810" y="1318427"/>
                <a:ext cx="5051643" cy="595697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Lecture 2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595D7E-8142-9742-AC1B-0F155C7FCD6D}"/>
                </a:ext>
              </a:extLst>
            </p:cNvPr>
            <p:cNvGrpSpPr/>
            <p:nvPr/>
          </p:nvGrpSpPr>
          <p:grpSpPr>
            <a:xfrm>
              <a:off x="867122" y="1318733"/>
              <a:ext cx="3487690" cy="4590999"/>
              <a:chOff x="6402422" y="1318733"/>
              <a:chExt cx="5051643" cy="4590999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Text Placeholder 2">
                <a:extLst>
                  <a:ext uri="{FF2B5EF4-FFF2-40B4-BE49-F238E27FC236}">
                    <a16:creationId xmlns:a16="http://schemas.microsoft.com/office/drawing/2014/main" id="{EB18721B-1AFE-0B40-966D-D41161D266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02422" y="1674697"/>
                <a:ext cx="5051643" cy="4235035"/>
              </a:xfrm>
              <a:prstGeom prst="roundRect">
                <a:avLst>
                  <a:gd name="adj" fmla="val 3274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vert="horz"/>
              <a:lstStyle>
                <a:lvl1pPr marL="249500" indent="-249500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457" indent="-228486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Wingdings" charset="2"/>
                  <a:buChar char="§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428" indent="-228486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Lucida Grande"/>
                  <a:buChar char="-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9399" indent="-228486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Lucida Grande"/>
                  <a:buChar char="-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370" indent="-228486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Lucida Grande"/>
                  <a:buChar char="-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4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43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42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41498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Introduction to ML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Model Evaluation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Train-Validation-Test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Overfitting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Exploratory Data Analysis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K Nearest Neighbors (KNN)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DC0E498-7CD7-1F41-9702-128255A27611}"/>
                  </a:ext>
                </a:extLst>
              </p:cNvPr>
              <p:cNvSpPr/>
              <p:nvPr/>
            </p:nvSpPr>
            <p:spPr>
              <a:xfrm>
                <a:off x="6402422" y="1318733"/>
                <a:ext cx="5051643" cy="595697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Lecture 1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029DBB4-470B-B844-B039-05655F6A3522}"/>
                </a:ext>
              </a:extLst>
            </p:cNvPr>
            <p:cNvGrpSpPr/>
            <p:nvPr/>
          </p:nvGrpSpPr>
          <p:grpSpPr>
            <a:xfrm>
              <a:off x="8400187" y="1322217"/>
              <a:ext cx="3487688" cy="4587516"/>
              <a:chOff x="6402419" y="1322217"/>
              <a:chExt cx="5051644" cy="4587516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93AA62EF-BDFB-BD47-AFC7-49BAF405D1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02420" y="1668541"/>
                <a:ext cx="5051643" cy="4241192"/>
              </a:xfrm>
              <a:prstGeom prst="roundRect">
                <a:avLst>
                  <a:gd name="adj" fmla="val 3274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vert="horz"/>
              <a:lstStyle>
                <a:lvl1pPr marL="249500" indent="-249500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457" indent="-228486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Wingdings" charset="2"/>
                  <a:buChar char="§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428" indent="-228486" algn="l" defTabSz="997999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Lucida Grande"/>
                  <a:buChar char="-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9399" indent="-228486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Lucida Grande"/>
                  <a:buChar char="-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370" indent="-228486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Lucida Grande"/>
                  <a:buChar char="-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4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43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42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41498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800"/>
                  </a:spcBef>
                </a:pPr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Optimization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Regression Models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Regularization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Boosting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Neural Networks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AutoML</a:t>
                </a:r>
              </a:p>
              <a:p>
                <a:pPr>
                  <a:spcBef>
                    <a:spcPts val="1800"/>
                  </a:spcBef>
                </a:pPr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  <a:p>
                <a:pPr>
                  <a:spcBef>
                    <a:spcPts val="1800"/>
                  </a:spcBef>
                </a:pPr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58C10BC-5E89-8E4A-BA29-24291FF1F51C}"/>
                  </a:ext>
                </a:extLst>
              </p:cNvPr>
              <p:cNvSpPr/>
              <p:nvPr/>
            </p:nvSpPr>
            <p:spPr>
              <a:xfrm>
                <a:off x="6402419" y="1322217"/>
                <a:ext cx="5051643" cy="595697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Lecture 3</a:t>
                </a:r>
              </a:p>
            </p:txBody>
          </p:sp>
        </p:grp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17BFFC8A-7979-8F4D-8368-198AB140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Course Overview</a:t>
            </a:r>
            <a:endParaRPr lang="en-US" b="1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95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FA986EE-AA40-1B47-BD40-4247444EE8B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695796" y="1310105"/>
                <a:ext cx="11496204" cy="45996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Log-Loss</a:t>
                </a:r>
                <a:r>
                  <a:rPr lang="en-US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:</a:t>
                </a:r>
                <a:r>
                  <a:rPr lang="en-US" dirty="0">
                    <a:solidFill>
                      <a:srgbClr val="00B050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 </a:t>
                </a:r>
                <a:r>
                  <a:rPr lang="en-US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A numeric value that measures the </a:t>
                </a:r>
                <a:r>
                  <a:rPr lang="en-US" b="1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performance of a binary classifier</a:t>
                </a:r>
                <a:r>
                  <a:rPr lang="en-US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 when model output is a probability between 0 and 1:</a:t>
                </a:r>
              </a:p>
              <a:p>
                <a:pPr marL="456971" lvl="1" indent="0">
                  <a:buNone/>
                </a:pPr>
                <a:endParaRPr lang="en-US" sz="1400" dirty="0"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  <a:p>
                <a:pPr marL="456971" lvl="1" indent="0">
                  <a:buNone/>
                </a:pPr>
                <a:endParaRPr lang="en-US" sz="1400" dirty="0"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  <a:p>
                <a:pPr marL="456971" lvl="1" indent="0">
                  <a:buNone/>
                </a:pPr>
                <a:endParaRPr lang="en-US" sz="1400" dirty="0"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2400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: true class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 {0, 1},    =                     : probability of class, and       : logarithm</a:t>
                </a:r>
              </a:p>
              <a:p>
                <a:pPr marL="0" indent="0" algn="ctr">
                  <a:buNone/>
                </a:pPr>
                <a:endParaRPr lang="en-US" dirty="0"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  <a:p>
                <a:r>
                  <a:rPr lang="en-US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As the output of Logistic Regression is between 0 and 1, Log-Loss is a suitable cost function for the Logistic Regression.</a:t>
                </a:r>
              </a:p>
              <a:p>
                <a:r>
                  <a:rPr lang="en-US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To improve Logistic Regression model learning from data, minimize Log-Loss.</a:t>
                </a:r>
              </a:p>
              <a:p>
                <a:pPr marL="0" indent="0" algn="ctr">
                  <a:buNone/>
                </a:pPr>
                <a:endParaRPr lang="en-US" sz="2400" dirty="0"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FA986EE-AA40-1B47-BD40-4247444EE8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695796" y="1310105"/>
                <a:ext cx="11496204" cy="4599628"/>
              </a:xfrm>
              <a:blipFill>
                <a:blip r:embed="rId3"/>
                <a:stretch>
                  <a:fillRect l="-1104" t="-1377" b="-7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Log-Loss (Binary Cross-Entropy)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1BA79C-9F16-E24F-BA2E-61AEBDA68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555" y="2529044"/>
            <a:ext cx="6910388" cy="355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6F9A7A-443F-E944-8898-557C00A38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216" y="3378084"/>
            <a:ext cx="180137" cy="2543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9746C3-0B93-914E-AF75-55F0BA426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513" y="3383514"/>
            <a:ext cx="199413" cy="2642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753880-8E6B-EB4F-8D2D-11525EA6B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1192" y="3290020"/>
            <a:ext cx="446064" cy="3370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87B72B-63E1-D145-989F-CD3F2CC5D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7506" y="3290021"/>
            <a:ext cx="1548494" cy="33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96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C9C5CF52-D131-5849-B4B6-A3349CB33008}"/>
              </a:ext>
            </a:extLst>
          </p:cNvPr>
          <p:cNvGrpSpPr/>
          <p:nvPr/>
        </p:nvGrpSpPr>
        <p:grpSpPr>
          <a:xfrm>
            <a:off x="7134865" y="3461408"/>
            <a:ext cx="4799781" cy="2573752"/>
            <a:chOff x="7133276" y="3461408"/>
            <a:chExt cx="4799781" cy="257375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7A072C-2910-CE4D-BB26-FEFEC37812CB}"/>
                </a:ext>
              </a:extLst>
            </p:cNvPr>
            <p:cNvSpPr txBox="1"/>
            <p:nvPr/>
          </p:nvSpPr>
          <p:spPr>
            <a:xfrm rot="16200000">
              <a:off x="6686305" y="3908379"/>
              <a:ext cx="1232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LogLoss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0589A3-FDFB-5E49-A61C-1E041BF61C6E}"/>
                </a:ext>
              </a:extLst>
            </p:cNvPr>
            <p:cNvSpPr txBox="1"/>
            <p:nvPr/>
          </p:nvSpPr>
          <p:spPr>
            <a:xfrm>
              <a:off x="8863216" y="5696606"/>
              <a:ext cx="30698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predicted probability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Log-Loss (Binary Cross-Entropy)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Example</a:t>
            </a:r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: Let’s calculate the Log-Loss </a:t>
            </a:r>
          </a:p>
          <a:p>
            <a:pPr marL="0" indent="0">
              <a:buNone/>
            </a:pPr>
            <a:endParaRPr lang="en-US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0" indent="0">
              <a:buNone/>
            </a:pPr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for the following scenarios: </a:t>
            </a:r>
          </a:p>
          <a:p>
            <a:pPr marL="0" indent="0">
              <a:buNone/>
            </a:pPr>
            <a:endParaRPr lang="en-US" sz="800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r>
              <a:rPr lang="en-US" sz="24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  : true class  = 1,     = 0.3</a:t>
            </a:r>
          </a:p>
          <a:p>
            <a:endParaRPr lang="en-US" sz="2400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endParaRPr lang="en-US" sz="1200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r>
              <a:rPr lang="en-US" sz="2400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  : true class = 1,      = 0.8</a:t>
            </a:r>
          </a:p>
          <a:p>
            <a:endParaRPr lang="en-US" sz="2400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708D05-BFA1-A043-B7AD-72FB731A2E1B}"/>
              </a:ext>
            </a:extLst>
          </p:cNvPr>
          <p:cNvSpPr/>
          <p:nvPr/>
        </p:nvSpPr>
        <p:spPr>
          <a:xfrm>
            <a:off x="5996082" y="3763227"/>
            <a:ext cx="700755" cy="34582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74EE23-B697-4F46-B85A-40840259DBCA}"/>
              </a:ext>
            </a:extLst>
          </p:cNvPr>
          <p:cNvSpPr/>
          <p:nvPr/>
        </p:nvSpPr>
        <p:spPr>
          <a:xfrm>
            <a:off x="6236729" y="4889290"/>
            <a:ext cx="690773" cy="35204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007C4-0FAC-3D46-A05F-92BD08C39516}"/>
              </a:ext>
            </a:extLst>
          </p:cNvPr>
          <p:cNvSpPr txBox="1"/>
          <p:nvPr/>
        </p:nvSpPr>
        <p:spPr>
          <a:xfrm>
            <a:off x="611773" y="5485163"/>
            <a:ext cx="562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Better prediction gives smaller Log-Loss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BEC8BB-EA03-D54B-92BB-A263C7A50AFE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6236729" y="5407882"/>
            <a:ext cx="304788" cy="308114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C734D12-FEB4-E843-BE5E-B576CB105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023" y="2547556"/>
            <a:ext cx="4838700" cy="32512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B50115F-F173-BF44-B0FD-556DB13E24CE}"/>
              </a:ext>
            </a:extLst>
          </p:cNvPr>
          <p:cNvGrpSpPr/>
          <p:nvPr/>
        </p:nvGrpSpPr>
        <p:grpSpPr>
          <a:xfrm>
            <a:off x="7029361" y="3461408"/>
            <a:ext cx="4905285" cy="2573752"/>
            <a:chOff x="7027772" y="3461408"/>
            <a:chExt cx="4905285" cy="257375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28343CF-EA47-1545-9EDB-567AE441B378}"/>
                </a:ext>
              </a:extLst>
            </p:cNvPr>
            <p:cNvCxnSpPr>
              <a:cxnSpLocks/>
            </p:cNvCxnSpPr>
            <p:nvPr/>
          </p:nvCxnSpPr>
          <p:spPr>
            <a:xfrm>
              <a:off x="8990100" y="4876005"/>
              <a:ext cx="0" cy="573749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C53D4ED-C8CA-EF4A-9F60-5BADB15A2143}"/>
                </a:ext>
              </a:extLst>
            </p:cNvPr>
            <p:cNvCxnSpPr/>
            <p:nvPr/>
          </p:nvCxnSpPr>
          <p:spPr>
            <a:xfrm>
              <a:off x="10948132" y="5253693"/>
              <a:ext cx="0" cy="18288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084227-D968-0A41-8055-6FA635121A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2993" y="4877890"/>
              <a:ext cx="1392923" cy="1140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5B3F02-4DCC-614A-B628-6271ECD73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2993" y="5234079"/>
              <a:ext cx="3398627" cy="1961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BA9F4B-1FEB-CF4E-93FC-EEF2FB3A823A}"/>
                </a:ext>
              </a:extLst>
            </p:cNvPr>
            <p:cNvSpPr txBox="1"/>
            <p:nvPr/>
          </p:nvSpPr>
          <p:spPr>
            <a:xfrm>
              <a:off x="8783269" y="4501756"/>
              <a:ext cx="760576" cy="3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p=0.3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B4652C-7F47-B845-AE3D-C89EA1603DFA}"/>
                </a:ext>
              </a:extLst>
            </p:cNvPr>
            <p:cNvSpPr txBox="1"/>
            <p:nvPr/>
          </p:nvSpPr>
          <p:spPr>
            <a:xfrm>
              <a:off x="10773831" y="4750385"/>
              <a:ext cx="760576" cy="3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p=0.8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16194-355E-5F48-AC2A-7EB23088ECAE}"/>
                </a:ext>
              </a:extLst>
            </p:cNvPr>
            <p:cNvSpPr/>
            <p:nvPr/>
          </p:nvSpPr>
          <p:spPr>
            <a:xfrm>
              <a:off x="10901817" y="5182949"/>
              <a:ext cx="91440" cy="914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86C545B-648A-CA46-87B8-518D9D7030DF}"/>
                </a:ext>
              </a:extLst>
            </p:cNvPr>
            <p:cNvSpPr/>
            <p:nvPr/>
          </p:nvSpPr>
          <p:spPr>
            <a:xfrm>
              <a:off x="8943785" y="4831318"/>
              <a:ext cx="91440" cy="914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76A117-51C8-6C42-A97F-63EF0589EAED}"/>
                </a:ext>
              </a:extLst>
            </p:cNvPr>
            <p:cNvSpPr txBox="1"/>
            <p:nvPr/>
          </p:nvSpPr>
          <p:spPr>
            <a:xfrm rot="16200000">
              <a:off x="6580801" y="3908379"/>
              <a:ext cx="1232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LogLoss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C18D53-1347-5B45-8F54-1919CEAFC9EE}"/>
                </a:ext>
              </a:extLst>
            </p:cNvPr>
            <p:cNvSpPr txBox="1"/>
            <p:nvPr/>
          </p:nvSpPr>
          <p:spPr>
            <a:xfrm>
              <a:off x="8863216" y="5696606"/>
              <a:ext cx="30698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predicted probability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54DAAA7C-0B42-174D-A9A4-5B850AE35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636" y="1941124"/>
            <a:ext cx="6910388" cy="355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B78C1C-15EF-AE42-9B05-79C4A4A38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636" y="3822259"/>
            <a:ext cx="5025128" cy="290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50A460-A147-B344-A1C0-76641E67E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8950" y="4927234"/>
            <a:ext cx="5337882" cy="3081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95FE5B3-A087-EF40-A050-342CE056F2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872" y="4511524"/>
            <a:ext cx="199414" cy="2815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85B572E-1A76-4E4B-B3A7-C09F840859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6555" y="4488155"/>
            <a:ext cx="199413" cy="2642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7D6F60C-71B0-0B45-AAD9-DBFEDEF2BB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76" y="3262897"/>
            <a:ext cx="199414" cy="2815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A4593FE-4ABB-A04E-B04C-CEB019E255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3177" y="3266954"/>
            <a:ext cx="199413" cy="264221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94ABD02-22AF-154C-9372-ADF55E954028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6236729" y="5485164"/>
            <a:ext cx="1131186" cy="230832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864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Fitting a Model: Gradient Descent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1316363" cy="4599628"/>
          </a:xfrm>
        </p:spPr>
        <p:txBody>
          <a:bodyPr/>
          <a:lstStyle/>
          <a:p>
            <a:r>
              <a:rPr lang="en-US" dirty="0"/>
              <a:t>For a </a:t>
            </a:r>
            <a:r>
              <a:rPr lang="en-US" b="1" dirty="0">
                <a:solidFill>
                  <a:schemeClr val="accent3"/>
                </a:solidFill>
              </a:rPr>
              <a:t>Logistic Regression </a:t>
            </a:r>
            <a:r>
              <a:rPr lang="en-US" dirty="0"/>
              <a:t>model: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   with features                , and parameters/weights                                     </a:t>
            </a:r>
            <a:endParaRPr lang="en-US" sz="1000" dirty="0"/>
          </a:p>
          <a:p>
            <a:r>
              <a:rPr lang="en-US" dirty="0"/>
              <a:t>Minimize the </a:t>
            </a:r>
            <a:r>
              <a:rPr lang="en-US" b="1" dirty="0">
                <a:solidFill>
                  <a:schemeClr val="accent6"/>
                </a:solidFill>
              </a:rPr>
              <a:t>LogLoss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cost function: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Iteratively update parameters/weights with </a:t>
            </a:r>
            <a:r>
              <a:rPr lang="en-US" b="1" dirty="0"/>
              <a:t>Gradient Descent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F4B3A1-9302-3F4A-9514-4877ECEFC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0" y="5470564"/>
            <a:ext cx="6478885" cy="345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4474F1-A543-6141-B9BC-BE900B72C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597" y="2679139"/>
            <a:ext cx="3359698" cy="3964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25CAA3-F7DA-F940-9058-5C25F3EB3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095" y="2780394"/>
            <a:ext cx="1378538" cy="2819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6B00BF-3512-FA45-B7AD-894141D37E5F}"/>
              </a:ext>
            </a:extLst>
          </p:cNvPr>
          <p:cNvSpPr txBox="1"/>
          <p:nvPr/>
        </p:nvSpPr>
        <p:spPr>
          <a:xfrm>
            <a:off x="8832851" y="2054653"/>
            <a:ext cx="231479" cy="37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,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E69A2AF-47B0-4C42-97D2-FD37C1802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840" y="1981619"/>
            <a:ext cx="6432668" cy="4229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8C7C27-8EA7-964B-9B73-B775EE2001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9134" y="3766653"/>
            <a:ext cx="7884671" cy="86077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F13A241-0291-774E-98C6-D1649086959A}"/>
              </a:ext>
            </a:extLst>
          </p:cNvPr>
          <p:cNvGrpSpPr/>
          <p:nvPr/>
        </p:nvGrpSpPr>
        <p:grpSpPr>
          <a:xfrm>
            <a:off x="9938343" y="3523092"/>
            <a:ext cx="2522115" cy="1138773"/>
            <a:chOff x="9916329" y="4494528"/>
            <a:chExt cx="2522115" cy="113877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495E2C-47B8-CA4A-BAC5-8758D4C6473A}"/>
                </a:ext>
              </a:extLst>
            </p:cNvPr>
            <p:cNvSpPr txBox="1"/>
            <p:nvPr/>
          </p:nvSpPr>
          <p:spPr>
            <a:xfrm>
              <a:off x="9916329" y="4494528"/>
              <a:ext cx="252211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   : index;    : # samples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      : output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       : model prediction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EA2FF32-7CF5-0542-9C1F-FF58E2FA1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21569" y="4563530"/>
              <a:ext cx="83207" cy="19667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E64A4B3-8A44-9A49-B89A-A5185332C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866940" y="4617203"/>
              <a:ext cx="151286" cy="12859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E7C49A4-2A4D-4742-A17C-8F1C6FF7F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0090" y="4879049"/>
              <a:ext cx="370651" cy="31770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02F8AF3-B132-2E46-A77D-0F0F98A49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89295" y="5293807"/>
              <a:ext cx="364805" cy="312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7988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D5F91-F97A-5F41-A21E-3EB716E07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964" y="1836544"/>
            <a:ext cx="9518073" cy="2735457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Regularization</a:t>
            </a:r>
          </a:p>
        </p:txBody>
      </p:sp>
    </p:spTree>
    <p:extLst>
      <p:ext uri="{BB962C8B-B14F-4D97-AF65-F5344CB8AC3E}">
        <p14:creationId xmlns:p14="http://schemas.microsoft.com/office/powerpoint/2010/main" val="2153077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Regularization</a:t>
            </a:r>
            <a:endParaRPr lang="en-US" b="1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3FF0DEB-BE24-BF4D-8215-2E4A7A964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155" y="1262427"/>
            <a:ext cx="7891195" cy="491765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3"/>
                </a:solidFill>
              </a:rPr>
              <a:t>Underfitting</a:t>
            </a:r>
            <a:r>
              <a:rPr lang="en-US" sz="2800" dirty="0"/>
              <a:t>: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Model too simple, </a:t>
            </a:r>
            <a:r>
              <a:rPr lang="en-US" sz="2800" b="1" dirty="0"/>
              <a:t>fewer features</a:t>
            </a:r>
            <a:r>
              <a:rPr lang="en-US" sz="2800" dirty="0"/>
              <a:t>, </a:t>
            </a:r>
            <a:r>
              <a:rPr lang="en-US" sz="2800" b="1" dirty="0"/>
              <a:t>smaller weights, </a:t>
            </a:r>
            <a:r>
              <a:rPr lang="en-US" sz="2800" dirty="0"/>
              <a:t>weak learning.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3"/>
                </a:solidFill>
              </a:rPr>
              <a:t>Overfitting</a:t>
            </a:r>
            <a:r>
              <a:rPr lang="en-US" sz="2800" dirty="0"/>
              <a:t>: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Model too complex, </a:t>
            </a:r>
            <a:r>
              <a:rPr lang="en-US" sz="2800" b="1" dirty="0"/>
              <a:t>too many features</a:t>
            </a:r>
            <a:r>
              <a:rPr lang="en-US" sz="2800" dirty="0"/>
              <a:t>, </a:t>
            </a:r>
            <a:r>
              <a:rPr lang="en-US" sz="2800" b="1" dirty="0"/>
              <a:t>larger weights, </a:t>
            </a:r>
            <a:r>
              <a:rPr lang="en-US" sz="2800" dirty="0"/>
              <a:t>weak generalization.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6"/>
                </a:solidFill>
              </a:rPr>
              <a:t>‘Good Fit’ Model</a:t>
            </a:r>
            <a:r>
              <a:rPr lang="en-US" sz="2800" dirty="0"/>
              <a:t>:</a:t>
            </a:r>
            <a:r>
              <a:rPr lang="en-US" sz="2800" b="1" dirty="0">
                <a:solidFill>
                  <a:srgbClr val="0090C3"/>
                </a:solidFill>
              </a:rPr>
              <a:t> </a:t>
            </a:r>
            <a:r>
              <a:rPr lang="en-US" sz="2800" dirty="0"/>
              <a:t>Compromise between </a:t>
            </a:r>
            <a:r>
              <a:rPr lang="en-US" sz="2800" b="1" dirty="0"/>
              <a:t>fit</a:t>
            </a:r>
            <a:r>
              <a:rPr lang="en-US" sz="2800" dirty="0"/>
              <a:t> and </a:t>
            </a:r>
            <a:r>
              <a:rPr lang="en-US" sz="2800" b="1" dirty="0"/>
              <a:t>complexity 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accent6"/>
                </a:solidFill>
              </a:rPr>
              <a:t>drop features, reduce weights</a:t>
            </a:r>
            <a:r>
              <a:rPr lang="en-US" sz="2800" dirty="0"/>
              <a:t>).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Regularization </a:t>
            </a:r>
            <a:r>
              <a:rPr lang="en-US" dirty="0">
                <a:solidFill>
                  <a:schemeClr val="accent6"/>
                </a:solidFill>
              </a:rPr>
              <a:t>does both</a:t>
            </a:r>
            <a:r>
              <a:rPr lang="en-US" b="1" dirty="0"/>
              <a:t>: </a:t>
            </a:r>
            <a:r>
              <a:rPr lang="en-US" dirty="0"/>
              <a:t>penalizes large weights, sometimes reduced all the way to zero!</a:t>
            </a:r>
          </a:p>
          <a:p>
            <a:pPr marL="0" indent="0">
              <a:buNone/>
            </a:pPr>
            <a:endParaRPr lang="en-US" sz="2800" dirty="0"/>
          </a:p>
          <a:p>
            <a:pPr marL="342900" lvl="0" indent="-342900"/>
            <a:endParaRPr lang="en-US" sz="2400" dirty="0"/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B135A372-0EB7-5E48-A9C7-5B88971A9774}"/>
              </a:ext>
            </a:extLst>
          </p:cNvPr>
          <p:cNvCxnSpPr>
            <a:cxnSpLocks/>
          </p:cNvCxnSpPr>
          <p:nvPr/>
        </p:nvCxnSpPr>
        <p:spPr>
          <a:xfrm>
            <a:off x="4085667" y="4160625"/>
            <a:ext cx="0" cy="459032"/>
          </a:xfrm>
          <a:prstGeom prst="straightConnector1">
            <a:avLst/>
          </a:prstGeom>
          <a:ln w="38100" cmpd="sng">
            <a:solidFill>
              <a:srgbClr val="0090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A5C793-D96F-A54E-B860-C5F99A46012B}"/>
              </a:ext>
            </a:extLst>
          </p:cNvPr>
          <p:cNvGrpSpPr/>
          <p:nvPr/>
        </p:nvGrpSpPr>
        <p:grpSpPr>
          <a:xfrm>
            <a:off x="8765415" y="965236"/>
            <a:ext cx="3336145" cy="4927527"/>
            <a:chOff x="8765415" y="965236"/>
            <a:chExt cx="3336145" cy="4927527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24DEC6ED-B692-2E4C-A772-AE1EA23153E6}"/>
                </a:ext>
              </a:extLst>
            </p:cNvPr>
            <p:cNvGrpSpPr/>
            <p:nvPr/>
          </p:nvGrpSpPr>
          <p:grpSpPr>
            <a:xfrm>
              <a:off x="8765415" y="965236"/>
              <a:ext cx="3297067" cy="1629596"/>
              <a:chOff x="735088" y="3110390"/>
              <a:chExt cx="4320647" cy="2640699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5B27189F-19B8-304B-B2C7-7ED559D95FF3}"/>
                  </a:ext>
                </a:extLst>
              </p:cNvPr>
              <p:cNvGrpSpPr/>
              <p:nvPr/>
            </p:nvGrpSpPr>
            <p:grpSpPr>
              <a:xfrm>
                <a:off x="735088" y="3829958"/>
                <a:ext cx="4320647" cy="1789854"/>
                <a:chOff x="6493683" y="3860194"/>
                <a:chExt cx="4320647" cy="1789854"/>
              </a:xfrm>
            </p:grpSpPr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7FD364B2-E000-0141-9ECE-B00316D4FEBF}"/>
                    </a:ext>
                  </a:extLst>
                </p:cNvPr>
                <p:cNvGrpSpPr/>
                <p:nvPr/>
              </p:nvGrpSpPr>
              <p:grpSpPr>
                <a:xfrm>
                  <a:off x="6493683" y="3860194"/>
                  <a:ext cx="4320647" cy="1789854"/>
                  <a:chOff x="6500798" y="1410313"/>
                  <a:chExt cx="4320647" cy="1789854"/>
                </a:xfrm>
              </p:grpSpPr>
              <p:sp>
                <p:nvSpPr>
                  <p:cNvPr id="189" name="5-Point Star 188">
                    <a:extLst>
                      <a:ext uri="{FF2B5EF4-FFF2-40B4-BE49-F238E27FC236}">
                        <a16:creationId xmlns:a16="http://schemas.microsoft.com/office/drawing/2014/main" id="{36BADEB0-C2F4-CD4A-9657-5FE487FB413B}"/>
                      </a:ext>
                    </a:extLst>
                  </p:cNvPr>
                  <p:cNvSpPr/>
                  <p:nvPr/>
                </p:nvSpPr>
                <p:spPr>
                  <a:xfrm>
                    <a:off x="6756706" y="1767732"/>
                    <a:ext cx="365097" cy="342564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190" name="5-Point Star 189">
                    <a:extLst>
                      <a:ext uri="{FF2B5EF4-FFF2-40B4-BE49-F238E27FC236}">
                        <a16:creationId xmlns:a16="http://schemas.microsoft.com/office/drawing/2014/main" id="{F183C689-879F-674F-8A88-C107029AEC9F}"/>
                      </a:ext>
                    </a:extLst>
                  </p:cNvPr>
                  <p:cNvSpPr/>
                  <p:nvPr/>
                </p:nvSpPr>
                <p:spPr>
                  <a:xfrm>
                    <a:off x="6825433" y="2143209"/>
                    <a:ext cx="365097" cy="342564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191" name="5-Point Star 190">
                    <a:extLst>
                      <a:ext uri="{FF2B5EF4-FFF2-40B4-BE49-F238E27FC236}">
                        <a16:creationId xmlns:a16="http://schemas.microsoft.com/office/drawing/2014/main" id="{2D92A364-25AF-BB4E-AFE7-5A4E676D88D2}"/>
                      </a:ext>
                    </a:extLst>
                  </p:cNvPr>
                  <p:cNvSpPr/>
                  <p:nvPr/>
                </p:nvSpPr>
                <p:spPr>
                  <a:xfrm>
                    <a:off x="7219146" y="2475447"/>
                    <a:ext cx="365097" cy="342564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192" name="5-Point Star 191">
                    <a:extLst>
                      <a:ext uri="{FF2B5EF4-FFF2-40B4-BE49-F238E27FC236}">
                        <a16:creationId xmlns:a16="http://schemas.microsoft.com/office/drawing/2014/main" id="{B5B07D1A-7ECB-814E-95AC-B3AADE209389}"/>
                      </a:ext>
                    </a:extLst>
                  </p:cNvPr>
                  <p:cNvSpPr/>
                  <p:nvPr/>
                </p:nvSpPr>
                <p:spPr>
                  <a:xfrm>
                    <a:off x="6843740" y="2719380"/>
                    <a:ext cx="365097" cy="342564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193" name="5-Point Star 192">
                    <a:extLst>
                      <a:ext uri="{FF2B5EF4-FFF2-40B4-BE49-F238E27FC236}">
                        <a16:creationId xmlns:a16="http://schemas.microsoft.com/office/drawing/2014/main" id="{92C6BC81-2F80-BB4D-ADCD-4FD3166CC08C}"/>
                      </a:ext>
                    </a:extLst>
                  </p:cNvPr>
                  <p:cNvSpPr/>
                  <p:nvPr/>
                </p:nvSpPr>
                <p:spPr>
                  <a:xfrm>
                    <a:off x="7244392" y="2077595"/>
                    <a:ext cx="365097" cy="342564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194" name="5-Point Star 193">
                    <a:extLst>
                      <a:ext uri="{FF2B5EF4-FFF2-40B4-BE49-F238E27FC236}">
                        <a16:creationId xmlns:a16="http://schemas.microsoft.com/office/drawing/2014/main" id="{CD501139-0363-A14E-A2A5-2B8C9EDB7596}"/>
                      </a:ext>
                    </a:extLst>
                  </p:cNvPr>
                  <p:cNvSpPr/>
                  <p:nvPr/>
                </p:nvSpPr>
                <p:spPr>
                  <a:xfrm>
                    <a:off x="7599479" y="2728374"/>
                    <a:ext cx="365097" cy="316241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195" name="5-Point Star 194">
                    <a:extLst>
                      <a:ext uri="{FF2B5EF4-FFF2-40B4-BE49-F238E27FC236}">
                        <a16:creationId xmlns:a16="http://schemas.microsoft.com/office/drawing/2014/main" id="{3B46F12B-32FA-FE44-B98D-36F7262B1793}"/>
                      </a:ext>
                    </a:extLst>
                  </p:cNvPr>
                  <p:cNvSpPr/>
                  <p:nvPr/>
                </p:nvSpPr>
                <p:spPr>
                  <a:xfrm>
                    <a:off x="8056281" y="2675259"/>
                    <a:ext cx="365097" cy="342564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196" name="5-Point Star 195">
                    <a:extLst>
                      <a:ext uri="{FF2B5EF4-FFF2-40B4-BE49-F238E27FC236}">
                        <a16:creationId xmlns:a16="http://schemas.microsoft.com/office/drawing/2014/main" id="{C2079D5C-18CD-F544-B9B9-9DB7AE6C9CE8}"/>
                      </a:ext>
                    </a:extLst>
                  </p:cNvPr>
                  <p:cNvSpPr/>
                  <p:nvPr/>
                </p:nvSpPr>
                <p:spPr>
                  <a:xfrm>
                    <a:off x="7340622" y="1708126"/>
                    <a:ext cx="365097" cy="342564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197" name="5-Point Star 196">
                    <a:extLst>
                      <a:ext uri="{FF2B5EF4-FFF2-40B4-BE49-F238E27FC236}">
                        <a16:creationId xmlns:a16="http://schemas.microsoft.com/office/drawing/2014/main" id="{1C4B6809-0A5B-FF46-87EE-0950DC6C488B}"/>
                      </a:ext>
                    </a:extLst>
                  </p:cNvPr>
                  <p:cNvSpPr/>
                  <p:nvPr/>
                </p:nvSpPr>
                <p:spPr>
                  <a:xfrm>
                    <a:off x="8067774" y="1604233"/>
                    <a:ext cx="202128" cy="185154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198" name="5-Point Star 197">
                    <a:extLst>
                      <a:ext uri="{FF2B5EF4-FFF2-40B4-BE49-F238E27FC236}">
                        <a16:creationId xmlns:a16="http://schemas.microsoft.com/office/drawing/2014/main" id="{BC6BBBEC-CA16-FC47-9291-202F43124F76}"/>
                      </a:ext>
                    </a:extLst>
                  </p:cNvPr>
                  <p:cNvSpPr/>
                  <p:nvPr/>
                </p:nvSpPr>
                <p:spPr>
                  <a:xfrm>
                    <a:off x="7593213" y="2083691"/>
                    <a:ext cx="365097" cy="342564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199" name="Flowchart: Connector 42">
                    <a:extLst>
                      <a:ext uri="{FF2B5EF4-FFF2-40B4-BE49-F238E27FC236}">
                        <a16:creationId xmlns:a16="http://schemas.microsoft.com/office/drawing/2014/main" id="{768851F2-93BC-B342-A82C-1207741511C5}"/>
                      </a:ext>
                    </a:extLst>
                  </p:cNvPr>
                  <p:cNvSpPr/>
                  <p:nvPr/>
                </p:nvSpPr>
                <p:spPr>
                  <a:xfrm>
                    <a:off x="9278020" y="2190576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00" name="5-Point Star 199">
                    <a:extLst>
                      <a:ext uri="{FF2B5EF4-FFF2-40B4-BE49-F238E27FC236}">
                        <a16:creationId xmlns:a16="http://schemas.microsoft.com/office/drawing/2014/main" id="{6FA45D1F-585E-0243-AFE0-3C0460B0ABCB}"/>
                      </a:ext>
                    </a:extLst>
                  </p:cNvPr>
                  <p:cNvSpPr/>
                  <p:nvPr/>
                </p:nvSpPr>
                <p:spPr>
                  <a:xfrm>
                    <a:off x="7885366" y="2355505"/>
                    <a:ext cx="365097" cy="342564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01" name="Flowchart: Connector 44">
                    <a:extLst>
                      <a:ext uri="{FF2B5EF4-FFF2-40B4-BE49-F238E27FC236}">
                        <a16:creationId xmlns:a16="http://schemas.microsoft.com/office/drawing/2014/main" id="{3DF61A03-58D9-FF4E-B0A8-416A851EA10C}"/>
                      </a:ext>
                    </a:extLst>
                  </p:cNvPr>
                  <p:cNvSpPr/>
                  <p:nvPr/>
                </p:nvSpPr>
                <p:spPr>
                  <a:xfrm>
                    <a:off x="8649345" y="2263709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02" name="Flowchart: Connector 45">
                    <a:extLst>
                      <a:ext uri="{FF2B5EF4-FFF2-40B4-BE49-F238E27FC236}">
                        <a16:creationId xmlns:a16="http://schemas.microsoft.com/office/drawing/2014/main" id="{7681C8F0-0A14-8640-B6A1-92A4F6266EB7}"/>
                      </a:ext>
                    </a:extLst>
                  </p:cNvPr>
                  <p:cNvSpPr/>
                  <p:nvPr/>
                </p:nvSpPr>
                <p:spPr>
                  <a:xfrm>
                    <a:off x="8685912" y="2022381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03" name="Flowchart: Connector 46">
                    <a:extLst>
                      <a:ext uri="{FF2B5EF4-FFF2-40B4-BE49-F238E27FC236}">
                        <a16:creationId xmlns:a16="http://schemas.microsoft.com/office/drawing/2014/main" id="{01B7C78F-73F1-B34A-80FD-BCECCE81C9CF}"/>
                      </a:ext>
                    </a:extLst>
                  </p:cNvPr>
                  <p:cNvSpPr/>
                  <p:nvPr/>
                </p:nvSpPr>
                <p:spPr>
                  <a:xfrm>
                    <a:off x="8847081" y="2444873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04" name="Flowchart: Connector 47">
                    <a:extLst>
                      <a:ext uri="{FF2B5EF4-FFF2-40B4-BE49-F238E27FC236}">
                        <a16:creationId xmlns:a16="http://schemas.microsoft.com/office/drawing/2014/main" id="{6971CC68-CBFD-C34F-ACEA-45A00DB54BC6}"/>
                      </a:ext>
                    </a:extLst>
                  </p:cNvPr>
                  <p:cNvSpPr/>
                  <p:nvPr/>
                </p:nvSpPr>
                <p:spPr>
                  <a:xfrm>
                    <a:off x="8523102" y="2885525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05" name="Flowchart: Connector 71">
                    <a:extLst>
                      <a:ext uri="{FF2B5EF4-FFF2-40B4-BE49-F238E27FC236}">
                        <a16:creationId xmlns:a16="http://schemas.microsoft.com/office/drawing/2014/main" id="{46E1E8D8-B092-084E-8E64-5C5BE88F0204}"/>
                      </a:ext>
                    </a:extLst>
                  </p:cNvPr>
                  <p:cNvSpPr/>
                  <p:nvPr/>
                </p:nvSpPr>
                <p:spPr>
                  <a:xfrm>
                    <a:off x="8510667" y="1537865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06" name="Flowchart: Connector 72">
                    <a:extLst>
                      <a:ext uri="{FF2B5EF4-FFF2-40B4-BE49-F238E27FC236}">
                        <a16:creationId xmlns:a16="http://schemas.microsoft.com/office/drawing/2014/main" id="{16DB7D70-7DDB-F54F-BCED-BAF195CE3B98}"/>
                      </a:ext>
                    </a:extLst>
                  </p:cNvPr>
                  <p:cNvSpPr/>
                  <p:nvPr/>
                </p:nvSpPr>
                <p:spPr>
                  <a:xfrm>
                    <a:off x="8964799" y="1684404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7A1A2B8E-BA59-1044-AEEF-E2E3EFAC0BF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00798" y="1410313"/>
                    <a:ext cx="0" cy="1789854"/>
                  </a:xfrm>
                  <a:prstGeom prst="line">
                    <a:avLst/>
                  </a:prstGeom>
                  <a:ln>
                    <a:solidFill>
                      <a:srgbClr val="51504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E20F501A-ECB5-E54C-A857-A671E9395B2B}"/>
                      </a:ext>
                    </a:extLst>
                  </p:cNvPr>
                  <p:cNvCxnSpPr/>
                  <p:nvPr/>
                </p:nvCxnSpPr>
                <p:spPr>
                  <a:xfrm>
                    <a:off x="6500799" y="3189631"/>
                    <a:ext cx="4320646" cy="0"/>
                  </a:xfrm>
                  <a:prstGeom prst="line">
                    <a:avLst/>
                  </a:prstGeom>
                  <a:ln>
                    <a:solidFill>
                      <a:srgbClr val="51504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9" name="Flowchart: Connector 83">
                    <a:extLst>
                      <a:ext uri="{FF2B5EF4-FFF2-40B4-BE49-F238E27FC236}">
                        <a16:creationId xmlns:a16="http://schemas.microsoft.com/office/drawing/2014/main" id="{F1553FEF-688B-A645-95B1-AF3DB2241BF0}"/>
                      </a:ext>
                    </a:extLst>
                  </p:cNvPr>
                  <p:cNvSpPr/>
                  <p:nvPr/>
                </p:nvSpPr>
                <p:spPr>
                  <a:xfrm>
                    <a:off x="9698534" y="2248877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10" name="Flowchart: Connector 84">
                    <a:extLst>
                      <a:ext uri="{FF2B5EF4-FFF2-40B4-BE49-F238E27FC236}">
                        <a16:creationId xmlns:a16="http://schemas.microsoft.com/office/drawing/2014/main" id="{4198F581-B151-3942-A5A7-2E30D395E626}"/>
                      </a:ext>
                    </a:extLst>
                  </p:cNvPr>
                  <p:cNvSpPr/>
                  <p:nvPr/>
                </p:nvSpPr>
                <p:spPr>
                  <a:xfrm>
                    <a:off x="9582740" y="2495296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11" name="Flowchart: Connector 85">
                    <a:extLst>
                      <a:ext uri="{FF2B5EF4-FFF2-40B4-BE49-F238E27FC236}">
                        <a16:creationId xmlns:a16="http://schemas.microsoft.com/office/drawing/2014/main" id="{63558F8D-745E-2549-90C8-616BF8B15A68}"/>
                      </a:ext>
                    </a:extLst>
                  </p:cNvPr>
                  <p:cNvSpPr/>
                  <p:nvPr/>
                </p:nvSpPr>
                <p:spPr>
                  <a:xfrm>
                    <a:off x="9351153" y="2783553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12" name="Flowchart: Connector 86">
                    <a:extLst>
                      <a:ext uri="{FF2B5EF4-FFF2-40B4-BE49-F238E27FC236}">
                        <a16:creationId xmlns:a16="http://schemas.microsoft.com/office/drawing/2014/main" id="{5AF28A75-15C7-A040-A08A-2A058CCB8D1D}"/>
                      </a:ext>
                    </a:extLst>
                  </p:cNvPr>
                  <p:cNvSpPr/>
                  <p:nvPr/>
                </p:nvSpPr>
                <p:spPr>
                  <a:xfrm>
                    <a:off x="9069614" y="2508125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</p:grpSp>
            <p:sp>
              <p:nvSpPr>
                <p:cNvPr id="183" name="5-Point Star 182">
                  <a:extLst>
                    <a:ext uri="{FF2B5EF4-FFF2-40B4-BE49-F238E27FC236}">
                      <a16:creationId xmlns:a16="http://schemas.microsoft.com/office/drawing/2014/main" id="{D50DB103-0292-AF41-AEEB-98EFC9ABE531}"/>
                    </a:ext>
                  </a:extLst>
                </p:cNvPr>
                <p:cNvSpPr/>
                <p:nvPr/>
              </p:nvSpPr>
              <p:spPr>
                <a:xfrm>
                  <a:off x="8279339" y="4635800"/>
                  <a:ext cx="202128" cy="185154"/>
                </a:xfrm>
                <a:prstGeom prst="star5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26">
                    <a:defRPr/>
                  </a:pPr>
                  <a:endParaRPr lang="en-US" sz="1000" dirty="0">
                    <a:solidFill>
                      <a:srgbClr val="FFFFFF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  <p:sp>
              <p:nvSpPr>
                <p:cNvPr id="184" name="Flowchart: Connector 85">
                  <a:extLst>
                    <a:ext uri="{FF2B5EF4-FFF2-40B4-BE49-F238E27FC236}">
                      <a16:creationId xmlns:a16="http://schemas.microsoft.com/office/drawing/2014/main" id="{1E5ECEF1-61E6-1E44-9B8B-F524E6A85352}"/>
                    </a:ext>
                  </a:extLst>
                </p:cNvPr>
                <p:cNvSpPr/>
                <p:nvPr/>
              </p:nvSpPr>
              <p:spPr>
                <a:xfrm>
                  <a:off x="8789850" y="5081034"/>
                  <a:ext cx="73133" cy="73133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26">
                    <a:defRPr/>
                  </a:pPr>
                  <a:endParaRPr lang="en-US" sz="1000" dirty="0">
                    <a:solidFill>
                      <a:srgbClr val="FFFFFF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  <p:sp>
              <p:nvSpPr>
                <p:cNvPr id="185" name="Flowchart: Connector 85">
                  <a:extLst>
                    <a:ext uri="{FF2B5EF4-FFF2-40B4-BE49-F238E27FC236}">
                      <a16:creationId xmlns:a16="http://schemas.microsoft.com/office/drawing/2014/main" id="{054EE138-6968-B748-83DE-AB699D891F62}"/>
                    </a:ext>
                  </a:extLst>
                </p:cNvPr>
                <p:cNvSpPr/>
                <p:nvPr/>
              </p:nvSpPr>
              <p:spPr>
                <a:xfrm>
                  <a:off x="9011526" y="4512994"/>
                  <a:ext cx="73133" cy="73133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26">
                    <a:defRPr/>
                  </a:pPr>
                  <a:endParaRPr lang="en-US" sz="1000" dirty="0">
                    <a:solidFill>
                      <a:srgbClr val="FFFFFF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  <p:sp>
              <p:nvSpPr>
                <p:cNvPr id="186" name="Flowchart: Connector 85">
                  <a:extLst>
                    <a:ext uri="{FF2B5EF4-FFF2-40B4-BE49-F238E27FC236}">
                      <a16:creationId xmlns:a16="http://schemas.microsoft.com/office/drawing/2014/main" id="{4532CFE6-6DBA-854F-83B9-CE34B9E798BF}"/>
                    </a:ext>
                  </a:extLst>
                </p:cNvPr>
                <p:cNvSpPr/>
                <p:nvPr/>
              </p:nvSpPr>
              <p:spPr>
                <a:xfrm>
                  <a:off x="9801238" y="5122595"/>
                  <a:ext cx="73133" cy="73133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26">
                    <a:defRPr/>
                  </a:pPr>
                  <a:endParaRPr lang="en-US" sz="1000" dirty="0">
                    <a:solidFill>
                      <a:srgbClr val="FFFFFF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  <p:sp>
              <p:nvSpPr>
                <p:cNvPr id="187" name="Flowchart: Connector 85">
                  <a:extLst>
                    <a:ext uri="{FF2B5EF4-FFF2-40B4-BE49-F238E27FC236}">
                      <a16:creationId xmlns:a16="http://schemas.microsoft.com/office/drawing/2014/main" id="{E67BCBA4-055F-F348-B436-FA78980057DF}"/>
                    </a:ext>
                  </a:extLst>
                </p:cNvPr>
                <p:cNvSpPr/>
                <p:nvPr/>
              </p:nvSpPr>
              <p:spPr>
                <a:xfrm>
                  <a:off x="8706723" y="4222046"/>
                  <a:ext cx="73133" cy="73133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26">
                    <a:defRPr/>
                  </a:pPr>
                  <a:endParaRPr lang="en-US" sz="1000" dirty="0">
                    <a:solidFill>
                      <a:srgbClr val="FFFFFF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  <p:sp>
              <p:nvSpPr>
                <p:cNvPr id="188" name="Flowchart: Connector 85">
                  <a:extLst>
                    <a:ext uri="{FF2B5EF4-FFF2-40B4-BE49-F238E27FC236}">
                      <a16:creationId xmlns:a16="http://schemas.microsoft.com/office/drawing/2014/main" id="{A34B42AC-6A6F-C148-BC44-4B89DA611A74}"/>
                    </a:ext>
                  </a:extLst>
                </p:cNvPr>
                <p:cNvSpPr/>
                <p:nvPr/>
              </p:nvSpPr>
              <p:spPr>
                <a:xfrm>
                  <a:off x="9995198" y="4873216"/>
                  <a:ext cx="73133" cy="73133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26">
                    <a:defRPr/>
                  </a:pPr>
                  <a:endParaRPr lang="en-US" sz="1000" dirty="0">
                    <a:solidFill>
                      <a:srgbClr val="FFFFFF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</p:grpSp>
          <p:sp>
            <p:nvSpPr>
              <p:cNvPr id="167" name="5-Point Star 166">
                <a:extLst>
                  <a:ext uri="{FF2B5EF4-FFF2-40B4-BE49-F238E27FC236}">
                    <a16:creationId xmlns:a16="http://schemas.microsoft.com/office/drawing/2014/main" id="{2D172DDB-694C-CE4B-BD75-C5E92918F556}"/>
                  </a:ext>
                </a:extLst>
              </p:cNvPr>
              <p:cNvSpPr/>
              <p:nvPr/>
            </p:nvSpPr>
            <p:spPr>
              <a:xfrm>
                <a:off x="2156128" y="4320809"/>
                <a:ext cx="365097" cy="342564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000" dirty="0">
                  <a:solidFill>
                    <a:srgbClr val="FFFFFF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168" name="5-Point Star 167">
                <a:extLst>
                  <a:ext uri="{FF2B5EF4-FFF2-40B4-BE49-F238E27FC236}">
                    <a16:creationId xmlns:a16="http://schemas.microsoft.com/office/drawing/2014/main" id="{5AD409B4-7BF6-BB4D-B281-2179A7E762BD}"/>
                  </a:ext>
                </a:extLst>
              </p:cNvPr>
              <p:cNvSpPr/>
              <p:nvPr/>
            </p:nvSpPr>
            <p:spPr>
              <a:xfrm>
                <a:off x="2881703" y="5208322"/>
                <a:ext cx="365097" cy="342564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000" dirty="0">
                  <a:solidFill>
                    <a:srgbClr val="FFFFFF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169" name="5-Point Star 168">
                <a:extLst>
                  <a:ext uri="{FF2B5EF4-FFF2-40B4-BE49-F238E27FC236}">
                    <a16:creationId xmlns:a16="http://schemas.microsoft.com/office/drawing/2014/main" id="{747F7274-0A1F-B549-8455-6C518AB0FCBD}"/>
                  </a:ext>
                </a:extLst>
              </p:cNvPr>
              <p:cNvSpPr/>
              <p:nvPr/>
            </p:nvSpPr>
            <p:spPr>
              <a:xfrm>
                <a:off x="2788058" y="4841629"/>
                <a:ext cx="202128" cy="185154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000" dirty="0">
                  <a:solidFill>
                    <a:srgbClr val="FFFFFF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170" name="5-Point Star 169">
                <a:extLst>
                  <a:ext uri="{FF2B5EF4-FFF2-40B4-BE49-F238E27FC236}">
                    <a16:creationId xmlns:a16="http://schemas.microsoft.com/office/drawing/2014/main" id="{6A3CB733-1EE1-3547-9006-4CD65E6EA145}"/>
                  </a:ext>
                </a:extLst>
              </p:cNvPr>
              <p:cNvSpPr/>
              <p:nvPr/>
            </p:nvSpPr>
            <p:spPr>
              <a:xfrm>
                <a:off x="2355088" y="4218751"/>
                <a:ext cx="202128" cy="185154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000" dirty="0">
                  <a:solidFill>
                    <a:srgbClr val="FFFFFF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171" name="5-Point Star 170">
                <a:extLst>
                  <a:ext uri="{FF2B5EF4-FFF2-40B4-BE49-F238E27FC236}">
                    <a16:creationId xmlns:a16="http://schemas.microsoft.com/office/drawing/2014/main" id="{B514E05B-E97E-0643-8F1B-0BB26914FFA1}"/>
                  </a:ext>
                </a:extLst>
              </p:cNvPr>
              <p:cNvSpPr/>
              <p:nvPr/>
            </p:nvSpPr>
            <p:spPr>
              <a:xfrm>
                <a:off x="1843779" y="4895497"/>
                <a:ext cx="202128" cy="185154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000" dirty="0">
                  <a:solidFill>
                    <a:srgbClr val="FFFFFF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172" name="5-Point Star 171">
                <a:extLst>
                  <a:ext uri="{FF2B5EF4-FFF2-40B4-BE49-F238E27FC236}">
                    <a16:creationId xmlns:a16="http://schemas.microsoft.com/office/drawing/2014/main" id="{EAE54E81-7B4A-084B-8C46-1E0F51E9E158}"/>
                  </a:ext>
                </a:extLst>
              </p:cNvPr>
              <p:cNvSpPr/>
              <p:nvPr/>
            </p:nvSpPr>
            <p:spPr>
              <a:xfrm>
                <a:off x="1342063" y="3893190"/>
                <a:ext cx="202128" cy="185154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000" dirty="0">
                  <a:solidFill>
                    <a:srgbClr val="FFFFFF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173" name="5-Point Star 172">
                <a:extLst>
                  <a:ext uri="{FF2B5EF4-FFF2-40B4-BE49-F238E27FC236}">
                    <a16:creationId xmlns:a16="http://schemas.microsoft.com/office/drawing/2014/main" id="{A5D77D0D-EA58-5044-A47E-BF00613FC265}"/>
                  </a:ext>
                </a:extLst>
              </p:cNvPr>
              <p:cNvSpPr/>
              <p:nvPr/>
            </p:nvSpPr>
            <p:spPr>
              <a:xfrm>
                <a:off x="2533007" y="4899215"/>
                <a:ext cx="202128" cy="185154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000" dirty="0">
                  <a:solidFill>
                    <a:srgbClr val="FFFFFF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174" name="5-Point Star 173">
                <a:extLst>
                  <a:ext uri="{FF2B5EF4-FFF2-40B4-BE49-F238E27FC236}">
                    <a16:creationId xmlns:a16="http://schemas.microsoft.com/office/drawing/2014/main" id="{FE641F8B-AEBA-B34F-BA1C-2D52B99D3028}"/>
                  </a:ext>
                </a:extLst>
              </p:cNvPr>
              <p:cNvSpPr/>
              <p:nvPr/>
            </p:nvSpPr>
            <p:spPr>
              <a:xfrm>
                <a:off x="2019972" y="4079767"/>
                <a:ext cx="202128" cy="185154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000" dirty="0">
                  <a:solidFill>
                    <a:srgbClr val="FFFFFF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E9940141-E78E-2549-8D4D-25FCBA8D19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36536" y="3110390"/>
                <a:ext cx="394719" cy="2640699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1B8F624F-0EF3-A546-BD8C-0EBDAD7E7B49}"/>
                </a:ext>
              </a:extLst>
            </p:cNvPr>
            <p:cNvGrpSpPr/>
            <p:nvPr/>
          </p:nvGrpSpPr>
          <p:grpSpPr>
            <a:xfrm>
              <a:off x="8804494" y="4333805"/>
              <a:ext cx="3297066" cy="1558958"/>
              <a:chOff x="735088" y="3398416"/>
              <a:chExt cx="4320647" cy="2449061"/>
            </a:xfrm>
          </p:grpSpPr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C4434077-C426-E94B-A146-BECC576FC20F}"/>
                  </a:ext>
                </a:extLst>
              </p:cNvPr>
              <p:cNvGrpSpPr/>
              <p:nvPr/>
            </p:nvGrpSpPr>
            <p:grpSpPr>
              <a:xfrm>
                <a:off x="735088" y="3897014"/>
                <a:ext cx="4320647" cy="1789854"/>
                <a:chOff x="6493683" y="3860194"/>
                <a:chExt cx="4320647" cy="1789854"/>
              </a:xfrm>
            </p:grpSpPr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5F4743B6-3C9E-9D40-ABEB-98424C96E9DA}"/>
                    </a:ext>
                  </a:extLst>
                </p:cNvPr>
                <p:cNvGrpSpPr/>
                <p:nvPr/>
              </p:nvGrpSpPr>
              <p:grpSpPr>
                <a:xfrm>
                  <a:off x="6493683" y="3860194"/>
                  <a:ext cx="4320647" cy="1789854"/>
                  <a:chOff x="6500798" y="1410313"/>
                  <a:chExt cx="4320647" cy="1789854"/>
                </a:xfrm>
              </p:grpSpPr>
              <p:sp>
                <p:nvSpPr>
                  <p:cNvPr id="280" name="5-Point Star 279">
                    <a:extLst>
                      <a:ext uri="{FF2B5EF4-FFF2-40B4-BE49-F238E27FC236}">
                        <a16:creationId xmlns:a16="http://schemas.microsoft.com/office/drawing/2014/main" id="{1ADF639C-8612-1240-9CCB-5089AB0A504C}"/>
                      </a:ext>
                    </a:extLst>
                  </p:cNvPr>
                  <p:cNvSpPr/>
                  <p:nvPr/>
                </p:nvSpPr>
                <p:spPr>
                  <a:xfrm>
                    <a:off x="6756706" y="1767732"/>
                    <a:ext cx="365097" cy="342564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81" name="5-Point Star 280">
                    <a:extLst>
                      <a:ext uri="{FF2B5EF4-FFF2-40B4-BE49-F238E27FC236}">
                        <a16:creationId xmlns:a16="http://schemas.microsoft.com/office/drawing/2014/main" id="{A935FE18-2763-2540-9FFD-74CC5BC29412}"/>
                      </a:ext>
                    </a:extLst>
                  </p:cNvPr>
                  <p:cNvSpPr/>
                  <p:nvPr/>
                </p:nvSpPr>
                <p:spPr>
                  <a:xfrm>
                    <a:off x="6825433" y="2143209"/>
                    <a:ext cx="365097" cy="342564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82" name="5-Point Star 281">
                    <a:extLst>
                      <a:ext uri="{FF2B5EF4-FFF2-40B4-BE49-F238E27FC236}">
                        <a16:creationId xmlns:a16="http://schemas.microsoft.com/office/drawing/2014/main" id="{2C1406DA-5B6E-0B4C-ADEC-F5FCFE50656D}"/>
                      </a:ext>
                    </a:extLst>
                  </p:cNvPr>
                  <p:cNvSpPr/>
                  <p:nvPr/>
                </p:nvSpPr>
                <p:spPr>
                  <a:xfrm>
                    <a:off x="7219146" y="2475447"/>
                    <a:ext cx="365097" cy="342564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83" name="5-Point Star 282">
                    <a:extLst>
                      <a:ext uri="{FF2B5EF4-FFF2-40B4-BE49-F238E27FC236}">
                        <a16:creationId xmlns:a16="http://schemas.microsoft.com/office/drawing/2014/main" id="{D7BFCEC0-53C7-6B42-AA54-D0D4A54E645A}"/>
                      </a:ext>
                    </a:extLst>
                  </p:cNvPr>
                  <p:cNvSpPr/>
                  <p:nvPr/>
                </p:nvSpPr>
                <p:spPr>
                  <a:xfrm>
                    <a:off x="6843740" y="2719380"/>
                    <a:ext cx="365097" cy="342564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84" name="5-Point Star 283">
                    <a:extLst>
                      <a:ext uri="{FF2B5EF4-FFF2-40B4-BE49-F238E27FC236}">
                        <a16:creationId xmlns:a16="http://schemas.microsoft.com/office/drawing/2014/main" id="{C2F19379-1CD7-A942-92A4-EFD92ED69C5F}"/>
                      </a:ext>
                    </a:extLst>
                  </p:cNvPr>
                  <p:cNvSpPr/>
                  <p:nvPr/>
                </p:nvSpPr>
                <p:spPr>
                  <a:xfrm>
                    <a:off x="7244392" y="2077595"/>
                    <a:ext cx="365097" cy="342564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85" name="5-Point Star 284">
                    <a:extLst>
                      <a:ext uri="{FF2B5EF4-FFF2-40B4-BE49-F238E27FC236}">
                        <a16:creationId xmlns:a16="http://schemas.microsoft.com/office/drawing/2014/main" id="{9F981218-1D52-3D4F-B719-5816B7C90426}"/>
                      </a:ext>
                    </a:extLst>
                  </p:cNvPr>
                  <p:cNvSpPr/>
                  <p:nvPr/>
                </p:nvSpPr>
                <p:spPr>
                  <a:xfrm>
                    <a:off x="7599479" y="2728374"/>
                    <a:ext cx="365097" cy="316241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86" name="5-Point Star 285">
                    <a:extLst>
                      <a:ext uri="{FF2B5EF4-FFF2-40B4-BE49-F238E27FC236}">
                        <a16:creationId xmlns:a16="http://schemas.microsoft.com/office/drawing/2014/main" id="{8962276D-93C8-E84C-B66D-1E754BB59013}"/>
                      </a:ext>
                    </a:extLst>
                  </p:cNvPr>
                  <p:cNvSpPr/>
                  <p:nvPr/>
                </p:nvSpPr>
                <p:spPr>
                  <a:xfrm>
                    <a:off x="8056281" y="2675259"/>
                    <a:ext cx="365097" cy="342564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87" name="5-Point Star 286">
                    <a:extLst>
                      <a:ext uri="{FF2B5EF4-FFF2-40B4-BE49-F238E27FC236}">
                        <a16:creationId xmlns:a16="http://schemas.microsoft.com/office/drawing/2014/main" id="{1E3E06BE-492A-3B4C-A0E7-8F4A2F3D1305}"/>
                      </a:ext>
                    </a:extLst>
                  </p:cNvPr>
                  <p:cNvSpPr/>
                  <p:nvPr/>
                </p:nvSpPr>
                <p:spPr>
                  <a:xfrm>
                    <a:off x="7340622" y="1708126"/>
                    <a:ext cx="365097" cy="342564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88" name="5-Point Star 287">
                    <a:extLst>
                      <a:ext uri="{FF2B5EF4-FFF2-40B4-BE49-F238E27FC236}">
                        <a16:creationId xmlns:a16="http://schemas.microsoft.com/office/drawing/2014/main" id="{44A41A34-C967-124F-8E96-7DD750AC23DD}"/>
                      </a:ext>
                    </a:extLst>
                  </p:cNvPr>
                  <p:cNvSpPr/>
                  <p:nvPr/>
                </p:nvSpPr>
                <p:spPr>
                  <a:xfrm>
                    <a:off x="8067774" y="1604233"/>
                    <a:ext cx="202128" cy="185154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89" name="5-Point Star 288">
                    <a:extLst>
                      <a:ext uri="{FF2B5EF4-FFF2-40B4-BE49-F238E27FC236}">
                        <a16:creationId xmlns:a16="http://schemas.microsoft.com/office/drawing/2014/main" id="{7E681D5B-F3E2-AF4D-8AFA-56900542D0A3}"/>
                      </a:ext>
                    </a:extLst>
                  </p:cNvPr>
                  <p:cNvSpPr/>
                  <p:nvPr/>
                </p:nvSpPr>
                <p:spPr>
                  <a:xfrm>
                    <a:off x="7593213" y="2083691"/>
                    <a:ext cx="365097" cy="342564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90" name="Flowchart: Connector 42">
                    <a:extLst>
                      <a:ext uri="{FF2B5EF4-FFF2-40B4-BE49-F238E27FC236}">
                        <a16:creationId xmlns:a16="http://schemas.microsoft.com/office/drawing/2014/main" id="{9E6FC219-F4C1-8D45-8D72-E8C08C025F4C}"/>
                      </a:ext>
                    </a:extLst>
                  </p:cNvPr>
                  <p:cNvSpPr/>
                  <p:nvPr/>
                </p:nvSpPr>
                <p:spPr>
                  <a:xfrm>
                    <a:off x="9278020" y="2190576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91" name="5-Point Star 290">
                    <a:extLst>
                      <a:ext uri="{FF2B5EF4-FFF2-40B4-BE49-F238E27FC236}">
                        <a16:creationId xmlns:a16="http://schemas.microsoft.com/office/drawing/2014/main" id="{7904EDC0-C2E0-474B-9714-8A2755637E81}"/>
                      </a:ext>
                    </a:extLst>
                  </p:cNvPr>
                  <p:cNvSpPr/>
                  <p:nvPr/>
                </p:nvSpPr>
                <p:spPr>
                  <a:xfrm>
                    <a:off x="7885366" y="2355505"/>
                    <a:ext cx="365097" cy="342564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92" name="Flowchart: Connector 44">
                    <a:extLst>
                      <a:ext uri="{FF2B5EF4-FFF2-40B4-BE49-F238E27FC236}">
                        <a16:creationId xmlns:a16="http://schemas.microsoft.com/office/drawing/2014/main" id="{96FE33DC-573B-9F41-969B-044A54BF1A5B}"/>
                      </a:ext>
                    </a:extLst>
                  </p:cNvPr>
                  <p:cNvSpPr/>
                  <p:nvPr/>
                </p:nvSpPr>
                <p:spPr>
                  <a:xfrm>
                    <a:off x="8649345" y="2263709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93" name="Flowchart: Connector 45">
                    <a:extLst>
                      <a:ext uri="{FF2B5EF4-FFF2-40B4-BE49-F238E27FC236}">
                        <a16:creationId xmlns:a16="http://schemas.microsoft.com/office/drawing/2014/main" id="{30CC52DC-CF88-B442-840B-68B8DA7822B9}"/>
                      </a:ext>
                    </a:extLst>
                  </p:cNvPr>
                  <p:cNvSpPr/>
                  <p:nvPr/>
                </p:nvSpPr>
                <p:spPr>
                  <a:xfrm>
                    <a:off x="8685912" y="2022381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94" name="Flowchart: Connector 46">
                    <a:extLst>
                      <a:ext uri="{FF2B5EF4-FFF2-40B4-BE49-F238E27FC236}">
                        <a16:creationId xmlns:a16="http://schemas.microsoft.com/office/drawing/2014/main" id="{97D05750-0A8A-ED41-825A-F2E051BB99AD}"/>
                      </a:ext>
                    </a:extLst>
                  </p:cNvPr>
                  <p:cNvSpPr/>
                  <p:nvPr/>
                </p:nvSpPr>
                <p:spPr>
                  <a:xfrm>
                    <a:off x="8847081" y="2444873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95" name="Flowchart: Connector 47">
                    <a:extLst>
                      <a:ext uri="{FF2B5EF4-FFF2-40B4-BE49-F238E27FC236}">
                        <a16:creationId xmlns:a16="http://schemas.microsoft.com/office/drawing/2014/main" id="{93C38F0D-C5D7-8F40-8A30-8B2559D2D5AB}"/>
                      </a:ext>
                    </a:extLst>
                  </p:cNvPr>
                  <p:cNvSpPr/>
                  <p:nvPr/>
                </p:nvSpPr>
                <p:spPr>
                  <a:xfrm>
                    <a:off x="8523102" y="2885525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96" name="Flowchart: Connector 71">
                    <a:extLst>
                      <a:ext uri="{FF2B5EF4-FFF2-40B4-BE49-F238E27FC236}">
                        <a16:creationId xmlns:a16="http://schemas.microsoft.com/office/drawing/2014/main" id="{547AFEAE-3441-C84B-8221-BCBCCCE41883}"/>
                      </a:ext>
                    </a:extLst>
                  </p:cNvPr>
                  <p:cNvSpPr/>
                  <p:nvPr/>
                </p:nvSpPr>
                <p:spPr>
                  <a:xfrm>
                    <a:off x="8510667" y="1537865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297" name="Flowchart: Connector 72">
                    <a:extLst>
                      <a:ext uri="{FF2B5EF4-FFF2-40B4-BE49-F238E27FC236}">
                        <a16:creationId xmlns:a16="http://schemas.microsoft.com/office/drawing/2014/main" id="{CB8D4C9F-565E-DC49-8A3B-27939DE5A119}"/>
                      </a:ext>
                    </a:extLst>
                  </p:cNvPr>
                  <p:cNvSpPr/>
                  <p:nvPr/>
                </p:nvSpPr>
                <p:spPr>
                  <a:xfrm>
                    <a:off x="8964799" y="1684404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0913A591-9D8F-EE4B-BF0A-1FE7551BCC5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00798" y="1410313"/>
                    <a:ext cx="0" cy="1789854"/>
                  </a:xfrm>
                  <a:prstGeom prst="line">
                    <a:avLst/>
                  </a:prstGeom>
                  <a:ln>
                    <a:solidFill>
                      <a:srgbClr val="51504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6D7BBDCD-ADDE-414C-951E-9D964F85447B}"/>
                      </a:ext>
                    </a:extLst>
                  </p:cNvPr>
                  <p:cNvCxnSpPr/>
                  <p:nvPr/>
                </p:nvCxnSpPr>
                <p:spPr>
                  <a:xfrm>
                    <a:off x="6500799" y="3189631"/>
                    <a:ext cx="4320646" cy="0"/>
                  </a:xfrm>
                  <a:prstGeom prst="line">
                    <a:avLst/>
                  </a:prstGeom>
                  <a:ln>
                    <a:solidFill>
                      <a:srgbClr val="51504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0" name="Flowchart: Connector 83">
                    <a:extLst>
                      <a:ext uri="{FF2B5EF4-FFF2-40B4-BE49-F238E27FC236}">
                        <a16:creationId xmlns:a16="http://schemas.microsoft.com/office/drawing/2014/main" id="{DF08BF9F-35E0-3D40-B90F-AC153AC16FDD}"/>
                      </a:ext>
                    </a:extLst>
                  </p:cNvPr>
                  <p:cNvSpPr/>
                  <p:nvPr/>
                </p:nvSpPr>
                <p:spPr>
                  <a:xfrm>
                    <a:off x="9698534" y="2248877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301" name="Flowchart: Connector 84">
                    <a:extLst>
                      <a:ext uri="{FF2B5EF4-FFF2-40B4-BE49-F238E27FC236}">
                        <a16:creationId xmlns:a16="http://schemas.microsoft.com/office/drawing/2014/main" id="{1CA14F2E-5C91-4349-A87B-204762BF9213}"/>
                      </a:ext>
                    </a:extLst>
                  </p:cNvPr>
                  <p:cNvSpPr/>
                  <p:nvPr/>
                </p:nvSpPr>
                <p:spPr>
                  <a:xfrm>
                    <a:off x="9582740" y="2495296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302" name="Flowchart: Connector 85">
                    <a:extLst>
                      <a:ext uri="{FF2B5EF4-FFF2-40B4-BE49-F238E27FC236}">
                        <a16:creationId xmlns:a16="http://schemas.microsoft.com/office/drawing/2014/main" id="{F9BDC8B7-4CF4-9843-A115-2AA8C80F7121}"/>
                      </a:ext>
                    </a:extLst>
                  </p:cNvPr>
                  <p:cNvSpPr/>
                  <p:nvPr/>
                </p:nvSpPr>
                <p:spPr>
                  <a:xfrm>
                    <a:off x="9351153" y="2783553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303" name="Flowchart: Connector 86">
                    <a:extLst>
                      <a:ext uri="{FF2B5EF4-FFF2-40B4-BE49-F238E27FC236}">
                        <a16:creationId xmlns:a16="http://schemas.microsoft.com/office/drawing/2014/main" id="{4AA3FB8E-F159-DC42-A8A2-9BA14A37E045}"/>
                      </a:ext>
                    </a:extLst>
                  </p:cNvPr>
                  <p:cNvSpPr/>
                  <p:nvPr/>
                </p:nvSpPr>
                <p:spPr>
                  <a:xfrm>
                    <a:off x="9069614" y="2508125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</p:grpSp>
            <p:sp>
              <p:nvSpPr>
                <p:cNvPr id="274" name="5-Point Star 273">
                  <a:extLst>
                    <a:ext uri="{FF2B5EF4-FFF2-40B4-BE49-F238E27FC236}">
                      <a16:creationId xmlns:a16="http://schemas.microsoft.com/office/drawing/2014/main" id="{C71FB507-D1B5-424F-ABB4-72F3CF4B1C47}"/>
                    </a:ext>
                  </a:extLst>
                </p:cNvPr>
                <p:cNvSpPr/>
                <p:nvPr/>
              </p:nvSpPr>
              <p:spPr>
                <a:xfrm>
                  <a:off x="8279339" y="4635800"/>
                  <a:ext cx="202128" cy="185154"/>
                </a:xfrm>
                <a:prstGeom prst="star5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26">
                    <a:defRPr/>
                  </a:pPr>
                  <a:endParaRPr lang="en-US" sz="1000" dirty="0">
                    <a:solidFill>
                      <a:srgbClr val="FFFFFF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  <p:sp>
              <p:nvSpPr>
                <p:cNvPr id="275" name="Flowchart: Connector 85">
                  <a:extLst>
                    <a:ext uri="{FF2B5EF4-FFF2-40B4-BE49-F238E27FC236}">
                      <a16:creationId xmlns:a16="http://schemas.microsoft.com/office/drawing/2014/main" id="{3040B385-C7A4-C248-A992-221D682636EA}"/>
                    </a:ext>
                  </a:extLst>
                </p:cNvPr>
                <p:cNvSpPr/>
                <p:nvPr/>
              </p:nvSpPr>
              <p:spPr>
                <a:xfrm>
                  <a:off x="8789850" y="5081034"/>
                  <a:ext cx="73133" cy="73133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26">
                    <a:defRPr/>
                  </a:pPr>
                  <a:endParaRPr lang="en-US" sz="1000" dirty="0">
                    <a:solidFill>
                      <a:srgbClr val="FFFFFF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  <p:sp>
              <p:nvSpPr>
                <p:cNvPr id="276" name="Flowchart: Connector 85">
                  <a:extLst>
                    <a:ext uri="{FF2B5EF4-FFF2-40B4-BE49-F238E27FC236}">
                      <a16:creationId xmlns:a16="http://schemas.microsoft.com/office/drawing/2014/main" id="{CD7A7E55-4471-C147-95A9-44A60D5EF472}"/>
                    </a:ext>
                  </a:extLst>
                </p:cNvPr>
                <p:cNvSpPr/>
                <p:nvPr/>
              </p:nvSpPr>
              <p:spPr>
                <a:xfrm>
                  <a:off x="9011526" y="4512994"/>
                  <a:ext cx="73133" cy="73133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26">
                    <a:defRPr/>
                  </a:pPr>
                  <a:endParaRPr lang="en-US" sz="1000" dirty="0">
                    <a:solidFill>
                      <a:srgbClr val="FFFFFF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  <p:sp>
              <p:nvSpPr>
                <p:cNvPr id="277" name="Flowchart: Connector 85">
                  <a:extLst>
                    <a:ext uri="{FF2B5EF4-FFF2-40B4-BE49-F238E27FC236}">
                      <a16:creationId xmlns:a16="http://schemas.microsoft.com/office/drawing/2014/main" id="{061CCDC1-9DBE-904D-AD67-94777B8DFEE2}"/>
                    </a:ext>
                  </a:extLst>
                </p:cNvPr>
                <p:cNvSpPr/>
                <p:nvPr/>
              </p:nvSpPr>
              <p:spPr>
                <a:xfrm>
                  <a:off x="9801238" y="5122595"/>
                  <a:ext cx="73133" cy="73133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26">
                    <a:defRPr/>
                  </a:pPr>
                  <a:endParaRPr lang="en-US" sz="1000" dirty="0">
                    <a:solidFill>
                      <a:srgbClr val="FFFFFF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  <p:sp>
              <p:nvSpPr>
                <p:cNvPr id="278" name="Flowchart: Connector 85">
                  <a:extLst>
                    <a:ext uri="{FF2B5EF4-FFF2-40B4-BE49-F238E27FC236}">
                      <a16:creationId xmlns:a16="http://schemas.microsoft.com/office/drawing/2014/main" id="{329A3061-7F64-8E4F-AB54-9A780C30D442}"/>
                    </a:ext>
                  </a:extLst>
                </p:cNvPr>
                <p:cNvSpPr/>
                <p:nvPr/>
              </p:nvSpPr>
              <p:spPr>
                <a:xfrm>
                  <a:off x="8706723" y="4222046"/>
                  <a:ext cx="73133" cy="73133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26">
                    <a:defRPr/>
                  </a:pPr>
                  <a:endParaRPr lang="en-US" sz="1000" dirty="0">
                    <a:solidFill>
                      <a:srgbClr val="FFFFFF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  <p:sp>
              <p:nvSpPr>
                <p:cNvPr id="279" name="Flowchart: Connector 85">
                  <a:extLst>
                    <a:ext uri="{FF2B5EF4-FFF2-40B4-BE49-F238E27FC236}">
                      <a16:creationId xmlns:a16="http://schemas.microsoft.com/office/drawing/2014/main" id="{86BAE00C-B011-3F43-8C7F-708E6562603F}"/>
                    </a:ext>
                  </a:extLst>
                </p:cNvPr>
                <p:cNvSpPr/>
                <p:nvPr/>
              </p:nvSpPr>
              <p:spPr>
                <a:xfrm>
                  <a:off x="9995198" y="4873216"/>
                  <a:ext cx="73133" cy="73133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26">
                    <a:defRPr/>
                  </a:pPr>
                  <a:endParaRPr lang="en-US" sz="1000" dirty="0">
                    <a:solidFill>
                      <a:srgbClr val="FFFFFF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</p:grpSp>
          <p:sp>
            <p:nvSpPr>
              <p:cNvPr id="260" name="5-Point Star 259">
                <a:extLst>
                  <a:ext uri="{FF2B5EF4-FFF2-40B4-BE49-F238E27FC236}">
                    <a16:creationId xmlns:a16="http://schemas.microsoft.com/office/drawing/2014/main" id="{D383A831-587E-5F44-979F-EAD2CFEC1343}"/>
                  </a:ext>
                </a:extLst>
              </p:cNvPr>
              <p:cNvSpPr/>
              <p:nvPr/>
            </p:nvSpPr>
            <p:spPr>
              <a:xfrm>
                <a:off x="2156128" y="4387865"/>
                <a:ext cx="365097" cy="342564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000" dirty="0">
                  <a:solidFill>
                    <a:srgbClr val="FFFFFF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261" name="5-Point Star 260">
                <a:extLst>
                  <a:ext uri="{FF2B5EF4-FFF2-40B4-BE49-F238E27FC236}">
                    <a16:creationId xmlns:a16="http://schemas.microsoft.com/office/drawing/2014/main" id="{AA7FFC6A-5AC5-534A-93E8-64AE6D9D235B}"/>
                  </a:ext>
                </a:extLst>
              </p:cNvPr>
              <p:cNvSpPr/>
              <p:nvPr/>
            </p:nvSpPr>
            <p:spPr>
              <a:xfrm>
                <a:off x="2881703" y="5275378"/>
                <a:ext cx="365097" cy="342564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000" dirty="0">
                  <a:solidFill>
                    <a:srgbClr val="FFFFFF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262" name="5-Point Star 261">
                <a:extLst>
                  <a:ext uri="{FF2B5EF4-FFF2-40B4-BE49-F238E27FC236}">
                    <a16:creationId xmlns:a16="http://schemas.microsoft.com/office/drawing/2014/main" id="{484600A2-98A3-E948-ACA2-9FD8B6559B85}"/>
                  </a:ext>
                </a:extLst>
              </p:cNvPr>
              <p:cNvSpPr/>
              <p:nvPr/>
            </p:nvSpPr>
            <p:spPr>
              <a:xfrm>
                <a:off x="2788058" y="4908685"/>
                <a:ext cx="202128" cy="185154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000" dirty="0">
                  <a:solidFill>
                    <a:srgbClr val="FFFFFF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263" name="5-Point Star 262">
                <a:extLst>
                  <a:ext uri="{FF2B5EF4-FFF2-40B4-BE49-F238E27FC236}">
                    <a16:creationId xmlns:a16="http://schemas.microsoft.com/office/drawing/2014/main" id="{F193C93B-B402-444C-930A-B5BE047D80B6}"/>
                  </a:ext>
                </a:extLst>
              </p:cNvPr>
              <p:cNvSpPr/>
              <p:nvPr/>
            </p:nvSpPr>
            <p:spPr>
              <a:xfrm>
                <a:off x="2355088" y="4285807"/>
                <a:ext cx="202128" cy="185154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000" dirty="0">
                  <a:solidFill>
                    <a:srgbClr val="FFFFFF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264" name="5-Point Star 263">
                <a:extLst>
                  <a:ext uri="{FF2B5EF4-FFF2-40B4-BE49-F238E27FC236}">
                    <a16:creationId xmlns:a16="http://schemas.microsoft.com/office/drawing/2014/main" id="{DAEB1460-F6EC-E048-8CBC-1924A0EBB026}"/>
                  </a:ext>
                </a:extLst>
              </p:cNvPr>
              <p:cNvSpPr/>
              <p:nvPr/>
            </p:nvSpPr>
            <p:spPr>
              <a:xfrm>
                <a:off x="1843779" y="4962553"/>
                <a:ext cx="202128" cy="185154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000" dirty="0">
                  <a:solidFill>
                    <a:srgbClr val="FFFFFF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265" name="5-Point Star 264">
                <a:extLst>
                  <a:ext uri="{FF2B5EF4-FFF2-40B4-BE49-F238E27FC236}">
                    <a16:creationId xmlns:a16="http://schemas.microsoft.com/office/drawing/2014/main" id="{5F886D44-1551-C648-925D-A8A7E9883DE0}"/>
                  </a:ext>
                </a:extLst>
              </p:cNvPr>
              <p:cNvSpPr/>
              <p:nvPr/>
            </p:nvSpPr>
            <p:spPr>
              <a:xfrm>
                <a:off x="1342063" y="3960246"/>
                <a:ext cx="202128" cy="185154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000" dirty="0">
                  <a:solidFill>
                    <a:srgbClr val="FFFFFF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266" name="5-Point Star 265">
                <a:extLst>
                  <a:ext uri="{FF2B5EF4-FFF2-40B4-BE49-F238E27FC236}">
                    <a16:creationId xmlns:a16="http://schemas.microsoft.com/office/drawing/2014/main" id="{DB974EB0-4930-5A4A-8E1A-4E1E48538D86}"/>
                  </a:ext>
                </a:extLst>
              </p:cNvPr>
              <p:cNvSpPr/>
              <p:nvPr/>
            </p:nvSpPr>
            <p:spPr>
              <a:xfrm>
                <a:off x="2533007" y="4966271"/>
                <a:ext cx="202128" cy="185154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000" dirty="0">
                  <a:solidFill>
                    <a:srgbClr val="FFFFFF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267" name="5-Point Star 266">
                <a:extLst>
                  <a:ext uri="{FF2B5EF4-FFF2-40B4-BE49-F238E27FC236}">
                    <a16:creationId xmlns:a16="http://schemas.microsoft.com/office/drawing/2014/main" id="{1727D378-9DB3-F741-807C-35A012200DB2}"/>
                  </a:ext>
                </a:extLst>
              </p:cNvPr>
              <p:cNvSpPr/>
              <p:nvPr/>
            </p:nvSpPr>
            <p:spPr>
              <a:xfrm>
                <a:off x="2019972" y="4146823"/>
                <a:ext cx="202128" cy="185154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000" dirty="0">
                  <a:solidFill>
                    <a:srgbClr val="FFFFFF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AFE7542B-0F20-D344-B010-D569A0D8C921}"/>
                  </a:ext>
                </a:extLst>
              </p:cNvPr>
              <p:cNvSpPr/>
              <p:nvPr/>
            </p:nvSpPr>
            <p:spPr>
              <a:xfrm rot="4077738">
                <a:off x="2188438" y="3946590"/>
                <a:ext cx="2449061" cy="1352714"/>
              </a:xfrm>
              <a:custGeom>
                <a:avLst/>
                <a:gdLst>
                  <a:gd name="connsiteX0" fmla="*/ 0 w 4448710"/>
                  <a:gd name="connsiteY0" fmla="*/ 0 h 4209318"/>
                  <a:gd name="connsiteX1" fmla="*/ 1097280 w 4448710"/>
                  <a:gd name="connsiteY1" fmla="*/ 4151376 h 4209318"/>
                  <a:gd name="connsiteX2" fmla="*/ 4072128 w 4448710"/>
                  <a:gd name="connsiteY2" fmla="*/ 2420112 h 4209318"/>
                  <a:gd name="connsiteX3" fmla="*/ 4309872 w 4448710"/>
                  <a:gd name="connsiteY3" fmla="*/ 2286000 h 420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48710" h="4209318">
                    <a:moveTo>
                      <a:pt x="0" y="0"/>
                    </a:moveTo>
                    <a:cubicBezTo>
                      <a:pt x="209296" y="1874012"/>
                      <a:pt x="418592" y="3748024"/>
                      <a:pt x="1097280" y="4151376"/>
                    </a:cubicBezTo>
                    <a:cubicBezTo>
                      <a:pt x="1775968" y="4554728"/>
                      <a:pt x="3536696" y="2731008"/>
                      <a:pt x="4072128" y="2420112"/>
                    </a:cubicBezTo>
                    <a:cubicBezTo>
                      <a:pt x="4607560" y="2109216"/>
                      <a:pt x="4458716" y="2197608"/>
                      <a:pt x="4309872" y="2286000"/>
                    </a:cubicBezTo>
                  </a:path>
                </a:pathLst>
              </a:cu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accent6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11AF7D25-5C71-474C-A55A-89548CAA8836}"/>
                </a:ext>
              </a:extLst>
            </p:cNvPr>
            <p:cNvGrpSpPr/>
            <p:nvPr/>
          </p:nvGrpSpPr>
          <p:grpSpPr>
            <a:xfrm>
              <a:off x="8785994" y="2500849"/>
              <a:ext cx="3297065" cy="1690947"/>
              <a:chOff x="735088" y="2900674"/>
              <a:chExt cx="4320647" cy="2795400"/>
            </a:xfrm>
          </p:grpSpPr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2D58C4AD-36BF-714E-ADF7-4B486320894C}"/>
                  </a:ext>
                </a:extLst>
              </p:cNvPr>
              <p:cNvGrpSpPr/>
              <p:nvPr/>
            </p:nvGrpSpPr>
            <p:grpSpPr>
              <a:xfrm>
                <a:off x="735088" y="3775094"/>
                <a:ext cx="4320647" cy="1789854"/>
                <a:chOff x="735088" y="3897014"/>
                <a:chExt cx="4320647" cy="1789854"/>
              </a:xfrm>
            </p:grpSpPr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DCDFF242-8EFE-6945-BED6-DC74214BF5B6}"/>
                    </a:ext>
                  </a:extLst>
                </p:cNvPr>
                <p:cNvGrpSpPr/>
                <p:nvPr/>
              </p:nvGrpSpPr>
              <p:grpSpPr>
                <a:xfrm>
                  <a:off x="735088" y="3897014"/>
                  <a:ext cx="4320647" cy="1789854"/>
                  <a:chOff x="6493683" y="3860194"/>
                  <a:chExt cx="4320647" cy="1789854"/>
                </a:xfrm>
              </p:grpSpPr>
              <p:grpSp>
                <p:nvGrpSpPr>
                  <p:cNvPr id="324" name="Group 323">
                    <a:extLst>
                      <a:ext uri="{FF2B5EF4-FFF2-40B4-BE49-F238E27FC236}">
                        <a16:creationId xmlns:a16="http://schemas.microsoft.com/office/drawing/2014/main" id="{93B719F0-D3BB-7D4A-84FF-D2DCD1F30F52}"/>
                      </a:ext>
                    </a:extLst>
                  </p:cNvPr>
                  <p:cNvGrpSpPr/>
                  <p:nvPr/>
                </p:nvGrpSpPr>
                <p:grpSpPr>
                  <a:xfrm>
                    <a:off x="6493683" y="3860194"/>
                    <a:ext cx="4320647" cy="1789854"/>
                    <a:chOff x="6500798" y="1410313"/>
                    <a:chExt cx="4320647" cy="1789854"/>
                  </a:xfrm>
                </p:grpSpPr>
                <p:sp>
                  <p:nvSpPr>
                    <p:cNvPr id="331" name="5-Point Star 330">
                      <a:extLst>
                        <a:ext uri="{FF2B5EF4-FFF2-40B4-BE49-F238E27FC236}">
                          <a16:creationId xmlns:a16="http://schemas.microsoft.com/office/drawing/2014/main" id="{B8B2F630-5E2E-004E-8B99-085D6E6CB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6706" y="1767732"/>
                      <a:ext cx="365097" cy="342564"/>
                    </a:xfrm>
                    <a:prstGeom prst="star5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126">
                        <a:defRPr/>
                      </a:pPr>
                      <a:endParaRPr lang="en-US" sz="1000" dirty="0">
                        <a:solidFill>
                          <a:srgbClr val="FFFFFF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p:txBody>
                </p:sp>
                <p:sp>
                  <p:nvSpPr>
                    <p:cNvPr id="332" name="5-Point Star 331">
                      <a:extLst>
                        <a:ext uri="{FF2B5EF4-FFF2-40B4-BE49-F238E27FC236}">
                          <a16:creationId xmlns:a16="http://schemas.microsoft.com/office/drawing/2014/main" id="{FC6463B0-1215-C54A-AAFB-F35C33D9B1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25433" y="2143209"/>
                      <a:ext cx="365097" cy="342564"/>
                    </a:xfrm>
                    <a:prstGeom prst="star5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126">
                        <a:defRPr/>
                      </a:pPr>
                      <a:endParaRPr lang="en-US" sz="1000" dirty="0">
                        <a:solidFill>
                          <a:srgbClr val="FFFFFF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p:txBody>
                </p:sp>
                <p:sp>
                  <p:nvSpPr>
                    <p:cNvPr id="333" name="5-Point Star 332">
                      <a:extLst>
                        <a:ext uri="{FF2B5EF4-FFF2-40B4-BE49-F238E27FC236}">
                          <a16:creationId xmlns:a16="http://schemas.microsoft.com/office/drawing/2014/main" id="{C5218676-B1BF-E045-9872-54C343FE04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19146" y="2475447"/>
                      <a:ext cx="365097" cy="342564"/>
                    </a:xfrm>
                    <a:prstGeom prst="star5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126">
                        <a:defRPr/>
                      </a:pPr>
                      <a:endParaRPr lang="en-US" sz="1000" dirty="0">
                        <a:solidFill>
                          <a:srgbClr val="FFFFFF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p:txBody>
                </p:sp>
                <p:sp>
                  <p:nvSpPr>
                    <p:cNvPr id="334" name="5-Point Star 333">
                      <a:extLst>
                        <a:ext uri="{FF2B5EF4-FFF2-40B4-BE49-F238E27FC236}">
                          <a16:creationId xmlns:a16="http://schemas.microsoft.com/office/drawing/2014/main" id="{08DC9A3D-140F-6246-8B16-6D66D8FDF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3740" y="2719380"/>
                      <a:ext cx="365097" cy="342564"/>
                    </a:xfrm>
                    <a:prstGeom prst="star5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126">
                        <a:defRPr/>
                      </a:pPr>
                      <a:endParaRPr lang="en-US" sz="1000" dirty="0">
                        <a:solidFill>
                          <a:srgbClr val="FFFFFF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p:txBody>
                </p:sp>
                <p:sp>
                  <p:nvSpPr>
                    <p:cNvPr id="335" name="5-Point Star 334">
                      <a:extLst>
                        <a:ext uri="{FF2B5EF4-FFF2-40B4-BE49-F238E27FC236}">
                          <a16:creationId xmlns:a16="http://schemas.microsoft.com/office/drawing/2014/main" id="{286F3A35-CA76-0E45-9A34-AB5C728E48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44392" y="2077595"/>
                      <a:ext cx="365097" cy="342564"/>
                    </a:xfrm>
                    <a:prstGeom prst="star5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126">
                        <a:defRPr/>
                      </a:pPr>
                      <a:endParaRPr lang="en-US" sz="1000" dirty="0">
                        <a:solidFill>
                          <a:srgbClr val="FFFFFF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p:txBody>
                </p:sp>
                <p:sp>
                  <p:nvSpPr>
                    <p:cNvPr id="336" name="5-Point Star 335">
                      <a:extLst>
                        <a:ext uri="{FF2B5EF4-FFF2-40B4-BE49-F238E27FC236}">
                          <a16:creationId xmlns:a16="http://schemas.microsoft.com/office/drawing/2014/main" id="{13AC6056-41BA-E349-BC76-3BAA3FECA4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99479" y="2728374"/>
                      <a:ext cx="365097" cy="316241"/>
                    </a:xfrm>
                    <a:prstGeom prst="star5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126">
                        <a:defRPr/>
                      </a:pPr>
                      <a:endParaRPr lang="en-US" sz="1000" dirty="0">
                        <a:solidFill>
                          <a:srgbClr val="FFFFFF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p:txBody>
                </p:sp>
                <p:sp>
                  <p:nvSpPr>
                    <p:cNvPr id="337" name="5-Point Star 336">
                      <a:extLst>
                        <a:ext uri="{FF2B5EF4-FFF2-40B4-BE49-F238E27FC236}">
                          <a16:creationId xmlns:a16="http://schemas.microsoft.com/office/drawing/2014/main" id="{F6BF1F1F-CFF6-8042-8F35-1CD6E6510D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56281" y="2675259"/>
                      <a:ext cx="365097" cy="342564"/>
                    </a:xfrm>
                    <a:prstGeom prst="star5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126">
                        <a:defRPr/>
                      </a:pPr>
                      <a:endParaRPr lang="en-US" sz="1000" dirty="0">
                        <a:solidFill>
                          <a:srgbClr val="FFFFFF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p:txBody>
                </p:sp>
                <p:sp>
                  <p:nvSpPr>
                    <p:cNvPr id="338" name="5-Point Star 337">
                      <a:extLst>
                        <a:ext uri="{FF2B5EF4-FFF2-40B4-BE49-F238E27FC236}">
                          <a16:creationId xmlns:a16="http://schemas.microsoft.com/office/drawing/2014/main" id="{6F55964B-CDD2-AA4E-8676-EC30A0F839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40622" y="1708126"/>
                      <a:ext cx="365097" cy="342564"/>
                    </a:xfrm>
                    <a:prstGeom prst="star5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126">
                        <a:defRPr/>
                      </a:pPr>
                      <a:endParaRPr lang="en-US" sz="1000" dirty="0">
                        <a:solidFill>
                          <a:srgbClr val="FFFFFF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p:txBody>
                </p:sp>
                <p:sp>
                  <p:nvSpPr>
                    <p:cNvPr id="339" name="5-Point Star 338">
                      <a:extLst>
                        <a:ext uri="{FF2B5EF4-FFF2-40B4-BE49-F238E27FC236}">
                          <a16:creationId xmlns:a16="http://schemas.microsoft.com/office/drawing/2014/main" id="{6C3D8713-1394-9748-9966-A77C021D56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7774" y="1604233"/>
                      <a:ext cx="202128" cy="185154"/>
                    </a:xfrm>
                    <a:prstGeom prst="star5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126">
                        <a:defRPr/>
                      </a:pPr>
                      <a:endParaRPr lang="en-US" sz="1000" dirty="0">
                        <a:solidFill>
                          <a:srgbClr val="FFFFFF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p:txBody>
                </p:sp>
                <p:sp>
                  <p:nvSpPr>
                    <p:cNvPr id="340" name="5-Point Star 339">
                      <a:extLst>
                        <a:ext uri="{FF2B5EF4-FFF2-40B4-BE49-F238E27FC236}">
                          <a16:creationId xmlns:a16="http://schemas.microsoft.com/office/drawing/2014/main" id="{EF76A212-F4C3-8C49-A03B-219703B310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93213" y="2083691"/>
                      <a:ext cx="365097" cy="342564"/>
                    </a:xfrm>
                    <a:prstGeom prst="star5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126">
                        <a:defRPr/>
                      </a:pPr>
                      <a:endParaRPr lang="en-US" sz="1000" dirty="0">
                        <a:solidFill>
                          <a:srgbClr val="FFFFFF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p:txBody>
                </p:sp>
                <p:sp>
                  <p:nvSpPr>
                    <p:cNvPr id="341" name="Flowchart: Connector 42">
                      <a:extLst>
                        <a:ext uri="{FF2B5EF4-FFF2-40B4-BE49-F238E27FC236}">
                          <a16:creationId xmlns:a16="http://schemas.microsoft.com/office/drawing/2014/main" id="{C024E81A-8A4E-AF43-A8AB-4065234E88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78020" y="2190576"/>
                      <a:ext cx="73133" cy="73133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126">
                        <a:defRPr/>
                      </a:pPr>
                      <a:endParaRPr lang="en-US" sz="1000" dirty="0">
                        <a:solidFill>
                          <a:srgbClr val="FFFFFF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p:txBody>
                </p:sp>
                <p:sp>
                  <p:nvSpPr>
                    <p:cNvPr id="342" name="5-Point Star 341">
                      <a:extLst>
                        <a:ext uri="{FF2B5EF4-FFF2-40B4-BE49-F238E27FC236}">
                          <a16:creationId xmlns:a16="http://schemas.microsoft.com/office/drawing/2014/main" id="{4DF7F65C-0E3B-2949-A83A-93895B5702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85366" y="2355505"/>
                      <a:ext cx="365097" cy="342564"/>
                    </a:xfrm>
                    <a:prstGeom prst="star5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126">
                        <a:defRPr/>
                      </a:pPr>
                      <a:endParaRPr lang="en-US" sz="1000" dirty="0">
                        <a:solidFill>
                          <a:srgbClr val="FFFFFF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p:txBody>
                </p:sp>
                <p:sp>
                  <p:nvSpPr>
                    <p:cNvPr id="343" name="Flowchart: Connector 44">
                      <a:extLst>
                        <a:ext uri="{FF2B5EF4-FFF2-40B4-BE49-F238E27FC236}">
                          <a16:creationId xmlns:a16="http://schemas.microsoft.com/office/drawing/2014/main" id="{2803B9EF-6706-B442-96FA-4C1D1FF98B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49345" y="2263709"/>
                      <a:ext cx="73133" cy="73133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126">
                        <a:defRPr/>
                      </a:pPr>
                      <a:endParaRPr lang="en-US" sz="1000" dirty="0">
                        <a:solidFill>
                          <a:srgbClr val="FFFFFF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p:txBody>
                </p:sp>
                <p:sp>
                  <p:nvSpPr>
                    <p:cNvPr id="344" name="Flowchart: Connector 45">
                      <a:extLst>
                        <a:ext uri="{FF2B5EF4-FFF2-40B4-BE49-F238E27FC236}">
                          <a16:creationId xmlns:a16="http://schemas.microsoft.com/office/drawing/2014/main" id="{56EFF5DB-55C8-ED4D-ADC2-AFA1009F3A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85912" y="2022381"/>
                      <a:ext cx="73133" cy="73133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126">
                        <a:defRPr/>
                      </a:pPr>
                      <a:endParaRPr lang="en-US" sz="1000" dirty="0">
                        <a:solidFill>
                          <a:srgbClr val="FFFFFF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p:txBody>
                </p:sp>
                <p:sp>
                  <p:nvSpPr>
                    <p:cNvPr id="345" name="Flowchart: Connector 46">
                      <a:extLst>
                        <a:ext uri="{FF2B5EF4-FFF2-40B4-BE49-F238E27FC236}">
                          <a16:creationId xmlns:a16="http://schemas.microsoft.com/office/drawing/2014/main" id="{64E78023-BCE4-0543-B15F-F9455E9AA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47081" y="2444873"/>
                      <a:ext cx="73133" cy="73133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126">
                        <a:defRPr/>
                      </a:pPr>
                      <a:endParaRPr lang="en-US" sz="1000" dirty="0">
                        <a:solidFill>
                          <a:srgbClr val="FFFFFF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p:txBody>
                </p:sp>
                <p:sp>
                  <p:nvSpPr>
                    <p:cNvPr id="346" name="Flowchart: Connector 47">
                      <a:extLst>
                        <a:ext uri="{FF2B5EF4-FFF2-40B4-BE49-F238E27FC236}">
                          <a16:creationId xmlns:a16="http://schemas.microsoft.com/office/drawing/2014/main" id="{7066ADAF-2865-C443-B192-039003F59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23102" y="2885525"/>
                      <a:ext cx="73133" cy="73133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126">
                        <a:defRPr/>
                      </a:pPr>
                      <a:endParaRPr lang="en-US" sz="1000" dirty="0">
                        <a:solidFill>
                          <a:srgbClr val="FFFFFF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p:txBody>
                </p:sp>
                <p:sp>
                  <p:nvSpPr>
                    <p:cNvPr id="347" name="Flowchart: Connector 71">
                      <a:extLst>
                        <a:ext uri="{FF2B5EF4-FFF2-40B4-BE49-F238E27FC236}">
                          <a16:creationId xmlns:a16="http://schemas.microsoft.com/office/drawing/2014/main" id="{DFAD4A88-E088-1049-BF76-681DA112A8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0667" y="1537865"/>
                      <a:ext cx="73133" cy="73133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126">
                        <a:defRPr/>
                      </a:pPr>
                      <a:endParaRPr lang="en-US" sz="1000" dirty="0">
                        <a:solidFill>
                          <a:srgbClr val="FFFFFF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p:txBody>
                </p:sp>
                <p:sp>
                  <p:nvSpPr>
                    <p:cNvPr id="348" name="Flowchart: Connector 72">
                      <a:extLst>
                        <a:ext uri="{FF2B5EF4-FFF2-40B4-BE49-F238E27FC236}">
                          <a16:creationId xmlns:a16="http://schemas.microsoft.com/office/drawing/2014/main" id="{372F4E8E-8A9D-E549-8540-DBB696390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64799" y="1684404"/>
                      <a:ext cx="73133" cy="73133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126">
                        <a:defRPr/>
                      </a:pPr>
                      <a:endParaRPr lang="en-US" sz="1000" dirty="0">
                        <a:solidFill>
                          <a:srgbClr val="FFFFFF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p:txBody>
                </p:sp>
                <p:cxnSp>
                  <p:nvCxnSpPr>
                    <p:cNvPr id="349" name="Straight Connector 348">
                      <a:extLst>
                        <a:ext uri="{FF2B5EF4-FFF2-40B4-BE49-F238E27FC236}">
                          <a16:creationId xmlns:a16="http://schemas.microsoft.com/office/drawing/2014/main" id="{2D6BBD49-A060-1442-8354-462B3378444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00798" y="1410313"/>
                      <a:ext cx="0" cy="1789854"/>
                    </a:xfrm>
                    <a:prstGeom prst="line">
                      <a:avLst/>
                    </a:prstGeom>
                    <a:ln>
                      <a:solidFill>
                        <a:srgbClr val="51504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0" name="Straight Connector 349">
                      <a:extLst>
                        <a:ext uri="{FF2B5EF4-FFF2-40B4-BE49-F238E27FC236}">
                          <a16:creationId xmlns:a16="http://schemas.microsoft.com/office/drawing/2014/main" id="{C8BCF1D8-745E-A340-A8D6-69573C88B8E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00799" y="3189631"/>
                      <a:ext cx="4320646" cy="0"/>
                    </a:xfrm>
                    <a:prstGeom prst="line">
                      <a:avLst/>
                    </a:prstGeom>
                    <a:ln>
                      <a:solidFill>
                        <a:srgbClr val="51504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51" name="Flowchart: Connector 83">
                      <a:extLst>
                        <a:ext uri="{FF2B5EF4-FFF2-40B4-BE49-F238E27FC236}">
                          <a16:creationId xmlns:a16="http://schemas.microsoft.com/office/drawing/2014/main" id="{51B324E0-2B73-3A4D-A625-6FD1D9B12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98534" y="2248877"/>
                      <a:ext cx="73133" cy="73133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126">
                        <a:defRPr/>
                      </a:pPr>
                      <a:endParaRPr lang="en-US" sz="1000" dirty="0">
                        <a:solidFill>
                          <a:srgbClr val="FFFFFF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p:txBody>
                </p:sp>
                <p:sp>
                  <p:nvSpPr>
                    <p:cNvPr id="352" name="Flowchart: Connector 84">
                      <a:extLst>
                        <a:ext uri="{FF2B5EF4-FFF2-40B4-BE49-F238E27FC236}">
                          <a16:creationId xmlns:a16="http://schemas.microsoft.com/office/drawing/2014/main" id="{36CDDAF1-9E53-F04E-B381-14DBA921B6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82740" y="2495296"/>
                      <a:ext cx="73133" cy="73133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126">
                        <a:defRPr/>
                      </a:pPr>
                      <a:endParaRPr lang="en-US" sz="1000" dirty="0">
                        <a:solidFill>
                          <a:srgbClr val="FFFFFF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p:txBody>
                </p:sp>
                <p:sp>
                  <p:nvSpPr>
                    <p:cNvPr id="353" name="Flowchart: Connector 85">
                      <a:extLst>
                        <a:ext uri="{FF2B5EF4-FFF2-40B4-BE49-F238E27FC236}">
                          <a16:creationId xmlns:a16="http://schemas.microsoft.com/office/drawing/2014/main" id="{32D90C27-AD69-ED4F-9E2C-4FCABD24AA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51153" y="2783553"/>
                      <a:ext cx="73133" cy="73133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126">
                        <a:defRPr/>
                      </a:pPr>
                      <a:endParaRPr lang="en-US" sz="1000" dirty="0">
                        <a:solidFill>
                          <a:srgbClr val="FFFFFF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p:txBody>
                </p:sp>
                <p:sp>
                  <p:nvSpPr>
                    <p:cNvPr id="354" name="Flowchart: Connector 86">
                      <a:extLst>
                        <a:ext uri="{FF2B5EF4-FFF2-40B4-BE49-F238E27FC236}">
                          <a16:creationId xmlns:a16="http://schemas.microsoft.com/office/drawing/2014/main" id="{743AE8EB-3505-B149-A719-88EACDB497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69614" y="2508125"/>
                      <a:ext cx="73133" cy="73133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126">
                        <a:defRPr/>
                      </a:pPr>
                      <a:endParaRPr lang="en-US" sz="1000" dirty="0">
                        <a:solidFill>
                          <a:srgbClr val="FFFFFF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p:txBody>
                </p:sp>
              </p:grpSp>
              <p:sp>
                <p:nvSpPr>
                  <p:cNvPr id="325" name="5-Point Star 324">
                    <a:extLst>
                      <a:ext uri="{FF2B5EF4-FFF2-40B4-BE49-F238E27FC236}">
                        <a16:creationId xmlns:a16="http://schemas.microsoft.com/office/drawing/2014/main" id="{6C7F3253-27A9-F34F-B57D-F2C913357281}"/>
                      </a:ext>
                    </a:extLst>
                  </p:cNvPr>
                  <p:cNvSpPr/>
                  <p:nvPr/>
                </p:nvSpPr>
                <p:spPr>
                  <a:xfrm>
                    <a:off x="8279339" y="4635800"/>
                    <a:ext cx="202128" cy="185154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326" name="Flowchart: Connector 85">
                    <a:extLst>
                      <a:ext uri="{FF2B5EF4-FFF2-40B4-BE49-F238E27FC236}">
                        <a16:creationId xmlns:a16="http://schemas.microsoft.com/office/drawing/2014/main" id="{CCE86488-1E0A-B64B-A562-D46992E484AF}"/>
                      </a:ext>
                    </a:extLst>
                  </p:cNvPr>
                  <p:cNvSpPr/>
                  <p:nvPr/>
                </p:nvSpPr>
                <p:spPr>
                  <a:xfrm>
                    <a:off x="8789850" y="5081034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327" name="Flowchart: Connector 85">
                    <a:extLst>
                      <a:ext uri="{FF2B5EF4-FFF2-40B4-BE49-F238E27FC236}">
                        <a16:creationId xmlns:a16="http://schemas.microsoft.com/office/drawing/2014/main" id="{A0965776-2F11-D548-83BE-69C93B353707}"/>
                      </a:ext>
                    </a:extLst>
                  </p:cNvPr>
                  <p:cNvSpPr/>
                  <p:nvPr/>
                </p:nvSpPr>
                <p:spPr>
                  <a:xfrm>
                    <a:off x="9011526" y="4512994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328" name="Flowchart: Connector 85">
                    <a:extLst>
                      <a:ext uri="{FF2B5EF4-FFF2-40B4-BE49-F238E27FC236}">
                        <a16:creationId xmlns:a16="http://schemas.microsoft.com/office/drawing/2014/main" id="{27A4863B-7E70-3440-B028-073A49711B9B}"/>
                      </a:ext>
                    </a:extLst>
                  </p:cNvPr>
                  <p:cNvSpPr/>
                  <p:nvPr/>
                </p:nvSpPr>
                <p:spPr>
                  <a:xfrm>
                    <a:off x="9801238" y="5122595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329" name="Flowchart: Connector 85">
                    <a:extLst>
                      <a:ext uri="{FF2B5EF4-FFF2-40B4-BE49-F238E27FC236}">
                        <a16:creationId xmlns:a16="http://schemas.microsoft.com/office/drawing/2014/main" id="{4C9DC793-3AE6-F347-B241-DAA8511C837C}"/>
                      </a:ext>
                    </a:extLst>
                  </p:cNvPr>
                  <p:cNvSpPr/>
                  <p:nvPr/>
                </p:nvSpPr>
                <p:spPr>
                  <a:xfrm>
                    <a:off x="8706723" y="4222046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  <p:sp>
                <p:nvSpPr>
                  <p:cNvPr id="330" name="Flowchart: Connector 85">
                    <a:extLst>
                      <a:ext uri="{FF2B5EF4-FFF2-40B4-BE49-F238E27FC236}">
                        <a16:creationId xmlns:a16="http://schemas.microsoft.com/office/drawing/2014/main" id="{21706E55-6F31-9F4C-82B4-134FD97923E6}"/>
                      </a:ext>
                    </a:extLst>
                  </p:cNvPr>
                  <p:cNvSpPr/>
                  <p:nvPr/>
                </p:nvSpPr>
                <p:spPr>
                  <a:xfrm>
                    <a:off x="9995198" y="4873216"/>
                    <a:ext cx="73133" cy="73133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126">
                      <a:defRPr/>
                    </a:pPr>
                    <a:endParaRPr lang="en-US" sz="1000" dirty="0">
                      <a:solidFill>
                        <a:srgbClr val="FFFFFF"/>
                      </a:solidFill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endParaRPr>
                  </a:p>
                </p:txBody>
              </p:sp>
            </p:grpSp>
            <p:sp>
              <p:nvSpPr>
                <p:cNvPr id="312" name="5-Point Star 311">
                  <a:extLst>
                    <a:ext uri="{FF2B5EF4-FFF2-40B4-BE49-F238E27FC236}">
                      <a16:creationId xmlns:a16="http://schemas.microsoft.com/office/drawing/2014/main" id="{4D971951-2E81-D340-B411-9BDB934B5B6A}"/>
                    </a:ext>
                  </a:extLst>
                </p:cNvPr>
                <p:cNvSpPr/>
                <p:nvPr/>
              </p:nvSpPr>
              <p:spPr>
                <a:xfrm>
                  <a:off x="2156128" y="4387865"/>
                  <a:ext cx="365097" cy="342564"/>
                </a:xfrm>
                <a:prstGeom prst="star5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26">
                    <a:defRPr/>
                  </a:pPr>
                  <a:endParaRPr lang="en-US" sz="1000" dirty="0">
                    <a:solidFill>
                      <a:srgbClr val="FFFFFF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  <p:sp>
              <p:nvSpPr>
                <p:cNvPr id="313" name="5-Point Star 312">
                  <a:extLst>
                    <a:ext uri="{FF2B5EF4-FFF2-40B4-BE49-F238E27FC236}">
                      <a16:creationId xmlns:a16="http://schemas.microsoft.com/office/drawing/2014/main" id="{8A64CD36-ED0B-A044-8BCB-33BDE5D89E19}"/>
                    </a:ext>
                  </a:extLst>
                </p:cNvPr>
                <p:cNvSpPr/>
                <p:nvPr/>
              </p:nvSpPr>
              <p:spPr>
                <a:xfrm>
                  <a:off x="2881703" y="5275378"/>
                  <a:ext cx="365097" cy="342564"/>
                </a:xfrm>
                <a:prstGeom prst="star5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26">
                    <a:defRPr/>
                  </a:pPr>
                  <a:endParaRPr lang="en-US" sz="1000" dirty="0">
                    <a:solidFill>
                      <a:srgbClr val="FFFFFF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  <p:sp>
              <p:nvSpPr>
                <p:cNvPr id="314" name="5-Point Star 313">
                  <a:extLst>
                    <a:ext uri="{FF2B5EF4-FFF2-40B4-BE49-F238E27FC236}">
                      <a16:creationId xmlns:a16="http://schemas.microsoft.com/office/drawing/2014/main" id="{BB48526E-A9BD-8D4E-ADD7-74EAE2BECF67}"/>
                    </a:ext>
                  </a:extLst>
                </p:cNvPr>
                <p:cNvSpPr/>
                <p:nvPr/>
              </p:nvSpPr>
              <p:spPr>
                <a:xfrm>
                  <a:off x="2788058" y="4908685"/>
                  <a:ext cx="202128" cy="185154"/>
                </a:xfrm>
                <a:prstGeom prst="star5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26">
                    <a:defRPr/>
                  </a:pPr>
                  <a:endParaRPr lang="en-US" sz="1000" dirty="0">
                    <a:solidFill>
                      <a:srgbClr val="FFFFFF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  <p:sp>
              <p:nvSpPr>
                <p:cNvPr id="315" name="5-Point Star 314">
                  <a:extLst>
                    <a:ext uri="{FF2B5EF4-FFF2-40B4-BE49-F238E27FC236}">
                      <a16:creationId xmlns:a16="http://schemas.microsoft.com/office/drawing/2014/main" id="{CF75460E-65CE-464E-BD8A-6116FEEAF452}"/>
                    </a:ext>
                  </a:extLst>
                </p:cNvPr>
                <p:cNvSpPr/>
                <p:nvPr/>
              </p:nvSpPr>
              <p:spPr>
                <a:xfrm>
                  <a:off x="2355088" y="4285807"/>
                  <a:ext cx="202128" cy="185154"/>
                </a:xfrm>
                <a:prstGeom prst="star5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26">
                    <a:defRPr/>
                  </a:pPr>
                  <a:endParaRPr lang="en-US" sz="1000" dirty="0">
                    <a:solidFill>
                      <a:srgbClr val="FFFFFF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  <p:sp>
              <p:nvSpPr>
                <p:cNvPr id="316" name="5-Point Star 315">
                  <a:extLst>
                    <a:ext uri="{FF2B5EF4-FFF2-40B4-BE49-F238E27FC236}">
                      <a16:creationId xmlns:a16="http://schemas.microsoft.com/office/drawing/2014/main" id="{1086F34F-D0B5-2D4F-80E0-C2EA1883B12E}"/>
                    </a:ext>
                  </a:extLst>
                </p:cNvPr>
                <p:cNvSpPr/>
                <p:nvPr/>
              </p:nvSpPr>
              <p:spPr>
                <a:xfrm>
                  <a:off x="1843779" y="4962553"/>
                  <a:ext cx="202128" cy="185154"/>
                </a:xfrm>
                <a:prstGeom prst="star5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26">
                    <a:defRPr/>
                  </a:pPr>
                  <a:endParaRPr lang="en-US" sz="1000" dirty="0">
                    <a:solidFill>
                      <a:srgbClr val="FFFFFF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  <p:sp>
              <p:nvSpPr>
                <p:cNvPr id="317" name="5-Point Star 316">
                  <a:extLst>
                    <a:ext uri="{FF2B5EF4-FFF2-40B4-BE49-F238E27FC236}">
                      <a16:creationId xmlns:a16="http://schemas.microsoft.com/office/drawing/2014/main" id="{337D6552-076A-1541-84BF-D11D48422CCD}"/>
                    </a:ext>
                  </a:extLst>
                </p:cNvPr>
                <p:cNvSpPr/>
                <p:nvPr/>
              </p:nvSpPr>
              <p:spPr>
                <a:xfrm>
                  <a:off x="1342063" y="3960246"/>
                  <a:ext cx="202128" cy="185154"/>
                </a:xfrm>
                <a:prstGeom prst="star5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26">
                    <a:defRPr/>
                  </a:pPr>
                  <a:endParaRPr lang="en-US" sz="1000" dirty="0">
                    <a:solidFill>
                      <a:srgbClr val="FFFFFF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  <p:sp>
              <p:nvSpPr>
                <p:cNvPr id="318" name="5-Point Star 317">
                  <a:extLst>
                    <a:ext uri="{FF2B5EF4-FFF2-40B4-BE49-F238E27FC236}">
                      <a16:creationId xmlns:a16="http://schemas.microsoft.com/office/drawing/2014/main" id="{2004EC41-6F9B-7940-A50F-A84FA5196F09}"/>
                    </a:ext>
                  </a:extLst>
                </p:cNvPr>
                <p:cNvSpPr/>
                <p:nvPr/>
              </p:nvSpPr>
              <p:spPr>
                <a:xfrm>
                  <a:off x="2533007" y="4966271"/>
                  <a:ext cx="202128" cy="185154"/>
                </a:xfrm>
                <a:prstGeom prst="star5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26">
                    <a:defRPr/>
                  </a:pPr>
                  <a:endParaRPr lang="en-US" sz="1000" dirty="0">
                    <a:solidFill>
                      <a:srgbClr val="FFFFFF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  <p:sp>
              <p:nvSpPr>
                <p:cNvPr id="319" name="5-Point Star 318">
                  <a:extLst>
                    <a:ext uri="{FF2B5EF4-FFF2-40B4-BE49-F238E27FC236}">
                      <a16:creationId xmlns:a16="http://schemas.microsoft.com/office/drawing/2014/main" id="{CA363FBF-C90C-CC43-9D06-0096DBE74FEE}"/>
                    </a:ext>
                  </a:extLst>
                </p:cNvPr>
                <p:cNvSpPr/>
                <p:nvPr/>
              </p:nvSpPr>
              <p:spPr>
                <a:xfrm>
                  <a:off x="2019972" y="4146823"/>
                  <a:ext cx="202128" cy="185154"/>
                </a:xfrm>
                <a:prstGeom prst="star5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26">
                    <a:defRPr/>
                  </a:pPr>
                  <a:endParaRPr lang="en-US" sz="1000" dirty="0">
                    <a:solidFill>
                      <a:srgbClr val="FFFFFF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</p:grpSp>
          <p:sp>
            <p:nvSpPr>
              <p:cNvPr id="309" name="5-Point Star 308">
                <a:extLst>
                  <a:ext uri="{FF2B5EF4-FFF2-40B4-BE49-F238E27FC236}">
                    <a16:creationId xmlns:a16="http://schemas.microsoft.com/office/drawing/2014/main" id="{02181E88-0F88-7B41-8AFF-E03319310D48}"/>
                  </a:ext>
                </a:extLst>
              </p:cNvPr>
              <p:cNvSpPr/>
              <p:nvPr/>
            </p:nvSpPr>
            <p:spPr>
              <a:xfrm>
                <a:off x="3002280" y="4500498"/>
                <a:ext cx="202128" cy="185154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000" dirty="0">
                  <a:solidFill>
                    <a:srgbClr val="FFFFFF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10" name="Ink 309">
                    <a:extLst>
                      <a:ext uri="{FF2B5EF4-FFF2-40B4-BE49-F238E27FC236}">
                        <a16:creationId xmlns:a16="http://schemas.microsoft.com/office/drawing/2014/main" id="{BDFB9855-3EB3-A44A-BC87-F0DB3B8BE962}"/>
                      </a:ext>
                    </a:extLst>
                  </p14:cNvPr>
                  <p14:cNvContentPartPr/>
                  <p14:nvPr/>
                </p14:nvContentPartPr>
                <p14:xfrm>
                  <a:off x="2591160" y="2900674"/>
                  <a:ext cx="758520" cy="2795400"/>
                </p14:xfrm>
              </p:contentPart>
            </mc:Choice>
            <mc:Fallback xmlns="">
              <p:pic>
                <p:nvPicPr>
                  <p:cNvPr id="310" name="Ink 309">
                    <a:extLst>
                      <a:ext uri="{FF2B5EF4-FFF2-40B4-BE49-F238E27FC236}">
                        <a16:creationId xmlns:a16="http://schemas.microsoft.com/office/drawing/2014/main" id="{BDFB9855-3EB3-A44A-BC87-F0DB3B8BE962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574650" y="2879844"/>
                    <a:ext cx="791540" cy="28370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355" name="5-Point Star 354">
              <a:extLst>
                <a:ext uri="{FF2B5EF4-FFF2-40B4-BE49-F238E27FC236}">
                  <a16:creationId xmlns:a16="http://schemas.microsoft.com/office/drawing/2014/main" id="{861D1398-48E5-1B47-B703-ED1493F5832F}"/>
                </a:ext>
              </a:extLst>
            </p:cNvPr>
            <p:cNvSpPr/>
            <p:nvPr/>
          </p:nvSpPr>
          <p:spPr>
            <a:xfrm>
              <a:off x="10515835" y="5159977"/>
              <a:ext cx="149731" cy="117860"/>
            </a:xfrm>
            <a:prstGeom prst="star5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000" dirty="0">
                <a:solidFill>
                  <a:srgbClr val="FFFFFF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656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Regularization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2">
                <a:extLst>
                  <a:ext uri="{FF2B5EF4-FFF2-40B4-BE49-F238E27FC236}">
                    <a16:creationId xmlns:a16="http://schemas.microsoft.com/office/drawing/2014/main" id="{C3FF0DEB-BE24-BF4D-8215-2E4A7A96480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670155" y="1262427"/>
                <a:ext cx="11122452" cy="4917656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Tune </a:t>
                </a:r>
                <a:r>
                  <a:rPr lang="en-US" dirty="0">
                    <a:solidFill>
                      <a:schemeClr val="tx1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model complexity by adding a </a:t>
                </a:r>
                <a:r>
                  <a:rPr lang="en-US" b="1" dirty="0">
                    <a:solidFill>
                      <a:schemeClr val="accent3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penalty</a:t>
                </a:r>
                <a:r>
                  <a:rPr lang="en-US" dirty="0">
                    <a:solidFill>
                      <a:schemeClr val="tx1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 score for complexity to the cost function (</a:t>
                </a:r>
                <a:r>
                  <a:rPr lang="en-US" dirty="0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think error function, minimizing</a:t>
                </a:r>
                <a:r>
                  <a:rPr lang="en-US" dirty="0">
                    <a:solidFill>
                      <a:schemeClr val="tx1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 towards best fit!):</a:t>
                </a:r>
              </a:p>
              <a:p>
                <a:endParaRPr lang="en-US" dirty="0">
                  <a:solidFill>
                    <a:schemeClr val="tx1"/>
                  </a:solidFill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Calibrate regularization strength by using a </a:t>
                </a:r>
                <a:r>
                  <a:rPr lang="en-US" b="1" dirty="0">
                    <a:solidFill>
                      <a:schemeClr val="accent3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regularizer</a:t>
                </a:r>
                <a:r>
                  <a:rPr lang="en-US" dirty="0">
                    <a:solidFill>
                      <a:schemeClr val="tx1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 parameter,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𝛂</m:t>
                    </m:r>
                  </m:oMath>
                </a14:m>
                <a:endParaRPr lang="en-US" b="1" dirty="0">
                  <a:solidFill>
                    <a:schemeClr val="tx1"/>
                  </a:solidFill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Standard regularization types:</a:t>
                </a:r>
              </a:p>
              <a:p>
                <a:pPr lvl="1"/>
                <a:r>
                  <a:rPr lang="en-US" b="1" dirty="0">
                    <a:solidFill>
                      <a:schemeClr val="tx1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L2 regularization (Ridge):					</a:t>
                </a:r>
                <a:r>
                  <a:rPr lang="en-US" sz="2000" dirty="0">
                    <a:solidFill>
                      <a:schemeClr val="tx1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(L2: popular choice)</a:t>
                </a:r>
              </a:p>
              <a:p>
                <a:pPr lvl="1"/>
                <a:r>
                  <a:rPr lang="en-US" b="1" dirty="0">
                    <a:solidFill>
                      <a:schemeClr val="tx1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L1 regularization (LASSO):</a:t>
                </a:r>
                <a:endParaRPr lang="en-US" dirty="0">
                  <a:solidFill>
                    <a:schemeClr val="tx1"/>
                  </a:solidFill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Both L2 and L1 (</a:t>
                </a:r>
                <a:r>
                  <a:rPr lang="en-US" b="1" dirty="0" err="1"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ElasticNet</a:t>
                </a:r>
                <a:r>
                  <a:rPr lang="en-US" dirty="0">
                    <a:solidFill>
                      <a:schemeClr val="tx1"/>
                    </a:solidFill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2800" dirty="0"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  <a:p>
                <a:pPr marL="342900" lvl="0" indent="-342900"/>
                <a:endParaRPr lang="en-US" sz="2400" dirty="0"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</mc:Choice>
        <mc:Fallback xmlns="">
          <p:sp>
            <p:nvSpPr>
              <p:cNvPr id="17" name="Text Placeholder 2">
                <a:extLst>
                  <a:ext uri="{FF2B5EF4-FFF2-40B4-BE49-F238E27FC236}">
                    <a16:creationId xmlns:a16="http://schemas.microsoft.com/office/drawing/2014/main" id="{C3FF0DEB-BE24-BF4D-8215-2E4A7A9648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670155" y="1262427"/>
                <a:ext cx="11122452" cy="4917656"/>
              </a:xfrm>
              <a:blipFill>
                <a:blip r:embed="rId3"/>
                <a:stretch>
                  <a:fillRect l="-912" t="-1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Rectangle 137">
            <a:extLst>
              <a:ext uri="{FF2B5EF4-FFF2-40B4-BE49-F238E27FC236}">
                <a16:creationId xmlns:a16="http://schemas.microsoft.com/office/drawing/2014/main" id="{2A2282BD-CC9C-C645-8FF5-A9E8EB92BC18}"/>
              </a:ext>
            </a:extLst>
          </p:cNvPr>
          <p:cNvSpPr/>
          <p:nvPr/>
        </p:nvSpPr>
        <p:spPr>
          <a:xfrm>
            <a:off x="8899521" y="4319432"/>
            <a:ext cx="26785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(L1: useful as feature selection, since most weights shrink to 0 - sparsity)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64945D0-443B-FD45-B6A1-1C5F9A725E8A}"/>
              </a:ext>
            </a:extLst>
          </p:cNvPr>
          <p:cNvSpPr/>
          <p:nvPr/>
        </p:nvSpPr>
        <p:spPr>
          <a:xfrm>
            <a:off x="696095" y="5381261"/>
            <a:ext cx="6631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Note: Important to scale features first!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16392-CC9E-3841-8B3A-57EA0EC2D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141" y="3823488"/>
            <a:ext cx="3586516" cy="4101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99E4ED-2E6F-9A46-A705-9B0A380DD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910" y="4304149"/>
            <a:ext cx="3699104" cy="410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98FE1C-8DA2-E243-9CD1-0F8208C407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1631" y="2290913"/>
            <a:ext cx="6159500" cy="3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64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0883004" cy="4825224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accent3"/>
                </a:solidFill>
                <a:cs typeface="Consolas" panose="020B0609020204030204" pitchFamily="49" charset="0"/>
              </a:rPr>
              <a:t>LinearRegression</a:t>
            </a:r>
            <a:r>
              <a:rPr lang="en-US" dirty="0"/>
              <a:t>: </a:t>
            </a:r>
            <a:r>
              <a:rPr lang="en-US" b="1" dirty="0"/>
              <a:t>sklearn </a:t>
            </a:r>
            <a:r>
              <a:rPr lang="en-US" dirty="0"/>
              <a:t>Linear Regression (and regularization)</a:t>
            </a:r>
          </a:p>
          <a:p>
            <a:pPr marL="435957" lvl="1" indent="0">
              <a:buNone/>
            </a:pPr>
            <a:r>
              <a:rPr lang="en-US" sz="2800" b="1" dirty="0" err="1"/>
              <a:t>LinearRegression</a:t>
            </a:r>
            <a:r>
              <a:rPr lang="en-US" sz="2800" dirty="0"/>
              <a:t>(</a:t>
            </a:r>
            <a:r>
              <a:rPr lang="en-US" sz="2800" i="1" dirty="0"/>
              <a:t>)</a:t>
            </a:r>
          </a:p>
          <a:p>
            <a:pPr marL="435957" lvl="1" indent="0">
              <a:buNone/>
            </a:pPr>
            <a:r>
              <a:rPr lang="en-US" sz="2800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Ridge</a:t>
            </a:r>
            <a:r>
              <a:rPr lang="en-US" sz="2800" i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(alpha=1.0),</a:t>
            </a:r>
            <a:r>
              <a:rPr lang="en-US" sz="2800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lang="en-US" sz="2800" b="1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RidgeCV</a:t>
            </a:r>
            <a:r>
              <a:rPr lang="en-US" sz="2800" i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(alpha=1.0, cv=5) </a:t>
            </a:r>
          </a:p>
          <a:p>
            <a:pPr marL="435957" lvl="1" indent="0">
              <a:buNone/>
            </a:pPr>
            <a:r>
              <a:rPr lang="en-US" sz="2800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Lasso</a:t>
            </a:r>
            <a:r>
              <a:rPr lang="en-US" sz="2800" i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(alpha=1.0),</a:t>
            </a:r>
            <a:r>
              <a:rPr lang="en-US" sz="2800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lang="en-US" sz="2800" b="1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LassoCV</a:t>
            </a:r>
            <a:r>
              <a:rPr lang="en-US" sz="2800" i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(alpha=1.0, cv=5)</a:t>
            </a:r>
          </a:p>
          <a:p>
            <a:pPr marL="435957" lvl="1" indent="0">
              <a:buNone/>
            </a:pPr>
            <a:r>
              <a:rPr lang="en-US" sz="2800" b="1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ElasticNet</a:t>
            </a:r>
            <a:r>
              <a:rPr lang="en-US" sz="2800" i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(alpha=1.0, l1_ratio=0.5)</a:t>
            </a:r>
            <a:r>
              <a:rPr lang="en-US" sz="2800" b="1" i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, </a:t>
            </a:r>
            <a:r>
              <a:rPr lang="en-US" sz="2800" b="1" dirty="0" err="1">
                <a:ea typeface="Amazon Ember Light" panose="020B0403020204020204" pitchFamily="34" charset="0"/>
                <a:cs typeface="Amazon Ember Light" panose="020B0403020204020204" pitchFamily="34" charset="0"/>
              </a:rPr>
              <a:t>ElasticNetCV</a:t>
            </a:r>
            <a:r>
              <a:rPr lang="en-US" sz="2800" i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(cv=5)</a:t>
            </a:r>
          </a:p>
          <a:p>
            <a:pPr marL="435957" lvl="1" indent="0">
              <a:buNone/>
            </a:pPr>
            <a:endParaRPr lang="en-US" sz="800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chemeClr val="accent3"/>
                </a:solidFill>
                <a:cs typeface="Consolas" panose="020B0609020204030204" pitchFamily="49" charset="0"/>
              </a:rPr>
              <a:t>LogisticRegression</a:t>
            </a:r>
            <a:r>
              <a:rPr lang="en-US" dirty="0"/>
              <a:t>:</a:t>
            </a:r>
            <a:r>
              <a:rPr lang="en-US" b="1" dirty="0"/>
              <a:t> sklearn </a:t>
            </a:r>
            <a:r>
              <a:rPr lang="en-US" dirty="0"/>
              <a:t>Logistic Regression (and regularization)</a:t>
            </a:r>
          </a:p>
          <a:p>
            <a:pPr marL="435957" lvl="1" indent="0">
              <a:buNone/>
            </a:pPr>
            <a:r>
              <a:rPr lang="en-US" sz="2800" b="1" dirty="0" err="1"/>
              <a:t>LogisticRegression</a:t>
            </a:r>
            <a:r>
              <a:rPr lang="en-US" sz="2800" dirty="0"/>
              <a:t>(</a:t>
            </a:r>
            <a:r>
              <a:rPr lang="en-US" sz="2800" i="1" dirty="0"/>
              <a:t>penalty='l2'</a:t>
            </a:r>
            <a:r>
              <a:rPr lang="en-US" sz="2800" dirty="0"/>
              <a:t>, </a:t>
            </a:r>
            <a:r>
              <a:rPr lang="en-US" sz="2800" i="1" dirty="0"/>
              <a:t>C=1.0</a:t>
            </a:r>
            <a:r>
              <a:rPr lang="en-US" sz="2800" dirty="0"/>
              <a:t>, </a:t>
            </a:r>
            <a:r>
              <a:rPr lang="en-US" sz="2800" i="1" dirty="0"/>
              <a:t>l1_ratio=None)</a:t>
            </a:r>
            <a:endParaRPr lang="en-US" sz="2800" b="1" dirty="0"/>
          </a:p>
          <a:p>
            <a:pPr marL="435957" lvl="1" indent="0">
              <a:buNone/>
            </a:pPr>
            <a:r>
              <a:rPr lang="en-US" b="1" dirty="0" err="1"/>
              <a:t>LogisticRegressionCV</a:t>
            </a:r>
            <a:r>
              <a:rPr lang="en-US" sz="2800" dirty="0"/>
              <a:t>(</a:t>
            </a:r>
            <a:r>
              <a:rPr lang="en-US" sz="2800" i="1" dirty="0"/>
              <a:t>penalty='l2'</a:t>
            </a:r>
            <a:r>
              <a:rPr lang="en-US" sz="2800" dirty="0"/>
              <a:t>, </a:t>
            </a:r>
            <a:r>
              <a:rPr lang="en-US" sz="2800" i="1" dirty="0"/>
              <a:t>C=1.0</a:t>
            </a:r>
            <a:r>
              <a:rPr lang="en-US" sz="2800" dirty="0"/>
              <a:t>, </a:t>
            </a:r>
            <a:r>
              <a:rPr lang="en-US" sz="2800" i="1" dirty="0"/>
              <a:t>l1_ratio=None, cv=5)</a:t>
            </a:r>
            <a:endParaRPr lang="en-US" sz="800" dirty="0">
              <a:cs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</a:rPr>
              <a:t>Regression in sklearn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3280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D5F91-F97A-5F41-A21E-3EB716E07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964" y="1836544"/>
            <a:ext cx="9518073" cy="2735457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Ensemble Methods: Boosting</a:t>
            </a:r>
          </a:p>
        </p:txBody>
      </p:sp>
    </p:spTree>
    <p:extLst>
      <p:ext uri="{BB962C8B-B14F-4D97-AF65-F5344CB8AC3E}">
        <p14:creationId xmlns:p14="http://schemas.microsoft.com/office/powerpoint/2010/main" val="4091796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Boosting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8A9434-FF0D-634B-BA3F-9ADD59812F79}"/>
              </a:ext>
            </a:extLst>
          </p:cNvPr>
          <p:cNvGrpSpPr/>
          <p:nvPr/>
        </p:nvGrpSpPr>
        <p:grpSpPr>
          <a:xfrm>
            <a:off x="1867005" y="3890979"/>
            <a:ext cx="1572113" cy="854922"/>
            <a:chOff x="1867005" y="3890979"/>
            <a:chExt cx="1572113" cy="85492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83E46-549F-EB4C-9C5A-34F50FCA6136}"/>
                </a:ext>
              </a:extLst>
            </p:cNvPr>
            <p:cNvSpPr/>
            <p:nvPr/>
          </p:nvSpPr>
          <p:spPr>
            <a:xfrm>
              <a:off x="1867005" y="3890979"/>
              <a:ext cx="1572113" cy="31053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Weak Model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A2B716B-D75D-F64C-AE19-A50DB375B998}"/>
                </a:ext>
              </a:extLst>
            </p:cNvPr>
            <p:cNvSpPr txBox="1"/>
            <p:nvPr/>
          </p:nvSpPr>
          <p:spPr>
            <a:xfrm>
              <a:off x="1889378" y="4407347"/>
              <a:ext cx="15140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Prediction 1    </a:t>
              </a:r>
            </a:p>
          </p:txBody>
        </p:sp>
      </p:grp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CB7D90B3-5B81-4A49-B991-9E87C46A54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502" y="1283369"/>
            <a:ext cx="11113227" cy="148721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Boosting </a:t>
            </a:r>
            <a:r>
              <a:rPr lang="en-US" b="1" dirty="0"/>
              <a:t>method</a:t>
            </a:r>
            <a:r>
              <a:rPr lang="en-US" dirty="0"/>
              <a:t>: build multiple weak models </a:t>
            </a:r>
            <a:r>
              <a:rPr lang="en-US" b="1" dirty="0"/>
              <a:t>sequentially</a:t>
            </a:r>
            <a:r>
              <a:rPr lang="en-US" dirty="0"/>
              <a:t>, each subsequent model attempting to </a:t>
            </a:r>
            <a:r>
              <a:rPr lang="en-US" b="1" dirty="0"/>
              <a:t>boost performance </a:t>
            </a:r>
            <a:r>
              <a:rPr lang="en-US" dirty="0"/>
              <a:t>overall, by overcoming/</a:t>
            </a:r>
            <a:r>
              <a:rPr lang="en-US" b="1" dirty="0"/>
              <a:t>reducing the errors </a:t>
            </a:r>
            <a:r>
              <a:rPr lang="en-US" dirty="0"/>
              <a:t>of the previous model.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752F47A-360D-6B44-99EC-7660BA37D197}"/>
              </a:ext>
            </a:extLst>
          </p:cNvPr>
          <p:cNvGrpSpPr/>
          <p:nvPr/>
        </p:nvGrpSpPr>
        <p:grpSpPr>
          <a:xfrm>
            <a:off x="4163781" y="3885643"/>
            <a:ext cx="1572113" cy="854922"/>
            <a:chOff x="1867005" y="3890979"/>
            <a:chExt cx="1572113" cy="854922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B06FEC4-AED0-B04F-9F09-E40C1756C0E6}"/>
                </a:ext>
              </a:extLst>
            </p:cNvPr>
            <p:cNvSpPr/>
            <p:nvPr/>
          </p:nvSpPr>
          <p:spPr>
            <a:xfrm>
              <a:off x="1867005" y="3890979"/>
              <a:ext cx="1572113" cy="31053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Weak Model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18A9A98-332B-EC4B-B90D-7772DFC734F0}"/>
                </a:ext>
              </a:extLst>
            </p:cNvPr>
            <p:cNvSpPr txBox="1"/>
            <p:nvPr/>
          </p:nvSpPr>
          <p:spPr>
            <a:xfrm>
              <a:off x="1889378" y="4407347"/>
              <a:ext cx="15140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Prediction 2    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4A39C37-3DA1-4D48-858D-A91545C01E9E}"/>
              </a:ext>
            </a:extLst>
          </p:cNvPr>
          <p:cNvGrpSpPr/>
          <p:nvPr/>
        </p:nvGrpSpPr>
        <p:grpSpPr>
          <a:xfrm>
            <a:off x="6475459" y="3890979"/>
            <a:ext cx="1572113" cy="854922"/>
            <a:chOff x="1867005" y="3890979"/>
            <a:chExt cx="1572113" cy="85492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318DA0F-BC05-7043-9F1F-2A3A6D31DAA3}"/>
                </a:ext>
              </a:extLst>
            </p:cNvPr>
            <p:cNvSpPr/>
            <p:nvPr/>
          </p:nvSpPr>
          <p:spPr>
            <a:xfrm>
              <a:off x="1867005" y="3890979"/>
              <a:ext cx="1572113" cy="31053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Weak Model 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FD8918E-C722-5D4E-9C8A-C3A21887AF23}"/>
                </a:ext>
              </a:extLst>
            </p:cNvPr>
            <p:cNvSpPr txBox="1"/>
            <p:nvPr/>
          </p:nvSpPr>
          <p:spPr>
            <a:xfrm>
              <a:off x="1889378" y="4407347"/>
              <a:ext cx="15140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Prediction 2   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0068850-0E7A-6F45-96EF-994C65597A32}"/>
              </a:ext>
            </a:extLst>
          </p:cNvPr>
          <p:cNvSpPr txBox="1"/>
          <p:nvPr/>
        </p:nvSpPr>
        <p:spPr>
          <a:xfrm>
            <a:off x="8790385" y="3593255"/>
            <a:ext cx="78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64AF32F5-7CBD-624E-95E9-2D35820CACA2}"/>
              </a:ext>
            </a:extLst>
          </p:cNvPr>
          <p:cNvSpPr/>
          <p:nvPr/>
        </p:nvSpPr>
        <p:spPr>
          <a:xfrm rot="16200000">
            <a:off x="5516714" y="1296691"/>
            <a:ext cx="297619" cy="7597036"/>
          </a:xfrm>
          <a:prstGeom prst="leftBrac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EBD05D-6310-5346-8EF4-6F2DEC5C9942}"/>
              </a:ext>
            </a:extLst>
          </p:cNvPr>
          <p:cNvSpPr txBox="1"/>
          <p:nvPr/>
        </p:nvSpPr>
        <p:spPr>
          <a:xfrm>
            <a:off x="4635545" y="5316175"/>
            <a:ext cx="212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Ensemble Prediction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9E667742-4D1D-C546-82C0-D35E5FF9FF3E}"/>
              </a:ext>
            </a:extLst>
          </p:cNvPr>
          <p:cNvSpPr/>
          <p:nvPr/>
        </p:nvSpPr>
        <p:spPr>
          <a:xfrm rot="16200000" flipH="1">
            <a:off x="5527901" y="-256331"/>
            <a:ext cx="297616" cy="7574662"/>
          </a:xfrm>
          <a:prstGeom prst="leftBrac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A08F6F-3838-9944-99F6-CD87E6D3E670}"/>
              </a:ext>
            </a:extLst>
          </p:cNvPr>
          <p:cNvSpPr/>
          <p:nvPr/>
        </p:nvSpPr>
        <p:spPr>
          <a:xfrm>
            <a:off x="5251422" y="2931135"/>
            <a:ext cx="828201" cy="3077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Data </a:t>
            </a:r>
          </a:p>
        </p:txBody>
      </p:sp>
    </p:spTree>
    <p:extLst>
      <p:ext uri="{BB962C8B-B14F-4D97-AF65-F5344CB8AC3E}">
        <p14:creationId xmlns:p14="http://schemas.microsoft.com/office/powerpoint/2010/main" val="449297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Boosting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8A9434-FF0D-634B-BA3F-9ADD59812F79}"/>
              </a:ext>
            </a:extLst>
          </p:cNvPr>
          <p:cNvGrpSpPr/>
          <p:nvPr/>
        </p:nvGrpSpPr>
        <p:grpSpPr>
          <a:xfrm>
            <a:off x="1867005" y="3076236"/>
            <a:ext cx="1600791" cy="1915886"/>
            <a:chOff x="1867005" y="3076236"/>
            <a:chExt cx="1600791" cy="191588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76F0164-CA8A-B54C-B7B7-9948F0CC5269}"/>
                </a:ext>
              </a:extLst>
            </p:cNvPr>
            <p:cNvSpPr/>
            <p:nvPr/>
          </p:nvSpPr>
          <p:spPr>
            <a:xfrm>
              <a:off x="2238218" y="3366584"/>
              <a:ext cx="828201" cy="30775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Data 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E0B55D9-E255-D24C-8BDE-41844042E559}"/>
                </a:ext>
              </a:extLst>
            </p:cNvPr>
            <p:cNvCxnSpPr>
              <a:cxnSpLocks/>
              <a:stCxn id="30" idx="2"/>
              <a:endCxn id="38" idx="0"/>
            </p:cNvCxnSpPr>
            <p:nvPr/>
          </p:nvCxnSpPr>
          <p:spPr>
            <a:xfrm>
              <a:off x="2652319" y="3674340"/>
              <a:ext cx="743" cy="216639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83E46-549F-EB4C-9C5A-34F50FCA6136}"/>
                </a:ext>
              </a:extLst>
            </p:cNvPr>
            <p:cNvSpPr/>
            <p:nvPr/>
          </p:nvSpPr>
          <p:spPr>
            <a:xfrm>
              <a:off x="1867005" y="3890979"/>
              <a:ext cx="1572113" cy="31053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Weak Model 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ED8B663-9D12-024A-9281-205113A9F42C}"/>
                </a:ext>
              </a:extLst>
            </p:cNvPr>
            <p:cNvGrpSpPr/>
            <p:nvPr/>
          </p:nvGrpSpPr>
          <p:grpSpPr>
            <a:xfrm>
              <a:off x="1889378" y="4407347"/>
              <a:ext cx="1578418" cy="584775"/>
              <a:chOff x="6187410" y="2923756"/>
              <a:chExt cx="2240506" cy="811421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A2B716B-D75D-F64C-AE19-A50DB375B998}"/>
                  </a:ext>
                </a:extLst>
              </p:cNvPr>
              <p:cNvSpPr txBox="1"/>
              <p:nvPr/>
            </p:nvSpPr>
            <p:spPr>
              <a:xfrm>
                <a:off x="6187410" y="2923756"/>
                <a:ext cx="2149205" cy="811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Prediction 1    </a:t>
                </a:r>
              </a:p>
              <a:p>
                <a:pPr algn="ctr"/>
                <a:r>
                  <a:rPr lang="en-US" sz="16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far from target  </a:t>
                </a:r>
              </a:p>
            </p:txBody>
          </p: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7D3F7456-3B44-C44A-8BFE-B31E0707A5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2365" y="3404551"/>
                <a:ext cx="165551" cy="233719"/>
              </a:xfrm>
              <a:prstGeom prst="rect">
                <a:avLst/>
              </a:prstGeom>
            </p:spPr>
          </p:pic>
        </p:grp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DA3256F9-B7CC-7B41-B0B2-F31722C8E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8733" y="3076236"/>
              <a:ext cx="481905" cy="236886"/>
            </a:xfrm>
            <a:prstGeom prst="rect">
              <a:avLst/>
            </a:prstGeom>
          </p:spPr>
        </p:pic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1B3216F-9211-A84E-95EC-F929349B3255}"/>
                </a:ext>
              </a:extLst>
            </p:cNvPr>
            <p:cNvCxnSpPr>
              <a:cxnSpLocks/>
            </p:cNvCxnSpPr>
            <p:nvPr/>
          </p:nvCxnSpPr>
          <p:spPr>
            <a:xfrm>
              <a:off x="2649684" y="4196626"/>
              <a:ext cx="743" cy="216639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CB7D90B3-5B81-4A49-B991-9E87C46A54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502" y="1283369"/>
            <a:ext cx="11113227" cy="148721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Boosting </a:t>
            </a:r>
            <a:r>
              <a:rPr lang="en-US" b="1" dirty="0"/>
              <a:t>method</a:t>
            </a:r>
            <a:r>
              <a:rPr lang="en-US" dirty="0"/>
              <a:t>: build multiple weak models </a:t>
            </a:r>
            <a:r>
              <a:rPr lang="en-US" b="1" dirty="0"/>
              <a:t>sequentially</a:t>
            </a:r>
            <a:r>
              <a:rPr lang="en-US" dirty="0"/>
              <a:t>, each subsequent model attempting to </a:t>
            </a:r>
            <a:r>
              <a:rPr lang="en-US" b="1" dirty="0"/>
              <a:t>boost performance </a:t>
            </a:r>
            <a:r>
              <a:rPr lang="en-US" dirty="0"/>
              <a:t>overall, by overcoming/</a:t>
            </a:r>
            <a:r>
              <a:rPr lang="en-US" b="1" dirty="0"/>
              <a:t>reducing the errors </a:t>
            </a:r>
            <a:r>
              <a:rPr lang="en-US" dirty="0"/>
              <a:t>of the previous model.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752F47A-360D-6B44-99EC-7660BA37D197}"/>
              </a:ext>
            </a:extLst>
          </p:cNvPr>
          <p:cNvGrpSpPr/>
          <p:nvPr/>
        </p:nvGrpSpPr>
        <p:grpSpPr>
          <a:xfrm>
            <a:off x="4163781" y="3070900"/>
            <a:ext cx="1600791" cy="1915886"/>
            <a:chOff x="1867005" y="3076236"/>
            <a:chExt cx="1600791" cy="191588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1A9C159-77E7-3645-B26C-E2C0A82972F4}"/>
                </a:ext>
              </a:extLst>
            </p:cNvPr>
            <p:cNvSpPr/>
            <p:nvPr/>
          </p:nvSpPr>
          <p:spPr>
            <a:xfrm>
              <a:off x="2238218" y="3366584"/>
              <a:ext cx="828201" cy="30775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Data 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FA4E3E04-13A0-F84F-AB02-F56E2687657B}"/>
                </a:ext>
              </a:extLst>
            </p:cNvPr>
            <p:cNvCxnSpPr>
              <a:cxnSpLocks/>
              <a:stCxn id="66" idx="2"/>
              <a:endCxn id="68" idx="0"/>
            </p:cNvCxnSpPr>
            <p:nvPr/>
          </p:nvCxnSpPr>
          <p:spPr>
            <a:xfrm>
              <a:off x="2652319" y="3674340"/>
              <a:ext cx="743" cy="216639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B06FEC4-AED0-B04F-9F09-E40C1756C0E6}"/>
                </a:ext>
              </a:extLst>
            </p:cNvPr>
            <p:cNvSpPr/>
            <p:nvPr/>
          </p:nvSpPr>
          <p:spPr>
            <a:xfrm>
              <a:off x="1867005" y="3890979"/>
              <a:ext cx="1572113" cy="31053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Weak Model 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34BDAE3-B877-9C45-8432-8BB811E5033D}"/>
                </a:ext>
              </a:extLst>
            </p:cNvPr>
            <p:cNvGrpSpPr/>
            <p:nvPr/>
          </p:nvGrpSpPr>
          <p:grpSpPr>
            <a:xfrm>
              <a:off x="1889378" y="4407347"/>
              <a:ext cx="1578418" cy="584775"/>
              <a:chOff x="6187410" y="2923756"/>
              <a:chExt cx="2240506" cy="811421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18A9A98-332B-EC4B-B90D-7772DFC734F0}"/>
                  </a:ext>
                </a:extLst>
              </p:cNvPr>
              <p:cNvSpPr txBox="1"/>
              <p:nvPr/>
            </p:nvSpPr>
            <p:spPr>
              <a:xfrm>
                <a:off x="6187410" y="2923756"/>
                <a:ext cx="2149205" cy="811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Prediction 2    </a:t>
                </a:r>
              </a:p>
              <a:p>
                <a:pPr algn="ctr"/>
                <a:r>
                  <a:rPr lang="en-US" sz="16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far from target  </a:t>
                </a:r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5F2C0AB3-E898-994F-A499-D2A13EF031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2365" y="3404551"/>
                <a:ext cx="165551" cy="233719"/>
              </a:xfrm>
              <a:prstGeom prst="rect">
                <a:avLst/>
              </a:prstGeom>
            </p:spPr>
          </p:pic>
        </p:grp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EA0D7814-66AB-D649-9783-EB8598E3F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8733" y="3076236"/>
              <a:ext cx="481905" cy="236886"/>
            </a:xfrm>
            <a:prstGeom prst="rect">
              <a:avLst/>
            </a:prstGeom>
          </p:spPr>
        </p:pic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D1F82E3C-28A6-2F4D-BC18-0E6FF2D57A81}"/>
                </a:ext>
              </a:extLst>
            </p:cNvPr>
            <p:cNvCxnSpPr>
              <a:cxnSpLocks/>
            </p:cNvCxnSpPr>
            <p:nvPr/>
          </p:nvCxnSpPr>
          <p:spPr>
            <a:xfrm>
              <a:off x="2649684" y="4196626"/>
              <a:ext cx="743" cy="216639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4A39C37-3DA1-4D48-858D-A91545C01E9E}"/>
              </a:ext>
            </a:extLst>
          </p:cNvPr>
          <p:cNvGrpSpPr/>
          <p:nvPr/>
        </p:nvGrpSpPr>
        <p:grpSpPr>
          <a:xfrm>
            <a:off x="6475459" y="3076236"/>
            <a:ext cx="1600791" cy="1915886"/>
            <a:chOff x="1867005" y="3076236"/>
            <a:chExt cx="1600791" cy="1915886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C9B1E45-DA2B-A04F-8CC7-755A2F160885}"/>
                </a:ext>
              </a:extLst>
            </p:cNvPr>
            <p:cNvSpPr/>
            <p:nvPr/>
          </p:nvSpPr>
          <p:spPr>
            <a:xfrm>
              <a:off x="2238218" y="3366584"/>
              <a:ext cx="828201" cy="30775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Data 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80B8EE8-29B4-4846-A69F-4193C0BA711B}"/>
                </a:ext>
              </a:extLst>
            </p:cNvPr>
            <p:cNvCxnSpPr>
              <a:cxnSpLocks/>
              <a:stCxn id="86" idx="2"/>
              <a:endCxn id="88" idx="0"/>
            </p:cNvCxnSpPr>
            <p:nvPr/>
          </p:nvCxnSpPr>
          <p:spPr>
            <a:xfrm>
              <a:off x="2652319" y="3674340"/>
              <a:ext cx="743" cy="216639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318DA0F-BC05-7043-9F1F-2A3A6D31DAA3}"/>
                </a:ext>
              </a:extLst>
            </p:cNvPr>
            <p:cNvSpPr/>
            <p:nvPr/>
          </p:nvSpPr>
          <p:spPr>
            <a:xfrm>
              <a:off x="1867005" y="3890979"/>
              <a:ext cx="1572113" cy="31053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Weak Model 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EAD36CB-E2C2-D94F-A6FA-2D512F1115F3}"/>
                </a:ext>
              </a:extLst>
            </p:cNvPr>
            <p:cNvGrpSpPr/>
            <p:nvPr/>
          </p:nvGrpSpPr>
          <p:grpSpPr>
            <a:xfrm>
              <a:off x="1889378" y="4407347"/>
              <a:ext cx="1578418" cy="584775"/>
              <a:chOff x="6187410" y="2923756"/>
              <a:chExt cx="2240506" cy="811421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FD8918E-C722-5D4E-9C8A-C3A21887AF23}"/>
                  </a:ext>
                </a:extLst>
              </p:cNvPr>
              <p:cNvSpPr txBox="1"/>
              <p:nvPr/>
            </p:nvSpPr>
            <p:spPr>
              <a:xfrm>
                <a:off x="6187410" y="2923756"/>
                <a:ext cx="2149205" cy="811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Prediction 3    </a:t>
                </a:r>
              </a:p>
              <a:p>
                <a:pPr algn="ctr"/>
                <a:r>
                  <a:rPr lang="en-US" sz="16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far from target  </a:t>
                </a:r>
              </a:p>
            </p:txBody>
          </p:sp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C9D4F99D-6D7E-394B-B06D-22E605C4B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2365" y="3404551"/>
                <a:ext cx="165551" cy="233719"/>
              </a:xfrm>
              <a:prstGeom prst="rect">
                <a:avLst/>
              </a:prstGeom>
            </p:spPr>
          </p:pic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EAAFB0C-9D38-234F-8932-13FC7E490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8733" y="3076236"/>
              <a:ext cx="481905" cy="236886"/>
            </a:xfrm>
            <a:prstGeom prst="rect">
              <a:avLst/>
            </a:prstGeom>
          </p:spPr>
        </p:pic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16F1DB96-12A8-D244-8EBB-2D35671543B1}"/>
                </a:ext>
              </a:extLst>
            </p:cNvPr>
            <p:cNvCxnSpPr>
              <a:cxnSpLocks/>
            </p:cNvCxnSpPr>
            <p:nvPr/>
          </p:nvCxnSpPr>
          <p:spPr>
            <a:xfrm>
              <a:off x="2649684" y="4196626"/>
              <a:ext cx="743" cy="216639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0068850-0E7A-6F45-96EF-994C65597A32}"/>
              </a:ext>
            </a:extLst>
          </p:cNvPr>
          <p:cNvSpPr txBox="1"/>
          <p:nvPr/>
        </p:nvSpPr>
        <p:spPr>
          <a:xfrm>
            <a:off x="8790385" y="3593255"/>
            <a:ext cx="78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8" name="&quot;No&quot; Symbol 17">
            <a:extLst>
              <a:ext uri="{FF2B5EF4-FFF2-40B4-BE49-F238E27FC236}">
                <a16:creationId xmlns:a16="http://schemas.microsoft.com/office/drawing/2014/main" id="{E70EDE2E-0B9D-8943-B1BB-A1829ACEF80E}"/>
              </a:ext>
            </a:extLst>
          </p:cNvPr>
          <p:cNvSpPr/>
          <p:nvPr/>
        </p:nvSpPr>
        <p:spPr>
          <a:xfrm>
            <a:off x="4500633" y="3219063"/>
            <a:ext cx="947980" cy="955347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&quot;No&quot; Symbol 96">
            <a:extLst>
              <a:ext uri="{FF2B5EF4-FFF2-40B4-BE49-F238E27FC236}">
                <a16:creationId xmlns:a16="http://schemas.microsoft.com/office/drawing/2014/main" id="{27DAC27D-82BC-EA4D-9D55-6D97E818D060}"/>
              </a:ext>
            </a:extLst>
          </p:cNvPr>
          <p:cNvSpPr/>
          <p:nvPr/>
        </p:nvSpPr>
        <p:spPr>
          <a:xfrm>
            <a:off x="6780890" y="3219217"/>
            <a:ext cx="947980" cy="955347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3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D5F91-F97A-5F41-A21E-3EB716E07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964" y="1836544"/>
            <a:ext cx="9518073" cy="2735457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Optimization</a:t>
            </a:r>
          </a:p>
        </p:txBody>
      </p:sp>
    </p:spTree>
    <p:extLst>
      <p:ext uri="{BB962C8B-B14F-4D97-AF65-F5344CB8AC3E}">
        <p14:creationId xmlns:p14="http://schemas.microsoft.com/office/powerpoint/2010/main" val="1291032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Boosting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6F0164-CA8A-B54C-B7B7-9948F0CC5269}"/>
              </a:ext>
            </a:extLst>
          </p:cNvPr>
          <p:cNvSpPr/>
          <p:nvPr/>
        </p:nvSpPr>
        <p:spPr>
          <a:xfrm>
            <a:off x="2238218" y="3366584"/>
            <a:ext cx="828201" cy="3077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Data 1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E0B55D9-E255-D24C-8BDE-41844042E559}"/>
              </a:ext>
            </a:extLst>
          </p:cNvPr>
          <p:cNvCxnSpPr>
            <a:cxnSpLocks/>
            <a:stCxn id="30" idx="2"/>
            <a:endCxn id="38" idx="0"/>
          </p:cNvCxnSpPr>
          <p:nvPr/>
        </p:nvCxnSpPr>
        <p:spPr>
          <a:xfrm>
            <a:off x="2652319" y="3674340"/>
            <a:ext cx="743" cy="216639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D1083E46-549F-EB4C-9C5A-34F50FCA6136}"/>
              </a:ext>
            </a:extLst>
          </p:cNvPr>
          <p:cNvSpPr/>
          <p:nvPr/>
        </p:nvSpPr>
        <p:spPr>
          <a:xfrm>
            <a:off x="1867005" y="3890979"/>
            <a:ext cx="1572113" cy="31053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Weak Model 1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ED8B663-9D12-024A-9281-205113A9F42C}"/>
              </a:ext>
            </a:extLst>
          </p:cNvPr>
          <p:cNvGrpSpPr/>
          <p:nvPr/>
        </p:nvGrpSpPr>
        <p:grpSpPr>
          <a:xfrm>
            <a:off x="1889378" y="4407347"/>
            <a:ext cx="1578418" cy="584775"/>
            <a:chOff x="6187410" y="2923756"/>
            <a:chExt cx="2240506" cy="81142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A2B716B-D75D-F64C-AE19-A50DB375B998}"/>
                </a:ext>
              </a:extLst>
            </p:cNvPr>
            <p:cNvSpPr txBox="1"/>
            <p:nvPr/>
          </p:nvSpPr>
          <p:spPr>
            <a:xfrm>
              <a:off x="6187410" y="2923756"/>
              <a:ext cx="2149205" cy="81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Prediction    </a:t>
              </a:r>
            </a:p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far from target  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D3F7456-3B44-C44A-8BFE-B31E0707A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62365" y="3404551"/>
              <a:ext cx="165551" cy="233719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DA3256F9-B7CC-7B41-B0B2-F31722C8E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733" y="3076236"/>
            <a:ext cx="481905" cy="23688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FB181EB-E96A-014C-B17D-B0EEE033B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524" y="4463744"/>
            <a:ext cx="186959" cy="2096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9FD453B-751D-464A-802D-E5D9EB4B1223}"/>
              </a:ext>
            </a:extLst>
          </p:cNvPr>
          <p:cNvSpPr txBox="1"/>
          <p:nvPr/>
        </p:nvSpPr>
        <p:spPr>
          <a:xfrm>
            <a:off x="592570" y="5145215"/>
            <a:ext cx="1514096" cy="52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Ensemble Prediction   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8D2C854-BBC7-C84D-B216-59C85563A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205" y="5299798"/>
            <a:ext cx="186959" cy="20962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0FADD83-7423-154A-A084-FC60DED016BD}"/>
              </a:ext>
            </a:extLst>
          </p:cNvPr>
          <p:cNvSpPr/>
          <p:nvPr/>
        </p:nvSpPr>
        <p:spPr>
          <a:xfrm>
            <a:off x="825839" y="5179774"/>
            <a:ext cx="10264761" cy="479245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1B3216F-9211-A84E-95EC-F929349B3255}"/>
              </a:ext>
            </a:extLst>
          </p:cNvPr>
          <p:cNvCxnSpPr>
            <a:cxnSpLocks/>
          </p:cNvCxnSpPr>
          <p:nvPr/>
        </p:nvCxnSpPr>
        <p:spPr>
          <a:xfrm>
            <a:off x="2649684" y="4196626"/>
            <a:ext cx="743" cy="216639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CB7D90B3-5B81-4A49-B991-9E87C46A54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502" y="1283369"/>
            <a:ext cx="11113227" cy="148721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Boosting </a:t>
            </a:r>
            <a:r>
              <a:rPr lang="en-US" b="1" dirty="0"/>
              <a:t>method</a:t>
            </a:r>
            <a:r>
              <a:rPr lang="en-US" dirty="0"/>
              <a:t>: build multiple weak models </a:t>
            </a:r>
            <a:r>
              <a:rPr lang="en-US" b="1" dirty="0"/>
              <a:t>sequentially</a:t>
            </a:r>
            <a:r>
              <a:rPr lang="en-US" dirty="0"/>
              <a:t>, each subsequent model attempting to </a:t>
            </a:r>
            <a:r>
              <a:rPr lang="en-US" b="1" dirty="0"/>
              <a:t>boost performance </a:t>
            </a:r>
            <a:r>
              <a:rPr lang="en-US" dirty="0"/>
              <a:t>overall, by overcoming/</a:t>
            </a:r>
            <a:r>
              <a:rPr lang="en-US" b="1" dirty="0"/>
              <a:t>reducing the errors </a:t>
            </a:r>
            <a:r>
              <a:rPr lang="en-US" dirty="0"/>
              <a:t>of the previous model.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4BCAF29-072D-EC46-8770-9DA3051C20A3}"/>
              </a:ext>
            </a:extLst>
          </p:cNvPr>
          <p:cNvSpPr/>
          <p:nvPr/>
        </p:nvSpPr>
        <p:spPr>
          <a:xfrm>
            <a:off x="2604714" y="3061246"/>
            <a:ext cx="303378" cy="290348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8661070-3D41-2940-A1B7-9E38019A4D93}"/>
              </a:ext>
            </a:extLst>
          </p:cNvPr>
          <p:cNvSpPr/>
          <p:nvPr/>
        </p:nvSpPr>
        <p:spPr>
          <a:xfrm>
            <a:off x="3251786" y="4677804"/>
            <a:ext cx="303378" cy="290348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C14E83-318C-1F4A-B1B5-58B0B158371A}"/>
              </a:ext>
            </a:extLst>
          </p:cNvPr>
          <p:cNvSpPr txBox="1"/>
          <p:nvPr/>
        </p:nvSpPr>
        <p:spPr>
          <a:xfrm>
            <a:off x="3956568" y="4443967"/>
            <a:ext cx="1244465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large error</a:t>
            </a:r>
          </a:p>
          <a:p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DDB8E5-1B04-AF40-A812-E827B405A27E}"/>
              </a:ext>
            </a:extLst>
          </p:cNvPr>
          <p:cNvCxnSpPr>
            <a:cxnSpLocks/>
          </p:cNvCxnSpPr>
          <p:nvPr/>
        </p:nvCxnSpPr>
        <p:spPr>
          <a:xfrm>
            <a:off x="3573956" y="4680408"/>
            <a:ext cx="273966" cy="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7981898C-81FC-0045-975C-774BD4952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026" y="4706318"/>
            <a:ext cx="735373" cy="23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18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Boosting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502" y="1283369"/>
            <a:ext cx="11113227" cy="148721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Boosting </a:t>
            </a:r>
            <a:r>
              <a:rPr lang="en-US" b="1" dirty="0"/>
              <a:t>method</a:t>
            </a:r>
            <a:r>
              <a:rPr lang="en-US" dirty="0"/>
              <a:t>: build multiple weak models </a:t>
            </a:r>
            <a:r>
              <a:rPr lang="en-US" b="1" dirty="0"/>
              <a:t>sequentially</a:t>
            </a:r>
            <a:r>
              <a:rPr lang="en-US" dirty="0"/>
              <a:t>, each subsequent model attempting to </a:t>
            </a:r>
            <a:r>
              <a:rPr lang="en-US" b="1" dirty="0"/>
              <a:t>boost performance </a:t>
            </a:r>
            <a:r>
              <a:rPr lang="en-US" dirty="0"/>
              <a:t>overall, by overcoming/</a:t>
            </a:r>
            <a:r>
              <a:rPr lang="en-US" b="1" dirty="0"/>
              <a:t>reducing the errors </a:t>
            </a:r>
            <a:r>
              <a:rPr lang="en-US" dirty="0"/>
              <a:t>of the previous model.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6F0164-CA8A-B54C-B7B7-9948F0CC5269}"/>
              </a:ext>
            </a:extLst>
          </p:cNvPr>
          <p:cNvSpPr/>
          <p:nvPr/>
        </p:nvSpPr>
        <p:spPr>
          <a:xfrm>
            <a:off x="2238218" y="3366584"/>
            <a:ext cx="828201" cy="3077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Data 1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E0B55D9-E255-D24C-8BDE-41844042E559}"/>
              </a:ext>
            </a:extLst>
          </p:cNvPr>
          <p:cNvCxnSpPr>
            <a:cxnSpLocks/>
            <a:stCxn id="30" idx="2"/>
            <a:endCxn id="38" idx="0"/>
          </p:cNvCxnSpPr>
          <p:nvPr/>
        </p:nvCxnSpPr>
        <p:spPr>
          <a:xfrm>
            <a:off x="2652319" y="3674340"/>
            <a:ext cx="743" cy="216639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D1083E46-549F-EB4C-9C5A-34F50FCA6136}"/>
              </a:ext>
            </a:extLst>
          </p:cNvPr>
          <p:cNvSpPr/>
          <p:nvPr/>
        </p:nvSpPr>
        <p:spPr>
          <a:xfrm>
            <a:off x="1867005" y="3890979"/>
            <a:ext cx="1572113" cy="31053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Weak Model 1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ED8B663-9D12-024A-9281-205113A9F42C}"/>
              </a:ext>
            </a:extLst>
          </p:cNvPr>
          <p:cNvGrpSpPr/>
          <p:nvPr/>
        </p:nvGrpSpPr>
        <p:grpSpPr>
          <a:xfrm>
            <a:off x="1889378" y="4407347"/>
            <a:ext cx="1578418" cy="584775"/>
            <a:chOff x="6187410" y="2923756"/>
            <a:chExt cx="2240506" cy="81142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A2B716B-D75D-F64C-AE19-A50DB375B998}"/>
                </a:ext>
              </a:extLst>
            </p:cNvPr>
            <p:cNvSpPr txBox="1"/>
            <p:nvPr/>
          </p:nvSpPr>
          <p:spPr>
            <a:xfrm>
              <a:off x="6187410" y="2923756"/>
              <a:ext cx="2149205" cy="81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Prediction    </a:t>
              </a:r>
            </a:p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far from target  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D3F7456-3B44-C44A-8BFE-B31E0707A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62365" y="3404551"/>
              <a:ext cx="165551" cy="233719"/>
            </a:xfrm>
            <a:prstGeom prst="rect">
              <a:avLst/>
            </a:prstGeom>
          </p:spPr>
        </p:pic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C8896EF-0C13-BD43-BC9E-27CDB5E9C5E8}"/>
              </a:ext>
            </a:extLst>
          </p:cNvPr>
          <p:cNvSpPr txBox="1"/>
          <p:nvPr/>
        </p:nvSpPr>
        <p:spPr>
          <a:xfrm>
            <a:off x="3956568" y="4443967"/>
            <a:ext cx="1244465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large error</a:t>
            </a:r>
          </a:p>
          <a:p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 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DA3256F9-B7CC-7B41-B0B2-F31722C8E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733" y="3076236"/>
            <a:ext cx="481905" cy="236886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CF9C287-0FD8-EF4D-8452-1348701DAEF7}"/>
              </a:ext>
            </a:extLst>
          </p:cNvPr>
          <p:cNvCxnSpPr>
            <a:cxnSpLocks/>
          </p:cNvCxnSpPr>
          <p:nvPr/>
        </p:nvCxnSpPr>
        <p:spPr>
          <a:xfrm>
            <a:off x="3573956" y="4680408"/>
            <a:ext cx="273966" cy="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1FB181EB-E96A-014C-B17D-B0EEE033B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524" y="4463744"/>
            <a:ext cx="186959" cy="20962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F71B9FD-8037-4A42-A648-38181A472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026" y="4706318"/>
            <a:ext cx="735373" cy="23502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9FD453B-751D-464A-802D-E5D9EB4B1223}"/>
              </a:ext>
            </a:extLst>
          </p:cNvPr>
          <p:cNvSpPr txBox="1"/>
          <p:nvPr/>
        </p:nvSpPr>
        <p:spPr>
          <a:xfrm>
            <a:off x="592570" y="5145215"/>
            <a:ext cx="1514096" cy="52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Ensemble Prediction   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8D2C854-BBC7-C84D-B216-59C85563A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205" y="5299798"/>
            <a:ext cx="186959" cy="20962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0FADD83-7423-154A-A084-FC60DED016BD}"/>
              </a:ext>
            </a:extLst>
          </p:cNvPr>
          <p:cNvSpPr/>
          <p:nvPr/>
        </p:nvSpPr>
        <p:spPr>
          <a:xfrm>
            <a:off x="825839" y="5179774"/>
            <a:ext cx="10264761" cy="479245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1B3216F-9211-A84E-95EC-F929349B3255}"/>
              </a:ext>
            </a:extLst>
          </p:cNvPr>
          <p:cNvCxnSpPr>
            <a:cxnSpLocks/>
          </p:cNvCxnSpPr>
          <p:nvPr/>
        </p:nvCxnSpPr>
        <p:spPr>
          <a:xfrm>
            <a:off x="2649684" y="4196626"/>
            <a:ext cx="743" cy="216639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CCEE70-E1F5-A744-8209-87F75EC4E13D}"/>
              </a:ext>
            </a:extLst>
          </p:cNvPr>
          <p:cNvGrpSpPr/>
          <p:nvPr/>
        </p:nvGrpSpPr>
        <p:grpSpPr>
          <a:xfrm flipH="1">
            <a:off x="3630597" y="3474792"/>
            <a:ext cx="917772" cy="852964"/>
            <a:chOff x="4392118" y="3360590"/>
            <a:chExt cx="981856" cy="958713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EC5384A-A1F8-D240-9720-55661E655A06}"/>
                </a:ext>
              </a:extLst>
            </p:cNvPr>
            <p:cNvCxnSpPr>
              <a:cxnSpLocks/>
            </p:cNvCxnSpPr>
            <p:nvPr/>
          </p:nvCxnSpPr>
          <p:spPr>
            <a:xfrm>
              <a:off x="4392119" y="3375580"/>
              <a:ext cx="98185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DD05293-CC86-E745-AB51-F5DC5A2F62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2118" y="3360590"/>
              <a:ext cx="0" cy="9587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7146A95-847A-F844-A563-D1FA70982949}"/>
                </a:ext>
              </a:extLst>
            </p:cNvPr>
            <p:cNvCxnSpPr>
              <a:cxnSpLocks/>
            </p:cNvCxnSpPr>
            <p:nvPr/>
          </p:nvCxnSpPr>
          <p:spPr>
            <a:xfrm>
              <a:off x="4392118" y="4009371"/>
              <a:ext cx="98185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3582454-7303-2640-BF02-B2927D863016}"/>
              </a:ext>
            </a:extLst>
          </p:cNvPr>
          <p:cNvSpPr/>
          <p:nvPr/>
        </p:nvSpPr>
        <p:spPr>
          <a:xfrm>
            <a:off x="2604714" y="3061246"/>
            <a:ext cx="303378" cy="290348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0DDB0EC-4C4A-864E-81A4-8BD2E17D3785}"/>
              </a:ext>
            </a:extLst>
          </p:cNvPr>
          <p:cNvSpPr/>
          <p:nvPr/>
        </p:nvSpPr>
        <p:spPr>
          <a:xfrm>
            <a:off x="3251786" y="4677804"/>
            <a:ext cx="303378" cy="290348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27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Boosting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6F0164-CA8A-B54C-B7B7-9948F0CC5269}"/>
              </a:ext>
            </a:extLst>
          </p:cNvPr>
          <p:cNvSpPr/>
          <p:nvPr/>
        </p:nvSpPr>
        <p:spPr>
          <a:xfrm>
            <a:off x="2238218" y="3366584"/>
            <a:ext cx="828201" cy="3077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Data 1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E0B55D9-E255-D24C-8BDE-41844042E559}"/>
              </a:ext>
            </a:extLst>
          </p:cNvPr>
          <p:cNvCxnSpPr>
            <a:cxnSpLocks/>
            <a:stCxn id="30" idx="2"/>
            <a:endCxn id="38" idx="0"/>
          </p:cNvCxnSpPr>
          <p:nvPr/>
        </p:nvCxnSpPr>
        <p:spPr>
          <a:xfrm>
            <a:off x="2652319" y="3674340"/>
            <a:ext cx="743" cy="216639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D1083E46-549F-EB4C-9C5A-34F50FCA6136}"/>
              </a:ext>
            </a:extLst>
          </p:cNvPr>
          <p:cNvSpPr/>
          <p:nvPr/>
        </p:nvSpPr>
        <p:spPr>
          <a:xfrm>
            <a:off x="1867005" y="3890979"/>
            <a:ext cx="1572113" cy="31053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Weak Model 1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ED8B663-9D12-024A-9281-205113A9F42C}"/>
              </a:ext>
            </a:extLst>
          </p:cNvPr>
          <p:cNvGrpSpPr/>
          <p:nvPr/>
        </p:nvGrpSpPr>
        <p:grpSpPr>
          <a:xfrm>
            <a:off x="1889378" y="4407347"/>
            <a:ext cx="1578418" cy="584775"/>
            <a:chOff x="6187410" y="2923756"/>
            <a:chExt cx="2240506" cy="81142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A2B716B-D75D-F64C-AE19-A50DB375B998}"/>
                </a:ext>
              </a:extLst>
            </p:cNvPr>
            <p:cNvSpPr txBox="1"/>
            <p:nvPr/>
          </p:nvSpPr>
          <p:spPr>
            <a:xfrm>
              <a:off x="6187410" y="2923756"/>
              <a:ext cx="2149205" cy="81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Prediction    </a:t>
              </a:r>
            </a:p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far from target  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D3F7456-3B44-C44A-8BFE-B31E0707A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62365" y="3404551"/>
              <a:ext cx="165551" cy="233719"/>
            </a:xfrm>
            <a:prstGeom prst="rect">
              <a:avLst/>
            </a:prstGeom>
          </p:spPr>
        </p:pic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C8896EF-0C13-BD43-BC9E-27CDB5E9C5E8}"/>
              </a:ext>
            </a:extLst>
          </p:cNvPr>
          <p:cNvSpPr txBox="1"/>
          <p:nvPr/>
        </p:nvSpPr>
        <p:spPr>
          <a:xfrm>
            <a:off x="3956568" y="4443967"/>
            <a:ext cx="1244465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large error</a:t>
            </a:r>
          </a:p>
          <a:p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 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DA3256F9-B7CC-7B41-B0B2-F31722C8E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733" y="3076236"/>
            <a:ext cx="481905" cy="236886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CF9C287-0FD8-EF4D-8452-1348701DAEF7}"/>
              </a:ext>
            </a:extLst>
          </p:cNvPr>
          <p:cNvCxnSpPr>
            <a:cxnSpLocks/>
          </p:cNvCxnSpPr>
          <p:nvPr/>
        </p:nvCxnSpPr>
        <p:spPr>
          <a:xfrm>
            <a:off x="3573956" y="4680408"/>
            <a:ext cx="273966" cy="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1FB181EB-E96A-014C-B17D-B0EEE033B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524" y="4463744"/>
            <a:ext cx="186959" cy="20962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F71B9FD-8037-4A42-A648-38181A472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026" y="4706318"/>
            <a:ext cx="735373" cy="23502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9FD453B-751D-464A-802D-E5D9EB4B1223}"/>
              </a:ext>
            </a:extLst>
          </p:cNvPr>
          <p:cNvSpPr txBox="1"/>
          <p:nvPr/>
        </p:nvSpPr>
        <p:spPr>
          <a:xfrm>
            <a:off x="592570" y="5145215"/>
            <a:ext cx="1514096" cy="52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Ensemble Prediction   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8D2C854-BBC7-C84D-B216-59C85563A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205" y="5299798"/>
            <a:ext cx="186959" cy="20962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4C62577-53B9-C445-A385-0F3BEA3FCFAD}"/>
              </a:ext>
            </a:extLst>
          </p:cNvPr>
          <p:cNvSpPr/>
          <p:nvPr/>
        </p:nvSpPr>
        <p:spPr>
          <a:xfrm>
            <a:off x="6220058" y="3366584"/>
            <a:ext cx="828201" cy="3077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Data 2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C497D46-7C7F-5047-B948-88259BAAFF1F}"/>
              </a:ext>
            </a:extLst>
          </p:cNvPr>
          <p:cNvCxnSpPr>
            <a:cxnSpLocks/>
            <a:stCxn id="37" idx="2"/>
            <a:endCxn id="41" idx="0"/>
          </p:cNvCxnSpPr>
          <p:nvPr/>
        </p:nvCxnSpPr>
        <p:spPr>
          <a:xfrm>
            <a:off x="6634159" y="3674340"/>
            <a:ext cx="743" cy="216639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2637611E-B533-A545-8ECC-6BE4427E160F}"/>
              </a:ext>
            </a:extLst>
          </p:cNvPr>
          <p:cNvSpPr/>
          <p:nvPr/>
        </p:nvSpPr>
        <p:spPr>
          <a:xfrm>
            <a:off x="5848845" y="3890979"/>
            <a:ext cx="1572113" cy="31053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Weak Model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16389-E2EB-BB4B-9A5D-D5FAA899A4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735" y="3052654"/>
            <a:ext cx="907097" cy="22909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0FADD83-7423-154A-A084-FC60DED016BD}"/>
              </a:ext>
            </a:extLst>
          </p:cNvPr>
          <p:cNvSpPr/>
          <p:nvPr/>
        </p:nvSpPr>
        <p:spPr>
          <a:xfrm>
            <a:off x="825839" y="5179774"/>
            <a:ext cx="10264761" cy="479245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215472D-662E-DD4A-A21D-03C87CDE0AED}"/>
              </a:ext>
            </a:extLst>
          </p:cNvPr>
          <p:cNvCxnSpPr>
            <a:cxnSpLocks/>
          </p:cNvCxnSpPr>
          <p:nvPr/>
        </p:nvCxnSpPr>
        <p:spPr>
          <a:xfrm flipV="1">
            <a:off x="3439117" y="5404607"/>
            <a:ext cx="2409728" cy="1479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1B3216F-9211-A84E-95EC-F929349B3255}"/>
              </a:ext>
            </a:extLst>
          </p:cNvPr>
          <p:cNvCxnSpPr>
            <a:cxnSpLocks/>
          </p:cNvCxnSpPr>
          <p:nvPr/>
        </p:nvCxnSpPr>
        <p:spPr>
          <a:xfrm>
            <a:off x="2649684" y="4196626"/>
            <a:ext cx="743" cy="216639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F731E73-F94B-C44C-BC27-63DA592CCBB0}"/>
              </a:ext>
            </a:extLst>
          </p:cNvPr>
          <p:cNvCxnSpPr>
            <a:cxnSpLocks/>
          </p:cNvCxnSpPr>
          <p:nvPr/>
        </p:nvCxnSpPr>
        <p:spPr>
          <a:xfrm>
            <a:off x="6631527" y="4204962"/>
            <a:ext cx="743" cy="216639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CCEE70-E1F5-A744-8209-87F75EC4E13D}"/>
              </a:ext>
            </a:extLst>
          </p:cNvPr>
          <p:cNvGrpSpPr/>
          <p:nvPr/>
        </p:nvGrpSpPr>
        <p:grpSpPr>
          <a:xfrm>
            <a:off x="4548368" y="3467297"/>
            <a:ext cx="857033" cy="852964"/>
            <a:chOff x="4392118" y="3352166"/>
            <a:chExt cx="981856" cy="958713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EC5384A-A1F8-D240-9720-55661E655A06}"/>
                </a:ext>
              </a:extLst>
            </p:cNvPr>
            <p:cNvCxnSpPr>
              <a:cxnSpLocks/>
            </p:cNvCxnSpPr>
            <p:nvPr/>
          </p:nvCxnSpPr>
          <p:spPr>
            <a:xfrm>
              <a:off x="4392119" y="3375580"/>
              <a:ext cx="98185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DD05293-CC86-E745-AB51-F5DC5A2F62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2118" y="3352166"/>
              <a:ext cx="0" cy="9587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7146A95-847A-F844-A563-D1FA70982949}"/>
                </a:ext>
              </a:extLst>
            </p:cNvPr>
            <p:cNvCxnSpPr>
              <a:cxnSpLocks/>
            </p:cNvCxnSpPr>
            <p:nvPr/>
          </p:nvCxnSpPr>
          <p:spPr>
            <a:xfrm>
              <a:off x="4392118" y="4009371"/>
              <a:ext cx="98185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3CD1417D-F533-654A-9C7C-7B9063E664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502" y="1283369"/>
            <a:ext cx="11113227" cy="148721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Boosting </a:t>
            </a:r>
            <a:r>
              <a:rPr lang="en-US" b="1" dirty="0"/>
              <a:t>method</a:t>
            </a:r>
            <a:r>
              <a:rPr lang="en-US" dirty="0"/>
              <a:t>: build multiple weak models </a:t>
            </a:r>
            <a:r>
              <a:rPr lang="en-US" b="1" dirty="0"/>
              <a:t>sequentially</a:t>
            </a:r>
            <a:r>
              <a:rPr lang="en-US" dirty="0"/>
              <a:t>, each subsequent model attempting to </a:t>
            </a:r>
            <a:r>
              <a:rPr lang="en-US" b="1" dirty="0"/>
              <a:t>boost performance </a:t>
            </a:r>
            <a:r>
              <a:rPr lang="en-US" dirty="0"/>
              <a:t>overall, by overcoming/</a:t>
            </a:r>
            <a:r>
              <a:rPr lang="en-US" b="1" dirty="0"/>
              <a:t>reducing the errors </a:t>
            </a:r>
            <a:r>
              <a:rPr lang="en-US" dirty="0"/>
              <a:t>of the previous model.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C074917-FEFA-FF48-B964-5AB714658845}"/>
              </a:ext>
            </a:extLst>
          </p:cNvPr>
          <p:cNvSpPr/>
          <p:nvPr/>
        </p:nvSpPr>
        <p:spPr>
          <a:xfrm>
            <a:off x="2604714" y="3061246"/>
            <a:ext cx="303378" cy="290348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F627E8F-5C08-234D-A58B-DC08E4641C92}"/>
              </a:ext>
            </a:extLst>
          </p:cNvPr>
          <p:cNvSpPr/>
          <p:nvPr/>
        </p:nvSpPr>
        <p:spPr>
          <a:xfrm>
            <a:off x="3251786" y="4677804"/>
            <a:ext cx="303378" cy="290348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69F499F-F4FE-1F4C-966A-D259045711C0}"/>
              </a:ext>
            </a:extLst>
          </p:cNvPr>
          <p:cNvSpPr/>
          <p:nvPr/>
        </p:nvSpPr>
        <p:spPr>
          <a:xfrm>
            <a:off x="6410127" y="2959526"/>
            <a:ext cx="645627" cy="41279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2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Boosting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6F0164-CA8A-B54C-B7B7-9948F0CC5269}"/>
              </a:ext>
            </a:extLst>
          </p:cNvPr>
          <p:cNvSpPr/>
          <p:nvPr/>
        </p:nvSpPr>
        <p:spPr>
          <a:xfrm>
            <a:off x="2238218" y="3366584"/>
            <a:ext cx="828201" cy="3077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Data 1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E0B55D9-E255-D24C-8BDE-41844042E559}"/>
              </a:ext>
            </a:extLst>
          </p:cNvPr>
          <p:cNvCxnSpPr>
            <a:cxnSpLocks/>
            <a:stCxn id="30" idx="2"/>
            <a:endCxn id="38" idx="0"/>
          </p:cNvCxnSpPr>
          <p:nvPr/>
        </p:nvCxnSpPr>
        <p:spPr>
          <a:xfrm>
            <a:off x="2652319" y="3674340"/>
            <a:ext cx="743" cy="216639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D1083E46-549F-EB4C-9C5A-34F50FCA6136}"/>
              </a:ext>
            </a:extLst>
          </p:cNvPr>
          <p:cNvSpPr/>
          <p:nvPr/>
        </p:nvSpPr>
        <p:spPr>
          <a:xfrm>
            <a:off x="1867005" y="3890979"/>
            <a:ext cx="1572113" cy="31053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Weak Model 1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ED8B663-9D12-024A-9281-205113A9F42C}"/>
              </a:ext>
            </a:extLst>
          </p:cNvPr>
          <p:cNvGrpSpPr/>
          <p:nvPr/>
        </p:nvGrpSpPr>
        <p:grpSpPr>
          <a:xfrm>
            <a:off x="1889378" y="4407347"/>
            <a:ext cx="1578418" cy="584775"/>
            <a:chOff x="6187410" y="2923756"/>
            <a:chExt cx="2240506" cy="81142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A2B716B-D75D-F64C-AE19-A50DB375B998}"/>
                </a:ext>
              </a:extLst>
            </p:cNvPr>
            <p:cNvSpPr txBox="1"/>
            <p:nvPr/>
          </p:nvSpPr>
          <p:spPr>
            <a:xfrm>
              <a:off x="6187410" y="2923756"/>
              <a:ext cx="2149205" cy="81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Prediction    </a:t>
              </a:r>
            </a:p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far from target  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D3F7456-3B44-C44A-8BFE-B31E0707A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62365" y="3404551"/>
              <a:ext cx="165551" cy="233719"/>
            </a:xfrm>
            <a:prstGeom prst="rect">
              <a:avLst/>
            </a:prstGeom>
          </p:spPr>
        </p:pic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C8896EF-0C13-BD43-BC9E-27CDB5E9C5E8}"/>
              </a:ext>
            </a:extLst>
          </p:cNvPr>
          <p:cNvSpPr txBox="1"/>
          <p:nvPr/>
        </p:nvSpPr>
        <p:spPr>
          <a:xfrm>
            <a:off x="3956568" y="4443967"/>
            <a:ext cx="1244465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large error</a:t>
            </a:r>
          </a:p>
          <a:p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 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DA3256F9-B7CC-7B41-B0B2-F31722C8E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733" y="3076236"/>
            <a:ext cx="481905" cy="236886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CF9C287-0FD8-EF4D-8452-1348701DAEF7}"/>
              </a:ext>
            </a:extLst>
          </p:cNvPr>
          <p:cNvCxnSpPr>
            <a:cxnSpLocks/>
          </p:cNvCxnSpPr>
          <p:nvPr/>
        </p:nvCxnSpPr>
        <p:spPr>
          <a:xfrm>
            <a:off x="3573956" y="4680408"/>
            <a:ext cx="273966" cy="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1FB181EB-E96A-014C-B17D-B0EEE033B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524" y="4463744"/>
            <a:ext cx="186959" cy="20962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F71B9FD-8037-4A42-A648-38181A472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026" y="4706318"/>
            <a:ext cx="735373" cy="23502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9FD453B-751D-464A-802D-E5D9EB4B1223}"/>
              </a:ext>
            </a:extLst>
          </p:cNvPr>
          <p:cNvSpPr txBox="1"/>
          <p:nvPr/>
        </p:nvSpPr>
        <p:spPr>
          <a:xfrm>
            <a:off x="592570" y="5145215"/>
            <a:ext cx="1514096" cy="52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Ensemble Prediction   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8D2C854-BBC7-C84D-B216-59C85563A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205" y="5299798"/>
            <a:ext cx="186959" cy="20962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4C62577-53B9-C445-A385-0F3BEA3FCFAD}"/>
              </a:ext>
            </a:extLst>
          </p:cNvPr>
          <p:cNvSpPr/>
          <p:nvPr/>
        </p:nvSpPr>
        <p:spPr>
          <a:xfrm>
            <a:off x="6220058" y="3366584"/>
            <a:ext cx="828201" cy="3077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Data 2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C497D46-7C7F-5047-B948-88259BAAFF1F}"/>
              </a:ext>
            </a:extLst>
          </p:cNvPr>
          <p:cNvCxnSpPr>
            <a:cxnSpLocks/>
            <a:stCxn id="37" idx="2"/>
            <a:endCxn id="41" idx="0"/>
          </p:cNvCxnSpPr>
          <p:nvPr/>
        </p:nvCxnSpPr>
        <p:spPr>
          <a:xfrm>
            <a:off x="6634159" y="3674340"/>
            <a:ext cx="743" cy="216639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2637611E-B533-A545-8ECC-6BE4427E160F}"/>
              </a:ext>
            </a:extLst>
          </p:cNvPr>
          <p:cNvSpPr/>
          <p:nvPr/>
        </p:nvSpPr>
        <p:spPr>
          <a:xfrm>
            <a:off x="5848845" y="3890979"/>
            <a:ext cx="1572113" cy="31053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Weak Model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0FBA4F-93B3-C846-99CA-E35C8419AA9B}"/>
              </a:ext>
            </a:extLst>
          </p:cNvPr>
          <p:cNvSpPr txBox="1"/>
          <p:nvPr/>
        </p:nvSpPr>
        <p:spPr>
          <a:xfrm>
            <a:off x="5861734" y="4403123"/>
            <a:ext cx="151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Prediction    </a:t>
            </a:r>
          </a:p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far from target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16389-E2EB-BB4B-9A5D-D5FAA899A4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735" y="3052654"/>
            <a:ext cx="907097" cy="229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510E87-4697-7043-89C2-0ABAA21751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3832" y="4461879"/>
            <a:ext cx="182240" cy="204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B464D8-2CE7-FC4E-AB91-EEDD03EF87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9822" y="4709363"/>
            <a:ext cx="558868" cy="204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29A3ED-56DA-C04F-8403-9FBF1F4E36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6591" y="5304655"/>
            <a:ext cx="641858" cy="199904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0FADD83-7423-154A-A084-FC60DED016BD}"/>
              </a:ext>
            </a:extLst>
          </p:cNvPr>
          <p:cNvSpPr/>
          <p:nvPr/>
        </p:nvSpPr>
        <p:spPr>
          <a:xfrm>
            <a:off x="825839" y="5179774"/>
            <a:ext cx="10264761" cy="479245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215472D-662E-DD4A-A21D-03C87CDE0AED}"/>
              </a:ext>
            </a:extLst>
          </p:cNvPr>
          <p:cNvCxnSpPr>
            <a:cxnSpLocks/>
          </p:cNvCxnSpPr>
          <p:nvPr/>
        </p:nvCxnSpPr>
        <p:spPr>
          <a:xfrm flipV="1">
            <a:off x="3439117" y="5404607"/>
            <a:ext cx="2409728" cy="1479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1B3216F-9211-A84E-95EC-F929349B3255}"/>
              </a:ext>
            </a:extLst>
          </p:cNvPr>
          <p:cNvCxnSpPr>
            <a:cxnSpLocks/>
          </p:cNvCxnSpPr>
          <p:nvPr/>
        </p:nvCxnSpPr>
        <p:spPr>
          <a:xfrm>
            <a:off x="2649684" y="4196626"/>
            <a:ext cx="743" cy="216639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F731E73-F94B-C44C-BC27-63DA592CCBB0}"/>
              </a:ext>
            </a:extLst>
          </p:cNvPr>
          <p:cNvCxnSpPr>
            <a:cxnSpLocks/>
          </p:cNvCxnSpPr>
          <p:nvPr/>
        </p:nvCxnSpPr>
        <p:spPr>
          <a:xfrm>
            <a:off x="6631527" y="4204962"/>
            <a:ext cx="743" cy="216639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CCEE70-E1F5-A744-8209-87F75EC4E13D}"/>
              </a:ext>
            </a:extLst>
          </p:cNvPr>
          <p:cNvGrpSpPr/>
          <p:nvPr/>
        </p:nvGrpSpPr>
        <p:grpSpPr>
          <a:xfrm>
            <a:off x="4548368" y="3467297"/>
            <a:ext cx="857033" cy="852964"/>
            <a:chOff x="4392118" y="3352166"/>
            <a:chExt cx="981856" cy="958713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EC5384A-A1F8-D240-9720-55661E655A06}"/>
                </a:ext>
              </a:extLst>
            </p:cNvPr>
            <p:cNvCxnSpPr>
              <a:cxnSpLocks/>
            </p:cNvCxnSpPr>
            <p:nvPr/>
          </p:nvCxnSpPr>
          <p:spPr>
            <a:xfrm>
              <a:off x="4392119" y="3375580"/>
              <a:ext cx="98185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DD05293-CC86-E745-AB51-F5DC5A2F62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2118" y="3352166"/>
              <a:ext cx="0" cy="9587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7146A95-847A-F844-A563-D1FA70982949}"/>
                </a:ext>
              </a:extLst>
            </p:cNvPr>
            <p:cNvCxnSpPr>
              <a:cxnSpLocks/>
            </p:cNvCxnSpPr>
            <p:nvPr/>
          </p:nvCxnSpPr>
          <p:spPr>
            <a:xfrm>
              <a:off x="4392118" y="4009371"/>
              <a:ext cx="98185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3CD1417D-F533-654A-9C7C-7B9063E664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502" y="1283369"/>
            <a:ext cx="11113227" cy="148721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Boosting </a:t>
            </a:r>
            <a:r>
              <a:rPr lang="en-US" b="1" dirty="0"/>
              <a:t>method</a:t>
            </a:r>
            <a:r>
              <a:rPr lang="en-US" dirty="0"/>
              <a:t>: build multiple weak models </a:t>
            </a:r>
            <a:r>
              <a:rPr lang="en-US" b="1" dirty="0"/>
              <a:t>sequentially</a:t>
            </a:r>
            <a:r>
              <a:rPr lang="en-US" dirty="0"/>
              <a:t>, each subsequent model attempting to </a:t>
            </a:r>
            <a:r>
              <a:rPr lang="en-US" b="1" dirty="0"/>
              <a:t>boost performance </a:t>
            </a:r>
            <a:r>
              <a:rPr lang="en-US" dirty="0"/>
              <a:t>overall, by overcoming/</a:t>
            </a:r>
            <a:r>
              <a:rPr lang="en-US" b="1" dirty="0"/>
              <a:t>reducing the errors </a:t>
            </a:r>
            <a:r>
              <a:rPr lang="en-US" dirty="0"/>
              <a:t>of the previous model.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C074917-FEFA-FF48-B964-5AB714658845}"/>
              </a:ext>
            </a:extLst>
          </p:cNvPr>
          <p:cNvSpPr/>
          <p:nvPr/>
        </p:nvSpPr>
        <p:spPr>
          <a:xfrm>
            <a:off x="2604714" y="3061246"/>
            <a:ext cx="303378" cy="290348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F627E8F-5C08-234D-A58B-DC08E4641C92}"/>
              </a:ext>
            </a:extLst>
          </p:cNvPr>
          <p:cNvSpPr/>
          <p:nvPr/>
        </p:nvSpPr>
        <p:spPr>
          <a:xfrm>
            <a:off x="3251786" y="4677804"/>
            <a:ext cx="303378" cy="290348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69F499F-F4FE-1F4C-966A-D259045711C0}"/>
              </a:ext>
            </a:extLst>
          </p:cNvPr>
          <p:cNvSpPr/>
          <p:nvPr/>
        </p:nvSpPr>
        <p:spPr>
          <a:xfrm>
            <a:off x="6410127" y="2959526"/>
            <a:ext cx="645627" cy="41279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8825D2D-8A9F-6444-8294-A819B38AE963}"/>
              </a:ext>
            </a:extLst>
          </p:cNvPr>
          <p:cNvSpPr/>
          <p:nvPr/>
        </p:nvSpPr>
        <p:spPr>
          <a:xfrm>
            <a:off x="7290929" y="4604343"/>
            <a:ext cx="645627" cy="41279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34EB25-214A-1647-90F1-B37DBDCAEDD4}"/>
              </a:ext>
            </a:extLst>
          </p:cNvPr>
          <p:cNvSpPr txBox="1"/>
          <p:nvPr/>
        </p:nvSpPr>
        <p:spPr>
          <a:xfrm>
            <a:off x="8351161" y="4403124"/>
            <a:ext cx="1581463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still large error</a:t>
            </a:r>
          </a:p>
          <a:p>
            <a:r>
              <a:rPr lang="en-US" sz="16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6A71EF1-BE0E-CD4D-B101-2F6FDAC867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6288" y="4718084"/>
            <a:ext cx="1184557" cy="229095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306C838-B0DD-464F-9C0A-6054C4E088B5}"/>
              </a:ext>
            </a:extLst>
          </p:cNvPr>
          <p:cNvCxnSpPr>
            <a:cxnSpLocks/>
          </p:cNvCxnSpPr>
          <p:nvPr/>
        </p:nvCxnSpPr>
        <p:spPr>
          <a:xfrm>
            <a:off x="8011770" y="4662193"/>
            <a:ext cx="273966" cy="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537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Boosting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D7EAFE-4F49-B943-BE2B-971D172ABCF1}"/>
              </a:ext>
            </a:extLst>
          </p:cNvPr>
          <p:cNvGrpSpPr/>
          <p:nvPr/>
        </p:nvGrpSpPr>
        <p:grpSpPr>
          <a:xfrm>
            <a:off x="592570" y="3076237"/>
            <a:ext cx="10498030" cy="2589252"/>
            <a:chOff x="-139827" y="2912622"/>
            <a:chExt cx="12027027" cy="29102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76F0164-CA8A-B54C-B7B7-9948F0CC5269}"/>
                </a:ext>
              </a:extLst>
            </p:cNvPr>
            <p:cNvSpPr/>
            <p:nvPr/>
          </p:nvSpPr>
          <p:spPr>
            <a:xfrm>
              <a:off x="1745503" y="3238966"/>
              <a:ext cx="948825" cy="345911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Data 1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E0B55D9-E255-D24C-8BDE-41844042E559}"/>
                </a:ext>
              </a:extLst>
            </p:cNvPr>
            <p:cNvCxnSpPr>
              <a:cxnSpLocks/>
              <a:stCxn id="30" idx="2"/>
              <a:endCxn id="38" idx="0"/>
            </p:cNvCxnSpPr>
            <p:nvPr/>
          </p:nvCxnSpPr>
          <p:spPr>
            <a:xfrm>
              <a:off x="2219916" y="3584877"/>
              <a:ext cx="851" cy="243498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83E46-549F-EB4C-9C5A-34F50FCA6136}"/>
                </a:ext>
              </a:extLst>
            </p:cNvPr>
            <p:cNvSpPr/>
            <p:nvPr/>
          </p:nvSpPr>
          <p:spPr>
            <a:xfrm>
              <a:off x="1320224" y="3828375"/>
              <a:ext cx="1801085" cy="349032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Weak Model 1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ED8B663-9D12-024A-9281-205113A9F42C}"/>
                </a:ext>
              </a:extLst>
            </p:cNvPr>
            <p:cNvGrpSpPr/>
            <p:nvPr/>
          </p:nvGrpSpPr>
          <p:grpSpPr>
            <a:xfrm>
              <a:off x="1345856" y="4408761"/>
              <a:ext cx="1808308" cy="657274"/>
              <a:chOff x="6187410" y="2923756"/>
              <a:chExt cx="2240506" cy="811421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A2B716B-D75D-F64C-AE19-A50DB375B998}"/>
                  </a:ext>
                </a:extLst>
              </p:cNvPr>
              <p:cNvSpPr txBox="1"/>
              <p:nvPr/>
            </p:nvSpPr>
            <p:spPr>
              <a:xfrm>
                <a:off x="6187410" y="2923756"/>
                <a:ext cx="2149205" cy="811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Prediction    </a:t>
                </a:r>
              </a:p>
              <a:p>
                <a:pPr algn="ctr"/>
                <a:r>
                  <a:rPr lang="en-US" sz="16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far from target  </a:t>
                </a:r>
              </a:p>
            </p:txBody>
          </p: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7D3F7456-3B44-C44A-8BFE-B31E0707A5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2365" y="3404551"/>
                <a:ext cx="165551" cy="23371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C8896EF-0C13-BD43-BC9E-27CDB5E9C5E8}"/>
                </a:ext>
              </a:extLst>
            </p:cNvPr>
            <p:cNvSpPr txBox="1"/>
            <p:nvPr/>
          </p:nvSpPr>
          <p:spPr>
            <a:xfrm>
              <a:off x="3714124" y="4449921"/>
              <a:ext cx="1425716" cy="65727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large error</a:t>
              </a:r>
            </a:p>
            <a:p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  </a:t>
              </a: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DA3256F9-B7CC-7B41-B0B2-F31722C8E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0853" y="2912622"/>
              <a:ext cx="552093" cy="266255"/>
            </a:xfrm>
            <a:prstGeom prst="rect">
              <a:avLst/>
            </a:prstGeom>
          </p:spPr>
        </p:pic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CF9C287-0FD8-EF4D-8452-1348701DAEF7}"/>
                </a:ext>
              </a:extLst>
            </p:cNvPr>
            <p:cNvCxnSpPr>
              <a:cxnSpLocks/>
            </p:cNvCxnSpPr>
            <p:nvPr/>
          </p:nvCxnSpPr>
          <p:spPr>
            <a:xfrm>
              <a:off x="3275786" y="4715676"/>
              <a:ext cx="313868" cy="0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FB181EB-E96A-014C-B17D-B0EEE033B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57459" y="4472150"/>
              <a:ext cx="214189" cy="23560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F71B9FD-8037-4A42-A648-38181A472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29702" y="4744798"/>
              <a:ext cx="842477" cy="26416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FD453B-751D-464A-802D-E5D9EB4B1223}"/>
                </a:ext>
              </a:extLst>
            </p:cNvPr>
            <p:cNvSpPr txBox="1"/>
            <p:nvPr/>
          </p:nvSpPr>
          <p:spPr>
            <a:xfrm>
              <a:off x="-139827" y="5238109"/>
              <a:ext cx="1734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Ensemble Prediction    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8D2C854-BBC7-C84D-B216-59C85563A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9804" y="5411856"/>
              <a:ext cx="214189" cy="23560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4C62577-53B9-C445-A385-0F3BEA3FCFAD}"/>
                </a:ext>
              </a:extLst>
            </p:cNvPr>
            <p:cNvSpPr/>
            <p:nvPr/>
          </p:nvSpPr>
          <p:spPr>
            <a:xfrm>
              <a:off x="6307283" y="3238966"/>
              <a:ext cx="948825" cy="345911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Data 2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C497D46-7C7F-5047-B948-88259BAAFF1F}"/>
                </a:ext>
              </a:extLst>
            </p:cNvPr>
            <p:cNvCxnSpPr>
              <a:cxnSpLocks/>
              <a:stCxn id="37" idx="2"/>
              <a:endCxn id="41" idx="0"/>
            </p:cNvCxnSpPr>
            <p:nvPr/>
          </p:nvCxnSpPr>
          <p:spPr>
            <a:xfrm>
              <a:off x="6781696" y="3584877"/>
              <a:ext cx="851" cy="243498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37611E-B533-A545-8ECC-6BE4427E160F}"/>
                </a:ext>
              </a:extLst>
            </p:cNvPr>
            <p:cNvSpPr/>
            <p:nvPr/>
          </p:nvSpPr>
          <p:spPr>
            <a:xfrm>
              <a:off x="5882004" y="3828375"/>
              <a:ext cx="1801085" cy="349032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Weak Model 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10FBA4F-93B3-C846-99CA-E35C8419AA9B}"/>
                </a:ext>
              </a:extLst>
            </p:cNvPr>
            <p:cNvSpPr txBox="1"/>
            <p:nvPr/>
          </p:nvSpPr>
          <p:spPr>
            <a:xfrm>
              <a:off x="5896770" y="4404014"/>
              <a:ext cx="1734618" cy="657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Prediction    </a:t>
              </a:r>
            </a:p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far from target 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D402223-CB1A-494D-AF7B-2D85FB9AFA11}"/>
                </a:ext>
              </a:extLst>
            </p:cNvPr>
            <p:cNvSpPr txBox="1"/>
            <p:nvPr/>
          </p:nvSpPr>
          <p:spPr>
            <a:xfrm>
              <a:off x="8748772" y="4404014"/>
              <a:ext cx="1811797" cy="65727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still large error</a:t>
              </a:r>
            </a:p>
            <a:p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 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C7ECFDB-16AA-DE40-AE0F-0230F14CA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06688" y="4758022"/>
              <a:ext cx="1357083" cy="25749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2510E87-4697-7043-89C2-0ABAA2175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08318" y="4470054"/>
              <a:ext cx="208782" cy="22966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EB464D8-2CE7-FC4E-AB91-EEDD03EF8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01592" y="4748221"/>
              <a:ext cx="640265" cy="2296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29A3ED-56DA-C04F-8403-9FBF1F4E3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40788" y="5417316"/>
              <a:ext cx="735342" cy="224688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0FADD83-7423-154A-A084-FC60DED016BD}"/>
                </a:ext>
              </a:extLst>
            </p:cNvPr>
            <p:cNvSpPr/>
            <p:nvPr/>
          </p:nvSpPr>
          <p:spPr>
            <a:xfrm>
              <a:off x="127417" y="5276952"/>
              <a:ext cx="11759783" cy="538661"/>
            </a:xfrm>
            <a:prstGeom prst="roundRect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215472D-662E-DD4A-A21D-03C87CDE0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1309" y="5529660"/>
              <a:ext cx="2760695" cy="16624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8061EF3E-DE62-1245-B988-A106D3CE35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97954" y="5525484"/>
              <a:ext cx="2760695" cy="16624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1B3216F-9211-A84E-95EC-F929349B3255}"/>
                </a:ext>
              </a:extLst>
            </p:cNvPr>
            <p:cNvCxnSpPr>
              <a:cxnSpLocks/>
            </p:cNvCxnSpPr>
            <p:nvPr/>
          </p:nvCxnSpPr>
          <p:spPr>
            <a:xfrm>
              <a:off x="2216898" y="4171916"/>
              <a:ext cx="851" cy="243498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F731E73-F94B-C44C-BC27-63DA592CCBB0}"/>
                </a:ext>
              </a:extLst>
            </p:cNvPr>
            <p:cNvCxnSpPr>
              <a:cxnSpLocks/>
            </p:cNvCxnSpPr>
            <p:nvPr/>
          </p:nvCxnSpPr>
          <p:spPr>
            <a:xfrm>
              <a:off x="6778680" y="4181285"/>
              <a:ext cx="851" cy="243498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335DD10-60CE-DA48-ABA4-1F21BF040F05}"/>
                </a:ext>
              </a:extLst>
            </p:cNvPr>
            <p:cNvCxnSpPr>
              <a:cxnSpLocks/>
            </p:cNvCxnSpPr>
            <p:nvPr/>
          </p:nvCxnSpPr>
          <p:spPr>
            <a:xfrm>
              <a:off x="8359950" y="4695201"/>
              <a:ext cx="313868" cy="0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43EB037-EF50-7F44-93CC-D577CF1AB058}"/>
                </a:ext>
              </a:extLst>
            </p:cNvPr>
            <p:cNvSpPr txBox="1"/>
            <p:nvPr/>
          </p:nvSpPr>
          <p:spPr>
            <a:xfrm>
              <a:off x="10878353" y="5303449"/>
              <a:ext cx="522515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…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FCCEE70-E1F5-A744-8209-87F75EC4E13D}"/>
                </a:ext>
              </a:extLst>
            </p:cNvPr>
            <p:cNvGrpSpPr/>
            <p:nvPr/>
          </p:nvGrpSpPr>
          <p:grpSpPr>
            <a:xfrm>
              <a:off x="4392118" y="3352166"/>
              <a:ext cx="981856" cy="958713"/>
              <a:chOff x="4392118" y="3352166"/>
              <a:chExt cx="981856" cy="958713"/>
            </a:xfrm>
          </p:grpSpPr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7EC5384A-A1F8-D240-9720-55661E655A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2119" y="3375580"/>
                <a:ext cx="98185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8DD05293-CC86-E745-AB51-F5DC5A2F62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2118" y="3352166"/>
                <a:ext cx="0" cy="9587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77146A95-847A-F844-A563-D1FA709829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2118" y="4009371"/>
                <a:ext cx="981856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49B7BFD-AFD3-9345-BCD7-F332770BFDAE}"/>
                </a:ext>
              </a:extLst>
            </p:cNvPr>
            <p:cNvGrpSpPr/>
            <p:nvPr/>
          </p:nvGrpSpPr>
          <p:grpSpPr>
            <a:xfrm>
              <a:off x="9578722" y="3321035"/>
              <a:ext cx="981856" cy="958713"/>
              <a:chOff x="4392118" y="3360590"/>
              <a:chExt cx="981856" cy="958713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3CB9A782-2305-1749-BE43-552948A645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2119" y="3375580"/>
                <a:ext cx="98185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1439124B-2736-FC46-A3E9-421B86BB98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2118" y="3360590"/>
                <a:ext cx="0" cy="9587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8030CF10-7D06-EE47-91FF-69085AF8CA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2118" y="4009371"/>
                <a:ext cx="981856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8833873-4C7E-5C41-AC17-B589271E6807}"/>
                </a:ext>
              </a:extLst>
            </p:cNvPr>
            <p:cNvSpPr txBox="1"/>
            <p:nvPr/>
          </p:nvSpPr>
          <p:spPr>
            <a:xfrm>
              <a:off x="10878353" y="3102778"/>
              <a:ext cx="522515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…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F8F7B39-9A64-BE41-91DB-E110DC16783B}"/>
                </a:ext>
              </a:extLst>
            </p:cNvPr>
            <p:cNvSpPr txBox="1"/>
            <p:nvPr/>
          </p:nvSpPr>
          <p:spPr>
            <a:xfrm>
              <a:off x="10887103" y="3734316"/>
              <a:ext cx="522515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…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D3C23A5-C52E-8E48-B806-2EC9FE467F53}"/>
                </a:ext>
              </a:extLst>
            </p:cNvPr>
            <p:cNvSpPr txBox="1"/>
            <p:nvPr/>
          </p:nvSpPr>
          <p:spPr>
            <a:xfrm>
              <a:off x="10891897" y="4404014"/>
              <a:ext cx="5225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…</a:t>
              </a:r>
            </a:p>
          </p:txBody>
        </p:sp>
      </p:grp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D7FF7904-0FF4-AE4F-8CFB-5E3D39CE73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502" y="1283369"/>
            <a:ext cx="11113227" cy="148721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Boosting </a:t>
            </a:r>
            <a:r>
              <a:rPr lang="en-US" b="1" dirty="0"/>
              <a:t>method</a:t>
            </a:r>
            <a:r>
              <a:rPr lang="en-US" dirty="0"/>
              <a:t>: build multiple weak models </a:t>
            </a:r>
            <a:r>
              <a:rPr lang="en-US" b="1" dirty="0"/>
              <a:t>sequentially</a:t>
            </a:r>
            <a:r>
              <a:rPr lang="en-US" dirty="0"/>
              <a:t>, each subsequent model attempting to </a:t>
            </a:r>
            <a:r>
              <a:rPr lang="en-US" b="1" dirty="0"/>
              <a:t>boost performance </a:t>
            </a:r>
            <a:r>
              <a:rPr lang="en-US" dirty="0"/>
              <a:t>overall, by overcoming/</a:t>
            </a:r>
            <a:r>
              <a:rPr lang="en-US" b="1" dirty="0"/>
              <a:t>reducing the errors </a:t>
            </a:r>
            <a:r>
              <a:rPr lang="en-US" dirty="0"/>
              <a:t>of the previous model.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935E383-0DA2-134D-95EB-CE989D5E783F}"/>
              </a:ext>
            </a:extLst>
          </p:cNvPr>
          <p:cNvSpPr/>
          <p:nvPr/>
        </p:nvSpPr>
        <p:spPr>
          <a:xfrm>
            <a:off x="2604714" y="3061246"/>
            <a:ext cx="303378" cy="290348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F931E43-7187-194D-8AAE-2B66BDA634CE}"/>
              </a:ext>
            </a:extLst>
          </p:cNvPr>
          <p:cNvSpPr/>
          <p:nvPr/>
        </p:nvSpPr>
        <p:spPr>
          <a:xfrm>
            <a:off x="3251786" y="4677804"/>
            <a:ext cx="303378" cy="290348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D59C0CA-90FB-8548-B3D2-49E6E7D2BB39}"/>
              </a:ext>
            </a:extLst>
          </p:cNvPr>
          <p:cNvSpPr/>
          <p:nvPr/>
        </p:nvSpPr>
        <p:spPr>
          <a:xfrm>
            <a:off x="6410127" y="2959526"/>
            <a:ext cx="645627" cy="41279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D753DF3-413E-DF40-8376-E95731C8C664}"/>
              </a:ext>
            </a:extLst>
          </p:cNvPr>
          <p:cNvSpPr/>
          <p:nvPr/>
        </p:nvSpPr>
        <p:spPr>
          <a:xfrm>
            <a:off x="7290929" y="4604343"/>
            <a:ext cx="645627" cy="41279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D1AEC7E4-1E2E-9348-8BA2-6A5370A320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6735" y="3052654"/>
            <a:ext cx="907097" cy="2290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DBC79B-92D2-B445-8E91-7AC979E1F4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6712" y="3025297"/>
            <a:ext cx="1478310" cy="235765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99149355-0390-1144-B8B8-5B54D3C016BC}"/>
              </a:ext>
            </a:extLst>
          </p:cNvPr>
          <p:cNvSpPr/>
          <p:nvPr/>
        </p:nvSpPr>
        <p:spPr>
          <a:xfrm>
            <a:off x="10104120" y="2907858"/>
            <a:ext cx="1230902" cy="51248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57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113227" cy="987472"/>
          </a:xfrm>
        </p:spPr>
        <p:txBody>
          <a:bodyPr/>
          <a:lstStyle/>
          <a:p>
            <a:r>
              <a:rPr lang="en-US" b="1" dirty="0"/>
              <a:t>Gradient Boosting Machines (GBM)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389" y="1310105"/>
            <a:ext cx="11113227" cy="459962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Gradient Boosting Machines (GBM)</a:t>
            </a:r>
            <a:r>
              <a:rPr lang="en-US" dirty="0"/>
              <a:t>: Boosting trees</a:t>
            </a:r>
          </a:p>
          <a:p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Train a weak model on the given data, and make predictions with it</a:t>
            </a:r>
          </a:p>
          <a:p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Iteratively create a new model to learn to overcome prediction errors of the previous model (use previous </a:t>
            </a:r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prediction</a:t>
            </a:r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error </a:t>
            </a:r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as new target)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0" indent="0">
              <a:buNone/>
            </a:pPr>
            <a:endParaRPr lang="en-US" sz="800" dirty="0"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7773A5D-D49F-0048-A0D7-64F739F30385}"/>
              </a:ext>
            </a:extLst>
          </p:cNvPr>
          <p:cNvGrpSpPr/>
          <p:nvPr/>
        </p:nvGrpSpPr>
        <p:grpSpPr>
          <a:xfrm>
            <a:off x="2514351" y="3472621"/>
            <a:ext cx="7473302" cy="2518776"/>
            <a:chOff x="2514351" y="3426901"/>
            <a:chExt cx="7473302" cy="2518776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DDA58D03-0A2C-4048-A826-813F06C7F3DA}"/>
                </a:ext>
              </a:extLst>
            </p:cNvPr>
            <p:cNvGrpSpPr/>
            <p:nvPr/>
          </p:nvGrpSpPr>
          <p:grpSpPr>
            <a:xfrm>
              <a:off x="2514351" y="3451633"/>
              <a:ext cx="7473302" cy="2494044"/>
              <a:chOff x="2448414" y="3539776"/>
              <a:chExt cx="7473302" cy="2494044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BF16B068-22B3-9D40-87AA-12F843298E02}"/>
                  </a:ext>
                </a:extLst>
              </p:cNvPr>
              <p:cNvGrpSpPr/>
              <p:nvPr/>
            </p:nvGrpSpPr>
            <p:grpSpPr>
              <a:xfrm>
                <a:off x="2448414" y="3805862"/>
                <a:ext cx="7473302" cy="2227958"/>
                <a:chOff x="1659972" y="3632815"/>
                <a:chExt cx="7473302" cy="2227958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301C613-D675-ED42-A7D7-8482F6D1E7CF}"/>
                    </a:ext>
                  </a:extLst>
                </p:cNvPr>
                <p:cNvSpPr txBox="1"/>
                <p:nvPr/>
              </p:nvSpPr>
              <p:spPr>
                <a:xfrm>
                  <a:off x="2436085" y="5522219"/>
                  <a:ext cx="584531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rPr>
                    <a:t>Prediction 1 + Prediction 2 + Prediction 3 + … + Prediction N </a:t>
                  </a:r>
                </a:p>
              </p:txBody>
            </p:sp>
            <p:sp>
              <p:nvSpPr>
                <p:cNvPr id="21" name="Left Brace 20">
                  <a:extLst>
                    <a:ext uri="{FF2B5EF4-FFF2-40B4-BE49-F238E27FC236}">
                      <a16:creationId xmlns:a16="http://schemas.microsoft.com/office/drawing/2014/main" id="{8AB69A12-8EA2-A747-A623-53A11198956C}"/>
                    </a:ext>
                  </a:extLst>
                </p:cNvPr>
                <p:cNvSpPr/>
                <p:nvPr/>
              </p:nvSpPr>
              <p:spPr>
                <a:xfrm rot="16200000">
                  <a:off x="5222398" y="1733910"/>
                  <a:ext cx="272689" cy="7285512"/>
                </a:xfrm>
                <a:prstGeom prst="leftBrace">
                  <a:avLst/>
                </a:prstGeom>
                <a:ln w="254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5EA37D0-AC6D-3646-80E4-778EC1D2E69D}"/>
                    </a:ext>
                  </a:extLst>
                </p:cNvPr>
                <p:cNvSpPr txBox="1"/>
                <p:nvPr/>
              </p:nvSpPr>
              <p:spPr>
                <a:xfrm>
                  <a:off x="6499010" y="3632815"/>
                  <a:ext cx="342346" cy="2480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rPr>
                    <a:t>…</a:t>
                  </a:r>
                </a:p>
              </p:txBody>
            </p:sp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8D4974A4-3A3C-4945-9AF0-863FA9BC265A}"/>
                    </a:ext>
                  </a:extLst>
                </p:cNvPr>
                <p:cNvGrpSpPr/>
                <p:nvPr/>
              </p:nvGrpSpPr>
              <p:grpSpPr>
                <a:xfrm>
                  <a:off x="1659972" y="3719431"/>
                  <a:ext cx="1294190" cy="1479289"/>
                  <a:chOff x="1659972" y="3719431"/>
                  <a:chExt cx="1294190" cy="1479289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741E1FA9-C685-334C-A693-D1AB3EEDC5F1}"/>
                      </a:ext>
                    </a:extLst>
                  </p:cNvPr>
                  <p:cNvSpPr/>
                  <p:nvPr/>
                </p:nvSpPr>
                <p:spPr>
                  <a:xfrm>
                    <a:off x="1885540" y="4283667"/>
                    <a:ext cx="848313" cy="312889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rPr>
                      <a:t>Tree 1</a:t>
                    </a:r>
                  </a:p>
                </p:txBody>
              </p:sp>
              <p:cxnSp>
                <p:nvCxnSpPr>
                  <p:cNvPr id="17" name="Straight Arrow Connector 16">
                    <a:extLst>
                      <a:ext uri="{FF2B5EF4-FFF2-40B4-BE49-F238E27FC236}">
                        <a16:creationId xmlns:a16="http://schemas.microsoft.com/office/drawing/2014/main" id="{C246F8EB-D1D2-D443-8B5A-AAAF4B0113A1}"/>
                      </a:ext>
                    </a:extLst>
                  </p:cNvPr>
                  <p:cNvCxnSpPr>
                    <a:cxnSpLocks/>
                    <a:stCxn id="29" idx="2"/>
                    <a:endCxn id="13" idx="0"/>
                  </p:cNvCxnSpPr>
                  <p:nvPr/>
                </p:nvCxnSpPr>
                <p:spPr>
                  <a:xfrm>
                    <a:off x="2304367" y="4032321"/>
                    <a:ext cx="5330" cy="251346"/>
                  </a:xfrm>
                  <a:prstGeom prst="straightConnector1">
                    <a:avLst/>
                  </a:prstGeom>
                  <a:ln w="25400">
                    <a:solidFill>
                      <a:schemeClr val="accent3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538CC086-F441-AC42-8E7E-460DEBF8B442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972" y="4860166"/>
                    <a:ext cx="129419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rPr>
                      <a:t>Prediction 1</a:t>
                    </a: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B169BE70-5F1D-8944-9CA0-3621FFBC05EC}"/>
                      </a:ext>
                    </a:extLst>
                  </p:cNvPr>
                  <p:cNvSpPr/>
                  <p:nvPr/>
                </p:nvSpPr>
                <p:spPr>
                  <a:xfrm>
                    <a:off x="1800381" y="3719431"/>
                    <a:ext cx="1007972" cy="31289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rPr>
                      <a:t>Target 1</a:t>
                    </a:r>
                  </a:p>
                </p:txBody>
              </p:sp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id="{6A1F6603-3460-6C4B-A238-731F332659C3}"/>
                      </a:ext>
                    </a:extLst>
                  </p:cNvPr>
                  <p:cNvCxnSpPr>
                    <a:cxnSpLocks/>
                    <a:stCxn id="13" idx="2"/>
                    <a:endCxn id="23" idx="0"/>
                  </p:cNvCxnSpPr>
                  <p:nvPr/>
                </p:nvCxnSpPr>
                <p:spPr>
                  <a:xfrm flipH="1">
                    <a:off x="2307067" y="4596556"/>
                    <a:ext cx="2630" cy="263610"/>
                  </a:xfrm>
                  <a:prstGeom prst="straightConnector1">
                    <a:avLst/>
                  </a:prstGeom>
                  <a:ln w="25400">
                    <a:solidFill>
                      <a:schemeClr val="accent3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DA7F1978-A58E-BE4F-912F-4764B9054F0A}"/>
                    </a:ext>
                  </a:extLst>
                </p:cNvPr>
                <p:cNvSpPr txBox="1"/>
                <p:nvPr/>
              </p:nvSpPr>
              <p:spPr>
                <a:xfrm>
                  <a:off x="6465666" y="4234089"/>
                  <a:ext cx="342346" cy="2480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rPr>
                    <a:t>…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008B1931-C7AF-3541-AADA-2DBCBE6703D2}"/>
                    </a:ext>
                  </a:extLst>
                </p:cNvPr>
                <p:cNvSpPr txBox="1"/>
                <p:nvPr/>
              </p:nvSpPr>
              <p:spPr>
                <a:xfrm>
                  <a:off x="6498484" y="4789661"/>
                  <a:ext cx="342346" cy="2480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latin typeface="Amazon Ember Light" panose="020B0403020204020204" pitchFamily="34" charset="0"/>
                      <a:ea typeface="Amazon Ember Light" panose="020B0403020204020204" pitchFamily="34" charset="0"/>
                      <a:cs typeface="Amazon Ember Light" panose="020B0403020204020204" pitchFamily="34" charset="0"/>
                    </a:rPr>
                    <a:t>…</a:t>
                  </a:r>
                </a:p>
              </p:txBody>
            </p: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F318A0FC-F353-DF4D-9E48-5E98310B12C6}"/>
                    </a:ext>
                  </a:extLst>
                </p:cNvPr>
                <p:cNvGrpSpPr/>
                <p:nvPr/>
              </p:nvGrpSpPr>
              <p:grpSpPr>
                <a:xfrm>
                  <a:off x="3229113" y="4032321"/>
                  <a:ext cx="1294190" cy="1166399"/>
                  <a:chOff x="1659972" y="4032321"/>
                  <a:chExt cx="1294190" cy="1166399"/>
                </a:xfrm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B8DCB5B2-0F5F-B442-BA13-478771A2136E}"/>
                      </a:ext>
                    </a:extLst>
                  </p:cNvPr>
                  <p:cNvSpPr/>
                  <p:nvPr/>
                </p:nvSpPr>
                <p:spPr>
                  <a:xfrm>
                    <a:off x="1885540" y="4283667"/>
                    <a:ext cx="848313" cy="312889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rPr>
                      <a:t>Tree 2</a:t>
                    </a:r>
                  </a:p>
                </p:txBody>
              </p:sp>
              <p:cxnSp>
                <p:nvCxnSpPr>
                  <p:cNvPr id="135" name="Straight Arrow Connector 134">
                    <a:extLst>
                      <a:ext uri="{FF2B5EF4-FFF2-40B4-BE49-F238E27FC236}">
                        <a16:creationId xmlns:a16="http://schemas.microsoft.com/office/drawing/2014/main" id="{3CD0CD51-BD48-8C48-8216-820223041B8A}"/>
                      </a:ext>
                    </a:extLst>
                  </p:cNvPr>
                  <p:cNvCxnSpPr>
                    <a:cxnSpLocks/>
                    <a:endCxn id="134" idx="0"/>
                  </p:cNvCxnSpPr>
                  <p:nvPr/>
                </p:nvCxnSpPr>
                <p:spPr>
                  <a:xfrm>
                    <a:off x="2307068" y="4032321"/>
                    <a:ext cx="2629" cy="251346"/>
                  </a:xfrm>
                  <a:prstGeom prst="straightConnector1">
                    <a:avLst/>
                  </a:prstGeom>
                  <a:ln w="25400">
                    <a:solidFill>
                      <a:schemeClr val="accent3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26817281-C97B-714A-B19C-B9881F83032D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972" y="4860166"/>
                    <a:ext cx="129419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rPr>
                      <a:t>Prediction 2</a:t>
                    </a:r>
                  </a:p>
                </p:txBody>
              </p:sp>
              <p:cxnSp>
                <p:nvCxnSpPr>
                  <p:cNvPr id="138" name="Straight Arrow Connector 137">
                    <a:extLst>
                      <a:ext uri="{FF2B5EF4-FFF2-40B4-BE49-F238E27FC236}">
                        <a16:creationId xmlns:a16="http://schemas.microsoft.com/office/drawing/2014/main" id="{C7112CC5-370B-FE41-B758-89ABD5E4C9B5}"/>
                      </a:ext>
                    </a:extLst>
                  </p:cNvPr>
                  <p:cNvCxnSpPr>
                    <a:cxnSpLocks/>
                    <a:stCxn id="134" idx="2"/>
                    <a:endCxn id="136" idx="0"/>
                  </p:cNvCxnSpPr>
                  <p:nvPr/>
                </p:nvCxnSpPr>
                <p:spPr>
                  <a:xfrm flipH="1">
                    <a:off x="2307067" y="4596556"/>
                    <a:ext cx="2630" cy="263610"/>
                  </a:xfrm>
                  <a:prstGeom prst="straightConnector1">
                    <a:avLst/>
                  </a:prstGeom>
                  <a:ln w="25400">
                    <a:solidFill>
                      <a:schemeClr val="accent3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231E81E1-A508-904B-8431-05E35082D212}"/>
                    </a:ext>
                  </a:extLst>
                </p:cNvPr>
                <p:cNvGrpSpPr/>
                <p:nvPr/>
              </p:nvGrpSpPr>
              <p:grpSpPr>
                <a:xfrm>
                  <a:off x="4795624" y="4028274"/>
                  <a:ext cx="1294190" cy="1166399"/>
                  <a:chOff x="1659972" y="4032321"/>
                  <a:chExt cx="1294190" cy="1166399"/>
                </a:xfrm>
              </p:grpSpPr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9555867E-0067-DE4E-A5CC-60F30B386E75}"/>
                      </a:ext>
                    </a:extLst>
                  </p:cNvPr>
                  <p:cNvSpPr/>
                  <p:nvPr/>
                </p:nvSpPr>
                <p:spPr>
                  <a:xfrm>
                    <a:off x="1885540" y="4283667"/>
                    <a:ext cx="848313" cy="312889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rPr>
                      <a:t>Tree 3</a:t>
                    </a:r>
                  </a:p>
                </p:txBody>
              </p:sp>
              <p:cxnSp>
                <p:nvCxnSpPr>
                  <p:cNvPr id="141" name="Straight Arrow Connector 140">
                    <a:extLst>
                      <a:ext uri="{FF2B5EF4-FFF2-40B4-BE49-F238E27FC236}">
                        <a16:creationId xmlns:a16="http://schemas.microsoft.com/office/drawing/2014/main" id="{92A45CD8-3E28-E949-8615-1E0DFFCDC744}"/>
                      </a:ext>
                    </a:extLst>
                  </p:cNvPr>
                  <p:cNvCxnSpPr>
                    <a:cxnSpLocks/>
                    <a:endCxn id="140" idx="0"/>
                  </p:cNvCxnSpPr>
                  <p:nvPr/>
                </p:nvCxnSpPr>
                <p:spPr>
                  <a:xfrm>
                    <a:off x="2307068" y="4032321"/>
                    <a:ext cx="2629" cy="251346"/>
                  </a:xfrm>
                  <a:prstGeom prst="straightConnector1">
                    <a:avLst/>
                  </a:prstGeom>
                  <a:ln w="25400">
                    <a:solidFill>
                      <a:schemeClr val="accent3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34043AB3-762F-AF4C-B00B-6B78199CEE37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972" y="4860166"/>
                    <a:ext cx="129419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rPr>
                      <a:t>Prediction 3</a:t>
                    </a:r>
                  </a:p>
                </p:txBody>
              </p:sp>
              <p:cxnSp>
                <p:nvCxnSpPr>
                  <p:cNvPr id="144" name="Straight Arrow Connector 143">
                    <a:extLst>
                      <a:ext uri="{FF2B5EF4-FFF2-40B4-BE49-F238E27FC236}">
                        <a16:creationId xmlns:a16="http://schemas.microsoft.com/office/drawing/2014/main" id="{DFF6D04B-7D91-9F47-8BE2-E336D6CF623B}"/>
                      </a:ext>
                    </a:extLst>
                  </p:cNvPr>
                  <p:cNvCxnSpPr>
                    <a:cxnSpLocks/>
                    <a:stCxn id="140" idx="2"/>
                    <a:endCxn id="142" idx="0"/>
                  </p:cNvCxnSpPr>
                  <p:nvPr/>
                </p:nvCxnSpPr>
                <p:spPr>
                  <a:xfrm flipH="1">
                    <a:off x="2307067" y="4596556"/>
                    <a:ext cx="2630" cy="263610"/>
                  </a:xfrm>
                  <a:prstGeom prst="straightConnector1">
                    <a:avLst/>
                  </a:prstGeom>
                  <a:ln w="25400">
                    <a:solidFill>
                      <a:schemeClr val="accent3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9BE5F343-C12E-504C-B0A9-306B186ED9EF}"/>
                    </a:ext>
                  </a:extLst>
                </p:cNvPr>
                <p:cNvGrpSpPr/>
                <p:nvPr/>
              </p:nvGrpSpPr>
              <p:grpSpPr>
                <a:xfrm>
                  <a:off x="7839084" y="4028274"/>
                  <a:ext cx="1294190" cy="1166399"/>
                  <a:chOff x="1659972" y="4032321"/>
                  <a:chExt cx="1294190" cy="1166399"/>
                </a:xfrm>
              </p:grpSpPr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726CF263-B29E-1D46-9AF5-79EDBF06ACC1}"/>
                      </a:ext>
                    </a:extLst>
                  </p:cNvPr>
                  <p:cNvSpPr/>
                  <p:nvPr/>
                </p:nvSpPr>
                <p:spPr>
                  <a:xfrm>
                    <a:off x="1885540" y="4283667"/>
                    <a:ext cx="848313" cy="312889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rPr>
                      <a:t>Tree N</a:t>
                    </a:r>
                  </a:p>
                </p:txBody>
              </p:sp>
              <p:cxnSp>
                <p:nvCxnSpPr>
                  <p:cNvPr id="147" name="Straight Arrow Connector 146">
                    <a:extLst>
                      <a:ext uri="{FF2B5EF4-FFF2-40B4-BE49-F238E27FC236}">
                        <a16:creationId xmlns:a16="http://schemas.microsoft.com/office/drawing/2014/main" id="{96B6D774-F600-504D-BCA0-FB0F0DDFF408}"/>
                      </a:ext>
                    </a:extLst>
                  </p:cNvPr>
                  <p:cNvCxnSpPr>
                    <a:cxnSpLocks/>
                    <a:endCxn id="146" idx="0"/>
                  </p:cNvCxnSpPr>
                  <p:nvPr/>
                </p:nvCxnSpPr>
                <p:spPr>
                  <a:xfrm>
                    <a:off x="2307068" y="4032321"/>
                    <a:ext cx="2629" cy="251346"/>
                  </a:xfrm>
                  <a:prstGeom prst="straightConnector1">
                    <a:avLst/>
                  </a:prstGeom>
                  <a:ln w="25400">
                    <a:solidFill>
                      <a:schemeClr val="accent3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72451743-E746-C348-A0A8-41620A6C8972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972" y="4860166"/>
                    <a:ext cx="129419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rPr>
                      <a:t>Prediction N</a:t>
                    </a:r>
                  </a:p>
                </p:txBody>
              </p:sp>
              <p:cxnSp>
                <p:nvCxnSpPr>
                  <p:cNvPr id="150" name="Straight Arrow Connector 149">
                    <a:extLst>
                      <a:ext uri="{FF2B5EF4-FFF2-40B4-BE49-F238E27FC236}">
                        <a16:creationId xmlns:a16="http://schemas.microsoft.com/office/drawing/2014/main" id="{7EAFF02C-4461-E549-A8D1-6F61726C732E}"/>
                      </a:ext>
                    </a:extLst>
                  </p:cNvPr>
                  <p:cNvCxnSpPr>
                    <a:cxnSpLocks/>
                    <a:stCxn id="146" idx="2"/>
                    <a:endCxn id="148" idx="0"/>
                  </p:cNvCxnSpPr>
                  <p:nvPr/>
                </p:nvCxnSpPr>
                <p:spPr>
                  <a:xfrm flipH="1">
                    <a:off x="2307067" y="4596556"/>
                    <a:ext cx="2630" cy="263610"/>
                  </a:xfrm>
                  <a:prstGeom prst="straightConnector1">
                    <a:avLst/>
                  </a:prstGeom>
                  <a:ln w="25400">
                    <a:solidFill>
                      <a:schemeClr val="accent3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73C96672-47FD-2B48-8086-2A90107FDE63}"/>
                    </a:ext>
                  </a:extLst>
                </p:cNvPr>
                <p:cNvGrpSpPr/>
                <p:nvPr/>
              </p:nvGrpSpPr>
              <p:grpSpPr>
                <a:xfrm>
                  <a:off x="2847956" y="3848039"/>
                  <a:ext cx="510639" cy="1188315"/>
                  <a:chOff x="2838203" y="3818339"/>
                  <a:chExt cx="510639" cy="1188315"/>
                </a:xfrm>
              </p:grpSpPr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35053C72-E7BB-E84B-8E86-C448E685D849}"/>
                      </a:ext>
                    </a:extLst>
                  </p:cNvPr>
                  <p:cNvCxnSpPr/>
                  <p:nvPr/>
                </p:nvCxnSpPr>
                <p:spPr>
                  <a:xfrm>
                    <a:off x="3065489" y="3818339"/>
                    <a:ext cx="0" cy="1188315"/>
                  </a:xfrm>
                  <a:prstGeom prst="line">
                    <a:avLst/>
                  </a:prstGeom>
                  <a:ln w="25400"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Arrow Connector 174">
                    <a:extLst>
                      <a:ext uri="{FF2B5EF4-FFF2-40B4-BE49-F238E27FC236}">
                        <a16:creationId xmlns:a16="http://schemas.microsoft.com/office/drawing/2014/main" id="{5CB10A0D-7F24-4D45-BDE7-0F8F60B087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56093" y="3824018"/>
                    <a:ext cx="292749" cy="0"/>
                  </a:xfrm>
                  <a:prstGeom prst="straightConnector1">
                    <a:avLst/>
                  </a:prstGeom>
                  <a:ln w="254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1C0B0413-C892-584D-9A65-665837280F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38203" y="4991664"/>
                    <a:ext cx="227286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CD7B40B7-7291-3E40-85E6-5AB249DAFAC6}"/>
                    </a:ext>
                  </a:extLst>
                </p:cNvPr>
                <p:cNvGrpSpPr/>
                <p:nvPr/>
              </p:nvGrpSpPr>
              <p:grpSpPr>
                <a:xfrm>
                  <a:off x="5980886" y="3848039"/>
                  <a:ext cx="510639" cy="1188315"/>
                  <a:chOff x="2838203" y="3818339"/>
                  <a:chExt cx="510639" cy="1188315"/>
                </a:xfrm>
              </p:grpSpPr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16365232-8CBA-C641-9D07-3021B31D5F6B}"/>
                      </a:ext>
                    </a:extLst>
                  </p:cNvPr>
                  <p:cNvCxnSpPr/>
                  <p:nvPr/>
                </p:nvCxnSpPr>
                <p:spPr>
                  <a:xfrm>
                    <a:off x="3065489" y="3818339"/>
                    <a:ext cx="0" cy="1188315"/>
                  </a:xfrm>
                  <a:prstGeom prst="line">
                    <a:avLst/>
                  </a:prstGeom>
                  <a:ln w="25400"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Arrow Connector 184">
                    <a:extLst>
                      <a:ext uri="{FF2B5EF4-FFF2-40B4-BE49-F238E27FC236}">
                        <a16:creationId xmlns:a16="http://schemas.microsoft.com/office/drawing/2014/main" id="{0D8987E3-B9A5-F444-B5F0-C656B01E2F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56093" y="3824018"/>
                    <a:ext cx="292749" cy="0"/>
                  </a:xfrm>
                  <a:prstGeom prst="straightConnector1">
                    <a:avLst/>
                  </a:prstGeom>
                  <a:ln w="254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549E3C61-992A-844E-AF82-B5654297FA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38203" y="4991664"/>
                    <a:ext cx="227286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86786054-EDEB-BE4D-BB63-1210D7B082FB}"/>
                    </a:ext>
                  </a:extLst>
                </p:cNvPr>
                <p:cNvGrpSpPr/>
                <p:nvPr/>
              </p:nvGrpSpPr>
              <p:grpSpPr>
                <a:xfrm>
                  <a:off x="4431607" y="3848039"/>
                  <a:ext cx="510639" cy="1188315"/>
                  <a:chOff x="2838203" y="3818339"/>
                  <a:chExt cx="510639" cy="1188315"/>
                </a:xfrm>
              </p:grpSpPr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27C04E61-586C-9E46-B8EC-972AEDE5D0FA}"/>
                      </a:ext>
                    </a:extLst>
                  </p:cNvPr>
                  <p:cNvCxnSpPr/>
                  <p:nvPr/>
                </p:nvCxnSpPr>
                <p:spPr>
                  <a:xfrm>
                    <a:off x="3065489" y="3818339"/>
                    <a:ext cx="0" cy="1188315"/>
                  </a:xfrm>
                  <a:prstGeom prst="line">
                    <a:avLst/>
                  </a:prstGeom>
                  <a:ln w="25400"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Arrow Connector 188">
                    <a:extLst>
                      <a:ext uri="{FF2B5EF4-FFF2-40B4-BE49-F238E27FC236}">
                        <a16:creationId xmlns:a16="http://schemas.microsoft.com/office/drawing/2014/main" id="{BBB42C82-EEBA-F547-9508-11A3DFB55B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56093" y="3824018"/>
                    <a:ext cx="292749" cy="0"/>
                  </a:xfrm>
                  <a:prstGeom prst="straightConnector1">
                    <a:avLst/>
                  </a:prstGeom>
                  <a:ln w="254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54434B0B-01D4-5A41-9986-2FEDBC968A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38203" y="4991664"/>
                    <a:ext cx="227286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1" name="Group 190">
                  <a:extLst>
                    <a:ext uri="{FF2B5EF4-FFF2-40B4-BE49-F238E27FC236}">
                      <a16:creationId xmlns:a16="http://schemas.microsoft.com/office/drawing/2014/main" id="{EBE320E1-08D2-6742-94D0-79AB8EAEB891}"/>
                    </a:ext>
                  </a:extLst>
                </p:cNvPr>
                <p:cNvGrpSpPr/>
                <p:nvPr/>
              </p:nvGrpSpPr>
              <p:grpSpPr>
                <a:xfrm>
                  <a:off x="7428839" y="3827861"/>
                  <a:ext cx="510639" cy="1188315"/>
                  <a:chOff x="2838203" y="3818339"/>
                  <a:chExt cx="510639" cy="1188315"/>
                </a:xfrm>
              </p:grpSpPr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B943828-E309-9D40-A88A-ED1F956D5543}"/>
                      </a:ext>
                    </a:extLst>
                  </p:cNvPr>
                  <p:cNvCxnSpPr/>
                  <p:nvPr/>
                </p:nvCxnSpPr>
                <p:spPr>
                  <a:xfrm>
                    <a:off x="3065489" y="3818339"/>
                    <a:ext cx="0" cy="1188315"/>
                  </a:xfrm>
                  <a:prstGeom prst="line">
                    <a:avLst/>
                  </a:prstGeom>
                  <a:ln w="25400"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Arrow Connector 192">
                    <a:extLst>
                      <a:ext uri="{FF2B5EF4-FFF2-40B4-BE49-F238E27FC236}">
                        <a16:creationId xmlns:a16="http://schemas.microsoft.com/office/drawing/2014/main" id="{379FA520-EE71-8D46-A459-A06389BFEC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56093" y="3824018"/>
                    <a:ext cx="292749" cy="0"/>
                  </a:xfrm>
                  <a:prstGeom prst="straightConnector1">
                    <a:avLst/>
                  </a:prstGeom>
                  <a:ln w="254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D04ABBC7-1E78-8440-9247-4BF185B82E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38203" y="4991664"/>
                    <a:ext cx="227286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C34450E4-D038-C249-8507-F20E3A66523B}"/>
                  </a:ext>
                </a:extLst>
              </p:cNvPr>
              <p:cNvSpPr/>
              <p:nvPr/>
            </p:nvSpPr>
            <p:spPr>
              <a:xfrm>
                <a:off x="4168710" y="3891529"/>
                <a:ext cx="1007972" cy="31289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Target 2</a:t>
                </a:r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75B563B3-8E62-FC4A-A28B-61990D13FBF3}"/>
                  </a:ext>
                </a:extLst>
              </p:cNvPr>
              <p:cNvSpPr/>
              <p:nvPr/>
            </p:nvSpPr>
            <p:spPr>
              <a:xfrm>
                <a:off x="5752360" y="3888431"/>
                <a:ext cx="1007972" cy="31289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Target 3</a:t>
                </a: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18DD1666-41E4-4E4C-B8B2-7418E2B92CC0}"/>
                  </a:ext>
                </a:extLst>
              </p:cNvPr>
              <p:cNvSpPr/>
              <p:nvPr/>
            </p:nvSpPr>
            <p:spPr>
              <a:xfrm>
                <a:off x="8755267" y="3888431"/>
                <a:ext cx="1007972" cy="31289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Target N</a:t>
                </a: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8450CA64-BC4D-1440-93FB-6D405CFEF12C}"/>
                  </a:ext>
                </a:extLst>
              </p:cNvPr>
              <p:cNvSpPr/>
              <p:nvPr/>
            </p:nvSpPr>
            <p:spPr>
              <a:xfrm>
                <a:off x="2588823" y="3553923"/>
                <a:ext cx="1007972" cy="31289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Features</a:t>
                </a: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0744DC80-AFC9-4F4D-A3EB-447DA34A0227}"/>
                  </a:ext>
                </a:extLst>
              </p:cNvPr>
              <p:cNvSpPr/>
              <p:nvPr/>
            </p:nvSpPr>
            <p:spPr>
              <a:xfrm>
                <a:off x="8760043" y="3546556"/>
                <a:ext cx="1007972" cy="31289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Features</a:t>
                </a: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1BA92597-7589-1246-9A01-89A5A2B1E68B}"/>
                  </a:ext>
                </a:extLst>
              </p:cNvPr>
              <p:cNvSpPr/>
              <p:nvPr/>
            </p:nvSpPr>
            <p:spPr>
              <a:xfrm>
                <a:off x="5755242" y="3539776"/>
                <a:ext cx="1007972" cy="31289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Features</a:t>
                </a: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A32803F9-AFC9-9A48-B35A-EEA0C10F73CC}"/>
                  </a:ext>
                </a:extLst>
              </p:cNvPr>
              <p:cNvSpPr/>
              <p:nvPr/>
            </p:nvSpPr>
            <p:spPr>
              <a:xfrm>
                <a:off x="4168710" y="3547227"/>
                <a:ext cx="1007972" cy="31289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Features</a:t>
                </a:r>
              </a:p>
            </p:txBody>
          </p:sp>
        </p:grp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39E088E5-DEA8-4140-8FA2-16CA13A5B83A}"/>
                </a:ext>
              </a:extLst>
            </p:cNvPr>
            <p:cNvSpPr txBox="1"/>
            <p:nvPr/>
          </p:nvSpPr>
          <p:spPr>
            <a:xfrm rot="16200000">
              <a:off x="4525626" y="4146816"/>
              <a:ext cx="1747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6"/>
                  </a:solidFill>
                </a:rPr>
                <a:t>Target 2- Prediction 2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A4EA810D-AE6A-0A4A-AB56-77B17C81B848}"/>
                </a:ext>
              </a:extLst>
            </p:cNvPr>
            <p:cNvSpPr txBox="1"/>
            <p:nvPr/>
          </p:nvSpPr>
          <p:spPr>
            <a:xfrm rot="16200000">
              <a:off x="2948634" y="4148915"/>
              <a:ext cx="1747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6"/>
                  </a:solidFill>
                </a:rPr>
                <a:t>Target 1- Prediction 1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DEF8FB1E-D75E-1D44-A556-D1925AFBE5DE}"/>
                </a:ext>
              </a:extLst>
            </p:cNvPr>
            <p:cNvSpPr txBox="1"/>
            <p:nvPr/>
          </p:nvSpPr>
          <p:spPr>
            <a:xfrm rot="16200000">
              <a:off x="6077409" y="4153314"/>
              <a:ext cx="1747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6"/>
                  </a:solidFill>
                </a:rPr>
                <a:t>Target 3- Prediction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295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1301132" cy="4825224"/>
          </a:xfrm>
        </p:spPr>
        <p:txBody>
          <a:bodyPr/>
          <a:lstStyle/>
          <a:p>
            <a:pPr fontAlgn="base"/>
            <a:r>
              <a:rPr lang="en-US" b="1" dirty="0"/>
              <a:t>sklearn</a:t>
            </a:r>
            <a:r>
              <a:rPr lang="en-US" dirty="0"/>
              <a:t> GBM algorithms:</a:t>
            </a:r>
          </a:p>
          <a:p>
            <a:pPr lvl="1" fontAlgn="base"/>
            <a:r>
              <a:rPr lang="en-US" sz="2800" dirty="0" err="1"/>
              <a:t>GradientBoostingClassifier</a:t>
            </a:r>
            <a:r>
              <a:rPr lang="en-US" sz="2800" dirty="0"/>
              <a:t> (Regressor)</a:t>
            </a:r>
          </a:p>
          <a:p>
            <a:pPr lvl="1" fontAlgn="base"/>
            <a:r>
              <a:rPr lang="en-US" sz="2800" dirty="0" err="1"/>
              <a:t>HistGradientBoostingClassifier</a:t>
            </a:r>
            <a:r>
              <a:rPr lang="en-US" sz="2800" dirty="0"/>
              <a:t> (Regressor) – faster, experimental</a:t>
            </a:r>
          </a:p>
          <a:p>
            <a:pPr fontAlgn="base"/>
            <a:r>
              <a:rPr lang="en-US" dirty="0"/>
              <a:t>Additional third-party libraries provide computationally efficient alternate GBM implementations, with better results in practice:</a:t>
            </a:r>
          </a:p>
          <a:p>
            <a:pPr lvl="1" fontAlgn="base"/>
            <a:r>
              <a:rPr lang="en-US" sz="2800" dirty="0" err="1"/>
              <a:t>XGBoost</a:t>
            </a:r>
            <a:r>
              <a:rPr lang="en-US" sz="2800" dirty="0"/>
              <a:t> (E</a:t>
            </a:r>
            <a:r>
              <a:rPr lang="en-US" sz="2800" b="1" dirty="0"/>
              <a:t>x</a:t>
            </a:r>
            <a:r>
              <a:rPr lang="en-US" sz="2800" dirty="0"/>
              <a:t>treme </a:t>
            </a:r>
            <a:r>
              <a:rPr lang="en-US" sz="2800" b="1" dirty="0"/>
              <a:t>G</a:t>
            </a:r>
            <a:r>
              <a:rPr lang="en-US" sz="2800" dirty="0"/>
              <a:t>radient </a:t>
            </a:r>
            <a:r>
              <a:rPr lang="en-US" sz="2800" b="1" dirty="0"/>
              <a:t>Boost</a:t>
            </a:r>
            <a:r>
              <a:rPr lang="en-US" sz="2800" dirty="0"/>
              <a:t>ing): efficient compute, memory</a:t>
            </a:r>
          </a:p>
          <a:p>
            <a:pPr lvl="1" fontAlgn="base"/>
            <a:r>
              <a:rPr lang="en-US" sz="2800" dirty="0" err="1"/>
              <a:t>LightGBM</a:t>
            </a:r>
            <a:r>
              <a:rPr lang="en-US" sz="2800" dirty="0"/>
              <a:t>: much faster</a:t>
            </a:r>
          </a:p>
          <a:p>
            <a:pPr lvl="1" fontAlgn="base"/>
            <a:r>
              <a:rPr lang="en-US" sz="2800" dirty="0" err="1"/>
              <a:t>CatBoost</a:t>
            </a:r>
            <a:r>
              <a:rPr lang="en-US" sz="2800" dirty="0"/>
              <a:t> (</a:t>
            </a:r>
            <a:r>
              <a:rPr lang="en-US" sz="2800" b="1" dirty="0"/>
              <a:t>Cat</a:t>
            </a:r>
            <a:r>
              <a:rPr lang="en-US" sz="2800" dirty="0"/>
              <a:t>egory Gradient </a:t>
            </a:r>
            <a:r>
              <a:rPr lang="en-US" sz="2800" b="1" dirty="0"/>
              <a:t>Boost</a:t>
            </a:r>
            <a:r>
              <a:rPr lang="en-US" sz="2800" dirty="0"/>
              <a:t>ing): fast, supports </a:t>
            </a:r>
            <a:r>
              <a:rPr lang="en-US" sz="2800" dirty="0" err="1"/>
              <a:t>categoricals</a:t>
            </a: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</a:rPr>
              <a:t>Gradient Boosting in Python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4118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0883004" cy="4825224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accent3"/>
                </a:solidFill>
                <a:cs typeface="Consolas" panose="020B0609020204030204" pitchFamily="49" charset="0"/>
              </a:rPr>
              <a:t>GradientBoostingClassifier</a:t>
            </a:r>
            <a:r>
              <a:rPr lang="en-US" b="1" dirty="0"/>
              <a:t>: sklearn’s </a:t>
            </a:r>
            <a:r>
              <a:rPr lang="en-US" dirty="0"/>
              <a:t> Gradient Boosting classifier (there is also a Regressor version) - </a:t>
            </a:r>
          </a:p>
          <a:p>
            <a:endParaRPr lang="en-US" dirty="0"/>
          </a:p>
          <a:p>
            <a:pPr marL="435957" lvl="1" indent="0">
              <a:buNone/>
            </a:pPr>
            <a:r>
              <a:rPr lang="en-US" sz="2800" b="1" dirty="0" err="1"/>
              <a:t>GradientBoostingClassifier</a:t>
            </a:r>
            <a:r>
              <a:rPr lang="en-US" sz="2800" i="1" dirty="0"/>
              <a:t>(</a:t>
            </a:r>
            <a:r>
              <a:rPr lang="en-US" sz="2800" i="1" dirty="0" err="1"/>
              <a:t>n_estimators</a:t>
            </a:r>
            <a:r>
              <a:rPr lang="en-US" sz="2800" i="1" dirty="0"/>
              <a:t>=100, </a:t>
            </a:r>
            <a:r>
              <a:rPr lang="en-US" sz="2800" i="1" dirty="0" err="1"/>
              <a:t>learning_rate</a:t>
            </a:r>
            <a:r>
              <a:rPr lang="en-US" sz="2800" i="1" dirty="0"/>
              <a:t> = 0.1</a:t>
            </a:r>
            <a:r>
              <a:rPr lang="en-US" sz="2800" dirty="0"/>
              <a:t>,</a:t>
            </a:r>
          </a:p>
          <a:p>
            <a:pPr marL="435957" lvl="1" indent="0">
              <a:buNone/>
            </a:pPr>
            <a:r>
              <a:rPr lang="en-US" sz="2800" i="1" dirty="0"/>
              <a:t>	</a:t>
            </a:r>
            <a:r>
              <a:rPr lang="en-US" sz="2800" i="1" dirty="0" err="1"/>
              <a:t>min_samples_split</a:t>
            </a:r>
            <a:r>
              <a:rPr lang="en-US" sz="2800" i="1" dirty="0"/>
              <a:t>=2, </a:t>
            </a:r>
            <a:r>
              <a:rPr lang="en-US" sz="2800" i="1" dirty="0" err="1"/>
              <a:t>min_samples_leaf</a:t>
            </a:r>
            <a:r>
              <a:rPr lang="en-US" sz="2800" i="1" dirty="0"/>
              <a:t>=1</a:t>
            </a:r>
            <a:r>
              <a:rPr lang="en-US" sz="2800" dirty="0"/>
              <a:t>, </a:t>
            </a:r>
            <a:r>
              <a:rPr lang="en-US" sz="2800" i="1" dirty="0" err="1"/>
              <a:t>max_depth</a:t>
            </a:r>
            <a:r>
              <a:rPr lang="en-US" sz="2800" i="1" dirty="0"/>
              <a:t>=3)</a:t>
            </a: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The full interface is larger. </a:t>
            </a: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Notice the mix of </a:t>
            </a:r>
            <a:r>
              <a:rPr lang="en-US" b="1" dirty="0">
                <a:cs typeface="Consolas" panose="020B0609020204030204" pitchFamily="49" charset="0"/>
              </a:rPr>
              <a:t>boosting</a:t>
            </a:r>
            <a:r>
              <a:rPr lang="en-US" dirty="0">
                <a:cs typeface="Consolas" panose="020B0609020204030204" pitchFamily="49" charset="0"/>
              </a:rPr>
              <a:t>-specific and </a:t>
            </a:r>
            <a:r>
              <a:rPr lang="en-US" b="1" dirty="0">
                <a:cs typeface="Consolas" panose="020B0609020204030204" pitchFamily="49" charset="0"/>
              </a:rPr>
              <a:t>tree</a:t>
            </a:r>
            <a:r>
              <a:rPr lang="en-US" dirty="0">
                <a:cs typeface="Consolas" panose="020B0609020204030204" pitchFamily="49" charset="0"/>
              </a:rPr>
              <a:t>-specific parameters.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</a:rPr>
              <a:t>Gradient Boosting in sklearn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6DF8B-5DB1-8641-8E1A-D6FC7DDBDAB0}"/>
              </a:ext>
            </a:extLst>
          </p:cNvPr>
          <p:cNvSpPr/>
          <p:nvPr/>
        </p:nvSpPr>
        <p:spPr>
          <a:xfrm>
            <a:off x="6265164" y="1777779"/>
            <a:ext cx="2492350" cy="43540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.fit(), .predict()</a:t>
            </a:r>
          </a:p>
        </p:txBody>
      </p:sp>
    </p:spTree>
    <p:extLst>
      <p:ext uri="{BB962C8B-B14F-4D97-AF65-F5344CB8AC3E}">
        <p14:creationId xmlns:p14="http://schemas.microsoft.com/office/powerpoint/2010/main" val="4192783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0883004" cy="4825224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accent3"/>
                </a:solidFill>
                <a:cs typeface="Consolas" panose="020B0609020204030204" pitchFamily="49" charset="0"/>
              </a:rPr>
              <a:t>HistGradientBoostingClassifier</a:t>
            </a:r>
            <a:r>
              <a:rPr lang="en-US" b="1" dirty="0"/>
              <a:t>: sklearn’s </a:t>
            </a:r>
            <a:r>
              <a:rPr lang="en-US" dirty="0"/>
              <a:t> Light GBM classifier (there is also a Regressor version), in experimental stage - </a:t>
            </a:r>
          </a:p>
          <a:p>
            <a:endParaRPr lang="en-US" dirty="0"/>
          </a:p>
          <a:p>
            <a:pPr marL="435957" lvl="1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from </a:t>
            </a:r>
            <a:r>
              <a:rPr lang="en-US" b="1" dirty="0" err="1">
                <a:solidFill>
                  <a:schemeClr val="accent3"/>
                </a:solidFill>
              </a:rPr>
              <a:t>sklearn.experimental</a:t>
            </a:r>
            <a:r>
              <a:rPr lang="en-US" b="1" dirty="0">
                <a:solidFill>
                  <a:schemeClr val="accent3"/>
                </a:solidFill>
              </a:rPr>
              <a:t> import </a:t>
            </a:r>
            <a:r>
              <a:rPr lang="en-US" b="1" dirty="0" err="1">
                <a:solidFill>
                  <a:schemeClr val="accent3"/>
                </a:solidFill>
              </a:rPr>
              <a:t>enable_hist_gradient_boosting</a:t>
            </a:r>
            <a:endParaRPr lang="en-US" sz="2800" b="1" dirty="0">
              <a:solidFill>
                <a:schemeClr val="accent3"/>
              </a:solidFill>
            </a:endParaRPr>
          </a:p>
          <a:p>
            <a:pPr marL="435957" lvl="1" indent="0">
              <a:buNone/>
            </a:pPr>
            <a:r>
              <a:rPr lang="en-US" sz="2800" b="1" dirty="0" err="1"/>
              <a:t>HistGradientBoostingClassifier</a:t>
            </a:r>
            <a:r>
              <a:rPr lang="en-US" sz="2800" i="1" dirty="0"/>
              <a:t>(</a:t>
            </a:r>
            <a:r>
              <a:rPr lang="en-US" sz="2800" i="1" dirty="0" err="1"/>
              <a:t>max_iter</a:t>
            </a:r>
            <a:r>
              <a:rPr lang="en-US" sz="2800" i="1" dirty="0"/>
              <a:t>=100, </a:t>
            </a:r>
            <a:r>
              <a:rPr lang="en-US" sz="2800" i="1" dirty="0" err="1"/>
              <a:t>learning_rate</a:t>
            </a:r>
            <a:r>
              <a:rPr lang="en-US" sz="2800" i="1" dirty="0"/>
              <a:t> = 0.1</a:t>
            </a:r>
            <a:r>
              <a:rPr lang="en-US" sz="2800" dirty="0"/>
              <a:t>,</a:t>
            </a:r>
          </a:p>
          <a:p>
            <a:pPr marL="435957" lvl="1" indent="0">
              <a:buNone/>
            </a:pPr>
            <a:r>
              <a:rPr lang="en-US" sz="2800" i="1" dirty="0"/>
              <a:t>	</a:t>
            </a:r>
            <a:r>
              <a:rPr lang="en-US" sz="2800" i="1" dirty="0" err="1"/>
              <a:t>max_leaf_nodes</a:t>
            </a:r>
            <a:r>
              <a:rPr lang="en-US" sz="2800" i="1" dirty="0"/>
              <a:t>=31, </a:t>
            </a:r>
            <a:r>
              <a:rPr lang="en-US" sz="2800" i="1" dirty="0" err="1"/>
              <a:t>min_samples_leaf</a:t>
            </a:r>
            <a:r>
              <a:rPr lang="en-US" sz="2800" i="1" dirty="0"/>
              <a:t>=20</a:t>
            </a:r>
            <a:r>
              <a:rPr lang="en-US" sz="2800" dirty="0"/>
              <a:t>, </a:t>
            </a:r>
            <a:r>
              <a:rPr lang="en-US" sz="2800" i="1" dirty="0" err="1"/>
              <a:t>max_depth</a:t>
            </a:r>
            <a:r>
              <a:rPr lang="en-US" sz="2800" i="1" dirty="0"/>
              <a:t>=None)</a:t>
            </a: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The full interface is larger. </a:t>
            </a:r>
          </a:p>
          <a:p>
            <a:pPr marL="0" indent="0">
              <a:buNone/>
            </a:pPr>
            <a:endParaRPr lang="en-US" dirty="0">
              <a:cs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</a:rPr>
              <a:t>Gradient Boosting in sklearn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6DF8B-5DB1-8641-8E1A-D6FC7DDBDAB0}"/>
              </a:ext>
            </a:extLst>
          </p:cNvPr>
          <p:cNvSpPr/>
          <p:nvPr/>
        </p:nvSpPr>
        <p:spPr>
          <a:xfrm>
            <a:off x="8779764" y="1750347"/>
            <a:ext cx="2492350" cy="43540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.fit(), .predict()</a:t>
            </a:r>
          </a:p>
        </p:txBody>
      </p:sp>
    </p:spTree>
    <p:extLst>
      <p:ext uri="{BB962C8B-B14F-4D97-AF65-F5344CB8AC3E}">
        <p14:creationId xmlns:p14="http://schemas.microsoft.com/office/powerpoint/2010/main" val="1183798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D5F91-F97A-5F41-A21E-3EB716E07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964" y="1836544"/>
            <a:ext cx="9518073" cy="2735457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292948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Optimization in Machine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5" y="1310105"/>
            <a:ext cx="11494618" cy="4830813"/>
          </a:xfrm>
        </p:spPr>
        <p:txBody>
          <a:bodyPr/>
          <a:lstStyle/>
          <a:p>
            <a:r>
              <a:rPr lang="en-US" dirty="0"/>
              <a:t>We build and train ML models, hoping for: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reality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3"/>
                </a:solidFill>
              </a:rPr>
              <a:t>Learn</a:t>
            </a:r>
            <a:r>
              <a:rPr lang="en-US" dirty="0"/>
              <a:t> </a:t>
            </a:r>
            <a:r>
              <a:rPr lang="en-US" b="1" dirty="0">
                <a:solidFill>
                  <a:schemeClr val="accent3"/>
                </a:solidFill>
              </a:rPr>
              <a:t>better and better </a:t>
            </a:r>
            <a:r>
              <a:rPr lang="en-US" dirty="0"/>
              <a:t>models, such that overall model </a:t>
            </a:r>
            <a:r>
              <a:rPr lang="en-US" b="1" dirty="0">
                <a:solidFill>
                  <a:schemeClr val="accent6"/>
                </a:solidFill>
              </a:rPr>
              <a:t>error</a:t>
            </a:r>
            <a:r>
              <a:rPr lang="en-US" dirty="0"/>
              <a:t> gets smaller and smaller … ideally, </a:t>
            </a:r>
            <a:r>
              <a:rPr lang="en-US" b="1" dirty="0">
                <a:solidFill>
                  <a:schemeClr val="accent6"/>
                </a:solidFill>
              </a:rPr>
              <a:t>as small as possible</a:t>
            </a:r>
            <a:r>
              <a:rPr lang="en-US" dirty="0"/>
              <a:t>!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6A2DA8-8B75-834C-A3EA-6A98E561F11F}"/>
              </a:ext>
            </a:extLst>
          </p:cNvPr>
          <p:cNvGrpSpPr/>
          <p:nvPr/>
        </p:nvGrpSpPr>
        <p:grpSpPr>
          <a:xfrm>
            <a:off x="727525" y="2077988"/>
            <a:ext cx="10736950" cy="589547"/>
            <a:chOff x="537367" y="1717445"/>
            <a:chExt cx="10736950" cy="65352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899FBC1-E7F4-9540-815A-8B6D6873A1E0}"/>
                </a:ext>
              </a:extLst>
            </p:cNvPr>
            <p:cNvGrpSpPr/>
            <p:nvPr/>
          </p:nvGrpSpPr>
          <p:grpSpPr>
            <a:xfrm>
              <a:off x="3446136" y="1718227"/>
              <a:ext cx="5875262" cy="634251"/>
              <a:chOff x="4226387" y="1708178"/>
              <a:chExt cx="5875262" cy="634251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4CC8FF5-7EA0-E04A-8DC6-00856C23F35B}"/>
                  </a:ext>
                </a:extLst>
              </p:cNvPr>
              <p:cNvGrpSpPr/>
              <p:nvPr/>
            </p:nvGrpSpPr>
            <p:grpSpPr>
              <a:xfrm>
                <a:off x="4226387" y="1810749"/>
                <a:ext cx="5875262" cy="388034"/>
                <a:chOff x="5461349" y="2974301"/>
                <a:chExt cx="5875262" cy="388034"/>
              </a:xfrm>
            </p:grpSpPr>
            <p:sp>
              <p:nvSpPr>
                <p:cNvPr id="35" name="Text Placeholder 4">
                  <a:extLst>
                    <a:ext uri="{FF2B5EF4-FFF2-40B4-BE49-F238E27FC236}">
                      <a16:creationId xmlns:a16="http://schemas.microsoft.com/office/drawing/2014/main" id="{A39FA73A-F446-754A-852A-7F92B4ED789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886450" y="2974301"/>
                  <a:ext cx="1450161" cy="388034"/>
                </a:xfrm>
                <a:prstGeom prst="rect">
                  <a:avLst/>
                </a:prstGeom>
              </p:spPr>
              <p:txBody>
                <a:bodyPr vert="horz"/>
                <a:lstStyle>
                  <a:lvl1pPr marL="249500" indent="-249500" algn="l" defTabSz="997999" rtl="0" eaLnBrk="1" latinLnBrk="0" hangingPunct="1">
                    <a:lnSpc>
                      <a:spcPct val="100000"/>
                    </a:lnSpc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3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457" indent="-228486" algn="l" defTabSz="997999" rtl="0" eaLnBrk="1" latinLnBrk="0" hangingPunct="1">
                    <a:lnSpc>
                      <a:spcPct val="100000"/>
                    </a:lnSpc>
                    <a:spcBef>
                      <a:spcPts val="800"/>
                    </a:spcBef>
                    <a:buFont typeface="Wingdings" charset="2"/>
                    <a:buChar char="§"/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2428" indent="-228486" algn="l" defTabSz="997999" rtl="0" eaLnBrk="1" latinLnBrk="0" hangingPunct="1">
                    <a:lnSpc>
                      <a:spcPct val="100000"/>
                    </a:lnSpc>
                    <a:spcBef>
                      <a:spcPts val="800"/>
                    </a:spcBef>
                    <a:buFont typeface="Lucida Grande"/>
                    <a:buChar char="-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99399" indent="-228486" algn="l" defTabSz="997999" rtl="0" eaLnBrk="1" latinLnBrk="0" hangingPunct="1">
                    <a:lnSpc>
                      <a:spcPct val="90000"/>
                    </a:lnSpc>
                    <a:spcBef>
                      <a:spcPts val="545"/>
                    </a:spcBef>
                    <a:buFont typeface="Lucida Grande"/>
                    <a:buChar char="-"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6370" indent="-228486" algn="l" defTabSz="997999" rtl="0" eaLnBrk="1" latinLnBrk="0" hangingPunct="1">
                    <a:lnSpc>
                      <a:spcPct val="90000"/>
                    </a:lnSpc>
                    <a:spcBef>
                      <a:spcPts val="545"/>
                    </a:spcBef>
                    <a:buFont typeface="Lucida Grande"/>
                    <a:buChar char="-"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4500" indent="-249500" algn="l" defTabSz="997999" rtl="0" eaLnBrk="1" latinLnBrk="0" hangingPunct="1">
                    <a:lnSpc>
                      <a:spcPct val="90000"/>
                    </a:lnSpc>
                    <a:spcBef>
                      <a:spcPts val="545"/>
                    </a:spcBef>
                    <a:buFont typeface="Arial" panose="020B0604020202020204" pitchFamily="34" charset="0"/>
                    <a:buChar char="•"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43499" indent="-249500" algn="l" defTabSz="997999" rtl="0" eaLnBrk="1" latinLnBrk="0" hangingPunct="1">
                    <a:lnSpc>
                      <a:spcPct val="90000"/>
                    </a:lnSpc>
                    <a:spcBef>
                      <a:spcPts val="545"/>
                    </a:spcBef>
                    <a:buFont typeface="Arial" panose="020B0604020202020204" pitchFamily="34" charset="0"/>
                    <a:buChar char="•"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742499" indent="-249500" algn="l" defTabSz="997999" rtl="0" eaLnBrk="1" latinLnBrk="0" hangingPunct="1">
                    <a:lnSpc>
                      <a:spcPct val="90000"/>
                    </a:lnSpc>
                    <a:spcBef>
                      <a:spcPts val="545"/>
                    </a:spcBef>
                    <a:buFont typeface="Arial" panose="020B0604020202020204" pitchFamily="34" charset="0"/>
                    <a:buChar char="•"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41499" indent="-249500" algn="l" defTabSz="997999" rtl="0" eaLnBrk="1" latinLnBrk="0" hangingPunct="1">
                    <a:lnSpc>
                      <a:spcPct val="90000"/>
                    </a:lnSpc>
                    <a:spcBef>
                      <a:spcPts val="545"/>
                    </a:spcBef>
                    <a:buFont typeface="Arial" panose="020B0604020202020204" pitchFamily="34" charset="0"/>
                    <a:buChar char="•"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endParaRPr lang="en-US" sz="1999" b="1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  <p:sp>
              <p:nvSpPr>
                <p:cNvPr id="36" name="Chevron 35">
                  <a:extLst>
                    <a:ext uri="{FF2B5EF4-FFF2-40B4-BE49-F238E27FC236}">
                      <a16:creationId xmlns:a16="http://schemas.microsoft.com/office/drawing/2014/main" id="{C4263784-C797-F14E-B0FB-38A9004ECC30}"/>
                    </a:ext>
                  </a:extLst>
                </p:cNvPr>
                <p:cNvSpPr/>
                <p:nvPr/>
              </p:nvSpPr>
              <p:spPr>
                <a:xfrm>
                  <a:off x="5461349" y="3115520"/>
                  <a:ext cx="383059" cy="244243"/>
                </a:xfrm>
                <a:prstGeom prst="chevron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0117"/>
                  <a:endParaRPr lang="en-US" dirty="0">
                    <a:solidFill>
                      <a:srgbClr val="303942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</p:grp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975132BD-249D-BE4C-87F7-8BF1ED5D460B}"/>
                  </a:ext>
                </a:extLst>
              </p:cNvPr>
              <p:cNvSpPr/>
              <p:nvPr/>
            </p:nvSpPr>
            <p:spPr>
              <a:xfrm>
                <a:off x="4742568" y="1708178"/>
                <a:ext cx="3260212" cy="634251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0117"/>
                <a:r>
                  <a:rPr lang="en-US" sz="1999" b="1" dirty="0">
                    <a:solidFill>
                      <a:schemeClr val="tx1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ML Model (Rules)</a:t>
                </a:r>
              </a:p>
            </p:txBody>
          </p:sp>
          <p:sp>
            <p:nvSpPr>
              <p:cNvPr id="34" name="Chevron 33">
                <a:extLst>
                  <a:ext uri="{FF2B5EF4-FFF2-40B4-BE49-F238E27FC236}">
                    <a16:creationId xmlns:a16="http://schemas.microsoft.com/office/drawing/2014/main" id="{AD2BDFA1-BBFC-464D-9CD4-B3B03A6C90F8}"/>
                  </a:ext>
                </a:extLst>
              </p:cNvPr>
              <p:cNvSpPr/>
              <p:nvPr/>
            </p:nvSpPr>
            <p:spPr>
              <a:xfrm>
                <a:off x="8135902" y="1903181"/>
                <a:ext cx="383059" cy="244243"/>
              </a:xfrm>
              <a:prstGeom prst="chevron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0117"/>
                <a:endParaRPr lang="en-US" dirty="0">
                  <a:solidFill>
                    <a:srgbClr val="303942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</p:grp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BC688F59-A648-C442-AD8C-BD1ECAF825A2}"/>
                </a:ext>
              </a:extLst>
            </p:cNvPr>
            <p:cNvSpPr/>
            <p:nvPr/>
          </p:nvSpPr>
          <p:spPr>
            <a:xfrm>
              <a:off x="537367" y="1736719"/>
              <a:ext cx="2775648" cy="6342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0117"/>
              <a:r>
                <a:rPr lang="en-US" sz="1999" b="1" dirty="0">
                  <a:solidFill>
                    <a:schemeClr val="tx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ML Model Features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912DBEE2-7BEE-6349-B6DE-3C547AC09F23}"/>
                </a:ext>
              </a:extLst>
            </p:cNvPr>
            <p:cNvSpPr/>
            <p:nvPr/>
          </p:nvSpPr>
          <p:spPr>
            <a:xfrm>
              <a:off x="7871236" y="1717445"/>
              <a:ext cx="3403081" cy="6342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99" b="1" dirty="0">
                  <a:solidFill>
                    <a:schemeClr val="tx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ML Model Target</a:t>
              </a:r>
            </a:p>
          </p:txBody>
        </p:sp>
      </p:grpSp>
      <p:sp>
        <p:nvSpPr>
          <p:cNvPr id="4" name="Up-Down Arrow 3">
            <a:extLst>
              <a:ext uri="{FF2B5EF4-FFF2-40B4-BE49-F238E27FC236}">
                <a16:creationId xmlns:a16="http://schemas.microsoft.com/office/drawing/2014/main" id="{7D9C29B4-CA37-584E-BA4C-4BD5125C7DA4}"/>
              </a:ext>
            </a:extLst>
          </p:cNvPr>
          <p:cNvSpPr/>
          <p:nvPr/>
        </p:nvSpPr>
        <p:spPr>
          <a:xfrm>
            <a:off x="9186879" y="2849636"/>
            <a:ext cx="251378" cy="589547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D7F0E0-591A-8545-9FB9-882EFFCEBA77}"/>
              </a:ext>
            </a:extLst>
          </p:cNvPr>
          <p:cNvSpPr txBox="1"/>
          <p:nvPr/>
        </p:nvSpPr>
        <p:spPr>
          <a:xfrm>
            <a:off x="9650842" y="2932339"/>
            <a:ext cx="2079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error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2A0F25C-3083-944D-BE11-5A8C5860B48C}"/>
              </a:ext>
            </a:extLst>
          </p:cNvPr>
          <p:cNvGrpSpPr/>
          <p:nvPr/>
        </p:nvGrpSpPr>
        <p:grpSpPr>
          <a:xfrm>
            <a:off x="727525" y="3660417"/>
            <a:ext cx="10736950" cy="589547"/>
            <a:chOff x="537367" y="1717445"/>
            <a:chExt cx="10736950" cy="65352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84A39B8-A39E-1149-A9D0-6E253F1CB894}"/>
                </a:ext>
              </a:extLst>
            </p:cNvPr>
            <p:cNvGrpSpPr/>
            <p:nvPr/>
          </p:nvGrpSpPr>
          <p:grpSpPr>
            <a:xfrm>
              <a:off x="3446136" y="1718227"/>
              <a:ext cx="5875262" cy="634251"/>
              <a:chOff x="4226387" y="1708178"/>
              <a:chExt cx="5875262" cy="634251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CF902CB-292E-0E44-ABCD-14571854B559}"/>
                  </a:ext>
                </a:extLst>
              </p:cNvPr>
              <p:cNvGrpSpPr/>
              <p:nvPr/>
            </p:nvGrpSpPr>
            <p:grpSpPr>
              <a:xfrm>
                <a:off x="4226387" y="1810749"/>
                <a:ext cx="5875262" cy="388034"/>
                <a:chOff x="5461349" y="2974301"/>
                <a:chExt cx="5875262" cy="388034"/>
              </a:xfrm>
            </p:grpSpPr>
            <p:sp>
              <p:nvSpPr>
                <p:cNvPr id="64" name="Text Placeholder 4">
                  <a:extLst>
                    <a:ext uri="{FF2B5EF4-FFF2-40B4-BE49-F238E27FC236}">
                      <a16:creationId xmlns:a16="http://schemas.microsoft.com/office/drawing/2014/main" id="{9F504495-FB19-CB4D-8628-A4A92C95AA0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886450" y="2974301"/>
                  <a:ext cx="1450161" cy="388034"/>
                </a:xfrm>
                <a:prstGeom prst="rect">
                  <a:avLst/>
                </a:prstGeom>
              </p:spPr>
              <p:txBody>
                <a:bodyPr vert="horz"/>
                <a:lstStyle>
                  <a:lvl1pPr marL="249500" indent="-249500" algn="l" defTabSz="997999" rtl="0" eaLnBrk="1" latinLnBrk="0" hangingPunct="1">
                    <a:lnSpc>
                      <a:spcPct val="100000"/>
                    </a:lnSpc>
                    <a:spcBef>
                      <a:spcPts val="800"/>
                    </a:spcBef>
                    <a:buFont typeface="Arial" panose="020B0604020202020204" pitchFamily="34" charset="0"/>
                    <a:buChar char="•"/>
                    <a:defRPr sz="3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457" indent="-228486" algn="l" defTabSz="997999" rtl="0" eaLnBrk="1" latinLnBrk="0" hangingPunct="1">
                    <a:lnSpc>
                      <a:spcPct val="100000"/>
                    </a:lnSpc>
                    <a:spcBef>
                      <a:spcPts val="800"/>
                    </a:spcBef>
                    <a:buFont typeface="Wingdings" charset="2"/>
                    <a:buChar char="§"/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2428" indent="-228486" algn="l" defTabSz="997999" rtl="0" eaLnBrk="1" latinLnBrk="0" hangingPunct="1">
                    <a:lnSpc>
                      <a:spcPct val="100000"/>
                    </a:lnSpc>
                    <a:spcBef>
                      <a:spcPts val="800"/>
                    </a:spcBef>
                    <a:buFont typeface="Lucida Grande"/>
                    <a:buChar char="-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99399" indent="-228486" algn="l" defTabSz="997999" rtl="0" eaLnBrk="1" latinLnBrk="0" hangingPunct="1">
                    <a:lnSpc>
                      <a:spcPct val="90000"/>
                    </a:lnSpc>
                    <a:spcBef>
                      <a:spcPts val="545"/>
                    </a:spcBef>
                    <a:buFont typeface="Lucida Grande"/>
                    <a:buChar char="-"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6370" indent="-228486" algn="l" defTabSz="997999" rtl="0" eaLnBrk="1" latinLnBrk="0" hangingPunct="1">
                    <a:lnSpc>
                      <a:spcPct val="90000"/>
                    </a:lnSpc>
                    <a:spcBef>
                      <a:spcPts val="545"/>
                    </a:spcBef>
                    <a:buFont typeface="Lucida Grande"/>
                    <a:buChar char="-"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4500" indent="-249500" algn="l" defTabSz="997999" rtl="0" eaLnBrk="1" latinLnBrk="0" hangingPunct="1">
                    <a:lnSpc>
                      <a:spcPct val="90000"/>
                    </a:lnSpc>
                    <a:spcBef>
                      <a:spcPts val="545"/>
                    </a:spcBef>
                    <a:buFont typeface="Arial" panose="020B0604020202020204" pitchFamily="34" charset="0"/>
                    <a:buChar char="•"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43499" indent="-249500" algn="l" defTabSz="997999" rtl="0" eaLnBrk="1" latinLnBrk="0" hangingPunct="1">
                    <a:lnSpc>
                      <a:spcPct val="90000"/>
                    </a:lnSpc>
                    <a:spcBef>
                      <a:spcPts val="545"/>
                    </a:spcBef>
                    <a:buFont typeface="Arial" panose="020B0604020202020204" pitchFamily="34" charset="0"/>
                    <a:buChar char="•"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742499" indent="-249500" algn="l" defTabSz="997999" rtl="0" eaLnBrk="1" latinLnBrk="0" hangingPunct="1">
                    <a:lnSpc>
                      <a:spcPct val="90000"/>
                    </a:lnSpc>
                    <a:spcBef>
                      <a:spcPts val="545"/>
                    </a:spcBef>
                    <a:buFont typeface="Arial" panose="020B0604020202020204" pitchFamily="34" charset="0"/>
                    <a:buChar char="•"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41499" indent="-249500" algn="l" defTabSz="997999" rtl="0" eaLnBrk="1" latinLnBrk="0" hangingPunct="1">
                    <a:lnSpc>
                      <a:spcPct val="90000"/>
                    </a:lnSpc>
                    <a:spcBef>
                      <a:spcPts val="545"/>
                    </a:spcBef>
                    <a:buFont typeface="Arial" panose="020B0604020202020204" pitchFamily="34" charset="0"/>
                    <a:buChar char="•"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endParaRPr lang="en-US" sz="1999" b="1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  <p:sp>
              <p:nvSpPr>
                <p:cNvPr id="65" name="Chevron 64">
                  <a:extLst>
                    <a:ext uri="{FF2B5EF4-FFF2-40B4-BE49-F238E27FC236}">
                      <a16:creationId xmlns:a16="http://schemas.microsoft.com/office/drawing/2014/main" id="{8A2B386B-746B-B244-8EB2-988C3DEDCAC2}"/>
                    </a:ext>
                  </a:extLst>
                </p:cNvPr>
                <p:cNvSpPr/>
                <p:nvPr/>
              </p:nvSpPr>
              <p:spPr>
                <a:xfrm>
                  <a:off x="5461349" y="3115520"/>
                  <a:ext cx="383059" cy="244243"/>
                </a:xfrm>
                <a:prstGeom prst="chevron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0117"/>
                  <a:endParaRPr lang="en-US" dirty="0">
                    <a:solidFill>
                      <a:srgbClr val="303942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endParaRPr>
                </a:p>
              </p:txBody>
            </p:sp>
          </p:grpSp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74D14FF5-9790-CE4F-83C1-A6CED015D86D}"/>
                  </a:ext>
                </a:extLst>
              </p:cNvPr>
              <p:cNvSpPr/>
              <p:nvPr/>
            </p:nvSpPr>
            <p:spPr>
              <a:xfrm>
                <a:off x="4742568" y="1708178"/>
                <a:ext cx="3260212" cy="634251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0117"/>
                <a:r>
                  <a:rPr lang="en-US" sz="1999" b="1" dirty="0">
                    <a:solidFill>
                      <a:schemeClr val="tx1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ML Model (Rules)</a:t>
                </a:r>
              </a:p>
            </p:txBody>
          </p:sp>
          <p:sp>
            <p:nvSpPr>
              <p:cNvPr id="63" name="Chevron 62">
                <a:extLst>
                  <a:ext uri="{FF2B5EF4-FFF2-40B4-BE49-F238E27FC236}">
                    <a16:creationId xmlns:a16="http://schemas.microsoft.com/office/drawing/2014/main" id="{E0110F3E-A2C4-5545-B55C-312FEADDDB67}"/>
                  </a:ext>
                </a:extLst>
              </p:cNvPr>
              <p:cNvSpPr/>
              <p:nvPr/>
            </p:nvSpPr>
            <p:spPr>
              <a:xfrm>
                <a:off x="8135902" y="1903181"/>
                <a:ext cx="383059" cy="244243"/>
              </a:xfrm>
              <a:prstGeom prst="chevron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0117"/>
                <a:endParaRPr lang="en-US" dirty="0">
                  <a:solidFill>
                    <a:srgbClr val="303942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</p:grp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90FA6179-6A99-1246-856E-4CD9448DD5F7}"/>
                </a:ext>
              </a:extLst>
            </p:cNvPr>
            <p:cNvSpPr/>
            <p:nvPr/>
          </p:nvSpPr>
          <p:spPr>
            <a:xfrm>
              <a:off x="537367" y="1736719"/>
              <a:ext cx="2775648" cy="6342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0117"/>
              <a:r>
                <a:rPr lang="en-US" sz="1999" b="1" dirty="0">
                  <a:solidFill>
                    <a:schemeClr val="tx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ML Model Features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86020461-F650-5A41-9DB1-F50377F66C82}"/>
                </a:ext>
              </a:extLst>
            </p:cNvPr>
            <p:cNvSpPr/>
            <p:nvPr/>
          </p:nvSpPr>
          <p:spPr>
            <a:xfrm>
              <a:off x="7871236" y="1717445"/>
              <a:ext cx="3403081" cy="6342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99" b="1" dirty="0">
                  <a:solidFill>
                    <a:schemeClr val="tx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ML Model Prediction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0967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EED8719B-2CD7-434E-A59F-AAA6DF294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5837" y="1283369"/>
            <a:ext cx="5600791" cy="389356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Linear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/>
              <a:t>Regression</a:t>
            </a:r>
            <a:r>
              <a:rPr lang="en-US" dirty="0"/>
              <a:t>*: Given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{    }, </a:t>
            </a:r>
            <a:r>
              <a:rPr lang="en-US" dirty="0"/>
              <a:t>predict   </a:t>
            </a:r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:</a:t>
            </a:r>
            <a:r>
              <a:rPr lang="en-US" dirty="0"/>
              <a:t>   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ea typeface="Cambria Math" panose="02040503050406030204" pitchFamily="18" charset="0"/>
              </a:rPr>
              <a:t>	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0894666" cy="987472"/>
          </a:xfrm>
        </p:spPr>
        <p:txBody>
          <a:bodyPr/>
          <a:lstStyle/>
          <a:p>
            <a:r>
              <a:rPr 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Looking back at Regression Models</a:t>
            </a:r>
            <a:endParaRPr lang="en-US" b="1" dirty="0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5EEF37D4-800F-C542-831A-75A8A7E60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336" y="1459987"/>
            <a:ext cx="316610" cy="24018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893B9C70-6805-5D45-AD10-C4D5E7490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047" y="1886016"/>
            <a:ext cx="174698" cy="24663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B37E46E-6191-E545-8E7A-13C331714B98}"/>
              </a:ext>
            </a:extLst>
          </p:cNvPr>
          <p:cNvSpPr/>
          <p:nvPr/>
        </p:nvSpPr>
        <p:spPr>
          <a:xfrm>
            <a:off x="6588594" y="5526699"/>
            <a:ext cx="5201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* Basically assuming that the output depends only on first order interactions of the inputs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721713-97E4-FA48-8300-F1A2DF681C5C}"/>
              </a:ext>
            </a:extLst>
          </p:cNvPr>
          <p:cNvGrpSpPr/>
          <p:nvPr/>
        </p:nvGrpSpPr>
        <p:grpSpPr>
          <a:xfrm>
            <a:off x="1845569" y="1447573"/>
            <a:ext cx="3866925" cy="3874455"/>
            <a:chOff x="1845569" y="1447573"/>
            <a:chExt cx="3866925" cy="3874455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3A41397D-E366-144C-A5D9-F1187D4051F2}"/>
                </a:ext>
              </a:extLst>
            </p:cNvPr>
            <p:cNvSpPr txBox="1"/>
            <p:nvPr/>
          </p:nvSpPr>
          <p:spPr>
            <a:xfrm>
              <a:off x="3957568" y="4091754"/>
              <a:ext cx="813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(sum)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9032689A-4E38-2C41-923A-ED8866A9660A}"/>
                </a:ext>
              </a:extLst>
            </p:cNvPr>
            <p:cNvSpPr txBox="1"/>
            <p:nvPr/>
          </p:nvSpPr>
          <p:spPr>
            <a:xfrm>
              <a:off x="3949663" y="4511787"/>
              <a:ext cx="1153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(weights)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7A3DB7D-EC33-F64D-9ECE-C659D88FB186}"/>
                </a:ext>
              </a:extLst>
            </p:cNvPr>
            <p:cNvSpPr/>
            <p:nvPr/>
          </p:nvSpPr>
          <p:spPr>
            <a:xfrm rot="16200000">
              <a:off x="2174617" y="3380162"/>
              <a:ext cx="934956" cy="977125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E55F8AF-77EF-4245-A610-16B6117D7533}"/>
                </a:ext>
              </a:extLst>
            </p:cNvPr>
            <p:cNvSpPr/>
            <p:nvPr/>
          </p:nvSpPr>
          <p:spPr>
            <a:xfrm rot="16200000">
              <a:off x="2430141" y="1444886"/>
              <a:ext cx="438538" cy="44391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D965B20-A4C7-764F-B00C-40B3A99643FA}"/>
                </a:ext>
              </a:extLst>
            </p:cNvPr>
            <p:cNvSpPr/>
            <p:nvPr/>
          </p:nvSpPr>
          <p:spPr>
            <a:xfrm rot="16200000">
              <a:off x="2440041" y="4880803"/>
              <a:ext cx="438538" cy="44391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2DF2086-30B3-004A-A6E6-362CF0272ABD}"/>
                </a:ext>
              </a:extLst>
            </p:cNvPr>
            <p:cNvSpPr/>
            <p:nvPr/>
          </p:nvSpPr>
          <p:spPr>
            <a:xfrm rot="16200000">
              <a:off x="2987824" y="4880803"/>
              <a:ext cx="438538" cy="44391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8BC1B45-89B7-4D47-90B5-26DB56ABCE1B}"/>
                </a:ext>
              </a:extLst>
            </p:cNvPr>
            <p:cNvSpPr/>
            <p:nvPr/>
          </p:nvSpPr>
          <p:spPr>
            <a:xfrm rot="16200000">
              <a:off x="1899441" y="4880803"/>
              <a:ext cx="438538" cy="44391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D848580-83A6-D144-A4AB-6AFE2679BEA2}"/>
                </a:ext>
              </a:extLst>
            </p:cNvPr>
            <p:cNvCxnSpPr>
              <a:cxnSpLocks/>
              <a:stCxn id="41" idx="6"/>
              <a:endCxn id="38" idx="2"/>
            </p:cNvCxnSpPr>
            <p:nvPr/>
          </p:nvCxnSpPr>
          <p:spPr>
            <a:xfrm flipH="1" flipV="1">
              <a:off x="2642096" y="4336203"/>
              <a:ext cx="564997" cy="5472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D71DB81-368E-1F4F-80DA-84FC1F3B01AD}"/>
                </a:ext>
              </a:extLst>
            </p:cNvPr>
            <p:cNvCxnSpPr>
              <a:cxnSpLocks/>
              <a:stCxn id="42" idx="6"/>
              <a:endCxn id="38" idx="2"/>
            </p:cNvCxnSpPr>
            <p:nvPr/>
          </p:nvCxnSpPr>
          <p:spPr>
            <a:xfrm flipV="1">
              <a:off x="2118711" y="4336203"/>
              <a:ext cx="523385" cy="5472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F522F92-EFD1-504A-8F2C-5D0E003DF580}"/>
                </a:ext>
              </a:extLst>
            </p:cNvPr>
            <p:cNvCxnSpPr>
              <a:cxnSpLocks/>
              <a:stCxn id="40" idx="6"/>
              <a:endCxn id="38" idx="2"/>
            </p:cNvCxnSpPr>
            <p:nvPr/>
          </p:nvCxnSpPr>
          <p:spPr>
            <a:xfrm flipH="1" flipV="1">
              <a:off x="2642096" y="4336203"/>
              <a:ext cx="17215" cy="5472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E55DD34-D689-1E4E-B404-8292D7C831F7}"/>
                </a:ext>
              </a:extLst>
            </p:cNvPr>
            <p:cNvCxnSpPr>
              <a:cxnSpLocks/>
              <a:stCxn id="38" idx="6"/>
            </p:cNvCxnSpPr>
            <p:nvPr/>
          </p:nvCxnSpPr>
          <p:spPr>
            <a:xfrm flipV="1">
              <a:off x="2642096" y="1886111"/>
              <a:ext cx="0" cy="15151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661AA25-FAEB-4144-B417-C7CD56B6B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9102" y="5027342"/>
              <a:ext cx="247949" cy="165299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B8B4307-6304-314F-8323-A66209CD0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75426" y="5016386"/>
              <a:ext cx="255462" cy="165299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9143479-3BBC-0D42-A6F0-9C06D063FFD5}"/>
                </a:ext>
              </a:extLst>
            </p:cNvPr>
            <p:cNvSpPr txBox="1"/>
            <p:nvPr/>
          </p:nvSpPr>
          <p:spPr>
            <a:xfrm>
              <a:off x="3888625" y="1494256"/>
              <a:ext cx="1823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Output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571A35A-5DF4-684C-9AE1-3F025CF93A80}"/>
                </a:ext>
              </a:extLst>
            </p:cNvPr>
            <p:cNvSpPr txBox="1"/>
            <p:nvPr/>
          </p:nvSpPr>
          <p:spPr>
            <a:xfrm>
              <a:off x="3967152" y="4882744"/>
              <a:ext cx="1558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Input 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18C4B7E-53B3-5B4B-8D25-D05FA328F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77332" y="5027870"/>
              <a:ext cx="76200" cy="15875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47CA443-0837-3845-8531-C244B785B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45569" y="4642732"/>
              <a:ext cx="251695" cy="152341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87F70857-1120-D74D-A3D3-F132AFD73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64178" y="4649356"/>
              <a:ext cx="245072" cy="14571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47AE354-1605-9444-9481-DDD2AB1A7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75174" y="4653873"/>
              <a:ext cx="251695" cy="145718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F9FEE149-3438-264A-B76D-85C8E11D9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01937" y="3710816"/>
              <a:ext cx="714746" cy="315818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7D823E38-DB91-6F4E-9DA5-4BA44B0CB7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9462" y="2377679"/>
            <a:ext cx="4213539" cy="3187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A20581D-3513-AE4B-85BC-C26F3266DA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71019" y="1586172"/>
            <a:ext cx="157217" cy="16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10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EED8719B-2CD7-434E-A59F-AAA6DF294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5837" y="1283369"/>
            <a:ext cx="5600791" cy="389356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Linear </a:t>
            </a:r>
            <a:r>
              <a:rPr lang="en-US" b="1" dirty="0"/>
              <a:t>Regression</a:t>
            </a:r>
            <a:r>
              <a:rPr lang="en-US" dirty="0"/>
              <a:t>*: Given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{    }, </a:t>
            </a:r>
            <a:r>
              <a:rPr lang="en-US" dirty="0"/>
              <a:t>predict   </a:t>
            </a:r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:</a:t>
            </a:r>
            <a:r>
              <a:rPr lang="en-US" dirty="0"/>
              <a:t>   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ea typeface="Cambria Math" panose="02040503050406030204" pitchFamily="18" charset="0"/>
              </a:rPr>
              <a:t>where     is the </a:t>
            </a:r>
            <a:r>
              <a:rPr lang="en-US" b="1" dirty="0">
                <a:solidFill>
                  <a:srgbClr val="F89921"/>
                </a:solidFill>
                <a:ea typeface="Cambria Math" panose="02040503050406030204" pitchFamily="18" charset="0"/>
              </a:rPr>
              <a:t>linear function</a:t>
            </a:r>
            <a:r>
              <a:rPr lang="en-US" dirty="0">
                <a:ea typeface="Cambria Math" panose="02040503050406030204" pitchFamily="18" charset="0"/>
              </a:rPr>
              <a:t>:</a:t>
            </a:r>
            <a:endParaRPr lang="en-US" sz="2400" dirty="0"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ea typeface="Cambria Math" panose="02040503050406030204" pitchFamily="18" charset="0"/>
              </a:rPr>
              <a:t>	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0894666" cy="987472"/>
          </a:xfrm>
        </p:spPr>
        <p:txBody>
          <a:bodyPr/>
          <a:lstStyle/>
          <a:p>
            <a:r>
              <a:rPr 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Looking back at Regression Models</a:t>
            </a:r>
            <a:endParaRPr lang="en-US" b="1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326B84D3-9849-DC4B-9864-69B1A3DDF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64" y="2861065"/>
            <a:ext cx="187932" cy="3363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EEF37D4-800F-C542-831A-75A8A7E60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9009" y="1474374"/>
            <a:ext cx="316610" cy="24018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893B9C70-6805-5D45-AD10-C4D5E7490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294" y="1903207"/>
            <a:ext cx="174698" cy="24663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B37E46E-6191-E545-8E7A-13C331714B98}"/>
              </a:ext>
            </a:extLst>
          </p:cNvPr>
          <p:cNvSpPr/>
          <p:nvPr/>
        </p:nvSpPr>
        <p:spPr>
          <a:xfrm>
            <a:off x="6588594" y="5772875"/>
            <a:ext cx="4884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*</a:t>
            </a:r>
            <a:r>
              <a:rPr lang="en-US" i="1" dirty="0"/>
              <a:t> </a:t>
            </a:r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Linear activation function </a:t>
            </a:r>
          </a:p>
        </p:txBody>
      </p:sp>
      <p:pic>
        <p:nvPicPr>
          <p:cNvPr id="183" name="Picture 182">
            <a:extLst>
              <a:ext uri="{FF2B5EF4-FFF2-40B4-BE49-F238E27FC236}">
                <a16:creationId xmlns:a16="http://schemas.microsoft.com/office/drawing/2014/main" id="{F88D002C-5130-8347-B60D-3A6F73240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600" y="2331533"/>
            <a:ext cx="4488725" cy="36214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9DE8ABC-7F38-C047-8316-9768419309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2994" y="3472845"/>
            <a:ext cx="1354117" cy="3683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100B588-F7A7-CC47-A665-9011ED48222B}"/>
              </a:ext>
            </a:extLst>
          </p:cNvPr>
          <p:cNvGrpSpPr/>
          <p:nvPr/>
        </p:nvGrpSpPr>
        <p:grpSpPr>
          <a:xfrm>
            <a:off x="1845569" y="1447573"/>
            <a:ext cx="4245034" cy="3874455"/>
            <a:chOff x="1845569" y="1447573"/>
            <a:chExt cx="4245034" cy="38744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5721713-97E4-FA48-8300-F1A2DF681C5C}"/>
                </a:ext>
              </a:extLst>
            </p:cNvPr>
            <p:cNvGrpSpPr/>
            <p:nvPr/>
          </p:nvGrpSpPr>
          <p:grpSpPr>
            <a:xfrm>
              <a:off x="1845569" y="1447573"/>
              <a:ext cx="4245034" cy="3874455"/>
              <a:chOff x="1845569" y="1447573"/>
              <a:chExt cx="4245034" cy="3874455"/>
            </a:xfrm>
          </p:grpSpPr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DEF889EF-4434-C848-B0B3-0290B0CD51AD}"/>
                  </a:ext>
                </a:extLst>
              </p:cNvPr>
              <p:cNvSpPr txBox="1"/>
              <p:nvPr/>
            </p:nvSpPr>
            <p:spPr>
              <a:xfrm>
                <a:off x="3967152" y="3695423"/>
                <a:ext cx="2123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3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Activation function</a:t>
                </a: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3A41397D-E366-144C-A5D9-F1187D4051F2}"/>
                  </a:ext>
                </a:extLst>
              </p:cNvPr>
              <p:cNvSpPr txBox="1"/>
              <p:nvPr/>
            </p:nvSpPr>
            <p:spPr>
              <a:xfrm>
                <a:off x="3957568" y="4091754"/>
                <a:ext cx="813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(sum)</a:t>
                </a: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9032689A-4E38-2C41-923A-ED8866A9660A}"/>
                  </a:ext>
                </a:extLst>
              </p:cNvPr>
              <p:cNvSpPr txBox="1"/>
              <p:nvPr/>
            </p:nvSpPr>
            <p:spPr>
              <a:xfrm>
                <a:off x="3949663" y="4511787"/>
                <a:ext cx="1153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(weights)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7A3DB7D-EC33-F64D-9ECE-C659D88FB186}"/>
                  </a:ext>
                </a:extLst>
              </p:cNvPr>
              <p:cNvSpPr/>
              <p:nvPr/>
            </p:nvSpPr>
            <p:spPr>
              <a:xfrm rot="16200000">
                <a:off x="2174617" y="3380162"/>
                <a:ext cx="934956" cy="97712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E55F8AF-77EF-4245-A610-16B6117D7533}"/>
                  </a:ext>
                </a:extLst>
              </p:cNvPr>
              <p:cNvSpPr/>
              <p:nvPr/>
            </p:nvSpPr>
            <p:spPr>
              <a:xfrm rot="16200000">
                <a:off x="2430141" y="1444886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D965B20-A4C7-764F-B00C-40B3A99643FA}"/>
                  </a:ext>
                </a:extLst>
              </p:cNvPr>
              <p:cNvSpPr/>
              <p:nvPr/>
            </p:nvSpPr>
            <p:spPr>
              <a:xfrm rot="16200000">
                <a:off x="2440041" y="4880803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2DF2086-30B3-004A-A6E6-362CF0272ABD}"/>
                  </a:ext>
                </a:extLst>
              </p:cNvPr>
              <p:cNvSpPr/>
              <p:nvPr/>
            </p:nvSpPr>
            <p:spPr>
              <a:xfrm rot="16200000">
                <a:off x="2987824" y="4880803"/>
                <a:ext cx="438538" cy="44391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8BC1B45-89B7-4D47-90B5-26DB56ABCE1B}"/>
                  </a:ext>
                </a:extLst>
              </p:cNvPr>
              <p:cNvSpPr/>
              <p:nvPr/>
            </p:nvSpPr>
            <p:spPr>
              <a:xfrm rot="16200000">
                <a:off x="1899441" y="4880803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BD848580-83A6-D144-A4AB-6AFE2679BEA2}"/>
                  </a:ext>
                </a:extLst>
              </p:cNvPr>
              <p:cNvCxnSpPr>
                <a:cxnSpLocks/>
                <a:stCxn id="41" idx="6"/>
                <a:endCxn id="38" idx="2"/>
              </p:cNvCxnSpPr>
              <p:nvPr/>
            </p:nvCxnSpPr>
            <p:spPr>
              <a:xfrm flipH="1" flipV="1">
                <a:off x="2642096" y="4336203"/>
                <a:ext cx="564997" cy="5472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DD71DB81-368E-1F4F-80DA-84FC1F3B01AD}"/>
                  </a:ext>
                </a:extLst>
              </p:cNvPr>
              <p:cNvCxnSpPr>
                <a:cxnSpLocks/>
                <a:stCxn id="42" idx="6"/>
                <a:endCxn id="38" idx="2"/>
              </p:cNvCxnSpPr>
              <p:nvPr/>
            </p:nvCxnSpPr>
            <p:spPr>
              <a:xfrm flipV="1">
                <a:off x="2118711" y="4336203"/>
                <a:ext cx="523385" cy="5472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9F522F92-EFD1-504A-8F2C-5D0E003DF580}"/>
                  </a:ext>
                </a:extLst>
              </p:cNvPr>
              <p:cNvCxnSpPr>
                <a:cxnSpLocks/>
                <a:stCxn id="40" idx="6"/>
                <a:endCxn id="38" idx="2"/>
              </p:cNvCxnSpPr>
              <p:nvPr/>
            </p:nvCxnSpPr>
            <p:spPr>
              <a:xfrm flipH="1" flipV="1">
                <a:off x="2642096" y="4336203"/>
                <a:ext cx="17215" cy="5472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3E55DD34-D689-1E4E-B404-8292D7C831F7}"/>
                  </a:ext>
                </a:extLst>
              </p:cNvPr>
              <p:cNvCxnSpPr>
                <a:cxnSpLocks/>
                <a:stCxn id="38" idx="6"/>
              </p:cNvCxnSpPr>
              <p:nvPr/>
            </p:nvCxnSpPr>
            <p:spPr>
              <a:xfrm flipV="1">
                <a:off x="2642096" y="1886111"/>
                <a:ext cx="0" cy="151513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D661AA25-FAEB-4144-B417-C7CD56B6B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39102" y="5027342"/>
                <a:ext cx="247949" cy="165299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B8B4307-6304-314F-8323-A66209CD00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75426" y="5016386"/>
                <a:ext cx="255462" cy="165299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9143479-3BBC-0D42-A6F0-9C06D063FFD5}"/>
                  </a:ext>
                </a:extLst>
              </p:cNvPr>
              <p:cNvSpPr txBox="1"/>
              <p:nvPr/>
            </p:nvSpPr>
            <p:spPr>
              <a:xfrm>
                <a:off x="3888625" y="1494256"/>
                <a:ext cx="1823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Output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571A35A-5DF4-684C-9AE1-3F025CF93A80}"/>
                  </a:ext>
                </a:extLst>
              </p:cNvPr>
              <p:cNvSpPr txBox="1"/>
              <p:nvPr/>
            </p:nvSpPr>
            <p:spPr>
              <a:xfrm>
                <a:off x="3967152" y="4882744"/>
                <a:ext cx="15586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Input 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918C4B7E-53B3-5B4B-8D25-D05FA328F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77332" y="5027870"/>
                <a:ext cx="76200" cy="158750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B47CA443-0837-3845-8531-C244B785B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45569" y="4642732"/>
                <a:ext cx="251695" cy="15234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87F70857-1120-D74D-A3D3-F132AFD73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64178" y="4649356"/>
                <a:ext cx="245072" cy="14571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347AE354-1605-9444-9481-DDD2AB1A7B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75174" y="4653873"/>
                <a:ext cx="251695" cy="145718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F9FEE149-3438-264A-B76D-85C8E11D9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98519" y="3943615"/>
                <a:ext cx="620927" cy="274366"/>
              </a:xfrm>
              <a:prstGeom prst="rect">
                <a:avLst/>
              </a:prstGeom>
            </p:spPr>
          </p:pic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51A06A7-6502-2840-A8A1-C86417F6C3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5841" y="3880089"/>
              <a:ext cx="462784" cy="0"/>
            </a:xfrm>
            <a:prstGeom prst="straightConnector1">
              <a:avLst/>
            </a:prstGeom>
            <a:ln w="19050" cmpd="sng">
              <a:solidFill>
                <a:schemeClr val="accent3"/>
              </a:solidFill>
              <a:prstDash val="solid"/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A28D7BB-EDD8-F74C-BABD-A6DF8CF3A1FC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86" y="3880089"/>
              <a:ext cx="977125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3BCDCCE-7849-D143-98CE-D9303C659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71019" y="1586172"/>
              <a:ext cx="157217" cy="167043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5F1A6C1-EB2A-1349-B62F-A1F9D1044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34792" y="3562419"/>
              <a:ext cx="791943" cy="289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268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EED8719B-2CD7-434E-A59F-AAA6DF294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5837" y="1283369"/>
            <a:ext cx="5600791" cy="389356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Logistic </a:t>
            </a:r>
            <a:r>
              <a:rPr lang="en-US" b="1" dirty="0"/>
              <a:t>Regression</a:t>
            </a:r>
            <a:r>
              <a:rPr lang="en-US" dirty="0"/>
              <a:t>*: Given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{    }, </a:t>
            </a:r>
            <a:r>
              <a:rPr lang="en-US" dirty="0"/>
              <a:t>predict   , </a:t>
            </a:r>
            <a:r>
              <a:rPr lang="en-US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where                 :</a:t>
            </a:r>
            <a:r>
              <a:rPr lang="en-US" dirty="0"/>
              <a:t>:  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ea typeface="Cambria Math" panose="02040503050406030204" pitchFamily="18" charset="0"/>
              </a:rPr>
              <a:t>where     is the </a:t>
            </a:r>
            <a:r>
              <a:rPr lang="en-US" b="1" dirty="0">
                <a:solidFill>
                  <a:srgbClr val="F89921"/>
                </a:solidFill>
                <a:ea typeface="Cambria Math" panose="02040503050406030204" pitchFamily="18" charset="0"/>
              </a:rPr>
              <a:t>logistic function</a:t>
            </a:r>
            <a:r>
              <a:rPr lang="en-US" dirty="0">
                <a:ea typeface="Cambria Math" panose="02040503050406030204" pitchFamily="18" charset="0"/>
              </a:rPr>
              <a:t>:</a:t>
            </a:r>
            <a:endParaRPr lang="en-US" sz="2400" dirty="0"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ea typeface="Cambria Math" panose="02040503050406030204" pitchFamily="18" charset="0"/>
              </a:rPr>
              <a:t>	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0894666" cy="987472"/>
          </a:xfrm>
        </p:spPr>
        <p:txBody>
          <a:bodyPr/>
          <a:lstStyle/>
          <a:p>
            <a:r>
              <a:rPr lang="en-US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Looking back at Regression Models</a:t>
            </a:r>
            <a:endParaRPr lang="en-US" b="1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326B84D3-9849-DC4B-9864-69B1A3DDF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64" y="2861065"/>
            <a:ext cx="187932" cy="3363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EEF37D4-800F-C542-831A-75A8A7E60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2835" y="1481271"/>
            <a:ext cx="316610" cy="24018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893B9C70-6805-5D45-AD10-C4D5E7490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1757" y="1894366"/>
            <a:ext cx="174698" cy="246632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F88D002C-5130-8347-B60D-3A6F73240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600" y="2319958"/>
            <a:ext cx="4488725" cy="36214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8101A54-6603-414C-B703-09153F7965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3728" y="1784474"/>
            <a:ext cx="1505627" cy="37640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BF60DC5-7F9E-9E41-B171-BE2CED9756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17" y="3444499"/>
            <a:ext cx="4088969" cy="680023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99A12878-3C72-E24A-9650-A41ED8D2F42F}"/>
              </a:ext>
            </a:extLst>
          </p:cNvPr>
          <p:cNvSpPr/>
          <p:nvPr/>
        </p:nvSpPr>
        <p:spPr>
          <a:xfrm>
            <a:off x="6588594" y="5772875"/>
            <a:ext cx="5298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* Non-linear activation function / binary classifier 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F7FBDA9-278C-C14D-A212-69D6881368AD}"/>
              </a:ext>
            </a:extLst>
          </p:cNvPr>
          <p:cNvGrpSpPr/>
          <p:nvPr/>
        </p:nvGrpSpPr>
        <p:grpSpPr>
          <a:xfrm>
            <a:off x="1845569" y="1447573"/>
            <a:ext cx="4245034" cy="3874455"/>
            <a:chOff x="1845569" y="1447573"/>
            <a:chExt cx="4245034" cy="387445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47AB8AA-361C-094A-9400-5159633115CE}"/>
                </a:ext>
              </a:extLst>
            </p:cNvPr>
            <p:cNvGrpSpPr/>
            <p:nvPr/>
          </p:nvGrpSpPr>
          <p:grpSpPr>
            <a:xfrm>
              <a:off x="1845569" y="1447573"/>
              <a:ext cx="4245034" cy="3874455"/>
              <a:chOff x="1845569" y="1447573"/>
              <a:chExt cx="4245034" cy="3874455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31F58BC-B279-9446-894A-C9427AE75EE8}"/>
                  </a:ext>
                </a:extLst>
              </p:cNvPr>
              <p:cNvSpPr txBox="1"/>
              <p:nvPr/>
            </p:nvSpPr>
            <p:spPr>
              <a:xfrm>
                <a:off x="3967152" y="3695423"/>
                <a:ext cx="2123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3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Activation function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B6DA0DF-7C94-E04B-AE0C-6324155FC564}"/>
                  </a:ext>
                </a:extLst>
              </p:cNvPr>
              <p:cNvSpPr txBox="1"/>
              <p:nvPr/>
            </p:nvSpPr>
            <p:spPr>
              <a:xfrm>
                <a:off x="3957568" y="4091754"/>
                <a:ext cx="813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(sum)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1079813-2AB2-A144-8E7D-F0317E266087}"/>
                  </a:ext>
                </a:extLst>
              </p:cNvPr>
              <p:cNvSpPr txBox="1"/>
              <p:nvPr/>
            </p:nvSpPr>
            <p:spPr>
              <a:xfrm>
                <a:off x="3949663" y="4511787"/>
                <a:ext cx="1153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(weights)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63E7E59D-2071-7440-8203-670E6219A3CC}"/>
                  </a:ext>
                </a:extLst>
              </p:cNvPr>
              <p:cNvSpPr/>
              <p:nvPr/>
            </p:nvSpPr>
            <p:spPr>
              <a:xfrm rot="16200000">
                <a:off x="2174617" y="3380162"/>
                <a:ext cx="934956" cy="97712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553E7082-EFAD-A745-97AC-255294EA24AE}"/>
                  </a:ext>
                </a:extLst>
              </p:cNvPr>
              <p:cNvSpPr/>
              <p:nvPr/>
            </p:nvSpPr>
            <p:spPr>
              <a:xfrm rot="16200000">
                <a:off x="2430141" y="1444886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41EF6DD-F800-DA49-966D-B944396BE02E}"/>
                  </a:ext>
                </a:extLst>
              </p:cNvPr>
              <p:cNvSpPr/>
              <p:nvPr/>
            </p:nvSpPr>
            <p:spPr>
              <a:xfrm rot="16200000">
                <a:off x="2440041" y="4880803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A8691A4E-F47E-E248-8F86-52956807E0D2}"/>
                  </a:ext>
                </a:extLst>
              </p:cNvPr>
              <p:cNvSpPr/>
              <p:nvPr/>
            </p:nvSpPr>
            <p:spPr>
              <a:xfrm rot="16200000">
                <a:off x="2987824" y="4880803"/>
                <a:ext cx="438538" cy="44391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26B65879-EEF0-3348-BCD2-1DFFFCFF3162}"/>
                  </a:ext>
                </a:extLst>
              </p:cNvPr>
              <p:cNvSpPr/>
              <p:nvPr/>
            </p:nvSpPr>
            <p:spPr>
              <a:xfrm rot="16200000">
                <a:off x="1899441" y="4880803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F03A37F4-5F9D-3440-BB10-D361ECF54259}"/>
                  </a:ext>
                </a:extLst>
              </p:cNvPr>
              <p:cNvCxnSpPr>
                <a:cxnSpLocks/>
                <a:stCxn id="80" idx="6"/>
                <a:endCxn id="77" idx="2"/>
              </p:cNvCxnSpPr>
              <p:nvPr/>
            </p:nvCxnSpPr>
            <p:spPr>
              <a:xfrm flipH="1" flipV="1">
                <a:off x="2642096" y="4336203"/>
                <a:ext cx="564997" cy="5472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07BCC654-01A8-824E-8D0E-A9D4B0504F40}"/>
                  </a:ext>
                </a:extLst>
              </p:cNvPr>
              <p:cNvCxnSpPr>
                <a:cxnSpLocks/>
                <a:stCxn id="81" idx="6"/>
                <a:endCxn id="77" idx="2"/>
              </p:cNvCxnSpPr>
              <p:nvPr/>
            </p:nvCxnSpPr>
            <p:spPr>
              <a:xfrm flipV="1">
                <a:off x="2118711" y="4336203"/>
                <a:ext cx="523385" cy="5472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809386C7-7B57-4244-B803-194D6314ABB7}"/>
                  </a:ext>
                </a:extLst>
              </p:cNvPr>
              <p:cNvCxnSpPr>
                <a:cxnSpLocks/>
                <a:stCxn id="79" idx="6"/>
                <a:endCxn id="77" idx="2"/>
              </p:cNvCxnSpPr>
              <p:nvPr/>
            </p:nvCxnSpPr>
            <p:spPr>
              <a:xfrm flipH="1" flipV="1">
                <a:off x="2642096" y="4336203"/>
                <a:ext cx="17215" cy="5472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284EE618-AB10-2149-B374-192C78BD48A8}"/>
                  </a:ext>
                </a:extLst>
              </p:cNvPr>
              <p:cNvCxnSpPr>
                <a:cxnSpLocks/>
                <a:stCxn id="77" idx="6"/>
              </p:cNvCxnSpPr>
              <p:nvPr/>
            </p:nvCxnSpPr>
            <p:spPr>
              <a:xfrm flipV="1">
                <a:off x="2642096" y="1886111"/>
                <a:ext cx="0" cy="151513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F8CD654D-996F-9E4A-9367-FB8667DD9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39102" y="5027342"/>
                <a:ext cx="247949" cy="165299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DFA00986-8F6E-1A48-BFE1-A3C0F43C9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75426" y="5016386"/>
                <a:ext cx="255462" cy="165299"/>
              </a:xfrm>
              <a:prstGeom prst="rect">
                <a:avLst/>
              </a:prstGeom>
            </p:spPr>
          </p:pic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CCF4A7D-15EC-9442-AF44-46BE3C182530}"/>
                  </a:ext>
                </a:extLst>
              </p:cNvPr>
              <p:cNvSpPr txBox="1"/>
              <p:nvPr/>
            </p:nvSpPr>
            <p:spPr>
              <a:xfrm>
                <a:off x="3888625" y="1494256"/>
                <a:ext cx="1823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Output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A2BADFB-37EE-8140-95B6-CD64E6DBCB7F}"/>
                  </a:ext>
                </a:extLst>
              </p:cNvPr>
              <p:cNvSpPr txBox="1"/>
              <p:nvPr/>
            </p:nvSpPr>
            <p:spPr>
              <a:xfrm>
                <a:off x="3967152" y="4882744"/>
                <a:ext cx="15586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Input </a:t>
                </a:r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D531A2C-4335-C643-9D39-6B0311C6B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77332" y="5027870"/>
                <a:ext cx="76200" cy="158750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F354DAA1-0AC0-5F4C-95F3-B79BDD7FB5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45569" y="4642732"/>
                <a:ext cx="251695" cy="152341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84502B77-1429-E247-AC11-5665DAE284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64178" y="4649356"/>
                <a:ext cx="245072" cy="145718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7FADA317-389E-8E4B-92E7-03E81F2D8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75174" y="4653873"/>
                <a:ext cx="251695" cy="145718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7EB821C3-451E-004B-B618-4966CD2F5E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98519" y="3943615"/>
                <a:ext cx="620927" cy="274366"/>
              </a:xfrm>
              <a:prstGeom prst="rect">
                <a:avLst/>
              </a:prstGeom>
            </p:spPr>
          </p:pic>
        </p:grp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587583D7-A40A-D349-A6D4-5791BBF769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5841" y="3880089"/>
              <a:ext cx="462784" cy="0"/>
            </a:xfrm>
            <a:prstGeom prst="straightConnector1">
              <a:avLst/>
            </a:prstGeom>
            <a:ln w="19050" cmpd="sng">
              <a:solidFill>
                <a:schemeClr val="accent3"/>
              </a:solidFill>
              <a:prstDash val="solid"/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E656EA7-6ED5-1D48-A4C4-BCBB249A0692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86" y="3880089"/>
              <a:ext cx="977125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B395B234-AD05-6C4E-9E57-9C96A8A2E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571019" y="1586172"/>
              <a:ext cx="157217" cy="167043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1077A203-2C8C-D94E-BCF7-ED4B31A56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34792" y="3562419"/>
              <a:ext cx="791943" cy="289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7588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EED8719B-2CD7-434E-A59F-AAA6DF294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5837" y="1283369"/>
            <a:ext cx="5600791" cy="389356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Perceptron</a:t>
            </a:r>
            <a:r>
              <a:rPr lang="en-US" dirty="0"/>
              <a:t>*: Given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{    }, </a:t>
            </a:r>
            <a:r>
              <a:rPr lang="en-US" dirty="0"/>
              <a:t>predict   , where                     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ea typeface="Cambria Math" panose="02040503050406030204" pitchFamily="18" charset="0"/>
              </a:rPr>
              <a:t>where     is the </a:t>
            </a:r>
            <a:r>
              <a:rPr lang="en-US" b="1" dirty="0">
                <a:solidFill>
                  <a:srgbClr val="F89921"/>
                </a:solidFill>
                <a:ea typeface="Cambria Math" panose="02040503050406030204" pitchFamily="18" charset="0"/>
              </a:rPr>
              <a:t>step function</a:t>
            </a:r>
            <a:r>
              <a:rPr lang="en-US" dirty="0">
                <a:ea typeface="Cambria Math" panose="020405030504060302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ea typeface="Cambria Math" panose="02040503050406030204" pitchFamily="18" charset="0"/>
              </a:rPr>
              <a:t>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0894666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Perceptron (Rosenblatt, 1957)</a:t>
            </a:r>
            <a:endParaRPr lang="en-US" b="1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326B84D3-9849-DC4B-9864-69B1A3DDF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64" y="2861065"/>
            <a:ext cx="187932" cy="3363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B37E46E-6191-E545-8E7A-13C331714B98}"/>
              </a:ext>
            </a:extLst>
          </p:cNvPr>
          <p:cNvSpPr/>
          <p:nvPr/>
        </p:nvSpPr>
        <p:spPr>
          <a:xfrm>
            <a:off x="6588594" y="5772875"/>
            <a:ext cx="5298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* Non-linear activation function / binary classifier 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F9F6ACA0-1C7F-8E40-AB49-52FCDEC99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302" y="1776064"/>
            <a:ext cx="2017732" cy="36596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80B765C-F429-7547-AE11-93C17B0E5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7058" y="1482534"/>
            <a:ext cx="316610" cy="240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E0D51E6-24A0-3C4C-A8B9-4F4B836EAD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8621" y="1494256"/>
            <a:ext cx="174698" cy="24663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2782EB2-D5DC-C046-86B3-58DCF47955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0000" y="3415903"/>
            <a:ext cx="3078910" cy="9453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585ADE3-4D9C-154F-BC79-571535072E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4600" y="2319958"/>
            <a:ext cx="4488725" cy="36214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CE793D6-10AE-C540-8B3A-5F645F4DB8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4363" y="4430332"/>
            <a:ext cx="2330305" cy="127319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3FB68B0F-D949-8944-BB01-9236FAAF7D50}"/>
              </a:ext>
            </a:extLst>
          </p:cNvPr>
          <p:cNvGrpSpPr/>
          <p:nvPr/>
        </p:nvGrpSpPr>
        <p:grpSpPr>
          <a:xfrm>
            <a:off x="1845569" y="1447573"/>
            <a:ext cx="4245034" cy="3874455"/>
            <a:chOff x="1845569" y="1447573"/>
            <a:chExt cx="4245034" cy="387445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8ADF0CD-04A1-314D-B71E-489006A78AFF}"/>
                </a:ext>
              </a:extLst>
            </p:cNvPr>
            <p:cNvGrpSpPr/>
            <p:nvPr/>
          </p:nvGrpSpPr>
          <p:grpSpPr>
            <a:xfrm>
              <a:off x="1845569" y="1447573"/>
              <a:ext cx="4245034" cy="3874455"/>
              <a:chOff x="1845569" y="1447573"/>
              <a:chExt cx="4245034" cy="3874455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F205FDA-5FA7-8844-B677-4D2EA165C2D5}"/>
                  </a:ext>
                </a:extLst>
              </p:cNvPr>
              <p:cNvSpPr txBox="1"/>
              <p:nvPr/>
            </p:nvSpPr>
            <p:spPr>
              <a:xfrm>
                <a:off x="3967152" y="3695423"/>
                <a:ext cx="2123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3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Activation function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2F24693-3076-6A4C-9F8E-2DA494B29996}"/>
                  </a:ext>
                </a:extLst>
              </p:cNvPr>
              <p:cNvSpPr txBox="1"/>
              <p:nvPr/>
            </p:nvSpPr>
            <p:spPr>
              <a:xfrm>
                <a:off x="3957568" y="4091754"/>
                <a:ext cx="813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(sum)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A9C913B-2978-8A4D-A18A-8F2A886D2DDA}"/>
                  </a:ext>
                </a:extLst>
              </p:cNvPr>
              <p:cNvSpPr txBox="1"/>
              <p:nvPr/>
            </p:nvSpPr>
            <p:spPr>
              <a:xfrm>
                <a:off x="3949663" y="4511787"/>
                <a:ext cx="1153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(weights)</a:t>
                </a: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B58185C3-B23D-8F44-8975-5D4EC4904CB2}"/>
                  </a:ext>
                </a:extLst>
              </p:cNvPr>
              <p:cNvSpPr/>
              <p:nvPr/>
            </p:nvSpPr>
            <p:spPr>
              <a:xfrm rot="16200000">
                <a:off x="2174617" y="3380162"/>
                <a:ext cx="934956" cy="97712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36519F7-8E58-D54A-8240-A4FF8B75EA1C}"/>
                  </a:ext>
                </a:extLst>
              </p:cNvPr>
              <p:cNvSpPr/>
              <p:nvPr/>
            </p:nvSpPr>
            <p:spPr>
              <a:xfrm rot="16200000">
                <a:off x="2430141" y="1444886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1D7C86D-14FB-2143-A2B5-66897228A0AB}"/>
                  </a:ext>
                </a:extLst>
              </p:cNvPr>
              <p:cNvSpPr/>
              <p:nvPr/>
            </p:nvSpPr>
            <p:spPr>
              <a:xfrm rot="16200000">
                <a:off x="2440041" y="4880803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38C60D94-F333-0049-AD0C-D73640089BF6}"/>
                  </a:ext>
                </a:extLst>
              </p:cNvPr>
              <p:cNvSpPr/>
              <p:nvPr/>
            </p:nvSpPr>
            <p:spPr>
              <a:xfrm rot="16200000">
                <a:off x="2987824" y="4880803"/>
                <a:ext cx="438538" cy="44391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79E8E727-189E-FF4C-AEE2-D117ED284F42}"/>
                  </a:ext>
                </a:extLst>
              </p:cNvPr>
              <p:cNvSpPr/>
              <p:nvPr/>
            </p:nvSpPr>
            <p:spPr>
              <a:xfrm rot="16200000">
                <a:off x="1899441" y="4880803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D6FDE5E2-6AFC-E542-B93A-B1B05E91CD1C}"/>
                  </a:ext>
                </a:extLst>
              </p:cNvPr>
              <p:cNvCxnSpPr>
                <a:cxnSpLocks/>
                <a:stCxn id="86" idx="6"/>
                <a:endCxn id="83" idx="2"/>
              </p:cNvCxnSpPr>
              <p:nvPr/>
            </p:nvCxnSpPr>
            <p:spPr>
              <a:xfrm flipH="1" flipV="1">
                <a:off x="2642096" y="4336203"/>
                <a:ext cx="564997" cy="5472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DFABC51A-655E-8848-A405-724EC510406A}"/>
                  </a:ext>
                </a:extLst>
              </p:cNvPr>
              <p:cNvCxnSpPr>
                <a:cxnSpLocks/>
                <a:stCxn id="87" idx="6"/>
                <a:endCxn id="83" idx="2"/>
              </p:cNvCxnSpPr>
              <p:nvPr/>
            </p:nvCxnSpPr>
            <p:spPr>
              <a:xfrm flipV="1">
                <a:off x="2118711" y="4336203"/>
                <a:ext cx="523385" cy="5472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47F8E0CB-8B29-C44D-9C11-059CC1E718B6}"/>
                  </a:ext>
                </a:extLst>
              </p:cNvPr>
              <p:cNvCxnSpPr>
                <a:cxnSpLocks/>
                <a:stCxn id="85" idx="6"/>
                <a:endCxn id="83" idx="2"/>
              </p:cNvCxnSpPr>
              <p:nvPr/>
            </p:nvCxnSpPr>
            <p:spPr>
              <a:xfrm flipH="1" flipV="1">
                <a:off x="2642096" y="4336203"/>
                <a:ext cx="17215" cy="5472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C2E43ECD-6EDC-3D4F-B9AE-D1D73D6B6C7E}"/>
                  </a:ext>
                </a:extLst>
              </p:cNvPr>
              <p:cNvCxnSpPr>
                <a:cxnSpLocks/>
                <a:stCxn id="83" idx="6"/>
              </p:cNvCxnSpPr>
              <p:nvPr/>
            </p:nvCxnSpPr>
            <p:spPr>
              <a:xfrm flipV="1">
                <a:off x="2642096" y="1886111"/>
                <a:ext cx="0" cy="151513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FB7CAF3F-095C-C34B-A95D-0BF321EBE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39102" y="5027342"/>
                <a:ext cx="247949" cy="165299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6DD2E263-AEB7-6B46-ABDE-5DE45C2261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75426" y="5016386"/>
                <a:ext cx="255462" cy="165299"/>
              </a:xfrm>
              <a:prstGeom prst="rect">
                <a:avLst/>
              </a:prstGeom>
            </p:spPr>
          </p:pic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6E53756-059B-0346-8656-A47814CC02B2}"/>
                  </a:ext>
                </a:extLst>
              </p:cNvPr>
              <p:cNvSpPr txBox="1"/>
              <p:nvPr/>
            </p:nvSpPr>
            <p:spPr>
              <a:xfrm>
                <a:off x="3888625" y="1494256"/>
                <a:ext cx="1823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Output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F52B06C-1972-2745-BDE5-F939AE0A1112}"/>
                  </a:ext>
                </a:extLst>
              </p:cNvPr>
              <p:cNvSpPr txBox="1"/>
              <p:nvPr/>
            </p:nvSpPr>
            <p:spPr>
              <a:xfrm>
                <a:off x="3967152" y="4882744"/>
                <a:ext cx="15586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Input </a:t>
                </a:r>
              </a:p>
            </p:txBody>
          </p:sp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C9A1CF84-1FBF-DD49-9D57-74682F5FD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77332" y="5027870"/>
                <a:ext cx="76200" cy="158750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C6D3BEC0-C01F-B440-8279-39110F6B80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45569" y="4642732"/>
                <a:ext cx="251695" cy="152341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12AD058F-A349-1149-B57E-65AE70F9E9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64178" y="4649356"/>
                <a:ext cx="245072" cy="145718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69C01ADD-8C7E-A445-BC6C-12FECC757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75174" y="4653873"/>
                <a:ext cx="251695" cy="145718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1F74FFE2-BC45-8040-A977-7F4F541FD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98519" y="3943615"/>
                <a:ext cx="620927" cy="274366"/>
              </a:xfrm>
              <a:prstGeom prst="rect">
                <a:avLst/>
              </a:prstGeom>
            </p:spPr>
          </p:pic>
        </p:grp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A48CFBB-61C9-804A-8026-7C936815B4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5841" y="3880089"/>
              <a:ext cx="462784" cy="0"/>
            </a:xfrm>
            <a:prstGeom prst="straightConnector1">
              <a:avLst/>
            </a:prstGeom>
            <a:ln w="19050" cmpd="sng">
              <a:solidFill>
                <a:schemeClr val="accent3"/>
              </a:solidFill>
              <a:prstDash val="solid"/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CF1D0B-3499-324C-AB2D-636DE273DAE8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86" y="3880089"/>
              <a:ext cx="977125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14EEFC4-FC15-7848-868B-98000FAD1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571019" y="1586172"/>
              <a:ext cx="157217" cy="167043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D19D68AF-6C67-8449-A061-DD807809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34792" y="3562419"/>
              <a:ext cx="791943" cy="289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3586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EED8719B-2CD7-434E-A59F-AAA6DF294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5837" y="1283369"/>
            <a:ext cx="5600791" cy="389356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Artificial Neuron</a:t>
            </a:r>
            <a:r>
              <a:rPr lang="en-US" dirty="0"/>
              <a:t>*: Given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{    }, </a:t>
            </a:r>
            <a:r>
              <a:rPr lang="en-US" dirty="0"/>
              <a:t>predict   :     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ea typeface="Cambria Math" panose="02040503050406030204" pitchFamily="18" charset="0"/>
              </a:rPr>
              <a:t>where     is a </a:t>
            </a:r>
            <a:r>
              <a:rPr lang="en-US" b="1" dirty="0">
                <a:solidFill>
                  <a:srgbClr val="F89921"/>
                </a:solidFill>
                <a:ea typeface="Cambria Math" panose="02040503050406030204" pitchFamily="18" charset="0"/>
              </a:rPr>
              <a:t>nonlinear activation function</a:t>
            </a:r>
            <a:r>
              <a:rPr lang="en-US" dirty="0">
                <a:ea typeface="Cambria Math" panose="02040503050406030204" pitchFamily="18" charset="0"/>
              </a:rPr>
              <a:t> (sigmoid, tanh, </a:t>
            </a:r>
            <a:r>
              <a:rPr lang="en-US" dirty="0" err="1">
                <a:ea typeface="Cambria Math" panose="02040503050406030204" pitchFamily="18" charset="0"/>
              </a:rPr>
              <a:t>ReLU</a:t>
            </a:r>
            <a:r>
              <a:rPr lang="en-US" dirty="0">
                <a:ea typeface="Cambria Math" panose="02040503050406030204" pitchFamily="18" charset="0"/>
              </a:rPr>
              <a:t>, …)</a:t>
            </a:r>
            <a:endParaRPr lang="en-US" sz="2400" dirty="0"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ea typeface="Cambria Math" panose="02040503050406030204" pitchFamily="18" charset="0"/>
              </a:rPr>
              <a:t>	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0894666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Artificial Neuron</a:t>
            </a:r>
            <a:endParaRPr lang="en-US" b="1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326B84D3-9849-DC4B-9864-69B1A3DDF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64" y="2861065"/>
            <a:ext cx="187932" cy="3363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EEF37D4-800F-C542-831A-75A8A7E60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622" y="1468774"/>
            <a:ext cx="316610" cy="24018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893B9C70-6805-5D45-AD10-C4D5E7490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361" y="1903207"/>
            <a:ext cx="174698" cy="24663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B37E46E-6191-E545-8E7A-13C331714B98}"/>
              </a:ext>
            </a:extLst>
          </p:cNvPr>
          <p:cNvSpPr/>
          <p:nvPr/>
        </p:nvSpPr>
        <p:spPr>
          <a:xfrm>
            <a:off x="6588594" y="5772875"/>
            <a:ext cx="4884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* Similar to how neurons in the brain function 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E818E85-6AA2-454F-8AA3-D68E51164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600" y="2319958"/>
            <a:ext cx="4488725" cy="36214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416C605-3FD3-B148-9165-80A8FA9AB4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4363" y="4430332"/>
            <a:ext cx="2330305" cy="127319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375BD5F4-1F25-7F46-ADE7-F5C888A7198A}"/>
              </a:ext>
            </a:extLst>
          </p:cNvPr>
          <p:cNvGrpSpPr/>
          <p:nvPr/>
        </p:nvGrpSpPr>
        <p:grpSpPr>
          <a:xfrm>
            <a:off x="1845569" y="1447573"/>
            <a:ext cx="4245034" cy="3874455"/>
            <a:chOff x="1845569" y="1447573"/>
            <a:chExt cx="4245034" cy="387445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8F47026-BF23-AD46-AB25-44A06BECF0C7}"/>
                </a:ext>
              </a:extLst>
            </p:cNvPr>
            <p:cNvGrpSpPr/>
            <p:nvPr/>
          </p:nvGrpSpPr>
          <p:grpSpPr>
            <a:xfrm>
              <a:off x="1845569" y="1447573"/>
              <a:ext cx="4245034" cy="3874455"/>
              <a:chOff x="1845569" y="1447573"/>
              <a:chExt cx="4245034" cy="3874455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CC6EC39-CAD7-0D4D-A772-FC0E9F5FC71A}"/>
                  </a:ext>
                </a:extLst>
              </p:cNvPr>
              <p:cNvSpPr txBox="1"/>
              <p:nvPr/>
            </p:nvSpPr>
            <p:spPr>
              <a:xfrm>
                <a:off x="3967152" y="3695423"/>
                <a:ext cx="2123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3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Activation function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B72B6CC-1E92-C346-9256-5F1C3079B5F0}"/>
                  </a:ext>
                </a:extLst>
              </p:cNvPr>
              <p:cNvSpPr txBox="1"/>
              <p:nvPr/>
            </p:nvSpPr>
            <p:spPr>
              <a:xfrm>
                <a:off x="3957568" y="4091754"/>
                <a:ext cx="813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(sum)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8CDBC36-D6EB-8E44-B903-2A89D5D4278A}"/>
                  </a:ext>
                </a:extLst>
              </p:cNvPr>
              <p:cNvSpPr txBox="1"/>
              <p:nvPr/>
            </p:nvSpPr>
            <p:spPr>
              <a:xfrm>
                <a:off x="3949663" y="4511787"/>
                <a:ext cx="1153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(weights)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614C3C1-7D98-574E-A6EE-F611625F1E26}"/>
                  </a:ext>
                </a:extLst>
              </p:cNvPr>
              <p:cNvSpPr/>
              <p:nvPr/>
            </p:nvSpPr>
            <p:spPr>
              <a:xfrm rot="16200000">
                <a:off x="2174617" y="3380162"/>
                <a:ext cx="934956" cy="97712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657C80E-DF9B-954E-ACE4-F6F70ABE3F96}"/>
                  </a:ext>
                </a:extLst>
              </p:cNvPr>
              <p:cNvSpPr/>
              <p:nvPr/>
            </p:nvSpPr>
            <p:spPr>
              <a:xfrm rot="16200000">
                <a:off x="2430141" y="1444886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9CAC95F5-E9FC-C44F-BB62-504F23BAF923}"/>
                  </a:ext>
                </a:extLst>
              </p:cNvPr>
              <p:cNvSpPr/>
              <p:nvPr/>
            </p:nvSpPr>
            <p:spPr>
              <a:xfrm rot="16200000">
                <a:off x="2440041" y="4880803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D0DF2E6-69E1-A446-A700-CD2B746D2D4F}"/>
                  </a:ext>
                </a:extLst>
              </p:cNvPr>
              <p:cNvSpPr/>
              <p:nvPr/>
            </p:nvSpPr>
            <p:spPr>
              <a:xfrm rot="16200000">
                <a:off x="2987824" y="4880803"/>
                <a:ext cx="438538" cy="44391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E505A0A-ECC5-EA49-AB65-CBAE426B2C46}"/>
                  </a:ext>
                </a:extLst>
              </p:cNvPr>
              <p:cNvSpPr/>
              <p:nvPr/>
            </p:nvSpPr>
            <p:spPr>
              <a:xfrm rot="16200000">
                <a:off x="1899441" y="4880803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EF3C4A9A-DC9E-834A-836D-A55B79E89A1A}"/>
                  </a:ext>
                </a:extLst>
              </p:cNvPr>
              <p:cNvCxnSpPr>
                <a:cxnSpLocks/>
                <a:stCxn id="81" idx="6"/>
                <a:endCxn id="78" idx="2"/>
              </p:cNvCxnSpPr>
              <p:nvPr/>
            </p:nvCxnSpPr>
            <p:spPr>
              <a:xfrm flipH="1" flipV="1">
                <a:off x="2642096" y="4336203"/>
                <a:ext cx="564997" cy="5472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AF189139-4B04-9E4D-801D-9031BAC7735C}"/>
                  </a:ext>
                </a:extLst>
              </p:cNvPr>
              <p:cNvCxnSpPr>
                <a:cxnSpLocks/>
                <a:stCxn id="82" idx="6"/>
                <a:endCxn id="78" idx="2"/>
              </p:cNvCxnSpPr>
              <p:nvPr/>
            </p:nvCxnSpPr>
            <p:spPr>
              <a:xfrm flipV="1">
                <a:off x="2118711" y="4336203"/>
                <a:ext cx="523385" cy="5472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1574B202-D44A-7246-B17F-D1E31994A83D}"/>
                  </a:ext>
                </a:extLst>
              </p:cNvPr>
              <p:cNvCxnSpPr>
                <a:cxnSpLocks/>
                <a:stCxn id="80" idx="6"/>
                <a:endCxn id="78" idx="2"/>
              </p:cNvCxnSpPr>
              <p:nvPr/>
            </p:nvCxnSpPr>
            <p:spPr>
              <a:xfrm flipH="1" flipV="1">
                <a:off x="2642096" y="4336203"/>
                <a:ext cx="17215" cy="5472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D994DDA6-19A5-B04D-AF76-389861282D40}"/>
                  </a:ext>
                </a:extLst>
              </p:cNvPr>
              <p:cNvCxnSpPr>
                <a:cxnSpLocks/>
                <a:stCxn id="78" idx="6"/>
              </p:cNvCxnSpPr>
              <p:nvPr/>
            </p:nvCxnSpPr>
            <p:spPr>
              <a:xfrm flipV="1">
                <a:off x="2642096" y="1886111"/>
                <a:ext cx="0" cy="151513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E3CE6648-025F-1D42-AED6-BC9A194F8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39102" y="5027342"/>
                <a:ext cx="247949" cy="165299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3C7DE074-09FC-0A4F-99E1-BBBA34CC54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75426" y="5016386"/>
                <a:ext cx="255462" cy="165299"/>
              </a:xfrm>
              <a:prstGeom prst="rect">
                <a:avLst/>
              </a:prstGeom>
            </p:spPr>
          </p:pic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38E2B3E-69CF-FF49-94EF-C252AA5DB411}"/>
                  </a:ext>
                </a:extLst>
              </p:cNvPr>
              <p:cNvSpPr txBox="1"/>
              <p:nvPr/>
            </p:nvSpPr>
            <p:spPr>
              <a:xfrm>
                <a:off x="3888625" y="1494256"/>
                <a:ext cx="1823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Output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998BECE-F00D-3C46-9544-685FC49D74E8}"/>
                  </a:ext>
                </a:extLst>
              </p:cNvPr>
              <p:cNvSpPr txBox="1"/>
              <p:nvPr/>
            </p:nvSpPr>
            <p:spPr>
              <a:xfrm>
                <a:off x="3967152" y="4882744"/>
                <a:ext cx="15586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Input </a:t>
                </a:r>
              </a:p>
            </p:txBody>
          </p:sp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E5BE9E2E-4C54-F943-9451-A6BEB4F12F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77332" y="5027870"/>
                <a:ext cx="76200" cy="158750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D26A5E2F-1186-934E-9B87-FF3C532622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45569" y="4642732"/>
                <a:ext cx="251695" cy="152341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CC9A6E59-61AB-7143-A9B7-F7F58BAA3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64178" y="4649356"/>
                <a:ext cx="245072" cy="145718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124ED8E5-2DEB-3D47-89BF-A2923C3B4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75174" y="4653873"/>
                <a:ext cx="251695" cy="145718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7462EE14-0354-B04C-81BF-A136250D4A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98519" y="3943615"/>
                <a:ext cx="620927" cy="274366"/>
              </a:xfrm>
              <a:prstGeom prst="rect">
                <a:avLst/>
              </a:prstGeom>
            </p:spPr>
          </p:pic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26B3136-7669-954F-B157-8F1694F092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5841" y="3880089"/>
              <a:ext cx="462784" cy="0"/>
            </a:xfrm>
            <a:prstGeom prst="straightConnector1">
              <a:avLst/>
            </a:prstGeom>
            <a:ln w="19050" cmpd="sng">
              <a:solidFill>
                <a:schemeClr val="accent3"/>
              </a:solidFill>
              <a:prstDash val="solid"/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BB60EBA-CEFF-8C43-A258-BF41F4E6B86B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86" y="3880089"/>
              <a:ext cx="977125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023895BA-0D49-0F45-9021-549E2AF9D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71019" y="1586172"/>
              <a:ext cx="157217" cy="167043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C9ED42E-85EC-2941-B54C-7AAF053E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34792" y="3562419"/>
              <a:ext cx="791943" cy="289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90323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9E9F0FA0-86A2-FB45-88AD-75DE9E6AE6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589141"/>
            <a:ext cx="5782905" cy="269983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Artificial Neuron</a:t>
            </a:r>
            <a:r>
              <a:rPr lang="en-US" dirty="0"/>
              <a:t>: Captures mostly linear interactions in the data.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b="1" dirty="0"/>
              <a:t>Question:</a:t>
            </a:r>
            <a:r>
              <a:rPr lang="en-US" dirty="0"/>
              <a:t> Can we use a similar approach to capture </a:t>
            </a:r>
            <a:r>
              <a:rPr lang="en-US" b="1" dirty="0">
                <a:solidFill>
                  <a:schemeClr val="accent3"/>
                </a:solidFill>
              </a:rPr>
              <a:t>non-linear interactions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in the data?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5D3465C-4DAE-F849-9399-74741204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346929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Artificial Neuron</a:t>
            </a:r>
            <a:endParaRPr lang="en-US" b="1" dirty="0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13636A1-5752-1048-92FB-CC3CDE099957}"/>
              </a:ext>
            </a:extLst>
          </p:cNvPr>
          <p:cNvGrpSpPr/>
          <p:nvPr/>
        </p:nvGrpSpPr>
        <p:grpSpPr>
          <a:xfrm>
            <a:off x="7177626" y="4403099"/>
            <a:ext cx="4866805" cy="1309033"/>
            <a:chOff x="8092026" y="4480175"/>
            <a:chExt cx="4866805" cy="1309033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A06D5CE3-CFF1-3F4F-AB85-DF3FDD34C29F}"/>
                </a:ext>
              </a:extLst>
            </p:cNvPr>
            <p:cNvSpPr/>
            <p:nvPr/>
          </p:nvSpPr>
          <p:spPr>
            <a:xfrm>
              <a:off x="8168807" y="5525902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A07DEDC7-9007-4843-981F-FF7A208A2AF8}"/>
                </a:ext>
              </a:extLst>
            </p:cNvPr>
            <p:cNvSpPr/>
            <p:nvPr/>
          </p:nvSpPr>
          <p:spPr>
            <a:xfrm>
              <a:off x="9160472" y="4707511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Triangle 139">
              <a:extLst>
                <a:ext uri="{FF2B5EF4-FFF2-40B4-BE49-F238E27FC236}">
                  <a16:creationId xmlns:a16="http://schemas.microsoft.com/office/drawing/2014/main" id="{83161B21-5D96-334E-9851-DB6B90F1B0CF}"/>
                </a:ext>
              </a:extLst>
            </p:cNvPr>
            <p:cNvSpPr/>
            <p:nvPr/>
          </p:nvSpPr>
          <p:spPr>
            <a:xfrm>
              <a:off x="8092026" y="4676983"/>
              <a:ext cx="320040" cy="2286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Triangle 140">
              <a:extLst>
                <a:ext uri="{FF2B5EF4-FFF2-40B4-BE49-F238E27FC236}">
                  <a16:creationId xmlns:a16="http://schemas.microsoft.com/office/drawing/2014/main" id="{2C55740C-5369-2A43-8201-E638B0331505}"/>
                </a:ext>
              </a:extLst>
            </p:cNvPr>
            <p:cNvSpPr/>
            <p:nvPr/>
          </p:nvSpPr>
          <p:spPr>
            <a:xfrm>
              <a:off x="9178758" y="5525902"/>
              <a:ext cx="320040" cy="2286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1FD3599-035C-9148-8DAC-5408F58F1ECB}"/>
                </a:ext>
              </a:extLst>
            </p:cNvPr>
            <p:cNvCxnSpPr>
              <a:cxnSpLocks/>
            </p:cNvCxnSpPr>
            <p:nvPr/>
          </p:nvCxnSpPr>
          <p:spPr>
            <a:xfrm>
              <a:off x="8287552" y="4480175"/>
              <a:ext cx="1573729" cy="11265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D7A0956-6EC9-5F47-834A-843D59787946}"/>
                </a:ext>
              </a:extLst>
            </p:cNvPr>
            <p:cNvSpPr/>
            <p:nvPr/>
          </p:nvSpPr>
          <p:spPr>
            <a:xfrm>
              <a:off x="10113015" y="5081322"/>
              <a:ext cx="28458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accent3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Not a very good classifier …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18230A4-B9FD-2740-86B5-96BC7D796709}"/>
              </a:ext>
            </a:extLst>
          </p:cNvPr>
          <p:cNvGrpSpPr/>
          <p:nvPr/>
        </p:nvGrpSpPr>
        <p:grpSpPr>
          <a:xfrm>
            <a:off x="1845569" y="1447573"/>
            <a:ext cx="4245034" cy="3874455"/>
            <a:chOff x="1845569" y="1447573"/>
            <a:chExt cx="4245034" cy="387445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18DA6AE-E46D-6147-82A6-83AC40897151}"/>
                </a:ext>
              </a:extLst>
            </p:cNvPr>
            <p:cNvGrpSpPr/>
            <p:nvPr/>
          </p:nvGrpSpPr>
          <p:grpSpPr>
            <a:xfrm>
              <a:off x="1845569" y="1447573"/>
              <a:ext cx="4245034" cy="3874455"/>
              <a:chOff x="1845569" y="1447573"/>
              <a:chExt cx="4245034" cy="3874455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365E9B5-CB02-384F-AA1E-27107FE31ACA}"/>
                  </a:ext>
                </a:extLst>
              </p:cNvPr>
              <p:cNvSpPr txBox="1"/>
              <p:nvPr/>
            </p:nvSpPr>
            <p:spPr>
              <a:xfrm>
                <a:off x="3967152" y="3695423"/>
                <a:ext cx="2123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3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Activation function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6ED2DE9-B9AC-654B-AF1B-7EE149626E09}"/>
                  </a:ext>
                </a:extLst>
              </p:cNvPr>
              <p:cNvSpPr txBox="1"/>
              <p:nvPr/>
            </p:nvSpPr>
            <p:spPr>
              <a:xfrm>
                <a:off x="3957568" y="4091754"/>
                <a:ext cx="813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(sum)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C1262D3-2F25-2D43-9D66-6F8300302806}"/>
                  </a:ext>
                </a:extLst>
              </p:cNvPr>
              <p:cNvSpPr txBox="1"/>
              <p:nvPr/>
            </p:nvSpPr>
            <p:spPr>
              <a:xfrm>
                <a:off x="3949663" y="4511787"/>
                <a:ext cx="1153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(weights)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441CCEC-AD69-FA4E-A221-F09262FA3319}"/>
                  </a:ext>
                </a:extLst>
              </p:cNvPr>
              <p:cNvSpPr/>
              <p:nvPr/>
            </p:nvSpPr>
            <p:spPr>
              <a:xfrm rot="16200000">
                <a:off x="2174617" y="3380162"/>
                <a:ext cx="934956" cy="97712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DFC17E0-3EED-2749-89DD-A94A57A95F6A}"/>
                  </a:ext>
                </a:extLst>
              </p:cNvPr>
              <p:cNvSpPr/>
              <p:nvPr/>
            </p:nvSpPr>
            <p:spPr>
              <a:xfrm rot="16200000">
                <a:off x="2430141" y="1444886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A57A32C-F184-FF4D-A70F-DA6CF5FAD7BF}"/>
                  </a:ext>
                </a:extLst>
              </p:cNvPr>
              <p:cNvSpPr/>
              <p:nvPr/>
            </p:nvSpPr>
            <p:spPr>
              <a:xfrm rot="16200000">
                <a:off x="2440041" y="4880803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54866AF-B072-8F4C-9BAB-1D754F54986B}"/>
                  </a:ext>
                </a:extLst>
              </p:cNvPr>
              <p:cNvSpPr/>
              <p:nvPr/>
            </p:nvSpPr>
            <p:spPr>
              <a:xfrm rot="16200000">
                <a:off x="2987824" y="4880803"/>
                <a:ext cx="438538" cy="44391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1E9476A2-7939-2A48-920E-42E3921B5CB3}"/>
                  </a:ext>
                </a:extLst>
              </p:cNvPr>
              <p:cNvSpPr/>
              <p:nvPr/>
            </p:nvSpPr>
            <p:spPr>
              <a:xfrm rot="16200000">
                <a:off x="1899441" y="4880803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8EC239DD-05B8-5A4F-A4DC-C4B612BEE0F6}"/>
                  </a:ext>
                </a:extLst>
              </p:cNvPr>
              <p:cNvCxnSpPr>
                <a:cxnSpLocks/>
                <a:stCxn id="49" idx="6"/>
                <a:endCxn id="46" idx="2"/>
              </p:cNvCxnSpPr>
              <p:nvPr/>
            </p:nvCxnSpPr>
            <p:spPr>
              <a:xfrm flipH="1" flipV="1">
                <a:off x="2642096" y="4336203"/>
                <a:ext cx="564997" cy="5472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9B01DBFC-4E56-9140-A2AF-7DE4E611FCCB}"/>
                  </a:ext>
                </a:extLst>
              </p:cNvPr>
              <p:cNvCxnSpPr>
                <a:cxnSpLocks/>
                <a:stCxn id="50" idx="6"/>
                <a:endCxn id="46" idx="2"/>
              </p:cNvCxnSpPr>
              <p:nvPr/>
            </p:nvCxnSpPr>
            <p:spPr>
              <a:xfrm flipV="1">
                <a:off x="2118711" y="4336203"/>
                <a:ext cx="523385" cy="5472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4FA70066-94EC-E744-9AF0-2D8728516B2D}"/>
                  </a:ext>
                </a:extLst>
              </p:cNvPr>
              <p:cNvCxnSpPr>
                <a:cxnSpLocks/>
                <a:stCxn id="48" idx="6"/>
                <a:endCxn id="46" idx="2"/>
              </p:cNvCxnSpPr>
              <p:nvPr/>
            </p:nvCxnSpPr>
            <p:spPr>
              <a:xfrm flipH="1" flipV="1">
                <a:off x="2642096" y="4336203"/>
                <a:ext cx="17215" cy="5472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6BB2260F-5A99-A942-8E86-915145081810}"/>
                  </a:ext>
                </a:extLst>
              </p:cNvPr>
              <p:cNvCxnSpPr>
                <a:cxnSpLocks/>
                <a:stCxn id="46" idx="6"/>
              </p:cNvCxnSpPr>
              <p:nvPr/>
            </p:nvCxnSpPr>
            <p:spPr>
              <a:xfrm flipV="1">
                <a:off x="2642096" y="1886111"/>
                <a:ext cx="0" cy="151513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FC8CADF8-7FF2-7D41-8AE7-90FD196837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9102" y="5027342"/>
                <a:ext cx="247949" cy="165299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A705598E-EB61-5E4C-9482-AEEB6F8796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5426" y="5016386"/>
                <a:ext cx="255462" cy="165299"/>
              </a:xfrm>
              <a:prstGeom prst="rect">
                <a:avLst/>
              </a:prstGeom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D2EA77C-2EE1-BC4B-90D1-6E58E4BB43EA}"/>
                  </a:ext>
                </a:extLst>
              </p:cNvPr>
              <p:cNvSpPr txBox="1"/>
              <p:nvPr/>
            </p:nvSpPr>
            <p:spPr>
              <a:xfrm>
                <a:off x="3888625" y="1494256"/>
                <a:ext cx="1823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Output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68E3663-BB91-DC4B-BBDD-CDCD9CFA593F}"/>
                  </a:ext>
                </a:extLst>
              </p:cNvPr>
              <p:cNvSpPr txBox="1"/>
              <p:nvPr/>
            </p:nvSpPr>
            <p:spPr>
              <a:xfrm>
                <a:off x="3967152" y="4882744"/>
                <a:ext cx="15586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Input </a:t>
                </a:r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E8DCD113-5D3B-BA4E-AF7B-D6B3ADE082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7332" y="5027870"/>
                <a:ext cx="76200" cy="158750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910AC19B-4A05-6748-9F5E-A1C861047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45569" y="4642732"/>
                <a:ext cx="251695" cy="152341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B2FEA8F6-BF17-BE4D-BAC5-1A9CDB2A0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4178" y="4649356"/>
                <a:ext cx="245072" cy="145718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5D9ABD3C-9CF0-8147-B9E7-2A7E01CBA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75174" y="4653873"/>
                <a:ext cx="251695" cy="145718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745A66ED-D94D-B64C-B838-B6B4C79A40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98519" y="3943615"/>
                <a:ext cx="620927" cy="274366"/>
              </a:xfrm>
              <a:prstGeom prst="rect">
                <a:avLst/>
              </a:prstGeom>
            </p:spPr>
          </p:pic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3708684-15B5-1D4D-8BE6-A745C54B7C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5841" y="3880089"/>
              <a:ext cx="462784" cy="0"/>
            </a:xfrm>
            <a:prstGeom prst="straightConnector1">
              <a:avLst/>
            </a:prstGeom>
            <a:ln w="19050" cmpd="sng">
              <a:solidFill>
                <a:schemeClr val="accent3"/>
              </a:solidFill>
              <a:prstDash val="solid"/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63A3FC-B418-EE4D-A86A-104058BFA058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86" y="3880089"/>
              <a:ext cx="977125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9C35499-D4B0-5A46-A227-0BC575212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71019" y="1586172"/>
              <a:ext cx="157217" cy="16704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0E12A9E-A2E0-1E45-A839-8A24E42F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4792" y="3562419"/>
              <a:ext cx="791943" cy="289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36358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9E9F0FA0-86A2-FB45-88AD-75DE9E6AE6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589141"/>
            <a:ext cx="5782905" cy="269983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Artificial Neuron</a:t>
            </a:r>
            <a:r>
              <a:rPr lang="en-US" dirty="0"/>
              <a:t>: Captures mostly linear interactions in the data.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b="1" dirty="0"/>
              <a:t>Question:</a:t>
            </a:r>
            <a:r>
              <a:rPr lang="en-US" dirty="0"/>
              <a:t> Can we use a similar approach to capture </a:t>
            </a:r>
            <a:r>
              <a:rPr lang="en-US" b="1" dirty="0">
                <a:solidFill>
                  <a:schemeClr val="accent3"/>
                </a:solidFill>
              </a:rPr>
              <a:t>non-linear interactions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in the data?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5D3465C-4DAE-F849-9399-74741204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346929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Neural Network/Multilayer Perceptron</a:t>
            </a:r>
            <a:endParaRPr lang="en-US" b="1" dirty="0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6ED8A75-63C7-C144-B0E5-79931C6AA641}"/>
              </a:ext>
            </a:extLst>
          </p:cNvPr>
          <p:cNvGrpSpPr/>
          <p:nvPr/>
        </p:nvGrpSpPr>
        <p:grpSpPr>
          <a:xfrm>
            <a:off x="6843535" y="4403099"/>
            <a:ext cx="4081495" cy="1552004"/>
            <a:chOff x="7757935" y="4480175"/>
            <a:chExt cx="4081495" cy="1552004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757152D-93F3-6440-9F31-CDF8C7CE6856}"/>
                </a:ext>
              </a:extLst>
            </p:cNvPr>
            <p:cNvSpPr/>
            <p:nvPr/>
          </p:nvSpPr>
          <p:spPr>
            <a:xfrm>
              <a:off x="8168807" y="5525902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7F97AF1C-0F0D-674B-8152-195855E513F9}"/>
                </a:ext>
              </a:extLst>
            </p:cNvPr>
            <p:cNvSpPr/>
            <p:nvPr/>
          </p:nvSpPr>
          <p:spPr>
            <a:xfrm>
              <a:off x="9160472" y="4707511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riangle 120">
              <a:extLst>
                <a:ext uri="{FF2B5EF4-FFF2-40B4-BE49-F238E27FC236}">
                  <a16:creationId xmlns:a16="http://schemas.microsoft.com/office/drawing/2014/main" id="{4BFD18B3-99D3-CA40-AE3D-3D8F7EC8C9D2}"/>
                </a:ext>
              </a:extLst>
            </p:cNvPr>
            <p:cNvSpPr/>
            <p:nvPr/>
          </p:nvSpPr>
          <p:spPr>
            <a:xfrm>
              <a:off x="8092026" y="4676983"/>
              <a:ext cx="320040" cy="2286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riangle 121">
              <a:extLst>
                <a:ext uri="{FF2B5EF4-FFF2-40B4-BE49-F238E27FC236}">
                  <a16:creationId xmlns:a16="http://schemas.microsoft.com/office/drawing/2014/main" id="{2A57FCDA-F748-D844-8BBA-88F0D2EE8C54}"/>
                </a:ext>
              </a:extLst>
            </p:cNvPr>
            <p:cNvSpPr/>
            <p:nvPr/>
          </p:nvSpPr>
          <p:spPr>
            <a:xfrm>
              <a:off x="9178758" y="5525902"/>
              <a:ext cx="320040" cy="2286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CA860D1-38CB-F94A-8B9A-FEA229AB270E}"/>
                </a:ext>
              </a:extLst>
            </p:cNvPr>
            <p:cNvCxnSpPr>
              <a:cxnSpLocks/>
            </p:cNvCxnSpPr>
            <p:nvPr/>
          </p:nvCxnSpPr>
          <p:spPr>
            <a:xfrm>
              <a:off x="8287552" y="4480175"/>
              <a:ext cx="1573729" cy="11265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37C2E85-3397-0546-BBB7-F60F985C1A05}"/>
                </a:ext>
              </a:extLst>
            </p:cNvPr>
            <p:cNvCxnSpPr>
              <a:cxnSpLocks/>
            </p:cNvCxnSpPr>
            <p:nvPr/>
          </p:nvCxnSpPr>
          <p:spPr>
            <a:xfrm>
              <a:off x="7757935" y="4905583"/>
              <a:ext cx="1573729" cy="11265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05E34C4C-5193-444B-ADFF-6FFF5E6D7F2A}"/>
                </a:ext>
              </a:extLst>
            </p:cNvPr>
            <p:cNvSpPr/>
            <p:nvPr/>
          </p:nvSpPr>
          <p:spPr>
            <a:xfrm>
              <a:off x="10113015" y="5081322"/>
              <a:ext cx="172641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accent3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Much better!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B9C8A65-044B-2D4D-9B51-F9223F6643DF}"/>
              </a:ext>
            </a:extLst>
          </p:cNvPr>
          <p:cNvGrpSpPr/>
          <p:nvPr/>
        </p:nvGrpSpPr>
        <p:grpSpPr>
          <a:xfrm>
            <a:off x="409219" y="1447573"/>
            <a:ext cx="5303275" cy="3874455"/>
            <a:chOff x="409219" y="1447573"/>
            <a:chExt cx="5303275" cy="3874455"/>
          </a:xfrm>
        </p:grpSpPr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EC3DE6E-BF0F-6744-9349-27AA0AA90858}"/>
                </a:ext>
              </a:extLst>
            </p:cNvPr>
            <p:cNvSpPr/>
            <p:nvPr/>
          </p:nvSpPr>
          <p:spPr>
            <a:xfrm rot="16200000">
              <a:off x="1671920" y="3411970"/>
              <a:ext cx="934956" cy="977125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ABF45EB2-F756-484B-8212-16B25D315C88}"/>
                </a:ext>
              </a:extLst>
            </p:cNvPr>
            <p:cNvSpPr/>
            <p:nvPr/>
          </p:nvSpPr>
          <p:spPr>
            <a:xfrm rot="16200000">
              <a:off x="2736729" y="3404303"/>
              <a:ext cx="934958" cy="977125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DDB2C751-83B9-5A44-A115-C952245E71D9}"/>
                </a:ext>
              </a:extLst>
            </p:cNvPr>
            <p:cNvCxnSpPr>
              <a:cxnSpLocks/>
              <a:stCxn id="180" idx="6"/>
              <a:endCxn id="173" idx="2"/>
            </p:cNvCxnSpPr>
            <p:nvPr/>
          </p:nvCxnSpPr>
          <p:spPr>
            <a:xfrm flipH="1" flipV="1">
              <a:off x="3204209" y="4360345"/>
              <a:ext cx="2884" cy="5231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8EC80FC3-65FD-1A41-9AA1-FB7C616C19B6}"/>
                </a:ext>
              </a:extLst>
            </p:cNvPr>
            <p:cNvCxnSpPr>
              <a:cxnSpLocks/>
              <a:stCxn id="183" idx="6"/>
              <a:endCxn id="173" idx="2"/>
            </p:cNvCxnSpPr>
            <p:nvPr/>
          </p:nvCxnSpPr>
          <p:spPr>
            <a:xfrm flipV="1">
              <a:off x="2118711" y="4360345"/>
              <a:ext cx="1085498" cy="5231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01F5982A-8419-8D46-93B2-002F716FDE64}"/>
                </a:ext>
              </a:extLst>
            </p:cNvPr>
            <p:cNvCxnSpPr>
              <a:cxnSpLocks/>
              <a:stCxn id="179" idx="6"/>
              <a:endCxn id="173" idx="2"/>
            </p:cNvCxnSpPr>
            <p:nvPr/>
          </p:nvCxnSpPr>
          <p:spPr>
            <a:xfrm flipV="1">
              <a:off x="2659311" y="4360345"/>
              <a:ext cx="544898" cy="5231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713D1DCF-E4C0-4548-B9AB-6DE0A7256BD5}"/>
                </a:ext>
              </a:extLst>
            </p:cNvPr>
            <p:cNvSpPr/>
            <p:nvPr/>
          </p:nvSpPr>
          <p:spPr>
            <a:xfrm rot="16200000">
              <a:off x="2440041" y="4880803"/>
              <a:ext cx="438538" cy="44391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A6109A73-C918-B04A-992C-100E19C1905F}"/>
                </a:ext>
              </a:extLst>
            </p:cNvPr>
            <p:cNvSpPr/>
            <p:nvPr/>
          </p:nvSpPr>
          <p:spPr>
            <a:xfrm rot="16200000">
              <a:off x="2987824" y="4880803"/>
              <a:ext cx="438538" cy="44391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D902E7DE-F433-F646-BADF-1F30687B4CC4}"/>
                </a:ext>
              </a:extLst>
            </p:cNvPr>
            <p:cNvCxnSpPr>
              <a:cxnSpLocks/>
              <a:stCxn id="173" idx="6"/>
              <a:endCxn id="154" idx="2"/>
            </p:cNvCxnSpPr>
            <p:nvPr/>
          </p:nvCxnSpPr>
          <p:spPr>
            <a:xfrm flipH="1" flipV="1">
              <a:off x="2645572" y="3048513"/>
              <a:ext cx="558637" cy="3768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FF5D349F-DDCD-0B47-BDA3-80A4016EC3BE}"/>
                </a:ext>
              </a:extLst>
            </p:cNvPr>
            <p:cNvSpPr/>
            <p:nvPr/>
          </p:nvSpPr>
          <p:spPr>
            <a:xfrm rot="16200000">
              <a:off x="1899441" y="4880803"/>
              <a:ext cx="438538" cy="44391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B7C8ED0A-5612-8E42-AAF4-DCF99EF47F44}"/>
                </a:ext>
              </a:extLst>
            </p:cNvPr>
            <p:cNvCxnSpPr>
              <a:cxnSpLocks/>
              <a:stCxn id="186" idx="0"/>
              <a:endCxn id="186" idx="4"/>
            </p:cNvCxnSpPr>
            <p:nvPr/>
          </p:nvCxnSpPr>
          <p:spPr>
            <a:xfrm>
              <a:off x="1650836" y="3900533"/>
              <a:ext cx="977125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BA5A110B-3125-8348-BA52-4C4533987FDC}"/>
                </a:ext>
              </a:extLst>
            </p:cNvPr>
            <p:cNvCxnSpPr>
              <a:cxnSpLocks/>
              <a:stCxn id="180" idx="6"/>
              <a:endCxn id="186" idx="2"/>
            </p:cNvCxnSpPr>
            <p:nvPr/>
          </p:nvCxnSpPr>
          <p:spPr>
            <a:xfrm flipH="1" flipV="1">
              <a:off x="2139399" y="4368011"/>
              <a:ext cx="1067694" cy="5154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618D104D-C9E0-A848-A462-7F983FF76D9E}"/>
                </a:ext>
              </a:extLst>
            </p:cNvPr>
            <p:cNvCxnSpPr>
              <a:cxnSpLocks/>
              <a:stCxn id="183" idx="6"/>
              <a:endCxn id="186" idx="2"/>
            </p:cNvCxnSpPr>
            <p:nvPr/>
          </p:nvCxnSpPr>
          <p:spPr>
            <a:xfrm flipV="1">
              <a:off x="2118711" y="4368011"/>
              <a:ext cx="20688" cy="5154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162719E5-B354-1143-9446-5F5C87A0F504}"/>
                </a:ext>
              </a:extLst>
            </p:cNvPr>
            <p:cNvCxnSpPr>
              <a:cxnSpLocks/>
              <a:stCxn id="179" idx="6"/>
              <a:endCxn id="186" idx="2"/>
            </p:cNvCxnSpPr>
            <p:nvPr/>
          </p:nvCxnSpPr>
          <p:spPr>
            <a:xfrm flipH="1" flipV="1">
              <a:off x="2139399" y="4368011"/>
              <a:ext cx="519912" cy="5154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3DCA2D55-90BB-DF4E-9CC1-8EF3512BB616}"/>
                </a:ext>
              </a:extLst>
            </p:cNvPr>
            <p:cNvCxnSpPr>
              <a:cxnSpLocks/>
              <a:stCxn id="186" idx="6"/>
              <a:endCxn id="154" idx="2"/>
            </p:cNvCxnSpPr>
            <p:nvPr/>
          </p:nvCxnSpPr>
          <p:spPr>
            <a:xfrm flipV="1">
              <a:off x="2139399" y="3048513"/>
              <a:ext cx="506173" cy="3845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FE774D61-6C8B-9144-919B-6748D2BD3E39}"/>
                </a:ext>
              </a:extLst>
            </p:cNvPr>
            <p:cNvSpPr/>
            <p:nvPr/>
          </p:nvSpPr>
          <p:spPr>
            <a:xfrm rot="16200000">
              <a:off x="1108938" y="3685542"/>
              <a:ext cx="438538" cy="44391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999215C9-909C-A74B-A63C-6CE92167CA60}"/>
                </a:ext>
              </a:extLst>
            </p:cNvPr>
            <p:cNvCxnSpPr>
              <a:cxnSpLocks/>
              <a:stCxn id="205" idx="6"/>
              <a:endCxn id="154" idx="2"/>
            </p:cNvCxnSpPr>
            <p:nvPr/>
          </p:nvCxnSpPr>
          <p:spPr>
            <a:xfrm flipV="1">
              <a:off x="1328208" y="3048513"/>
              <a:ext cx="1317364" cy="6397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8C5B0FB2-5D53-D742-83A8-3D97953B9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2920" y="1589602"/>
              <a:ext cx="127731" cy="180326"/>
            </a:xfrm>
            <a:prstGeom prst="rect">
              <a:avLst/>
            </a:prstGeom>
          </p:spPr>
        </p:pic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DAD9BD10-6196-0A4F-A971-D399270F1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39102" y="5027342"/>
              <a:ext cx="247949" cy="165299"/>
            </a:xfrm>
            <a:prstGeom prst="rect">
              <a:avLst/>
            </a:prstGeom>
          </p:spPr>
        </p:pic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705D1816-09EC-2148-A645-C8D971781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5426" y="5016386"/>
              <a:ext cx="255462" cy="165299"/>
            </a:xfrm>
            <a:prstGeom prst="rect">
              <a:avLst/>
            </a:prstGeom>
          </p:spPr>
        </p:pic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450F354D-1F60-2D48-B1AF-DFA46B9A2643}"/>
                </a:ext>
              </a:extLst>
            </p:cNvPr>
            <p:cNvSpPr txBox="1"/>
            <p:nvPr/>
          </p:nvSpPr>
          <p:spPr>
            <a:xfrm>
              <a:off x="3967152" y="4882744"/>
              <a:ext cx="1558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Input</a:t>
              </a:r>
            </a:p>
          </p:txBody>
        </p:sp>
        <p:pic>
          <p:nvPicPr>
            <p:cNvPr id="218" name="Picture 217">
              <a:extLst>
                <a:ext uri="{FF2B5EF4-FFF2-40B4-BE49-F238E27FC236}">
                  <a16:creationId xmlns:a16="http://schemas.microsoft.com/office/drawing/2014/main" id="{1C135542-2826-4D41-98F8-ED20E9FDC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77332" y="5027870"/>
              <a:ext cx="76200" cy="158750"/>
            </a:xfrm>
            <a:prstGeom prst="rect">
              <a:avLst/>
            </a:prstGeom>
          </p:spPr>
        </p:pic>
        <p:pic>
          <p:nvPicPr>
            <p:cNvPr id="219" name="Picture 218">
              <a:extLst>
                <a:ext uri="{FF2B5EF4-FFF2-40B4-BE49-F238E27FC236}">
                  <a16:creationId xmlns:a16="http://schemas.microsoft.com/office/drawing/2014/main" id="{FC70A0B8-55D6-0142-A11D-2EE70547C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0324" y="3821732"/>
              <a:ext cx="76200" cy="158750"/>
            </a:xfrm>
            <a:prstGeom prst="rect">
              <a:avLst/>
            </a:prstGeom>
          </p:spPr>
        </p:pic>
        <p:pic>
          <p:nvPicPr>
            <p:cNvPr id="220" name="Picture 219">
              <a:extLst>
                <a:ext uri="{FF2B5EF4-FFF2-40B4-BE49-F238E27FC236}">
                  <a16:creationId xmlns:a16="http://schemas.microsoft.com/office/drawing/2014/main" id="{F7B92E3B-9A26-AD4A-AA1A-33FB6E056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9174" y="3038331"/>
              <a:ext cx="292100" cy="196850"/>
            </a:xfrm>
            <a:prstGeom prst="rect">
              <a:avLst/>
            </a:prstGeom>
          </p:spPr>
        </p:pic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6600BD3F-2D79-EE40-A0A4-99E927C76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8251" y="4480184"/>
              <a:ext cx="285750" cy="196850"/>
            </a:xfrm>
            <a:prstGeom prst="rect">
              <a:avLst/>
            </a:prstGeom>
          </p:spPr>
        </p:pic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F8860422-B6B1-3348-8C07-8FC125744CC3}"/>
                </a:ext>
              </a:extLst>
            </p:cNvPr>
            <p:cNvSpPr txBox="1"/>
            <p:nvPr/>
          </p:nvSpPr>
          <p:spPr>
            <a:xfrm>
              <a:off x="416312" y="4659112"/>
              <a:ext cx="1206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(6 weights)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35DDF59B-0BD8-244F-B150-A8471327CCAB}"/>
                </a:ext>
              </a:extLst>
            </p:cNvPr>
            <p:cNvSpPr txBox="1"/>
            <p:nvPr/>
          </p:nvSpPr>
          <p:spPr>
            <a:xfrm>
              <a:off x="409219" y="3215822"/>
              <a:ext cx="12156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(3 weights)</a:t>
              </a:r>
            </a:p>
          </p:txBody>
        </p: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D614923D-A928-A843-9CD3-05AC7B1545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9499" y="1889253"/>
              <a:ext cx="7721" cy="2351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169D4B3-E955-E54C-9B57-577432755919}"/>
                </a:ext>
              </a:extLst>
            </p:cNvPr>
            <p:cNvCxnSpPr>
              <a:cxnSpLocks/>
              <a:stCxn id="173" idx="0"/>
              <a:endCxn id="173" idx="4"/>
            </p:cNvCxnSpPr>
            <p:nvPr/>
          </p:nvCxnSpPr>
          <p:spPr>
            <a:xfrm>
              <a:off x="2715646" y="3892866"/>
              <a:ext cx="977125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0A91A767-B686-064E-ACAC-987A9D26F8C3}"/>
                </a:ext>
              </a:extLst>
            </p:cNvPr>
            <p:cNvSpPr/>
            <p:nvPr/>
          </p:nvSpPr>
          <p:spPr>
            <a:xfrm rot="16200000">
              <a:off x="2178092" y="2092471"/>
              <a:ext cx="934958" cy="977125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C9D1203-22DD-A04A-B35C-A4818192A782}"/>
                </a:ext>
              </a:extLst>
            </p:cNvPr>
            <p:cNvCxnSpPr>
              <a:cxnSpLocks/>
              <a:stCxn id="154" idx="0"/>
              <a:endCxn id="154" idx="4"/>
            </p:cNvCxnSpPr>
            <p:nvPr/>
          </p:nvCxnSpPr>
          <p:spPr>
            <a:xfrm>
              <a:off x="2157009" y="2581034"/>
              <a:ext cx="977125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50C67223-D7C1-DD46-9D50-50C99E7C0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37929" y="3983471"/>
              <a:ext cx="701173" cy="218398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AE779CE4-B30A-0D4B-9F65-020C25822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40666" y="2632440"/>
              <a:ext cx="705917" cy="219876"/>
            </a:xfrm>
            <a:prstGeom prst="rect">
              <a:avLst/>
            </a:prstGeom>
          </p:spPr>
        </p:pic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10CE500-1B37-1047-9F19-5A9ADEBDC66D}"/>
                </a:ext>
              </a:extLst>
            </p:cNvPr>
            <p:cNvSpPr/>
            <p:nvPr/>
          </p:nvSpPr>
          <p:spPr>
            <a:xfrm rot="16200000">
              <a:off x="2430141" y="1444886"/>
              <a:ext cx="438538" cy="44391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239768D-95E5-B34A-8229-2BDC45FAC0DD}"/>
                </a:ext>
              </a:extLst>
            </p:cNvPr>
            <p:cNvSpPr txBox="1"/>
            <p:nvPr/>
          </p:nvSpPr>
          <p:spPr>
            <a:xfrm>
              <a:off x="3888625" y="1494256"/>
              <a:ext cx="1823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Output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125D710-CA02-D942-8142-7DB3C0744F28}"/>
                </a:ext>
              </a:extLst>
            </p:cNvPr>
            <p:cNvCxnSpPr>
              <a:cxnSpLocks/>
            </p:cNvCxnSpPr>
            <p:nvPr/>
          </p:nvCxnSpPr>
          <p:spPr>
            <a:xfrm>
              <a:off x="1662374" y="3911538"/>
              <a:ext cx="977125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70BDA53-BF53-EA4A-9671-11213B444CBA}"/>
                </a:ext>
              </a:extLst>
            </p:cNvPr>
            <p:cNvCxnSpPr>
              <a:cxnSpLocks/>
            </p:cNvCxnSpPr>
            <p:nvPr/>
          </p:nvCxnSpPr>
          <p:spPr>
            <a:xfrm>
              <a:off x="2716512" y="3900064"/>
              <a:ext cx="977125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015009B-7B7A-BA45-BE8E-12C18495D114}"/>
                </a:ext>
              </a:extLst>
            </p:cNvPr>
            <p:cNvCxnSpPr>
              <a:cxnSpLocks/>
            </p:cNvCxnSpPr>
            <p:nvPr/>
          </p:nvCxnSpPr>
          <p:spPr>
            <a:xfrm>
              <a:off x="2158657" y="2580914"/>
              <a:ext cx="977125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EA92782-141D-C949-808A-984F94077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71019" y="1586172"/>
              <a:ext cx="157217" cy="167043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B481D13-F2D5-D846-B113-AEA65896A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75516" y="3655848"/>
              <a:ext cx="922442" cy="220921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398D1A7-D792-3840-B34C-6197AB31E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22608" y="3974303"/>
              <a:ext cx="701173" cy="218398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4DEEDBA-C2C7-E847-BEB4-64968B22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60195" y="3646680"/>
              <a:ext cx="922442" cy="22092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146B96-8CD4-554B-B21E-453202C24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226031" y="2351806"/>
              <a:ext cx="882932" cy="21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99842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9E9F0FA0-86A2-FB45-88AD-75DE9E6AE6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589141"/>
            <a:ext cx="5782905" cy="419214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Artificial Neuron</a:t>
            </a:r>
            <a:r>
              <a:rPr lang="en-US" dirty="0"/>
              <a:t>: Captures mostly linear interactions in the data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b="1" dirty="0"/>
              <a:t>Question:</a:t>
            </a:r>
            <a:r>
              <a:rPr lang="en-US" dirty="0"/>
              <a:t> Can we use a similar approach to capture </a:t>
            </a:r>
            <a:r>
              <a:rPr lang="en-US" b="1" dirty="0">
                <a:solidFill>
                  <a:schemeClr val="accent3"/>
                </a:solidFill>
              </a:rPr>
              <a:t>non-linear interactions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in the data?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Neural Network/Multilayer Perceptron (MLP)</a:t>
            </a:r>
            <a:r>
              <a:rPr lang="en-US" dirty="0"/>
              <a:t>: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Use more Artificial Neurons, stack in a </a:t>
            </a:r>
            <a:r>
              <a:rPr lang="en-US" b="1" dirty="0">
                <a:solidFill>
                  <a:schemeClr val="accent3"/>
                </a:solidFill>
              </a:rPr>
              <a:t>layer</a:t>
            </a:r>
            <a:r>
              <a:rPr lang="en-US" dirty="0"/>
              <a:t>!</a:t>
            </a:r>
            <a:endParaRPr lang="en-US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5D3465C-4DAE-F849-9399-74741204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346929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Neural Network/Multilayer Perceptron</a:t>
            </a:r>
            <a:endParaRPr lang="en-US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5E4FC2-E3A5-E649-B796-456FD551CC54}"/>
              </a:ext>
            </a:extLst>
          </p:cNvPr>
          <p:cNvGrpSpPr/>
          <p:nvPr/>
        </p:nvGrpSpPr>
        <p:grpSpPr>
          <a:xfrm>
            <a:off x="409219" y="1447573"/>
            <a:ext cx="5381803" cy="3874455"/>
            <a:chOff x="409219" y="1447573"/>
            <a:chExt cx="5381803" cy="387445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E333D8A-1F51-C04F-9915-D8F3E3C14EF2}"/>
                </a:ext>
              </a:extLst>
            </p:cNvPr>
            <p:cNvGrpSpPr/>
            <p:nvPr/>
          </p:nvGrpSpPr>
          <p:grpSpPr>
            <a:xfrm>
              <a:off x="409219" y="1447573"/>
              <a:ext cx="5116559" cy="3874455"/>
              <a:chOff x="409219" y="1447573"/>
              <a:chExt cx="5116559" cy="3874455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C3B49668-FB90-6241-9D31-CC5A35C0F4D6}"/>
                  </a:ext>
                </a:extLst>
              </p:cNvPr>
              <p:cNvSpPr/>
              <p:nvPr/>
            </p:nvSpPr>
            <p:spPr>
              <a:xfrm rot="16200000">
                <a:off x="1671920" y="3411970"/>
                <a:ext cx="934956" cy="97712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4696823-B727-D648-A1D5-CEE18953792E}"/>
                  </a:ext>
                </a:extLst>
              </p:cNvPr>
              <p:cNvSpPr/>
              <p:nvPr/>
            </p:nvSpPr>
            <p:spPr>
              <a:xfrm rot="16200000">
                <a:off x="2736729" y="3404303"/>
                <a:ext cx="934958" cy="97712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B156CFC0-5858-EC47-81D7-5597FC0E2965}"/>
                  </a:ext>
                </a:extLst>
              </p:cNvPr>
              <p:cNvCxnSpPr>
                <a:cxnSpLocks/>
                <a:stCxn id="98" idx="6"/>
                <a:endCxn id="93" idx="2"/>
              </p:cNvCxnSpPr>
              <p:nvPr/>
            </p:nvCxnSpPr>
            <p:spPr>
              <a:xfrm flipH="1" flipV="1">
                <a:off x="3204209" y="4360345"/>
                <a:ext cx="2884" cy="5231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802F72ED-2650-D640-B388-C86285FD7CAD}"/>
                  </a:ext>
                </a:extLst>
              </p:cNvPr>
              <p:cNvCxnSpPr>
                <a:cxnSpLocks/>
                <a:stCxn id="100" idx="6"/>
                <a:endCxn id="93" idx="2"/>
              </p:cNvCxnSpPr>
              <p:nvPr/>
            </p:nvCxnSpPr>
            <p:spPr>
              <a:xfrm flipV="1">
                <a:off x="2118711" y="4360345"/>
                <a:ext cx="1085498" cy="5231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3FC75DE4-5CB5-1A44-8973-E09BC87D1C55}"/>
                  </a:ext>
                </a:extLst>
              </p:cNvPr>
              <p:cNvCxnSpPr>
                <a:cxnSpLocks/>
                <a:stCxn id="97" idx="6"/>
                <a:endCxn id="93" idx="2"/>
              </p:cNvCxnSpPr>
              <p:nvPr/>
            </p:nvCxnSpPr>
            <p:spPr>
              <a:xfrm flipV="1">
                <a:off x="2659311" y="4360345"/>
                <a:ext cx="544898" cy="5231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565358F8-0566-274F-A99A-092CDD0B5B23}"/>
                  </a:ext>
                </a:extLst>
              </p:cNvPr>
              <p:cNvSpPr/>
              <p:nvPr/>
            </p:nvSpPr>
            <p:spPr>
              <a:xfrm rot="16200000">
                <a:off x="2440041" y="4880803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28195544-6B94-B14E-8EAF-02F3B716777D}"/>
                  </a:ext>
                </a:extLst>
              </p:cNvPr>
              <p:cNvSpPr/>
              <p:nvPr/>
            </p:nvSpPr>
            <p:spPr>
              <a:xfrm rot="16200000">
                <a:off x="2987824" y="4880803"/>
                <a:ext cx="438538" cy="44391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E1EE99FB-95FF-CA48-B846-F54556E085B1}"/>
                  </a:ext>
                </a:extLst>
              </p:cNvPr>
              <p:cNvCxnSpPr>
                <a:cxnSpLocks/>
                <a:stCxn id="93" idx="6"/>
                <a:endCxn id="120" idx="2"/>
              </p:cNvCxnSpPr>
              <p:nvPr/>
            </p:nvCxnSpPr>
            <p:spPr>
              <a:xfrm flipH="1" flipV="1">
                <a:off x="2645572" y="3048513"/>
                <a:ext cx="558637" cy="3768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9BE8A3CC-383B-BD4E-ADFC-AC984E950059}"/>
                  </a:ext>
                </a:extLst>
              </p:cNvPr>
              <p:cNvSpPr/>
              <p:nvPr/>
            </p:nvSpPr>
            <p:spPr>
              <a:xfrm rot="16200000">
                <a:off x="1899441" y="4880803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9684B06B-9320-D940-A9DA-E53C74FD5C94}"/>
                  </a:ext>
                </a:extLst>
              </p:cNvPr>
              <p:cNvCxnSpPr>
                <a:cxnSpLocks/>
                <a:stCxn id="92" idx="0"/>
                <a:endCxn id="92" idx="4"/>
              </p:cNvCxnSpPr>
              <p:nvPr/>
            </p:nvCxnSpPr>
            <p:spPr>
              <a:xfrm>
                <a:off x="1650836" y="3900533"/>
                <a:ext cx="977125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FC5C82E1-1469-7C47-8F51-85FE967C7AA6}"/>
                  </a:ext>
                </a:extLst>
              </p:cNvPr>
              <p:cNvCxnSpPr>
                <a:cxnSpLocks/>
                <a:stCxn id="98" idx="6"/>
                <a:endCxn id="92" idx="2"/>
              </p:cNvCxnSpPr>
              <p:nvPr/>
            </p:nvCxnSpPr>
            <p:spPr>
              <a:xfrm flipH="1" flipV="1">
                <a:off x="2139399" y="4368011"/>
                <a:ext cx="1067694" cy="5154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E4A4B252-7219-674D-9C33-1D415EBD4E80}"/>
                  </a:ext>
                </a:extLst>
              </p:cNvPr>
              <p:cNvCxnSpPr>
                <a:cxnSpLocks/>
                <a:stCxn id="100" idx="6"/>
                <a:endCxn id="92" idx="2"/>
              </p:cNvCxnSpPr>
              <p:nvPr/>
            </p:nvCxnSpPr>
            <p:spPr>
              <a:xfrm flipV="1">
                <a:off x="2118711" y="4368011"/>
                <a:ext cx="20688" cy="5154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6EA5BD64-984A-DB4B-9D2C-9FEBE434F979}"/>
                  </a:ext>
                </a:extLst>
              </p:cNvPr>
              <p:cNvCxnSpPr>
                <a:cxnSpLocks/>
                <a:stCxn id="97" idx="6"/>
                <a:endCxn id="92" idx="2"/>
              </p:cNvCxnSpPr>
              <p:nvPr/>
            </p:nvCxnSpPr>
            <p:spPr>
              <a:xfrm flipH="1" flipV="1">
                <a:off x="2139399" y="4368011"/>
                <a:ext cx="519912" cy="5154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C113B389-E7E1-0D49-B6BC-55DD2A130241}"/>
                  </a:ext>
                </a:extLst>
              </p:cNvPr>
              <p:cNvCxnSpPr>
                <a:cxnSpLocks/>
                <a:stCxn id="92" idx="6"/>
                <a:endCxn id="120" idx="2"/>
              </p:cNvCxnSpPr>
              <p:nvPr/>
            </p:nvCxnSpPr>
            <p:spPr>
              <a:xfrm flipV="1">
                <a:off x="2139399" y="3048513"/>
                <a:ext cx="506173" cy="3845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F7E486CA-8EEA-0242-940E-0CFFD725DDC9}"/>
                  </a:ext>
                </a:extLst>
              </p:cNvPr>
              <p:cNvSpPr/>
              <p:nvPr/>
            </p:nvSpPr>
            <p:spPr>
              <a:xfrm rot="16200000">
                <a:off x="1108938" y="3685542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DF547811-2B36-9849-B1E9-3AA7299B408C}"/>
                  </a:ext>
                </a:extLst>
              </p:cNvPr>
              <p:cNvCxnSpPr>
                <a:cxnSpLocks/>
                <a:stCxn id="106" idx="6"/>
                <a:endCxn id="120" idx="2"/>
              </p:cNvCxnSpPr>
              <p:nvPr/>
            </p:nvCxnSpPr>
            <p:spPr>
              <a:xfrm flipV="1">
                <a:off x="1328208" y="3048513"/>
                <a:ext cx="1317364" cy="6397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FE467A26-5164-894F-832C-B571349993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82920" y="1589602"/>
                <a:ext cx="127731" cy="180326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1391A7E4-239A-0B4A-9255-733C51C23D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9102" y="5027342"/>
                <a:ext cx="247949" cy="165299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BAED1B7E-62A5-754F-9BD8-4382C0B2A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5426" y="5016386"/>
                <a:ext cx="255462" cy="165299"/>
              </a:xfrm>
              <a:prstGeom prst="rect">
                <a:avLst/>
              </a:prstGeom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E5AC7A2-FFD4-7747-8EA9-E97C6A079A66}"/>
                  </a:ext>
                </a:extLst>
              </p:cNvPr>
              <p:cNvSpPr txBox="1"/>
              <p:nvPr/>
            </p:nvSpPr>
            <p:spPr>
              <a:xfrm>
                <a:off x="3967152" y="4882744"/>
                <a:ext cx="15586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Input Layer</a:t>
                </a:r>
              </a:p>
            </p:txBody>
          </p:sp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99954E59-55BC-5548-B6CB-C33260829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7332" y="5027870"/>
                <a:ext cx="76200" cy="158750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3E1068EA-C1D9-984B-A5A2-7F3D8FBFA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0324" y="3821732"/>
                <a:ext cx="76200" cy="158750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D1587663-20C5-574D-8B39-545F73645E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9174" y="3038331"/>
                <a:ext cx="292100" cy="196850"/>
              </a:xfrm>
              <a:prstGeom prst="rect">
                <a:avLst/>
              </a:prstGeom>
            </p:spPr>
          </p:pic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A5CB7CD5-B14E-2C4D-98F8-F9A8FFA01B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8251" y="4480184"/>
                <a:ext cx="285750" cy="196850"/>
              </a:xfrm>
              <a:prstGeom prst="rect">
                <a:avLst/>
              </a:prstGeom>
            </p:spPr>
          </p:pic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496FFC08-0670-0949-954B-DDFF6B4DB96D}"/>
                  </a:ext>
                </a:extLst>
              </p:cNvPr>
              <p:cNvSpPr txBox="1"/>
              <p:nvPr/>
            </p:nvSpPr>
            <p:spPr>
              <a:xfrm>
                <a:off x="416312" y="4659112"/>
                <a:ext cx="12068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(6 weights)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B77E2B4-5B3E-D442-BF98-675B76B8DFFE}"/>
                  </a:ext>
                </a:extLst>
              </p:cNvPr>
              <p:cNvSpPr txBox="1"/>
              <p:nvPr/>
            </p:nvSpPr>
            <p:spPr>
              <a:xfrm>
                <a:off x="409219" y="3215822"/>
                <a:ext cx="12156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(3 weights)</a:t>
                </a:r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115A7028-583C-4A4C-9370-054A63FF62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39499" y="1889253"/>
                <a:ext cx="7721" cy="2351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D0DC069B-651D-9B4F-950F-3B5E93BF31B7}"/>
                  </a:ext>
                </a:extLst>
              </p:cNvPr>
              <p:cNvCxnSpPr>
                <a:cxnSpLocks/>
                <a:stCxn id="93" idx="0"/>
                <a:endCxn id="93" idx="4"/>
              </p:cNvCxnSpPr>
              <p:nvPr/>
            </p:nvCxnSpPr>
            <p:spPr>
              <a:xfrm>
                <a:off x="2715646" y="3892866"/>
                <a:ext cx="977125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7ED143C4-B0ED-5E40-9448-3991D3AADB30}"/>
                  </a:ext>
                </a:extLst>
              </p:cNvPr>
              <p:cNvSpPr/>
              <p:nvPr/>
            </p:nvSpPr>
            <p:spPr>
              <a:xfrm rot="16200000">
                <a:off x="2178092" y="2092471"/>
                <a:ext cx="934958" cy="97712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6B421B91-4E40-004F-A36E-3ED13A8FB796}"/>
                  </a:ext>
                </a:extLst>
              </p:cNvPr>
              <p:cNvCxnSpPr>
                <a:cxnSpLocks/>
                <a:stCxn id="120" idx="0"/>
                <a:endCxn id="120" idx="4"/>
              </p:cNvCxnSpPr>
              <p:nvPr/>
            </p:nvCxnSpPr>
            <p:spPr>
              <a:xfrm>
                <a:off x="2157009" y="2581034"/>
                <a:ext cx="977125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53458812-9B7B-DC45-ABB8-9D0D4F48D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37929" y="3983471"/>
                <a:ext cx="701173" cy="218398"/>
              </a:xfrm>
              <a:prstGeom prst="rect">
                <a:avLst/>
              </a:prstGeom>
            </p:spPr>
          </p:pic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20AC5A85-06C0-6D42-A09D-7D2750B94E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40666" y="2632440"/>
                <a:ext cx="705917" cy="219876"/>
              </a:xfrm>
              <a:prstGeom prst="rect">
                <a:avLst/>
              </a:prstGeom>
            </p:spPr>
          </p:pic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B6241E0A-4634-1049-B6C4-2F03598E3DCB}"/>
                  </a:ext>
                </a:extLst>
              </p:cNvPr>
              <p:cNvSpPr/>
              <p:nvPr/>
            </p:nvSpPr>
            <p:spPr>
              <a:xfrm rot="16200000">
                <a:off x="2430141" y="1444886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27256B32-A898-354F-A31E-79849173F8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2374" y="3911538"/>
                <a:ext cx="977125" cy="0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8E2D7FC9-0CA6-7144-AC1B-C7BAF3F2B4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6512" y="3900064"/>
                <a:ext cx="977125" cy="0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3AC27BC4-BB66-5347-ADEA-7BBA8B41C5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8657" y="2580914"/>
                <a:ext cx="977125" cy="0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3D469530-5B01-2948-AF51-67ECCBB40C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71019" y="1586172"/>
                <a:ext cx="157217" cy="167043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2AB59565-730B-8844-9C73-3BA360254D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75516" y="3655848"/>
                <a:ext cx="922442" cy="220921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1917F42B-2F62-1E4A-996D-AD628FBEEA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22608" y="3974303"/>
                <a:ext cx="701173" cy="218398"/>
              </a:xfrm>
              <a:prstGeom prst="rect">
                <a:avLst/>
              </a:prstGeom>
            </p:spPr>
          </p:pic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D610CA89-5130-414E-B7AC-D2B69B7A42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60195" y="3646680"/>
                <a:ext cx="922442" cy="220921"/>
              </a:xfrm>
              <a:prstGeom prst="rect">
                <a:avLst/>
              </a:prstGeom>
            </p:spPr>
          </p:pic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id="{F3AD3134-F04D-8640-9455-9265B1B37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26031" y="2351806"/>
                <a:ext cx="882932" cy="211459"/>
              </a:xfrm>
              <a:prstGeom prst="rect">
                <a:avLst/>
              </a:prstGeom>
            </p:spPr>
          </p:pic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CD2D7511-83E8-DC44-A82B-48FD29ED064F}"/>
                </a:ext>
              </a:extLst>
            </p:cNvPr>
            <p:cNvSpPr txBox="1"/>
            <p:nvPr/>
          </p:nvSpPr>
          <p:spPr>
            <a:xfrm>
              <a:off x="3967152" y="2560158"/>
              <a:ext cx="1823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Output Layer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1622C51-9C16-2949-B05A-D3B2712106D1}"/>
                </a:ext>
              </a:extLst>
            </p:cNvPr>
            <p:cNvSpPr txBox="1"/>
            <p:nvPr/>
          </p:nvSpPr>
          <p:spPr>
            <a:xfrm>
              <a:off x="3967153" y="3685213"/>
              <a:ext cx="1823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Hidden Layer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4145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9E9F0FA0-86A2-FB45-88AD-75DE9E6AE6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589141"/>
            <a:ext cx="5782905" cy="4192144"/>
          </a:xfrm>
        </p:spPr>
        <p:txBody>
          <a:bodyPr/>
          <a:lstStyle/>
          <a:p>
            <a:pPr marL="285750" indent="-285750"/>
            <a:r>
              <a:rPr lang="en-US" dirty="0"/>
              <a:t>A neural network consisting of </a:t>
            </a:r>
            <a:r>
              <a:rPr lang="en-US" b="1" dirty="0">
                <a:solidFill>
                  <a:schemeClr val="accent3"/>
                </a:solidFill>
              </a:rPr>
              <a:t>input</a:t>
            </a:r>
            <a:r>
              <a:rPr lang="en-US" dirty="0">
                <a:solidFill>
                  <a:schemeClr val="accent3"/>
                </a:solidFill>
              </a:rPr>
              <a:t>, </a:t>
            </a:r>
            <a:r>
              <a:rPr lang="en-US" b="1" dirty="0">
                <a:solidFill>
                  <a:schemeClr val="accent3"/>
                </a:solidFill>
              </a:rPr>
              <a:t>hidden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3"/>
                </a:solidFill>
              </a:rPr>
              <a:t>output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layers.</a:t>
            </a:r>
          </a:p>
          <a:p>
            <a:pPr marL="285750" indent="-285750"/>
            <a:r>
              <a:rPr lang="en-US" dirty="0"/>
              <a:t>Each layer is connected to the next layer.</a:t>
            </a:r>
          </a:p>
          <a:p>
            <a:pPr marL="285750" indent="-285750"/>
            <a:r>
              <a:rPr lang="en-US" dirty="0"/>
              <a:t>An </a:t>
            </a:r>
            <a:r>
              <a:rPr lang="en-US" b="1" dirty="0">
                <a:solidFill>
                  <a:schemeClr val="accent3"/>
                </a:solidFill>
              </a:rPr>
              <a:t>activation function </a:t>
            </a:r>
            <a:r>
              <a:rPr lang="en-US" dirty="0"/>
              <a:t>is applied on each hidden layer (and output layer).</a:t>
            </a:r>
          </a:p>
          <a:p>
            <a:pPr marL="285750" indent="-285750"/>
            <a:r>
              <a:rPr lang="en-US" dirty="0">
                <a:hlinkClick r:id="rId3"/>
              </a:rPr>
              <a:t>More details</a:t>
            </a:r>
            <a:endParaRPr lang="en-US" sz="1400" b="1" dirty="0"/>
          </a:p>
          <a:p>
            <a:pPr marL="0" indent="0">
              <a:buNone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5D3465C-4DAE-F849-9399-74741204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346929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Neural Network/Multilayer Perceptron</a:t>
            </a:r>
            <a:endParaRPr lang="en-US" b="1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DBC5F57-4CBB-1F4E-BFD8-D73B2A7FCB37}"/>
              </a:ext>
            </a:extLst>
          </p:cNvPr>
          <p:cNvGrpSpPr/>
          <p:nvPr/>
        </p:nvGrpSpPr>
        <p:grpSpPr>
          <a:xfrm>
            <a:off x="409219" y="1447573"/>
            <a:ext cx="5381803" cy="3874455"/>
            <a:chOff x="409219" y="1447573"/>
            <a:chExt cx="5381803" cy="387445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F5365E8-CF77-6940-B499-3D7B1E4D2487}"/>
                </a:ext>
              </a:extLst>
            </p:cNvPr>
            <p:cNvGrpSpPr/>
            <p:nvPr/>
          </p:nvGrpSpPr>
          <p:grpSpPr>
            <a:xfrm>
              <a:off x="409219" y="1447573"/>
              <a:ext cx="5116559" cy="3874455"/>
              <a:chOff x="409219" y="1447573"/>
              <a:chExt cx="5116559" cy="3874455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577F3D8-5166-E441-811E-EF75BB82762C}"/>
                  </a:ext>
                </a:extLst>
              </p:cNvPr>
              <p:cNvSpPr/>
              <p:nvPr/>
            </p:nvSpPr>
            <p:spPr>
              <a:xfrm rot="16200000">
                <a:off x="1671920" y="3411970"/>
                <a:ext cx="934956" cy="97712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BFBE55C0-7FF0-2345-8EC7-6DEB84668178}"/>
                  </a:ext>
                </a:extLst>
              </p:cNvPr>
              <p:cNvSpPr/>
              <p:nvPr/>
            </p:nvSpPr>
            <p:spPr>
              <a:xfrm rot="16200000">
                <a:off x="2736729" y="3404303"/>
                <a:ext cx="934958" cy="97712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9C58877-9762-9843-9EEB-C2E8545133DB}"/>
                  </a:ext>
                </a:extLst>
              </p:cNvPr>
              <p:cNvCxnSpPr>
                <a:cxnSpLocks/>
                <a:stCxn id="60" idx="6"/>
                <a:endCxn id="55" idx="2"/>
              </p:cNvCxnSpPr>
              <p:nvPr/>
            </p:nvCxnSpPr>
            <p:spPr>
              <a:xfrm flipH="1" flipV="1">
                <a:off x="3204209" y="4360345"/>
                <a:ext cx="2884" cy="5231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A66320BE-305F-A14D-8701-92175FCBA167}"/>
                  </a:ext>
                </a:extLst>
              </p:cNvPr>
              <p:cNvCxnSpPr>
                <a:cxnSpLocks/>
                <a:stCxn id="62" idx="6"/>
                <a:endCxn id="55" idx="2"/>
              </p:cNvCxnSpPr>
              <p:nvPr/>
            </p:nvCxnSpPr>
            <p:spPr>
              <a:xfrm flipV="1">
                <a:off x="2118711" y="4360345"/>
                <a:ext cx="1085498" cy="5231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97723105-9BFE-014D-8794-DD69F2683C93}"/>
                  </a:ext>
                </a:extLst>
              </p:cNvPr>
              <p:cNvCxnSpPr>
                <a:cxnSpLocks/>
                <a:stCxn id="59" idx="6"/>
                <a:endCxn id="55" idx="2"/>
              </p:cNvCxnSpPr>
              <p:nvPr/>
            </p:nvCxnSpPr>
            <p:spPr>
              <a:xfrm flipV="1">
                <a:off x="2659311" y="4360345"/>
                <a:ext cx="544898" cy="5231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79B4946-09F3-0742-90D5-33A3F31B0D9D}"/>
                  </a:ext>
                </a:extLst>
              </p:cNvPr>
              <p:cNvSpPr/>
              <p:nvPr/>
            </p:nvSpPr>
            <p:spPr>
              <a:xfrm rot="16200000">
                <a:off x="2440041" y="4880803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D8BC1E4-1AB8-5A4E-BBB3-ECB74FAAC1A3}"/>
                  </a:ext>
                </a:extLst>
              </p:cNvPr>
              <p:cNvSpPr/>
              <p:nvPr/>
            </p:nvSpPr>
            <p:spPr>
              <a:xfrm rot="16200000">
                <a:off x="2987824" y="4880803"/>
                <a:ext cx="438538" cy="44391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BEFB36B9-EF9D-904D-9822-913A08238CD4}"/>
                  </a:ext>
                </a:extLst>
              </p:cNvPr>
              <p:cNvCxnSpPr>
                <a:cxnSpLocks/>
                <a:stCxn id="55" idx="6"/>
                <a:endCxn id="84" idx="2"/>
              </p:cNvCxnSpPr>
              <p:nvPr/>
            </p:nvCxnSpPr>
            <p:spPr>
              <a:xfrm flipH="1" flipV="1">
                <a:off x="2645572" y="3048513"/>
                <a:ext cx="558637" cy="3768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C8667A6-DB8E-4E4A-B124-ABBE4B2077ED}"/>
                  </a:ext>
                </a:extLst>
              </p:cNvPr>
              <p:cNvSpPr/>
              <p:nvPr/>
            </p:nvSpPr>
            <p:spPr>
              <a:xfrm rot="16200000">
                <a:off x="1899441" y="4880803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B522D57-9508-D94F-A722-D974CC20E338}"/>
                  </a:ext>
                </a:extLst>
              </p:cNvPr>
              <p:cNvCxnSpPr>
                <a:cxnSpLocks/>
                <a:stCxn id="54" idx="0"/>
                <a:endCxn id="54" idx="4"/>
              </p:cNvCxnSpPr>
              <p:nvPr/>
            </p:nvCxnSpPr>
            <p:spPr>
              <a:xfrm>
                <a:off x="1650836" y="3900533"/>
                <a:ext cx="977125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680DC60C-53BB-5345-8B7E-3AE5CCAC0958}"/>
                  </a:ext>
                </a:extLst>
              </p:cNvPr>
              <p:cNvCxnSpPr>
                <a:cxnSpLocks/>
                <a:stCxn id="60" idx="6"/>
                <a:endCxn id="54" idx="2"/>
              </p:cNvCxnSpPr>
              <p:nvPr/>
            </p:nvCxnSpPr>
            <p:spPr>
              <a:xfrm flipH="1" flipV="1">
                <a:off x="2139399" y="4368011"/>
                <a:ext cx="1067694" cy="5154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9F53D425-4EE4-D84C-8793-054829E72968}"/>
                  </a:ext>
                </a:extLst>
              </p:cNvPr>
              <p:cNvCxnSpPr>
                <a:cxnSpLocks/>
                <a:stCxn id="62" idx="6"/>
                <a:endCxn id="54" idx="2"/>
              </p:cNvCxnSpPr>
              <p:nvPr/>
            </p:nvCxnSpPr>
            <p:spPr>
              <a:xfrm flipV="1">
                <a:off x="2118711" y="4368011"/>
                <a:ext cx="20688" cy="5154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3EF34120-CFBD-5543-ADED-D354BE2DB25B}"/>
                  </a:ext>
                </a:extLst>
              </p:cNvPr>
              <p:cNvCxnSpPr>
                <a:cxnSpLocks/>
                <a:stCxn id="59" idx="6"/>
                <a:endCxn id="54" idx="2"/>
              </p:cNvCxnSpPr>
              <p:nvPr/>
            </p:nvCxnSpPr>
            <p:spPr>
              <a:xfrm flipH="1" flipV="1">
                <a:off x="2139399" y="4368011"/>
                <a:ext cx="519912" cy="5154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618A9635-0537-2D45-8FB8-338D2FF3F583}"/>
                  </a:ext>
                </a:extLst>
              </p:cNvPr>
              <p:cNvCxnSpPr>
                <a:cxnSpLocks/>
                <a:stCxn id="54" idx="6"/>
                <a:endCxn id="84" idx="2"/>
              </p:cNvCxnSpPr>
              <p:nvPr/>
            </p:nvCxnSpPr>
            <p:spPr>
              <a:xfrm flipV="1">
                <a:off x="2139399" y="3048513"/>
                <a:ext cx="506173" cy="3845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7F42A3F-4FFF-6F41-8F4D-2B8D0DBDEC44}"/>
                  </a:ext>
                </a:extLst>
              </p:cNvPr>
              <p:cNvSpPr/>
              <p:nvPr/>
            </p:nvSpPr>
            <p:spPr>
              <a:xfrm rot="16200000">
                <a:off x="1108938" y="3685542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30E5824D-BC00-1A49-B420-467C2A34E827}"/>
                  </a:ext>
                </a:extLst>
              </p:cNvPr>
              <p:cNvCxnSpPr>
                <a:cxnSpLocks/>
                <a:stCxn id="69" idx="6"/>
                <a:endCxn id="84" idx="2"/>
              </p:cNvCxnSpPr>
              <p:nvPr/>
            </p:nvCxnSpPr>
            <p:spPr>
              <a:xfrm flipV="1">
                <a:off x="1328208" y="3048513"/>
                <a:ext cx="1317364" cy="6397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C4CC4D89-3B01-F448-8838-E597FA379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2920" y="1589602"/>
                <a:ext cx="127731" cy="180326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70DF9B20-3422-A54B-9313-D622A810DA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9102" y="5027342"/>
                <a:ext cx="247949" cy="165299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A415E0D3-5895-184B-B16C-11AAC6B7A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75426" y="5016386"/>
                <a:ext cx="255462" cy="165299"/>
              </a:xfrm>
              <a:prstGeom prst="rect">
                <a:avLst/>
              </a:prstGeom>
            </p:spPr>
          </p:pic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7CF5E28-F753-9341-A96E-3FA0DF34310B}"/>
                  </a:ext>
                </a:extLst>
              </p:cNvPr>
              <p:cNvSpPr txBox="1"/>
              <p:nvPr/>
            </p:nvSpPr>
            <p:spPr>
              <a:xfrm>
                <a:off x="3967152" y="4882744"/>
                <a:ext cx="15586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Input Layer</a:t>
                </a:r>
              </a:p>
            </p:txBody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0EAE41CA-D90B-FA4D-8A5C-EBE62B0600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7332" y="5027870"/>
                <a:ext cx="76200" cy="158750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FB00798D-00CE-9F47-BE91-FC14870DD1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0324" y="3821732"/>
                <a:ext cx="76200" cy="158750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0F1C957D-5B75-3143-9056-8B8D15FCD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9174" y="3038331"/>
                <a:ext cx="292100" cy="196850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39C99B02-424E-2844-A07E-124B9D1A6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8251" y="4480184"/>
                <a:ext cx="285750" cy="196850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9248680-F654-9549-9F08-6606024D699B}"/>
                  </a:ext>
                </a:extLst>
              </p:cNvPr>
              <p:cNvSpPr txBox="1"/>
              <p:nvPr/>
            </p:nvSpPr>
            <p:spPr>
              <a:xfrm>
                <a:off x="416312" y="4659112"/>
                <a:ext cx="12068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(6 weights)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E027C00-AAF7-7340-8D3A-7ECCDA3B218D}"/>
                  </a:ext>
                </a:extLst>
              </p:cNvPr>
              <p:cNvSpPr txBox="1"/>
              <p:nvPr/>
            </p:nvSpPr>
            <p:spPr>
              <a:xfrm>
                <a:off x="409219" y="3215822"/>
                <a:ext cx="12156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(3 weights)</a:t>
                </a:r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FD6F1386-789E-874A-AA13-69D0C4A924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39499" y="1889253"/>
                <a:ext cx="7721" cy="2351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AEF3849-A824-5247-AA2B-05B83D24520E}"/>
                  </a:ext>
                </a:extLst>
              </p:cNvPr>
              <p:cNvCxnSpPr>
                <a:cxnSpLocks/>
                <a:stCxn id="55" idx="0"/>
                <a:endCxn id="55" idx="4"/>
              </p:cNvCxnSpPr>
              <p:nvPr/>
            </p:nvCxnSpPr>
            <p:spPr>
              <a:xfrm>
                <a:off x="2715646" y="3892866"/>
                <a:ext cx="977125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AEDB4EFD-2837-F64E-9441-9119564BC730}"/>
                  </a:ext>
                </a:extLst>
              </p:cNvPr>
              <p:cNvSpPr/>
              <p:nvPr/>
            </p:nvSpPr>
            <p:spPr>
              <a:xfrm rot="16200000">
                <a:off x="2178092" y="2092471"/>
                <a:ext cx="934958" cy="97712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B180E5CE-FAE3-F34C-AB5E-21276BA47649}"/>
                  </a:ext>
                </a:extLst>
              </p:cNvPr>
              <p:cNvCxnSpPr>
                <a:cxnSpLocks/>
                <a:stCxn id="84" idx="0"/>
                <a:endCxn id="84" idx="4"/>
              </p:cNvCxnSpPr>
              <p:nvPr/>
            </p:nvCxnSpPr>
            <p:spPr>
              <a:xfrm>
                <a:off x="2157009" y="2581034"/>
                <a:ext cx="977125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37D366BB-1D6B-1A42-B533-E856ACEBAB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37929" y="3983471"/>
                <a:ext cx="701173" cy="218398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D0C18AE3-9D4B-E04B-91F2-DC8CDC1520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40666" y="2632440"/>
                <a:ext cx="705917" cy="219876"/>
              </a:xfrm>
              <a:prstGeom prst="rect">
                <a:avLst/>
              </a:prstGeom>
            </p:spPr>
          </p:pic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67865B5-EC4F-3049-A175-BE892B82B670}"/>
                  </a:ext>
                </a:extLst>
              </p:cNvPr>
              <p:cNvSpPr/>
              <p:nvPr/>
            </p:nvSpPr>
            <p:spPr>
              <a:xfrm rot="16200000">
                <a:off x="2430141" y="1444886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endParaRPr>
              </a:p>
            </p:txBody>
          </p: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C36A8B14-B50F-1149-A5CC-EF7E27A68A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2374" y="3911538"/>
                <a:ext cx="977125" cy="0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2CE5334E-0877-924B-A359-FCDEE72260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6512" y="3900064"/>
                <a:ext cx="977125" cy="0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9C296F5-61BF-F741-B48D-94F11C4699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8657" y="2580914"/>
                <a:ext cx="977125" cy="0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38F88BC4-3888-CA44-8D06-23A0DC7311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1019" y="1586172"/>
                <a:ext cx="157217" cy="167043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AE874B12-44E9-2545-B126-122E5BFB11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75516" y="3655848"/>
                <a:ext cx="922442" cy="220921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FBFFD071-2BDD-7A42-BC41-15A0E870A1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22608" y="3974303"/>
                <a:ext cx="701173" cy="218398"/>
              </a:xfrm>
              <a:prstGeom prst="rect">
                <a:avLst/>
              </a:prstGeom>
            </p:spPr>
          </p:pic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127BC6FA-4F9C-3F48-A524-268AAB65AF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60195" y="3646680"/>
                <a:ext cx="922442" cy="220921"/>
              </a:xfrm>
              <a:prstGeom prst="rect">
                <a:avLst/>
              </a:prstGeom>
            </p:spPr>
          </p:pic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C7D2985E-E18A-1A4B-BD07-A335BB6D6B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26031" y="2351806"/>
                <a:ext cx="882932" cy="211459"/>
              </a:xfrm>
              <a:prstGeom prst="rect">
                <a:avLst/>
              </a:prstGeom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51FE795-A75C-9B4E-A7A3-0715A6781858}"/>
                </a:ext>
              </a:extLst>
            </p:cNvPr>
            <p:cNvSpPr txBox="1"/>
            <p:nvPr/>
          </p:nvSpPr>
          <p:spPr>
            <a:xfrm>
              <a:off x="3967152" y="2560158"/>
              <a:ext cx="1823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Output Layer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063514F-3136-B54C-9A48-485B92306B9D}"/>
                </a:ext>
              </a:extLst>
            </p:cNvPr>
            <p:cNvSpPr txBox="1"/>
            <p:nvPr/>
          </p:nvSpPr>
          <p:spPr>
            <a:xfrm>
              <a:off x="3967153" y="3685213"/>
              <a:ext cx="1823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Hidden Layer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9195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9E9F0FA0-86A2-FB45-88AD-75DE9E6AE6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589141"/>
            <a:ext cx="5782905" cy="4192144"/>
          </a:xfrm>
        </p:spPr>
        <p:txBody>
          <a:bodyPr/>
          <a:lstStyle/>
          <a:p>
            <a:pPr marL="285750" indent="-285750"/>
            <a:r>
              <a:rPr lang="en-US" dirty="0"/>
              <a:t>A neural network consisting of </a:t>
            </a:r>
            <a:r>
              <a:rPr lang="en-US" b="1" dirty="0">
                <a:solidFill>
                  <a:schemeClr val="accent3"/>
                </a:solidFill>
              </a:rPr>
              <a:t>input</a:t>
            </a:r>
            <a:r>
              <a:rPr lang="en-US" dirty="0">
                <a:solidFill>
                  <a:schemeClr val="accent3"/>
                </a:solidFill>
              </a:rPr>
              <a:t>, </a:t>
            </a:r>
            <a:r>
              <a:rPr lang="en-US" b="1" dirty="0">
                <a:solidFill>
                  <a:schemeClr val="accent3"/>
                </a:solidFill>
              </a:rPr>
              <a:t>hidden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3"/>
                </a:solidFill>
              </a:rPr>
              <a:t>output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layers.</a:t>
            </a:r>
          </a:p>
          <a:p>
            <a:pPr marL="285750" indent="-285750"/>
            <a:r>
              <a:rPr lang="en-US" dirty="0"/>
              <a:t>Each layer is connected to the next layer.</a:t>
            </a:r>
          </a:p>
          <a:p>
            <a:pPr marL="285750" indent="-285750"/>
            <a:r>
              <a:rPr lang="en-US" dirty="0"/>
              <a:t>An </a:t>
            </a:r>
            <a:r>
              <a:rPr lang="en-US" b="1" dirty="0">
                <a:solidFill>
                  <a:schemeClr val="accent3"/>
                </a:solidFill>
              </a:rPr>
              <a:t>activation function </a:t>
            </a:r>
            <a:r>
              <a:rPr lang="en-US" dirty="0"/>
              <a:t>is applied on each hidden layer (and output layer).</a:t>
            </a:r>
          </a:p>
          <a:p>
            <a:pPr marL="285750" indent="-285750"/>
            <a:r>
              <a:rPr lang="en-US" dirty="0">
                <a:hlinkClick r:id="rId3"/>
              </a:rPr>
              <a:t>More details</a:t>
            </a:r>
            <a:endParaRPr lang="en-US" sz="1400" b="1" dirty="0"/>
          </a:p>
          <a:p>
            <a:pPr marL="0" indent="0">
              <a:buNone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5D3465C-4DAE-F849-9399-74741204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1346929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Neural Network/Multilayer Perceptron</a:t>
            </a:r>
            <a:endParaRPr lang="en-US" b="1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6BD5D66-A8A7-B145-A089-B46F302399CD}"/>
              </a:ext>
            </a:extLst>
          </p:cNvPr>
          <p:cNvGrpSpPr/>
          <p:nvPr/>
        </p:nvGrpSpPr>
        <p:grpSpPr>
          <a:xfrm>
            <a:off x="295560" y="1589141"/>
            <a:ext cx="5800441" cy="3723624"/>
            <a:chOff x="295560" y="1589141"/>
            <a:chExt cx="5800441" cy="372362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F6FDEDB-D6EA-AA45-8489-BA434AA48398}"/>
                </a:ext>
              </a:extLst>
            </p:cNvPr>
            <p:cNvGrpSpPr/>
            <p:nvPr/>
          </p:nvGrpSpPr>
          <p:grpSpPr>
            <a:xfrm>
              <a:off x="295560" y="1589141"/>
              <a:ext cx="4571886" cy="3723624"/>
              <a:chOff x="191777" y="1681578"/>
              <a:chExt cx="4571886" cy="3723624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5C4D1F8-6D09-7742-AB14-8179D8993A96}"/>
                  </a:ext>
                </a:extLst>
              </p:cNvPr>
              <p:cNvSpPr/>
              <p:nvPr/>
            </p:nvSpPr>
            <p:spPr>
              <a:xfrm rot="16200000">
                <a:off x="2326972" y="1678891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3083925-38A9-B242-B8DC-9A28ACD53885}"/>
                  </a:ext>
                </a:extLst>
              </p:cNvPr>
              <p:cNvSpPr/>
              <p:nvPr/>
            </p:nvSpPr>
            <p:spPr>
              <a:xfrm rot="16200000">
                <a:off x="2135391" y="3631675"/>
                <a:ext cx="797748" cy="78480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E4D90BDB-50D8-5748-BE35-C6FAA72CECDE}"/>
                  </a:ext>
                </a:extLst>
              </p:cNvPr>
              <p:cNvCxnSpPr>
                <a:cxnSpLocks/>
                <a:stCxn id="56" idx="6"/>
                <a:endCxn id="51" idx="2"/>
              </p:cNvCxnSpPr>
              <p:nvPr/>
            </p:nvCxnSpPr>
            <p:spPr>
              <a:xfrm flipH="1" flipV="1">
                <a:off x="2534266" y="4422951"/>
                <a:ext cx="557731" cy="54371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3F4B6349-01CB-0B4E-B281-3F06D52BB507}"/>
                  </a:ext>
                </a:extLst>
              </p:cNvPr>
              <p:cNvCxnSpPr>
                <a:cxnSpLocks/>
                <a:stCxn id="58" idx="6"/>
                <a:endCxn id="51" idx="2"/>
              </p:cNvCxnSpPr>
              <p:nvPr/>
            </p:nvCxnSpPr>
            <p:spPr>
              <a:xfrm flipV="1">
                <a:off x="1961583" y="4422951"/>
                <a:ext cx="572683" cy="5315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CB9C66D0-B8EC-004F-8E37-30EA3FFEFFEB}"/>
                  </a:ext>
                </a:extLst>
              </p:cNvPr>
              <p:cNvCxnSpPr>
                <a:cxnSpLocks/>
                <a:stCxn id="55" idx="6"/>
                <a:endCxn id="51" idx="2"/>
              </p:cNvCxnSpPr>
              <p:nvPr/>
            </p:nvCxnSpPr>
            <p:spPr>
              <a:xfrm flipV="1">
                <a:off x="2525133" y="4422951"/>
                <a:ext cx="9133" cy="54115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E4F5D4E1-2032-0E48-BD4A-24D28AC15797}"/>
                  </a:ext>
                </a:extLst>
              </p:cNvPr>
              <p:cNvSpPr/>
              <p:nvPr/>
            </p:nvSpPr>
            <p:spPr>
              <a:xfrm rot="16200000">
                <a:off x="2305863" y="4961421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0235151-438C-F546-9700-929C4F6633F0}"/>
                  </a:ext>
                </a:extLst>
              </p:cNvPr>
              <p:cNvSpPr/>
              <p:nvPr/>
            </p:nvSpPr>
            <p:spPr>
              <a:xfrm rot="16200000">
                <a:off x="2872728" y="4963977"/>
                <a:ext cx="438538" cy="44391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C0D983C2-5C53-E045-9700-AF2AF7B0BDD4}"/>
                  </a:ext>
                </a:extLst>
              </p:cNvPr>
              <p:cNvCxnSpPr>
                <a:cxnSpLocks/>
                <a:stCxn id="51" idx="6"/>
                <a:endCxn id="141" idx="2"/>
              </p:cNvCxnSpPr>
              <p:nvPr/>
            </p:nvCxnSpPr>
            <p:spPr>
              <a:xfrm flipV="1">
                <a:off x="2534266" y="3156710"/>
                <a:ext cx="2793" cy="46849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C016504-FE75-FC45-909A-45866EEADAC6}"/>
                  </a:ext>
                </a:extLst>
              </p:cNvPr>
              <p:cNvSpPr/>
              <p:nvPr/>
            </p:nvSpPr>
            <p:spPr>
              <a:xfrm rot="16200000">
                <a:off x="1742313" y="4951804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4DC7735-D607-594E-891D-93C68A0CAFD4}"/>
                  </a:ext>
                </a:extLst>
              </p:cNvPr>
              <p:cNvSpPr/>
              <p:nvPr/>
            </p:nvSpPr>
            <p:spPr>
              <a:xfrm rot="16200000">
                <a:off x="3053734" y="3624454"/>
                <a:ext cx="797750" cy="78480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1AFD56C-0753-C949-9CBD-37776E8299FB}"/>
                  </a:ext>
                </a:extLst>
              </p:cNvPr>
              <p:cNvSpPr/>
              <p:nvPr/>
            </p:nvSpPr>
            <p:spPr>
              <a:xfrm rot="16200000">
                <a:off x="1213689" y="3631673"/>
                <a:ext cx="797748" cy="78480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B3804A1-2453-E640-846F-7A43000A16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0161" y="3992547"/>
                <a:ext cx="784804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D109E3B-A7F3-3446-95A5-E8BE70E11924}"/>
                  </a:ext>
                </a:extLst>
              </p:cNvPr>
              <p:cNvSpPr/>
              <p:nvPr/>
            </p:nvSpPr>
            <p:spPr>
              <a:xfrm rot="16200000">
                <a:off x="3972385" y="3623836"/>
                <a:ext cx="797750" cy="78480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E95F664F-8BA7-D344-B736-2D046712D2F0}"/>
                  </a:ext>
                </a:extLst>
              </p:cNvPr>
              <p:cNvCxnSpPr>
                <a:cxnSpLocks/>
                <a:stCxn id="56" idx="6"/>
                <a:endCxn id="62" idx="2"/>
              </p:cNvCxnSpPr>
              <p:nvPr/>
            </p:nvCxnSpPr>
            <p:spPr>
              <a:xfrm flipV="1">
                <a:off x="3091997" y="4415112"/>
                <a:ext cx="1279263" cy="5515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22EB2E2F-70AA-FF42-A109-D9FE825E5635}"/>
                  </a:ext>
                </a:extLst>
              </p:cNvPr>
              <p:cNvCxnSpPr>
                <a:cxnSpLocks/>
                <a:stCxn id="58" idx="6"/>
                <a:endCxn id="62" idx="2"/>
              </p:cNvCxnSpPr>
              <p:nvPr/>
            </p:nvCxnSpPr>
            <p:spPr>
              <a:xfrm flipV="1">
                <a:off x="1961583" y="4415112"/>
                <a:ext cx="2409677" cy="5393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0AFE2D8F-21B9-EF4D-834C-9AFC7AC3C2E0}"/>
                  </a:ext>
                </a:extLst>
              </p:cNvPr>
              <p:cNvCxnSpPr>
                <a:cxnSpLocks/>
                <a:stCxn id="55" idx="6"/>
                <a:endCxn id="62" idx="2"/>
              </p:cNvCxnSpPr>
              <p:nvPr/>
            </p:nvCxnSpPr>
            <p:spPr>
              <a:xfrm flipV="1">
                <a:off x="2525133" y="4415112"/>
                <a:ext cx="1846127" cy="54899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0C9B3276-D466-EC4A-A242-9C04991B200B}"/>
                  </a:ext>
                </a:extLst>
              </p:cNvPr>
              <p:cNvCxnSpPr>
                <a:cxnSpLocks/>
                <a:stCxn id="56" idx="6"/>
                <a:endCxn id="59" idx="2"/>
              </p:cNvCxnSpPr>
              <p:nvPr/>
            </p:nvCxnSpPr>
            <p:spPr>
              <a:xfrm flipV="1">
                <a:off x="3091997" y="4415731"/>
                <a:ext cx="360613" cy="55093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658041A9-6FF2-824C-83A5-3ED537C2C6BB}"/>
                  </a:ext>
                </a:extLst>
              </p:cNvPr>
              <p:cNvCxnSpPr>
                <a:cxnSpLocks/>
                <a:stCxn id="58" idx="6"/>
                <a:endCxn id="59" idx="2"/>
              </p:cNvCxnSpPr>
              <p:nvPr/>
            </p:nvCxnSpPr>
            <p:spPr>
              <a:xfrm flipV="1">
                <a:off x="1961583" y="4415731"/>
                <a:ext cx="1491027" cy="5387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5BCD1469-9D54-E84C-A49F-1CB87D93CAA3}"/>
                  </a:ext>
                </a:extLst>
              </p:cNvPr>
              <p:cNvCxnSpPr>
                <a:cxnSpLocks/>
                <a:stCxn id="55" idx="6"/>
                <a:endCxn id="59" idx="2"/>
              </p:cNvCxnSpPr>
              <p:nvPr/>
            </p:nvCxnSpPr>
            <p:spPr>
              <a:xfrm flipV="1">
                <a:off x="2525133" y="4415731"/>
                <a:ext cx="927477" cy="5483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0801FAED-84FE-5A4D-9CE6-E1451A36756F}"/>
                  </a:ext>
                </a:extLst>
              </p:cNvPr>
              <p:cNvCxnSpPr>
                <a:cxnSpLocks/>
                <a:stCxn id="56" idx="6"/>
                <a:endCxn id="60" idx="2"/>
              </p:cNvCxnSpPr>
              <p:nvPr/>
            </p:nvCxnSpPr>
            <p:spPr>
              <a:xfrm flipH="1" flipV="1">
                <a:off x="1612564" y="4422949"/>
                <a:ext cx="1479433" cy="54371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D3C83420-C4A4-D943-AFF7-E89E490CCEC2}"/>
                  </a:ext>
                </a:extLst>
              </p:cNvPr>
              <p:cNvCxnSpPr>
                <a:cxnSpLocks/>
                <a:stCxn id="58" idx="6"/>
                <a:endCxn id="60" idx="2"/>
              </p:cNvCxnSpPr>
              <p:nvPr/>
            </p:nvCxnSpPr>
            <p:spPr>
              <a:xfrm flipH="1" flipV="1">
                <a:off x="1612564" y="4422949"/>
                <a:ext cx="349019" cy="5315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F8F3401C-3B33-0A41-AB2F-D3B9F2060DB2}"/>
                  </a:ext>
                </a:extLst>
              </p:cNvPr>
              <p:cNvCxnSpPr>
                <a:cxnSpLocks/>
                <a:stCxn id="55" idx="6"/>
                <a:endCxn id="60" idx="2"/>
              </p:cNvCxnSpPr>
              <p:nvPr/>
            </p:nvCxnSpPr>
            <p:spPr>
              <a:xfrm flipH="1" flipV="1">
                <a:off x="1612564" y="4422949"/>
                <a:ext cx="912569" cy="5411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7CE8A22D-37DF-DB41-A583-8E149F99331A}"/>
                  </a:ext>
                </a:extLst>
              </p:cNvPr>
              <p:cNvCxnSpPr>
                <a:cxnSpLocks/>
                <a:stCxn id="60" idx="6"/>
                <a:endCxn id="141" idx="2"/>
              </p:cNvCxnSpPr>
              <p:nvPr/>
            </p:nvCxnSpPr>
            <p:spPr>
              <a:xfrm flipV="1">
                <a:off x="1612563" y="3156710"/>
                <a:ext cx="924496" cy="46849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7D67CE2A-3691-6746-A3FF-5CEA01719683}"/>
                  </a:ext>
                </a:extLst>
              </p:cNvPr>
              <p:cNvCxnSpPr>
                <a:cxnSpLocks/>
                <a:stCxn id="59" idx="6"/>
                <a:endCxn id="141" idx="2"/>
              </p:cNvCxnSpPr>
              <p:nvPr/>
            </p:nvCxnSpPr>
            <p:spPr>
              <a:xfrm flipH="1" flipV="1">
                <a:off x="2537059" y="3156710"/>
                <a:ext cx="915551" cy="46127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FF2D41D8-31B3-D74A-A224-9F0776850AC3}"/>
                  </a:ext>
                </a:extLst>
              </p:cNvPr>
              <p:cNvCxnSpPr>
                <a:cxnSpLocks/>
                <a:stCxn id="62" idx="6"/>
                <a:endCxn id="141" idx="2"/>
              </p:cNvCxnSpPr>
              <p:nvPr/>
            </p:nvCxnSpPr>
            <p:spPr>
              <a:xfrm flipH="1" flipV="1">
                <a:off x="2537059" y="3156710"/>
                <a:ext cx="1834201" cy="4606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3695AB7-378C-4C43-A56B-0C3F7F37CEB5}"/>
                  </a:ext>
                </a:extLst>
              </p:cNvPr>
              <p:cNvSpPr/>
              <p:nvPr/>
            </p:nvSpPr>
            <p:spPr>
              <a:xfrm rot="16200000">
                <a:off x="632172" y="3763470"/>
                <a:ext cx="438538" cy="4439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96DD2BCE-5F5A-494E-BC28-C974D9DD4BC0}"/>
                  </a:ext>
                </a:extLst>
              </p:cNvPr>
              <p:cNvCxnSpPr>
                <a:cxnSpLocks/>
                <a:stCxn id="77" idx="6"/>
                <a:endCxn id="141" idx="2"/>
              </p:cNvCxnSpPr>
              <p:nvPr/>
            </p:nvCxnSpPr>
            <p:spPr>
              <a:xfrm flipV="1">
                <a:off x="851441" y="3156710"/>
                <a:ext cx="1685618" cy="60944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B592DD7B-C80D-6F48-B1AC-ADDE95FF1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4924" y="5107960"/>
                <a:ext cx="247949" cy="165299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C0E70772-CE78-984C-8647-8BA8E07D7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0330" y="5099560"/>
                <a:ext cx="255462" cy="165299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D4E11637-8DA1-0C40-9AC7-F6C56E632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0204" y="5098871"/>
                <a:ext cx="76200" cy="158750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20050DB8-3BDF-FB42-9BBC-3D03485AF9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3558" y="3899660"/>
                <a:ext cx="76200" cy="158750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CAE5BFAC-A7A6-0F43-86A2-F6468DBAB2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391" y="3130768"/>
                <a:ext cx="292100" cy="196850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FC108A77-8B1F-FC4B-8F34-EB0314497F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4468" y="4572621"/>
                <a:ext cx="285750" cy="196850"/>
              </a:xfrm>
              <a:prstGeom prst="rect">
                <a:avLst/>
              </a:prstGeom>
            </p:spPr>
          </p:pic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427E890-B151-8645-8C69-ADF524EA4189}"/>
                  </a:ext>
                </a:extLst>
              </p:cNvPr>
              <p:cNvSpPr txBox="1"/>
              <p:nvPr/>
            </p:nvSpPr>
            <p:spPr>
              <a:xfrm>
                <a:off x="191777" y="4751549"/>
                <a:ext cx="13276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(12 weights)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F07D615-492E-BC44-9169-5BAF98FAEB94}"/>
                  </a:ext>
                </a:extLst>
              </p:cNvPr>
              <p:cNvSpPr txBox="1"/>
              <p:nvPr/>
            </p:nvSpPr>
            <p:spPr>
              <a:xfrm>
                <a:off x="291662" y="3308259"/>
                <a:ext cx="12293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dirty="0">
                    <a:latin typeface="Amazon Ember Light" panose="020B0403020204020204" pitchFamily="34" charset="0"/>
                    <a:ea typeface="Amazon Ember Light" panose="020B0403020204020204" pitchFamily="34" charset="0"/>
                    <a:cs typeface="Amazon Ember Light" panose="020B0403020204020204" pitchFamily="34" charset="0"/>
                  </a:rPr>
                  <a:t>(5 weights)</a:t>
                </a:r>
              </a:p>
            </p:txBody>
          </p: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4A5BEC9F-28FE-A145-80D2-69B6B66CFFF7}"/>
                  </a:ext>
                </a:extLst>
              </p:cNvPr>
              <p:cNvCxnSpPr>
                <a:cxnSpLocks/>
                <a:endCxn id="50" idx="2"/>
              </p:cNvCxnSpPr>
              <p:nvPr/>
            </p:nvCxnSpPr>
            <p:spPr>
              <a:xfrm flipV="1">
                <a:off x="2538521" y="2120116"/>
                <a:ext cx="7721" cy="2351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922BA2FA-7387-7F42-B6D5-7E801B67C9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7315" y="4039673"/>
                <a:ext cx="581424" cy="181099"/>
              </a:xfrm>
              <a:prstGeom prst="rect">
                <a:avLst/>
              </a:prstGeom>
            </p:spPr>
          </p:pic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AEC8D3C9-A7A5-2F4C-AADF-2D1A1DDA24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1863" y="3993412"/>
                <a:ext cx="784804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EB7CDE3F-4054-F449-961D-34F5494C4C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60207" y="3992547"/>
                <a:ext cx="784804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C50CA1AD-5676-0846-910B-E9B7B16520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8859" y="3992547"/>
                <a:ext cx="784804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A05319D0-7CDA-0744-B93E-ABB4F8CF71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89495" y="4072512"/>
                <a:ext cx="581424" cy="181099"/>
              </a:xfrm>
              <a:prstGeom prst="rect">
                <a:avLst/>
              </a:prstGeom>
            </p:spPr>
          </p:pic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CB9C5FA9-CF6A-D843-B52E-BEE7AEC76B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84505" y="4048170"/>
                <a:ext cx="581424" cy="181099"/>
              </a:xfrm>
              <a:prstGeom prst="rect">
                <a:avLst/>
              </a:prstGeom>
            </p:spPr>
          </p:pic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6F9BDD71-57C9-164E-9C37-DB095EC791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5445" y="4047329"/>
                <a:ext cx="581424" cy="181099"/>
              </a:xfrm>
              <a:prstGeom prst="rect">
                <a:avLst/>
              </a:prstGeom>
            </p:spPr>
          </p:pic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B2B77C68-8917-F142-93D3-4ABDDD038FD7}"/>
                  </a:ext>
                </a:extLst>
              </p:cNvPr>
              <p:cNvSpPr/>
              <p:nvPr/>
            </p:nvSpPr>
            <p:spPr>
              <a:xfrm rot="16200000">
                <a:off x="2138184" y="2365434"/>
                <a:ext cx="797748" cy="78480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33BFC691-0E25-B348-AB46-1BB02266A3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8825" y="2682224"/>
                <a:ext cx="784804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3" name="Picture 142">
                <a:extLst>
                  <a:ext uri="{FF2B5EF4-FFF2-40B4-BE49-F238E27FC236}">
                    <a16:creationId xmlns:a16="http://schemas.microsoft.com/office/drawing/2014/main" id="{8689887D-1824-744B-9499-F05D331D7B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1690" y="2769071"/>
                <a:ext cx="587943" cy="183130"/>
              </a:xfrm>
              <a:prstGeom prst="rect">
                <a:avLst/>
              </a:prstGeom>
            </p:spPr>
          </p:pic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D218FE7-7C74-B14B-8117-465CD40C94A4}"/>
                </a:ext>
              </a:extLst>
            </p:cNvPr>
            <p:cNvSpPr txBox="1"/>
            <p:nvPr/>
          </p:nvSpPr>
          <p:spPr>
            <a:xfrm>
              <a:off x="4411212" y="2589787"/>
              <a:ext cx="1684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Output Layer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F44A689-9039-F140-89EC-FA2CE3B55753}"/>
                </a:ext>
              </a:extLst>
            </p:cNvPr>
            <p:cNvSpPr txBox="1"/>
            <p:nvPr/>
          </p:nvSpPr>
          <p:spPr>
            <a:xfrm>
              <a:off x="4451790" y="4884806"/>
              <a:ext cx="1558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Input Layer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1E15678-8CAC-5A4C-946E-A7D8ADF994E3}"/>
                </a:ext>
              </a:extLst>
            </p:cNvPr>
            <p:cNvSpPr txBox="1"/>
            <p:nvPr/>
          </p:nvSpPr>
          <p:spPr>
            <a:xfrm>
              <a:off x="4966008" y="3634244"/>
              <a:ext cx="10284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Hidden Layer</a:t>
              </a:r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D68AF121-7EE6-7642-BA67-D928E5E22A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9086" y="1706467"/>
            <a:ext cx="157217" cy="16704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DA38CB1-EE88-FE45-99EA-9BAFE1F126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3765" y="3679222"/>
            <a:ext cx="643247" cy="15405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8EBC7FAB-81F3-6646-91DD-01885069AB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9432" y="3696398"/>
            <a:ext cx="643247" cy="15405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3BD5773-9498-6A4D-A254-776E85B052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6465" y="3706887"/>
            <a:ext cx="643247" cy="15405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4A46B8BA-20D8-804C-A07A-F95A9D89A4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1624" y="3695339"/>
            <a:ext cx="643247" cy="15405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DBB74B9E-722A-3F43-B0D3-08A3DCC656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19432" y="2415317"/>
            <a:ext cx="617742" cy="14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3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Optimization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5" y="1310105"/>
            <a:ext cx="11494618" cy="4830813"/>
          </a:xfrm>
        </p:spPr>
        <p:txBody>
          <a:bodyPr/>
          <a:lstStyle/>
          <a:p>
            <a:r>
              <a:rPr lang="en-US" dirty="0"/>
              <a:t>In ML, use </a:t>
            </a:r>
            <a:r>
              <a:rPr lang="en-US" b="1" dirty="0"/>
              <a:t>optimization</a:t>
            </a:r>
            <a:r>
              <a:rPr lang="en-US" dirty="0"/>
              <a:t> to </a:t>
            </a:r>
            <a:r>
              <a:rPr lang="en-US" b="1" dirty="0">
                <a:solidFill>
                  <a:schemeClr val="accent3"/>
                </a:solidFill>
              </a:rPr>
              <a:t>minimize </a:t>
            </a:r>
            <a:r>
              <a:rPr lang="en-US" dirty="0"/>
              <a:t>an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error function </a:t>
            </a:r>
            <a:r>
              <a:rPr lang="en-US" b="1" dirty="0"/>
              <a:t>of the ML model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Error function</a:t>
            </a:r>
            <a:r>
              <a:rPr lang="en-US" b="1" dirty="0"/>
              <a:t>:                        , </a:t>
            </a:r>
            <a:r>
              <a:rPr lang="en-US" dirty="0"/>
              <a:t>where     = input,   = function,           = output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Optimizing</a:t>
            </a:r>
            <a:r>
              <a:rPr lang="en-US" b="1" dirty="0"/>
              <a:t> the </a:t>
            </a:r>
            <a:r>
              <a:rPr lang="en-US" b="1" dirty="0">
                <a:solidFill>
                  <a:schemeClr val="accent6"/>
                </a:solidFill>
              </a:rPr>
              <a:t>error function</a:t>
            </a:r>
            <a:r>
              <a:rPr lang="en-US" b="1" dirty="0"/>
              <a:t>:</a:t>
            </a:r>
          </a:p>
          <a:p>
            <a:pPr lvl="2"/>
            <a:r>
              <a:rPr lang="en-US" b="1" dirty="0">
                <a:solidFill>
                  <a:schemeClr val="accent3"/>
                </a:solidFill>
              </a:rPr>
              <a:t>Minimizing</a:t>
            </a:r>
            <a:r>
              <a:rPr lang="en-US" dirty="0"/>
              <a:t>    means </a:t>
            </a:r>
            <a:r>
              <a:rPr lang="en-US" b="1" dirty="0"/>
              <a:t>finding</a:t>
            </a:r>
            <a:r>
              <a:rPr lang="en-US" dirty="0"/>
              <a:t> the input     that results in </a:t>
            </a:r>
            <a:r>
              <a:rPr lang="en-US" b="1" dirty="0"/>
              <a:t>the lowest              </a:t>
            </a:r>
            <a:r>
              <a:rPr lang="en-US" dirty="0"/>
              <a:t>value    </a:t>
            </a:r>
          </a:p>
          <a:p>
            <a:pPr lvl="2"/>
            <a:r>
              <a:rPr lang="en-US" b="1" dirty="0"/>
              <a:t>Maximizing,</a:t>
            </a:r>
            <a:r>
              <a:rPr lang="en-US" dirty="0"/>
              <a:t> means finding     that gives the largest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157709-CF8E-7F4C-B8D9-60F4EEFE9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61" y="2841504"/>
            <a:ext cx="173640" cy="31072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6BDA8F9-98AD-344D-9C01-F514FB6BA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066" y="3305762"/>
            <a:ext cx="226326" cy="15390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1BE1B8A-5A09-F84D-A7E0-66F59E4D7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422" y="2911220"/>
            <a:ext cx="226326" cy="15390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5CF2505-F1E9-504E-B7E4-2795B487D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663" y="1990476"/>
            <a:ext cx="255552" cy="17377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91288B3-8697-874A-A487-720DBCFFE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584" y="1923631"/>
            <a:ext cx="173640" cy="310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360BD0-E07A-8B4C-9EA3-E0B52264F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260" y="1917498"/>
            <a:ext cx="1789542" cy="32299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726A705-8FB6-CE4D-96F6-6D007854F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5035" y="2009120"/>
            <a:ext cx="766533" cy="15513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3DB56F9-FE0B-B74F-908D-46EA72D58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4059" y="2909990"/>
            <a:ext cx="766533" cy="155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E4F8820-F757-384C-9484-A54855583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4676" y="3298293"/>
            <a:ext cx="766533" cy="15513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EBA9A445-05CE-A04D-AE01-66564EEA8CE0}"/>
              </a:ext>
            </a:extLst>
          </p:cNvPr>
          <p:cNvGrpSpPr/>
          <p:nvPr/>
        </p:nvGrpSpPr>
        <p:grpSpPr>
          <a:xfrm>
            <a:off x="1506442" y="3768039"/>
            <a:ext cx="9052061" cy="2283133"/>
            <a:chOff x="1506442" y="3768039"/>
            <a:chExt cx="9052061" cy="228313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DC3D273-FAA1-D844-A1F0-7D531D92F0B3}"/>
                </a:ext>
              </a:extLst>
            </p:cNvPr>
            <p:cNvGrpSpPr/>
            <p:nvPr/>
          </p:nvGrpSpPr>
          <p:grpSpPr>
            <a:xfrm>
              <a:off x="2337726" y="4056283"/>
              <a:ext cx="7269600" cy="1840987"/>
              <a:chOff x="2337726" y="4056283"/>
              <a:chExt cx="7269600" cy="1840987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27C2EDF9-E8D0-A943-AC76-E0CFA353B1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49981" y="4056283"/>
                <a:ext cx="2757345" cy="1825062"/>
              </a:xfrm>
              <a:prstGeom prst="rect">
                <a:avLst/>
              </a:prstGeom>
            </p:spPr>
          </p:pic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C91CD86C-C4FA-994F-A9D2-A801FF706EFA}"/>
                  </a:ext>
                </a:extLst>
              </p:cNvPr>
              <p:cNvSpPr/>
              <p:nvPr/>
            </p:nvSpPr>
            <p:spPr>
              <a:xfrm>
                <a:off x="8228653" y="5266657"/>
                <a:ext cx="137160" cy="13716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3D1D01EB-7C44-6D45-8379-328435429F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37726" y="4194923"/>
                <a:ext cx="2757345" cy="1702347"/>
              </a:xfrm>
              <a:prstGeom prst="rect">
                <a:avLst/>
              </a:prstGeom>
            </p:spPr>
          </p:pic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66EED6D-5BD4-134A-B3F3-B43BA29F74B6}"/>
                  </a:ext>
                </a:extLst>
              </p:cNvPr>
              <p:cNvSpPr/>
              <p:nvPr/>
            </p:nvSpPr>
            <p:spPr>
              <a:xfrm>
                <a:off x="3678895" y="5556317"/>
                <a:ext cx="137160" cy="13716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705110DC-6EE7-4E44-82FF-55C36396A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6931" y="5897270"/>
              <a:ext cx="226326" cy="153902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5B81BC0-7F93-6346-B529-924514D77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87142" y="5613657"/>
              <a:ext cx="334962" cy="199167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2FCDC479-201E-BB4D-B4AC-9671340A8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42669" y="5760168"/>
              <a:ext cx="344015" cy="199167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A4026A2-621E-9B45-8144-31A262829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1158" y="3768993"/>
              <a:ext cx="3120884" cy="374141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F9FF733-35E2-184C-9101-8D51B9CB1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77935" y="3768039"/>
              <a:ext cx="4480568" cy="37414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B77AB23-9A41-694D-A9E6-219B0972C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06442" y="4893897"/>
              <a:ext cx="766533" cy="155132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14B5404-9AC0-434C-9208-B6ECC726C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30398" y="4914129"/>
              <a:ext cx="766533" cy="155132"/>
            </a:xfrm>
            <a:prstGeom prst="rect">
              <a:avLst/>
            </a:prstGeom>
          </p:spPr>
        </p:pic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id="{DB158B44-3E6E-514E-BE12-43CA7AAE469A}"/>
              </a:ext>
            </a:extLst>
          </p:cNvPr>
          <p:cNvSpPr/>
          <p:nvPr/>
        </p:nvSpPr>
        <p:spPr>
          <a:xfrm>
            <a:off x="4030823" y="5432491"/>
            <a:ext cx="137160" cy="137161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7342473-A681-B249-AB67-7527EDC9A015}"/>
              </a:ext>
            </a:extLst>
          </p:cNvPr>
          <p:cNvSpPr/>
          <p:nvPr/>
        </p:nvSpPr>
        <p:spPr>
          <a:xfrm>
            <a:off x="8413295" y="5076208"/>
            <a:ext cx="137160" cy="137161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527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0894666" cy="987472"/>
          </a:xfrm>
        </p:spPr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Neural Networks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D39416-ABEC-4546-B6AD-FD3170560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08" y="1202011"/>
            <a:ext cx="2861004" cy="1609849"/>
          </a:xfrm>
          <a:prstGeom prst="rect">
            <a:avLst/>
          </a:prstGeom>
        </p:spPr>
      </p:pic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5568A81B-D30A-C549-A972-C875616B37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594" y="1589141"/>
            <a:ext cx="5600791" cy="4192144"/>
          </a:xfrm>
        </p:spPr>
        <p:txBody>
          <a:bodyPr/>
          <a:lstStyle/>
          <a:p>
            <a:pPr marL="285750" indent="-285750"/>
            <a:endParaRPr lang="en-US" dirty="0">
              <a:hlinkClick r:id="" action="ppaction://noaction"/>
            </a:endParaRPr>
          </a:p>
          <a:p>
            <a:pPr marL="285750" indent="-285750"/>
            <a:endParaRPr lang="en-US" dirty="0">
              <a:hlinkClick r:id="" action="ppaction://noaction"/>
            </a:endParaRPr>
          </a:p>
          <a:p>
            <a:pPr marL="285750" indent="-285750"/>
            <a:endParaRPr lang="en-US" dirty="0">
              <a:hlinkClick r:id="" action="ppaction://noaction"/>
            </a:endParaRPr>
          </a:p>
          <a:p>
            <a:pPr marL="285750" indent="-285750"/>
            <a:endParaRPr lang="en-US" dirty="0">
              <a:hlinkClick r:id="" action="ppaction://noaction"/>
            </a:endParaRPr>
          </a:p>
          <a:p>
            <a:pPr marL="285750" indent="-285750"/>
            <a:endParaRPr lang="en-US" dirty="0">
              <a:hlinkClick r:id="" action="ppaction://noaction"/>
            </a:endParaRPr>
          </a:p>
          <a:p>
            <a:pPr marL="285750" indent="-285750"/>
            <a:endParaRPr lang="en-US" dirty="0">
              <a:hlinkClick r:id="" action="ppaction://noaction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AD05F97F-906F-E543-B490-F0830465E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14" y="1304672"/>
            <a:ext cx="3854797" cy="378411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E8BD2960-24D4-9A49-9F08-7A9834EA1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503" y="3685213"/>
            <a:ext cx="2861003" cy="15511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C15ED2-CAB1-0744-A5A6-1A149C85144F}"/>
              </a:ext>
            </a:extLst>
          </p:cNvPr>
          <p:cNvSpPr/>
          <p:nvPr/>
        </p:nvSpPr>
        <p:spPr>
          <a:xfrm>
            <a:off x="6588594" y="5625392"/>
            <a:ext cx="6319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999" lvl="7"/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hlinkClick r:id="rId6"/>
              </a:rPr>
              <a:t>More details</a:t>
            </a: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6C1867-BF61-784E-8E42-CDEA3EC4EA75}"/>
              </a:ext>
            </a:extLst>
          </p:cNvPr>
          <p:cNvSpPr/>
          <p:nvPr/>
        </p:nvSpPr>
        <p:spPr>
          <a:xfrm>
            <a:off x="1587300" y="2919209"/>
            <a:ext cx="35434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MultiLayer Network: Two layers (one hidden layer, output layer), with five hidden neurons in the hidden layer, and one output neuron.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7224FB5-7D5E-4347-B2FF-FC843BD6E5F1}"/>
              </a:ext>
            </a:extLst>
          </p:cNvPr>
          <p:cNvSpPr/>
          <p:nvPr/>
        </p:nvSpPr>
        <p:spPr>
          <a:xfrm>
            <a:off x="1591247" y="5373258"/>
            <a:ext cx="3539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MultiLayer Network: Two layers (one hidden layer, output layer), with five hidden neurons in the hidden layer, and three output neurons.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7BFFD12-FA54-D44C-ACE2-291B32507032}"/>
              </a:ext>
            </a:extLst>
          </p:cNvPr>
          <p:cNvSpPr/>
          <p:nvPr/>
        </p:nvSpPr>
        <p:spPr>
          <a:xfrm>
            <a:off x="7046014" y="5373258"/>
            <a:ext cx="3854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MultiLayer Network: Four layers (three hidden layer, output layer), with five-three-two hidden neurons in the hidden layers, and two output neurons.</a:t>
            </a:r>
          </a:p>
        </p:txBody>
      </p:sp>
    </p:spTree>
    <p:extLst>
      <p:ext uri="{BB962C8B-B14F-4D97-AF65-F5344CB8AC3E}">
        <p14:creationId xmlns:p14="http://schemas.microsoft.com/office/powerpoint/2010/main" val="5435791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id="{CC50F384-1866-1D48-82D6-815A93D8CAC7}"/>
              </a:ext>
            </a:extLst>
          </p:cNvPr>
          <p:cNvSpPr/>
          <p:nvPr/>
        </p:nvSpPr>
        <p:spPr>
          <a:xfrm rot="16200000">
            <a:off x="1042183" y="3413630"/>
            <a:ext cx="797748" cy="78480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F302737-1188-4046-97DD-89F5E55EF98C}"/>
              </a:ext>
            </a:extLst>
          </p:cNvPr>
          <p:cNvSpPr/>
          <p:nvPr/>
        </p:nvSpPr>
        <p:spPr>
          <a:xfrm rot="16200000">
            <a:off x="1674302" y="1723014"/>
            <a:ext cx="797748" cy="78480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25772F3-07CF-A649-84C9-2A351A09E915}"/>
              </a:ext>
            </a:extLst>
          </p:cNvPr>
          <p:cNvSpPr/>
          <p:nvPr/>
        </p:nvSpPr>
        <p:spPr>
          <a:xfrm rot="16200000">
            <a:off x="2274726" y="3435473"/>
            <a:ext cx="797748" cy="78480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0894666" cy="987472"/>
          </a:xfrm>
        </p:spPr>
        <p:txBody>
          <a:bodyPr/>
          <a:lstStyle/>
          <a:p>
            <a:r>
              <a:rPr lang="en-US" b="1" dirty="0"/>
              <a:t>Build and Train a Neural Network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398DD51-29D2-C246-B66B-594D4AF52BB0}"/>
              </a:ext>
            </a:extLst>
          </p:cNvPr>
          <p:cNvSpPr txBox="1"/>
          <p:nvPr/>
        </p:nvSpPr>
        <p:spPr>
          <a:xfrm>
            <a:off x="6096000" y="1600228"/>
            <a:ext cx="6352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We build a neural network for a binary classification task, with: </a:t>
            </a:r>
          </a:p>
          <a:p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(no bias, for simplicity)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2 inputs:      = 0.5 and  </a:t>
            </a:r>
            <a:r>
              <a:rPr lang="en-US" sz="2400" baseline="-25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     </a:t>
            </a: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= 0.1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1 hidden layer with 2 neurons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1 output neuron in the output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131E09D-CDCE-C84F-9EE8-0E12C295367D}"/>
                  </a:ext>
                </a:extLst>
              </p:cNvPr>
              <p:cNvSpPr txBox="1"/>
              <p:nvPr/>
            </p:nvSpPr>
            <p:spPr>
              <a:xfrm>
                <a:off x="1001887" y="3836833"/>
                <a:ext cx="878342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1600" b="1" i="1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131E09D-CDCE-C84F-9EE8-0E12C2953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887" y="3836833"/>
                <a:ext cx="878342" cy="3596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2C7DA3D-8FA4-4D4A-BA6B-D6C6D9A7B540}"/>
                  </a:ext>
                </a:extLst>
              </p:cNvPr>
              <p:cNvSpPr txBox="1"/>
              <p:nvPr/>
            </p:nvSpPr>
            <p:spPr>
              <a:xfrm>
                <a:off x="1028093" y="3519895"/>
                <a:ext cx="878342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1600" b="1" i="1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𝒐𝒖𝒕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2C7DA3D-8FA4-4D4A-BA6B-D6C6D9A7B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93" y="3519895"/>
                <a:ext cx="878342" cy="3596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36D72B70-43E1-8244-8AAE-4EE8C98D0057}"/>
              </a:ext>
            </a:extLst>
          </p:cNvPr>
          <p:cNvSpPr txBox="1"/>
          <p:nvPr/>
        </p:nvSpPr>
        <p:spPr>
          <a:xfrm>
            <a:off x="3274043" y="5084762"/>
            <a:ext cx="155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Input Layer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93DBB7E-06A2-9C48-9D67-22F67D4BC31F}"/>
              </a:ext>
            </a:extLst>
          </p:cNvPr>
          <p:cNvCxnSpPr>
            <a:cxnSpLocks/>
          </p:cNvCxnSpPr>
          <p:nvPr/>
        </p:nvCxnSpPr>
        <p:spPr>
          <a:xfrm flipH="1" flipV="1">
            <a:off x="2643262" y="4204909"/>
            <a:ext cx="2963" cy="8250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9D9D939-1B88-8348-A438-D902951AD463}"/>
              </a:ext>
            </a:extLst>
          </p:cNvPr>
          <p:cNvCxnSpPr>
            <a:cxnSpLocks/>
            <a:stCxn id="96" idx="6"/>
          </p:cNvCxnSpPr>
          <p:nvPr/>
        </p:nvCxnSpPr>
        <p:spPr>
          <a:xfrm flipV="1">
            <a:off x="1451789" y="4204909"/>
            <a:ext cx="1191473" cy="8314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7260F154-5423-F448-9ABC-2BC389E405BA}"/>
              </a:ext>
            </a:extLst>
          </p:cNvPr>
          <p:cNvSpPr/>
          <p:nvPr/>
        </p:nvSpPr>
        <p:spPr>
          <a:xfrm rot="16200000">
            <a:off x="1232519" y="5033701"/>
            <a:ext cx="438538" cy="44391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723CAEB5-A33D-6D4E-AE14-A45B72EC8D97}"/>
              </a:ext>
            </a:extLst>
          </p:cNvPr>
          <p:cNvSpPr/>
          <p:nvPr/>
        </p:nvSpPr>
        <p:spPr>
          <a:xfrm rot="16200000">
            <a:off x="2412025" y="5022497"/>
            <a:ext cx="438538" cy="4439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5CAC6BD-69BD-BA4A-91EF-3862AD6AE679}"/>
              </a:ext>
            </a:extLst>
          </p:cNvPr>
          <p:cNvCxnSpPr>
            <a:cxnSpLocks/>
            <a:stCxn id="52" idx="6"/>
          </p:cNvCxnSpPr>
          <p:nvPr/>
        </p:nvCxnSpPr>
        <p:spPr>
          <a:xfrm flipH="1" flipV="1">
            <a:off x="2059864" y="2508769"/>
            <a:ext cx="613738" cy="9202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DBCDB7B-723E-5F4B-80F7-1F47ECEA44EB}"/>
              </a:ext>
            </a:extLst>
          </p:cNvPr>
          <p:cNvCxnSpPr>
            <a:cxnSpLocks/>
          </p:cNvCxnSpPr>
          <p:nvPr/>
        </p:nvCxnSpPr>
        <p:spPr>
          <a:xfrm>
            <a:off x="1065961" y="3838665"/>
            <a:ext cx="76749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163B3DE-6E0F-B245-B77C-C90CF148386B}"/>
              </a:ext>
            </a:extLst>
          </p:cNvPr>
          <p:cNvCxnSpPr>
            <a:cxnSpLocks/>
            <a:stCxn id="98" idx="6"/>
          </p:cNvCxnSpPr>
          <p:nvPr/>
        </p:nvCxnSpPr>
        <p:spPr>
          <a:xfrm flipH="1" flipV="1">
            <a:off x="1450904" y="4204907"/>
            <a:ext cx="1180390" cy="8202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E2F18DF-091C-FA41-880D-FB0A20746071}"/>
              </a:ext>
            </a:extLst>
          </p:cNvPr>
          <p:cNvCxnSpPr>
            <a:cxnSpLocks/>
            <a:stCxn id="96" idx="6"/>
          </p:cNvCxnSpPr>
          <p:nvPr/>
        </p:nvCxnSpPr>
        <p:spPr>
          <a:xfrm flipH="1" flipV="1">
            <a:off x="1450904" y="4204907"/>
            <a:ext cx="885" cy="8314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0359931-6F77-454F-92F1-309B44C69367}"/>
              </a:ext>
            </a:extLst>
          </p:cNvPr>
          <p:cNvCxnSpPr>
            <a:cxnSpLocks/>
            <a:stCxn id="50" idx="6"/>
          </p:cNvCxnSpPr>
          <p:nvPr/>
        </p:nvCxnSpPr>
        <p:spPr>
          <a:xfrm flipV="1">
            <a:off x="1441058" y="2508770"/>
            <a:ext cx="618805" cy="8983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4BC99AE-57AD-6F4B-BBA4-A49E253ADA31}"/>
              </a:ext>
            </a:extLst>
          </p:cNvPr>
          <p:cNvSpPr txBox="1"/>
          <p:nvPr/>
        </p:nvSpPr>
        <p:spPr>
          <a:xfrm>
            <a:off x="3274043" y="3612586"/>
            <a:ext cx="201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CCBD3BDC-A37A-A249-B004-A56EA2ABD98C}"/>
                  </a:ext>
                </a:extLst>
              </p:cNvPr>
              <p:cNvSpPr txBox="1"/>
              <p:nvPr/>
            </p:nvSpPr>
            <p:spPr>
              <a:xfrm>
                <a:off x="1669557" y="1789975"/>
                <a:ext cx="878342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e>
                        <m:sup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𝒐𝒖𝒕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CCBD3BDC-A37A-A249-B004-A56EA2ABD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557" y="1789975"/>
                <a:ext cx="878342" cy="359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5E930F7-E17A-2C43-8DB1-AB3F2FDB6F8D}"/>
                  </a:ext>
                </a:extLst>
              </p:cNvPr>
              <p:cNvSpPr txBox="1"/>
              <p:nvPr/>
            </p:nvSpPr>
            <p:spPr>
              <a:xfrm>
                <a:off x="1673744" y="2121100"/>
                <a:ext cx="878342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e>
                        <m:sup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5E930F7-E17A-2C43-8DB1-AB3F2FDB6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744" y="2121100"/>
                <a:ext cx="878342" cy="3596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03B0CF8-54E6-B742-A096-8A899E5915F4}"/>
                  </a:ext>
                </a:extLst>
              </p:cNvPr>
              <p:cNvSpPr txBox="1"/>
              <p:nvPr/>
            </p:nvSpPr>
            <p:spPr>
              <a:xfrm>
                <a:off x="2259909" y="3845256"/>
                <a:ext cx="878342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1600" b="1" i="1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03B0CF8-54E6-B742-A096-8A899E591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09" y="3845256"/>
                <a:ext cx="878342" cy="3596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D60F679-660A-B64B-B6C3-4BB99E32C7C0}"/>
                  </a:ext>
                </a:extLst>
              </p:cNvPr>
              <p:cNvSpPr txBox="1"/>
              <p:nvPr/>
            </p:nvSpPr>
            <p:spPr>
              <a:xfrm>
                <a:off x="2263922" y="3533971"/>
                <a:ext cx="878342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1600" b="1" i="1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𝒐𝒖𝒕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D60F679-660A-B64B-B6C3-4BB99E32C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922" y="3533971"/>
                <a:ext cx="878342" cy="3596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A4D5D935-C617-3E49-BA02-7BE1A7E99501}"/>
              </a:ext>
            </a:extLst>
          </p:cNvPr>
          <p:cNvCxnSpPr>
            <a:cxnSpLocks/>
            <a:stCxn id="51" idx="0"/>
            <a:endCxn id="51" idx="4"/>
          </p:cNvCxnSpPr>
          <p:nvPr/>
        </p:nvCxnSpPr>
        <p:spPr>
          <a:xfrm>
            <a:off x="1680776" y="2115416"/>
            <a:ext cx="784803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22F677A6-2D74-BF44-A497-1246119D5FAB}"/>
              </a:ext>
            </a:extLst>
          </p:cNvPr>
          <p:cNvSpPr txBox="1"/>
          <p:nvPr/>
        </p:nvSpPr>
        <p:spPr>
          <a:xfrm>
            <a:off x="3274043" y="1923971"/>
            <a:ext cx="168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Output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4A529-929D-F24E-B413-FC2BC7E123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7460" y="5198354"/>
            <a:ext cx="233480" cy="155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CEB8C9-B470-1A49-A66E-D99B6D3D0C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6783" y="5191601"/>
            <a:ext cx="240555" cy="155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33A1A7-ABAA-C246-9E87-94F8452BB1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4184" y="4768683"/>
            <a:ext cx="261781" cy="155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F3A5FF-62E5-DF42-90EB-D1C952367E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9032" y="4230497"/>
            <a:ext cx="268855" cy="155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B4AB4-F446-D340-B57B-E1261DA092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9056" y="4230718"/>
            <a:ext cx="268855" cy="162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D724AC-9654-B144-B038-D742FDCD56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18148" y="4768685"/>
            <a:ext cx="275930" cy="155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3F107D-5110-C544-966C-F752FE9B9F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78404" y="3124988"/>
            <a:ext cx="268855" cy="1627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4802D2-9E41-0340-B2E2-711BE399F1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23185" y="3124258"/>
            <a:ext cx="268855" cy="162728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7E92EAF-E831-2443-8BAD-8D7404ED2A1C}"/>
              </a:ext>
            </a:extLst>
          </p:cNvPr>
          <p:cNvCxnSpPr>
            <a:cxnSpLocks/>
          </p:cNvCxnSpPr>
          <p:nvPr/>
        </p:nvCxnSpPr>
        <p:spPr>
          <a:xfrm>
            <a:off x="2315330" y="3837562"/>
            <a:ext cx="76749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5C4F14C9-B64D-BD47-B114-40201F5176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4725" y="3199152"/>
            <a:ext cx="355220" cy="23681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19F1AD0-707F-9F47-949F-E33ACE7064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99582" y="3199152"/>
            <a:ext cx="355220" cy="22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998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Activation Functions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B8A7168-3794-A749-90AE-4A109C5BEAF7}"/>
              </a:ext>
            </a:extLst>
          </p:cNvPr>
          <p:cNvSpPr txBox="1">
            <a:spLocks/>
          </p:cNvSpPr>
          <p:nvPr/>
        </p:nvSpPr>
        <p:spPr>
          <a:xfrm>
            <a:off x="695796" y="1336461"/>
            <a:ext cx="10883004" cy="4599628"/>
          </a:xfrm>
          <a:prstGeom prst="rect">
            <a:avLst/>
          </a:prstGeom>
        </p:spPr>
        <p:txBody>
          <a:bodyPr vert="horz"/>
          <a:lstStyle>
            <a:lvl1pPr marL="249500" indent="-249500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457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28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99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70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8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“</a:t>
            </a:r>
            <a:r>
              <a:rPr lang="en-US" sz="28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How to get from linear weighted sum input to non-linear output?</a:t>
            </a:r>
            <a:r>
              <a:rPr lang="en-US" sz="2800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”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DB438A2-C933-3445-B0BE-93C7D7A2C17C}"/>
              </a:ext>
            </a:extLst>
          </p:cNvPr>
          <p:cNvSpPr txBox="1">
            <a:spLocks/>
          </p:cNvSpPr>
          <p:nvPr/>
        </p:nvSpPr>
        <p:spPr>
          <a:xfrm>
            <a:off x="707760" y="1816676"/>
            <a:ext cx="10885839" cy="4170736"/>
          </a:xfrm>
          <a:prstGeom prst="rect">
            <a:avLst/>
          </a:prstGeom>
        </p:spPr>
        <p:txBody>
          <a:bodyPr vert="horz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Amazon Ember Light" panose="020B0403020204020204" pitchFamily="34" charset="0"/>
                <a:ea typeface="+mn-ea"/>
                <a:cs typeface="+mn-cs"/>
              </a:defRPr>
            </a:lvl1pPr>
            <a:lvl2pPr marL="685457" indent="-228486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sz="2400" b="0" i="0" kern="1200" baseline="0">
                <a:solidFill>
                  <a:schemeClr val="tx1"/>
                </a:solidFill>
                <a:latin typeface="Amazon Ember Light" panose="020B0403020204020204" pitchFamily="34" charset="0"/>
                <a:ea typeface="+mn-ea"/>
                <a:cs typeface="+mn-cs"/>
              </a:defRPr>
            </a:lvl2pPr>
            <a:lvl3pPr marL="1142428" indent="-228486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sz="2000" b="0" i="0" kern="1200" baseline="0">
                <a:solidFill>
                  <a:schemeClr val="tx1"/>
                </a:solidFill>
                <a:latin typeface="Amazon Ember Light" panose="020B0403020204020204" pitchFamily="34" charset="0"/>
                <a:ea typeface="+mn-ea"/>
                <a:cs typeface="+mn-cs"/>
              </a:defRPr>
            </a:lvl3pPr>
            <a:lvl4pPr marL="1599399" indent="-22848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70" indent="-22848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Derivatives of these functions are also important (gradient descent).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E948BFD-0DE0-2140-A128-6A59A76C0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316711"/>
              </p:ext>
            </p:extLst>
          </p:nvPr>
        </p:nvGraphicFramePr>
        <p:xfrm>
          <a:off x="709166" y="1859454"/>
          <a:ext cx="10800410" cy="3849401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495813">
                  <a:extLst>
                    <a:ext uri="{9D8B030D-6E8A-4147-A177-3AD203B41FA5}">
                      <a16:colId xmlns:a16="http://schemas.microsoft.com/office/drawing/2014/main" val="182381763"/>
                    </a:ext>
                  </a:extLst>
                </a:gridCol>
                <a:gridCol w="2734407">
                  <a:extLst>
                    <a:ext uri="{9D8B030D-6E8A-4147-A177-3AD203B41FA5}">
                      <a16:colId xmlns:a16="http://schemas.microsoft.com/office/drawing/2014/main" val="2374087733"/>
                    </a:ext>
                  </a:extLst>
                </a:gridCol>
                <a:gridCol w="2391508">
                  <a:extLst>
                    <a:ext uri="{9D8B030D-6E8A-4147-A177-3AD203B41FA5}">
                      <a16:colId xmlns:a16="http://schemas.microsoft.com/office/drawing/2014/main" val="3666975058"/>
                    </a:ext>
                  </a:extLst>
                </a:gridCol>
                <a:gridCol w="3178682">
                  <a:extLst>
                    <a:ext uri="{9D8B030D-6E8A-4147-A177-3AD203B41FA5}">
                      <a16:colId xmlns:a16="http://schemas.microsoft.com/office/drawing/2014/main" val="1016738003"/>
                    </a:ext>
                  </a:extLst>
                </a:gridCol>
              </a:tblGrid>
              <a:tr h="36196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Name</a:t>
                      </a:r>
                    </a:p>
                  </a:txBody>
                  <a:tcPr marL="63887" marR="63887" marT="31943" marB="31943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Plot</a:t>
                      </a: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Function</a:t>
                      </a: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Description</a:t>
                      </a: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196256"/>
                  </a:ext>
                </a:extLst>
              </a:tr>
              <a:tr h="9822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0" i="0" kern="12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2000" b="0" i="0" kern="120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Logistic (sigmoid)</a:t>
                      </a:r>
                    </a:p>
                    <a:p>
                      <a:pPr marL="0" algn="l" defTabSz="914400" rtl="0" eaLnBrk="1" latinLnBrk="0" hangingPunct="1"/>
                      <a:endParaRPr lang="en-US" sz="1800" b="0" i="0" kern="1200" dirty="0">
                        <a:solidFill>
                          <a:schemeClr val="dk1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0" i="0" kern="1200" dirty="0">
                        <a:solidFill>
                          <a:schemeClr val="dk1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0" i="0" kern="12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The most common activation function. </a:t>
                      </a:r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Squashes input to (0,1).</a:t>
                      </a: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504691"/>
                  </a:ext>
                </a:extLst>
              </a:tr>
              <a:tr h="9822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0" i="0" kern="12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2000" b="0" i="0" kern="120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Hyperbolic tangent (tanh)</a:t>
                      </a:r>
                    </a:p>
                    <a:p>
                      <a:pPr marL="0" algn="l" defTabSz="914400" rtl="0" eaLnBrk="1" latinLnBrk="0" hangingPunct="1"/>
                      <a:endParaRPr lang="en-US" sz="1800" b="0" i="0" kern="1200" dirty="0">
                        <a:solidFill>
                          <a:schemeClr val="dk1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0" i="0" kern="1200" dirty="0">
                        <a:solidFill>
                          <a:schemeClr val="dk1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0" i="0" kern="1200" dirty="0">
                        <a:solidFill>
                          <a:schemeClr val="dk1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Squashes input to (-1, 1).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606767"/>
                  </a:ext>
                </a:extLst>
              </a:tr>
              <a:tr h="9822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0" i="0" kern="12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2000" b="0" i="0" kern="120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Rectified Linear Unit (</a:t>
                      </a:r>
                      <a:r>
                        <a:rPr lang="en-US" sz="2000" b="0" i="0" kern="1200" dirty="0" err="1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ReLU</a:t>
                      </a:r>
                      <a:r>
                        <a:rPr lang="en-US" sz="2000" b="0" i="0" kern="120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)</a:t>
                      </a: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0" i="0" kern="1200" dirty="0">
                        <a:solidFill>
                          <a:schemeClr val="dk1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0" i="0" kern="1200" dirty="0">
                        <a:solidFill>
                          <a:schemeClr val="dk1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Popular activation function.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Anything less than 0, results in zero activation.</a:t>
                      </a: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326001"/>
                  </a:ext>
                </a:extLst>
              </a:tr>
            </a:tbl>
          </a:graphicData>
        </a:graphic>
      </p:graphicFrame>
      <p:pic>
        <p:nvPicPr>
          <p:cNvPr id="13" name="Picture 12" descr="Activation rectified linear.svg">
            <a:extLst>
              <a:ext uri="{FF2B5EF4-FFF2-40B4-BE49-F238E27FC236}">
                <a16:creationId xmlns:a16="http://schemas.microsoft.com/office/drawing/2014/main" id="{F584D33D-9AE3-9C40-8E70-19ECBCB54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692" y="4677639"/>
            <a:ext cx="2068828" cy="10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ctivation logistic.svg">
            <a:extLst>
              <a:ext uri="{FF2B5EF4-FFF2-40B4-BE49-F238E27FC236}">
                <a16:creationId xmlns:a16="http://schemas.microsoft.com/office/drawing/2014/main" id="{4A4CE0FB-4C37-FE4D-BE4C-68FD63E5A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21" y="2209771"/>
            <a:ext cx="2008745" cy="100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ctivation tanh.svg">
            <a:extLst>
              <a:ext uri="{FF2B5EF4-FFF2-40B4-BE49-F238E27FC236}">
                <a16:creationId xmlns:a16="http://schemas.microsoft.com/office/drawing/2014/main" id="{31512446-0C4B-3D40-9DDD-2E268D7DA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65" y="3433960"/>
            <a:ext cx="2025005" cy="101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EAF4419-1531-7345-9496-2D9B17385DE0}"/>
              </a:ext>
            </a:extLst>
          </p:cNvPr>
          <p:cNvSpPr txBox="1"/>
          <p:nvPr/>
        </p:nvSpPr>
        <p:spPr>
          <a:xfrm>
            <a:off x="3307589" y="2736304"/>
            <a:ext cx="184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E35427-B55A-1E40-8F58-243E890004D9}"/>
              </a:ext>
            </a:extLst>
          </p:cNvPr>
          <p:cNvSpPr txBox="1"/>
          <p:nvPr/>
        </p:nvSpPr>
        <p:spPr>
          <a:xfrm>
            <a:off x="3269820" y="3791181"/>
            <a:ext cx="184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93B6B8-3DFF-D04F-ABE6-589808CCFD2E}"/>
              </a:ext>
            </a:extLst>
          </p:cNvPr>
          <p:cNvSpPr txBox="1"/>
          <p:nvPr/>
        </p:nvSpPr>
        <p:spPr>
          <a:xfrm>
            <a:off x="3329661" y="5352300"/>
            <a:ext cx="184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DEF5BB-8393-3545-869A-AC948F9A9975}"/>
              </a:ext>
            </a:extLst>
          </p:cNvPr>
          <p:cNvSpPr txBox="1"/>
          <p:nvPr/>
        </p:nvSpPr>
        <p:spPr>
          <a:xfrm>
            <a:off x="5618816" y="2381565"/>
            <a:ext cx="184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8EB235-16B1-0D47-9F63-EC531EF38372}"/>
              </a:ext>
            </a:extLst>
          </p:cNvPr>
          <p:cNvSpPr txBox="1"/>
          <p:nvPr/>
        </p:nvSpPr>
        <p:spPr>
          <a:xfrm>
            <a:off x="5642537" y="3445048"/>
            <a:ext cx="184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44C0D7-FFB7-794C-92B6-B3C6622B5876}"/>
              </a:ext>
            </a:extLst>
          </p:cNvPr>
          <p:cNvSpPr txBox="1"/>
          <p:nvPr/>
        </p:nvSpPr>
        <p:spPr>
          <a:xfrm>
            <a:off x="3209660" y="4107908"/>
            <a:ext cx="380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2EEA0A-7C72-EF47-868A-171429470C9A}"/>
              </a:ext>
            </a:extLst>
          </p:cNvPr>
          <p:cNvSpPr/>
          <p:nvPr/>
        </p:nvSpPr>
        <p:spPr>
          <a:xfrm>
            <a:off x="5559803" y="2762512"/>
            <a:ext cx="279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53676D-56E0-5B46-A852-E8715A6B8F7A}"/>
              </a:ext>
            </a:extLst>
          </p:cNvPr>
          <p:cNvSpPr/>
          <p:nvPr/>
        </p:nvSpPr>
        <p:spPr>
          <a:xfrm>
            <a:off x="5570962" y="3853806"/>
            <a:ext cx="279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F86B43-84C9-D743-98B8-144AC70E019E}"/>
              </a:ext>
            </a:extLst>
          </p:cNvPr>
          <p:cNvSpPr/>
          <p:nvPr/>
        </p:nvSpPr>
        <p:spPr>
          <a:xfrm>
            <a:off x="5626982" y="5450529"/>
            <a:ext cx="279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x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B750FB7-376E-2B4E-8942-B9E235608D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995" y="2378448"/>
            <a:ext cx="2102587" cy="6833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F077AE-37F8-D842-B083-5537B6B5E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4995" y="3556130"/>
            <a:ext cx="2216404" cy="6726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FE9FFCF-094C-7B42-927F-1AB2FF89E3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9065" y="4740677"/>
            <a:ext cx="2216404" cy="73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608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Output Activations/Functions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6838BD-6A1A-2748-884F-2395B05EAAC0}"/>
              </a:ext>
            </a:extLst>
          </p:cNvPr>
          <p:cNvGraphicFramePr>
            <a:graphicFrameLocks noGrp="1"/>
          </p:cNvGraphicFramePr>
          <p:nvPr/>
        </p:nvGraphicFramePr>
        <p:xfrm>
          <a:off x="695795" y="1862631"/>
          <a:ext cx="10800410" cy="3926045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678128">
                  <a:extLst>
                    <a:ext uri="{9D8B030D-6E8A-4147-A177-3AD203B41FA5}">
                      <a16:colId xmlns:a16="http://schemas.microsoft.com/office/drawing/2014/main" val="2148593030"/>
                    </a:ext>
                  </a:extLst>
                </a:gridCol>
                <a:gridCol w="5002823">
                  <a:extLst>
                    <a:ext uri="{9D8B030D-6E8A-4147-A177-3AD203B41FA5}">
                      <a16:colId xmlns:a16="http://schemas.microsoft.com/office/drawing/2014/main" val="2340989103"/>
                    </a:ext>
                  </a:extLst>
                </a:gridCol>
                <a:gridCol w="1787696">
                  <a:extLst>
                    <a:ext uri="{9D8B030D-6E8A-4147-A177-3AD203B41FA5}">
                      <a16:colId xmlns:a16="http://schemas.microsoft.com/office/drawing/2014/main" val="182381763"/>
                    </a:ext>
                  </a:extLst>
                </a:gridCol>
                <a:gridCol w="2331763">
                  <a:extLst>
                    <a:ext uri="{9D8B030D-6E8A-4147-A177-3AD203B41FA5}">
                      <a16:colId xmlns:a16="http://schemas.microsoft.com/office/drawing/2014/main" val="3666975058"/>
                    </a:ext>
                  </a:extLst>
                </a:gridCol>
              </a:tblGrid>
              <a:tr h="38763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Problem</a:t>
                      </a:r>
                    </a:p>
                  </a:txBody>
                  <a:tcPr marL="63887" marR="63887" marT="31943" marB="31943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Description</a:t>
                      </a: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Name</a:t>
                      </a: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Function</a:t>
                      </a: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196256"/>
                  </a:ext>
                </a:extLst>
              </a:tr>
              <a:tr h="11084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Binary classification</a:t>
                      </a: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Output probability for each class, in (0,1)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Logistic regression of output of last layer</a:t>
                      </a: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0" i="0" kern="12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2000" b="0" i="0" kern="120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Sigmoid</a:t>
                      </a: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0" i="0" kern="12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504691"/>
                  </a:ext>
                </a:extLst>
              </a:tr>
              <a:tr h="591563"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Multi-class classification</a:t>
                      </a: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Output probability for each class, in (0,1)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Sum of outputs to be 1 (probability distribution)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Training drives target class values up, others down</a:t>
                      </a: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0" i="0" kern="12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2000" b="0" i="0" kern="1200" dirty="0" err="1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Softmax</a:t>
                      </a:r>
                      <a:endParaRPr lang="en-US" sz="2000" b="0" i="0" kern="12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0" i="0" kern="1200" dirty="0">
                        <a:solidFill>
                          <a:schemeClr val="dk1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606767"/>
                  </a:ext>
                </a:extLst>
              </a:tr>
              <a:tr h="9945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Regression</a:t>
                      </a: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0" i="0" kern="12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i="0" kern="120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Linear/ </a:t>
                      </a:r>
                      <a:r>
                        <a:rPr lang="en-US" sz="2000" b="0" i="0" kern="1200" dirty="0" err="1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ReLU</a:t>
                      </a:r>
                      <a:endParaRPr lang="en-US" sz="2000" b="0" i="0" kern="12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0" i="0" kern="1200" dirty="0">
                        <a:solidFill>
                          <a:schemeClr val="dk1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326001"/>
                  </a:ext>
                </a:extLst>
              </a:tr>
            </a:tbl>
          </a:graphicData>
        </a:graphic>
      </p:graphicFrame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B8A7168-3794-A749-90AE-4A109C5BEAF7}"/>
              </a:ext>
            </a:extLst>
          </p:cNvPr>
          <p:cNvSpPr txBox="1">
            <a:spLocks/>
          </p:cNvSpPr>
          <p:nvPr/>
        </p:nvSpPr>
        <p:spPr>
          <a:xfrm>
            <a:off x="695796" y="1336461"/>
            <a:ext cx="10883004" cy="4599628"/>
          </a:xfrm>
          <a:prstGeom prst="rect">
            <a:avLst/>
          </a:prstGeom>
        </p:spPr>
        <p:txBody>
          <a:bodyPr vert="horz"/>
          <a:lstStyle>
            <a:lvl1pPr marL="249500" indent="-249500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457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28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99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70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8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“</a:t>
            </a:r>
            <a:r>
              <a:rPr lang="en-US" sz="28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How to output/predict a result</a:t>
            </a:r>
            <a:r>
              <a:rPr lang="en-US" sz="2800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F96C99-F83D-EE40-9725-955639025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254" y="2490632"/>
            <a:ext cx="2102587" cy="683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21CE36-5965-9344-9238-7120E272B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6131" y="3755317"/>
            <a:ext cx="2235463" cy="6397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68BDA7-1C5B-7E4A-812D-3B7CDA8C4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5660" y="4933660"/>
            <a:ext cx="2216404" cy="73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256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id="{CC50F384-1866-1D48-82D6-815A93D8CAC7}"/>
              </a:ext>
            </a:extLst>
          </p:cNvPr>
          <p:cNvSpPr/>
          <p:nvPr/>
        </p:nvSpPr>
        <p:spPr>
          <a:xfrm rot="16200000">
            <a:off x="1042183" y="3413630"/>
            <a:ext cx="797748" cy="78480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F302737-1188-4046-97DD-89F5E55EF98C}"/>
              </a:ext>
            </a:extLst>
          </p:cNvPr>
          <p:cNvSpPr/>
          <p:nvPr/>
        </p:nvSpPr>
        <p:spPr>
          <a:xfrm rot="16200000">
            <a:off x="1674302" y="1723014"/>
            <a:ext cx="797748" cy="78480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25772F3-07CF-A649-84C9-2A351A09E915}"/>
              </a:ext>
            </a:extLst>
          </p:cNvPr>
          <p:cNvSpPr/>
          <p:nvPr/>
        </p:nvSpPr>
        <p:spPr>
          <a:xfrm rot="16200000">
            <a:off x="2274726" y="3435473"/>
            <a:ext cx="797748" cy="78480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0894666" cy="987472"/>
          </a:xfrm>
        </p:spPr>
        <p:txBody>
          <a:bodyPr/>
          <a:lstStyle/>
          <a:p>
            <a:r>
              <a:rPr lang="en-US" b="1" dirty="0"/>
              <a:t>Build and Train a Neural Network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398DD51-29D2-C246-B66B-594D4AF52BB0}"/>
              </a:ext>
            </a:extLst>
          </p:cNvPr>
          <p:cNvSpPr txBox="1"/>
          <p:nvPr/>
        </p:nvSpPr>
        <p:spPr>
          <a:xfrm>
            <a:off x="6096000" y="1600228"/>
            <a:ext cx="63520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We build a neural network for a binary classification task, with: </a:t>
            </a:r>
          </a:p>
          <a:p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(no bias, for simplicity)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2 inputs:      = 0.5 and  </a:t>
            </a:r>
            <a:r>
              <a:rPr lang="en-US" sz="2400" baseline="-25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     </a:t>
            </a: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= 0.1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1 hidden layer with 2 neurons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1 output neuron in the output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All neurons have sigmoid activation function: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131E09D-CDCE-C84F-9EE8-0E12C295367D}"/>
                  </a:ext>
                </a:extLst>
              </p:cNvPr>
              <p:cNvSpPr txBox="1"/>
              <p:nvPr/>
            </p:nvSpPr>
            <p:spPr>
              <a:xfrm>
                <a:off x="1001887" y="3836833"/>
                <a:ext cx="878342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1600" b="1" i="1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131E09D-CDCE-C84F-9EE8-0E12C2953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887" y="3836833"/>
                <a:ext cx="878342" cy="3596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2C7DA3D-8FA4-4D4A-BA6B-D6C6D9A7B540}"/>
                  </a:ext>
                </a:extLst>
              </p:cNvPr>
              <p:cNvSpPr txBox="1"/>
              <p:nvPr/>
            </p:nvSpPr>
            <p:spPr>
              <a:xfrm>
                <a:off x="1028093" y="3519895"/>
                <a:ext cx="878342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1600" b="1" i="1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𝒐𝒖𝒕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2C7DA3D-8FA4-4D4A-BA6B-D6C6D9A7B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93" y="3519895"/>
                <a:ext cx="878342" cy="3596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36D72B70-43E1-8244-8AAE-4EE8C98D0057}"/>
              </a:ext>
            </a:extLst>
          </p:cNvPr>
          <p:cNvSpPr txBox="1"/>
          <p:nvPr/>
        </p:nvSpPr>
        <p:spPr>
          <a:xfrm>
            <a:off x="3274043" y="5084762"/>
            <a:ext cx="155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Input Layer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93DBB7E-06A2-9C48-9D67-22F67D4BC31F}"/>
              </a:ext>
            </a:extLst>
          </p:cNvPr>
          <p:cNvCxnSpPr>
            <a:cxnSpLocks/>
          </p:cNvCxnSpPr>
          <p:nvPr/>
        </p:nvCxnSpPr>
        <p:spPr>
          <a:xfrm flipH="1" flipV="1">
            <a:off x="2643262" y="4204909"/>
            <a:ext cx="2963" cy="8250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9D9D939-1B88-8348-A438-D902951AD463}"/>
              </a:ext>
            </a:extLst>
          </p:cNvPr>
          <p:cNvCxnSpPr>
            <a:cxnSpLocks/>
            <a:stCxn id="96" idx="6"/>
          </p:cNvCxnSpPr>
          <p:nvPr/>
        </p:nvCxnSpPr>
        <p:spPr>
          <a:xfrm flipV="1">
            <a:off x="1451789" y="4204909"/>
            <a:ext cx="1191473" cy="8314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7260F154-5423-F448-9ABC-2BC389E405BA}"/>
              </a:ext>
            </a:extLst>
          </p:cNvPr>
          <p:cNvSpPr/>
          <p:nvPr/>
        </p:nvSpPr>
        <p:spPr>
          <a:xfrm rot="16200000">
            <a:off x="1232519" y="5033701"/>
            <a:ext cx="438538" cy="44391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723CAEB5-A33D-6D4E-AE14-A45B72EC8D97}"/>
              </a:ext>
            </a:extLst>
          </p:cNvPr>
          <p:cNvSpPr/>
          <p:nvPr/>
        </p:nvSpPr>
        <p:spPr>
          <a:xfrm rot="16200000">
            <a:off x="2412025" y="5022497"/>
            <a:ext cx="438538" cy="4439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5CAC6BD-69BD-BA4A-91EF-3862AD6AE679}"/>
              </a:ext>
            </a:extLst>
          </p:cNvPr>
          <p:cNvCxnSpPr>
            <a:cxnSpLocks/>
            <a:stCxn id="52" idx="6"/>
          </p:cNvCxnSpPr>
          <p:nvPr/>
        </p:nvCxnSpPr>
        <p:spPr>
          <a:xfrm flipH="1" flipV="1">
            <a:off x="2059864" y="2508769"/>
            <a:ext cx="613738" cy="9202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DBCDB7B-723E-5F4B-80F7-1F47ECEA44EB}"/>
              </a:ext>
            </a:extLst>
          </p:cNvPr>
          <p:cNvCxnSpPr>
            <a:cxnSpLocks/>
          </p:cNvCxnSpPr>
          <p:nvPr/>
        </p:nvCxnSpPr>
        <p:spPr>
          <a:xfrm>
            <a:off x="1065961" y="3838665"/>
            <a:ext cx="76749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163B3DE-6E0F-B245-B77C-C90CF148386B}"/>
              </a:ext>
            </a:extLst>
          </p:cNvPr>
          <p:cNvCxnSpPr>
            <a:cxnSpLocks/>
            <a:stCxn id="98" idx="6"/>
          </p:cNvCxnSpPr>
          <p:nvPr/>
        </p:nvCxnSpPr>
        <p:spPr>
          <a:xfrm flipH="1" flipV="1">
            <a:off x="1450904" y="4204907"/>
            <a:ext cx="1180390" cy="8202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E2F18DF-091C-FA41-880D-FB0A20746071}"/>
              </a:ext>
            </a:extLst>
          </p:cNvPr>
          <p:cNvCxnSpPr>
            <a:cxnSpLocks/>
            <a:stCxn id="96" idx="6"/>
          </p:cNvCxnSpPr>
          <p:nvPr/>
        </p:nvCxnSpPr>
        <p:spPr>
          <a:xfrm flipH="1" flipV="1">
            <a:off x="1450904" y="4204907"/>
            <a:ext cx="885" cy="8314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0359931-6F77-454F-92F1-309B44C69367}"/>
              </a:ext>
            </a:extLst>
          </p:cNvPr>
          <p:cNvCxnSpPr>
            <a:cxnSpLocks/>
            <a:stCxn id="50" idx="6"/>
          </p:cNvCxnSpPr>
          <p:nvPr/>
        </p:nvCxnSpPr>
        <p:spPr>
          <a:xfrm flipV="1">
            <a:off x="1441058" y="2508770"/>
            <a:ext cx="618805" cy="8983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4BC99AE-57AD-6F4B-BBA4-A49E253ADA31}"/>
              </a:ext>
            </a:extLst>
          </p:cNvPr>
          <p:cNvSpPr txBox="1"/>
          <p:nvPr/>
        </p:nvSpPr>
        <p:spPr>
          <a:xfrm>
            <a:off x="3274043" y="3612586"/>
            <a:ext cx="201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CCBD3BDC-A37A-A249-B004-A56EA2ABD98C}"/>
                  </a:ext>
                </a:extLst>
              </p:cNvPr>
              <p:cNvSpPr txBox="1"/>
              <p:nvPr/>
            </p:nvSpPr>
            <p:spPr>
              <a:xfrm>
                <a:off x="1669557" y="1789975"/>
                <a:ext cx="878342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e>
                        <m:sup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𝒐𝒖𝒕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CCBD3BDC-A37A-A249-B004-A56EA2ABD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557" y="1789975"/>
                <a:ext cx="878342" cy="359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5E930F7-E17A-2C43-8DB1-AB3F2FDB6F8D}"/>
                  </a:ext>
                </a:extLst>
              </p:cNvPr>
              <p:cNvSpPr txBox="1"/>
              <p:nvPr/>
            </p:nvSpPr>
            <p:spPr>
              <a:xfrm>
                <a:off x="1673744" y="2121100"/>
                <a:ext cx="878342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e>
                        <m:sup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5E930F7-E17A-2C43-8DB1-AB3F2FDB6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744" y="2121100"/>
                <a:ext cx="878342" cy="3596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03B0CF8-54E6-B742-A096-8A899E5915F4}"/>
                  </a:ext>
                </a:extLst>
              </p:cNvPr>
              <p:cNvSpPr txBox="1"/>
              <p:nvPr/>
            </p:nvSpPr>
            <p:spPr>
              <a:xfrm>
                <a:off x="2259909" y="3845256"/>
                <a:ext cx="878342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1600" b="1" i="1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03B0CF8-54E6-B742-A096-8A899E591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09" y="3845256"/>
                <a:ext cx="878342" cy="3596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D60F679-660A-B64B-B6C3-4BB99E32C7C0}"/>
                  </a:ext>
                </a:extLst>
              </p:cNvPr>
              <p:cNvSpPr txBox="1"/>
              <p:nvPr/>
            </p:nvSpPr>
            <p:spPr>
              <a:xfrm>
                <a:off x="2263922" y="3533971"/>
                <a:ext cx="878342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1600" b="1" i="1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𝒐𝒖𝒕</m:t>
                          </m:r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D60F679-660A-B64B-B6C3-4BB99E32C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922" y="3533971"/>
                <a:ext cx="878342" cy="3596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A4D5D935-C617-3E49-BA02-7BE1A7E99501}"/>
              </a:ext>
            </a:extLst>
          </p:cNvPr>
          <p:cNvCxnSpPr>
            <a:cxnSpLocks/>
            <a:stCxn id="51" idx="0"/>
            <a:endCxn id="51" idx="4"/>
          </p:cNvCxnSpPr>
          <p:nvPr/>
        </p:nvCxnSpPr>
        <p:spPr>
          <a:xfrm>
            <a:off x="1680776" y="2115416"/>
            <a:ext cx="784803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22F677A6-2D74-BF44-A497-1246119D5FAB}"/>
              </a:ext>
            </a:extLst>
          </p:cNvPr>
          <p:cNvSpPr txBox="1"/>
          <p:nvPr/>
        </p:nvSpPr>
        <p:spPr>
          <a:xfrm>
            <a:off x="3274043" y="1923971"/>
            <a:ext cx="168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Output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4A529-929D-F24E-B413-FC2BC7E123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7460" y="5198354"/>
            <a:ext cx="233480" cy="155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CEB8C9-B470-1A49-A66E-D99B6D3D0C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6783" y="5191601"/>
            <a:ext cx="240555" cy="155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33A1A7-ABAA-C246-9E87-94F8452BB1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4184" y="4768683"/>
            <a:ext cx="261781" cy="155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F3A5FF-62E5-DF42-90EB-D1C952367E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9032" y="4230497"/>
            <a:ext cx="268855" cy="155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B4AB4-F446-D340-B57B-E1261DA092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9056" y="4230718"/>
            <a:ext cx="268855" cy="162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D724AC-9654-B144-B038-D742FDCD56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18148" y="4768685"/>
            <a:ext cx="275930" cy="155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3F107D-5110-C544-966C-F752FE9B9F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78404" y="3124988"/>
            <a:ext cx="268855" cy="1627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4802D2-9E41-0340-B2E2-711BE399F1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23185" y="3124258"/>
            <a:ext cx="268855" cy="162728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7E92EAF-E831-2443-8BAD-8D7404ED2A1C}"/>
              </a:ext>
            </a:extLst>
          </p:cNvPr>
          <p:cNvCxnSpPr>
            <a:cxnSpLocks/>
          </p:cNvCxnSpPr>
          <p:nvPr/>
        </p:nvCxnSpPr>
        <p:spPr>
          <a:xfrm>
            <a:off x="2315330" y="3837562"/>
            <a:ext cx="76749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5C4F14C9-B64D-BD47-B114-40201F5176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4725" y="3199152"/>
            <a:ext cx="355220" cy="23681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19F1AD0-707F-9F47-949F-E33ACE7064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99582" y="3199152"/>
            <a:ext cx="355220" cy="229848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F7578DA-BBC5-1041-A7A9-C7C36EE70A49}"/>
              </a:ext>
            </a:extLst>
          </p:cNvPr>
          <p:cNvCxnSpPr>
            <a:cxnSpLocks/>
          </p:cNvCxnSpPr>
          <p:nvPr/>
        </p:nvCxnSpPr>
        <p:spPr>
          <a:xfrm flipH="1" flipV="1">
            <a:off x="2547898" y="1969799"/>
            <a:ext cx="847660" cy="59608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E8CCD06-8243-9D41-8FB3-2DC93364894B}"/>
              </a:ext>
            </a:extLst>
          </p:cNvPr>
          <p:cNvCxnSpPr>
            <a:cxnSpLocks/>
          </p:cNvCxnSpPr>
          <p:nvPr/>
        </p:nvCxnSpPr>
        <p:spPr>
          <a:xfrm flipH="1">
            <a:off x="2982542" y="2908048"/>
            <a:ext cx="439143" cy="51446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6DFE9435-A50E-C241-85A6-D2CDC1874D0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41393" y="2444669"/>
            <a:ext cx="1575121" cy="50535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7A41243-ECD4-7A4D-944B-FF41756AA3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12412" y="5093623"/>
            <a:ext cx="2247093" cy="72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774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0894666" cy="987472"/>
          </a:xfrm>
        </p:spPr>
        <p:txBody>
          <a:bodyPr/>
          <a:lstStyle/>
          <a:p>
            <a:r>
              <a:rPr lang="en-US" b="1" dirty="0"/>
              <a:t>Forward Pass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1B98507-F2B4-4C47-BDF3-A451FBAE2EA2}"/>
              </a:ext>
            </a:extLst>
          </p:cNvPr>
          <p:cNvSpPr/>
          <p:nvPr/>
        </p:nvSpPr>
        <p:spPr>
          <a:xfrm rot="16200000">
            <a:off x="1042183" y="3413630"/>
            <a:ext cx="797748" cy="78480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0F450DC-5D74-4E46-A4F4-CD5B63FFE2DE}"/>
              </a:ext>
            </a:extLst>
          </p:cNvPr>
          <p:cNvSpPr/>
          <p:nvPr/>
        </p:nvSpPr>
        <p:spPr>
          <a:xfrm rot="16200000">
            <a:off x="1674302" y="1723014"/>
            <a:ext cx="797748" cy="78480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71C6701-7927-5E48-94E7-E14B48AAF3E5}"/>
              </a:ext>
            </a:extLst>
          </p:cNvPr>
          <p:cNvSpPr/>
          <p:nvPr/>
        </p:nvSpPr>
        <p:spPr>
          <a:xfrm rot="16200000">
            <a:off x="2274726" y="3435473"/>
            <a:ext cx="797748" cy="78480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8579CDD-D3E2-F147-BA37-517A0302CD67}"/>
              </a:ext>
            </a:extLst>
          </p:cNvPr>
          <p:cNvGrpSpPr/>
          <p:nvPr/>
        </p:nvGrpSpPr>
        <p:grpSpPr>
          <a:xfrm>
            <a:off x="1065961" y="1789975"/>
            <a:ext cx="3766708" cy="3684951"/>
            <a:chOff x="965390" y="1635503"/>
            <a:chExt cx="3766708" cy="368495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98F7B92-A6D7-C044-A2EC-7D233A7A0041}"/>
                </a:ext>
              </a:extLst>
            </p:cNvPr>
            <p:cNvSpPr txBox="1"/>
            <p:nvPr/>
          </p:nvSpPr>
          <p:spPr>
            <a:xfrm>
              <a:off x="3173472" y="4930290"/>
              <a:ext cx="1558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Input Layer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A1C1324-4D93-E042-AADB-0F7CC2A8D4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42691" y="4050437"/>
              <a:ext cx="2963" cy="8250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6D52F38-C4E2-1441-81DC-7DB5B68A03DF}"/>
                </a:ext>
              </a:extLst>
            </p:cNvPr>
            <p:cNvCxnSpPr>
              <a:cxnSpLocks/>
              <a:stCxn id="53" idx="6"/>
            </p:cNvCxnSpPr>
            <p:nvPr/>
          </p:nvCxnSpPr>
          <p:spPr>
            <a:xfrm flipV="1">
              <a:off x="1351218" y="4050437"/>
              <a:ext cx="1191473" cy="8314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3C773E2-1A4E-AF40-A46E-70A7AA0D38C5}"/>
                </a:ext>
              </a:extLst>
            </p:cNvPr>
            <p:cNvSpPr/>
            <p:nvPr/>
          </p:nvSpPr>
          <p:spPr>
            <a:xfrm rot="16200000">
              <a:off x="1131948" y="4879229"/>
              <a:ext cx="438538" cy="44391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DC86435-8FD8-6C4B-AA59-1299630F24D1}"/>
                </a:ext>
              </a:extLst>
            </p:cNvPr>
            <p:cNvSpPr/>
            <p:nvPr/>
          </p:nvSpPr>
          <p:spPr>
            <a:xfrm rot="16200000">
              <a:off x="2311454" y="4868025"/>
              <a:ext cx="438538" cy="44391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F8A34FD-C398-EB42-98DF-1B27D7E67228}"/>
                </a:ext>
              </a:extLst>
            </p:cNvPr>
            <p:cNvCxnSpPr>
              <a:cxnSpLocks/>
              <a:stCxn id="43" idx="6"/>
            </p:cNvCxnSpPr>
            <p:nvPr/>
          </p:nvCxnSpPr>
          <p:spPr>
            <a:xfrm flipH="1" flipV="1">
              <a:off x="1959293" y="2354297"/>
              <a:ext cx="613738" cy="9202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A325035-DE72-7743-844D-C152B72438F9}"/>
                </a:ext>
              </a:extLst>
            </p:cNvPr>
            <p:cNvCxnSpPr>
              <a:cxnSpLocks/>
            </p:cNvCxnSpPr>
            <p:nvPr/>
          </p:nvCxnSpPr>
          <p:spPr>
            <a:xfrm>
              <a:off x="965390" y="3684193"/>
              <a:ext cx="76749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95FE841-7DC6-D04E-8E2E-BF6C8181B418}"/>
                </a:ext>
              </a:extLst>
            </p:cNvPr>
            <p:cNvCxnSpPr>
              <a:cxnSpLocks/>
              <a:stCxn id="54" idx="6"/>
            </p:cNvCxnSpPr>
            <p:nvPr/>
          </p:nvCxnSpPr>
          <p:spPr>
            <a:xfrm flipH="1" flipV="1">
              <a:off x="1350333" y="4050435"/>
              <a:ext cx="1180390" cy="8202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E0095E0-900C-B840-91C8-C7FB9AECA05E}"/>
                </a:ext>
              </a:extLst>
            </p:cNvPr>
            <p:cNvCxnSpPr>
              <a:cxnSpLocks/>
              <a:stCxn id="53" idx="6"/>
            </p:cNvCxnSpPr>
            <p:nvPr/>
          </p:nvCxnSpPr>
          <p:spPr>
            <a:xfrm flipH="1" flipV="1">
              <a:off x="1350333" y="4050435"/>
              <a:ext cx="885" cy="8314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151A497-0E34-7A40-9803-B6F0F313F154}"/>
                </a:ext>
              </a:extLst>
            </p:cNvPr>
            <p:cNvCxnSpPr>
              <a:cxnSpLocks/>
              <a:stCxn id="41" idx="6"/>
            </p:cNvCxnSpPr>
            <p:nvPr/>
          </p:nvCxnSpPr>
          <p:spPr>
            <a:xfrm flipV="1">
              <a:off x="1340487" y="2354298"/>
              <a:ext cx="618805" cy="8983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98BF6416-25D0-3341-BF24-D1FEC7105D56}"/>
                    </a:ext>
                  </a:extLst>
                </p:cNvPr>
                <p:cNvSpPr txBox="1"/>
                <p:nvPr/>
              </p:nvSpPr>
              <p:spPr>
                <a:xfrm>
                  <a:off x="1568986" y="1635503"/>
                  <a:ext cx="878342" cy="359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𝒐</m:t>
                            </m:r>
                          </m:e>
                          <m:sup>
                            <m:r>
                              <a:rPr lang="en-US" sz="16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𝒐𝒖𝒕</m:t>
                            </m:r>
                            <m:r>
                              <a:rPr lang="en-US" sz="16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1600" b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98BF6416-25D0-3341-BF24-D1FEC7105D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986" y="1635503"/>
                  <a:ext cx="878342" cy="3596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16FD041-1A28-5D4F-83D3-4ADF4FB8415A}"/>
                    </a:ext>
                  </a:extLst>
                </p:cNvPr>
                <p:cNvSpPr txBox="1"/>
                <p:nvPr/>
              </p:nvSpPr>
              <p:spPr>
                <a:xfrm>
                  <a:off x="1573173" y="1966628"/>
                  <a:ext cx="878342" cy="359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𝒐</m:t>
                            </m:r>
                          </m:e>
                          <m:sup>
                            <m:r>
                              <a:rPr lang="en-US" sz="16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𝒊𝒏</m:t>
                            </m:r>
                            <m:r>
                              <a:rPr lang="en-US" sz="16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1600" b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16FD041-1A28-5D4F-83D3-4ADF4FB841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173" y="1966628"/>
                  <a:ext cx="878342" cy="3596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EECD56F-217C-484F-A84D-3208A9D7C388}"/>
                </a:ext>
              </a:extLst>
            </p:cNvPr>
            <p:cNvCxnSpPr>
              <a:cxnSpLocks/>
              <a:stCxn id="42" idx="0"/>
              <a:endCxn id="42" idx="4"/>
            </p:cNvCxnSpPr>
            <p:nvPr/>
          </p:nvCxnSpPr>
          <p:spPr>
            <a:xfrm>
              <a:off x="1580205" y="1960944"/>
              <a:ext cx="784803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F898BF7-B82C-9F4C-902F-81AA77BC5535}"/>
              </a:ext>
            </a:extLst>
          </p:cNvPr>
          <p:cNvCxnSpPr>
            <a:cxnSpLocks/>
            <a:endCxn id="61" idx="3"/>
          </p:cNvCxnSpPr>
          <p:nvPr/>
        </p:nvCxnSpPr>
        <p:spPr>
          <a:xfrm flipH="1" flipV="1">
            <a:off x="2547898" y="1969799"/>
            <a:ext cx="847660" cy="59608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F858DE4-2083-A644-A76A-691A76CE0F64}"/>
              </a:ext>
            </a:extLst>
          </p:cNvPr>
          <p:cNvCxnSpPr>
            <a:cxnSpLocks/>
          </p:cNvCxnSpPr>
          <p:nvPr/>
        </p:nvCxnSpPr>
        <p:spPr>
          <a:xfrm flipH="1">
            <a:off x="2982542" y="2908048"/>
            <a:ext cx="439143" cy="51446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2F6B46C2-9513-B247-96C9-42DE67577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393" y="2444669"/>
            <a:ext cx="1575121" cy="505351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C08FC69-8A89-3242-B9F9-6545A71B46CB}"/>
              </a:ext>
            </a:extLst>
          </p:cNvPr>
          <p:cNvCxnSpPr>
            <a:cxnSpLocks/>
          </p:cNvCxnSpPr>
          <p:nvPr/>
        </p:nvCxnSpPr>
        <p:spPr>
          <a:xfrm>
            <a:off x="2315330" y="3837562"/>
            <a:ext cx="76749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C3A31AD-35A1-DC4D-A734-DB90643259C8}"/>
              </a:ext>
            </a:extLst>
          </p:cNvPr>
          <p:cNvSpPr txBox="1"/>
          <p:nvPr/>
        </p:nvSpPr>
        <p:spPr>
          <a:xfrm>
            <a:off x="1220563" y="5080107"/>
            <a:ext cx="515484" cy="3319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3584769-BE97-404A-B431-039CB8F5DBEA}"/>
              </a:ext>
            </a:extLst>
          </p:cNvPr>
          <p:cNvSpPr txBox="1"/>
          <p:nvPr/>
        </p:nvSpPr>
        <p:spPr>
          <a:xfrm>
            <a:off x="2394783" y="5066348"/>
            <a:ext cx="493507" cy="3319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8F15787-7814-EF40-A119-BA223604A9D3}"/>
              </a:ext>
            </a:extLst>
          </p:cNvPr>
          <p:cNvSpPr txBox="1"/>
          <p:nvPr/>
        </p:nvSpPr>
        <p:spPr>
          <a:xfrm>
            <a:off x="901025" y="4705113"/>
            <a:ext cx="577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0.15</a:t>
            </a:r>
            <a:endParaRPr lang="en-US" sz="1600" dirty="0">
              <a:solidFill>
                <a:srgbClr val="0090C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557DFAE-B0E6-8E45-B674-B3D3A7BF61D4}"/>
              </a:ext>
            </a:extLst>
          </p:cNvPr>
          <p:cNvSpPr txBox="1"/>
          <p:nvPr/>
        </p:nvSpPr>
        <p:spPr>
          <a:xfrm>
            <a:off x="1589839" y="4113341"/>
            <a:ext cx="575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0.25</a:t>
            </a:r>
            <a:endParaRPr lang="en-US" sz="1600" dirty="0">
              <a:solidFill>
                <a:srgbClr val="0090C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028E63F-2BEE-3549-B127-9342FD071268}"/>
              </a:ext>
            </a:extLst>
          </p:cNvPr>
          <p:cNvSpPr txBox="1"/>
          <p:nvPr/>
        </p:nvSpPr>
        <p:spPr>
          <a:xfrm>
            <a:off x="1109952" y="3053850"/>
            <a:ext cx="519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0.4</a:t>
            </a:r>
            <a:endParaRPr lang="en-US" sz="1600" dirty="0">
              <a:solidFill>
                <a:srgbClr val="0090C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101A198-62F6-A144-B280-15E0CC6AB8BF}"/>
                  </a:ext>
                </a:extLst>
              </p:cNvPr>
              <p:cNvSpPr txBox="1"/>
              <p:nvPr/>
            </p:nvSpPr>
            <p:spPr>
              <a:xfrm>
                <a:off x="1017852" y="3822748"/>
                <a:ext cx="8783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101A198-62F6-A144-B280-15E0CC6AB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52" y="3822748"/>
                <a:ext cx="87834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>
            <a:extLst>
              <a:ext uri="{FF2B5EF4-FFF2-40B4-BE49-F238E27FC236}">
                <a16:creationId xmlns:a16="http://schemas.microsoft.com/office/drawing/2014/main" id="{15232FF8-FF05-0A4C-8AE6-8408C7B8922C}"/>
              </a:ext>
            </a:extLst>
          </p:cNvPr>
          <p:cNvSpPr txBox="1"/>
          <p:nvPr/>
        </p:nvSpPr>
        <p:spPr>
          <a:xfrm>
            <a:off x="2074913" y="4108615"/>
            <a:ext cx="453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0.2</a:t>
            </a:r>
            <a:endParaRPr lang="en-US" sz="1600" dirty="0">
              <a:solidFill>
                <a:srgbClr val="0090C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6E3309A-91B8-C041-96C8-25848BEE7BB3}"/>
              </a:ext>
            </a:extLst>
          </p:cNvPr>
          <p:cNvSpPr txBox="1"/>
          <p:nvPr/>
        </p:nvSpPr>
        <p:spPr>
          <a:xfrm>
            <a:off x="2520791" y="3066153"/>
            <a:ext cx="56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0.45</a:t>
            </a:r>
            <a:endParaRPr lang="en-US" sz="1600" dirty="0">
              <a:solidFill>
                <a:srgbClr val="0090C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A330691-4918-764B-8EC7-CF3984A867AE}"/>
              </a:ext>
            </a:extLst>
          </p:cNvPr>
          <p:cNvSpPr txBox="1"/>
          <p:nvPr/>
        </p:nvSpPr>
        <p:spPr>
          <a:xfrm>
            <a:off x="2630549" y="4686630"/>
            <a:ext cx="781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0.4</a:t>
            </a:r>
            <a:endParaRPr lang="en-US" sz="1600" dirty="0">
              <a:solidFill>
                <a:srgbClr val="0090C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94962B8-C095-5D44-8041-6DB543A95099}"/>
              </a:ext>
            </a:extLst>
          </p:cNvPr>
          <p:cNvSpPr txBox="1"/>
          <p:nvPr/>
        </p:nvSpPr>
        <p:spPr>
          <a:xfrm>
            <a:off x="2414079" y="3818650"/>
            <a:ext cx="878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0.13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F4EDF19-9E61-F04F-90A1-381AB7C4F57C}"/>
                  </a:ext>
                </a:extLst>
              </p:cNvPr>
              <p:cNvSpPr txBox="1"/>
              <p:nvPr/>
            </p:nvSpPr>
            <p:spPr>
              <a:xfrm>
                <a:off x="2259907" y="3494282"/>
                <a:ext cx="8783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.53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F4EDF19-9E61-F04F-90A1-381AB7C4F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07" y="3494282"/>
                <a:ext cx="87834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2C19F60-13E9-944B-91C8-30BE0B19CF87}"/>
                  </a:ext>
                </a:extLst>
              </p:cNvPr>
              <p:cNvSpPr txBox="1"/>
              <p:nvPr/>
            </p:nvSpPr>
            <p:spPr>
              <a:xfrm>
                <a:off x="982428" y="3480705"/>
                <a:ext cx="8783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52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2C19F60-13E9-944B-91C8-30BE0B19C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28" y="3480705"/>
                <a:ext cx="87834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0C1B67E-4954-0548-AB14-4C8C9F8D71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463" y="1420650"/>
            <a:ext cx="5371497" cy="271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FD45E3-2F1E-2E49-8199-FF1C6E96D2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4317" y="1826033"/>
            <a:ext cx="2736748" cy="271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117C68-5C72-9244-87AC-1848E639FB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2026" y="2400501"/>
            <a:ext cx="3499268" cy="437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44DEF-8CBF-E945-ABD2-9E2A728331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3468" y="2938576"/>
            <a:ext cx="4173606" cy="2551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29EF4F-7C99-D448-A37B-09014E35D7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12026" y="3501078"/>
            <a:ext cx="5595184" cy="792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A4D577-84A5-AC43-8347-9917CA1D59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43873" y="5193122"/>
            <a:ext cx="3611613" cy="4377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E1C3BA7-3549-CF45-A792-CDB6B21613A8}"/>
              </a:ext>
            </a:extLst>
          </p:cNvPr>
          <p:cNvSpPr/>
          <p:nvPr/>
        </p:nvSpPr>
        <p:spPr>
          <a:xfrm>
            <a:off x="5864318" y="4587326"/>
            <a:ext cx="1596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Similarly,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4968A50-1ACA-D548-B470-C0AD567180FE}"/>
              </a:ext>
            </a:extLst>
          </p:cNvPr>
          <p:cNvCxnSpPr>
            <a:cxnSpLocks/>
          </p:cNvCxnSpPr>
          <p:nvPr/>
        </p:nvCxnSpPr>
        <p:spPr>
          <a:xfrm>
            <a:off x="1067696" y="3838665"/>
            <a:ext cx="76749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E4A2C01-3DCA-E04B-A441-FC0CC687BD57}"/>
              </a:ext>
            </a:extLst>
          </p:cNvPr>
          <p:cNvCxnSpPr>
            <a:cxnSpLocks/>
          </p:cNvCxnSpPr>
          <p:nvPr/>
        </p:nvCxnSpPr>
        <p:spPr>
          <a:xfrm>
            <a:off x="1682511" y="2115416"/>
            <a:ext cx="784803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4A39379-858D-9849-AD43-F35B901480DB}"/>
              </a:ext>
            </a:extLst>
          </p:cNvPr>
          <p:cNvCxnSpPr>
            <a:cxnSpLocks/>
          </p:cNvCxnSpPr>
          <p:nvPr/>
        </p:nvCxnSpPr>
        <p:spPr>
          <a:xfrm>
            <a:off x="2317065" y="3837562"/>
            <a:ext cx="76749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F28E6071-9731-0443-8F5D-30AA67349E96}"/>
              </a:ext>
            </a:extLst>
          </p:cNvPr>
          <p:cNvSpPr txBox="1"/>
          <p:nvPr/>
        </p:nvSpPr>
        <p:spPr>
          <a:xfrm>
            <a:off x="3274043" y="3612586"/>
            <a:ext cx="201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Hidden Layer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F426DDB-C422-CB48-BDFA-DFB628DF2D6B}"/>
              </a:ext>
            </a:extLst>
          </p:cNvPr>
          <p:cNvSpPr txBox="1"/>
          <p:nvPr/>
        </p:nvSpPr>
        <p:spPr>
          <a:xfrm>
            <a:off x="3274043" y="1923971"/>
            <a:ext cx="168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Output Layer</a:t>
            </a:r>
          </a:p>
        </p:txBody>
      </p:sp>
    </p:spTree>
    <p:extLst>
      <p:ext uri="{BB962C8B-B14F-4D97-AF65-F5344CB8AC3E}">
        <p14:creationId xmlns:p14="http://schemas.microsoft.com/office/powerpoint/2010/main" val="21666937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02" y="295897"/>
            <a:ext cx="10894666" cy="987472"/>
          </a:xfrm>
        </p:spPr>
        <p:txBody>
          <a:bodyPr/>
          <a:lstStyle/>
          <a:p>
            <a:r>
              <a:rPr lang="en-US" b="1" dirty="0"/>
              <a:t>Forward Pass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9270E-5CDB-2C4E-817B-B30FB4EC9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010" y="3479321"/>
            <a:ext cx="5747485" cy="7392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FB58B0-F77A-1949-8546-52CA97E44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593" y="2366959"/>
            <a:ext cx="4707355" cy="469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90ACEF-6F2F-E641-B554-40656D26E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109" y="2987850"/>
            <a:ext cx="4305912" cy="24307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AF941B1-633B-E545-837C-F4F33AB679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63" y="1420650"/>
            <a:ext cx="5371497" cy="27197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D81A8D7-9BB4-3A40-83E4-0FDD79F5A9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4317" y="1826033"/>
            <a:ext cx="2736748" cy="271975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F5ADA8F9-56E6-6346-993D-CC3C1587E2FA}"/>
              </a:ext>
            </a:extLst>
          </p:cNvPr>
          <p:cNvSpPr/>
          <p:nvPr/>
        </p:nvSpPr>
        <p:spPr>
          <a:xfrm rot="16200000">
            <a:off x="1042183" y="3413630"/>
            <a:ext cx="797748" cy="78480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57B5C96-1A3C-684A-8111-411E12B9D0CA}"/>
              </a:ext>
            </a:extLst>
          </p:cNvPr>
          <p:cNvSpPr/>
          <p:nvPr/>
        </p:nvSpPr>
        <p:spPr>
          <a:xfrm rot="16200000">
            <a:off x="1674302" y="1723014"/>
            <a:ext cx="797748" cy="78480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5F1B669-8C44-FF4B-806A-4AA08B0E5AA2}"/>
              </a:ext>
            </a:extLst>
          </p:cNvPr>
          <p:cNvSpPr/>
          <p:nvPr/>
        </p:nvSpPr>
        <p:spPr>
          <a:xfrm rot="16200000">
            <a:off x="2274726" y="3435473"/>
            <a:ext cx="797748" cy="78480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A9DCDC7-129A-EA4F-B083-3470F1B8197F}"/>
              </a:ext>
            </a:extLst>
          </p:cNvPr>
          <p:cNvGrpSpPr/>
          <p:nvPr/>
        </p:nvGrpSpPr>
        <p:grpSpPr>
          <a:xfrm>
            <a:off x="1065961" y="2115416"/>
            <a:ext cx="3766708" cy="3359510"/>
            <a:chOff x="965390" y="1960944"/>
            <a:chExt cx="3766708" cy="335951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6C45E35-BDDC-FA44-AAB0-2AEAB6B9226A}"/>
                </a:ext>
              </a:extLst>
            </p:cNvPr>
            <p:cNvSpPr txBox="1"/>
            <p:nvPr/>
          </p:nvSpPr>
          <p:spPr>
            <a:xfrm>
              <a:off x="3173472" y="4930290"/>
              <a:ext cx="1558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Input Layer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D01AC36-52B7-BB4C-BA65-44A37F1BC9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42691" y="4050437"/>
              <a:ext cx="2963" cy="8250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2612081-3CF3-B743-8C77-6F601AF10FC1}"/>
                </a:ext>
              </a:extLst>
            </p:cNvPr>
            <p:cNvCxnSpPr>
              <a:cxnSpLocks/>
              <a:stCxn id="55" idx="6"/>
            </p:cNvCxnSpPr>
            <p:nvPr/>
          </p:nvCxnSpPr>
          <p:spPr>
            <a:xfrm flipV="1">
              <a:off x="1351218" y="4050437"/>
              <a:ext cx="1191473" cy="8314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39B53E9-5C5D-5149-A5B5-128904D76C7E}"/>
                </a:ext>
              </a:extLst>
            </p:cNvPr>
            <p:cNvSpPr/>
            <p:nvPr/>
          </p:nvSpPr>
          <p:spPr>
            <a:xfrm rot="16200000">
              <a:off x="1131948" y="4879229"/>
              <a:ext cx="438538" cy="44391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2F19B86-89A0-A047-A7A1-581BB9B72149}"/>
                </a:ext>
              </a:extLst>
            </p:cNvPr>
            <p:cNvSpPr/>
            <p:nvPr/>
          </p:nvSpPr>
          <p:spPr>
            <a:xfrm rot="16200000">
              <a:off x="2311454" y="4868025"/>
              <a:ext cx="438538" cy="44391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DDF42E2-D4C2-B940-B195-CA26745BDC24}"/>
                </a:ext>
              </a:extLst>
            </p:cNvPr>
            <p:cNvCxnSpPr>
              <a:cxnSpLocks/>
              <a:stCxn id="50" idx="6"/>
            </p:cNvCxnSpPr>
            <p:nvPr/>
          </p:nvCxnSpPr>
          <p:spPr>
            <a:xfrm flipH="1" flipV="1">
              <a:off x="1959293" y="2354297"/>
              <a:ext cx="613738" cy="9202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6E6CF2-2448-8C4F-B29D-CB581455CADB}"/>
                </a:ext>
              </a:extLst>
            </p:cNvPr>
            <p:cNvCxnSpPr>
              <a:cxnSpLocks/>
            </p:cNvCxnSpPr>
            <p:nvPr/>
          </p:nvCxnSpPr>
          <p:spPr>
            <a:xfrm>
              <a:off x="965390" y="3684193"/>
              <a:ext cx="76749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1DCD032-F994-7B4C-9EEC-54638B2B7CFA}"/>
                </a:ext>
              </a:extLst>
            </p:cNvPr>
            <p:cNvCxnSpPr>
              <a:cxnSpLocks/>
              <a:stCxn id="56" idx="6"/>
            </p:cNvCxnSpPr>
            <p:nvPr/>
          </p:nvCxnSpPr>
          <p:spPr>
            <a:xfrm flipH="1" flipV="1">
              <a:off x="1350333" y="4050435"/>
              <a:ext cx="1180390" cy="8202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EDFD934-15C5-AB44-BFF5-AD5B4B352C30}"/>
                </a:ext>
              </a:extLst>
            </p:cNvPr>
            <p:cNvCxnSpPr>
              <a:cxnSpLocks/>
              <a:stCxn id="55" idx="6"/>
            </p:cNvCxnSpPr>
            <p:nvPr/>
          </p:nvCxnSpPr>
          <p:spPr>
            <a:xfrm flipH="1" flipV="1">
              <a:off x="1350333" y="4050435"/>
              <a:ext cx="885" cy="8314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9C0580F-352A-DC43-89D0-EF83DF38CF4B}"/>
                </a:ext>
              </a:extLst>
            </p:cNvPr>
            <p:cNvCxnSpPr>
              <a:cxnSpLocks/>
              <a:stCxn id="47" idx="6"/>
            </p:cNvCxnSpPr>
            <p:nvPr/>
          </p:nvCxnSpPr>
          <p:spPr>
            <a:xfrm flipV="1">
              <a:off x="1340487" y="2354298"/>
              <a:ext cx="618805" cy="8983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DBA3FDF-6FE3-984C-B087-E6C4D28B1695}"/>
                </a:ext>
              </a:extLst>
            </p:cNvPr>
            <p:cNvCxnSpPr>
              <a:cxnSpLocks/>
              <a:stCxn id="49" idx="0"/>
              <a:endCxn id="49" idx="4"/>
            </p:cNvCxnSpPr>
            <p:nvPr/>
          </p:nvCxnSpPr>
          <p:spPr>
            <a:xfrm>
              <a:off x="1580205" y="1960944"/>
              <a:ext cx="784803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F5257AC-D55A-F449-B00E-8E9B77DC3E84}"/>
              </a:ext>
            </a:extLst>
          </p:cNvPr>
          <p:cNvCxnSpPr>
            <a:cxnSpLocks/>
          </p:cNvCxnSpPr>
          <p:nvPr/>
        </p:nvCxnSpPr>
        <p:spPr>
          <a:xfrm flipH="1" flipV="1">
            <a:off x="2547898" y="1969799"/>
            <a:ext cx="847660" cy="59608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26B8C0D-9CDE-2C4A-9C1E-D7BFE7ED3321}"/>
              </a:ext>
            </a:extLst>
          </p:cNvPr>
          <p:cNvCxnSpPr>
            <a:cxnSpLocks/>
          </p:cNvCxnSpPr>
          <p:nvPr/>
        </p:nvCxnSpPr>
        <p:spPr>
          <a:xfrm flipH="1">
            <a:off x="2982542" y="2908048"/>
            <a:ext cx="439143" cy="51446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8C5B7B8B-ECFB-C24A-9ED5-FE7A40A0B3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1393" y="2444669"/>
            <a:ext cx="1575121" cy="505351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2DAA0D6-0F03-C04C-95EE-FC8E53E2E027}"/>
              </a:ext>
            </a:extLst>
          </p:cNvPr>
          <p:cNvCxnSpPr>
            <a:cxnSpLocks/>
          </p:cNvCxnSpPr>
          <p:nvPr/>
        </p:nvCxnSpPr>
        <p:spPr>
          <a:xfrm>
            <a:off x="2315330" y="3837562"/>
            <a:ext cx="76749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E2D3DE7-1AED-E144-BA49-6AC1B349F4B4}"/>
              </a:ext>
            </a:extLst>
          </p:cNvPr>
          <p:cNvSpPr txBox="1"/>
          <p:nvPr/>
        </p:nvSpPr>
        <p:spPr>
          <a:xfrm>
            <a:off x="1220563" y="5080107"/>
            <a:ext cx="515484" cy="3319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E3E7F36-C187-5B42-9112-2BA7E5BBDBAF}"/>
              </a:ext>
            </a:extLst>
          </p:cNvPr>
          <p:cNvSpPr txBox="1"/>
          <p:nvPr/>
        </p:nvSpPr>
        <p:spPr>
          <a:xfrm>
            <a:off x="2394783" y="5066348"/>
            <a:ext cx="493507" cy="3319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A6F9EAC-CCF2-904B-BD2C-3B8462802941}"/>
              </a:ext>
            </a:extLst>
          </p:cNvPr>
          <p:cNvSpPr txBox="1"/>
          <p:nvPr/>
        </p:nvSpPr>
        <p:spPr>
          <a:xfrm>
            <a:off x="901025" y="4705113"/>
            <a:ext cx="577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0.15</a:t>
            </a:r>
            <a:endParaRPr lang="en-US" sz="1600" dirty="0">
              <a:solidFill>
                <a:srgbClr val="0090C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B81E09C-2C96-CD45-B005-D3EFC24DE96D}"/>
              </a:ext>
            </a:extLst>
          </p:cNvPr>
          <p:cNvSpPr txBox="1"/>
          <p:nvPr/>
        </p:nvSpPr>
        <p:spPr>
          <a:xfrm>
            <a:off x="1589839" y="4113341"/>
            <a:ext cx="575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0.25</a:t>
            </a:r>
            <a:endParaRPr lang="en-US" sz="1600" dirty="0">
              <a:solidFill>
                <a:srgbClr val="0090C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C15A663-A788-364D-966C-B73ECC02F10F}"/>
              </a:ext>
            </a:extLst>
          </p:cNvPr>
          <p:cNvSpPr txBox="1"/>
          <p:nvPr/>
        </p:nvSpPr>
        <p:spPr>
          <a:xfrm>
            <a:off x="1109952" y="3053850"/>
            <a:ext cx="519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0.4</a:t>
            </a:r>
            <a:endParaRPr lang="en-US" sz="1600" dirty="0">
              <a:solidFill>
                <a:srgbClr val="0090C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297ACE0-9092-6044-9A80-2C8F128CAE96}"/>
                  </a:ext>
                </a:extLst>
              </p:cNvPr>
              <p:cNvSpPr txBox="1"/>
              <p:nvPr/>
            </p:nvSpPr>
            <p:spPr>
              <a:xfrm>
                <a:off x="1017852" y="3822748"/>
                <a:ext cx="8783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297ACE0-9092-6044-9A80-2C8F128CA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52" y="3822748"/>
                <a:ext cx="87834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FA70008D-54DB-6C45-8A79-A6275726C023}"/>
              </a:ext>
            </a:extLst>
          </p:cNvPr>
          <p:cNvSpPr txBox="1"/>
          <p:nvPr/>
        </p:nvSpPr>
        <p:spPr>
          <a:xfrm>
            <a:off x="2074913" y="4108615"/>
            <a:ext cx="453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0.2</a:t>
            </a:r>
            <a:endParaRPr lang="en-US" sz="1600" dirty="0">
              <a:solidFill>
                <a:srgbClr val="0090C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4FD8B7E-6430-8543-8564-78D8E1EE0430}"/>
              </a:ext>
            </a:extLst>
          </p:cNvPr>
          <p:cNvSpPr txBox="1"/>
          <p:nvPr/>
        </p:nvSpPr>
        <p:spPr>
          <a:xfrm>
            <a:off x="2520791" y="3066153"/>
            <a:ext cx="56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0.45</a:t>
            </a:r>
            <a:endParaRPr lang="en-US" sz="1600" dirty="0">
              <a:solidFill>
                <a:srgbClr val="0090C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7CAA15D-4996-BC46-9ED9-28E291713A86}"/>
              </a:ext>
            </a:extLst>
          </p:cNvPr>
          <p:cNvSpPr txBox="1"/>
          <p:nvPr/>
        </p:nvSpPr>
        <p:spPr>
          <a:xfrm>
            <a:off x="2630549" y="4686630"/>
            <a:ext cx="781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0.4</a:t>
            </a:r>
            <a:endParaRPr lang="en-US" sz="1600" dirty="0">
              <a:solidFill>
                <a:srgbClr val="0090C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4311D18-543C-054B-8DD9-29A278CBC323}"/>
              </a:ext>
            </a:extLst>
          </p:cNvPr>
          <p:cNvSpPr txBox="1"/>
          <p:nvPr/>
        </p:nvSpPr>
        <p:spPr>
          <a:xfrm>
            <a:off x="2414079" y="3818650"/>
            <a:ext cx="878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0.13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1857497-B28D-5146-88B0-41C332AF83F9}"/>
                  </a:ext>
                </a:extLst>
              </p:cNvPr>
              <p:cNvSpPr txBox="1"/>
              <p:nvPr/>
            </p:nvSpPr>
            <p:spPr>
              <a:xfrm>
                <a:off x="2259907" y="3494282"/>
                <a:ext cx="8783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.53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1857497-B28D-5146-88B0-41C332AF8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07" y="3494282"/>
                <a:ext cx="878342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F6D3E49-A523-0B44-9343-167F85907A1C}"/>
                  </a:ext>
                </a:extLst>
              </p:cNvPr>
              <p:cNvSpPr txBox="1"/>
              <p:nvPr/>
            </p:nvSpPr>
            <p:spPr>
              <a:xfrm>
                <a:off x="982428" y="3480705"/>
                <a:ext cx="8783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52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F6D3E49-A523-0B44-9343-167F85907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28" y="3480705"/>
                <a:ext cx="87834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B6BAA7A-DA63-2542-B8D4-D3EC996F8778}"/>
                  </a:ext>
                </a:extLst>
              </p:cNvPr>
              <p:cNvSpPr txBox="1"/>
              <p:nvPr/>
            </p:nvSpPr>
            <p:spPr>
              <a:xfrm>
                <a:off x="1629989" y="2118904"/>
                <a:ext cx="8783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0.44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B6BAA7A-DA63-2542-B8D4-D3EC996F8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989" y="2118904"/>
                <a:ext cx="878342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109D7AF-608C-2D48-9BF0-65752BC7EBAF}"/>
                  </a:ext>
                </a:extLst>
              </p:cNvPr>
              <p:cNvSpPr txBox="1"/>
              <p:nvPr/>
            </p:nvSpPr>
            <p:spPr>
              <a:xfrm>
                <a:off x="1620691" y="1776861"/>
                <a:ext cx="8783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61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109D7AF-608C-2D48-9BF0-65752BC7E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691" y="1776861"/>
                <a:ext cx="878342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39F93BD-E4D4-B849-8990-7B4775B40518}"/>
              </a:ext>
            </a:extLst>
          </p:cNvPr>
          <p:cNvSpPr/>
          <p:nvPr/>
        </p:nvSpPr>
        <p:spPr>
          <a:xfrm>
            <a:off x="5864317" y="4431354"/>
            <a:ext cx="63440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For binary classification, we would classify this (0.5, 0.1) input data point, as </a:t>
            </a:r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class 1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(as 0.61 &gt; 0.5).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30CCB21-B7FD-104F-B2B4-91E6478065BC}"/>
              </a:ext>
            </a:extLst>
          </p:cNvPr>
          <p:cNvCxnSpPr>
            <a:cxnSpLocks/>
          </p:cNvCxnSpPr>
          <p:nvPr/>
        </p:nvCxnSpPr>
        <p:spPr>
          <a:xfrm>
            <a:off x="1067154" y="3850038"/>
            <a:ext cx="76749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79D54D6-0934-6D47-B00C-C69DC5D33F4E}"/>
              </a:ext>
            </a:extLst>
          </p:cNvPr>
          <p:cNvCxnSpPr>
            <a:cxnSpLocks/>
          </p:cNvCxnSpPr>
          <p:nvPr/>
        </p:nvCxnSpPr>
        <p:spPr>
          <a:xfrm>
            <a:off x="1681969" y="2126789"/>
            <a:ext cx="784803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D52DD4C-3D2E-224C-8BAD-03ECA70CC07C}"/>
              </a:ext>
            </a:extLst>
          </p:cNvPr>
          <p:cNvCxnSpPr>
            <a:cxnSpLocks/>
          </p:cNvCxnSpPr>
          <p:nvPr/>
        </p:nvCxnSpPr>
        <p:spPr>
          <a:xfrm>
            <a:off x="2316523" y="3848935"/>
            <a:ext cx="76749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A303832-AA3A-1B48-A265-A6B9E5109ECE}"/>
              </a:ext>
            </a:extLst>
          </p:cNvPr>
          <p:cNvSpPr txBox="1"/>
          <p:nvPr/>
        </p:nvSpPr>
        <p:spPr>
          <a:xfrm>
            <a:off x="3274043" y="3612586"/>
            <a:ext cx="201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Hidden Layer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F2BF3A4-3007-454D-8B9F-41B2652531B3}"/>
              </a:ext>
            </a:extLst>
          </p:cNvPr>
          <p:cNvSpPr txBox="1"/>
          <p:nvPr/>
        </p:nvSpPr>
        <p:spPr>
          <a:xfrm>
            <a:off x="3274043" y="1923971"/>
            <a:ext cx="168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Output Layer</a:t>
            </a:r>
          </a:p>
        </p:txBody>
      </p:sp>
    </p:spTree>
    <p:extLst>
      <p:ext uri="{BB962C8B-B14F-4D97-AF65-F5344CB8AC3E}">
        <p14:creationId xmlns:p14="http://schemas.microsoft.com/office/powerpoint/2010/main" val="3708115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Cost Functions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6838BD-6A1A-2748-884F-2395B05EA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139333"/>
              </p:ext>
            </p:extLst>
          </p:nvPr>
        </p:nvGraphicFramePr>
        <p:xfrm>
          <a:off x="695794" y="1862631"/>
          <a:ext cx="11033143" cy="3935894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696325">
                  <a:extLst>
                    <a:ext uri="{9D8B030D-6E8A-4147-A177-3AD203B41FA5}">
                      <a16:colId xmlns:a16="http://schemas.microsoft.com/office/drawing/2014/main" val="2148593030"/>
                    </a:ext>
                  </a:extLst>
                </a:gridCol>
                <a:gridCol w="1966500">
                  <a:extLst>
                    <a:ext uri="{9D8B030D-6E8A-4147-A177-3AD203B41FA5}">
                      <a16:colId xmlns:a16="http://schemas.microsoft.com/office/drawing/2014/main" val="2340989103"/>
                    </a:ext>
                  </a:extLst>
                </a:gridCol>
                <a:gridCol w="4310596">
                  <a:extLst>
                    <a:ext uri="{9D8B030D-6E8A-4147-A177-3AD203B41FA5}">
                      <a16:colId xmlns:a16="http://schemas.microsoft.com/office/drawing/2014/main" val="182381763"/>
                    </a:ext>
                  </a:extLst>
                </a:gridCol>
                <a:gridCol w="3059722">
                  <a:extLst>
                    <a:ext uri="{9D8B030D-6E8A-4147-A177-3AD203B41FA5}">
                      <a16:colId xmlns:a16="http://schemas.microsoft.com/office/drawing/2014/main" val="3666975058"/>
                    </a:ext>
                  </a:extLst>
                </a:gridCol>
              </a:tblGrid>
              <a:tr h="38763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Problem</a:t>
                      </a:r>
                    </a:p>
                  </a:txBody>
                  <a:tcPr marL="63887" marR="63887" marT="31943" marB="31943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Name</a:t>
                      </a: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Function</a:t>
                      </a: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Notes</a:t>
                      </a:r>
                    </a:p>
                  </a:txBody>
                  <a:tcPr marL="63887" marR="63887" marT="31943" marB="3194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196256"/>
                  </a:ext>
                </a:extLst>
              </a:tr>
              <a:tr h="11528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Binary classification</a:t>
                      </a:r>
                    </a:p>
                  </a:txBody>
                  <a:tcPr marL="63887" marR="63887" marT="31943" marB="319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lang="en-US" sz="2000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Cross entropy for logistic</a:t>
                      </a:r>
                    </a:p>
                  </a:txBody>
                  <a:tcPr marL="63887" marR="63887" marT="31943" marB="319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0" i="0" kern="12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marL="63887" marR="63887" marT="31943" marB="319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sz="1600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  <a:p>
                      <a:r>
                        <a:rPr lang="en-US" sz="16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Notations for Classification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16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  = training examples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16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  = classes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16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  = prediction (probability)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16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  = true class (1/yes, 0/no)</a:t>
                      </a:r>
                      <a:endParaRPr lang="en-US" sz="1600" b="0" i="0" kern="12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marL="63887" marR="63887" marT="31943" marB="319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504691"/>
                  </a:ext>
                </a:extLst>
              </a:tr>
              <a:tr h="1112363"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  <a:p>
                      <a:pPr algn="ctr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Multi-class classification</a:t>
                      </a:r>
                    </a:p>
                  </a:txBody>
                  <a:tcPr marL="63887" marR="63887" marT="31943" marB="319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lang="en-US" sz="2000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Cross entropy for </a:t>
                      </a:r>
                      <a:r>
                        <a:rPr lang="en-US" sz="2000" b="0" i="0" dirty="0" err="1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Softmax</a:t>
                      </a:r>
                      <a:endParaRPr lang="en-US" sz="2000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marL="63887" marR="63887" marT="31943" marB="319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0" i="0" kern="12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marL="63887" marR="63887" marT="31943" marB="319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887" marR="63887" marT="31943" marB="31943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606767"/>
                  </a:ext>
                </a:extLst>
              </a:tr>
              <a:tr h="6776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Regression</a:t>
                      </a:r>
                    </a:p>
                  </a:txBody>
                  <a:tcPr marL="63887" marR="63887" marT="31943" marB="319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0" i="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0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Mean Squared Error</a:t>
                      </a:r>
                      <a:endParaRPr lang="en-US" sz="2000" b="0" i="0" kern="12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marL="63887" marR="63887" marT="31943" marB="319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0" i="0" kern="1200" dirty="0"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marL="63887" marR="63887" marT="31943" marB="319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Notations for Regression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16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  = training examples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1600" b="0" i="0" baseline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  </a:t>
                      </a:r>
                      <a:r>
                        <a:rPr lang="en-US" sz="16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= prediction (numeric,</a:t>
                      </a:r>
                      <a:r>
                        <a:rPr lang="en-US" sz="1600" b="0" i="0" baseline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    </a:t>
                      </a:r>
                      <a:r>
                        <a:rPr lang="en-US" sz="16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)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1600" b="0" i="0" dirty="0">
                          <a:latin typeface="Amazon Ember Light" panose="020B0403020204020204" pitchFamily="34" charset="0"/>
                          <a:ea typeface="Amazon Ember Light" panose="020B0403020204020204" pitchFamily="34" charset="0"/>
                          <a:cs typeface="Amazon Ember Light" panose="020B0403020204020204" pitchFamily="34" charset="0"/>
                        </a:rPr>
                        <a:t>  = true value</a:t>
                      </a:r>
                    </a:p>
                    <a:p>
                      <a:pPr marL="0" algn="ctr" defTabSz="914400" rtl="0" eaLnBrk="1" latinLnBrk="0" hangingPunct="1"/>
                      <a:endParaRPr lang="en-US" sz="1600" b="0" i="0" kern="1200" dirty="0">
                        <a:solidFill>
                          <a:schemeClr val="dk1"/>
                        </a:solidFill>
                        <a:latin typeface="Amazon Ember Light" panose="020B0403020204020204" pitchFamily="34" charset="0"/>
                        <a:ea typeface="Amazon Ember Light" panose="020B0403020204020204" pitchFamily="34" charset="0"/>
                        <a:cs typeface="Amazon Ember Light" panose="020B0403020204020204" pitchFamily="34" charset="0"/>
                      </a:endParaRPr>
                    </a:p>
                  </a:txBody>
                  <a:tcPr marL="63887" marR="63887" marT="31943" marB="319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326001"/>
                  </a:ext>
                </a:extLst>
              </a:tr>
            </a:tbl>
          </a:graphicData>
        </a:graphic>
      </p:graphicFrame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B8A7168-3794-A749-90AE-4A109C5BEAF7}"/>
              </a:ext>
            </a:extLst>
          </p:cNvPr>
          <p:cNvSpPr txBox="1">
            <a:spLocks/>
          </p:cNvSpPr>
          <p:nvPr/>
        </p:nvSpPr>
        <p:spPr>
          <a:xfrm>
            <a:off x="695796" y="1336461"/>
            <a:ext cx="10883004" cy="4599628"/>
          </a:xfrm>
          <a:prstGeom prst="rect">
            <a:avLst/>
          </a:prstGeom>
        </p:spPr>
        <p:txBody>
          <a:bodyPr vert="horz"/>
          <a:lstStyle>
            <a:lvl1pPr marL="249500" indent="-249500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457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28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99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70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8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“</a:t>
            </a:r>
            <a:r>
              <a:rPr lang="en-US" sz="28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How to compare the outputs with the truth?”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D84B89-48C9-3848-8F1F-9680B677E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189" y="2515820"/>
            <a:ext cx="4157210" cy="622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3C4055-14BB-6D41-A5EA-7EE7F6C14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190" y="3644142"/>
            <a:ext cx="3044807" cy="6229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6F4680-17EF-B84A-9818-FCB04BA21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189" y="4798217"/>
            <a:ext cx="2447644" cy="680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88F824-5B37-0446-920C-E9F6E01276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5783" y="2812837"/>
            <a:ext cx="146280" cy="1243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5045EE-9501-6841-A6DF-F5134DB70C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1550" y="3027621"/>
            <a:ext cx="80454" cy="190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39B39F-1DAC-3A47-9D9A-2737576614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4472" y="3308105"/>
            <a:ext cx="146280" cy="1755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8CA317-7858-7E4D-85AC-EA502D98D7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9608" y="3572494"/>
            <a:ext cx="124338" cy="175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A74252-13B0-2F4A-B6D0-7DBBBA2539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70391" y="5046350"/>
            <a:ext cx="124338" cy="2413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A7FFAC-5603-0343-8AC3-9349836719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4472" y="4855664"/>
            <a:ext cx="146280" cy="1243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33E59-C794-E04B-A220-1036FD9EED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4472" y="5112176"/>
            <a:ext cx="146280" cy="175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CCFBF4-1699-8243-BBD4-62A23416A8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1133" y="5383728"/>
            <a:ext cx="124338" cy="17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468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Training Neural Networks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10883004" cy="4599628"/>
          </a:xfrm>
        </p:spPr>
        <p:txBody>
          <a:bodyPr/>
          <a:lstStyle/>
          <a:p>
            <a:r>
              <a:rPr lang="en-US" dirty="0"/>
              <a:t>Cost function is selected according to problem: </a:t>
            </a:r>
            <a:r>
              <a:rPr lang="en-US" b="1" dirty="0"/>
              <a:t>Binary, Multi-class Classification or Regression</a:t>
            </a:r>
            <a:r>
              <a:rPr lang="en-US" dirty="0"/>
              <a:t>.</a:t>
            </a:r>
          </a:p>
          <a:p>
            <a:r>
              <a:rPr lang="en-US" dirty="0"/>
              <a:t>Update network weights by applying </a:t>
            </a:r>
            <a:r>
              <a:rPr lang="en-US" b="1" dirty="0"/>
              <a:t>the gradient descent method </a:t>
            </a:r>
            <a:r>
              <a:rPr lang="en-US" dirty="0"/>
              <a:t>and</a:t>
            </a:r>
            <a:r>
              <a:rPr lang="en-US" b="1" dirty="0"/>
              <a:t> backpropagation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More details</a:t>
            </a:r>
            <a:endParaRPr lang="en-US" dirty="0"/>
          </a:p>
          <a:p>
            <a:endParaRPr lang="en-US" dirty="0"/>
          </a:p>
          <a:p>
            <a:r>
              <a:rPr lang="en-US" dirty="0"/>
              <a:t>Weight update formula: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30AA6B-1A7C-F945-8939-9BC8517446FF}"/>
              </a:ext>
            </a:extLst>
          </p:cNvPr>
          <p:cNvSpPr/>
          <p:nvPr/>
        </p:nvSpPr>
        <p:spPr>
          <a:xfrm>
            <a:off x="6595063" y="4193626"/>
            <a:ext cx="834174" cy="1152924"/>
          </a:xfrm>
          <a:prstGeom prst="ellips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7E8826-37F1-4F45-9181-9D8C81B5DECC}"/>
              </a:ext>
            </a:extLst>
          </p:cNvPr>
          <p:cNvCxnSpPr>
            <a:cxnSpLocks/>
          </p:cNvCxnSpPr>
          <p:nvPr/>
        </p:nvCxnSpPr>
        <p:spPr>
          <a:xfrm>
            <a:off x="7413607" y="5006358"/>
            <a:ext cx="489442" cy="373107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1333F2-8059-2148-A29D-BCB853D916CB}"/>
              </a:ext>
            </a:extLst>
          </p:cNvPr>
          <p:cNvSpPr txBox="1"/>
          <p:nvPr/>
        </p:nvSpPr>
        <p:spPr>
          <a:xfrm>
            <a:off x="7868477" y="5175368"/>
            <a:ext cx="3955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Gradient with respect to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01536-5948-CF41-9A18-6DD192A8FD8B}"/>
              </a:ext>
            </a:extLst>
          </p:cNvPr>
          <p:cNvSpPr txBox="1"/>
          <p:nvPr/>
        </p:nvSpPr>
        <p:spPr>
          <a:xfrm>
            <a:off x="7836505" y="4698162"/>
            <a:ext cx="189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   : Cost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42E1C7-AD1B-184C-96DC-008C3589F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789" y="4725599"/>
            <a:ext cx="299992" cy="3111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7AA59A-5563-B74E-96ED-7186E3365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953" y="4344479"/>
            <a:ext cx="5779306" cy="822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B221A1-F477-CC49-BAB5-D6E3514ABE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5533" y="5314484"/>
            <a:ext cx="269753" cy="18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714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Dropout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Regularization technique to </a:t>
            </a:r>
            <a:r>
              <a:rPr lang="en-US" b="1" dirty="0">
                <a:solidFill>
                  <a:schemeClr val="accent3"/>
                </a:solidFill>
              </a:rPr>
              <a:t>prevent overfitting</a:t>
            </a:r>
            <a:r>
              <a:rPr lang="en-US" dirty="0"/>
              <a:t>.</a:t>
            </a:r>
          </a:p>
          <a:p>
            <a:r>
              <a:rPr lang="en-US" dirty="0"/>
              <a:t>Randomly removes some nodes with a fixed probability during the training.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F38CD7-A740-7240-9C9F-56FF0309D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534" y="2868315"/>
            <a:ext cx="7403988" cy="30681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6B43AB-79C2-6942-A7DA-A838DAE8F7E0}"/>
              </a:ext>
            </a:extLst>
          </p:cNvPr>
          <p:cNvSpPr txBox="1"/>
          <p:nvPr/>
        </p:nvSpPr>
        <p:spPr>
          <a:xfrm>
            <a:off x="9475455" y="5024675"/>
            <a:ext cx="2018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hlinkClick r:id="rId4"/>
              </a:rPr>
              <a:t>More details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612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Gradient Optimization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5" y="1310105"/>
            <a:ext cx="11494618" cy="4830813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Gradient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direction and rate of the </a:t>
            </a:r>
            <a:r>
              <a:rPr lang="en-US" b="1" dirty="0"/>
              <a:t>fastest increase </a:t>
            </a:r>
            <a:r>
              <a:rPr lang="en-US" dirty="0"/>
              <a:t>of a function.</a:t>
            </a:r>
          </a:p>
          <a:p>
            <a:pPr lvl="1"/>
            <a:r>
              <a:rPr lang="en-US" sz="2800" dirty="0"/>
              <a:t>It can be calculated with </a:t>
            </a:r>
            <a:r>
              <a:rPr lang="en-US" sz="2800" b="1" dirty="0"/>
              <a:t>partial derivatives </a:t>
            </a:r>
            <a:r>
              <a:rPr lang="en-US" sz="2800" dirty="0"/>
              <a:t>of the function    with respect to each input variable in     .</a:t>
            </a:r>
          </a:p>
          <a:p>
            <a:pPr lvl="1"/>
            <a:r>
              <a:rPr lang="en-US" sz="2800" dirty="0"/>
              <a:t>Because it has a direction, the gradient is a “vector”.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A8E6C6-0ACA-114F-A690-D231EFE94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747" y="1926372"/>
            <a:ext cx="209497" cy="37488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35387E1-B191-EA40-83CA-BC0E8875E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006" y="2425613"/>
            <a:ext cx="320513" cy="21794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8B26307-83F8-AA48-A6EE-76EAC3BBE675}"/>
              </a:ext>
            </a:extLst>
          </p:cNvPr>
          <p:cNvGrpSpPr/>
          <p:nvPr/>
        </p:nvGrpSpPr>
        <p:grpSpPr>
          <a:xfrm>
            <a:off x="1506442" y="3768039"/>
            <a:ext cx="9052061" cy="2283133"/>
            <a:chOff x="1506442" y="3768039"/>
            <a:chExt cx="9052061" cy="2283133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21ED7D2-5C8D-1B46-BED8-28C967BD4101}"/>
                </a:ext>
              </a:extLst>
            </p:cNvPr>
            <p:cNvGrpSpPr/>
            <p:nvPr/>
          </p:nvGrpSpPr>
          <p:grpSpPr>
            <a:xfrm>
              <a:off x="2337726" y="4056283"/>
              <a:ext cx="7269600" cy="1840987"/>
              <a:chOff x="2337726" y="4056283"/>
              <a:chExt cx="7269600" cy="1840987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76172571-F358-0046-8284-848086BF60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9981" y="4056283"/>
                <a:ext cx="2757345" cy="1825062"/>
              </a:xfrm>
              <a:prstGeom prst="rect">
                <a:avLst/>
              </a:prstGeom>
            </p:spPr>
          </p:pic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B02AD489-7EB3-3048-B768-734D7204698C}"/>
                  </a:ext>
                </a:extLst>
              </p:cNvPr>
              <p:cNvCxnSpPr>
                <a:cxnSpLocks/>
                <a:stCxn id="32" idx="7"/>
              </p:cNvCxnSpPr>
              <p:nvPr/>
            </p:nvCxnSpPr>
            <p:spPr>
              <a:xfrm flipV="1">
                <a:off x="8530368" y="4893897"/>
                <a:ext cx="230860" cy="202398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9AC9FD8-6D5F-C14C-8456-69E81A956230}"/>
                  </a:ext>
                </a:extLst>
              </p:cNvPr>
              <p:cNvSpPr/>
              <p:nvPr/>
            </p:nvSpPr>
            <p:spPr>
              <a:xfrm>
                <a:off x="8228653" y="5266657"/>
                <a:ext cx="137160" cy="13716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9F9C412-0BD6-C84A-99D0-A3F2CF11808E}"/>
                  </a:ext>
                </a:extLst>
              </p:cNvPr>
              <p:cNvGrpSpPr/>
              <p:nvPr/>
            </p:nvGrpSpPr>
            <p:grpSpPr>
              <a:xfrm>
                <a:off x="2337726" y="4194923"/>
                <a:ext cx="2757345" cy="1702347"/>
                <a:chOff x="274153" y="1946255"/>
                <a:chExt cx="5041900" cy="3200400"/>
              </a:xfrm>
            </p:grpSpPr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B3591224-2228-FE43-A2A6-BFF53C04C5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4153" y="1946255"/>
                  <a:ext cx="5041900" cy="3200400"/>
                </a:xfrm>
                <a:prstGeom prst="rect">
                  <a:avLst/>
                </a:prstGeom>
              </p:spPr>
            </p:pic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751627BF-6802-064D-9DC9-89E6A5ABC5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61524" y="4433370"/>
                  <a:ext cx="975722" cy="0"/>
                </a:xfrm>
                <a:prstGeom prst="straightConnector1">
                  <a:avLst/>
                </a:prstGeom>
                <a:ln w="38100"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C6BD957-8EE8-CB4C-9C70-02905DFBD5C3}"/>
                  </a:ext>
                </a:extLst>
              </p:cNvPr>
              <p:cNvSpPr/>
              <p:nvPr/>
            </p:nvSpPr>
            <p:spPr>
              <a:xfrm>
                <a:off x="3678895" y="5556317"/>
                <a:ext cx="137160" cy="13716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7B0B25F-90B8-484E-A5B2-F536CB1C6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6931" y="5897270"/>
              <a:ext cx="226326" cy="153902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2F27269-00E9-0345-B6FD-6573B3360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87142" y="5613657"/>
              <a:ext cx="334962" cy="199167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C78C6F4-A90C-DB44-9051-0071013F0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42669" y="5760168"/>
              <a:ext cx="344015" cy="19916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B2FA63-D0A9-B342-8F40-24C64227A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61158" y="3768993"/>
              <a:ext cx="3120884" cy="37414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26933A-06DF-B249-ACB9-7B4E7B6B1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77935" y="3768039"/>
              <a:ext cx="4480568" cy="37414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B4B7768-13E7-2C43-8292-A3A02882A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6442" y="4893897"/>
              <a:ext cx="766533" cy="15513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9800958-BF37-AA45-9931-33779CE4D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30398" y="4914129"/>
              <a:ext cx="766533" cy="155132"/>
            </a:xfrm>
            <a:prstGeom prst="rect">
              <a:avLst/>
            </a:prstGeom>
          </p:spPr>
        </p:pic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1E7AD204-0D0F-404C-AACB-F24A4F850F2C}"/>
              </a:ext>
            </a:extLst>
          </p:cNvPr>
          <p:cNvSpPr/>
          <p:nvPr/>
        </p:nvSpPr>
        <p:spPr>
          <a:xfrm>
            <a:off x="4030823" y="5432491"/>
            <a:ext cx="137160" cy="137161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1E5D374-7015-5E42-9892-D9B3D65DB9DD}"/>
              </a:ext>
            </a:extLst>
          </p:cNvPr>
          <p:cNvSpPr/>
          <p:nvPr/>
        </p:nvSpPr>
        <p:spPr>
          <a:xfrm>
            <a:off x="8413295" y="5076208"/>
            <a:ext cx="137160" cy="137161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501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Why Neural Networks?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796" y="1310105"/>
            <a:ext cx="5987502" cy="4599628"/>
          </a:xfrm>
        </p:spPr>
        <p:txBody>
          <a:bodyPr/>
          <a:lstStyle/>
          <a:p>
            <a:r>
              <a:rPr lang="en-US" dirty="0"/>
              <a:t>Automatically </a:t>
            </a:r>
            <a:r>
              <a:rPr lang="en-US" b="1" dirty="0"/>
              <a:t>extract useful features </a:t>
            </a:r>
            <a:r>
              <a:rPr lang="en-US" dirty="0"/>
              <a:t>from input data.</a:t>
            </a:r>
          </a:p>
          <a:p>
            <a:r>
              <a:rPr lang="en-US" dirty="0"/>
              <a:t>In recent years, deep learning has achieved </a:t>
            </a:r>
            <a:r>
              <a:rPr lang="en-US" b="1" dirty="0"/>
              <a:t>state-of-the art results</a:t>
            </a:r>
            <a:r>
              <a:rPr lang="en-US" dirty="0"/>
              <a:t> in many machine learning areas.</a:t>
            </a:r>
          </a:p>
          <a:p>
            <a:endParaRPr lang="en-US" sz="800" dirty="0"/>
          </a:p>
          <a:p>
            <a:r>
              <a:rPr lang="en-US" dirty="0"/>
              <a:t>Three pillars of deep learning:</a:t>
            </a:r>
          </a:p>
          <a:p>
            <a:pPr lvl="1"/>
            <a:r>
              <a:rPr lang="en-US" sz="2800" dirty="0"/>
              <a:t>Data</a:t>
            </a:r>
          </a:p>
          <a:p>
            <a:pPr lvl="1"/>
            <a:r>
              <a:rPr lang="en-US" sz="2800" dirty="0"/>
              <a:t>Compute</a:t>
            </a:r>
          </a:p>
          <a:p>
            <a:pPr lvl="1"/>
            <a:r>
              <a:rPr lang="en-US" sz="2800" dirty="0"/>
              <a:t>Algorithms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137A0-3E23-D54A-B215-F13E2EE25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684" y="1580875"/>
            <a:ext cx="4826485" cy="405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874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81AD-E71F-3747-B82D-76E12397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Build and Train Neural Networks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985A159-FBEE-7A4A-BD19-3FC98DDDDA1A}"/>
              </a:ext>
            </a:extLst>
          </p:cNvPr>
          <p:cNvSpPr txBox="1">
            <a:spLocks/>
          </p:cNvSpPr>
          <p:nvPr/>
        </p:nvSpPr>
        <p:spPr>
          <a:xfrm>
            <a:off x="852492" y="1291120"/>
            <a:ext cx="7438753" cy="48741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How to </a:t>
            </a:r>
            <a:r>
              <a:rPr lang="en-US" sz="28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build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and </a:t>
            </a:r>
            <a:r>
              <a:rPr lang="en-US" sz="28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use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these ML models?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Can it be this simple?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CD02BD-70E2-B845-9BD5-2151B8C04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1" y="2522388"/>
            <a:ext cx="10439775" cy="1813224"/>
          </a:xfrm>
          <a:prstGeom prst="rect">
            <a:avLst/>
          </a:prstGeom>
        </p:spPr>
      </p:pic>
      <p:pic>
        <p:nvPicPr>
          <p:cNvPr id="8" name="Picture 4" descr="Image result for mxnet">
            <a:extLst>
              <a:ext uri="{FF2B5EF4-FFF2-40B4-BE49-F238E27FC236}">
                <a16:creationId xmlns:a16="http://schemas.microsoft.com/office/drawing/2014/main" id="{FC81ED5A-0DF7-B34F-AA83-A7F6E7156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76" y="4502233"/>
            <a:ext cx="2787183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919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81AD-E71F-3747-B82D-76E12397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Dive into Deep Learning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985A159-FBEE-7A4A-BD19-3FC98DDDDA1A}"/>
              </a:ext>
            </a:extLst>
          </p:cNvPr>
          <p:cNvSpPr txBox="1">
            <a:spLocks/>
          </p:cNvSpPr>
          <p:nvPr/>
        </p:nvSpPr>
        <p:spPr>
          <a:xfrm>
            <a:off x="670561" y="1291120"/>
            <a:ext cx="11278284" cy="48741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endParaRPr lang="en-US" sz="32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E-book on </a:t>
            </a:r>
            <a:r>
              <a:rPr lang="en-US" sz="24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Deep Learning </a:t>
            </a: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by Amazon Scientists, available here: </a:t>
            </a: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hlinkClick r:id="rId3"/>
              </a:rPr>
              <a:t>https://d2l.ai</a:t>
            </a: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</a:p>
          <a:p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Related chapters:</a:t>
            </a:r>
          </a:p>
          <a:p>
            <a:r>
              <a:rPr lang="en-US" sz="20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Chapters 3: Linear Neural Networks</a:t>
            </a: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: </a:t>
            </a: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hlinkClick r:id="rId4"/>
              </a:rPr>
              <a:t>https://d2l.ai/chapter_linear-networks/index.html</a:t>
            </a: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</a:p>
          <a:p>
            <a:r>
              <a:rPr lang="en-US" sz="20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Chapters 4: Multilayer Perceptrons</a:t>
            </a: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: </a:t>
            </a: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hlinkClick r:id="rId5"/>
              </a:rPr>
              <a:t>https://d2l.ai/chapter_multilayer-perceptrons/index.html</a:t>
            </a:r>
            <a:r>
              <a:rPr lang="en-US" sz="20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159C8-F58B-0440-BA20-566CFC55FF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1" y="1291120"/>
            <a:ext cx="8794943" cy="280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162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81AD-E71F-3747-B82D-76E12397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MXNet Hands-on</a:t>
            </a:r>
          </a:p>
        </p:txBody>
      </p:sp>
      <p:pic>
        <p:nvPicPr>
          <p:cNvPr id="36" name="Picture">
            <a:hlinkClick r:id="rId3"/>
            <a:extLst>
              <a:ext uri="{FF2B5EF4-FFF2-40B4-BE49-F238E27FC236}">
                <a16:creationId xmlns:a16="http://schemas.microsoft.com/office/drawing/2014/main" id="{F0B05508-79DE-9E4F-BCD3-B2B27D0DA2AD}"/>
              </a:ext>
            </a:extLst>
          </p:cNvPr>
          <p:cNvPicPr/>
          <p:nvPr/>
        </p:nvPicPr>
        <p:blipFill>
          <a:blip r:embed="rId4"/>
          <a:srcRect t="14249" b="17540"/>
          <a:stretch>
            <a:fillRect/>
          </a:stretch>
        </p:blipFill>
        <p:spPr>
          <a:xfrm>
            <a:off x="0" y="5156670"/>
            <a:ext cx="2834640" cy="8204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2A9035-A545-F648-9258-171ACE30677F}"/>
              </a:ext>
            </a:extLst>
          </p:cNvPr>
          <p:cNvSpPr/>
          <p:nvPr/>
        </p:nvSpPr>
        <p:spPr>
          <a:xfrm>
            <a:off x="2087857" y="5449604"/>
            <a:ext cx="5788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MLA-TAB-Lecture3-MXNet.ipynb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985A159-FBEE-7A4A-BD19-3FC98DDDDA1A}"/>
              </a:ext>
            </a:extLst>
          </p:cNvPr>
          <p:cNvSpPr txBox="1">
            <a:spLocks/>
          </p:cNvSpPr>
          <p:nvPr/>
        </p:nvSpPr>
        <p:spPr>
          <a:xfrm>
            <a:off x="852492" y="1291120"/>
            <a:ext cx="7438753" cy="189370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Open source Deep Learning Library to train and deploy neural networks.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With the </a:t>
            </a:r>
            <a:r>
              <a:rPr lang="en-US" sz="28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Gluon</a:t>
            </a:r>
            <a:r>
              <a:rPr lang="en-US" sz="2800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interface, we can define and train neural networks easily.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pic>
        <p:nvPicPr>
          <p:cNvPr id="6" name="Picture 4" descr="Image result for mxnet">
            <a:extLst>
              <a:ext uri="{FF2B5EF4-FFF2-40B4-BE49-F238E27FC236}">
                <a16:creationId xmlns:a16="http://schemas.microsoft.com/office/drawing/2014/main" id="{77941C77-F10C-6247-A324-A843DE176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4" y="1721785"/>
            <a:ext cx="2787183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6494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81AD-E71F-3747-B82D-76E12397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Putting it all together: Lecture 3</a:t>
            </a:r>
          </a:p>
        </p:txBody>
      </p:sp>
      <p:pic>
        <p:nvPicPr>
          <p:cNvPr id="36" name="Picture">
            <a:hlinkClick r:id="rId3"/>
            <a:extLst>
              <a:ext uri="{FF2B5EF4-FFF2-40B4-BE49-F238E27FC236}">
                <a16:creationId xmlns:a16="http://schemas.microsoft.com/office/drawing/2014/main" id="{F0B05508-79DE-9E4F-BCD3-B2B27D0DA2AD}"/>
              </a:ext>
            </a:extLst>
          </p:cNvPr>
          <p:cNvPicPr/>
          <p:nvPr/>
        </p:nvPicPr>
        <p:blipFill>
          <a:blip r:embed="rId4"/>
          <a:srcRect t="14249" b="17540"/>
          <a:stretch>
            <a:fillRect/>
          </a:stretch>
        </p:blipFill>
        <p:spPr>
          <a:xfrm>
            <a:off x="0" y="5156670"/>
            <a:ext cx="2834640" cy="8204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2A9035-A545-F648-9258-171ACE30677F}"/>
              </a:ext>
            </a:extLst>
          </p:cNvPr>
          <p:cNvSpPr/>
          <p:nvPr/>
        </p:nvSpPr>
        <p:spPr>
          <a:xfrm>
            <a:off x="2087857" y="5449604"/>
            <a:ext cx="7369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MLA-TAB-Lecture3-Neural-Networks.ipynb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985A159-FBEE-7A4A-BD19-3FC98DDDDA1A}"/>
              </a:ext>
            </a:extLst>
          </p:cNvPr>
          <p:cNvSpPr txBox="1">
            <a:spLocks/>
          </p:cNvSpPr>
          <p:nvPr/>
        </p:nvSpPr>
        <p:spPr>
          <a:xfrm>
            <a:off x="852492" y="1291120"/>
            <a:ext cx="10681242" cy="48741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In this notebook, we continue to work with our review dataset to predict the </a:t>
            </a:r>
            <a:r>
              <a:rPr lang="en-US" sz="2800" b="1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target 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The notebook covers the following tasks: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Exploratory Data Analysis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Splitting dataset into training and test sets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Data Balancing, </a:t>
            </a:r>
            <a:r>
              <a:rPr lang="en-US" sz="2800" dirty="0" err="1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categoricals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encoding, text vectorization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Train a Neural Network 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Check the performance metrics on test set</a:t>
            </a:r>
          </a:p>
        </p:txBody>
      </p:sp>
    </p:spTree>
    <p:extLst>
      <p:ext uri="{BB962C8B-B14F-4D97-AF65-F5344CB8AC3E}">
        <p14:creationId xmlns:p14="http://schemas.microsoft.com/office/powerpoint/2010/main" val="18432732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D5F91-F97A-5F41-A21E-3EB716E07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964" y="1836544"/>
            <a:ext cx="9518073" cy="2735457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AutoML</a:t>
            </a:r>
          </a:p>
        </p:txBody>
      </p:sp>
    </p:spTree>
    <p:extLst>
      <p:ext uri="{BB962C8B-B14F-4D97-AF65-F5344CB8AC3E}">
        <p14:creationId xmlns:p14="http://schemas.microsoft.com/office/powerpoint/2010/main" val="8783950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81AD-E71F-3747-B82D-76E12397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AutoML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985A159-FBEE-7A4A-BD19-3FC98DDDDA1A}"/>
              </a:ext>
            </a:extLst>
          </p:cNvPr>
          <p:cNvSpPr txBox="1">
            <a:spLocks/>
          </p:cNvSpPr>
          <p:nvPr/>
        </p:nvSpPr>
        <p:spPr>
          <a:xfrm>
            <a:off x="852492" y="1291120"/>
            <a:ext cx="10681242" cy="48741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AutoML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helps automating some of the tasks related to ML model development and training such as:</a:t>
            </a:r>
          </a:p>
          <a:p>
            <a:pPr marL="893157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Preprocessing and cleaning data</a:t>
            </a:r>
          </a:p>
          <a:p>
            <a:pPr marL="893157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Feature selection</a:t>
            </a:r>
          </a:p>
          <a:p>
            <a:pPr marL="893157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ML model selection</a:t>
            </a:r>
          </a:p>
          <a:p>
            <a:pPr marL="893157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Hyper-parameter optimization</a:t>
            </a:r>
          </a:p>
        </p:txBody>
      </p:sp>
    </p:spTree>
    <p:extLst>
      <p:ext uri="{BB962C8B-B14F-4D97-AF65-F5344CB8AC3E}">
        <p14:creationId xmlns:p14="http://schemas.microsoft.com/office/powerpoint/2010/main" val="12685345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81AD-E71F-3747-B82D-76E12397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                 AutoML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985A159-FBEE-7A4A-BD19-3FC98DDDDA1A}"/>
              </a:ext>
            </a:extLst>
          </p:cNvPr>
          <p:cNvSpPr txBox="1">
            <a:spLocks/>
          </p:cNvSpPr>
          <p:nvPr/>
        </p:nvSpPr>
        <p:spPr>
          <a:xfrm>
            <a:off x="852492" y="1291120"/>
            <a:ext cx="10681242" cy="48741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Open source AutoML Toolkit (AMLT) created by Amazon AI.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Easy to Use – Built-in Application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7C639FD-4750-D349-8760-1918D076C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7877" y="328092"/>
            <a:ext cx="2653567" cy="889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F7AECF-F516-6E41-8015-ED929C88B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604" y="2497743"/>
            <a:ext cx="10645954" cy="32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143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81AD-E71F-3747-B82D-76E12397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Auto                 AutoML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985A159-FBEE-7A4A-BD19-3FC98DDDDA1A}"/>
              </a:ext>
            </a:extLst>
          </p:cNvPr>
          <p:cNvSpPr txBox="1">
            <a:spLocks/>
          </p:cNvSpPr>
          <p:nvPr/>
        </p:nvSpPr>
        <p:spPr>
          <a:xfrm>
            <a:off x="852492" y="1291120"/>
            <a:ext cx="10681242" cy="48741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With </a:t>
            </a:r>
            <a:r>
              <a:rPr lang="en-US" sz="28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AutoGluon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, state-of-the-art ML results can be achieved in a few lines of Python code.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7C639FD-4750-D349-8760-1918D076C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7877" y="328092"/>
            <a:ext cx="2653567" cy="889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1BE56-0DB4-B647-9206-4C663C0E9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2" y="2617806"/>
            <a:ext cx="10720261" cy="109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941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81AD-E71F-3747-B82D-76E12397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Auto                 AutoML</a:t>
            </a:r>
          </a:p>
        </p:txBody>
      </p:sp>
      <p:pic>
        <p:nvPicPr>
          <p:cNvPr id="36" name="Picture">
            <a:hlinkClick r:id="rId3"/>
            <a:extLst>
              <a:ext uri="{FF2B5EF4-FFF2-40B4-BE49-F238E27FC236}">
                <a16:creationId xmlns:a16="http://schemas.microsoft.com/office/drawing/2014/main" id="{F0B05508-79DE-9E4F-BCD3-B2B27D0DA2AD}"/>
              </a:ext>
            </a:extLst>
          </p:cNvPr>
          <p:cNvPicPr/>
          <p:nvPr/>
        </p:nvPicPr>
        <p:blipFill>
          <a:blip r:embed="rId4"/>
          <a:srcRect t="14249" b="17540"/>
          <a:stretch>
            <a:fillRect/>
          </a:stretch>
        </p:blipFill>
        <p:spPr>
          <a:xfrm>
            <a:off x="0" y="5156670"/>
            <a:ext cx="2834640" cy="8204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2A9035-A545-F648-9258-171ACE30677F}"/>
              </a:ext>
            </a:extLst>
          </p:cNvPr>
          <p:cNvSpPr/>
          <p:nvPr/>
        </p:nvSpPr>
        <p:spPr>
          <a:xfrm>
            <a:off x="2087857" y="5449604"/>
            <a:ext cx="6413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MLA-TAB-Lecture3-AutoGluon.ipynb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985A159-FBEE-7A4A-BD19-3FC98DDDDA1A}"/>
              </a:ext>
            </a:extLst>
          </p:cNvPr>
          <p:cNvSpPr txBox="1">
            <a:spLocks/>
          </p:cNvSpPr>
          <p:nvPr/>
        </p:nvSpPr>
        <p:spPr>
          <a:xfrm>
            <a:off x="852492" y="1291120"/>
            <a:ext cx="10681242" cy="48741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With </a:t>
            </a:r>
            <a:r>
              <a:rPr lang="en-US" sz="28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AutoGluon</a:t>
            </a:r>
            <a:r>
              <a:rPr lang="en-US" sz="28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, state-of-the-art ML results can be achieved in a few lines of Python code.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7C639FD-4750-D349-8760-1918D076CA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7877" y="328092"/>
            <a:ext cx="2653567" cy="889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1BE56-0DB4-B647-9206-4C663C0E90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2" y="2617806"/>
            <a:ext cx="10720261" cy="109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4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D4122C-3A55-AE47-B84B-76AC0CEF8960}"/>
              </a:ext>
            </a:extLst>
          </p:cNvPr>
          <p:cNvSpPr/>
          <p:nvPr/>
        </p:nvSpPr>
        <p:spPr>
          <a:xfrm>
            <a:off x="5499344" y="1930777"/>
            <a:ext cx="65077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Sign of the </a:t>
            </a:r>
            <a:r>
              <a:rPr lang="en-US" sz="24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gradient shows direction the function increases</a:t>
            </a: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: + right and –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Gradient Example</a:t>
            </a:r>
            <a:endParaRPr lang="en-US" b="1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08A406A-D081-FA47-A159-1E7E415B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160" y="2837102"/>
            <a:ext cx="3908836" cy="27974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4DC529C-C935-1B4C-B169-3FC23287D104}"/>
              </a:ext>
            </a:extLst>
          </p:cNvPr>
          <p:cNvGrpSpPr/>
          <p:nvPr/>
        </p:nvGrpSpPr>
        <p:grpSpPr>
          <a:xfrm>
            <a:off x="274153" y="1945359"/>
            <a:ext cx="5041900" cy="3200400"/>
            <a:chOff x="274153" y="1946255"/>
            <a:chExt cx="5041900" cy="3200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D2129B3-64CC-0943-B916-146433145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153" y="1946255"/>
              <a:ext cx="5041900" cy="3200400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5A6A812-D276-7D40-BE78-F8DB06B15057}"/>
                </a:ext>
              </a:extLst>
            </p:cNvPr>
            <p:cNvCxnSpPr>
              <a:cxnSpLocks/>
            </p:cNvCxnSpPr>
            <p:nvPr/>
          </p:nvCxnSpPr>
          <p:spPr>
            <a:xfrm>
              <a:off x="3461524" y="4433370"/>
              <a:ext cx="975722" cy="0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89E23C9-A1B0-0A48-BC2B-113A79F2E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4018" y="4237627"/>
              <a:ext cx="521012" cy="209537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A478100-705A-5E4E-AE22-458507A4CA78}"/>
                </a:ext>
              </a:extLst>
            </p:cNvPr>
            <p:cNvSpPr/>
            <p:nvPr/>
          </p:nvSpPr>
          <p:spPr>
            <a:xfrm>
              <a:off x="3392944" y="4370027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FC2C9F8A-3C64-3F4A-BF91-B834B54B34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1940" y="5230320"/>
            <a:ext cx="226326" cy="15390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579F30C-0158-5949-92E6-1B4BCF06AADB}"/>
              </a:ext>
            </a:extLst>
          </p:cNvPr>
          <p:cNvGrpSpPr/>
          <p:nvPr/>
        </p:nvGrpSpPr>
        <p:grpSpPr>
          <a:xfrm>
            <a:off x="5046131" y="1469112"/>
            <a:ext cx="7144283" cy="461665"/>
            <a:chOff x="5046131" y="1469112"/>
            <a:chExt cx="7144283" cy="46166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C1A218-EFE5-9543-A818-CB3CD5813867}"/>
                </a:ext>
              </a:extLst>
            </p:cNvPr>
            <p:cNvSpPr/>
            <p:nvPr/>
          </p:nvSpPr>
          <p:spPr>
            <a:xfrm>
              <a:off x="5046131" y="1469112"/>
              <a:ext cx="71442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                            , with gradient vector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08749F9-189D-0E4C-A87B-5D82FEE55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66833" y="1617231"/>
              <a:ext cx="1676316" cy="243567"/>
            </a:xfrm>
            <a:prstGeom prst="rect">
              <a:avLst/>
            </a:prstGeom>
          </p:spPr>
        </p:pic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CCEB21-BFF6-1844-96D6-E9A55F205838}"/>
              </a:ext>
            </a:extLst>
          </p:cNvPr>
          <p:cNvCxnSpPr>
            <a:cxnSpLocks/>
          </p:cNvCxnSpPr>
          <p:nvPr/>
        </p:nvCxnSpPr>
        <p:spPr>
          <a:xfrm>
            <a:off x="2485802" y="4446268"/>
            <a:ext cx="975722" cy="0"/>
          </a:xfrm>
          <a:prstGeom prst="straightConnector1">
            <a:avLst/>
          </a:prstGeom>
          <a:ln w="25400">
            <a:solidFill>
              <a:schemeClr val="accent3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F01EFB3-A1B4-AD43-8B07-13AC53B603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7824" y="1512873"/>
            <a:ext cx="3120884" cy="3741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07C9A-C499-1949-B26C-8D0B7D316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153" y="1523732"/>
            <a:ext cx="1787896" cy="3524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6E24C4-36F0-B44C-9503-9CA2E995AC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-109113" y="3351433"/>
            <a:ext cx="766533" cy="15513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CF9A62-EC98-DC49-A289-D08444DA3374}"/>
              </a:ext>
            </a:extLst>
          </p:cNvPr>
          <p:cNvCxnSpPr/>
          <p:nvPr/>
        </p:nvCxnSpPr>
        <p:spPr>
          <a:xfrm>
            <a:off x="2485802" y="3812266"/>
            <a:ext cx="0" cy="133349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9385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D5F91-F97A-5F41-A21E-3EB716E07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964" y="1836544"/>
            <a:ext cx="9518073" cy="2735457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THANK YOU</a:t>
            </a:r>
          </a:p>
          <a:p>
            <a:endParaRPr lang="en-US" sz="4800" b="1" dirty="0">
              <a:solidFill>
                <a:schemeClr val="bg1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3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D4122C-3A55-AE47-B84B-76AC0CEF8960}"/>
              </a:ext>
            </a:extLst>
          </p:cNvPr>
          <p:cNvSpPr/>
          <p:nvPr/>
        </p:nvSpPr>
        <p:spPr>
          <a:xfrm>
            <a:off x="5499344" y="1930777"/>
            <a:ext cx="65077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Sign of the </a:t>
            </a:r>
            <a:r>
              <a:rPr lang="en-US" sz="24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gradient shows direction the function increases</a:t>
            </a: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: + right and –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Gradient Example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EE71FA-DEB1-0243-9223-C26780510026}"/>
              </a:ext>
            </a:extLst>
          </p:cNvPr>
          <p:cNvGrpSpPr/>
          <p:nvPr/>
        </p:nvGrpSpPr>
        <p:grpSpPr>
          <a:xfrm>
            <a:off x="6590160" y="2837102"/>
            <a:ext cx="3908836" cy="648829"/>
            <a:chOff x="6505506" y="2284296"/>
            <a:chExt cx="3908836" cy="64882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0FD2F7B-D38A-A549-8FBD-C8BB5C2AF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5506" y="2653382"/>
              <a:ext cx="3908836" cy="27974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08A406A-D081-FA47-A159-1E7E415B5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5506" y="2284296"/>
              <a:ext cx="3908836" cy="279743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7BFFA4C-FFB3-AB4E-883E-819A6B10E6BE}"/>
              </a:ext>
            </a:extLst>
          </p:cNvPr>
          <p:cNvGrpSpPr/>
          <p:nvPr/>
        </p:nvGrpSpPr>
        <p:grpSpPr>
          <a:xfrm>
            <a:off x="274153" y="1946255"/>
            <a:ext cx="5924516" cy="3200400"/>
            <a:chOff x="274153" y="1946255"/>
            <a:chExt cx="5924516" cy="32004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20430A9-DE41-1548-8331-623CC0F8F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153" y="1946255"/>
              <a:ext cx="5041900" cy="3200400"/>
            </a:xfrm>
            <a:prstGeom prst="rect">
              <a:avLst/>
            </a:prstGeom>
          </p:spPr>
        </p:pic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37DA0E6-2740-A043-86FE-63AD50CDDD95}"/>
                </a:ext>
              </a:extLst>
            </p:cNvPr>
            <p:cNvCxnSpPr>
              <a:cxnSpLocks/>
            </p:cNvCxnSpPr>
            <p:nvPr/>
          </p:nvCxnSpPr>
          <p:spPr>
            <a:xfrm>
              <a:off x="3461524" y="4433370"/>
              <a:ext cx="975722" cy="0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ADA95B1-C708-2C4A-9A86-8B439771B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14018" y="4237627"/>
              <a:ext cx="521012" cy="209537"/>
            </a:xfrm>
            <a:prstGeom prst="rect">
              <a:avLst/>
            </a:prstGeom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452E5D2-E917-A942-A26B-1B38C01A218B}"/>
                </a:ext>
              </a:extLst>
            </p:cNvPr>
            <p:cNvSpPr/>
            <p:nvPr/>
          </p:nvSpPr>
          <p:spPr>
            <a:xfrm>
              <a:off x="3392944" y="4370027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3CF56D2-9652-2748-A6BC-1036E29D93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1788" y="3476327"/>
              <a:ext cx="2016881" cy="12353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3416FA2-C5E6-9149-9D00-F1C3EFEE3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65216" y="3252138"/>
              <a:ext cx="521012" cy="224189"/>
            </a:xfrm>
            <a:prstGeom prst="rect">
              <a:avLst/>
            </a:prstGeom>
          </p:spPr>
        </p:pic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3925623-2B6D-E74A-9C08-775E131ED88D}"/>
                </a:ext>
              </a:extLst>
            </p:cNvPr>
            <p:cNvSpPr/>
            <p:nvPr/>
          </p:nvSpPr>
          <p:spPr>
            <a:xfrm>
              <a:off x="4113208" y="3425337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AFAC1322-E8D9-EB41-A78F-099B3AE8EA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1940" y="5230320"/>
            <a:ext cx="226326" cy="153902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4B6C61C6-3C65-A846-94CF-44728DEB61A1}"/>
              </a:ext>
            </a:extLst>
          </p:cNvPr>
          <p:cNvGrpSpPr/>
          <p:nvPr/>
        </p:nvGrpSpPr>
        <p:grpSpPr>
          <a:xfrm>
            <a:off x="5046131" y="1469112"/>
            <a:ext cx="7144283" cy="461665"/>
            <a:chOff x="5046131" y="1469112"/>
            <a:chExt cx="7144283" cy="461665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4DED560-59B4-634D-B091-0E604B9AD055}"/>
                </a:ext>
              </a:extLst>
            </p:cNvPr>
            <p:cNvSpPr/>
            <p:nvPr/>
          </p:nvSpPr>
          <p:spPr>
            <a:xfrm>
              <a:off x="5046131" y="1469112"/>
              <a:ext cx="71442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                            , with gradient vector 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CE2ED85-3D61-6C49-83FD-1BCCA51DA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66833" y="1617231"/>
              <a:ext cx="1676316" cy="243567"/>
            </a:xfrm>
            <a:prstGeom prst="rect">
              <a:avLst/>
            </a:prstGeom>
          </p:spPr>
        </p:pic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E7EA82-F9A3-634D-8D49-5E194A400FD7}"/>
              </a:ext>
            </a:extLst>
          </p:cNvPr>
          <p:cNvCxnSpPr>
            <a:cxnSpLocks/>
          </p:cNvCxnSpPr>
          <p:nvPr/>
        </p:nvCxnSpPr>
        <p:spPr>
          <a:xfrm flipV="1">
            <a:off x="2164907" y="3497981"/>
            <a:ext cx="2016881" cy="12353"/>
          </a:xfrm>
          <a:prstGeom prst="straightConnector1">
            <a:avLst/>
          </a:prstGeom>
          <a:ln w="25400">
            <a:solidFill>
              <a:schemeClr val="accent3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298DCAE1-8A1C-9346-97AB-30F93F630D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7824" y="1512873"/>
            <a:ext cx="3120884" cy="3741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631938F-1A45-8B41-98E4-FFDD839D51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5153" y="1523732"/>
            <a:ext cx="1787896" cy="3524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ABD706-5464-6840-824C-2A584E2D39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-109113" y="3351433"/>
            <a:ext cx="766533" cy="155132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72D67F3-CE69-9B42-9706-CB6794774CF0}"/>
              </a:ext>
            </a:extLst>
          </p:cNvPr>
          <p:cNvCxnSpPr>
            <a:cxnSpLocks/>
          </p:cNvCxnSpPr>
          <p:nvPr/>
        </p:nvCxnSpPr>
        <p:spPr>
          <a:xfrm>
            <a:off x="2485802" y="4446268"/>
            <a:ext cx="975722" cy="0"/>
          </a:xfrm>
          <a:prstGeom prst="straightConnector1">
            <a:avLst/>
          </a:prstGeom>
          <a:ln w="25400">
            <a:solidFill>
              <a:schemeClr val="accent3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39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D4122C-3A55-AE47-B84B-76AC0CEF8960}"/>
              </a:ext>
            </a:extLst>
          </p:cNvPr>
          <p:cNvSpPr/>
          <p:nvPr/>
        </p:nvSpPr>
        <p:spPr>
          <a:xfrm>
            <a:off x="5499344" y="1930777"/>
            <a:ext cx="65077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Sign of the </a:t>
            </a:r>
            <a:r>
              <a:rPr lang="en-US" sz="2400" b="1" dirty="0">
                <a:solidFill>
                  <a:schemeClr val="accent3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gradient shows direction the function increases</a:t>
            </a: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: + right and –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As we go towards to the bottom part of the function, gradient gets smaller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mazon Ember Light" panose="020B0403020204020204" pitchFamily="34" charset="0"/>
                <a:cs typeface="Amazon Ember Light" panose="020B0403020204020204" pitchFamily="34" charset="0"/>
              </a:rPr>
              <a:t>Gradient Example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EE71FA-DEB1-0243-9223-C26780510026}"/>
              </a:ext>
            </a:extLst>
          </p:cNvPr>
          <p:cNvGrpSpPr/>
          <p:nvPr/>
        </p:nvGrpSpPr>
        <p:grpSpPr>
          <a:xfrm>
            <a:off x="6590159" y="2837102"/>
            <a:ext cx="4326146" cy="1016675"/>
            <a:chOff x="6505505" y="2284296"/>
            <a:chExt cx="4326146" cy="101667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0FD2F7B-D38A-A549-8FBD-C8BB5C2AF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5506" y="2653382"/>
              <a:ext cx="3908836" cy="27974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08A406A-D081-FA47-A159-1E7E415B5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5506" y="2284296"/>
              <a:ext cx="3908836" cy="27974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95113DC-2154-0149-914D-EEC9B0508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5505" y="3034192"/>
              <a:ext cx="4326146" cy="26677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41F4C7-34F5-A547-A3A7-74A7E545A883}"/>
              </a:ext>
            </a:extLst>
          </p:cNvPr>
          <p:cNvGrpSpPr/>
          <p:nvPr/>
        </p:nvGrpSpPr>
        <p:grpSpPr>
          <a:xfrm>
            <a:off x="274153" y="1946255"/>
            <a:ext cx="5924516" cy="3200400"/>
            <a:chOff x="274153" y="1946255"/>
            <a:chExt cx="5924516" cy="32004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4C8900F-0F90-3B4B-A901-CDFBB6474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4153" y="1946255"/>
              <a:ext cx="5041900" cy="3200400"/>
            </a:xfrm>
            <a:prstGeom prst="rect">
              <a:avLst/>
            </a:prstGeom>
          </p:spPr>
        </p:pic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84C7503-ACFA-FB41-BA9F-D576AD97049B}"/>
                </a:ext>
              </a:extLst>
            </p:cNvPr>
            <p:cNvCxnSpPr>
              <a:cxnSpLocks/>
            </p:cNvCxnSpPr>
            <p:nvPr/>
          </p:nvCxnSpPr>
          <p:spPr>
            <a:xfrm>
              <a:off x="3461524" y="4433370"/>
              <a:ext cx="975722" cy="0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3A34D81-DD60-7B47-A641-58202BF58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14018" y="4237627"/>
              <a:ext cx="521012" cy="209537"/>
            </a:xfrm>
            <a:prstGeom prst="rect">
              <a:avLst/>
            </a:prstGeom>
          </p:spPr>
        </p:pic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6B89A1E-0F92-6C4C-903A-3964754D8E8F}"/>
                </a:ext>
              </a:extLst>
            </p:cNvPr>
            <p:cNvSpPr/>
            <p:nvPr/>
          </p:nvSpPr>
          <p:spPr>
            <a:xfrm>
              <a:off x="3392944" y="4370027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5034E1A-D65F-294F-A7B0-8DB65256E2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1788" y="3476327"/>
              <a:ext cx="2016881" cy="12353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4F56287-2B37-C24A-8334-9F3283EF2D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638" y="4143661"/>
              <a:ext cx="1452456" cy="15389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69A6032-63DC-6947-BD2D-E47F76326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65216" y="3252138"/>
              <a:ext cx="521012" cy="224189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2307A07-7ED1-7F49-9A3B-FBA85B83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7670" y="3909700"/>
              <a:ext cx="659450" cy="233961"/>
            </a:xfrm>
            <a:prstGeom prst="rect">
              <a:avLst/>
            </a:prstGeom>
          </p:spPr>
        </p:pic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364CC5D-E640-E742-850D-3D536CD7712E}"/>
                </a:ext>
              </a:extLst>
            </p:cNvPr>
            <p:cNvSpPr/>
            <p:nvPr/>
          </p:nvSpPr>
          <p:spPr>
            <a:xfrm>
              <a:off x="4113208" y="3425337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261DD07-EF70-7241-A527-F0D27B8ABD26}"/>
                </a:ext>
              </a:extLst>
            </p:cNvPr>
            <p:cNvSpPr/>
            <p:nvPr/>
          </p:nvSpPr>
          <p:spPr>
            <a:xfrm>
              <a:off x="1856207" y="4081217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endParaRPr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0B9BDF22-39EB-D142-A090-6364758EA4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1940" y="5230320"/>
            <a:ext cx="226326" cy="153902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37A1D8A-4041-9D4B-BCD9-D2462762053D}"/>
              </a:ext>
            </a:extLst>
          </p:cNvPr>
          <p:cNvCxnSpPr>
            <a:cxnSpLocks/>
          </p:cNvCxnSpPr>
          <p:nvPr/>
        </p:nvCxnSpPr>
        <p:spPr>
          <a:xfrm flipH="1" flipV="1">
            <a:off x="1955712" y="4167459"/>
            <a:ext cx="1452456" cy="15389"/>
          </a:xfrm>
          <a:prstGeom prst="straightConnector1">
            <a:avLst/>
          </a:prstGeom>
          <a:ln w="25400">
            <a:solidFill>
              <a:schemeClr val="accent3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B153D3F-0B77-9445-B3C3-58B613D02863}"/>
              </a:ext>
            </a:extLst>
          </p:cNvPr>
          <p:cNvGrpSpPr/>
          <p:nvPr/>
        </p:nvGrpSpPr>
        <p:grpSpPr>
          <a:xfrm>
            <a:off x="5046131" y="1469112"/>
            <a:ext cx="7144283" cy="461665"/>
            <a:chOff x="5046131" y="1469112"/>
            <a:chExt cx="7144283" cy="46166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ADDB7D2-920F-8744-AB76-4A9D8A1F015A}"/>
                </a:ext>
              </a:extLst>
            </p:cNvPr>
            <p:cNvSpPr/>
            <p:nvPr/>
          </p:nvSpPr>
          <p:spPr>
            <a:xfrm>
              <a:off x="5046131" y="1469112"/>
              <a:ext cx="71442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mazon Ember Light" panose="020B0403020204020204" pitchFamily="34" charset="0"/>
                  <a:ea typeface="Amazon Ember Light" panose="020B0403020204020204" pitchFamily="34" charset="0"/>
                  <a:cs typeface="Amazon Ember Light" panose="020B0403020204020204" pitchFamily="34" charset="0"/>
                </a:rPr>
                <a:t>                            , with gradient vector 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3DD9016-3234-7B4C-8629-DC7F0DF68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266833" y="1617231"/>
              <a:ext cx="1676316" cy="243567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7324C95-ED0D-1343-8326-EA35C2AA34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7824" y="1512873"/>
            <a:ext cx="3120884" cy="3741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AC8A140-6BC3-9F49-A18B-BA4B1F7E75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05153" y="1523732"/>
            <a:ext cx="1787896" cy="35242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25E8F0-C8C4-D94C-AF3C-4F663957BC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-109113" y="3351433"/>
            <a:ext cx="766533" cy="15513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2241009-333A-CF4D-B334-80A32803688B}"/>
              </a:ext>
            </a:extLst>
          </p:cNvPr>
          <p:cNvCxnSpPr>
            <a:cxnSpLocks/>
          </p:cNvCxnSpPr>
          <p:nvPr/>
        </p:nvCxnSpPr>
        <p:spPr>
          <a:xfrm>
            <a:off x="2485802" y="4446268"/>
            <a:ext cx="975722" cy="0"/>
          </a:xfrm>
          <a:prstGeom prst="straightConnector1">
            <a:avLst/>
          </a:prstGeom>
          <a:ln w="25400">
            <a:solidFill>
              <a:schemeClr val="accent3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1FA2969-13B3-A249-B574-4940703BA1C3}"/>
              </a:ext>
            </a:extLst>
          </p:cNvPr>
          <p:cNvCxnSpPr>
            <a:cxnSpLocks/>
          </p:cNvCxnSpPr>
          <p:nvPr/>
        </p:nvCxnSpPr>
        <p:spPr>
          <a:xfrm flipV="1">
            <a:off x="2164907" y="3497981"/>
            <a:ext cx="2016881" cy="12353"/>
          </a:xfrm>
          <a:prstGeom prst="straightConnector1">
            <a:avLst/>
          </a:prstGeom>
          <a:ln w="25400">
            <a:solidFill>
              <a:schemeClr val="accent3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93490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6">
      <a:dk1>
        <a:srgbClr val="373737"/>
      </a:dk1>
      <a:lt1>
        <a:srgbClr val="FFFFFF"/>
      </a:lt1>
      <a:dk2>
        <a:srgbClr val="373737"/>
      </a:dk2>
      <a:lt2>
        <a:srgbClr val="FFFFFF"/>
      </a:lt2>
      <a:accent1>
        <a:srgbClr val="008DC4"/>
      </a:accent1>
      <a:accent2>
        <a:srgbClr val="008DC4"/>
      </a:accent2>
      <a:accent3>
        <a:srgbClr val="FF9900"/>
      </a:accent3>
      <a:accent4>
        <a:srgbClr val="FF9500"/>
      </a:accent4>
      <a:accent5>
        <a:srgbClr val="F4F4F4"/>
      </a:accent5>
      <a:accent6>
        <a:srgbClr val="008DC4"/>
      </a:accent6>
      <a:hlink>
        <a:srgbClr val="008DC4"/>
      </a:hlink>
      <a:folHlink>
        <a:srgbClr val="008D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A-TAB-DAY1-2" id="{AF0FDF8E-D980-3145-9396-0977E7B96FFC}" vid="{A6012D1C-7B02-EC48-A907-90DE97DC6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7916</TotalTime>
  <Words>3369</Words>
  <Application>Microsoft Macintosh PowerPoint</Application>
  <PresentationFormat>Widescreen</PresentationFormat>
  <Paragraphs>794</Paragraphs>
  <Slides>70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Amazon Ember</vt:lpstr>
      <vt:lpstr>Amazon Ember Display Light</vt:lpstr>
      <vt:lpstr>Amazon Ember Light</vt:lpstr>
      <vt:lpstr>Arial</vt:lpstr>
      <vt:lpstr>Calibri</vt:lpstr>
      <vt:lpstr>Cambria Math</vt:lpstr>
      <vt:lpstr>Lucida Grande</vt:lpstr>
      <vt:lpstr>Wingdings</vt:lpstr>
      <vt:lpstr>Theme1</vt:lpstr>
      <vt:lpstr>PowerPoint Presentation</vt:lpstr>
      <vt:lpstr>Course Overview</vt:lpstr>
      <vt:lpstr>PowerPoint Presentation</vt:lpstr>
      <vt:lpstr>Optimization in Machine Learning</vt:lpstr>
      <vt:lpstr>Optimization</vt:lpstr>
      <vt:lpstr>Gradient Optimization</vt:lpstr>
      <vt:lpstr>Gradient Example</vt:lpstr>
      <vt:lpstr>Gradient Example</vt:lpstr>
      <vt:lpstr>Gradient Example</vt:lpstr>
      <vt:lpstr>Gradient Example</vt:lpstr>
      <vt:lpstr>Gradient Descent Method</vt:lpstr>
      <vt:lpstr>Gradient Descent Method</vt:lpstr>
      <vt:lpstr>PowerPoint Presentation</vt:lpstr>
      <vt:lpstr>Linear Regression</vt:lpstr>
      <vt:lpstr>Multiple Linear Regression</vt:lpstr>
      <vt:lpstr>Linear Regression</vt:lpstr>
      <vt:lpstr>Fitting a Model: Gradient Descent</vt:lpstr>
      <vt:lpstr>From Regression to Classification</vt:lpstr>
      <vt:lpstr>Logistic Regression</vt:lpstr>
      <vt:lpstr>Log-Loss (Binary Cross-Entropy)</vt:lpstr>
      <vt:lpstr>Log-Loss (Binary Cross-Entropy)</vt:lpstr>
      <vt:lpstr>Fitting a Model: Gradient Descent</vt:lpstr>
      <vt:lpstr>PowerPoint Presentation</vt:lpstr>
      <vt:lpstr>Regularization</vt:lpstr>
      <vt:lpstr>Regularization</vt:lpstr>
      <vt:lpstr>Regression in sklearn</vt:lpstr>
      <vt:lpstr>PowerPoint Presentation</vt:lpstr>
      <vt:lpstr>Boosting</vt:lpstr>
      <vt:lpstr>Boosting</vt:lpstr>
      <vt:lpstr>Boosting</vt:lpstr>
      <vt:lpstr>Boosting</vt:lpstr>
      <vt:lpstr>Boosting</vt:lpstr>
      <vt:lpstr>Boosting</vt:lpstr>
      <vt:lpstr>Boosting</vt:lpstr>
      <vt:lpstr>Gradient Boosting Machines (GBM) </vt:lpstr>
      <vt:lpstr>Gradient Boosting in Python</vt:lpstr>
      <vt:lpstr>Gradient Boosting in sklearn</vt:lpstr>
      <vt:lpstr>Gradient Boosting in sklearn</vt:lpstr>
      <vt:lpstr>PowerPoint Presentation</vt:lpstr>
      <vt:lpstr>Looking back at Regression Models</vt:lpstr>
      <vt:lpstr>Looking back at Regression Models</vt:lpstr>
      <vt:lpstr>Looking back at Regression Models</vt:lpstr>
      <vt:lpstr>Perceptron (Rosenblatt, 1957)</vt:lpstr>
      <vt:lpstr>Artificial Neuron</vt:lpstr>
      <vt:lpstr>Artificial Neuron</vt:lpstr>
      <vt:lpstr>Neural Network/Multilayer Perceptron</vt:lpstr>
      <vt:lpstr>Neural Network/Multilayer Perceptron</vt:lpstr>
      <vt:lpstr>Neural Network/Multilayer Perceptron</vt:lpstr>
      <vt:lpstr>Neural Network/Multilayer Perceptron</vt:lpstr>
      <vt:lpstr>Neural Networks</vt:lpstr>
      <vt:lpstr>Build and Train a Neural Network</vt:lpstr>
      <vt:lpstr>Activation Functions</vt:lpstr>
      <vt:lpstr>Output Activations/Functions</vt:lpstr>
      <vt:lpstr>Build and Train a Neural Network</vt:lpstr>
      <vt:lpstr>Forward Pass</vt:lpstr>
      <vt:lpstr>Forward Pass</vt:lpstr>
      <vt:lpstr>Cost Functions</vt:lpstr>
      <vt:lpstr>Training Neural Networks</vt:lpstr>
      <vt:lpstr>Dropout</vt:lpstr>
      <vt:lpstr>Why Neural Networks?</vt:lpstr>
      <vt:lpstr>Build and Train Neural Networks</vt:lpstr>
      <vt:lpstr>Dive into Deep Learning</vt:lpstr>
      <vt:lpstr>MXNet Hands-on</vt:lpstr>
      <vt:lpstr>Putting it all together: Lecture 3</vt:lpstr>
      <vt:lpstr>PowerPoint Presentation</vt:lpstr>
      <vt:lpstr>AutoML</vt:lpstr>
      <vt:lpstr>Auto                 AutoML</vt:lpstr>
      <vt:lpstr>Auto                 AutoML</vt:lpstr>
      <vt:lpstr>Auto                 AutoML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277</cp:revision>
  <dcterms:created xsi:type="dcterms:W3CDTF">2020-06-22T21:28:28Z</dcterms:created>
  <dcterms:modified xsi:type="dcterms:W3CDTF">2020-08-20T01:14:30Z</dcterms:modified>
</cp:coreProperties>
</file>