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334" r:id="rId3"/>
    <p:sldId id="257" r:id="rId4"/>
    <p:sldId id="308" r:id="rId5"/>
    <p:sldId id="321" r:id="rId6"/>
    <p:sldId id="258" r:id="rId7"/>
    <p:sldId id="260" r:id="rId8"/>
    <p:sldId id="261" r:id="rId9"/>
    <p:sldId id="263" r:id="rId10"/>
    <p:sldId id="265" r:id="rId11"/>
    <p:sldId id="294" r:id="rId12"/>
    <p:sldId id="329" r:id="rId13"/>
    <p:sldId id="330" r:id="rId14"/>
    <p:sldId id="297" r:id="rId15"/>
    <p:sldId id="298" r:id="rId16"/>
    <p:sldId id="299" r:id="rId17"/>
    <p:sldId id="300" r:id="rId18"/>
    <p:sldId id="296" r:id="rId19"/>
    <p:sldId id="319" r:id="rId20"/>
    <p:sldId id="326" r:id="rId21"/>
    <p:sldId id="322" r:id="rId22"/>
    <p:sldId id="327" r:id="rId23"/>
    <p:sldId id="268" r:id="rId24"/>
    <p:sldId id="275" r:id="rId25"/>
    <p:sldId id="328" r:id="rId26"/>
    <p:sldId id="278" r:id="rId27"/>
    <p:sldId id="311" r:id="rId28"/>
    <p:sldId id="276" r:id="rId29"/>
    <p:sldId id="316" r:id="rId30"/>
    <p:sldId id="279" r:id="rId31"/>
    <p:sldId id="331" r:id="rId32"/>
    <p:sldId id="332" r:id="rId33"/>
    <p:sldId id="333" r:id="rId34"/>
    <p:sldId id="272" r:id="rId35"/>
    <p:sldId id="314" r:id="rId36"/>
    <p:sldId id="312" r:id="rId37"/>
    <p:sldId id="313" r:id="rId38"/>
    <p:sldId id="274" r:id="rId39"/>
    <p:sldId id="280" r:id="rId40"/>
    <p:sldId id="281" r:id="rId41"/>
    <p:sldId id="282" r:id="rId42"/>
    <p:sldId id="283" r:id="rId43"/>
    <p:sldId id="284" r:id="rId44"/>
    <p:sldId id="288" r:id="rId45"/>
    <p:sldId id="302" r:id="rId46"/>
    <p:sldId id="289" r:id="rId47"/>
    <p:sldId id="290" r:id="rId48"/>
    <p:sldId id="291" r:id="rId49"/>
    <p:sldId id="292" r:id="rId50"/>
    <p:sldId id="301" r:id="rId51"/>
    <p:sldId id="303" r:id="rId52"/>
    <p:sldId id="335" r:id="rId53"/>
    <p:sldId id="336" r:id="rId5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Intro Slides and Schedule" id="{570699D9-51F0-AA46-9166-9AFE830224D0}">
          <p14:sldIdLst>
            <p14:sldId id="256"/>
            <p14:sldId id="334"/>
            <p14:sldId id="257"/>
            <p14:sldId id="308"/>
          </p14:sldIdLst>
        </p14:section>
        <p14:section name="Class Introduction" id="{47E1883B-4706-1943-A6F9-752A99155AFF}">
          <p14:sldIdLst>
            <p14:sldId id="321"/>
            <p14:sldId id="258"/>
            <p14:sldId id="260"/>
            <p14:sldId id="261"/>
            <p14:sldId id="263"/>
          </p14:sldIdLst>
        </p14:section>
        <p14:section name="An intro to dec. trees" id="{7B82145C-25E0-E547-B001-6D1E51B4908F}">
          <p14:sldIdLst>
            <p14:sldId id="265"/>
            <p14:sldId id="294"/>
            <p14:sldId id="329"/>
            <p14:sldId id="330"/>
            <p14:sldId id="297"/>
            <p14:sldId id="298"/>
            <p14:sldId id="299"/>
            <p14:sldId id="300"/>
            <p14:sldId id="296"/>
            <p14:sldId id="319"/>
            <p14:sldId id="326"/>
            <p14:sldId id="322"/>
            <p14:sldId id="327"/>
            <p14:sldId id="268"/>
          </p14:sldIdLst>
        </p14:section>
        <p14:section name="Impurity Functions" id="{B35A95A4-DF04-474C-8D1F-BC47C766170D}">
          <p14:sldIdLst>
            <p14:sldId id="275"/>
            <p14:sldId id="328"/>
            <p14:sldId id="278"/>
            <p14:sldId id="311"/>
            <p14:sldId id="276"/>
            <p14:sldId id="316"/>
            <p14:sldId id="279"/>
            <p14:sldId id="331"/>
            <p14:sldId id="332"/>
            <p14:sldId id="333"/>
          </p14:sldIdLst>
        </p14:section>
        <p14:section name="The General Algorithm (CART)" id="{2E353911-BF92-1B41-A38E-53528A257225}">
          <p14:sldIdLst>
            <p14:sldId id="272"/>
            <p14:sldId id="314"/>
            <p14:sldId id="312"/>
            <p14:sldId id="313"/>
            <p14:sldId id="274"/>
          </p14:sldIdLst>
        </p14:section>
        <p14:section name="Basic properties of dec. trees" id="{E06E2151-5BF5-D745-BE0A-9D01268B8F6C}">
          <p14:sldIdLst>
            <p14:sldId id="280"/>
            <p14:sldId id="281"/>
            <p14:sldId id="282"/>
          </p14:sldIdLst>
        </p14:section>
        <p14:section name="Basic regularization" id="{A1D6CE70-F6E0-564B-BE40-81F113BE4F51}">
          <p14:sldIdLst>
            <p14:sldId id="283"/>
            <p14:sldId id="284"/>
            <p14:sldId id="288"/>
            <p14:sldId id="302"/>
          </p14:sldIdLst>
        </p14:section>
        <p14:section name="Interface in Sklearn" id="{FA7003C9-FAF0-994B-AFE6-148A4065CCEB}">
          <p14:sldIdLst>
            <p14:sldId id="289"/>
            <p14:sldId id="290"/>
            <p14:sldId id="291"/>
          </p14:sldIdLst>
        </p14:section>
        <p14:section name="Conclusion" id="{BF04817E-1160-4A49-B14F-6AB13D24D732}">
          <p14:sldIdLst>
            <p14:sldId id="292"/>
            <p14:sldId id="301"/>
            <p14:sldId id="303"/>
          </p14:sldIdLst>
        </p14:section>
        <p14:section name="Final Project" id="{7EC47CDE-FC17-6C44-A4F7-27938E244228}">
          <p14:sldIdLst>
            <p14:sldId id="335"/>
          </p14:sldIdLst>
        </p14:section>
        <p14:section name="Libraries-tools" id="{08B0489A-70DD-3A45-A9C0-DE360178BE00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1"/>
    <p:restoredTop sz="91199"/>
  </p:normalViewPr>
  <p:slideViewPr>
    <p:cSldViewPr snapToGrid="0" snapToObjects="1">
      <p:cViewPr varScale="1">
        <p:scale>
          <a:sx n="51" d="100"/>
          <a:sy n="51" d="100"/>
        </p:scale>
        <p:origin x="13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Data Points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89E-1E41-AD7E-6461B7790DA8}"/>
              </c:ext>
            </c:extLst>
          </c:dPt>
          <c:dPt>
            <c:idx val="1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89E-1E41-AD7E-6461B7790DA8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89E-1E41-AD7E-6461B7790DA8}"/>
              </c:ext>
            </c:extLst>
          </c:dPt>
          <c:dPt>
            <c:idx val="3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89E-1E41-AD7E-6461B7790DA8}"/>
              </c:ext>
            </c:extLst>
          </c:dPt>
          <c:dPt>
            <c:idx val="4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89E-1E41-AD7E-6461B7790DA8}"/>
              </c:ext>
            </c:extLst>
          </c:dPt>
          <c:dPt>
            <c:idx val="5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9E-1E41-AD7E-6461B7790DA8}"/>
              </c:ext>
            </c:extLst>
          </c:dPt>
          <c:dPt>
            <c:idx val="6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89E-1E41-AD7E-6461B7790DA8}"/>
              </c:ext>
            </c:extLst>
          </c:dPt>
          <c:dPt>
            <c:idx val="7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89E-1E41-AD7E-6461B7790DA8}"/>
              </c:ext>
            </c:extLst>
          </c:dPt>
          <c:dPt>
            <c:idx val="8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89E-1E41-AD7E-6461B7790DA8}"/>
              </c:ext>
            </c:extLst>
          </c:dPt>
          <c:dPt>
            <c:idx val="9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89E-1E41-AD7E-6461B7790DA8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3.5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2.5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89E-1E41-AD7E-6461B7790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85663"/>
        <c:axId val="181697055"/>
      </c:scatterChart>
      <c:valAx>
        <c:axId val="7528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97055"/>
        <c:crosses val="autoZero"/>
        <c:crossBetween val="midCat"/>
      </c:valAx>
      <c:valAx>
        <c:axId val="18169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85663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Data Points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65B-4948-987E-ACA20F7E3327}"/>
              </c:ext>
            </c:extLst>
          </c:dPt>
          <c:dPt>
            <c:idx val="1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65B-4948-987E-ACA20F7E3327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65B-4948-987E-ACA20F7E3327}"/>
              </c:ext>
            </c:extLst>
          </c:dPt>
          <c:dPt>
            <c:idx val="3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65B-4948-987E-ACA20F7E3327}"/>
              </c:ext>
            </c:extLst>
          </c:dPt>
          <c:dPt>
            <c:idx val="4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65B-4948-987E-ACA20F7E3327}"/>
              </c:ext>
            </c:extLst>
          </c:dPt>
          <c:dPt>
            <c:idx val="5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5B-4948-987E-ACA20F7E3327}"/>
              </c:ext>
            </c:extLst>
          </c:dPt>
          <c:dPt>
            <c:idx val="6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65B-4948-987E-ACA20F7E3327}"/>
              </c:ext>
            </c:extLst>
          </c:dPt>
          <c:dPt>
            <c:idx val="7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65B-4948-987E-ACA20F7E3327}"/>
              </c:ext>
            </c:extLst>
          </c:dPt>
          <c:dPt>
            <c:idx val="8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65B-4948-987E-ACA20F7E3327}"/>
              </c:ext>
            </c:extLst>
          </c:dPt>
          <c:dPt>
            <c:idx val="9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65B-4948-987E-ACA20F7E3327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3.5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2.5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65B-4948-987E-ACA20F7E3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85663"/>
        <c:axId val="181697055"/>
      </c:scatterChart>
      <c:valAx>
        <c:axId val="7528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97055"/>
        <c:crosses val="autoZero"/>
        <c:crossBetween val="midCat"/>
      </c:valAx>
      <c:valAx>
        <c:axId val="18169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85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Data Points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349-4D4B-971E-33575DA61DC5}"/>
              </c:ext>
            </c:extLst>
          </c:dPt>
          <c:dPt>
            <c:idx val="1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349-4D4B-971E-33575DA61DC5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349-4D4B-971E-33575DA61DC5}"/>
              </c:ext>
            </c:extLst>
          </c:dPt>
          <c:dPt>
            <c:idx val="3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349-4D4B-971E-33575DA61DC5}"/>
              </c:ext>
            </c:extLst>
          </c:dPt>
          <c:dPt>
            <c:idx val="4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349-4D4B-971E-33575DA61DC5}"/>
              </c:ext>
            </c:extLst>
          </c:dPt>
          <c:dPt>
            <c:idx val="5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49-4D4B-971E-33575DA61DC5}"/>
              </c:ext>
            </c:extLst>
          </c:dPt>
          <c:dPt>
            <c:idx val="6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349-4D4B-971E-33575DA61DC5}"/>
              </c:ext>
            </c:extLst>
          </c:dPt>
          <c:dPt>
            <c:idx val="7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349-4D4B-971E-33575DA61DC5}"/>
              </c:ext>
            </c:extLst>
          </c:dPt>
          <c:dPt>
            <c:idx val="8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349-4D4B-971E-33575DA61DC5}"/>
              </c:ext>
            </c:extLst>
          </c:dPt>
          <c:dPt>
            <c:idx val="9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349-4D4B-971E-33575DA61DC5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3.5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2.5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349-4D4B-971E-33575DA61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85663"/>
        <c:axId val="181697055"/>
      </c:scatterChart>
      <c:valAx>
        <c:axId val="7528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97055"/>
        <c:crosses val="autoZero"/>
        <c:crossBetween val="midCat"/>
      </c:valAx>
      <c:valAx>
        <c:axId val="18169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85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Data Points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C8D-034C-84CA-56C3FD5AE084}"/>
              </c:ext>
            </c:extLst>
          </c:dPt>
          <c:dPt>
            <c:idx val="1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C8D-034C-84CA-56C3FD5AE084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C8D-034C-84CA-56C3FD5AE084}"/>
              </c:ext>
            </c:extLst>
          </c:dPt>
          <c:dPt>
            <c:idx val="3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C8D-034C-84CA-56C3FD5AE084}"/>
              </c:ext>
            </c:extLst>
          </c:dPt>
          <c:dPt>
            <c:idx val="4"/>
            <c:marker>
              <c:symbol val="circle"/>
              <c:size val="25"/>
              <c:spPr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C8D-034C-84CA-56C3FD5AE084}"/>
              </c:ext>
            </c:extLst>
          </c:dPt>
          <c:dPt>
            <c:idx val="5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C8D-034C-84CA-56C3FD5AE084}"/>
              </c:ext>
            </c:extLst>
          </c:dPt>
          <c:dPt>
            <c:idx val="6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C8D-034C-84CA-56C3FD5AE084}"/>
              </c:ext>
            </c:extLst>
          </c:dPt>
          <c:dPt>
            <c:idx val="7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C8D-034C-84CA-56C3FD5AE084}"/>
              </c:ext>
            </c:extLst>
          </c:dPt>
          <c:dPt>
            <c:idx val="8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C8D-034C-84CA-56C3FD5AE084}"/>
              </c:ext>
            </c:extLst>
          </c:dPt>
          <c:dPt>
            <c:idx val="9"/>
            <c:marker>
              <c:symbol val="circle"/>
              <c:size val="25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C8D-034C-84CA-56C3FD5AE084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3.5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2.5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C8D-034C-84CA-56C3FD5AE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85663"/>
        <c:axId val="181697055"/>
      </c:scatterChart>
      <c:valAx>
        <c:axId val="7528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97055"/>
        <c:crosses val="autoZero"/>
        <c:crossBetween val="midCat"/>
      </c:valAx>
      <c:valAx>
        <c:axId val="18169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85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3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3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0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1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5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36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3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93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6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8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6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44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0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5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31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6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6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0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48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13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1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5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7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22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33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Bullets &amp; L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69037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50800" y="2756958"/>
            <a:ext cx="10283098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, Text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088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63585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Bullets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84818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3000"/>
              </a:spcBef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Text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750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88786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2941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3" name="Arrow"/>
          <p:cNvSpPr/>
          <p:nvPr/>
        </p:nvSpPr>
        <p:spPr>
          <a:xfrm>
            <a:off x="10530879" y="3879982"/>
            <a:ext cx="3322242" cy="5123128"/>
          </a:xfrm>
          <a:prstGeom prst="rightArrow">
            <a:avLst>
              <a:gd name="adj1" fmla="val 32000"/>
              <a:gd name="adj2" fmla="val 8012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BEBEB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Body Level One…"/>
          <p:cNvSpPr txBox="1"/>
          <p:nvPr/>
        </p:nvSpPr>
        <p:spPr>
          <a:xfrm>
            <a:off x="1689100" y="2756958"/>
            <a:ext cx="8624557" cy="736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spcBef>
                <a:spcPts val="3000"/>
              </a:spcBef>
              <a:defRPr sz="3600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indent="0" algn="l">
              <a:spcBef>
                <a:spcPts val="1000"/>
              </a:spcBef>
              <a:defRPr sz="34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8" name="Thank You!!!"/>
          <p:cNvSpPr txBox="1"/>
          <p:nvPr/>
        </p:nvSpPr>
        <p:spPr>
          <a:xfrm>
            <a:off x="9079903" y="5710766"/>
            <a:ext cx="6224194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Thank You!!!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778000" y="2301368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6000">
                <a:solidFill>
                  <a:srgbClr val="FFFFFF"/>
                </a:solidFill>
                <a:effectLst>
                  <a:outerShdw blurRad="25400" dist="25400" dir="7800000" rotWithShape="0">
                    <a:srgbClr val="E2E2E2"/>
                  </a:outerShdw>
                </a:effectLst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7260718"/>
            <a:ext cx="20828000" cy="499248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161" y="7291176"/>
            <a:ext cx="3135677" cy="2799715"/>
          </a:xfrm>
          <a:prstGeom prst="rect">
            <a:avLst/>
          </a:prstGeom>
          <a:ln w="25400">
            <a:miter lim="400000"/>
          </a:ln>
          <a:effectLst>
            <a:reflection stA="24261" endPos="40000" dir="5400000" sy="-100000" algn="bl" rotWithShape="0"/>
          </a:effectLst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89100" y="36068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 sz="16000">
                <a:solidFill>
                  <a:srgbClr val="FFFFFF"/>
                </a:solidFill>
                <a:effectLst>
                  <a:outerShdw blurRad="25400" dist="25400" dir="7800000" rotWithShape="0">
                    <a:srgbClr val="E9E9E9"/>
                  </a:outerShdw>
                </a:effectLst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Header, Sub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689100" y="2756958"/>
            <a:ext cx="21005800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841500" indent="-571500">
              <a:spcBef>
                <a:spcPts val="1000"/>
              </a:spcBef>
              <a:buFont typeface="Arial" panose="020B0604020202020204" pitchFamily="34" charset="0"/>
              <a:buChar char="•"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Fasdf</a:t>
            </a:r>
            <a:endParaRPr lang="en-US" dirty="0"/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dirty="0" err="1"/>
              <a:t>Sdfsdf</a:t>
            </a:r>
            <a:endParaRPr lang="en-US" dirty="0"/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dirty="0" err="1"/>
              <a:t>Sdfdf</a:t>
            </a:r>
            <a:endParaRPr lang="en-US" dirty="0"/>
          </a:p>
          <a:p>
            <a:pPr marL="1905000" lvl="2" indent="-571500">
              <a:buFont typeface="Arial" panose="020B0604020202020204" pitchFamily="34" charset="0"/>
              <a:buChar char="•"/>
            </a:pPr>
            <a:r>
              <a:rPr lang="en-US" dirty="0" err="1"/>
              <a:t>sdfsd</a:t>
            </a:r>
            <a:endParaRPr lang="en-US" dirty="0"/>
          </a:p>
        </p:txBody>
      </p:sp>
      <p:sp>
        <p:nvSpPr>
          <p:cNvPr id="5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2818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3000"/>
              </a:spcBef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&amp;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750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750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Bullets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69037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83098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2778" y="2403333"/>
            <a:ext cx="9978444" cy="8909334"/>
          </a:xfrm>
          <a:prstGeom prst="rect">
            <a:avLst/>
          </a:prstGeom>
          <a:ln w="25400">
            <a:miter lim="400000"/>
          </a:ln>
          <a:effectLst>
            <a:reflection stA="24261" endPos="40000" dir="5400000" sy="-100000" algn="bl" rotWithShape="0"/>
          </a:effec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6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7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1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4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8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1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8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92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55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1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png"/><Relationship Id="rId5" Type="http://schemas.openxmlformats.org/officeDocument/2006/relationships/image" Target="../media/image8.png"/><Relationship Id="rId4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png"/><Relationship Id="rId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18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0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0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7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8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Relationship Id="rId9" Type="http://schemas.openxmlformats.org/officeDocument/2006/relationships/image" Target="../media/image2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7.750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generated/sklearn.tree.DecisionTreeClassifier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generated/sklearn.tree.DecisionTreeRegressor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austintexas.gov/Health-and-Community-Services/Austin-Animal-Center-Outcomes/9t4d-g238" TargetMode="External"/><Relationship Id="rId2" Type="http://schemas.openxmlformats.org/officeDocument/2006/relationships/hyperlink" Target="https://data.austintexas.gov/Health-and-Community-Services/Austin-Animal-Center-Intakes/wter-evkm" TargetMode="Externa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atboost/catboost/blob/master/LICENSE" TargetMode="External"/><Relationship Id="rId3" Type="http://schemas.openxmlformats.org/officeDocument/2006/relationships/hyperlink" Target="https://pandas.pydata.org/pandas-docs/stable/getting_started/overview.html#license" TargetMode="External"/><Relationship Id="rId7" Type="http://schemas.openxmlformats.org/officeDocument/2006/relationships/hyperlink" Target="https://matplotlib.org/3.1.3/devel/license.html" TargetMode="External"/><Relationship Id="rId2" Type="http://schemas.openxmlformats.org/officeDocument/2006/relationships/hyperlink" Target="https://github.com/numpy/numpy/blob/master/LICENSE.tx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scikit-learn/scikit-learn/blob/master/COPYING" TargetMode="External"/><Relationship Id="rId11" Type="http://schemas.openxmlformats.org/officeDocument/2006/relationships/hyperlink" Target="https://github.com/apache/incubator-mxnet/blob/master/LICENSE" TargetMode="External"/><Relationship Id="rId5" Type="http://schemas.openxmlformats.org/officeDocument/2006/relationships/hyperlink" Target="https://github.com/mwaskom/seaborn/blob/master/LICENSE" TargetMode="External"/><Relationship Id="rId10" Type="http://schemas.openxmlformats.org/officeDocument/2006/relationships/hyperlink" Target="https://github.com/dmlc/xgboost/blob/master/LICENSE" TargetMode="External"/><Relationship Id="rId4" Type="http://schemas.openxmlformats.org/officeDocument/2006/relationships/hyperlink" Target="https://github.com/aws/sagemaker-python-sdk/blob/master/LICENSE.txt" TargetMode="External"/><Relationship Id="rId9" Type="http://schemas.openxmlformats.org/officeDocument/2006/relationships/hyperlink" Target="https://github.com/microsoft/LightGBM/blob/master/LICEN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kaggle.com/msjgriffiths/r-what-algorithms-are-most-successful-on-kaggle/noteboo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7.75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An intro to decision trees</a:t>
            </a:r>
          </a:p>
          <a:p>
            <a:r>
              <a:rPr lang="en-US" sz="4000" dirty="0"/>
              <a:t>Impurity Functions</a:t>
            </a:r>
          </a:p>
          <a:p>
            <a:r>
              <a:rPr lang="en-US" sz="4000" dirty="0"/>
              <a:t>Basic properties of decision trees</a:t>
            </a:r>
          </a:p>
          <a:p>
            <a:r>
              <a:rPr lang="en-US" sz="4000" dirty="0"/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dirty="0"/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6162412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DA0D9-6719-DF49-A56E-CF30F38B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r>
              <a:rPr lang="en-US" sz="4000" dirty="0"/>
              <a:t>A </a:t>
            </a:r>
            <a:r>
              <a:rPr lang="en-US" sz="4000" dirty="0">
                <a:solidFill>
                  <a:schemeClr val="accent3"/>
                </a:solidFill>
              </a:rPr>
              <a:t>decision tree </a:t>
            </a:r>
            <a:r>
              <a:rPr lang="en-US" sz="4000" dirty="0"/>
              <a:t>is a </a:t>
            </a:r>
            <a:r>
              <a:rPr lang="en-US" sz="4000" b="1" dirty="0"/>
              <a:t>series of yes/no questions </a:t>
            </a:r>
            <a:r>
              <a:rPr lang="en-US" sz="4000" dirty="0"/>
              <a:t>about your input that you ask in sequence.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6F3CE-B32A-0E4A-BF4B-E061F69659A9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93B195-3EF1-1E47-941F-8E1F8F0F91DF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410BEA-8A0B-9745-9034-74884E370521}"/>
                </a:ext>
              </a:extLst>
            </p:cNvPr>
            <p:cNvCxnSpPr>
              <a:cxnSpLocks/>
              <a:stCxn id="41" idx="2"/>
              <a:endCxn id="46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1AAD6-AFC7-C74B-96F7-CA894AA46C72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560EB7-3662-6244-8BA4-C7494843BD19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/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47C362-A5E4-2946-A7E4-E81050E59CC3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3EB4CA-550B-134A-9AD9-16A4A9C97262}"/>
                </a:ext>
              </a:extLst>
            </p:cNvPr>
            <p:cNvCxnSpPr>
              <a:cxnSpLocks/>
              <a:stCxn id="49" idx="2"/>
              <a:endCxn id="53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B17BA8-68BC-B24C-AC18-EE79D8D75502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D854C-93BF-0148-9F5F-94ACAF4FCB9C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92B98-626D-484F-B3C3-B927CAB515A7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743BF6-D6C5-9F40-91E8-0EC5C8E4FC17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76E6DB-70DA-1E45-BED6-EEC2094E5B2C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AAF448-A137-0C44-A7B5-97F128B038B2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0B7C17C-D780-E54F-99A9-C87E4154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77562"/>
              </p:ext>
            </p:extLst>
          </p:nvPr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16C5C9-B7D6-7943-902B-44BB0E81B6B1}"/>
              </a:ext>
            </a:extLst>
          </p:cNvPr>
          <p:cNvSpPr txBox="1"/>
          <p:nvPr/>
        </p:nvSpPr>
        <p:spPr>
          <a:xfrm>
            <a:off x="5088122" y="3753582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78754-84F8-084F-A283-9F3FAE018359}"/>
              </a:ext>
            </a:extLst>
          </p:cNvPr>
          <p:cNvSpPr txBox="1"/>
          <p:nvPr/>
        </p:nvSpPr>
        <p:spPr>
          <a:xfrm>
            <a:off x="15043994" y="3753581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42310333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DA0D9-6719-DF49-A56E-CF30F38B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r>
              <a:rPr lang="en-US" sz="4000" dirty="0"/>
              <a:t>A </a:t>
            </a:r>
            <a:r>
              <a:rPr lang="en-US" sz="4000" dirty="0">
                <a:solidFill>
                  <a:schemeClr val="accent3"/>
                </a:solidFill>
              </a:rPr>
              <a:t>decision tree </a:t>
            </a:r>
            <a:r>
              <a:rPr lang="en-US" sz="4000" dirty="0"/>
              <a:t>is a </a:t>
            </a:r>
            <a:r>
              <a:rPr lang="en-US" sz="4000" b="1" dirty="0"/>
              <a:t>series of yes/no questions </a:t>
            </a:r>
            <a:r>
              <a:rPr lang="en-US" sz="4000" dirty="0"/>
              <a:t>about your input that you ask in sequence.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6F3CE-B32A-0E4A-BF4B-E061F69659A9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93B195-3EF1-1E47-941F-8E1F8F0F91DF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410BEA-8A0B-9745-9034-74884E370521}"/>
                </a:ext>
              </a:extLst>
            </p:cNvPr>
            <p:cNvCxnSpPr>
              <a:cxnSpLocks/>
              <a:stCxn id="41" idx="2"/>
              <a:endCxn id="46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1AAD6-AFC7-C74B-96F7-CA894AA46C72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560EB7-3662-6244-8BA4-C7494843BD19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/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47C362-A5E4-2946-A7E4-E81050E59CC3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3EB4CA-550B-134A-9AD9-16A4A9C97262}"/>
                </a:ext>
              </a:extLst>
            </p:cNvPr>
            <p:cNvCxnSpPr>
              <a:cxnSpLocks/>
              <a:stCxn id="49" idx="2"/>
              <a:endCxn id="53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B17BA8-68BC-B24C-AC18-EE79D8D75502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D854C-93BF-0148-9F5F-94ACAF4FCB9C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92B98-626D-484F-B3C3-B927CAB515A7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743BF6-D6C5-9F40-91E8-0EC5C8E4FC17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76E6DB-70DA-1E45-BED6-EEC2094E5B2C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AAF448-A137-0C44-A7B5-97F128B038B2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0B7C17C-D780-E54F-99A9-C87E41546A48}"/>
              </a:ext>
            </a:extLst>
          </p:cNvPr>
          <p:cNvGraphicFramePr>
            <a:graphicFrameLocks noGrp="1"/>
          </p:cNvGraphicFramePr>
          <p:nvPr/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16C5C9-B7D6-7943-902B-44BB0E81B6B1}"/>
              </a:ext>
            </a:extLst>
          </p:cNvPr>
          <p:cNvSpPr txBox="1"/>
          <p:nvPr/>
        </p:nvSpPr>
        <p:spPr>
          <a:xfrm>
            <a:off x="5088122" y="3753582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78754-84F8-084F-A283-9F3FAE018359}"/>
              </a:ext>
            </a:extLst>
          </p:cNvPr>
          <p:cNvSpPr txBox="1"/>
          <p:nvPr/>
        </p:nvSpPr>
        <p:spPr>
          <a:xfrm>
            <a:off x="15043994" y="3753581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FCAB5-617B-3D46-A9FC-3942DD1680F3}"/>
              </a:ext>
            </a:extLst>
          </p:cNvPr>
          <p:cNvSpPr/>
          <p:nvPr/>
        </p:nvSpPr>
        <p:spPr>
          <a:xfrm>
            <a:off x="6145554" y="4317838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58656A-A954-434D-A895-15FF520DDFAB}"/>
              </a:ext>
            </a:extLst>
          </p:cNvPr>
          <p:cNvSpPr/>
          <p:nvPr/>
        </p:nvSpPr>
        <p:spPr>
          <a:xfrm>
            <a:off x="4001060" y="5790791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9D805E-1560-0147-A163-06A59EA071C7}"/>
              </a:ext>
            </a:extLst>
          </p:cNvPr>
          <p:cNvSpPr/>
          <p:nvPr/>
        </p:nvSpPr>
        <p:spPr>
          <a:xfrm>
            <a:off x="5423282" y="7239493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DBB58E-9ED8-0D48-AC5E-ADCCED35876F}"/>
              </a:ext>
            </a:extLst>
          </p:cNvPr>
          <p:cNvSpPr>
            <a:spLocks noChangeAspect="1"/>
          </p:cNvSpPr>
          <p:nvPr/>
        </p:nvSpPr>
        <p:spPr>
          <a:xfrm>
            <a:off x="10141612" y="3894775"/>
            <a:ext cx="1137480" cy="822960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044CB-776D-F14F-8066-6A6BE4983C6D}"/>
              </a:ext>
            </a:extLst>
          </p:cNvPr>
          <p:cNvSpPr txBox="1"/>
          <p:nvPr/>
        </p:nvSpPr>
        <p:spPr>
          <a:xfrm>
            <a:off x="11365003" y="4035709"/>
            <a:ext cx="23482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Split nodes</a:t>
            </a:r>
          </a:p>
        </p:txBody>
      </p:sp>
    </p:spTree>
    <p:extLst>
      <p:ext uri="{BB962C8B-B14F-4D97-AF65-F5344CB8AC3E}">
        <p14:creationId xmlns:p14="http://schemas.microsoft.com/office/powerpoint/2010/main" val="39774236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DA0D9-6719-DF49-A56E-CF30F38B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r>
              <a:rPr lang="en-US" sz="4000" dirty="0"/>
              <a:t>A </a:t>
            </a:r>
            <a:r>
              <a:rPr lang="en-US" sz="4000" dirty="0">
                <a:solidFill>
                  <a:schemeClr val="accent3"/>
                </a:solidFill>
              </a:rPr>
              <a:t>decision tree </a:t>
            </a:r>
            <a:r>
              <a:rPr lang="en-US" sz="4000" dirty="0"/>
              <a:t>is a </a:t>
            </a:r>
            <a:r>
              <a:rPr lang="en-US" sz="4000" b="1" dirty="0"/>
              <a:t>series of yes/no questions </a:t>
            </a:r>
            <a:r>
              <a:rPr lang="en-US" sz="4000" dirty="0"/>
              <a:t>about your input that you ask in sequence.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6F3CE-B32A-0E4A-BF4B-E061F69659A9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9BE787-DE42-A543-ABBC-1A1A3897A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93B195-3EF1-1E47-941F-8E1F8F0F91DF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410BEA-8A0B-9745-9034-74884E370521}"/>
                </a:ext>
              </a:extLst>
            </p:cNvPr>
            <p:cNvCxnSpPr>
              <a:cxnSpLocks/>
              <a:stCxn id="41" idx="2"/>
              <a:endCxn id="46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1AAD6-AFC7-C74B-96F7-CA894AA46C72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560EB7-3662-6244-8BA4-C7494843BD19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AAE6F7C-5F0C-694E-B85E-6719721DA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/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B00B845-F1B9-C445-84E5-069F97853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680BEE-290D-9044-8463-F46C365F1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540B8C3-66F8-9442-9BC9-DECC859E6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CF50AA-AA01-AC4D-BDB9-1B9FE29BD4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47C362-A5E4-2946-A7E4-E81050E59CC3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3EB4CA-550B-134A-9AD9-16A4A9C97262}"/>
                </a:ext>
              </a:extLst>
            </p:cNvPr>
            <p:cNvCxnSpPr>
              <a:cxnSpLocks/>
              <a:stCxn id="49" idx="2"/>
              <a:endCxn id="53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2FD6A2-55C4-D348-B097-5E493519EE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B17BA8-68BC-B24C-AC18-EE79D8D75502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D854C-93BF-0148-9F5F-94ACAF4FCB9C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92B98-626D-484F-B3C3-B927CAB515A7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743BF6-D6C5-9F40-91E8-0EC5C8E4FC17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76E6DB-70DA-1E45-BED6-EEC2094E5B2C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AAF448-A137-0C44-A7B5-97F128B038B2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0B7C17C-D780-E54F-99A9-C87E41546A48}"/>
              </a:ext>
            </a:extLst>
          </p:cNvPr>
          <p:cNvGraphicFramePr>
            <a:graphicFrameLocks noGrp="1"/>
          </p:cNvGraphicFramePr>
          <p:nvPr/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16C5C9-B7D6-7943-902B-44BB0E81B6B1}"/>
              </a:ext>
            </a:extLst>
          </p:cNvPr>
          <p:cNvSpPr txBox="1"/>
          <p:nvPr/>
        </p:nvSpPr>
        <p:spPr>
          <a:xfrm>
            <a:off x="5088122" y="3753582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78754-84F8-084F-A283-9F3FAE018359}"/>
              </a:ext>
            </a:extLst>
          </p:cNvPr>
          <p:cNvSpPr txBox="1"/>
          <p:nvPr/>
        </p:nvSpPr>
        <p:spPr>
          <a:xfrm>
            <a:off x="15043994" y="3753581"/>
            <a:ext cx="403179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BFCAB5-617B-3D46-A9FC-3942DD1680F3}"/>
              </a:ext>
            </a:extLst>
          </p:cNvPr>
          <p:cNvSpPr/>
          <p:nvPr/>
        </p:nvSpPr>
        <p:spPr>
          <a:xfrm>
            <a:off x="8309898" y="5758716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58656A-A954-434D-A895-15FF520DDFAB}"/>
              </a:ext>
            </a:extLst>
          </p:cNvPr>
          <p:cNvSpPr/>
          <p:nvPr/>
        </p:nvSpPr>
        <p:spPr>
          <a:xfrm>
            <a:off x="2566139" y="7300705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9D805E-1560-0147-A163-06A59EA071C7}"/>
              </a:ext>
            </a:extLst>
          </p:cNvPr>
          <p:cNvSpPr/>
          <p:nvPr/>
        </p:nvSpPr>
        <p:spPr>
          <a:xfrm>
            <a:off x="3890680" y="8805975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DBB58E-9ED8-0D48-AC5E-ADCCED35876F}"/>
              </a:ext>
            </a:extLst>
          </p:cNvPr>
          <p:cNvSpPr>
            <a:spLocks noChangeAspect="1"/>
          </p:cNvSpPr>
          <p:nvPr/>
        </p:nvSpPr>
        <p:spPr>
          <a:xfrm>
            <a:off x="10141612" y="3894775"/>
            <a:ext cx="1137480" cy="822960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044CB-776D-F14F-8066-6A6BE4983C6D}"/>
              </a:ext>
            </a:extLst>
          </p:cNvPr>
          <p:cNvSpPr txBox="1"/>
          <p:nvPr/>
        </p:nvSpPr>
        <p:spPr>
          <a:xfrm>
            <a:off x="11365003" y="4035709"/>
            <a:ext cx="23482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Leaf nodes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9B5C83-499F-B34F-B8C2-EC6BBD49F226}"/>
              </a:ext>
            </a:extLst>
          </p:cNvPr>
          <p:cNvSpPr/>
          <p:nvPr/>
        </p:nvSpPr>
        <p:spPr>
          <a:xfrm>
            <a:off x="6934536" y="8805975"/>
            <a:ext cx="2300930" cy="1664707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577230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DA0D9-6719-DF49-A56E-CF30F38B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r>
              <a:rPr lang="en-US" sz="4000" dirty="0"/>
              <a:t>Let’s plot our data!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BE117F-1236-7347-8750-F8E1776D3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50796"/>
              </p:ext>
            </p:extLst>
          </p:nvPr>
        </p:nvGraphicFramePr>
        <p:xfrm>
          <a:off x="3009316" y="4712382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81CA41-584E-B24E-80D3-402A6F2E3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5632"/>
              </p:ext>
            </p:extLst>
          </p:nvPr>
        </p:nvGraphicFramePr>
        <p:xfrm>
          <a:off x="12415470" y="3449682"/>
          <a:ext cx="82296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4494A69-7BCE-624F-89FC-596C80C324CA}"/>
              </a:ext>
            </a:extLst>
          </p:cNvPr>
          <p:cNvSpPr txBox="1"/>
          <p:nvPr/>
        </p:nvSpPr>
        <p:spPr>
          <a:xfrm>
            <a:off x="16246967" y="11333857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FB742-A3C7-F645-9769-F3E84E28F27D}"/>
              </a:ext>
            </a:extLst>
          </p:cNvPr>
          <p:cNvSpPr txBox="1"/>
          <p:nvPr/>
        </p:nvSpPr>
        <p:spPr>
          <a:xfrm>
            <a:off x="11661108" y="7381805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lang="en-US" b="0" baseline="-25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01340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4A4B0-3D6C-D147-A7EC-69AA07D0415F}"/>
                  </a:ext>
                </a:extLst>
              </p:cNvPr>
              <p:cNvSpPr/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4A4B0-3D6C-D147-A7EC-69AA07D04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CC6021-3F1D-C44D-A171-ED0D316DD8FE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5203671" y="5513037"/>
            <a:ext cx="2092349" cy="7495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0D1AED-63F3-9B47-B7C7-D877EBA15D41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7296019" y="5513037"/>
            <a:ext cx="2196639" cy="715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5E84BF-37A8-E94E-8F68-12125070C15B}"/>
                  </a:ext>
                </a:extLst>
              </p:cNvPr>
              <p:cNvSpPr/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5E84BF-37A8-E94E-8F68-12125070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4418EF-8927-AC4D-A93E-0A012FE0B598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4418EF-8927-AC4D-A93E-0A012FE0B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D515CCC-76A0-584A-97A7-C73A0E4A3A5A}"/>
              </a:ext>
            </a:extLst>
          </p:cNvPr>
          <p:cNvSpPr/>
          <p:nvPr/>
        </p:nvSpPr>
        <p:spPr>
          <a:xfrm>
            <a:off x="5830690" y="4550609"/>
            <a:ext cx="2824212" cy="1200329"/>
          </a:xfrm>
          <a:prstGeom prst="ellipse">
            <a:avLst/>
          </a:prstGeom>
          <a:noFill/>
          <a:ln w="5715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3D1E8D-C3FB-134F-A91B-2B22E28ABED8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0D8F4-102E-384B-88C2-62A95892AB7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824C12-FAD4-664C-B520-8A21B8DC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What feature (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or 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) to split </a:t>
            </a:r>
            <a:r>
              <a:rPr lang="en-US" sz="4000" b="1" dirty="0">
                <a:solidFill>
                  <a:schemeClr val="tx1"/>
                </a:solidFill>
              </a:rPr>
              <a:t>first</a:t>
            </a:r>
            <a:r>
              <a:rPr lang="en-US" sz="4000" dirty="0">
                <a:solidFill>
                  <a:schemeClr val="tx1"/>
                </a:solidFill>
              </a:rPr>
              <a:t> in order to best separate class 1 from class 2?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2913D6-41FF-8544-B076-5320A0D1A571}"/>
              </a:ext>
            </a:extLst>
          </p:cNvPr>
          <p:cNvCxnSpPr>
            <a:cxnSpLocks/>
            <a:stCxn id="10" idx="6"/>
            <a:endCxn id="16" idx="1"/>
          </p:cNvCxnSpPr>
          <p:nvPr/>
        </p:nvCxnSpPr>
        <p:spPr>
          <a:xfrm>
            <a:off x="8654902" y="5150774"/>
            <a:ext cx="3760568" cy="2413708"/>
          </a:xfrm>
          <a:prstGeom prst="straightConnector1">
            <a:avLst/>
          </a:prstGeom>
          <a:noFill/>
          <a:ln w="50800" cap="flat">
            <a:solidFill>
              <a:schemeClr val="accent4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81F25D5-0394-3A44-BDD6-E39BF1AF0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366303"/>
              </p:ext>
            </p:extLst>
          </p:nvPr>
        </p:nvGraphicFramePr>
        <p:xfrm>
          <a:off x="12415470" y="3449682"/>
          <a:ext cx="82296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BDD2F76-CF68-764C-AC00-731C008B915E}"/>
              </a:ext>
            </a:extLst>
          </p:cNvPr>
          <p:cNvSpPr/>
          <p:nvPr/>
        </p:nvSpPr>
        <p:spPr>
          <a:xfrm>
            <a:off x="13000194" y="7690060"/>
            <a:ext cx="7434072" cy="3429000"/>
          </a:xfrm>
          <a:prstGeom prst="rect">
            <a:avLst/>
          </a:prstGeom>
          <a:solidFill>
            <a:schemeClr val="accent3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28CF0E-0339-1840-A35E-7154F361311D}"/>
              </a:ext>
            </a:extLst>
          </p:cNvPr>
          <p:cNvSpPr/>
          <p:nvPr/>
        </p:nvSpPr>
        <p:spPr>
          <a:xfrm>
            <a:off x="13000194" y="4259754"/>
            <a:ext cx="7434072" cy="3429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798465-2292-B24C-857F-2D72AC1AA553}"/>
              </a:ext>
            </a:extLst>
          </p:cNvPr>
          <p:cNvSpPr/>
          <p:nvPr/>
        </p:nvSpPr>
        <p:spPr>
          <a:xfrm>
            <a:off x="12469682" y="7435334"/>
            <a:ext cx="457200" cy="457200"/>
          </a:xfrm>
          <a:prstGeom prst="ellipse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28C380-2CFB-7E4E-9AC0-AE4C598185EC}"/>
              </a:ext>
            </a:extLst>
          </p:cNvPr>
          <p:cNvSpPr txBox="1"/>
          <p:nvPr/>
        </p:nvSpPr>
        <p:spPr>
          <a:xfrm>
            <a:off x="16246967" y="11333857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1FB355-3192-D544-AF7C-AE85E7750636}"/>
              </a:ext>
            </a:extLst>
          </p:cNvPr>
          <p:cNvSpPr txBox="1"/>
          <p:nvPr/>
        </p:nvSpPr>
        <p:spPr>
          <a:xfrm>
            <a:off x="11661108" y="7381805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lang="en-US" b="0" baseline="-25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28595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C71EB8-C10D-6944-BDCE-16A075F5AB34}"/>
                  </a:ext>
                </a:extLst>
              </p:cNvPr>
              <p:cNvSpPr/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C71EB8-C10D-6944-BDCE-16A075F5A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038BC2-9A0D-9C48-A40F-EEB10137357C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 flipH="1">
            <a:off x="5203671" y="5513037"/>
            <a:ext cx="2092349" cy="7495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15DF0B-1E5C-7545-803B-04F22ACF022D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>
            <a:off x="7296019" y="5513037"/>
            <a:ext cx="2196639" cy="715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76E0B9-6A4D-F841-935D-1A864DF13C3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3703902" y="6987079"/>
            <a:ext cx="1499768" cy="767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E68704-FF91-0445-8897-E8B4EF8DD7CC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5203671" y="6987079"/>
            <a:ext cx="1395477" cy="767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FCA6BE-AE6F-1949-9F32-4661DAE77F48}"/>
                  </a:ext>
                </a:extLst>
              </p:cNvPr>
              <p:cNvSpPr/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FCA6BE-AE6F-1949-9F32-4661DAE77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F88030-1A20-3E41-BF68-5970BCA1011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F88030-1A20-3E41-BF68-5970BCA10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5E8312-4AB4-5A44-A7FA-6D4FDB5DB68A}"/>
                  </a:ext>
                </a:extLst>
              </p:cNvPr>
              <p:cNvSpPr/>
              <p:nvPr/>
            </p:nvSpPr>
            <p:spPr>
              <a:xfrm>
                <a:off x="2657728" y="7754140"/>
                <a:ext cx="2092349" cy="724526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5E8312-4AB4-5A44-A7FA-6D4FDB5DB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28" y="7754140"/>
                <a:ext cx="2092349" cy="724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B84F11-A43F-F34C-900F-947A26D39939}"/>
                  </a:ext>
                </a:extLst>
              </p:cNvPr>
              <p:cNvSpPr/>
              <p:nvPr/>
            </p:nvSpPr>
            <p:spPr>
              <a:xfrm>
                <a:off x="5657265" y="7754140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B84F11-A43F-F34C-900F-947A26D39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5" y="7754140"/>
                <a:ext cx="1883767" cy="724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F0262A02-7ED3-D540-8B12-7D9389DD9346}"/>
              </a:ext>
            </a:extLst>
          </p:cNvPr>
          <p:cNvSpPr/>
          <p:nvPr/>
        </p:nvSpPr>
        <p:spPr>
          <a:xfrm>
            <a:off x="3791565" y="6024651"/>
            <a:ext cx="2824212" cy="1200329"/>
          </a:xfrm>
          <a:prstGeom prst="ellipse">
            <a:avLst/>
          </a:prstGeom>
          <a:noFill/>
          <a:ln w="5715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28BD08-A5FC-CB41-A3D7-DC30C0248427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DD5776-7A38-7F4C-A84C-BD2F9F1F09D8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2E7A00-66D6-794A-B8FD-9ADF428A56B7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1FD6A-82AC-334C-86F7-139AABBB6D66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E5FE45A-EFE9-044F-8F7D-53E76365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What feature (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or 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) to split </a:t>
            </a:r>
            <a:r>
              <a:rPr lang="en-US" sz="4000" b="1" dirty="0">
                <a:solidFill>
                  <a:schemeClr val="tx1"/>
                </a:solidFill>
              </a:rPr>
              <a:t>second</a:t>
            </a:r>
            <a:r>
              <a:rPr lang="en-US" sz="4000" dirty="0">
                <a:solidFill>
                  <a:schemeClr val="tx1"/>
                </a:solidFill>
              </a:rPr>
              <a:t> in order to best separate class 1 from class 2?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8F525A0-2F1F-7943-B589-517017C4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71988"/>
              </p:ext>
            </p:extLst>
          </p:nvPr>
        </p:nvGraphicFramePr>
        <p:xfrm>
          <a:off x="12415470" y="3429000"/>
          <a:ext cx="82296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6ED3746-A38F-574A-9C35-2DCB12150088}"/>
              </a:ext>
            </a:extLst>
          </p:cNvPr>
          <p:cNvSpPr/>
          <p:nvPr/>
        </p:nvSpPr>
        <p:spPr>
          <a:xfrm>
            <a:off x="13000194" y="7690060"/>
            <a:ext cx="4782480" cy="3429000"/>
          </a:xfrm>
          <a:prstGeom prst="rect">
            <a:avLst/>
          </a:prstGeom>
          <a:solidFill>
            <a:schemeClr val="accent3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E3C75F-5E99-7249-9759-A31695ADD8E6}"/>
              </a:ext>
            </a:extLst>
          </p:cNvPr>
          <p:cNvSpPr/>
          <p:nvPr/>
        </p:nvSpPr>
        <p:spPr>
          <a:xfrm>
            <a:off x="13000194" y="4259754"/>
            <a:ext cx="7434072" cy="3429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8F0CF-93BB-2F4C-8650-00DC727AA8C3}"/>
              </a:ext>
            </a:extLst>
          </p:cNvPr>
          <p:cNvSpPr txBox="1"/>
          <p:nvPr/>
        </p:nvSpPr>
        <p:spPr>
          <a:xfrm>
            <a:off x="17322959" y="11227885"/>
            <a:ext cx="9237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4.5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C3A16A-85A8-FC46-8AB7-7142B8AE1A17}"/>
              </a:ext>
            </a:extLst>
          </p:cNvPr>
          <p:cNvSpPr/>
          <p:nvPr/>
        </p:nvSpPr>
        <p:spPr>
          <a:xfrm>
            <a:off x="17556253" y="11197108"/>
            <a:ext cx="457200" cy="457200"/>
          </a:xfrm>
          <a:prstGeom prst="ellipse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3EFAD4-8A4E-454C-9E2E-E4795D6F8382}"/>
              </a:ext>
            </a:extLst>
          </p:cNvPr>
          <p:cNvCxnSpPr>
            <a:cxnSpLocks/>
          </p:cNvCxnSpPr>
          <p:nvPr/>
        </p:nvCxnSpPr>
        <p:spPr>
          <a:xfrm>
            <a:off x="6615777" y="6624816"/>
            <a:ext cx="10940476" cy="4572292"/>
          </a:xfrm>
          <a:prstGeom prst="straightConnector1">
            <a:avLst/>
          </a:prstGeom>
          <a:noFill/>
          <a:ln w="50800" cap="flat">
            <a:solidFill>
              <a:schemeClr val="accent4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58DE95-7FA0-5441-8920-3D8CCF85D92A}"/>
              </a:ext>
            </a:extLst>
          </p:cNvPr>
          <p:cNvSpPr/>
          <p:nvPr/>
        </p:nvSpPr>
        <p:spPr>
          <a:xfrm>
            <a:off x="17782674" y="7690104"/>
            <a:ext cx="2651592" cy="3429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CA156B-351D-7443-858B-8343B854C1AB}"/>
              </a:ext>
            </a:extLst>
          </p:cNvPr>
          <p:cNvSpPr txBox="1"/>
          <p:nvPr/>
        </p:nvSpPr>
        <p:spPr>
          <a:xfrm>
            <a:off x="16246967" y="11333857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C43214-4915-1E46-8C6E-7DC9D6DABD56}"/>
              </a:ext>
            </a:extLst>
          </p:cNvPr>
          <p:cNvSpPr txBox="1"/>
          <p:nvPr/>
        </p:nvSpPr>
        <p:spPr>
          <a:xfrm>
            <a:off x="11661108" y="7381805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lang="en-US" b="0" baseline="-25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18486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87B7F5-04E1-0A45-BFED-427C56166B01}"/>
                  </a:ext>
                </a:extLst>
              </p:cNvPr>
              <p:cNvSpPr/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87B7F5-04E1-0A45-BFED-427C56166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36" y="4788511"/>
                <a:ext cx="1883767" cy="724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1D8DA7-F5EB-AD41-B1B5-7B9DDFDA6733}"/>
              </a:ext>
            </a:extLst>
          </p:cNvPr>
          <p:cNvCxnSpPr>
            <a:cxnSpLocks/>
            <a:stCxn id="18" idx="2"/>
            <a:endCxn id="31" idx="0"/>
          </p:cNvCxnSpPr>
          <p:nvPr/>
        </p:nvCxnSpPr>
        <p:spPr>
          <a:xfrm flipH="1">
            <a:off x="5203671" y="5513037"/>
            <a:ext cx="2092349" cy="7495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088D03-2C70-B64B-8354-EEEADAF9C179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>
            <a:off x="7296019" y="5513037"/>
            <a:ext cx="2196639" cy="715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5D3CE-0822-394C-9032-A4351171F0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3703902" y="6987079"/>
            <a:ext cx="1499768" cy="767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13E3D2-564E-5745-8B67-C92899C8C0E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5203671" y="6987079"/>
            <a:ext cx="1395477" cy="767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F97A34-3E2F-AB4A-A155-B610B4FA5C2F}"/>
                  </a:ext>
                </a:extLst>
              </p:cNvPr>
              <p:cNvSpPr/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F97A34-3E2F-AB4A-A155-B610B4FA5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84" y="6228807"/>
                <a:ext cx="2092349" cy="724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FDEFE1-BBDC-3D47-80F4-42970741989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FDEFE1-BBDC-3D47-80F4-429707419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170F57A-D20D-7546-B2C4-4A0745435CA5}"/>
                  </a:ext>
                </a:extLst>
              </p:cNvPr>
              <p:cNvSpPr/>
              <p:nvPr/>
            </p:nvSpPr>
            <p:spPr>
              <a:xfrm>
                <a:off x="2657728" y="7754140"/>
                <a:ext cx="2092349" cy="724526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170F57A-D20D-7546-B2C4-4A0745435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28" y="7754140"/>
                <a:ext cx="2092349" cy="724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F2266F-AF6C-4D44-9B31-B3E64AFE8CDB}"/>
                  </a:ext>
                </a:extLst>
              </p:cNvPr>
              <p:cNvSpPr/>
              <p:nvPr/>
            </p:nvSpPr>
            <p:spPr>
              <a:xfrm>
                <a:off x="5657265" y="7754140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F2266F-AF6C-4D44-9B31-B3E64AFE8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5" y="7754140"/>
                <a:ext cx="1883767" cy="724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29DC68-E3A3-AC46-A2CC-6AD9C8FF36CB}"/>
                  </a:ext>
                </a:extLst>
              </p:cNvPr>
              <p:cNvSpPr/>
              <p:nvPr/>
            </p:nvSpPr>
            <p:spPr>
              <a:xfrm>
                <a:off x="4053205" y="9276065"/>
                <a:ext cx="2092349" cy="724526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lass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29DC68-E3A3-AC46-A2CC-6AD9C8FF3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205" y="9276065"/>
                <a:ext cx="2092349" cy="7245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4F081B-D1E8-ED43-A458-104BE254BEEB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5099380" y="8478665"/>
            <a:ext cx="1499768" cy="797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995EA0-76B9-5A46-A248-7A4772AABBDF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6599148" y="8478665"/>
            <a:ext cx="1485853" cy="797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5E965A-640A-F348-AED8-12A6FF1D23A4}"/>
                  </a:ext>
                </a:extLst>
              </p:cNvPr>
              <p:cNvSpPr/>
              <p:nvPr/>
            </p:nvSpPr>
            <p:spPr>
              <a:xfrm>
                <a:off x="7038827" y="9276065"/>
                <a:ext cx="2092349" cy="72452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lass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5E965A-640A-F348-AED8-12A6FF1D2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27" y="9276065"/>
                <a:ext cx="2092349" cy="724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6A64444B-0677-CA47-ABEF-6E5B10176CDE}"/>
              </a:ext>
            </a:extLst>
          </p:cNvPr>
          <p:cNvSpPr/>
          <p:nvPr/>
        </p:nvSpPr>
        <p:spPr>
          <a:xfrm>
            <a:off x="5187042" y="7514535"/>
            <a:ext cx="2824212" cy="1200329"/>
          </a:xfrm>
          <a:prstGeom prst="ellipse">
            <a:avLst/>
          </a:prstGeom>
          <a:noFill/>
          <a:ln w="5715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A26970-FBC1-804F-AF96-9B78FC1C6D6E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928B04-C0F3-024E-A3F7-D910E7424138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E3F70A4-34B6-E949-A5CA-1F5DD19E1DB7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E4A023-487D-0C4A-BD46-1743A51202A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629266-2612-8546-B640-EA6EDD520E01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971EB1-CE83-9C40-89C0-A0D71B914165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DF827A-34FC-6B4B-8CF9-C291E145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What feature (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or 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) to split </a:t>
            </a:r>
            <a:r>
              <a:rPr lang="en-US" sz="4000" b="1" dirty="0">
                <a:solidFill>
                  <a:schemeClr val="tx1"/>
                </a:solidFill>
              </a:rPr>
              <a:t>third</a:t>
            </a:r>
            <a:r>
              <a:rPr lang="en-US" sz="4000" dirty="0">
                <a:solidFill>
                  <a:schemeClr val="tx1"/>
                </a:solidFill>
              </a:rPr>
              <a:t> in order to best separate class 1 from class 2?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9686B7E8-8DE4-0C43-9817-5BFEBB2DE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786576"/>
              </p:ext>
            </p:extLst>
          </p:nvPr>
        </p:nvGraphicFramePr>
        <p:xfrm>
          <a:off x="12415470" y="3449682"/>
          <a:ext cx="82296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E259E526-D6D7-DA41-AD49-EFC4FBB7A8AF}"/>
              </a:ext>
            </a:extLst>
          </p:cNvPr>
          <p:cNvSpPr/>
          <p:nvPr/>
        </p:nvSpPr>
        <p:spPr>
          <a:xfrm>
            <a:off x="13000194" y="7690060"/>
            <a:ext cx="4782480" cy="3429000"/>
          </a:xfrm>
          <a:prstGeom prst="rect">
            <a:avLst/>
          </a:prstGeom>
          <a:solidFill>
            <a:schemeClr val="accent3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00FEBB-E13C-724D-8668-547294DEB300}"/>
              </a:ext>
            </a:extLst>
          </p:cNvPr>
          <p:cNvSpPr/>
          <p:nvPr/>
        </p:nvSpPr>
        <p:spPr>
          <a:xfrm>
            <a:off x="13000194" y="4259754"/>
            <a:ext cx="7434072" cy="3429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75861C-23BF-C345-AC3D-95D7E3447736}"/>
              </a:ext>
            </a:extLst>
          </p:cNvPr>
          <p:cNvSpPr txBox="1"/>
          <p:nvPr/>
        </p:nvSpPr>
        <p:spPr>
          <a:xfrm>
            <a:off x="17322959" y="11227885"/>
            <a:ext cx="9237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4.5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B8C867-D4DD-F245-8662-84AC07B0EBE8}"/>
              </a:ext>
            </a:extLst>
          </p:cNvPr>
          <p:cNvSpPr/>
          <p:nvPr/>
        </p:nvSpPr>
        <p:spPr>
          <a:xfrm>
            <a:off x="17782674" y="9051605"/>
            <a:ext cx="2651592" cy="2066543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A1A2A1-EE5F-BF4C-85F9-15D044B61304}"/>
              </a:ext>
            </a:extLst>
          </p:cNvPr>
          <p:cNvCxnSpPr>
            <a:cxnSpLocks/>
          </p:cNvCxnSpPr>
          <p:nvPr/>
        </p:nvCxnSpPr>
        <p:spPr>
          <a:xfrm>
            <a:off x="8011254" y="8114700"/>
            <a:ext cx="9771420" cy="913962"/>
          </a:xfrm>
          <a:prstGeom prst="straightConnector1">
            <a:avLst/>
          </a:prstGeom>
          <a:noFill/>
          <a:ln w="50800" cap="flat">
            <a:solidFill>
              <a:schemeClr val="accent4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4DC81D2-0B21-2D40-AB88-B3A5B544D416}"/>
              </a:ext>
            </a:extLst>
          </p:cNvPr>
          <p:cNvSpPr/>
          <p:nvPr/>
        </p:nvSpPr>
        <p:spPr>
          <a:xfrm>
            <a:off x="17782674" y="7692284"/>
            <a:ext cx="2651592" cy="1362456"/>
          </a:xfrm>
          <a:prstGeom prst="rect">
            <a:avLst/>
          </a:prstGeom>
          <a:solidFill>
            <a:schemeClr val="accent3">
              <a:alpha val="4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8DBE7C-FFCB-A447-ABB5-29F45F8290E5}"/>
              </a:ext>
            </a:extLst>
          </p:cNvPr>
          <p:cNvSpPr txBox="1"/>
          <p:nvPr/>
        </p:nvSpPr>
        <p:spPr>
          <a:xfrm>
            <a:off x="20324805" y="8871134"/>
            <a:ext cx="9237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Helvetica Neue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47729E9-3A72-4349-8DC1-C84B78727084}"/>
              </a:ext>
            </a:extLst>
          </p:cNvPr>
          <p:cNvSpPr/>
          <p:nvPr/>
        </p:nvSpPr>
        <p:spPr>
          <a:xfrm>
            <a:off x="20526302" y="8842055"/>
            <a:ext cx="457200" cy="457200"/>
          </a:xfrm>
          <a:prstGeom prst="ellipse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7BE596-6592-ED4B-97B1-AD6348C050EA}"/>
              </a:ext>
            </a:extLst>
          </p:cNvPr>
          <p:cNvSpPr txBox="1"/>
          <p:nvPr/>
        </p:nvSpPr>
        <p:spPr>
          <a:xfrm>
            <a:off x="16246967" y="11333857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4A6C22-C560-F445-AFA0-440EADF54A1F}"/>
              </a:ext>
            </a:extLst>
          </p:cNvPr>
          <p:cNvSpPr txBox="1"/>
          <p:nvPr/>
        </p:nvSpPr>
        <p:spPr>
          <a:xfrm>
            <a:off x="11661108" y="7381805"/>
            <a:ext cx="940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x</a:t>
            </a:r>
            <a:r>
              <a:rPr lang="en-US" b="0" baseline="-25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08638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DA0D9-6719-DF49-A56E-CF30F38B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571442"/>
          </a:xfrm>
        </p:spPr>
        <p:txBody>
          <a:bodyPr/>
          <a:lstStyle/>
          <a:p>
            <a:r>
              <a:rPr lang="en-US" sz="4000" dirty="0"/>
              <a:t>Predict y from x</a:t>
            </a:r>
            <a:r>
              <a:rPr lang="en-US" sz="4000" baseline="-25000" dirty="0"/>
              <a:t>1</a:t>
            </a:r>
            <a:r>
              <a:rPr lang="en-US" sz="4000" dirty="0"/>
              <a:t> and x</a:t>
            </a:r>
            <a:r>
              <a:rPr lang="en-US" sz="4000" baseline="-25000" dirty="0"/>
              <a:t>2</a:t>
            </a:r>
            <a:r>
              <a:rPr lang="en-US" sz="4000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A82FAB-1FFF-F749-BD5E-453185EBF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44624"/>
              </p:ext>
            </p:extLst>
          </p:nvPr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BF806-C1F5-F94D-BE22-0579C98ED942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4E799C-E77C-6F44-BE97-CDE5AED6C0AE}"/>
                </a:ext>
              </a:extLst>
            </p:cNvPr>
            <p:cNvCxnSpPr>
              <a:cxnSpLocks/>
              <a:stCxn id="60" idx="2"/>
              <a:endCxn id="66" idx="0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FBCF7D-8B54-DD48-93F1-FF2411E58EF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ED99ED-0C78-874E-98D2-F74B7E83E134}"/>
                </a:ext>
              </a:extLst>
            </p:cNvPr>
            <p:cNvCxnSpPr>
              <a:cxnSpLocks/>
              <a:stCxn id="66" idx="2"/>
              <a:endCxn id="67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C40731-15E6-4C4B-AB68-E2A1B759C721}"/>
                </a:ext>
              </a:extLst>
            </p:cNvPr>
            <p:cNvCxnSpPr>
              <a:cxnSpLocks/>
              <a:stCxn id="66" idx="2"/>
              <a:endCxn id="68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895FC2D-2B02-F949-904B-281C7F92F66C}"/>
                    </a:ext>
                  </a:extLst>
                </p:cNvPr>
                <p:cNvSpPr/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895FC2D-2B02-F949-904B-281C7F92F6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144" y="6534591"/>
                  <a:ext cx="118872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C6C021-5FB5-1249-8E1E-0CDD6EC4758E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59165-4051-E74B-B737-48B587B0F8CA}"/>
                </a:ext>
              </a:extLst>
            </p:cNvPr>
            <p:cNvCxnSpPr>
              <a:cxnSpLocks/>
              <a:stCxn id="68" idx="2"/>
              <a:endCxn id="75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5C7BE86-70AB-5242-92A9-8D990B28A92D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5770AA-38D4-6F48-B854-8B35F31094A0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9FB767-E3D1-E14F-956F-D78C0266D7E0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E60AB3-9D25-C249-A344-7DD9445D967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F615E4-20BE-6D48-A10B-E7655328EE8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5D4C7E-B3C1-7B4C-A958-8236CA4C8578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394955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A82FAB-1FFF-F749-BD5E-453185EBF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72636"/>
              </p:ext>
            </p:extLst>
          </p:nvPr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BF806-C1F5-F94D-BE22-0579C98ED942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4E799C-E77C-6F44-BE97-CDE5AED6C0AE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FBCF7D-8B54-DD48-93F1-FF2411E58EF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ED99ED-0C78-874E-98D2-F74B7E83E13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C40731-15E6-4C4B-AB68-E2A1B759C72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C6C021-5FB5-1249-8E1E-0CDD6EC4758E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59165-4051-E74B-B737-48B587B0F8CA}"/>
                </a:ext>
              </a:extLst>
            </p:cNvPr>
            <p:cNvCxnSpPr>
              <a:cxnSpLocks/>
              <a:stCxn id="68" idx="2"/>
              <a:endCxn id="75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5C7BE86-70AB-5242-92A9-8D990B28A92D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5770AA-38D4-6F48-B854-8B35F31094A0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9FB767-E3D1-E14F-956F-D78C0266D7E0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E60AB3-9D25-C249-A344-7DD9445D967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F615E4-20BE-6D48-A10B-E7655328EE8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5D4C7E-B3C1-7B4C-A958-8236CA4C8578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74DAE-836F-8C46-A60B-53C02108D5A0}"/>
              </a:ext>
            </a:extLst>
          </p:cNvPr>
          <p:cNvSpPr/>
          <p:nvPr/>
        </p:nvSpPr>
        <p:spPr>
          <a:xfrm>
            <a:off x="14017625" y="6839033"/>
            <a:ext cx="6076013" cy="640080"/>
          </a:xfrm>
          <a:prstGeom prst="rect">
            <a:avLst/>
          </a:prstGeom>
          <a:noFill/>
          <a:ln w="3175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677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0D2D-B6B2-2848-B8F6-2B940156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 &amp; Ensemble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96DE9-6A0C-FE49-9867-7DCE6AFFF28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16829530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A82FAB-1FFF-F749-BD5E-453185EBFBCA}"/>
              </a:ext>
            </a:extLst>
          </p:cNvPr>
          <p:cNvGraphicFramePr>
            <a:graphicFrameLocks noGrp="1"/>
          </p:cNvGraphicFramePr>
          <p:nvPr/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BF806-C1F5-F94D-BE22-0579C98ED942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4E799C-E77C-6F44-BE97-CDE5AED6C0AE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FBCF7D-8B54-DD48-93F1-FF2411E58EF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ED99ED-0C78-874E-98D2-F74B7E83E13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C40731-15E6-4C4B-AB68-E2A1B759C72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C6C021-5FB5-1249-8E1E-0CDD6EC4758E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59165-4051-E74B-B737-48B587B0F8CA}"/>
                </a:ext>
              </a:extLst>
            </p:cNvPr>
            <p:cNvCxnSpPr>
              <a:cxnSpLocks/>
              <a:stCxn id="68" idx="2"/>
              <a:endCxn id="75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5C7BE86-70AB-5242-92A9-8D990B28A92D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5770AA-38D4-6F48-B854-8B35F31094A0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9FB767-E3D1-E14F-956F-D78C0266D7E0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E60AB3-9D25-C249-A344-7DD9445D967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F615E4-20BE-6D48-A10B-E7655328EE8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5D4C7E-B3C1-7B4C-A958-8236CA4C8578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74DAE-836F-8C46-A60B-53C02108D5A0}"/>
              </a:ext>
            </a:extLst>
          </p:cNvPr>
          <p:cNvSpPr/>
          <p:nvPr/>
        </p:nvSpPr>
        <p:spPr>
          <a:xfrm>
            <a:off x="14017625" y="6839033"/>
            <a:ext cx="6076013" cy="640080"/>
          </a:xfrm>
          <a:prstGeom prst="rect">
            <a:avLst/>
          </a:prstGeom>
          <a:noFill/>
          <a:ln w="3175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0314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A82FAB-1FFF-F749-BD5E-453185EBF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42496"/>
              </p:ext>
            </p:extLst>
          </p:nvPr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BF806-C1F5-F94D-BE22-0579C98ED942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4E799C-E77C-6F44-BE97-CDE5AED6C0AE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FBCF7D-8B54-DD48-93F1-FF2411E58EF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ED99ED-0C78-874E-98D2-F74B7E83E13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C40731-15E6-4C4B-AB68-E2A1B759C72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762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C6C021-5FB5-1249-8E1E-0CDD6EC4758E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59165-4051-E74B-B737-48B587B0F8CA}"/>
                </a:ext>
              </a:extLst>
            </p:cNvPr>
            <p:cNvCxnSpPr>
              <a:cxnSpLocks/>
              <a:stCxn id="68" idx="2"/>
              <a:endCxn id="75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5C7BE86-70AB-5242-92A9-8D990B28A92D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5770AA-38D4-6F48-B854-8B35F31094A0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9FB767-E3D1-E14F-956F-D78C0266D7E0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E60AB3-9D25-C249-A344-7DD9445D967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F615E4-20BE-6D48-A10B-E7655328EE8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5D4C7E-B3C1-7B4C-A958-8236CA4C8578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85615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735D-4325-AC43-85EB-D515FF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DDA0D9-6719-DF49-A56E-CF30F38B1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571442"/>
              </a:xfr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A82FAB-1FFF-F749-BD5E-453185EBFBCA}"/>
              </a:ext>
            </a:extLst>
          </p:cNvPr>
          <p:cNvGraphicFramePr>
            <a:graphicFrameLocks noGrp="1"/>
          </p:cNvGraphicFramePr>
          <p:nvPr/>
        </p:nvGraphicFramePr>
        <p:xfrm>
          <a:off x="14242389" y="4567714"/>
          <a:ext cx="5635008" cy="595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060">
                  <a:extLst>
                    <a:ext uri="{9D8B030D-6E8A-4147-A177-3AD203B41FA5}">
                      <a16:colId xmlns:a16="http://schemas.microsoft.com/office/drawing/2014/main" val="3758769633"/>
                    </a:ext>
                  </a:extLst>
                </a:gridCol>
                <a:gridCol w="1755697">
                  <a:extLst>
                    <a:ext uri="{9D8B030D-6E8A-4147-A177-3AD203B41FA5}">
                      <a16:colId xmlns:a16="http://schemas.microsoft.com/office/drawing/2014/main" val="3575891134"/>
                    </a:ext>
                  </a:extLst>
                </a:gridCol>
                <a:gridCol w="1962251">
                  <a:extLst>
                    <a:ext uri="{9D8B030D-6E8A-4147-A177-3AD203B41FA5}">
                      <a16:colId xmlns:a16="http://schemas.microsoft.com/office/drawing/2014/main" val="3959259849"/>
                    </a:ext>
                  </a:extLst>
                </a:gridCol>
              </a:tblGrid>
              <a:tr h="783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28302" marR="128302" marT="64149" marB="6414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33488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4656376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990542890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677649113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58355955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091000657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75903019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3535411116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4154503001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2890709924"/>
                  </a:ext>
                </a:extLst>
              </a:tr>
              <a:tr h="516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28302" marR="128302" marT="64149" marB="64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28302" marR="128302" marT="64149" marB="64149"/>
                </a:tc>
                <a:extLst>
                  <a:ext uri="{0D108BD9-81ED-4DB2-BD59-A6C34878D82A}">
                    <a16:rowId xmlns:a16="http://schemas.microsoft.com/office/drawing/2014/main" val="150456101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BF806-C1F5-F94D-BE22-0579C98ED942}"/>
              </a:ext>
            </a:extLst>
          </p:cNvPr>
          <p:cNvGrpSpPr>
            <a:grpSpLocks noChangeAspect="1"/>
          </p:cNvGrpSpPr>
          <p:nvPr/>
        </p:nvGrpSpPr>
        <p:grpSpPr>
          <a:xfrm>
            <a:off x="2657728" y="4788511"/>
            <a:ext cx="7881105" cy="5212080"/>
            <a:chOff x="1870929" y="5604421"/>
            <a:chExt cx="4973241" cy="3288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/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EE4EE9-3A0D-434C-84F2-812E84B7A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486" y="5604421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4E799C-E77C-6F44-BE97-CDE5AED6C0AE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3477504" y="6061621"/>
              <a:ext cx="1320342" cy="472970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FBCF7D-8B54-DD48-93F1-FF2411E58EF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>
              <a:off x="4797846" y="6061621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ED99ED-0C78-874E-98D2-F74B7E83E13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531100" y="6991791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C40731-15E6-4C4B-AB68-E2A1B759C72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3477504" y="6991791"/>
              <a:ext cx="880593" cy="484041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/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92DE5FE-7B15-4342-8617-C5F52D50CA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828" y="6513296"/>
                  <a:ext cx="1320342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/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09E399A-670D-E24D-A09E-BDAF9C3E0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929" y="7475832"/>
                  <a:ext cx="1320342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/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90FDD58-E925-3F47-BFDC-CDDA62972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37" y="7475832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/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7FFB65-A7C0-5342-98A3-EE21E88B4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522" y="8436218"/>
                  <a:ext cx="1320342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762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C6C021-5FB5-1249-8E1E-0CDD6EC4758E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3411693" y="7933032"/>
              <a:ext cx="946404" cy="503186"/>
            </a:xfrm>
            <a:prstGeom prst="line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59165-4051-E74B-B737-48B587B0F8CA}"/>
                </a:ext>
              </a:extLst>
            </p:cNvPr>
            <p:cNvCxnSpPr>
              <a:cxnSpLocks/>
              <a:stCxn id="68" idx="2"/>
              <a:endCxn id="75" idx="0"/>
            </p:cNvCxnSpPr>
            <p:nvPr/>
          </p:nvCxnSpPr>
          <p:spPr>
            <a:xfrm>
              <a:off x="4358097" y="7933032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/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lass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BB913FD-924F-B342-9CAE-31494E6B1A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549" y="8436218"/>
                  <a:ext cx="1320342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5C7BE86-70AB-5242-92A9-8D990B28A92D}"/>
              </a:ext>
            </a:extLst>
          </p:cNvPr>
          <p:cNvSpPr txBox="1"/>
          <p:nvPr/>
        </p:nvSpPr>
        <p:spPr>
          <a:xfrm>
            <a:off x="5099379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5770AA-38D4-6F48-B854-8B35F31094A0}"/>
              </a:ext>
            </a:extLst>
          </p:cNvPr>
          <p:cNvSpPr/>
          <p:nvPr/>
        </p:nvSpPr>
        <p:spPr>
          <a:xfrm>
            <a:off x="3485613" y="6990088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9FB767-E3D1-E14F-956F-D78C0266D7E0}"/>
              </a:ext>
            </a:extLst>
          </p:cNvPr>
          <p:cNvSpPr/>
          <p:nvPr/>
        </p:nvSpPr>
        <p:spPr>
          <a:xfrm>
            <a:off x="5099379" y="8464405"/>
            <a:ext cx="776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yes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E60AB3-9D25-C249-A344-7DD9445D9676}"/>
              </a:ext>
            </a:extLst>
          </p:cNvPr>
          <p:cNvSpPr txBox="1"/>
          <p:nvPr/>
        </p:nvSpPr>
        <p:spPr>
          <a:xfrm>
            <a:off x="5849264" y="6996441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F615E4-20BE-6D48-A10B-E7655328EE8E}"/>
              </a:ext>
            </a:extLst>
          </p:cNvPr>
          <p:cNvSpPr txBox="1"/>
          <p:nvPr/>
        </p:nvSpPr>
        <p:spPr>
          <a:xfrm>
            <a:off x="8394338" y="5418288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5D4C7E-B3C1-7B4C-A958-8236CA4C8578}"/>
              </a:ext>
            </a:extLst>
          </p:cNvPr>
          <p:cNvSpPr txBox="1"/>
          <p:nvPr/>
        </p:nvSpPr>
        <p:spPr>
          <a:xfrm>
            <a:off x="7415411" y="8464405"/>
            <a:ext cx="12547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/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37A685-A31D-ED4E-8943-A9BA236E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87" y="6262553"/>
                <a:ext cx="1883767" cy="724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5887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43D9-68FD-6942-B0EF-06D5937C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21A4B4-CE78-C04E-B298-AB6551DC34F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Traditionally (although there is a near-infinite variety), these decisions are made by splitting on a single input feature (for instance,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&gt;3?</m:t>
                    </m:r>
                  </m:oMath>
                </a14:m>
                <a:r>
                  <a:rPr lang="en-US" sz="4000" dirty="0"/>
                  <a:t>)</a:t>
                </a:r>
              </a:p>
              <a:p>
                <a:r>
                  <a:rPr lang="en-US" sz="4000" dirty="0"/>
                  <a:t>Models are learned greedily; they recursively pick a split in each </a:t>
                </a:r>
                <a:r>
                  <a:rPr lang="en-US" sz="4000" b="1" dirty="0">
                    <a:solidFill>
                      <a:schemeClr val="accent3"/>
                    </a:solidFill>
                  </a:rPr>
                  <a:t>node</a:t>
                </a:r>
                <a:r>
                  <a:rPr lang="en-US" sz="4000" dirty="0"/>
                  <a:t> that maximizes the increase in “</a:t>
                </a:r>
                <a:r>
                  <a:rPr lang="en-US" sz="4000" b="1" dirty="0">
                    <a:solidFill>
                      <a:schemeClr val="accent3"/>
                    </a:solidFill>
                  </a:rPr>
                  <a:t>purity</a:t>
                </a:r>
                <a:r>
                  <a:rPr lang="en-US" sz="4000" dirty="0"/>
                  <a:t>” (more on that later)</a:t>
                </a:r>
              </a:p>
              <a:p>
                <a:r>
                  <a:rPr lang="en-US" sz="4000" dirty="0"/>
                  <a:t>You end the process with a stopping criteria, again with many options:</a:t>
                </a:r>
              </a:p>
              <a:p>
                <a:pPr lvl="1"/>
                <a:r>
                  <a:rPr lang="en-US" sz="3600" dirty="0"/>
                  <a:t>Once you have reached a maximum depth</a:t>
                </a:r>
              </a:p>
              <a:p>
                <a:pPr lvl="1"/>
                <a:r>
                  <a:rPr lang="en-US" sz="3600" dirty="0"/>
                  <a:t>Once you have reached a maximum number of “leaves” (the regions in which you assign a particular decision)</a:t>
                </a:r>
              </a:p>
              <a:p>
                <a:pPr lvl="1"/>
                <a:r>
                  <a:rPr lang="en-US" sz="3600" dirty="0"/>
                  <a:t>Once there are too few data points in a particular leaf</a:t>
                </a:r>
              </a:p>
              <a:p>
                <a:pPr lvl="1"/>
                <a:r>
                  <a:rPr lang="en-US" sz="3600" dirty="0"/>
                  <a:t>Once the leaf has met some desired level of purity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21A4B4-CE78-C04E-B298-AB6551DC3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4867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Impurity Functions</a:t>
            </a:r>
          </a:p>
          <a:p>
            <a:r>
              <a:rPr lang="en-US" sz="4000" dirty="0"/>
              <a:t>Basic properties of decision trees</a:t>
            </a:r>
          </a:p>
          <a:p>
            <a:r>
              <a:rPr lang="en-US" sz="4000" dirty="0"/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dirty="0"/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18853769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5A34-31A7-104C-87B3-C5FB3D3D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D097C-A59B-3945-9C24-B885968C0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The key to making this entire procedure work is some notion of </a:t>
            </a:r>
            <a:r>
              <a:rPr lang="en-US" sz="4000" dirty="0">
                <a:solidFill>
                  <a:schemeClr val="tx1"/>
                </a:solidFill>
              </a:rPr>
              <a:t>impurity</a:t>
            </a:r>
            <a:r>
              <a:rPr lang="en-US" sz="4000" b="0" dirty="0">
                <a:solidFill>
                  <a:schemeClr val="tx1"/>
                </a:solidFill>
              </a:rPr>
              <a:t>. </a:t>
            </a:r>
          </a:p>
          <a:p>
            <a:r>
              <a:rPr lang="en-US" sz="4000" b="0" dirty="0">
                <a:solidFill>
                  <a:schemeClr val="tx1"/>
                </a:solidFill>
              </a:rPr>
              <a:t>When deciding which question to ask at a node, we consider </a:t>
            </a:r>
            <a:r>
              <a:rPr lang="en-US" sz="4000" dirty="0">
                <a:solidFill>
                  <a:schemeClr val="tx1"/>
                </a:solidFill>
              </a:rPr>
              <a:t>the impurity in its child nodes </a:t>
            </a:r>
            <a:r>
              <a:rPr lang="en-US" sz="4000" b="0" dirty="0">
                <a:solidFill>
                  <a:schemeClr val="tx1"/>
                </a:solidFill>
              </a:rPr>
              <a:t>after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b="0" dirty="0">
                <a:solidFill>
                  <a:schemeClr val="tx1"/>
                </a:solidFill>
              </a:rPr>
              <a:t>the question. We want it to be </a:t>
            </a:r>
            <a:r>
              <a:rPr lang="en-US" sz="4000" dirty="0">
                <a:solidFill>
                  <a:schemeClr val="tx1"/>
                </a:solidFill>
              </a:rPr>
              <a:t>as low as possible </a:t>
            </a:r>
            <a:r>
              <a:rPr lang="en-US" sz="4000" b="0" dirty="0">
                <a:solidFill>
                  <a:schemeClr val="tx1"/>
                </a:solidFill>
              </a:rPr>
              <a:t>(or high purity).</a:t>
            </a:r>
          </a:p>
          <a:p>
            <a:endParaRPr lang="en-US" sz="4000" b="0" dirty="0">
              <a:solidFill>
                <a:schemeClr val="tx1"/>
              </a:solidFill>
            </a:endParaRPr>
          </a:p>
          <a:p>
            <a:r>
              <a:rPr lang="en-US" sz="4000" b="0" dirty="0">
                <a:solidFill>
                  <a:schemeClr val="tx1"/>
                </a:solidFill>
              </a:rPr>
              <a:t>Let’s look at this example (assume a bucket below is simply a node in decision tree):</a:t>
            </a:r>
          </a:p>
          <a:p>
            <a:endParaRPr lang="en-US" sz="4000" b="0" dirty="0">
              <a:solidFill>
                <a:schemeClr val="tx1"/>
              </a:solidFill>
            </a:endParaRPr>
          </a:p>
          <a:p>
            <a:endParaRPr lang="en-US" sz="4000" b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24C074-F91D-4344-B38A-33F065A0DD25}"/>
              </a:ext>
            </a:extLst>
          </p:cNvPr>
          <p:cNvGrpSpPr/>
          <p:nvPr/>
        </p:nvGrpSpPr>
        <p:grpSpPr>
          <a:xfrm>
            <a:off x="3758188" y="7347550"/>
            <a:ext cx="12675610" cy="3745170"/>
            <a:chOff x="3732788" y="7188472"/>
            <a:chExt cx="12675610" cy="374517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2929A0-70C5-5C45-ADD1-7EBFFA76DBA2}"/>
                </a:ext>
              </a:extLst>
            </p:cNvPr>
            <p:cNvSpPr txBox="1"/>
            <p:nvPr/>
          </p:nvSpPr>
          <p:spPr>
            <a:xfrm>
              <a:off x="7704327" y="7188472"/>
              <a:ext cx="38608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Helvetica Neue"/>
                </a:rPr>
                <a:t>Impurity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951FA94-FAC3-FF49-81C9-93DAF23E19EE}"/>
                </a:ext>
              </a:extLst>
            </p:cNvPr>
            <p:cNvGrpSpPr/>
            <p:nvPr/>
          </p:nvGrpSpPr>
          <p:grpSpPr>
            <a:xfrm>
              <a:off x="3732788" y="9097541"/>
              <a:ext cx="3024632" cy="1836101"/>
              <a:chOff x="3402588" y="8821928"/>
              <a:chExt cx="3024632" cy="18361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AAB9FF7-6D8C-D340-9BA5-4C9E154C3C7A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41100A71-840C-344D-8803-67B7F9686833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8EBF0FEE-ED5B-1541-A571-CCBE0B10C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694B9B7-8018-C44D-8F50-A3584B3F8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52D34B1-CC4C-A242-BD32-5FB319C3D66D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51A4227-A545-4941-B578-0B22B170AC9C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D2F169C-2E9B-834D-A5EB-083B785823CF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168E0DC-421D-9348-9C7E-8AABEB3C6435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5B310A-0556-FD42-BF45-CCAFB3930F09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Low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1F5B75-5322-8E4C-9FDE-A23894D42136}"/>
                </a:ext>
              </a:extLst>
            </p:cNvPr>
            <p:cNvGrpSpPr/>
            <p:nvPr/>
          </p:nvGrpSpPr>
          <p:grpSpPr>
            <a:xfrm>
              <a:off x="8122415" y="9097404"/>
              <a:ext cx="3024632" cy="1836101"/>
              <a:chOff x="3402588" y="8821928"/>
              <a:chExt cx="3024632" cy="183610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AA6F701-F782-8540-95F3-26604E1CB5F4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26887208-EC47-D54A-989A-005CAC31AD63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5E4332D-7B08-D14F-9B3B-29C47D7C93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5762BDA7-7BBF-3F47-BEEF-D653068B1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51D140B-AE9D-2746-9506-B3634B021407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5EC02EC-E801-574E-8700-757908A00835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96C9FBA-24D7-2147-AE5D-B4F25684A260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CD57F20A-4908-0A4D-BD7D-05ABD5618789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A8AC48-F1B3-FE43-A09A-1D48ACEF6891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Medium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2D416A-F9FE-C84A-87CE-1ED7FED79AE2}"/>
                </a:ext>
              </a:extLst>
            </p:cNvPr>
            <p:cNvGrpSpPr/>
            <p:nvPr/>
          </p:nvGrpSpPr>
          <p:grpSpPr>
            <a:xfrm>
              <a:off x="12517121" y="9097267"/>
              <a:ext cx="3024632" cy="1836101"/>
              <a:chOff x="3402588" y="8821928"/>
              <a:chExt cx="3024632" cy="183610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6753141-CB2C-4B4C-A2AC-8BC2687689C7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F99872D-9A4D-9441-81EE-01AC68CA258A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578BF273-668E-3C44-A6BA-247B09B67D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0FB93EB-B204-CE42-8B1B-2BAA3091E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5E3CBDA-A553-7448-BE2C-6CD339E08DBD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626257F-BF47-5947-8150-4EA553D6E7ED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4737A105-4C7C-1C48-9FD6-7C7D4833A7AE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2F2B8CB-7BB9-D04B-8390-43C7BE5D6D93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DB48DD5-F934-6D4A-B278-4531EDD5512B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High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221D938-316A-C544-9DEE-758BCAA50949}"/>
                </a:ext>
              </a:extLst>
            </p:cNvPr>
            <p:cNvGrpSpPr/>
            <p:nvPr/>
          </p:nvGrpSpPr>
          <p:grpSpPr>
            <a:xfrm>
              <a:off x="14392403" y="7289664"/>
              <a:ext cx="2015995" cy="1016791"/>
              <a:chOff x="14120368" y="7402913"/>
              <a:chExt cx="2015995" cy="101679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5D85148-E2F0-E740-8264-EF0D6F80E26C}"/>
                  </a:ext>
                </a:extLst>
              </p:cNvPr>
              <p:cNvSpPr/>
              <p:nvPr/>
            </p:nvSpPr>
            <p:spPr>
              <a:xfrm>
                <a:off x="14120368" y="7525022"/>
                <a:ext cx="320040" cy="32004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F82A332-29A4-0D48-98DA-3689965AE1E8}"/>
                  </a:ext>
                </a:extLst>
              </p:cNvPr>
              <p:cNvSpPr/>
              <p:nvPr/>
            </p:nvSpPr>
            <p:spPr>
              <a:xfrm>
                <a:off x="14120368" y="7977556"/>
                <a:ext cx="320040" cy="32004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3291C3-05C2-2D42-88A5-BA21CBAA0B85}"/>
                  </a:ext>
                </a:extLst>
              </p:cNvPr>
              <p:cNvSpPr txBox="1"/>
              <p:nvPr/>
            </p:nvSpPr>
            <p:spPr>
              <a:xfrm>
                <a:off x="14440408" y="7402913"/>
                <a:ext cx="1695955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Class 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9E5E3B-3A46-CE4B-8654-8CFCBF0574E1}"/>
                  </a:ext>
                </a:extLst>
              </p:cNvPr>
              <p:cNvSpPr txBox="1"/>
              <p:nvPr/>
            </p:nvSpPr>
            <p:spPr>
              <a:xfrm>
                <a:off x="14440408" y="7855447"/>
                <a:ext cx="1695955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Class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7576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8898-ED73-1044-9361-E1858732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Impurities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2D1A75-B826-5845-9695-7E542C55962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There are two common choices: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Entropy: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Gini: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sz="4000" b="0" dirty="0">
                    <a:solidFill>
                      <a:schemeClr val="tx1"/>
                    </a:solidFill>
                  </a:rPr>
                  <a:t>These are extremely similar, and have basically no difference in performance of the final model. </a:t>
                </a:r>
              </a:p>
              <a:p>
                <a:r>
                  <a:rPr lang="en-US" sz="4000" b="0" dirty="0">
                    <a:solidFill>
                      <a:schemeClr val="tx1"/>
                    </a:solidFill>
                  </a:rPr>
                  <a:t>Since the logarithm is more complex to compute, the </a:t>
                </a:r>
                <a:r>
                  <a:rPr lang="en-US" sz="4000" dirty="0">
                    <a:solidFill>
                      <a:schemeClr val="tx1"/>
                    </a:solidFill>
                  </a:rPr>
                  <a:t>Gini Index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 is the most commonly recommended.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2D1A75-B826-5845-9695-7E542C559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3"/>
                <a:stretch>
                  <a:fillRect l="-2466" t="-1377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49A7A308-25C2-324E-A356-0DF19A263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84200" y="2286000"/>
            <a:ext cx="91440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28E4A-FA8B-1446-805D-47631226D98D}"/>
              </a:ext>
            </a:extLst>
          </p:cNvPr>
          <p:cNvSpPr txBox="1"/>
          <p:nvPr/>
        </p:nvSpPr>
        <p:spPr>
          <a:xfrm>
            <a:off x="14341475" y="2455960"/>
            <a:ext cx="70294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Gini and Entropy for two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1DE6D-9AE2-1046-80D1-E7F890432284}"/>
                  </a:ext>
                </a:extLst>
              </p:cNvPr>
              <p:cNvSpPr txBox="1"/>
              <p:nvPr/>
            </p:nvSpPr>
            <p:spPr>
              <a:xfrm>
                <a:off x="17186275" y="10606542"/>
                <a:ext cx="1695450" cy="667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3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3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1DE6D-9AE2-1046-80D1-E7F890432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275" y="10606542"/>
                <a:ext cx="1695450" cy="667875"/>
              </a:xfrm>
              <a:prstGeom prst="rect">
                <a:avLst/>
              </a:prstGeom>
              <a:blipFill>
                <a:blip r:embed="rId6"/>
                <a:stretch>
                  <a:fillRect b="-129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B143B56-309D-224A-ADBE-E1BBE73226EE}"/>
              </a:ext>
            </a:extLst>
          </p:cNvPr>
          <p:cNvSpPr txBox="1"/>
          <p:nvPr/>
        </p:nvSpPr>
        <p:spPr>
          <a:xfrm>
            <a:off x="11883430" y="6216799"/>
            <a:ext cx="230505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400" b="0" dirty="0"/>
              <a:t>Impurities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199222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ABE5-7A85-4E41-BE32-19F0C479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Impurities for Classification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7193228-0BC7-8F46-9865-B8187C4028C5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689100" y="2756958"/>
                <a:ext cx="10283098" cy="7369176"/>
              </a:xfrm>
            </p:spPr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There are two common choices: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Entropy: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Gini: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sz="4000" b="0" dirty="0">
                    <a:solidFill>
                      <a:schemeClr val="tx1"/>
                    </a:solidFill>
                  </a:rPr>
                  <a:t>These are extremely similar, and have basically no difference in performance of the final model. </a:t>
                </a:r>
              </a:p>
              <a:p>
                <a:r>
                  <a:rPr lang="en-US" sz="4000" b="0" dirty="0">
                    <a:solidFill>
                      <a:schemeClr val="tx1"/>
                    </a:solidFill>
                  </a:rPr>
                  <a:t>Since the logarithm is more complex to compute, the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Gini Index 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is the most commonly recommended.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7193228-0BC7-8F46-9865-B8187C402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89100" y="2756958"/>
                <a:ext cx="10283098" cy="7369176"/>
              </a:xfrm>
              <a:blipFill>
                <a:blip r:embed="rId3"/>
                <a:stretch>
                  <a:fillRect l="-2466" t="-1377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5AF8574-0E7F-9645-B814-F0514B530F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46" y="2756957"/>
                <a:ext cx="10849232" cy="9525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0" marR="0" indent="0" algn="l" defTabSz="825500" rtl="0" latinLnBrk="0">
                  <a:lnSpc>
                    <a:spcPct val="10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1pPr>
                <a:lvl2pPr marL="0" marR="0" indent="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2pPr>
                <a:lvl3pPr marL="0" marR="0" indent="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3pPr>
                <a:lvl4pPr marL="0" marR="0" indent="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4pPr>
                <a:lvl5pPr marL="0" marR="0" indent="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5pPr>
                <a:lvl6pPr marL="365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28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492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55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hangingPunct="1"/>
                <a:r>
                  <a:rPr lang="en-US" sz="4000" b="1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4000" dirty="0">
                    <a:solidFill>
                      <a:schemeClr val="tx1"/>
                    </a:solidFill>
                  </a:rPr>
                  <a:t>Let’s calculate Gini impurity for this sample split</a:t>
                </a:r>
              </a:p>
              <a:p>
                <a:pPr hangingPunct="1"/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0.55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1−0.55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+0.45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1−0.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0.495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</m:t>
                          </m:r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hangingPunct="1"/>
                <a:r>
                  <a:rPr lang="en-US" sz="4000" dirty="0">
                    <a:solidFill>
                      <a:schemeClr val="tx1"/>
                    </a:solidFill>
                  </a:rPr>
                  <a:t>The resulting Gini score is the “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weighted</a:t>
                </a:r>
                <a:r>
                  <a:rPr lang="en-US" sz="4000" dirty="0">
                    <a:solidFill>
                      <a:schemeClr val="tx1"/>
                    </a:solidFill>
                  </a:rPr>
                  <a:t>” sum of these scores.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5AF8574-0E7F-9645-B814-F0514B530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746" y="2756957"/>
                <a:ext cx="10849232" cy="9525659"/>
              </a:xfrm>
              <a:prstGeom prst="rect">
                <a:avLst/>
              </a:prstGeom>
              <a:blipFill>
                <a:blip r:embed="rId4"/>
                <a:stretch>
                  <a:fillRect l="-2222" t="-1065" r="-2924" b="-5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B7A5B7E-C446-404D-878F-58C38EF3EC3A}"/>
              </a:ext>
            </a:extLst>
          </p:cNvPr>
          <p:cNvSpPr/>
          <p:nvPr/>
        </p:nvSpPr>
        <p:spPr>
          <a:xfrm>
            <a:off x="17270263" y="4073812"/>
            <a:ext cx="1883767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condition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E601A-52B9-BA4E-A28E-8C7A507C159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6328380" y="4798338"/>
            <a:ext cx="1883767" cy="777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5E0CD1-DE94-EB4C-9C2E-1384091360B5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18212147" y="4798338"/>
            <a:ext cx="1379370" cy="777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E32C39-7BC1-5948-BEE7-A1E27E491E4E}"/>
                  </a:ext>
                </a:extLst>
              </p:cNvPr>
              <p:cNvSpPr/>
              <p:nvPr/>
            </p:nvSpPr>
            <p:spPr>
              <a:xfrm>
                <a:off x="16507503" y="5586246"/>
                <a:ext cx="1233702" cy="724526"/>
              </a:xfrm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E32C39-7BC1-5948-BEE7-A1E27E49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503" y="5586246"/>
                <a:ext cx="1233702" cy="724526"/>
              </a:xfrm>
              <a:prstGeom prst="rect">
                <a:avLst/>
              </a:prstGeom>
              <a:blipFill>
                <a:blip r:embed="rId5"/>
                <a:stretch>
                  <a:fillRect l="-2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BFC8C0-6097-1041-AB3A-401F562AC286}"/>
                  </a:ext>
                </a:extLst>
              </p:cNvPr>
              <p:cNvSpPr/>
              <p:nvPr/>
            </p:nvSpPr>
            <p:spPr>
              <a:xfrm>
                <a:off x="18407369" y="5576018"/>
                <a:ext cx="2368296" cy="724526"/>
              </a:xfrm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BFC8C0-6097-1041-AB3A-401F562AC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369" y="5576018"/>
                <a:ext cx="2368296" cy="724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489898-9C6D-9040-9D23-2DC65EFBF792}"/>
                  </a:ext>
                </a:extLst>
              </p:cNvPr>
              <p:cNvSpPr/>
              <p:nvPr/>
            </p:nvSpPr>
            <p:spPr>
              <a:xfrm>
                <a:off x="15145321" y="5585612"/>
                <a:ext cx="1378281" cy="724526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489898-9C6D-9040-9D23-2DC65EFBF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321" y="5585612"/>
                <a:ext cx="1378281" cy="724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6A8353F-5A5A-1741-94C5-B542C9EC75DB}"/>
              </a:ext>
            </a:extLst>
          </p:cNvPr>
          <p:cNvSpPr txBox="1"/>
          <p:nvPr/>
        </p:nvSpPr>
        <p:spPr>
          <a:xfrm>
            <a:off x="15145321" y="6305218"/>
            <a:ext cx="13621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%55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FE09F9-9828-A841-93FF-3038AFB87532}"/>
              </a:ext>
            </a:extLst>
          </p:cNvPr>
          <p:cNvSpPr txBox="1"/>
          <p:nvPr/>
        </p:nvSpPr>
        <p:spPr>
          <a:xfrm>
            <a:off x="16443263" y="6287966"/>
            <a:ext cx="13621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%45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2A8956-9655-F745-AA82-B98A1B522C06}"/>
              </a:ext>
            </a:extLst>
          </p:cNvPr>
          <p:cNvSpPr txBox="1"/>
          <p:nvPr/>
        </p:nvSpPr>
        <p:spPr>
          <a:xfrm>
            <a:off x="18910426" y="6287966"/>
            <a:ext cx="13621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%100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FD7F949-BF07-6E43-8B1A-E4C65FDDC030}"/>
                  </a:ext>
                </a:extLst>
              </p:cNvPr>
              <p:cNvSpPr/>
              <p:nvPr/>
            </p:nvSpPr>
            <p:spPr>
              <a:xfrm>
                <a:off x="15473514" y="6986173"/>
                <a:ext cx="1906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FD7F949-BF07-6E43-8B1A-E4C65FDD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14" y="6986173"/>
                <a:ext cx="1906291" cy="584775"/>
              </a:xfrm>
              <a:prstGeom prst="rect">
                <a:avLst/>
              </a:prstGeom>
              <a:blipFill>
                <a:blip r:embed="rId8"/>
                <a:stretch>
                  <a:fillRect l="-132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54147DA-1481-3748-8004-A8368759BFBD}"/>
                  </a:ext>
                </a:extLst>
              </p:cNvPr>
              <p:cNvSpPr/>
              <p:nvPr/>
            </p:nvSpPr>
            <p:spPr>
              <a:xfrm>
                <a:off x="18633626" y="7031346"/>
                <a:ext cx="1915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54147DA-1481-3748-8004-A8368759B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626" y="7031346"/>
                <a:ext cx="1915781" cy="584775"/>
              </a:xfrm>
              <a:prstGeom prst="rect">
                <a:avLst/>
              </a:prstGeom>
              <a:blipFill>
                <a:blip r:embed="rId9"/>
                <a:stretch>
                  <a:fillRect l="-131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9183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5A34-31A7-104C-87B3-C5FB3D3D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Impurities for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FD097C-A59B-3945-9C24-B885968C0F0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For </a:t>
                </a:r>
                <a:r>
                  <a:rPr lang="en-US" sz="4000" dirty="0">
                    <a:solidFill>
                      <a:schemeClr val="accent3"/>
                    </a:solidFill>
                  </a:rPr>
                  <a:t>regression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, the most common impurity measure is simply the variance: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Also common is the mean absolute error (MAE):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𝑚𝑎𝑒</m:t>
                      </m:r>
                      <m:d>
                        <m:d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Note: Differentiability is not needed in any of this, so we can take a fully arbitrary function as our measure of impurity.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FD097C-A59B-3945-9C24-B885968C0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87" t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6417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8898-ED73-1044-9361-E1858732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E15073-F234-6F4F-BB4B-374CCBA9DE40}"/>
              </a:ext>
            </a:extLst>
          </p:cNvPr>
          <p:cNvSpPr txBox="1">
            <a:spLocks/>
          </p:cNvSpPr>
          <p:nvPr/>
        </p:nvSpPr>
        <p:spPr>
          <a:xfrm>
            <a:off x="1159933" y="2851202"/>
            <a:ext cx="14384868" cy="8858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8DC4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4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/>
              <a:t>Information Gain (IG)</a:t>
            </a:r>
          </a:p>
          <a:p>
            <a:pPr lvl="1" hangingPunct="1"/>
            <a:r>
              <a:rPr lang="en-US" dirty="0"/>
              <a:t>Difference between the impurity of the parent node and the weighted sum of the child node impurities</a:t>
            </a:r>
          </a:p>
          <a:p>
            <a:pPr lvl="1" hangingPunct="1"/>
            <a:r>
              <a:rPr lang="en-US" dirty="0"/>
              <a:t>The lower the impurity of the child nodes, the larger the information gain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Let’s remember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03BCC8-060D-4946-9CA9-0E1608FA3A03}"/>
              </a:ext>
            </a:extLst>
          </p:cNvPr>
          <p:cNvSpPr/>
          <p:nvPr/>
        </p:nvSpPr>
        <p:spPr>
          <a:xfrm>
            <a:off x="18350631" y="3439692"/>
            <a:ext cx="2313137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Parent node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216A05-4C8D-1449-AAC5-530B4598CC4D}"/>
              </a:ext>
            </a:extLst>
          </p:cNvPr>
          <p:cNvSpPr/>
          <p:nvPr/>
        </p:nvSpPr>
        <p:spPr>
          <a:xfrm>
            <a:off x="16723294" y="5788436"/>
            <a:ext cx="2529906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Child node #1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EBEABC-EB0D-8E46-A87D-E40801E2260A}"/>
              </a:ext>
            </a:extLst>
          </p:cNvPr>
          <p:cNvSpPr/>
          <p:nvPr/>
        </p:nvSpPr>
        <p:spPr>
          <a:xfrm>
            <a:off x="19767818" y="5788436"/>
            <a:ext cx="2529906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Child node #2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EE6151-A1B1-B345-AED6-FBBA9D24D8F4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flipH="1">
            <a:off x="17988247" y="4164218"/>
            <a:ext cx="1518953" cy="16242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8361A1-D87C-5C46-BC26-3819F5DD7A3B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19507200" y="4164218"/>
            <a:ext cx="1525571" cy="16242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F7930E-9FDC-2B44-BE29-19E84D8EB5ED}"/>
              </a:ext>
            </a:extLst>
          </p:cNvPr>
          <p:cNvGrpSpPr/>
          <p:nvPr/>
        </p:nvGrpSpPr>
        <p:grpSpPr>
          <a:xfrm>
            <a:off x="2462788" y="8173831"/>
            <a:ext cx="12675610" cy="3745170"/>
            <a:chOff x="3732788" y="7188472"/>
            <a:chExt cx="12675610" cy="374517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CAEAE9-53FD-4545-B71A-433425B8F091}"/>
                </a:ext>
              </a:extLst>
            </p:cNvPr>
            <p:cNvSpPr txBox="1"/>
            <p:nvPr/>
          </p:nvSpPr>
          <p:spPr>
            <a:xfrm>
              <a:off x="7704327" y="7188472"/>
              <a:ext cx="38608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Helvetica Neue"/>
                </a:rPr>
                <a:t>Impurity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216FE7-148F-F847-A318-5192E8240C4B}"/>
                </a:ext>
              </a:extLst>
            </p:cNvPr>
            <p:cNvGrpSpPr/>
            <p:nvPr/>
          </p:nvGrpSpPr>
          <p:grpSpPr>
            <a:xfrm>
              <a:off x="3732788" y="9097541"/>
              <a:ext cx="3024632" cy="1836101"/>
              <a:chOff x="3402588" y="8821928"/>
              <a:chExt cx="3024632" cy="183610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FF2AE3C-00FE-5044-AD01-6BB6A7E893F1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8C78A17-73E3-3442-9AF2-85C66D598288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6A2687CB-E804-7541-A2A0-7A7454A465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6CB477B-08EB-784F-BBBC-D1BDCCABE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67DE900-FDE0-7746-851E-4F235EDC98B2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476839E-F2B4-EF4D-9901-BBED74B43DE3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30CE81F-74EE-1842-84BE-70E1707DF9F2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5F3DF8E-595C-5447-9F60-58ECF60D2DD1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1A4300-E4D5-1A45-82AA-B2E84285D596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Low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A28554-E545-6649-88EA-BA2161277970}"/>
                </a:ext>
              </a:extLst>
            </p:cNvPr>
            <p:cNvGrpSpPr/>
            <p:nvPr/>
          </p:nvGrpSpPr>
          <p:grpSpPr>
            <a:xfrm>
              <a:off x="8122415" y="9097404"/>
              <a:ext cx="3024632" cy="1836101"/>
              <a:chOff x="3402588" y="8821928"/>
              <a:chExt cx="3024632" cy="1836101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302E990-DCEE-514E-AF03-89BBBBF162CE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A7EC7E8-B90D-004B-A0D6-6A5429202147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666E791-03F3-A94F-894D-9BB9747C5A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95154FE-6CE4-834D-AE3E-1AE4CB180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89D3095-12EC-124B-ABA5-5A4DAB4537EF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583077E7-3B0F-9A41-9E38-F647795F729B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F51BAA5-F8A5-E04D-8EEE-D6C4DE6A12E5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0DE42A5-BD30-0548-B9CC-186CA57C7701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95E819-5AF1-5342-8C91-BF5F29562079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Medium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45BA103-8401-A649-98DD-970AE170F830}"/>
                </a:ext>
              </a:extLst>
            </p:cNvPr>
            <p:cNvGrpSpPr/>
            <p:nvPr/>
          </p:nvGrpSpPr>
          <p:grpSpPr>
            <a:xfrm>
              <a:off x="12517121" y="9097267"/>
              <a:ext cx="3024632" cy="1836101"/>
              <a:chOff x="3402588" y="8821928"/>
              <a:chExt cx="3024632" cy="1836101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48064A3-A0A9-8148-8656-DDDC2B11E390}"/>
                  </a:ext>
                </a:extLst>
              </p:cNvPr>
              <p:cNvGrpSpPr/>
              <p:nvPr/>
            </p:nvGrpSpPr>
            <p:grpSpPr>
              <a:xfrm>
                <a:off x="3402588" y="8821928"/>
                <a:ext cx="3024632" cy="1041400"/>
                <a:chOff x="2717800" y="9025128"/>
                <a:chExt cx="3024632" cy="104140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EDBD195-B414-1F46-A47B-49CE8EC14C49}"/>
                    </a:ext>
                  </a:extLst>
                </p:cNvPr>
                <p:cNvCxnSpPr/>
                <p:nvPr/>
              </p:nvCxnSpPr>
              <p:spPr>
                <a:xfrm>
                  <a:off x="2717800" y="10058400"/>
                  <a:ext cx="3008376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98F2A1B-4A46-1B41-980A-9D4B33FE12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8816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2916A49-B2CC-174D-A4D7-3783711B7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2432" y="9025128"/>
                  <a:ext cx="0" cy="1041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8DAA4F3-4B17-7842-B3E9-C4E13DF41A85}"/>
                    </a:ext>
                  </a:extLst>
                </p:cNvPr>
                <p:cNvSpPr/>
                <p:nvPr/>
              </p:nvSpPr>
              <p:spPr>
                <a:xfrm>
                  <a:off x="2895600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E73DFAC-FC4B-B04F-8358-C431A7CBA33A}"/>
                    </a:ext>
                  </a:extLst>
                </p:cNvPr>
                <p:cNvSpPr/>
                <p:nvPr/>
              </p:nvSpPr>
              <p:spPr>
                <a:xfrm>
                  <a:off x="3584957" y="9302962"/>
                  <a:ext cx="640080" cy="64008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FB8AAD2-4E2D-5646-936F-81699A1DF415}"/>
                    </a:ext>
                  </a:extLst>
                </p:cNvPr>
                <p:cNvSpPr/>
                <p:nvPr/>
              </p:nvSpPr>
              <p:spPr>
                <a:xfrm>
                  <a:off x="4273042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29509C5-DD12-E24D-8735-0F7D8B1D6E0A}"/>
                    </a:ext>
                  </a:extLst>
                </p:cNvPr>
                <p:cNvSpPr/>
                <p:nvPr/>
              </p:nvSpPr>
              <p:spPr>
                <a:xfrm>
                  <a:off x="4961127" y="9302962"/>
                  <a:ext cx="640080" cy="64008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CC01F38-C391-8049-8692-8BF9E1439856}"/>
                  </a:ext>
                </a:extLst>
              </p:cNvPr>
              <p:cNvSpPr txBox="1"/>
              <p:nvPr/>
            </p:nvSpPr>
            <p:spPr>
              <a:xfrm>
                <a:off x="3937000" y="10093772"/>
                <a:ext cx="1955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  <a:sym typeface="Helvetica Neue"/>
                  </a:rPr>
                  <a:t>High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D2196E7-185D-4A46-B0DF-6BA33E502FEB}"/>
                </a:ext>
              </a:extLst>
            </p:cNvPr>
            <p:cNvGrpSpPr/>
            <p:nvPr/>
          </p:nvGrpSpPr>
          <p:grpSpPr>
            <a:xfrm>
              <a:off x="14392403" y="7289664"/>
              <a:ext cx="2015995" cy="1016791"/>
              <a:chOff x="14120368" y="7402913"/>
              <a:chExt cx="2015995" cy="101679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128AE22-7F0B-A445-8F14-08011CCAEDD1}"/>
                  </a:ext>
                </a:extLst>
              </p:cNvPr>
              <p:cNvSpPr/>
              <p:nvPr/>
            </p:nvSpPr>
            <p:spPr>
              <a:xfrm>
                <a:off x="14120368" y="7525022"/>
                <a:ext cx="320040" cy="32004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8DF2E4C-2274-C34B-BAE4-EB36BBDFF0E1}"/>
                  </a:ext>
                </a:extLst>
              </p:cNvPr>
              <p:cNvSpPr/>
              <p:nvPr/>
            </p:nvSpPr>
            <p:spPr>
              <a:xfrm>
                <a:off x="14120368" y="7977556"/>
                <a:ext cx="320040" cy="32004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04816B-EE06-6F42-981A-41147A536DCF}"/>
                  </a:ext>
                </a:extLst>
              </p:cNvPr>
              <p:cNvSpPr txBox="1"/>
              <p:nvPr/>
            </p:nvSpPr>
            <p:spPr>
              <a:xfrm>
                <a:off x="14440408" y="7402913"/>
                <a:ext cx="1695955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Class 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3B1E33E-B872-C744-A5FD-0D5B653272E5}"/>
                  </a:ext>
                </a:extLst>
              </p:cNvPr>
              <p:cNvSpPr txBox="1"/>
              <p:nvPr/>
            </p:nvSpPr>
            <p:spPr>
              <a:xfrm>
                <a:off x="14440408" y="7855447"/>
                <a:ext cx="1695955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Class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481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1: </a:t>
            </a:r>
            <a:r>
              <a:rPr lang="en-US" sz="4000" b="0" dirty="0">
                <a:solidFill>
                  <a:schemeClr val="tx1"/>
                </a:solidFill>
              </a:rPr>
              <a:t>Introduction to Tree-Based Method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2: </a:t>
            </a:r>
            <a:r>
              <a:rPr lang="en-US" sz="4000" b="0" dirty="0">
                <a:solidFill>
                  <a:schemeClr val="tx1"/>
                </a:solidFill>
              </a:rPr>
              <a:t>Bias-Variance Tradeoff and </a:t>
            </a:r>
            <a:r>
              <a:rPr lang="en-US" sz="4000" b="0" dirty="0" err="1">
                <a:solidFill>
                  <a:schemeClr val="tx1"/>
                </a:solidFill>
              </a:rPr>
              <a:t>Ensembling</a:t>
            </a:r>
            <a:r>
              <a:rPr lang="en-US" sz="4000" b="0" dirty="0">
                <a:solidFill>
                  <a:schemeClr val="tx1"/>
                </a:solidFill>
              </a:rPr>
              <a:t> Approaches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3: </a:t>
            </a:r>
            <a:r>
              <a:rPr lang="en-US" sz="4000" b="0" dirty="0">
                <a:solidFill>
                  <a:schemeClr val="tx1"/>
                </a:solidFill>
              </a:rPr>
              <a:t>Bootstrap sampling, Bagging and Random Forests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4: </a:t>
            </a:r>
            <a:r>
              <a:rPr lang="en-US" sz="4000" b="0" dirty="0">
                <a:solidFill>
                  <a:schemeClr val="tx1"/>
                </a:solidFill>
              </a:rPr>
              <a:t>Random Forest Proximities and Feature Importance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5: </a:t>
            </a:r>
            <a:r>
              <a:rPr lang="en-US" sz="4000" b="0" dirty="0">
                <a:solidFill>
                  <a:schemeClr val="tx1"/>
                </a:solidFill>
              </a:rPr>
              <a:t>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6: </a:t>
            </a:r>
            <a:r>
              <a:rPr lang="en-US" sz="4000" b="0" dirty="0">
                <a:solidFill>
                  <a:schemeClr val="tx1"/>
                </a:solidFill>
              </a:rPr>
              <a:t>Project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3611060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6B8E-69B5-5249-B18E-E233B8D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Impurity and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 Gini Impurity is actually very closely tied to the notion of mean squared error.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Encode the two classes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.  Then note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Thus we can conclude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0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81045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6B8E-69B5-5249-B18E-E233B8D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Impurity and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 Gini Impurity is actually very closely tied to the notion of mean squared error.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Encode the two classes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.  Then note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Thus we can conclude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0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7586D-E553-A048-B39F-20693663BE6E}"/>
                  </a:ext>
                </a:extLst>
              </p:cNvPr>
              <p:cNvSpPr txBox="1"/>
              <p:nvPr/>
            </p:nvSpPr>
            <p:spPr>
              <a:xfrm>
                <a:off x="9649427" y="8769464"/>
                <a:ext cx="3611950" cy="495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→</m:t>
                        </m:r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𝑦</m:t>
                        </m:r>
                      </m:e>
                      <m:sub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𝑖𝑓</m:t>
                    </m:r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sSub>
                      <m:sSubPr>
                        <m:ctrlP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7586D-E553-A048-B39F-20693663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27" y="8769464"/>
                <a:ext cx="3611950" cy="495072"/>
              </a:xfrm>
              <a:prstGeom prst="rect">
                <a:avLst/>
              </a:prstGeom>
              <a:blipFill>
                <a:blip r:embed="rId4"/>
                <a:stretch>
                  <a:fillRect l="-2807" t="-2500" r="-1754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43589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6B8E-69B5-5249-B18E-E233B8D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Impurity and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 Gini Impurity is actually very closely tied to the notion of mean squared error.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Encode the two classes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.  Then note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Thus we can conclude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0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7586D-E553-A048-B39F-20693663BE6E}"/>
                  </a:ext>
                </a:extLst>
              </p:cNvPr>
              <p:cNvSpPr txBox="1"/>
              <p:nvPr/>
            </p:nvSpPr>
            <p:spPr>
              <a:xfrm>
                <a:off x="9649427" y="8769464"/>
                <a:ext cx="3611950" cy="495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→</m:t>
                        </m:r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𝑦</m:t>
                        </m:r>
                      </m:e>
                      <m:sub>
                        <m:r>
                          <a:rPr kumimoji="0" lang="en-US" sz="3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𝑖𝑓</m:t>
                    </m:r>
                    <m:r>
                      <a:rPr kumimoji="0" lang="en-US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  <m:sSub>
                      <m:sSubPr>
                        <m:ctrlP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7586D-E553-A048-B39F-20693663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27" y="8769464"/>
                <a:ext cx="3611950" cy="495072"/>
              </a:xfrm>
              <a:prstGeom prst="rect">
                <a:avLst/>
              </a:prstGeom>
              <a:blipFill>
                <a:blip r:embed="rId4"/>
                <a:stretch>
                  <a:fillRect l="-2807" t="-2500" r="-1754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8642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6B8E-69B5-5249-B18E-E233B8D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Impurity and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The Gini Impurity is actually very closely tied to the notion of mean squared error.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Encode the two classes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.  Then note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Thus we can conclude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4BE8AD-B203-4A4D-8BAA-E69C7C9B6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08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DC21DA-084D-DC4B-AD92-D4EE30F42011}"/>
                  </a:ext>
                </a:extLst>
              </p:cNvPr>
              <p:cNvSpPr/>
              <p:nvPr/>
            </p:nvSpPr>
            <p:spPr>
              <a:xfrm>
                <a:off x="9915591" y="8956746"/>
                <a:ext cx="3990580" cy="1390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bar>
                        <m:barPr>
                          <m:pos m:val="top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bar>
                            <m:barPr>
                              <m:pos m:val="top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DC21DA-084D-DC4B-AD92-D4EE30F42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91" y="8956746"/>
                <a:ext cx="3990580" cy="1390509"/>
              </a:xfrm>
              <a:prstGeom prst="rect">
                <a:avLst/>
              </a:prstGeom>
              <a:blipFill>
                <a:blip r:embed="rId4"/>
                <a:stretch>
                  <a:fillRect l="-5079" t="-102727" b="-16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81E64-393B-8940-8A40-E4B0838216C4}"/>
              </a:ext>
            </a:extLst>
          </p:cNvPr>
          <p:cNvCxnSpPr/>
          <p:nvPr/>
        </p:nvCxnSpPr>
        <p:spPr>
          <a:xfrm>
            <a:off x="12192000" y="8153400"/>
            <a:ext cx="0" cy="80334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7979298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7C20-D62F-1041-B0CF-6D69BC5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Algorithm (CART)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Assume we have a way to measure label “impurity”. </a:t>
                </a:r>
              </a:p>
              <a:p>
                <a:r>
                  <a:rPr lang="en-US" sz="4000" b="0" dirty="0">
                    <a:solidFill>
                      <a:schemeClr val="tx1"/>
                    </a:solidFill>
                  </a:rPr>
                  <a:t>CART stands for </a:t>
                </a:r>
                <a:r>
                  <a:rPr lang="en-US" sz="4000" dirty="0">
                    <a:solidFill>
                      <a:schemeClr val="tx1"/>
                    </a:solidFill>
                  </a:rPr>
                  <a:t>Classification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 and </a:t>
                </a:r>
                <a:r>
                  <a:rPr lang="en-US" sz="4000" dirty="0">
                    <a:solidFill>
                      <a:schemeClr val="tx1"/>
                    </a:solidFill>
                  </a:rPr>
                  <a:t>Regression Trees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. It constructs a </a:t>
                </a:r>
                <a:r>
                  <a:rPr lang="en-US" sz="4000" dirty="0">
                    <a:solidFill>
                      <a:schemeClr val="tx1"/>
                    </a:solidFill>
                  </a:rPr>
                  <a:t>binary tree (yes-no splits)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Assume we have a data matrix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refers to the particular </a:t>
                </a:r>
                <a:r>
                  <a:rPr lang="en-US" sz="4000" b="0" dirty="0" err="1">
                    <a:solidFill>
                      <a:schemeClr val="tx1"/>
                    </a:solidFill>
                  </a:rPr>
                  <a:t>datapoint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to the particular feature. 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We have our target label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which can be either categorical or numerical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We have an impurity measure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that tells you how pure a collection of labels are.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08" t="-1105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43149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7C20-D62F-1041-B0CF-6D69BC5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Algorithm (CART)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Loop over every feature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and split every value it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: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Split the dataset into two parts (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left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and 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right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): </a:t>
                </a:r>
                <a:endParaRPr lang="en-US" sz="3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for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, 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for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. 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Let them have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respectively.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Keep track of the split that </a:t>
                </a:r>
                <a:r>
                  <a:rPr lang="en-US" sz="3800" u="sng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maximizes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the 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average decrease in impurity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(information gain): </a:t>
                </a:r>
              </a:p>
              <a:p>
                <a:pPr marL="913942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</a:endParaRPr>
              </a:p>
              <a:p>
                <a:pPr lvl="1"/>
                <a:endParaRPr lang="en-US" sz="38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Recursively pass the left and right datasets to the child nodes.</a:t>
                </a:r>
              </a:p>
              <a:p>
                <a:pPr lvl="2"/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If some stopping criteria is met, do nothing: just identify the value to return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the best guess: average or most common class</a:t>
                </a:r>
              </a:p>
              <a:p>
                <a:pPr marL="1270000" lvl="2" indent="0">
                  <a:buNone/>
                </a:pPr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48" t="-829" b="-5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4D1F213-5F00-8141-9CA7-BE934339DBA2}"/>
              </a:ext>
            </a:extLst>
          </p:cNvPr>
          <p:cNvSpPr/>
          <p:nvPr/>
        </p:nvSpPr>
        <p:spPr>
          <a:xfrm>
            <a:off x="14591431" y="3871492"/>
            <a:ext cx="2313137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Parent node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44ED0-7623-3C4C-B160-B2CF0E24A335}"/>
              </a:ext>
            </a:extLst>
          </p:cNvPr>
          <p:cNvSpPr/>
          <p:nvPr/>
        </p:nvSpPr>
        <p:spPr>
          <a:xfrm>
            <a:off x="13077524" y="5068500"/>
            <a:ext cx="2529906" cy="9259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Left child node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7E7D0-166C-A546-BF64-B3B3736E4BD7}"/>
              </a:ext>
            </a:extLst>
          </p:cNvPr>
          <p:cNvSpPr/>
          <p:nvPr/>
        </p:nvSpPr>
        <p:spPr>
          <a:xfrm>
            <a:off x="16006612" y="5068500"/>
            <a:ext cx="2529906" cy="9259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Right child node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CB9238-A0CD-B644-B5CF-267544FD795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14342477" y="4596018"/>
            <a:ext cx="1405523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85ECA-5F08-4345-9700-DF8C2A58E50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5748000" y="4596018"/>
            <a:ext cx="1523565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6243792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7C20-D62F-1041-B0CF-6D69BC5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Algorithm (CART)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Loop over every feature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and split every value it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: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Split the dataset into two parts (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left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and 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right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): </a:t>
                </a:r>
                <a:endParaRPr lang="en-US" sz="3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for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, 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for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.  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Let them have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respectively.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Keep track of the split that </a:t>
                </a:r>
                <a:r>
                  <a:rPr lang="en-US" sz="3800" u="sng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maximizes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the </a:t>
                </a:r>
                <a:r>
                  <a:rPr lang="en-US" sz="3800" b="1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average decrease in impurity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(information gain): </a:t>
                </a:r>
              </a:p>
              <a:p>
                <a:pPr marL="913942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</a:endParaRPr>
              </a:p>
              <a:p>
                <a:pPr lvl="1"/>
                <a:endParaRPr lang="en-US" sz="38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Recursively pass the left and right datasets to the child nodes.</a:t>
                </a:r>
              </a:p>
              <a:p>
                <a:pPr lvl="2"/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If some stopping criteria is met, do nothing: just identify the value to return</a:t>
                </a:r>
              </a:p>
              <a:p>
                <a:pPr lvl="1"/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the best guess: average or most common class</a:t>
                </a:r>
              </a:p>
              <a:p>
                <a:pPr marL="1270000" lvl="2" indent="0">
                  <a:buNone/>
                </a:pPr>
                <a:endParaRPr lang="en-US" sz="3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48" t="-829" b="-5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FB4D12-ADE9-C442-985C-1CD89722270D}"/>
              </a:ext>
            </a:extLst>
          </p:cNvPr>
          <p:cNvSpPr txBox="1"/>
          <p:nvPr/>
        </p:nvSpPr>
        <p:spPr>
          <a:xfrm>
            <a:off x="5622324" y="8534099"/>
            <a:ext cx="385530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mpurity before split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B570-9FD7-0544-9D7A-7241B89E15BF}"/>
              </a:ext>
            </a:extLst>
          </p:cNvPr>
          <p:cNvSpPr txBox="1"/>
          <p:nvPr/>
        </p:nvSpPr>
        <p:spPr>
          <a:xfrm>
            <a:off x="15128326" y="8659747"/>
            <a:ext cx="422361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mpurity after split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71225-6527-C249-ABA7-70B8133E7B4D}"/>
              </a:ext>
            </a:extLst>
          </p:cNvPr>
          <p:cNvSpPr txBox="1"/>
          <p:nvPr/>
        </p:nvSpPr>
        <p:spPr>
          <a:xfrm>
            <a:off x="8995719" y="7425313"/>
            <a:ext cx="963826" cy="988541"/>
          </a:xfrm>
          <a:prstGeom prst="rect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598FE9-9DD5-E24B-84F3-20E8A0EF06E8}"/>
              </a:ext>
            </a:extLst>
          </p:cNvPr>
          <p:cNvCxnSpPr>
            <a:stCxn id="17" idx="1"/>
            <a:endCxn id="7" idx="0"/>
          </p:cNvCxnSpPr>
          <p:nvPr/>
        </p:nvCxnSpPr>
        <p:spPr>
          <a:xfrm flipH="1">
            <a:off x="7549978" y="7919584"/>
            <a:ext cx="1445741" cy="6145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94BA2A-C12E-C44B-B799-8E75EBB3F72B}"/>
              </a:ext>
            </a:extLst>
          </p:cNvPr>
          <p:cNvSpPr txBox="1">
            <a:spLocks/>
          </p:cNvSpPr>
          <p:nvPr/>
        </p:nvSpPr>
        <p:spPr>
          <a:xfrm>
            <a:off x="10296950" y="7233783"/>
            <a:ext cx="4206240" cy="1371600"/>
          </a:xfrm>
          <a:prstGeom prst="rect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7B1F02-5057-4148-BB7C-566A227B0E9A}"/>
              </a:ext>
            </a:extLst>
          </p:cNvPr>
          <p:cNvCxnSpPr>
            <a:stCxn id="22" idx="3"/>
            <a:endCxn id="8" idx="0"/>
          </p:cNvCxnSpPr>
          <p:nvPr/>
        </p:nvCxnSpPr>
        <p:spPr>
          <a:xfrm>
            <a:off x="14503190" y="7919583"/>
            <a:ext cx="2736942" cy="74016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8B94C-ED28-2945-A6C3-D30C79D42076}"/>
              </a:ext>
            </a:extLst>
          </p:cNvPr>
          <p:cNvSpPr/>
          <p:nvPr/>
        </p:nvSpPr>
        <p:spPr>
          <a:xfrm>
            <a:off x="14591431" y="3871492"/>
            <a:ext cx="2313137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Parent node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4792C-5361-6949-AB9F-4417ED5D6E8B}"/>
              </a:ext>
            </a:extLst>
          </p:cNvPr>
          <p:cNvSpPr/>
          <p:nvPr/>
        </p:nvSpPr>
        <p:spPr>
          <a:xfrm>
            <a:off x="13077524" y="5068500"/>
            <a:ext cx="2529906" cy="9259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Left child node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C9CFB-79D7-3143-9F17-3ADBBB0789D1}"/>
              </a:ext>
            </a:extLst>
          </p:cNvPr>
          <p:cNvSpPr/>
          <p:nvPr/>
        </p:nvSpPr>
        <p:spPr>
          <a:xfrm>
            <a:off x="16006612" y="5068500"/>
            <a:ext cx="2529906" cy="9259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Right child node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F851A4-0A2F-214F-BD87-27002FF14D90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14342477" y="4596018"/>
            <a:ext cx="1405523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FBD57D-26EE-D046-94DE-8BA9C212B0AB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15748000" y="4596018"/>
            <a:ext cx="1523565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592901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7C20-D62F-1041-B0CF-6D69BC5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Variable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Our CART algorithm in the previous slides used a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numerical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attribute 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). How many splits do we have to choose from for different variable types?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Nominal Categorical Variable: 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With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C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categories ,there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azon Ember" panose="020B0603020204020204" pitchFamily="34" charset="0"/>
                            <a:cs typeface="Amazon Ember" panose="020B0603020204020204" pitchFamily="34" charset="0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azon Ember" panose="020B0603020204020204" pitchFamily="34" charset="0"/>
                            <a:cs typeface="Amazon Ember" panose="020B0603020204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azon Ember" panose="020B0603020204020204" pitchFamily="34" charset="0"/>
                            <a:cs typeface="Amazon Ember" panose="020B0603020204020204" pitchFamily="34" charset="0"/>
                          </a:rPr>
                          <m:t>𝑪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azon Ember" panose="020B0603020204020204" pitchFamily="34" charset="0"/>
                            <a:cs typeface="Amazon Ember" panose="020B0603020204020204" pitchFamily="34" charset="0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azon Ember" panose="020B0603020204020204" pitchFamily="34" charset="0"/>
                            <a:cs typeface="Amazon Ember" panose="020B0603020204020204" pitchFamily="34" charset="0"/>
                          </a:rPr>
                          <m:t>𝟏</m:t>
                        </m:r>
                      </m:sup>
                    </m:sSup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m:t>𝟏</m:t>
                    </m:r>
                  </m:oMath>
                </a14:m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possible splits. </a:t>
                </a:r>
                <a:r>
                  <a:rPr lang="en-US" sz="36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For example: [”Red”, “Green”, “Blue”] give three possible splits:</a:t>
                </a:r>
              </a:p>
              <a:p>
                <a:pPr marL="1841500" lvl="1" indent="-5715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”Red”, [“Green” , “Blue”]</a:t>
                </a:r>
              </a:p>
              <a:p>
                <a:pPr marL="1841500" lvl="1" indent="-5715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”Green”, [“Red”, “Blue”]</a:t>
                </a:r>
              </a:p>
              <a:p>
                <a:pPr marL="1841500" lvl="1" indent="-5715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“Blue”, [“Red” , “Green”]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Ordinal Categorical or Continuous Variable: 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With </a:t>
                </a:r>
                <a:r>
                  <a:rPr lang="en-US" sz="38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K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different values ,there are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m:t>𝑲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m:t>𝟏</m:t>
                    </m:r>
                  </m:oMath>
                </a14:m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possible splits. </a:t>
                </a:r>
                <a:r>
                  <a:rPr lang="en-US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For example: [12, 15, 18, 20, 23] give 4 possible splits:</a:t>
                </a:r>
                <a:r>
                  <a:rPr lang="en-US" sz="3800" b="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13.5, 16.5, 19, 21.5 (mid points)</a:t>
                </a:r>
                <a:endParaRPr lang="en-US" b="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48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9209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7C20-D62F-1041-B0CF-6D69BC5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Algorithm (CART)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Often times you want to </a:t>
                </a:r>
                <a:r>
                  <a:rPr lang="en-US" sz="4000" dirty="0">
                    <a:solidFill>
                      <a:schemeClr val="tx1"/>
                    </a:solidFill>
                  </a:rPr>
                  <a:t>sort your </a:t>
                </a:r>
                <a:r>
                  <a:rPr lang="en-US" sz="4000" dirty="0" err="1">
                    <a:solidFill>
                      <a:schemeClr val="tx1"/>
                    </a:solidFill>
                  </a:rPr>
                  <a:t>datapoints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 before computing the splits since updating the impurities will often be easy when you switch one </a:t>
                </a:r>
                <a:r>
                  <a:rPr lang="en-US" sz="4000" b="0" dirty="0" err="1">
                    <a:solidFill>
                      <a:schemeClr val="tx1"/>
                    </a:solidFill>
                  </a:rPr>
                  <a:t>datapoint</a:t>
                </a:r>
                <a:r>
                  <a:rPr lang="en-US" sz="4000" b="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000" b="0" dirty="0">
                    <a:solidFill>
                      <a:schemeClr val="tx1"/>
                    </a:solidFill>
                  </a:rPr>
                  <a:t>. See p.50 of </a:t>
                </a:r>
                <a:r>
                  <a:rPr lang="en-US" sz="4000" b="0" dirty="0">
                    <a:solidFill>
                      <a:schemeClr val="accent2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Understanding Random Forests</a:t>
                </a:r>
                <a:endParaRPr lang="en-US" sz="4000" b="0" dirty="0">
                  <a:solidFill>
                    <a:schemeClr val="accent2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b="0" dirty="0">
                  <a:solidFill>
                    <a:schemeClr val="tx1"/>
                  </a:solidFill>
                </a:endParaRPr>
              </a:p>
              <a:p>
                <a:endParaRPr lang="en-US" sz="4000" b="0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Now to predict, all you need to do is send your particular datapoint down the branches of the tree corresponding to the particular if statement.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0" dirty="0">
                    <a:solidFill>
                      <a:schemeClr val="tx1"/>
                    </a:solidFill>
                  </a:rPr>
                  <a:t>Once you hit a leaf, you return the desired value (for predictions) or potentially probability (if you want to make soft decisions like ”80% sure it is a cat, 20% sure it is a dog” rather than hard decisions like “it is a cat.”)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2B4765-4D74-EE44-9BD1-C893B6B6C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087" t="-1105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A4DB93-3278-0649-90CD-2C1F30797C73}"/>
              </a:ext>
            </a:extLst>
          </p:cNvPr>
          <p:cNvSpPr/>
          <p:nvPr/>
        </p:nvSpPr>
        <p:spPr>
          <a:xfrm>
            <a:off x="16851163" y="4280958"/>
            <a:ext cx="2313137" cy="724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Parent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6AF7AE-0973-3E46-A49A-63959949E307}"/>
                  </a:ext>
                </a:extLst>
              </p:cNvPr>
              <p:cNvSpPr/>
              <p:nvPr/>
            </p:nvSpPr>
            <p:spPr>
              <a:xfrm>
                <a:off x="15337256" y="5477966"/>
                <a:ext cx="1920240" cy="7315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6AF7AE-0973-3E46-A49A-63959949E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256" y="5477966"/>
                <a:ext cx="1920240" cy="731520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F34E56-8C69-D544-A242-A569ADA51D49}"/>
                  </a:ext>
                </a:extLst>
              </p:cNvPr>
              <p:cNvSpPr/>
              <p:nvPr/>
            </p:nvSpPr>
            <p:spPr>
              <a:xfrm>
                <a:off x="18967852" y="5477966"/>
                <a:ext cx="1920240" cy="7315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F34E56-8C69-D544-A242-A569ADA51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852" y="5477966"/>
                <a:ext cx="1920240" cy="731520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BDE3BA-2C75-094D-8FB3-1BC06DB476C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16297376" y="5005484"/>
            <a:ext cx="1710356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42BADF-3E60-044A-AF1D-28C879B147A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8007732" y="5005484"/>
            <a:ext cx="1920240" cy="4724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5015496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Impurity Functions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Basic properties of decision trees</a:t>
            </a:r>
          </a:p>
          <a:p>
            <a:r>
              <a:rPr lang="en-US" sz="4000" dirty="0"/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dirty="0"/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32460654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Class 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An intro to decision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Impurity Functions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Basic properties of decision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Basic regularization of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Interface in </a:t>
            </a:r>
            <a:r>
              <a:rPr lang="en-US" sz="4000" b="0" dirty="0" err="1">
                <a:solidFill>
                  <a:schemeClr val="tx1"/>
                </a:solidFill>
              </a:rPr>
              <a:t>Sklearn</a:t>
            </a:r>
            <a:endParaRPr lang="en-US" sz="40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314983501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DD90-411D-3043-8DE1-478956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of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F6118C-D3EF-BB42-ABAF-C46862BE278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Decision trees are fairly unique in the world of ML in that there is no reason to scale features, or do any type of standardization.</a:t>
                </a:r>
              </a:p>
              <a:p>
                <a:r>
                  <a:rPr lang="en-US" sz="4000" dirty="0"/>
                  <a:t>Suppose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is an </a:t>
                </a:r>
                <a:r>
                  <a:rPr lang="en-US" sz="4000" b="1" dirty="0">
                    <a:solidFill>
                      <a:schemeClr val="accent3"/>
                    </a:solidFill>
                  </a:rPr>
                  <a:t>increasing function </a:t>
                </a:r>
                <a:r>
                  <a:rPr lang="en-US" sz="4000" dirty="0"/>
                  <a:t>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dirty="0"/>
                  <a:t>) then transforming any feature of your data by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dirty="0"/>
                  <a:t> will not change the learned tree (it only really cares about the order)</a:t>
                </a:r>
              </a:p>
              <a:p>
                <a:r>
                  <a:rPr lang="en-US" sz="4000" dirty="0"/>
                  <a:t>Similarly any decreasing function can be used, and for many implementations it will not change much (the only issue is the difference between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4000" dirty="0"/>
                  <a:t>).</a:t>
                </a:r>
              </a:p>
              <a:p>
                <a:r>
                  <a:rPr lang="en-US" sz="4000" dirty="0"/>
                  <a:t>However, it is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not true that all linear functions </a:t>
                </a:r>
                <a:r>
                  <a:rPr lang="en-US" sz="4000" dirty="0"/>
                  <a:t>can be used since they might mix features together.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F6118C-D3EF-BB42-ABAF-C46862BE2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1568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8931-451A-AB46-9F6E-DC12CB6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773A38-FC35-2E4A-8473-B7AF37AC5C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200" dirty="0"/>
                  <a:t>Assume </a:t>
                </a:r>
                <a:r>
                  <a:rPr lang="en-US" sz="4200" b="1" dirty="0"/>
                  <a:t>N:</a:t>
                </a:r>
                <a:r>
                  <a:rPr lang="en-US" sz="4200" dirty="0"/>
                  <a:t> Number of data points, </a:t>
                </a:r>
                <a:r>
                  <a:rPr lang="en-US" sz="4200" b="1" dirty="0"/>
                  <a:t>k:</a:t>
                </a:r>
                <a:r>
                  <a:rPr lang="en-US" sz="4200" dirty="0"/>
                  <a:t> Number of features, </a:t>
                </a:r>
                <a:r>
                  <a:rPr lang="en-US" sz="4200" b="1" dirty="0"/>
                  <a:t>d:</a:t>
                </a:r>
                <a:r>
                  <a:rPr lang="en-US" sz="4200" dirty="0"/>
                  <a:t> Depth of the tree</a:t>
                </a:r>
              </a:p>
              <a:p>
                <a:r>
                  <a:rPr lang="en-US" sz="4200" dirty="0"/>
                  <a:t>Time complexity to learn </a:t>
                </a:r>
                <a:r>
                  <a:rPr lang="en-US" sz="4200" b="1" dirty="0"/>
                  <a:t>a single node</a:t>
                </a:r>
                <a:r>
                  <a:rPr lang="en-US" sz="4200" dirty="0"/>
                  <a:t> of a decision tree is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func>
                      <m:func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200" dirty="0"/>
                  <a:t> assuming you </a:t>
                </a:r>
                <a:r>
                  <a:rPr lang="en-US" sz="4200" b="1" dirty="0"/>
                  <a:t>use the sorting method</a:t>
                </a:r>
                <a:r>
                  <a:rPr lang="en-US" sz="4200" dirty="0"/>
                  <a:t> and update the impurities as you go.  </a:t>
                </a:r>
              </a:p>
              <a:p>
                <a:pPr lvl="1"/>
                <a:r>
                  <a:rPr lang="en-US" sz="3600" dirty="0"/>
                  <a:t>If you go through and compute the impurities over the entire dataset each time, it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4200" dirty="0"/>
                  <a:t>When you compute a split, you hopefully will split the node into two approximately equal halves.  So then the complexity will be something like: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</m:t>
                          </m:r>
                          <m:func>
                            <m:func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+2⋅</m:t>
                      </m:r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box>
                            <m:box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func>
                            <m:func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+4⋅</m:t>
                      </m:r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box>
                            <m:box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  <m:func>
                            <m:funcPr>
                              <m:ctrlPr>
                                <a:rPr lang="en-US" sz="4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+…≈</m:t>
                      </m:r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𝑑𝑘𝑁</m:t>
                      </m:r>
                      <m:func>
                        <m:funcPr>
                          <m:ctrlP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200" dirty="0"/>
              </a:p>
              <a:p>
                <a:r>
                  <a:rPr lang="en-US" sz="4200" dirty="0"/>
                  <a:t>Worst case performance can be extremely bad!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773A38-FC35-2E4A-8473-B7AF37AC5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752" t="-4131" r="-725" b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3532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Impurity Functions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properties of decision trees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dirty="0"/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107102011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B05-C262-514C-BABE-A72E193B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26DFC-5094-EB40-B10E-799507308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In general when you want to regularize an ML model, it is key to bound the complexity of the model.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When working with gradient based methods like neural networks or even linear or logistic regression, you impose norm constraints on the weights to indirectly mediate complexity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With tree based methods, there is a much more direct way to control the complexity, which is with </a:t>
            </a:r>
            <a:r>
              <a:rPr lang="en-US" dirty="0">
                <a:solidFill>
                  <a:schemeClr val="tx1"/>
                </a:solidFill>
              </a:rPr>
              <a:t>the number of decision nodes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Note that a decision tree which subdivides all the way to individual datapoints is maximally overfit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can be controlled either directly (say by limiting the number of leaves) or by imposing a maximum depth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idea (stopping early when some criteria isn’t met) is called </a:t>
            </a:r>
            <a:r>
              <a:rPr lang="en-US" b="0" dirty="0">
                <a:solidFill>
                  <a:schemeClr val="accent3"/>
                </a:solidFill>
              </a:rPr>
              <a:t>pre-pruning</a:t>
            </a:r>
            <a:r>
              <a:rPr lang="en-US" b="0" dirty="0">
                <a:solidFill>
                  <a:schemeClr val="tx1"/>
                </a:solidFill>
              </a:rPr>
              <a:t>.  This works entirely on training data.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As always, cross-validate to select the parameter.</a:t>
            </a:r>
          </a:p>
        </p:txBody>
      </p:sp>
    </p:spTree>
    <p:extLst>
      <p:ext uri="{BB962C8B-B14F-4D97-AF65-F5344CB8AC3E}">
        <p14:creationId xmlns:p14="http://schemas.microsoft.com/office/powerpoint/2010/main" val="20969644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2DA0-4B74-8F47-BFF0-7A322A0E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081C-C2F7-FD48-A187-88AD7FC34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Start with a complex tree, and trim backwards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There are again a near infinite number of options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Simplest is reduced error pruning: iterate over leaf nodes removing those that can be removed without hurting the predictive accuracy on a withheld validation set.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 the modern world, post-pruning is not as important due to the </a:t>
            </a:r>
            <a:r>
              <a:rPr lang="en-US" sz="4000" b="0" dirty="0" err="1">
                <a:solidFill>
                  <a:schemeClr val="tx1"/>
                </a:solidFill>
              </a:rPr>
              <a:t>ensembling</a:t>
            </a:r>
            <a:r>
              <a:rPr lang="en-US" sz="4000" b="0" dirty="0">
                <a:solidFill>
                  <a:schemeClr val="tx1"/>
                </a:solidFill>
              </a:rPr>
              <a:t> techniques we’ll discuss in lectures 3-5 to the degree that </a:t>
            </a:r>
            <a:r>
              <a:rPr lang="en-US" sz="40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sklearn</a:t>
            </a:r>
            <a:r>
              <a:rPr lang="en-US" sz="4000" b="0" dirty="0">
                <a:solidFill>
                  <a:schemeClr val="tx1"/>
                </a:solidFill>
              </a:rPr>
              <a:t> doesn’t even implement it, however if you want a single decision tree for efficiency at prediction time, you might need to do it!</a:t>
            </a:r>
          </a:p>
        </p:txBody>
      </p:sp>
    </p:spTree>
    <p:extLst>
      <p:ext uri="{BB962C8B-B14F-4D97-AF65-F5344CB8AC3E}">
        <p14:creationId xmlns:p14="http://schemas.microsoft.com/office/powerpoint/2010/main" val="84140581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B05-C262-514C-BABE-A72E193B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Pre-pruning – 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26DFC-5094-EB40-B10E-799507308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</a:rPr>
              <a:t>In this exercise, we will apply </a:t>
            </a:r>
            <a:r>
              <a:rPr lang="en-US" sz="4400" dirty="0">
                <a:solidFill>
                  <a:schemeClr val="tx1"/>
                </a:solidFill>
              </a:rPr>
              <a:t>pre-pruning</a:t>
            </a:r>
            <a:r>
              <a:rPr lang="en-US" sz="4400" b="0" dirty="0">
                <a:solidFill>
                  <a:schemeClr val="tx1"/>
                </a:solidFill>
              </a:rPr>
              <a:t> by controlling: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Max depth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Max number of leaves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Minimum impurity decrease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</a:rPr>
              <a:t>This exercise uses </a:t>
            </a:r>
            <a:r>
              <a:rPr lang="en-US" sz="4400" dirty="0" err="1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Sklearn</a:t>
            </a:r>
            <a:r>
              <a:rPr lang="en-US" sz="44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400" b="0">
                <a:solidFill>
                  <a:schemeClr val="tx1"/>
                </a:solidFill>
              </a:rPr>
              <a:t>library</a:t>
            </a:r>
            <a:r>
              <a:rPr lang="en-US" sz="4400" b="0" dirty="0">
                <a:solidFill>
                  <a:schemeClr val="tx1"/>
                </a:solidFill>
              </a:rPr>
              <a:t>. We will see more details about </a:t>
            </a:r>
            <a:r>
              <a:rPr lang="en-US" sz="4400" b="0" dirty="0" err="1">
                <a:solidFill>
                  <a:schemeClr val="tx1"/>
                </a:solidFill>
              </a:rPr>
              <a:t>Sklearn</a:t>
            </a:r>
            <a:r>
              <a:rPr lang="en-US" sz="4400" b="0" dirty="0">
                <a:solidFill>
                  <a:schemeClr val="tx1"/>
                </a:solidFill>
              </a:rPr>
              <a:t> trees later today.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</a:rPr>
              <a:t>Let’s open the following notebook: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44488-0699-FF42-821E-11B0DEE213A8}"/>
              </a:ext>
            </a:extLst>
          </p:cNvPr>
          <p:cNvSpPr/>
          <p:nvPr/>
        </p:nvSpPr>
        <p:spPr>
          <a:xfrm>
            <a:off x="1971504" y="9756001"/>
            <a:ext cx="5912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DTE-LECTURE-1-PRUNE.ipynb</a:t>
            </a:r>
          </a:p>
        </p:txBody>
      </p:sp>
    </p:spTree>
    <p:extLst>
      <p:ext uri="{BB962C8B-B14F-4D97-AF65-F5344CB8AC3E}">
        <p14:creationId xmlns:p14="http://schemas.microsoft.com/office/powerpoint/2010/main" val="3453957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Impurity Functions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properties of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regularization of trees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Interface in </a:t>
            </a:r>
            <a:r>
              <a:rPr lang="en-US" sz="4000" b="1" dirty="0" err="1">
                <a:solidFill>
                  <a:schemeClr val="accent3"/>
                </a:solidFill>
              </a:rPr>
              <a:t>sklearn</a:t>
            </a:r>
            <a:endParaRPr lang="en-US" sz="4000" b="1" dirty="0">
              <a:solidFill>
                <a:schemeClr val="accent3"/>
              </a:solidFill>
            </a:endParaRPr>
          </a:p>
          <a:p>
            <a:r>
              <a:rPr lang="en-US" sz="4000" dirty="0"/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118952104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CA67-3D50-6948-AD29-87D72EA2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Sklearn.tree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85AFF-8A73-5C4F-BAAA-69963E16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005800" cy="8600853"/>
          </a:xfrm>
        </p:spPr>
        <p:txBody>
          <a:bodyPr/>
          <a:lstStyle/>
          <a:p>
            <a:r>
              <a:rPr lang="en-US" sz="4400" dirty="0">
                <a:cs typeface="Consolas" panose="020B0609020204030204" pitchFamily="49" charset="0"/>
              </a:rPr>
              <a:t>A nice tree implementation for </a:t>
            </a:r>
            <a:r>
              <a:rPr lang="en-US" sz="4400" b="1" dirty="0">
                <a:cs typeface="Consolas" panose="020B0609020204030204" pitchFamily="49" charset="0"/>
              </a:rPr>
              <a:t>classification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sklearn.tree.DecisionTreeClassifier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(criterion=‘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gini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’,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	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max_depth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=None, 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	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min_samples_split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=2,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min_samples_leaf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=1,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max_leaf_nodes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=None,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min_impurity_decrease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=0.0)</a:t>
            </a:r>
          </a:p>
          <a:p>
            <a:pPr marL="0" indent="0">
              <a:buNone/>
            </a:pPr>
            <a:r>
              <a:rPr lang="en-US" sz="4000" dirty="0">
                <a:cs typeface="Consolas" panose="020B0609020204030204" pitchFamily="49" charset="0"/>
              </a:rPr>
              <a:t>      There are other options as well, </a:t>
            </a:r>
            <a:r>
              <a:rPr lang="en-US" sz="4000" dirty="0">
                <a:cs typeface="Consolas" panose="020B0609020204030204" pitchFamily="49" charset="0"/>
                <a:hlinkClick r:id="rId3"/>
              </a:rPr>
              <a:t>here</a:t>
            </a:r>
            <a:r>
              <a:rPr lang="en-US" sz="4000" dirty="0">
                <a:cs typeface="Consolas" panose="020B0609020204030204" pitchFamily="49" charset="0"/>
              </a:rPr>
              <a:t> is more details.</a:t>
            </a:r>
          </a:p>
        </p:txBody>
      </p:sp>
    </p:spTree>
    <p:extLst>
      <p:ext uri="{BB962C8B-B14F-4D97-AF65-F5344CB8AC3E}">
        <p14:creationId xmlns:p14="http://schemas.microsoft.com/office/powerpoint/2010/main" val="101115607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CA67-3D50-6948-AD29-87D72EA2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Sklearn.tree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85AFF-8A73-5C4F-BAAA-69963E168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cs typeface="Consolas" panose="020B0609020204030204" pitchFamily="49" charset="0"/>
              </a:rPr>
              <a:t>A nice tree implementation for </a:t>
            </a:r>
            <a:r>
              <a:rPr lang="en-US" sz="4400" b="1" dirty="0">
                <a:cs typeface="Consolas" panose="020B0609020204030204" pitchFamily="49" charset="0"/>
              </a:rPr>
              <a:t>regression</a:t>
            </a:r>
          </a:p>
          <a:p>
            <a:pPr marL="793750" lvl="1" indent="0">
              <a:buNone/>
            </a:pP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sklearn.tree.DecisionTreeRegressor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(criterion=’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mse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’,</a:t>
            </a:r>
          </a:p>
          <a:p>
            <a:pPr marL="793750" lvl="1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max_depth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=None,</a:t>
            </a:r>
          </a:p>
          <a:p>
            <a:pPr marL="793750" lvl="1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min_samples_split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=2,</a:t>
            </a:r>
          </a:p>
          <a:p>
            <a:pPr marL="793750" lvl="1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min_samples_leaf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=1,</a:t>
            </a:r>
          </a:p>
          <a:p>
            <a:pPr marL="793750" lvl="1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max_leaf_nodes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=None,</a:t>
            </a:r>
          </a:p>
          <a:p>
            <a:pPr marL="793750" lvl="1" indent="0">
              <a:spcBef>
                <a:spcPts val="1200"/>
              </a:spcBef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min_impurity_decrease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=0.0)</a:t>
            </a:r>
          </a:p>
          <a:p>
            <a:pPr marL="0" indent="0">
              <a:buNone/>
            </a:pPr>
            <a:r>
              <a:rPr lang="en-US" sz="4000" dirty="0">
                <a:cs typeface="Consolas" panose="020B0609020204030204" pitchFamily="49" charset="0"/>
              </a:rPr>
              <a:t>	There are other options as well, </a:t>
            </a:r>
            <a:r>
              <a:rPr lang="en-US" sz="4000" dirty="0">
                <a:cs typeface="Consolas" panose="020B0609020204030204" pitchFamily="49" charset="0"/>
                <a:hlinkClick r:id="rId3"/>
              </a:rPr>
              <a:t>here</a:t>
            </a:r>
            <a:r>
              <a:rPr lang="en-US" sz="4000" dirty="0">
                <a:cs typeface="Consolas" panose="020B0609020204030204" pitchFamily="49" charset="0"/>
              </a:rPr>
              <a:t> is more details.</a:t>
            </a:r>
          </a:p>
        </p:txBody>
      </p:sp>
    </p:spTree>
    <p:extLst>
      <p:ext uri="{BB962C8B-B14F-4D97-AF65-F5344CB8AC3E}">
        <p14:creationId xmlns:p14="http://schemas.microsoft.com/office/powerpoint/2010/main" val="428883011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Impurity Functions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properties of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b="1" dirty="0">
                <a:solidFill>
                  <a:schemeClr val="accent3"/>
                </a:solidFill>
              </a:rPr>
              <a:t>Conclusions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564326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accent3"/>
                </a:solidFill>
              </a:rPr>
              <a:t>Class 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An intro to decision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Impurity Functions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Basic properties of decision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Basic regularization of trees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Interface in </a:t>
            </a:r>
            <a:r>
              <a:rPr lang="en-US" sz="4000" b="0" dirty="0" err="1">
                <a:solidFill>
                  <a:schemeClr val="tx1"/>
                </a:solidFill>
              </a:rPr>
              <a:t>Sklearn</a:t>
            </a:r>
            <a:endParaRPr lang="en-US" sz="40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39451412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AA5F-790B-474C-866C-627A3D8E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FB4C0-BD7C-8246-82F6-0348B3E98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 learned about the basic algorithm for learning decision trees</a:t>
            </a:r>
          </a:p>
          <a:p>
            <a:r>
              <a:rPr lang="en-US" sz="4000" dirty="0"/>
              <a:t>Key to learning a decision tree is the choice of an </a:t>
            </a:r>
            <a:r>
              <a:rPr lang="en-US" sz="4000" b="1" dirty="0">
                <a:solidFill>
                  <a:schemeClr val="accent3"/>
                </a:solidFill>
              </a:rPr>
              <a:t>impurity measure</a:t>
            </a:r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en-US" sz="4000" dirty="0"/>
              <a:t>that dictates how uniform the contents of a node are (this is similar to choosing a loss function).</a:t>
            </a:r>
          </a:p>
          <a:p>
            <a:r>
              <a:rPr lang="en-US" sz="4000" dirty="0"/>
              <a:t>Overfitting can be controlled by </a:t>
            </a:r>
            <a:r>
              <a:rPr lang="en-US" sz="4000" b="1" dirty="0">
                <a:solidFill>
                  <a:schemeClr val="tx2"/>
                </a:solidFill>
              </a:rPr>
              <a:t>directly specifying the model complexity </a:t>
            </a:r>
            <a:r>
              <a:rPr lang="en-US" sz="4000" dirty="0"/>
              <a:t>via the number of splits</a:t>
            </a:r>
          </a:p>
          <a:p>
            <a:r>
              <a:rPr lang="en-US" sz="4000" dirty="0"/>
              <a:t>However, the model can still overfit very easily just by picking a single overoptimized split.</a:t>
            </a:r>
          </a:p>
          <a:p>
            <a:r>
              <a:rPr lang="en-US" sz="4000" dirty="0"/>
              <a:t>Next time: we introduce </a:t>
            </a:r>
            <a:r>
              <a:rPr lang="en-US" sz="4000" b="1" dirty="0">
                <a:solidFill>
                  <a:schemeClr val="accent3"/>
                </a:solidFill>
              </a:rPr>
              <a:t>Extra Trees</a:t>
            </a:r>
            <a:r>
              <a:rPr lang="en-US" sz="4000" dirty="0"/>
              <a:t>, and similar models, to help regularize this type of overfitting.</a:t>
            </a:r>
          </a:p>
        </p:txBody>
      </p:sp>
    </p:spTree>
    <p:extLst>
      <p:ext uri="{BB962C8B-B14F-4D97-AF65-F5344CB8AC3E}">
        <p14:creationId xmlns:p14="http://schemas.microsoft.com/office/powerpoint/2010/main" val="361902159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8FFC-6744-DF44-8503-1567B27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5BCF-88A6-0C47-8EF9-D5080097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Class Introduction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An intro to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Impurity Functions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properties of decision trees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Basic regularization of trees</a:t>
            </a:r>
          </a:p>
          <a:p>
            <a:r>
              <a:rPr lang="en-US" sz="4000" dirty="0"/>
              <a:t>Interface in </a:t>
            </a:r>
            <a:r>
              <a:rPr lang="en-US" sz="4000" dirty="0" err="1"/>
              <a:t>sklearn</a:t>
            </a:r>
            <a:endParaRPr lang="en-US" sz="4000" dirty="0"/>
          </a:p>
          <a:p>
            <a:r>
              <a:rPr lang="en-US" sz="4000" dirty="0">
                <a:solidFill>
                  <a:schemeClr val="tx1"/>
                </a:solidFill>
              </a:rPr>
              <a:t>Conclusions</a:t>
            </a:r>
          </a:p>
          <a:p>
            <a:r>
              <a:rPr lang="en-US" sz="4000" b="1" dirty="0">
                <a:solidFill>
                  <a:schemeClr val="accent3"/>
                </a:solidFill>
              </a:rPr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179448375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D935-E1DD-2944-9D3B-29A0750E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  <a:r>
              <a:rPr lang="en-US"/>
              <a:t>– Predict Pet </a:t>
            </a:r>
            <a:r>
              <a:rPr lang="en-US" dirty="0"/>
              <a:t>Adoption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7E64-C71F-364D-9562-5C8B5D1D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10074532" cy="900667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4000" dirty="0"/>
              <a:t>You will working with </a:t>
            </a:r>
            <a:r>
              <a:rPr lang="en-US" sz="4000" b="1" dirty="0"/>
              <a:t>pet adoption </a:t>
            </a:r>
            <a:r>
              <a:rPr lang="en-US" sz="4000" dirty="0"/>
              <a:t>data from </a:t>
            </a:r>
            <a:r>
              <a:rPr lang="en-US" sz="4000" b="1" dirty="0"/>
              <a:t>Austin Animal Center</a:t>
            </a:r>
            <a:r>
              <a:rPr lang="en-US" sz="4000" dirty="0"/>
              <a:t>. </a:t>
            </a:r>
          </a:p>
          <a:p>
            <a:r>
              <a:rPr lang="en-US" sz="4000" dirty="0"/>
              <a:t>We joined two datasets that cover </a:t>
            </a:r>
            <a:r>
              <a:rPr lang="en-US" sz="4000" b="1" dirty="0"/>
              <a:t>intake</a:t>
            </a:r>
            <a:r>
              <a:rPr lang="en-US" sz="4000" dirty="0"/>
              <a:t> and </a:t>
            </a:r>
            <a:r>
              <a:rPr lang="en-US" sz="4000" b="1" dirty="0"/>
              <a:t>outcome</a:t>
            </a:r>
            <a:r>
              <a:rPr lang="en-US" sz="4000" dirty="0"/>
              <a:t> of animals. Intake data is available from </a:t>
            </a:r>
            <a:r>
              <a:rPr lang="en-US" sz="4000" dirty="0">
                <a:hlinkClick r:id="rId2"/>
              </a:rPr>
              <a:t>here</a:t>
            </a:r>
            <a:r>
              <a:rPr lang="en-US" sz="4000" dirty="0"/>
              <a:t> and outcome is from </a:t>
            </a:r>
            <a:r>
              <a:rPr lang="en-US" sz="4000" dirty="0">
                <a:hlinkClick r:id="rId3"/>
              </a:rPr>
              <a:t>here</a:t>
            </a:r>
            <a:r>
              <a:rPr lang="en-US" sz="4000" dirty="0"/>
              <a:t>.</a:t>
            </a:r>
          </a:p>
          <a:p>
            <a:r>
              <a:rPr lang="en-US" sz="4000" dirty="0"/>
              <a:t>We want you to predict </a:t>
            </a:r>
            <a:r>
              <a:rPr lang="en-US" sz="4000" b="1" dirty="0"/>
              <a:t>whether a pet is adopted within the 30 days</a:t>
            </a:r>
            <a:r>
              <a:rPr lang="en-US" sz="4000" dirty="0"/>
              <a:t> stay time in the animal center.</a:t>
            </a:r>
          </a:p>
          <a:p>
            <a:r>
              <a:rPr lang="en-US" sz="4000" dirty="0"/>
              <a:t>We give you a starter notebook: </a:t>
            </a:r>
            <a:r>
              <a:rPr lang="en-US" sz="4000" b="1" dirty="0"/>
              <a:t>DTE-FINAL-</a:t>
            </a:r>
            <a:r>
              <a:rPr lang="en-US" sz="4000" b="1" dirty="0" err="1"/>
              <a:t>PROJECT.ipynb</a:t>
            </a:r>
            <a:endParaRPr lang="en-US" sz="4000" b="1" dirty="0"/>
          </a:p>
          <a:p>
            <a:endParaRPr lang="en-US" sz="4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ACCCE5-C44B-AC4D-8F3B-AE34AF0E601D}"/>
              </a:ext>
            </a:extLst>
          </p:cNvPr>
          <p:cNvSpPr txBox="1">
            <a:spLocks/>
          </p:cNvSpPr>
          <p:nvPr/>
        </p:nvSpPr>
        <p:spPr>
          <a:xfrm>
            <a:off x="11763631" y="2756958"/>
            <a:ext cx="11738919" cy="9006674"/>
          </a:xfrm>
          <a:prstGeom prst="rect">
            <a:avLst/>
          </a:prstGeom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000" b="1" u="sng" dirty="0"/>
              <a:t>Dataset schema</a:t>
            </a:r>
            <a:r>
              <a:rPr lang="en-US" sz="3000" b="1" dirty="0"/>
              <a:t>:</a:t>
            </a:r>
            <a:endParaRPr lang="en-US" sz="3000" dirty="0"/>
          </a:p>
          <a:p>
            <a:pPr>
              <a:spcBef>
                <a:spcPts val="600"/>
              </a:spcBef>
            </a:pPr>
            <a:r>
              <a:rPr lang="en-US" sz="3000" b="1" dirty="0"/>
              <a:t>Pet ID</a:t>
            </a:r>
            <a:r>
              <a:rPr lang="en-US" sz="3000" dirty="0"/>
              <a:t> - Unique ID of pet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Outcome Type</a:t>
            </a:r>
            <a:r>
              <a:rPr lang="en-US" sz="3000" dirty="0"/>
              <a:t> - State of pet at the time of recording the outcome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Sex upon Outcome</a:t>
            </a:r>
            <a:r>
              <a:rPr lang="en-US" sz="3000" dirty="0"/>
              <a:t> - Sex of pet at outcome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Name</a:t>
            </a:r>
            <a:r>
              <a:rPr lang="en-US" sz="3000" dirty="0"/>
              <a:t> - Name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Found Location</a:t>
            </a:r>
            <a:r>
              <a:rPr lang="en-US" sz="3000" dirty="0"/>
              <a:t> - Found location of pet before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Intake Type</a:t>
            </a:r>
            <a:r>
              <a:rPr lang="en-US" sz="3000" dirty="0"/>
              <a:t> - Circumstances bringing the pet to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Intake Condition</a:t>
            </a:r>
            <a:r>
              <a:rPr lang="en-US" sz="3000" dirty="0"/>
              <a:t> - Health condition of pet when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Pet Type</a:t>
            </a:r>
            <a:r>
              <a:rPr lang="en-US" sz="3000" dirty="0"/>
              <a:t> - Type of pet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Sex upon Intake</a:t>
            </a:r>
            <a:r>
              <a:rPr lang="en-US" sz="3000" dirty="0"/>
              <a:t> - Sex of pet when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Breed</a:t>
            </a:r>
            <a:r>
              <a:rPr lang="en-US" sz="3000" dirty="0"/>
              <a:t> - Breed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Color</a:t>
            </a:r>
            <a:r>
              <a:rPr lang="en-US" sz="3000" dirty="0"/>
              <a:t> - Color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Age upon Intake Days</a:t>
            </a:r>
            <a:r>
              <a:rPr lang="en-US" sz="3000" dirty="0"/>
              <a:t> - Age of pet when entered the center (days)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Time at Center</a:t>
            </a:r>
            <a:r>
              <a:rPr lang="en-US" sz="3000" dirty="0"/>
              <a:t> - Time at center (0 = less than 30 days; 1 = more than 30 days). This is the value to predict.</a:t>
            </a:r>
          </a:p>
          <a:p>
            <a:pPr>
              <a:spcBef>
                <a:spcPts val="6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768000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E188-3EA6-5643-96A7-939BE7FE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Libraries-tools </a:t>
            </a:r>
            <a:r>
              <a:rPr lang="en-US" dirty="0"/>
              <a:t>and licenses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7FCD3-DD2F-F64B-952C-440FEE27B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3370">
              <a:spcBef>
                <a:spcPts val="1200"/>
              </a:spcBef>
            </a:pPr>
            <a:r>
              <a:rPr lang="en-US" dirty="0" err="1"/>
              <a:t>Numpy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Pandas: </a:t>
            </a:r>
            <a:r>
              <a:rPr lang="en-US" dirty="0">
                <a:hlinkClick r:id="rId3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Sagemaker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Seaborn: </a:t>
            </a:r>
            <a:r>
              <a:rPr lang="en-US" dirty="0">
                <a:hlinkClick r:id="rId5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Sklearn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Matplotlib: </a:t>
            </a:r>
            <a:r>
              <a:rPr lang="en-US" dirty="0">
                <a:hlinkClick r:id="rId7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CatBoost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LightGBM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MIT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XGBoost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MXNet</a:t>
            </a:r>
            <a:r>
              <a:rPr lang="en-US" dirty="0"/>
              <a:t>: </a:t>
            </a:r>
            <a:r>
              <a:rPr lang="en-US" dirty="0">
                <a:hlinkClick r:id="rId11"/>
              </a:rPr>
              <a:t>Apache license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40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3377-3170-1740-AD4E-B0A0EAB2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7EB7-E749-AA4B-BEAA-E7A667199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/>
              <a:t>Welcome to Decision Trees and Ensemble Methods!  </a:t>
            </a:r>
          </a:p>
          <a:p>
            <a:r>
              <a:rPr lang="en-US" sz="4400" dirty="0"/>
              <a:t>In this class, we will investigate two closely intertwined machine learning concepts: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3"/>
                </a:solidFill>
              </a:rPr>
              <a:t>Tree based methods: </a:t>
            </a:r>
            <a:r>
              <a:rPr lang="en-US" sz="4000" dirty="0"/>
              <a:t>These are a fairly </a:t>
            </a:r>
            <a:r>
              <a:rPr lang="en-US" sz="4000" b="1" dirty="0"/>
              <a:t>simple</a:t>
            </a:r>
            <a:r>
              <a:rPr lang="en-US" sz="4000" dirty="0"/>
              <a:t> set of ML algorithms that allow you to make </a:t>
            </a:r>
            <a:r>
              <a:rPr lang="en-US" sz="4000" b="1" dirty="0"/>
              <a:t>predictions</a:t>
            </a:r>
            <a:r>
              <a:rPr lang="en-US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accent3"/>
                </a:solidFill>
              </a:rPr>
              <a:t>Ensembling</a:t>
            </a:r>
            <a:r>
              <a:rPr lang="en-US" sz="4000" b="1" dirty="0">
                <a:solidFill>
                  <a:schemeClr val="accent3"/>
                </a:solidFill>
              </a:rPr>
              <a:t> techniques: </a:t>
            </a:r>
            <a:r>
              <a:rPr lang="en-US" sz="4000" dirty="0"/>
              <a:t>These are the ways you can </a:t>
            </a:r>
            <a:r>
              <a:rPr lang="en-US" sz="4000" b="1" dirty="0"/>
              <a:t>combine several ML models </a:t>
            </a:r>
            <a:r>
              <a:rPr lang="en-US" sz="4000" dirty="0"/>
              <a:t>into a single one to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31865220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4EA1-70DA-4D4A-BDEB-26699D62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52F3F-4A17-1041-B84B-F1EAE4D00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800" b="1" dirty="0"/>
              <a:t>“Why do we care about these techniques?  Aren’t deep learning models setting all the records these days?”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While </a:t>
            </a:r>
            <a:r>
              <a:rPr lang="en-US" sz="3800" b="1" dirty="0">
                <a:solidFill>
                  <a:schemeClr val="tx1"/>
                </a:solidFill>
              </a:rPr>
              <a:t>deep learning models </a:t>
            </a:r>
            <a:r>
              <a:rPr lang="en-US" sz="3800" dirty="0">
                <a:solidFill>
                  <a:schemeClr val="tx1"/>
                </a:solidFill>
              </a:rPr>
              <a:t>are setting state-of-the-art records on tasks involving </a:t>
            </a:r>
            <a:r>
              <a:rPr lang="en-US" sz="3800" b="1" dirty="0">
                <a:solidFill>
                  <a:schemeClr val="tx1"/>
                </a:solidFill>
              </a:rPr>
              <a:t>images</a:t>
            </a:r>
            <a:r>
              <a:rPr lang="en-US" sz="3800" dirty="0">
                <a:solidFill>
                  <a:schemeClr val="tx1"/>
                </a:solidFill>
              </a:rPr>
              <a:t>, </a:t>
            </a:r>
            <a:r>
              <a:rPr lang="en-US" sz="3800" b="1" dirty="0">
                <a:solidFill>
                  <a:schemeClr val="tx1"/>
                </a:solidFill>
              </a:rPr>
              <a:t>video, audio, </a:t>
            </a:r>
            <a:r>
              <a:rPr lang="en-US" sz="3800" dirty="0">
                <a:solidFill>
                  <a:schemeClr val="tx1"/>
                </a:solidFill>
              </a:rPr>
              <a:t>and</a:t>
            </a:r>
            <a:r>
              <a:rPr lang="en-US" sz="3800" b="1" dirty="0">
                <a:solidFill>
                  <a:schemeClr val="tx1"/>
                </a:solidFill>
              </a:rPr>
              <a:t> text</a:t>
            </a:r>
            <a:r>
              <a:rPr lang="en-US" sz="3800" dirty="0">
                <a:solidFill>
                  <a:schemeClr val="tx1"/>
                </a:solidFill>
              </a:rPr>
              <a:t>, in the business world this is not always the majority of tasks.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Often times, what you have is a </a:t>
            </a:r>
            <a:r>
              <a:rPr lang="en-US" sz="3800" b="1" dirty="0"/>
              <a:t>big spreadsheet of data</a:t>
            </a:r>
            <a:r>
              <a:rPr lang="en-US" sz="3800" dirty="0"/>
              <a:t>. When that is the case, deep learning techniques are not the ones setting the records.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In fact, ensembled tree-based methods are often:</a:t>
            </a:r>
          </a:p>
          <a:p>
            <a:pPr lvl="1"/>
            <a:r>
              <a:rPr lang="en-US" sz="3600" b="1" dirty="0"/>
              <a:t>Faster</a:t>
            </a:r>
            <a:r>
              <a:rPr lang="en-US" sz="3600" dirty="0"/>
              <a:t> (many of them not based on gradient optimization)</a:t>
            </a:r>
          </a:p>
          <a:p>
            <a:pPr lvl="1"/>
            <a:r>
              <a:rPr lang="en-US" sz="3600" dirty="0"/>
              <a:t>Easier to </a:t>
            </a:r>
            <a:r>
              <a:rPr lang="en-US" sz="3600" b="1" dirty="0"/>
              <a:t>control overfitting </a:t>
            </a:r>
            <a:r>
              <a:rPr lang="en-US" sz="3600" dirty="0"/>
              <a:t>(via </a:t>
            </a:r>
            <a:r>
              <a:rPr lang="en-US" sz="3600" dirty="0" err="1"/>
              <a:t>ensembling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Easier to</a:t>
            </a:r>
            <a:r>
              <a:rPr lang="en-US" sz="3600" b="1" dirty="0"/>
              <a:t> understand</a:t>
            </a:r>
            <a:r>
              <a:rPr lang="en-US" sz="3600" dirty="0"/>
              <a:t>!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515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AD25-E081-B64A-9659-9DA193D8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55600"/>
            <a:ext cx="22669037" cy="2286000"/>
          </a:xfrm>
        </p:spPr>
        <p:txBody>
          <a:bodyPr/>
          <a:lstStyle/>
          <a:p>
            <a:r>
              <a:rPr lang="en-US" dirty="0"/>
              <a:t>Tree based methods win competitions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D3048-6BAC-3B4A-A8B6-9531D4130D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2756958"/>
            <a:ext cx="10283098" cy="846984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 general if you are dealing with tabular data, </a:t>
            </a:r>
            <a:r>
              <a:rPr lang="en-US" sz="4000" b="0" dirty="0">
                <a:solidFill>
                  <a:schemeClr val="accent3"/>
                </a:solidFill>
              </a:rPr>
              <a:t>boosting trees </a:t>
            </a:r>
            <a:r>
              <a:rPr lang="en-US" sz="4000" b="0" dirty="0">
                <a:solidFill>
                  <a:schemeClr val="tx1"/>
                </a:solidFill>
              </a:rPr>
              <a:t>(an ensemble method) is often the most successful technique.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In 2016, Kaggle analyzed their competitions to see what techniques won the most: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Deep Learning and GBM (Gradient Boosted Machines) were tied for most victories! 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Random Forests, were not far behind.  </a:t>
            </a:r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In total, GBM + Random Forests were key to more wins than Neural Nets alone.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E58D4-9FE1-AA42-BC07-4071EA43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642" y="2756958"/>
            <a:ext cx="11393424" cy="8138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AB9E8-9A4B-3C4A-AE0C-8E7969C8E3E7}"/>
              </a:ext>
            </a:extLst>
          </p:cNvPr>
          <p:cNvSpPr txBox="1"/>
          <p:nvPr/>
        </p:nvSpPr>
        <p:spPr>
          <a:xfrm>
            <a:off x="19497040" y="11010476"/>
            <a:ext cx="3413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From</a:t>
            </a:r>
            <a:r>
              <a:rPr lang="en-US" dirty="0"/>
              <a:t> </a:t>
            </a:r>
            <a:r>
              <a:rPr lang="en-US" b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2782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628D-83FC-0546-B92E-E78AEBB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Primary Resource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B499F-9D2A-3041-8D18-259BFC9552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28735" y="3173412"/>
            <a:ext cx="9067132" cy="7369176"/>
          </a:xfrm>
        </p:spPr>
        <p:txBody>
          <a:bodyPr/>
          <a:lstStyle/>
          <a:p>
            <a:r>
              <a:rPr lang="en-US" sz="4400" b="0" dirty="0">
                <a:solidFill>
                  <a:schemeClr val="tx1"/>
                </a:solidFill>
              </a:rPr>
              <a:t>Throughout the first 4 lectures of this class, I’ll be making many references to our ”textbook,” which is a PhD thesis on the theory and best practices in random forests, entitled: </a:t>
            </a:r>
            <a:r>
              <a:rPr lang="en-US" sz="4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Random Forests</a:t>
            </a:r>
            <a:endParaRPr lang="en-US" sz="4400" b="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7D45C-C941-404F-B6BE-7881E0A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770" y="2756958"/>
            <a:ext cx="6901155" cy="832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8723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373737"/>
      </a:dk1>
      <a:lt1>
        <a:srgbClr val="FFFFFF"/>
      </a:lt1>
      <a:dk2>
        <a:srgbClr val="373737"/>
      </a:dk2>
      <a:lt2>
        <a:srgbClr val="FFFFFF"/>
      </a:lt2>
      <a:accent1>
        <a:srgbClr val="008DC4"/>
      </a:accent1>
      <a:accent2>
        <a:srgbClr val="A166FF"/>
      </a:accent2>
      <a:accent3>
        <a:srgbClr val="FF9900"/>
      </a:accent3>
      <a:accent4>
        <a:srgbClr val="C7001E"/>
      </a:accent4>
      <a:accent5>
        <a:srgbClr val="F4F4F4"/>
      </a:accent5>
      <a:accent6>
        <a:srgbClr val="008DC4"/>
      </a:accent6>
      <a:hlink>
        <a:srgbClr val="A066FF"/>
      </a:hlink>
      <a:folHlink>
        <a:srgbClr val="FF990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17617</TotalTime>
  <Words>3860</Words>
  <Application>Microsoft Macintosh PowerPoint</Application>
  <PresentationFormat>Custom</PresentationFormat>
  <Paragraphs>833</Paragraphs>
  <Slides>53</Slides>
  <Notes>50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Amazon Ember</vt:lpstr>
      <vt:lpstr>Arial</vt:lpstr>
      <vt:lpstr>Cambria Math</vt:lpstr>
      <vt:lpstr>Consolas</vt:lpstr>
      <vt:lpstr>Helvetica Neue</vt:lpstr>
      <vt:lpstr>Helvetica Neue Light</vt:lpstr>
      <vt:lpstr>Helvetica Neue Medium</vt:lpstr>
      <vt:lpstr>Wingdings</vt:lpstr>
      <vt:lpstr>White</vt:lpstr>
      <vt:lpstr>PowerPoint Presentation</vt:lpstr>
      <vt:lpstr>Decision Trees &amp; Ensemble Models</vt:lpstr>
      <vt:lpstr>Course Schedule</vt:lpstr>
      <vt:lpstr>Lecture 1 Agenda</vt:lpstr>
      <vt:lpstr>Lecture 1 Agenda</vt:lpstr>
      <vt:lpstr>Class Introduction</vt:lpstr>
      <vt:lpstr>Class Introduction</vt:lpstr>
      <vt:lpstr>Tree based methods win competitions</vt:lpstr>
      <vt:lpstr>Our Primary Resource</vt:lpstr>
      <vt:lpstr>Agenda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What is a decision tree?</vt:lpstr>
      <vt:lpstr>Agenda</vt:lpstr>
      <vt:lpstr>Impurity</vt:lpstr>
      <vt:lpstr>Impurities for Classification</vt:lpstr>
      <vt:lpstr>Impurities for Classification - Example</vt:lpstr>
      <vt:lpstr>Impurities for Regression</vt:lpstr>
      <vt:lpstr>Information Gain</vt:lpstr>
      <vt:lpstr>Gini Impurity and Regression</vt:lpstr>
      <vt:lpstr>Gini Impurity and Regression</vt:lpstr>
      <vt:lpstr>Gini Impurity and Regression</vt:lpstr>
      <vt:lpstr>Gini Impurity and Regression</vt:lpstr>
      <vt:lpstr>The General Algorithm (CART)</vt:lpstr>
      <vt:lpstr>The General Algorithm (CART)</vt:lpstr>
      <vt:lpstr>The General Algorithm (CART)</vt:lpstr>
      <vt:lpstr>Different Variable Types</vt:lpstr>
      <vt:lpstr>The General Algorithm (CART)</vt:lpstr>
      <vt:lpstr>Agenda</vt:lpstr>
      <vt:lpstr>Invariance of decision trees</vt:lpstr>
      <vt:lpstr>Computational Complexity</vt:lpstr>
      <vt:lpstr>Agenda</vt:lpstr>
      <vt:lpstr>Bounding the Complexity</vt:lpstr>
      <vt:lpstr>Post-Pruning</vt:lpstr>
      <vt:lpstr>Pre-pruning – Hands on</vt:lpstr>
      <vt:lpstr>Agenda</vt:lpstr>
      <vt:lpstr>Sklearn.tree</vt:lpstr>
      <vt:lpstr>Sklearn.tree</vt:lpstr>
      <vt:lpstr>Agenda</vt:lpstr>
      <vt:lpstr>Conclusion</vt:lpstr>
      <vt:lpstr>Agenda</vt:lpstr>
      <vt:lpstr>Final Project – Predict Pet Adoption Time</vt:lpstr>
      <vt:lpstr>Libraries-tools and licenses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308</cp:revision>
  <dcterms:modified xsi:type="dcterms:W3CDTF">2020-12-09T16:08:09Z</dcterms:modified>
</cp:coreProperties>
</file>