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53"/>
  </p:notesMasterIdLst>
  <p:sldIdLst>
    <p:sldId id="256" r:id="rId2"/>
    <p:sldId id="307" r:id="rId3"/>
    <p:sldId id="257" r:id="rId4"/>
    <p:sldId id="258" r:id="rId5"/>
    <p:sldId id="350" r:id="rId6"/>
    <p:sldId id="351" r:id="rId7"/>
    <p:sldId id="352" r:id="rId8"/>
    <p:sldId id="353" r:id="rId9"/>
    <p:sldId id="312" r:id="rId10"/>
    <p:sldId id="314" r:id="rId11"/>
    <p:sldId id="315" r:id="rId12"/>
    <p:sldId id="316" r:id="rId13"/>
    <p:sldId id="265" r:id="rId14"/>
    <p:sldId id="345" r:id="rId15"/>
    <p:sldId id="354" r:id="rId16"/>
    <p:sldId id="346" r:id="rId17"/>
    <p:sldId id="347" r:id="rId18"/>
    <p:sldId id="349" r:id="rId19"/>
    <p:sldId id="343" r:id="rId20"/>
    <p:sldId id="344" r:id="rId21"/>
    <p:sldId id="317" r:id="rId22"/>
    <p:sldId id="318" r:id="rId23"/>
    <p:sldId id="319" r:id="rId24"/>
    <p:sldId id="320" r:id="rId25"/>
    <p:sldId id="358" r:id="rId26"/>
    <p:sldId id="359" r:id="rId27"/>
    <p:sldId id="360" r:id="rId28"/>
    <p:sldId id="321" r:id="rId29"/>
    <p:sldId id="325" r:id="rId30"/>
    <p:sldId id="272" r:id="rId31"/>
    <p:sldId id="273" r:id="rId32"/>
    <p:sldId id="326" r:id="rId33"/>
    <p:sldId id="327" r:id="rId34"/>
    <p:sldId id="328" r:id="rId35"/>
    <p:sldId id="329" r:id="rId36"/>
    <p:sldId id="330" r:id="rId37"/>
    <p:sldId id="332" r:id="rId38"/>
    <p:sldId id="331" r:id="rId39"/>
    <p:sldId id="333" r:id="rId40"/>
    <p:sldId id="334" r:id="rId41"/>
    <p:sldId id="335" r:id="rId42"/>
    <p:sldId id="336" r:id="rId43"/>
    <p:sldId id="361" r:id="rId44"/>
    <p:sldId id="337" r:id="rId45"/>
    <p:sldId id="338" r:id="rId46"/>
    <p:sldId id="281" r:id="rId47"/>
    <p:sldId id="339" r:id="rId48"/>
    <p:sldId id="282" r:id="rId49"/>
    <p:sldId id="340" r:id="rId50"/>
    <p:sldId id="362" r:id="rId51"/>
    <p:sldId id="363" r:id="rId5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521415D9-36F7-43E2-AB2F-B90AF26B5E84}">
      <p14:sectionLst xmlns:p14="http://schemas.microsoft.com/office/powerpoint/2010/main">
        <p14:section name="Default Section" id="{570699D9-51F0-AA46-9166-9AFE830224D0}">
          <p14:sldIdLst>
            <p14:sldId id="256"/>
            <p14:sldId id="307"/>
            <p14:sldId id="257"/>
          </p14:sldIdLst>
        </p14:section>
        <p14:section name="Class Review" id="{47E1883B-4706-1943-A6F9-752A99155AFF}">
          <p14:sldIdLst>
            <p14:sldId id="258"/>
            <p14:sldId id="350"/>
            <p14:sldId id="351"/>
            <p14:sldId id="352"/>
            <p14:sldId id="353"/>
            <p14:sldId id="312"/>
            <p14:sldId id="314"/>
            <p14:sldId id="315"/>
            <p14:sldId id="316"/>
            <p14:sldId id="265"/>
          </p14:sldIdLst>
        </p14:section>
        <p14:section name="Bias-variance Trade-off" id="{7B82145C-25E0-E547-B001-6D1E51B4908F}">
          <p14:sldIdLst>
            <p14:sldId id="345"/>
            <p14:sldId id="354"/>
            <p14:sldId id="346"/>
            <p14:sldId id="347"/>
            <p14:sldId id="349"/>
          </p14:sldIdLst>
        </p14:section>
        <p14:section name="Bias-Variance Decomposition" id="{BE6BA263-23E2-C74F-BFE4-623C7991AFA4}">
          <p14:sldIdLst>
            <p14:sldId id="343"/>
            <p14:sldId id="344"/>
            <p14:sldId id="317"/>
            <p14:sldId id="318"/>
            <p14:sldId id="319"/>
            <p14:sldId id="320"/>
            <p14:sldId id="358"/>
            <p14:sldId id="359"/>
            <p14:sldId id="360"/>
            <p14:sldId id="321"/>
            <p14:sldId id="325"/>
          </p14:sldIdLst>
        </p14:section>
        <p14:section name="Generalization of bias-variance trade-off" id="{7995983C-45BE-D74D-A8DC-13E1E8BDA8FD}">
          <p14:sldIdLst>
            <p14:sldId id="272"/>
            <p14:sldId id="273"/>
            <p14:sldId id="326"/>
            <p14:sldId id="327"/>
            <p14:sldId id="328"/>
          </p14:sldIdLst>
        </p14:section>
        <p14:section name="ExtraTrees Algorithm" id="{B35A95A4-DF04-474C-8D1F-BC47C766170D}">
          <p14:sldIdLst>
            <p14:sldId id="329"/>
            <p14:sldId id="330"/>
            <p14:sldId id="332"/>
            <p14:sldId id="331"/>
            <p14:sldId id="333"/>
            <p14:sldId id="334"/>
            <p14:sldId id="335"/>
            <p14:sldId id="336"/>
            <p14:sldId id="361"/>
            <p14:sldId id="337"/>
            <p14:sldId id="338"/>
          </p14:sldIdLst>
        </p14:section>
        <p14:section name="Interface in Sklearn" id="{E06E2151-5BF5-D745-BE0A-9D01268B8F6C}">
          <p14:sldIdLst>
            <p14:sldId id="281"/>
            <p14:sldId id="339"/>
            <p14:sldId id="282"/>
            <p14:sldId id="340"/>
          </p14:sldIdLst>
        </p14:section>
        <p14:section name="Final Project" id="{7EC47CDE-FC17-6C44-A4F7-27938E244228}">
          <p14:sldIdLst>
            <p14:sldId id="362"/>
          </p14:sldIdLst>
        </p14:section>
        <p14:section name="Libraries-tools" id="{8A78F440-4F90-AC40-9E39-6C068C9B1DD8}">
          <p14:sldIdLst>
            <p14:sldId id="3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03"/>
    <p:restoredTop sz="86950"/>
  </p:normalViewPr>
  <p:slideViewPr>
    <p:cSldViewPr snapToGrid="0" snapToObjects="1">
      <p:cViewPr varScale="1">
        <p:scale>
          <a:sx n="49" d="100"/>
          <a:sy n="49" d="100"/>
        </p:scale>
        <p:origin x="13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dirty="0"/>
              <a:t>Data Points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5400" cap="rnd">
              <a:noFill/>
              <a:round/>
            </a:ln>
            <a:effectLst/>
          </c:spPr>
          <c:marker>
            <c:symbol val="circle"/>
            <c:size val="25"/>
            <c:spPr>
              <a:solidFill>
                <a:schemeClr val="accent3"/>
              </a:solidFill>
              <a:ln w="9525">
                <a:noFill/>
              </a:ln>
              <a:effectLst/>
            </c:spPr>
          </c:marker>
          <c:dPt>
            <c:idx val="0"/>
            <c:marker>
              <c:symbol val="circle"/>
              <c:size val="25"/>
              <c:spPr>
                <a:solidFill>
                  <a:schemeClr val="accent3"/>
                </a:solidFill>
                <a:ln w="9525">
                  <a:solidFill>
                    <a:schemeClr val="tx1"/>
                  </a:solidFill>
                </a:ln>
                <a:effectLst/>
              </c:spPr>
            </c:marker>
            <c:bubble3D val="0"/>
            <c:extLst>
              <c:ext xmlns:c16="http://schemas.microsoft.com/office/drawing/2014/chart" uri="{C3380CC4-5D6E-409C-BE32-E72D297353CC}">
                <c16:uniqueId val="{00000000-A89E-1E41-AD7E-6461B7790DA8}"/>
              </c:ext>
            </c:extLst>
          </c:dPt>
          <c:dPt>
            <c:idx val="1"/>
            <c:marker>
              <c:symbol val="circle"/>
              <c:size val="25"/>
              <c:spPr>
                <a:solidFill>
                  <a:schemeClr val="accent3"/>
                </a:solidFill>
                <a:ln w="9525">
                  <a:solidFill>
                    <a:schemeClr val="tx1"/>
                  </a:solidFill>
                </a:ln>
                <a:effectLst/>
              </c:spPr>
            </c:marker>
            <c:bubble3D val="0"/>
            <c:extLst>
              <c:ext xmlns:c16="http://schemas.microsoft.com/office/drawing/2014/chart" uri="{C3380CC4-5D6E-409C-BE32-E72D297353CC}">
                <c16:uniqueId val="{00000001-A89E-1E41-AD7E-6461B7790DA8}"/>
              </c:ext>
            </c:extLst>
          </c:dPt>
          <c:dPt>
            <c:idx val="2"/>
            <c:marker>
              <c:symbol val="circle"/>
              <c:size val="25"/>
              <c:spPr>
                <a:solidFill>
                  <a:schemeClr val="accent3"/>
                </a:solidFill>
                <a:ln w="9525">
                  <a:solidFill>
                    <a:schemeClr val="tx1"/>
                  </a:solidFill>
                </a:ln>
                <a:effectLst/>
              </c:spPr>
            </c:marker>
            <c:bubble3D val="0"/>
            <c:extLst>
              <c:ext xmlns:c16="http://schemas.microsoft.com/office/drawing/2014/chart" uri="{C3380CC4-5D6E-409C-BE32-E72D297353CC}">
                <c16:uniqueId val="{00000002-A89E-1E41-AD7E-6461B7790DA8}"/>
              </c:ext>
            </c:extLst>
          </c:dPt>
          <c:dPt>
            <c:idx val="3"/>
            <c:marker>
              <c:symbol val="circle"/>
              <c:size val="25"/>
              <c:spPr>
                <a:solidFill>
                  <a:schemeClr val="accent3"/>
                </a:solidFill>
                <a:ln w="9525">
                  <a:solidFill>
                    <a:schemeClr val="tx1"/>
                  </a:solidFill>
                </a:ln>
                <a:effectLst/>
              </c:spPr>
            </c:marker>
            <c:bubble3D val="0"/>
            <c:extLst>
              <c:ext xmlns:c16="http://schemas.microsoft.com/office/drawing/2014/chart" uri="{C3380CC4-5D6E-409C-BE32-E72D297353CC}">
                <c16:uniqueId val="{00000003-A89E-1E41-AD7E-6461B7790DA8}"/>
              </c:ext>
            </c:extLst>
          </c:dPt>
          <c:dPt>
            <c:idx val="4"/>
            <c:marker>
              <c:symbol val="circle"/>
              <c:size val="25"/>
              <c:spPr>
                <a:solidFill>
                  <a:schemeClr val="accent3"/>
                </a:solidFill>
                <a:ln w="9525">
                  <a:solidFill>
                    <a:schemeClr val="tx1"/>
                  </a:solidFill>
                </a:ln>
                <a:effectLst/>
              </c:spPr>
            </c:marker>
            <c:bubble3D val="0"/>
            <c:extLst>
              <c:ext xmlns:c16="http://schemas.microsoft.com/office/drawing/2014/chart" uri="{C3380CC4-5D6E-409C-BE32-E72D297353CC}">
                <c16:uniqueId val="{00000004-A89E-1E41-AD7E-6461B7790DA8}"/>
              </c:ext>
            </c:extLst>
          </c:dPt>
          <c:dPt>
            <c:idx val="5"/>
            <c:marker>
              <c:symbol val="circle"/>
              <c:size val="25"/>
              <c:spPr>
                <a:solidFill>
                  <a:schemeClr val="accent1"/>
                </a:solidFill>
                <a:ln w="9525">
                  <a:solidFill>
                    <a:schemeClr val="tx1"/>
                  </a:solidFill>
                </a:ln>
                <a:effectLst/>
              </c:spPr>
            </c:marker>
            <c:bubble3D val="0"/>
            <c:spPr>
              <a:ln w="25400" cap="rnd">
                <a:noFill/>
                <a:round/>
              </a:ln>
              <a:effectLst/>
            </c:spPr>
            <c:extLst>
              <c:ext xmlns:c16="http://schemas.microsoft.com/office/drawing/2014/chart" uri="{C3380CC4-5D6E-409C-BE32-E72D297353CC}">
                <c16:uniqueId val="{00000006-A89E-1E41-AD7E-6461B7790DA8}"/>
              </c:ext>
            </c:extLst>
          </c:dPt>
          <c:dPt>
            <c:idx val="6"/>
            <c:marker>
              <c:symbol val="circle"/>
              <c:size val="25"/>
              <c:spPr>
                <a:solidFill>
                  <a:schemeClr val="accent1"/>
                </a:solidFill>
                <a:ln w="9525">
                  <a:solidFill>
                    <a:schemeClr val="tx1"/>
                  </a:solidFill>
                </a:ln>
                <a:effectLst/>
              </c:spPr>
            </c:marker>
            <c:bubble3D val="0"/>
            <c:extLst>
              <c:ext xmlns:c16="http://schemas.microsoft.com/office/drawing/2014/chart" uri="{C3380CC4-5D6E-409C-BE32-E72D297353CC}">
                <c16:uniqueId val="{00000007-A89E-1E41-AD7E-6461B7790DA8}"/>
              </c:ext>
            </c:extLst>
          </c:dPt>
          <c:dPt>
            <c:idx val="7"/>
            <c:marker>
              <c:symbol val="circle"/>
              <c:size val="25"/>
              <c:spPr>
                <a:solidFill>
                  <a:schemeClr val="accent1"/>
                </a:solidFill>
                <a:ln w="9525">
                  <a:solidFill>
                    <a:schemeClr val="tx1"/>
                  </a:solidFill>
                </a:ln>
                <a:effectLst/>
              </c:spPr>
            </c:marker>
            <c:bubble3D val="0"/>
            <c:extLst>
              <c:ext xmlns:c16="http://schemas.microsoft.com/office/drawing/2014/chart" uri="{C3380CC4-5D6E-409C-BE32-E72D297353CC}">
                <c16:uniqueId val="{00000008-A89E-1E41-AD7E-6461B7790DA8}"/>
              </c:ext>
            </c:extLst>
          </c:dPt>
          <c:dPt>
            <c:idx val="8"/>
            <c:marker>
              <c:symbol val="circle"/>
              <c:size val="25"/>
              <c:spPr>
                <a:solidFill>
                  <a:schemeClr val="accent1"/>
                </a:solidFill>
                <a:ln w="9525">
                  <a:solidFill>
                    <a:schemeClr val="tx1"/>
                  </a:solidFill>
                </a:ln>
                <a:effectLst/>
              </c:spPr>
            </c:marker>
            <c:bubble3D val="0"/>
            <c:extLst>
              <c:ext xmlns:c16="http://schemas.microsoft.com/office/drawing/2014/chart" uri="{C3380CC4-5D6E-409C-BE32-E72D297353CC}">
                <c16:uniqueId val="{00000009-A89E-1E41-AD7E-6461B7790DA8}"/>
              </c:ext>
            </c:extLst>
          </c:dPt>
          <c:dPt>
            <c:idx val="9"/>
            <c:marker>
              <c:symbol val="circle"/>
              <c:size val="25"/>
              <c:spPr>
                <a:solidFill>
                  <a:schemeClr val="accent1"/>
                </a:solidFill>
                <a:ln w="9525">
                  <a:solidFill>
                    <a:schemeClr val="tx1"/>
                  </a:solidFill>
                </a:ln>
                <a:effectLst/>
              </c:spPr>
            </c:marker>
            <c:bubble3D val="0"/>
            <c:extLst>
              <c:ext xmlns:c16="http://schemas.microsoft.com/office/drawing/2014/chart" uri="{C3380CC4-5D6E-409C-BE32-E72D297353CC}">
                <c16:uniqueId val="{0000000A-A89E-1E41-AD7E-6461B7790DA8}"/>
              </c:ext>
            </c:extLst>
          </c:dPt>
          <c:xVal>
            <c:numRef>
              <c:f>Sheet1!$A$2:$A$11</c:f>
              <c:numCache>
                <c:formatCode>General</c:formatCode>
                <c:ptCount val="10"/>
                <c:pt idx="0">
                  <c:v>3.5</c:v>
                </c:pt>
                <c:pt idx="1">
                  <c:v>1</c:v>
                </c:pt>
                <c:pt idx="2">
                  <c:v>2</c:v>
                </c:pt>
                <c:pt idx="3">
                  <c:v>4</c:v>
                </c:pt>
                <c:pt idx="4">
                  <c:v>5</c:v>
                </c:pt>
                <c:pt idx="5">
                  <c:v>5</c:v>
                </c:pt>
                <c:pt idx="6">
                  <c:v>6</c:v>
                </c:pt>
                <c:pt idx="7">
                  <c:v>2</c:v>
                </c:pt>
                <c:pt idx="8">
                  <c:v>4</c:v>
                </c:pt>
                <c:pt idx="9">
                  <c:v>3</c:v>
                </c:pt>
              </c:numCache>
            </c:numRef>
          </c:xVal>
          <c:yVal>
            <c:numRef>
              <c:f>Sheet1!$B$2:$B$11</c:f>
              <c:numCache>
                <c:formatCode>General</c:formatCode>
                <c:ptCount val="10"/>
                <c:pt idx="0">
                  <c:v>2</c:v>
                </c:pt>
                <c:pt idx="1">
                  <c:v>3</c:v>
                </c:pt>
                <c:pt idx="2">
                  <c:v>4</c:v>
                </c:pt>
                <c:pt idx="3">
                  <c:v>2</c:v>
                </c:pt>
                <c:pt idx="4">
                  <c:v>4</c:v>
                </c:pt>
                <c:pt idx="5">
                  <c:v>2.5</c:v>
                </c:pt>
                <c:pt idx="6">
                  <c:v>6</c:v>
                </c:pt>
                <c:pt idx="7">
                  <c:v>9</c:v>
                </c:pt>
                <c:pt idx="8">
                  <c:v>9</c:v>
                </c:pt>
                <c:pt idx="9">
                  <c:v>8</c:v>
                </c:pt>
              </c:numCache>
            </c:numRef>
          </c:yVal>
          <c:smooth val="0"/>
          <c:extLst>
            <c:ext xmlns:c16="http://schemas.microsoft.com/office/drawing/2014/chart" uri="{C3380CC4-5D6E-409C-BE32-E72D297353CC}">
              <c16:uniqueId val="{0000000B-A89E-1E41-AD7E-6461B7790DA8}"/>
            </c:ext>
          </c:extLst>
        </c:ser>
        <c:dLbls>
          <c:showLegendKey val="0"/>
          <c:showVal val="0"/>
          <c:showCatName val="0"/>
          <c:showSerName val="0"/>
          <c:showPercent val="0"/>
          <c:showBubbleSize val="0"/>
        </c:dLbls>
        <c:axId val="75285663"/>
        <c:axId val="181697055"/>
      </c:scatterChart>
      <c:valAx>
        <c:axId val="752856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1697055"/>
        <c:crosses val="autoZero"/>
        <c:crossBetween val="midCat"/>
      </c:valAx>
      <c:valAx>
        <c:axId val="1816970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5285663"/>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dirty="0"/>
              <a:t>Data Points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5400" cap="rnd">
              <a:noFill/>
              <a:round/>
            </a:ln>
            <a:effectLst/>
          </c:spPr>
          <c:marker>
            <c:symbol val="circle"/>
            <c:size val="25"/>
            <c:spPr>
              <a:solidFill>
                <a:schemeClr val="accent3"/>
              </a:solidFill>
              <a:ln w="9525">
                <a:noFill/>
              </a:ln>
              <a:effectLst/>
            </c:spPr>
          </c:marker>
          <c:dPt>
            <c:idx val="0"/>
            <c:marker>
              <c:symbol val="circle"/>
              <c:size val="25"/>
              <c:spPr>
                <a:solidFill>
                  <a:schemeClr val="accent3"/>
                </a:solidFill>
                <a:ln w="9525">
                  <a:solidFill>
                    <a:schemeClr val="tx1"/>
                  </a:solidFill>
                </a:ln>
                <a:effectLst/>
              </c:spPr>
            </c:marker>
            <c:bubble3D val="0"/>
            <c:extLst>
              <c:ext xmlns:c16="http://schemas.microsoft.com/office/drawing/2014/chart" uri="{C3380CC4-5D6E-409C-BE32-E72D297353CC}">
                <c16:uniqueId val="{00000000-165B-4948-987E-ACA20F7E3327}"/>
              </c:ext>
            </c:extLst>
          </c:dPt>
          <c:dPt>
            <c:idx val="1"/>
            <c:marker>
              <c:symbol val="circle"/>
              <c:size val="25"/>
              <c:spPr>
                <a:solidFill>
                  <a:schemeClr val="accent3"/>
                </a:solidFill>
                <a:ln w="9525">
                  <a:solidFill>
                    <a:schemeClr val="tx1"/>
                  </a:solidFill>
                </a:ln>
                <a:effectLst/>
              </c:spPr>
            </c:marker>
            <c:bubble3D val="0"/>
            <c:extLst>
              <c:ext xmlns:c16="http://schemas.microsoft.com/office/drawing/2014/chart" uri="{C3380CC4-5D6E-409C-BE32-E72D297353CC}">
                <c16:uniqueId val="{00000001-165B-4948-987E-ACA20F7E3327}"/>
              </c:ext>
            </c:extLst>
          </c:dPt>
          <c:dPt>
            <c:idx val="2"/>
            <c:marker>
              <c:symbol val="circle"/>
              <c:size val="25"/>
              <c:spPr>
                <a:solidFill>
                  <a:schemeClr val="accent3"/>
                </a:solidFill>
                <a:ln w="9525">
                  <a:solidFill>
                    <a:schemeClr val="tx1"/>
                  </a:solidFill>
                </a:ln>
                <a:effectLst/>
              </c:spPr>
            </c:marker>
            <c:bubble3D val="0"/>
            <c:extLst>
              <c:ext xmlns:c16="http://schemas.microsoft.com/office/drawing/2014/chart" uri="{C3380CC4-5D6E-409C-BE32-E72D297353CC}">
                <c16:uniqueId val="{00000002-165B-4948-987E-ACA20F7E3327}"/>
              </c:ext>
            </c:extLst>
          </c:dPt>
          <c:dPt>
            <c:idx val="3"/>
            <c:marker>
              <c:symbol val="circle"/>
              <c:size val="25"/>
              <c:spPr>
                <a:solidFill>
                  <a:schemeClr val="accent3"/>
                </a:solidFill>
                <a:ln w="9525">
                  <a:solidFill>
                    <a:schemeClr val="tx1"/>
                  </a:solidFill>
                </a:ln>
                <a:effectLst/>
              </c:spPr>
            </c:marker>
            <c:bubble3D val="0"/>
            <c:extLst>
              <c:ext xmlns:c16="http://schemas.microsoft.com/office/drawing/2014/chart" uri="{C3380CC4-5D6E-409C-BE32-E72D297353CC}">
                <c16:uniqueId val="{00000003-165B-4948-987E-ACA20F7E3327}"/>
              </c:ext>
            </c:extLst>
          </c:dPt>
          <c:dPt>
            <c:idx val="4"/>
            <c:marker>
              <c:symbol val="circle"/>
              <c:size val="25"/>
              <c:spPr>
                <a:solidFill>
                  <a:schemeClr val="accent3"/>
                </a:solidFill>
                <a:ln w="9525">
                  <a:solidFill>
                    <a:schemeClr val="tx1"/>
                  </a:solidFill>
                </a:ln>
                <a:effectLst/>
              </c:spPr>
            </c:marker>
            <c:bubble3D val="0"/>
            <c:extLst>
              <c:ext xmlns:c16="http://schemas.microsoft.com/office/drawing/2014/chart" uri="{C3380CC4-5D6E-409C-BE32-E72D297353CC}">
                <c16:uniqueId val="{00000004-165B-4948-987E-ACA20F7E3327}"/>
              </c:ext>
            </c:extLst>
          </c:dPt>
          <c:dPt>
            <c:idx val="5"/>
            <c:marker>
              <c:symbol val="circle"/>
              <c:size val="25"/>
              <c:spPr>
                <a:solidFill>
                  <a:schemeClr val="accent1"/>
                </a:solidFill>
                <a:ln w="9525">
                  <a:solidFill>
                    <a:schemeClr val="tx1"/>
                  </a:solidFill>
                </a:ln>
                <a:effectLst/>
              </c:spPr>
            </c:marker>
            <c:bubble3D val="0"/>
            <c:spPr>
              <a:ln w="25400" cap="rnd">
                <a:noFill/>
                <a:round/>
              </a:ln>
              <a:effectLst/>
            </c:spPr>
            <c:extLst>
              <c:ext xmlns:c16="http://schemas.microsoft.com/office/drawing/2014/chart" uri="{C3380CC4-5D6E-409C-BE32-E72D297353CC}">
                <c16:uniqueId val="{00000006-165B-4948-987E-ACA20F7E3327}"/>
              </c:ext>
            </c:extLst>
          </c:dPt>
          <c:dPt>
            <c:idx val="6"/>
            <c:marker>
              <c:symbol val="circle"/>
              <c:size val="25"/>
              <c:spPr>
                <a:solidFill>
                  <a:schemeClr val="accent1"/>
                </a:solidFill>
                <a:ln w="9525">
                  <a:solidFill>
                    <a:schemeClr val="tx1"/>
                  </a:solidFill>
                </a:ln>
                <a:effectLst/>
              </c:spPr>
            </c:marker>
            <c:bubble3D val="0"/>
            <c:extLst>
              <c:ext xmlns:c16="http://schemas.microsoft.com/office/drawing/2014/chart" uri="{C3380CC4-5D6E-409C-BE32-E72D297353CC}">
                <c16:uniqueId val="{00000007-165B-4948-987E-ACA20F7E3327}"/>
              </c:ext>
            </c:extLst>
          </c:dPt>
          <c:dPt>
            <c:idx val="7"/>
            <c:marker>
              <c:symbol val="circle"/>
              <c:size val="25"/>
              <c:spPr>
                <a:solidFill>
                  <a:schemeClr val="accent1"/>
                </a:solidFill>
                <a:ln w="9525">
                  <a:solidFill>
                    <a:schemeClr val="tx1"/>
                  </a:solidFill>
                </a:ln>
                <a:effectLst/>
              </c:spPr>
            </c:marker>
            <c:bubble3D val="0"/>
            <c:extLst>
              <c:ext xmlns:c16="http://schemas.microsoft.com/office/drawing/2014/chart" uri="{C3380CC4-5D6E-409C-BE32-E72D297353CC}">
                <c16:uniqueId val="{00000008-165B-4948-987E-ACA20F7E3327}"/>
              </c:ext>
            </c:extLst>
          </c:dPt>
          <c:dPt>
            <c:idx val="8"/>
            <c:marker>
              <c:symbol val="circle"/>
              <c:size val="25"/>
              <c:spPr>
                <a:solidFill>
                  <a:schemeClr val="accent1"/>
                </a:solidFill>
                <a:ln w="9525">
                  <a:solidFill>
                    <a:schemeClr val="tx1"/>
                  </a:solidFill>
                </a:ln>
                <a:effectLst/>
              </c:spPr>
            </c:marker>
            <c:bubble3D val="0"/>
            <c:extLst>
              <c:ext xmlns:c16="http://schemas.microsoft.com/office/drawing/2014/chart" uri="{C3380CC4-5D6E-409C-BE32-E72D297353CC}">
                <c16:uniqueId val="{00000009-165B-4948-987E-ACA20F7E3327}"/>
              </c:ext>
            </c:extLst>
          </c:dPt>
          <c:dPt>
            <c:idx val="9"/>
            <c:marker>
              <c:symbol val="circle"/>
              <c:size val="25"/>
              <c:spPr>
                <a:solidFill>
                  <a:schemeClr val="accent1"/>
                </a:solidFill>
                <a:ln w="9525">
                  <a:solidFill>
                    <a:schemeClr val="tx1"/>
                  </a:solidFill>
                </a:ln>
                <a:effectLst/>
              </c:spPr>
            </c:marker>
            <c:bubble3D val="0"/>
            <c:extLst>
              <c:ext xmlns:c16="http://schemas.microsoft.com/office/drawing/2014/chart" uri="{C3380CC4-5D6E-409C-BE32-E72D297353CC}">
                <c16:uniqueId val="{0000000A-165B-4948-987E-ACA20F7E3327}"/>
              </c:ext>
            </c:extLst>
          </c:dPt>
          <c:xVal>
            <c:numRef>
              <c:f>Sheet1!$A$2:$A$11</c:f>
              <c:numCache>
                <c:formatCode>General</c:formatCode>
                <c:ptCount val="10"/>
                <c:pt idx="0">
                  <c:v>3.5</c:v>
                </c:pt>
                <c:pt idx="1">
                  <c:v>1</c:v>
                </c:pt>
                <c:pt idx="2">
                  <c:v>2</c:v>
                </c:pt>
                <c:pt idx="3">
                  <c:v>4</c:v>
                </c:pt>
                <c:pt idx="4">
                  <c:v>5</c:v>
                </c:pt>
                <c:pt idx="5">
                  <c:v>5</c:v>
                </c:pt>
                <c:pt idx="6">
                  <c:v>6</c:v>
                </c:pt>
                <c:pt idx="7">
                  <c:v>2</c:v>
                </c:pt>
                <c:pt idx="8">
                  <c:v>4</c:v>
                </c:pt>
                <c:pt idx="9">
                  <c:v>3</c:v>
                </c:pt>
              </c:numCache>
            </c:numRef>
          </c:xVal>
          <c:yVal>
            <c:numRef>
              <c:f>Sheet1!$B$2:$B$11</c:f>
              <c:numCache>
                <c:formatCode>General</c:formatCode>
                <c:ptCount val="10"/>
                <c:pt idx="0">
                  <c:v>2</c:v>
                </c:pt>
                <c:pt idx="1">
                  <c:v>3</c:v>
                </c:pt>
                <c:pt idx="2">
                  <c:v>4</c:v>
                </c:pt>
                <c:pt idx="3">
                  <c:v>2</c:v>
                </c:pt>
                <c:pt idx="4">
                  <c:v>4</c:v>
                </c:pt>
                <c:pt idx="5">
                  <c:v>2.5</c:v>
                </c:pt>
                <c:pt idx="6">
                  <c:v>6</c:v>
                </c:pt>
                <c:pt idx="7">
                  <c:v>9</c:v>
                </c:pt>
                <c:pt idx="8">
                  <c:v>9</c:v>
                </c:pt>
                <c:pt idx="9">
                  <c:v>8</c:v>
                </c:pt>
              </c:numCache>
            </c:numRef>
          </c:yVal>
          <c:smooth val="0"/>
          <c:extLst>
            <c:ext xmlns:c16="http://schemas.microsoft.com/office/drawing/2014/chart" uri="{C3380CC4-5D6E-409C-BE32-E72D297353CC}">
              <c16:uniqueId val="{0000000B-165B-4948-987E-ACA20F7E3327}"/>
            </c:ext>
          </c:extLst>
        </c:ser>
        <c:dLbls>
          <c:showLegendKey val="0"/>
          <c:showVal val="0"/>
          <c:showCatName val="0"/>
          <c:showSerName val="0"/>
          <c:showPercent val="0"/>
          <c:showBubbleSize val="0"/>
        </c:dLbls>
        <c:axId val="75285663"/>
        <c:axId val="181697055"/>
      </c:scatterChart>
      <c:valAx>
        <c:axId val="752856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1697055"/>
        <c:crosses val="autoZero"/>
        <c:crossBetween val="midCat"/>
      </c:valAx>
      <c:valAx>
        <c:axId val="1816970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528566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dirty="0"/>
              <a:t>Data Points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5400" cap="rnd">
              <a:noFill/>
              <a:round/>
            </a:ln>
            <a:effectLst/>
          </c:spPr>
          <c:marker>
            <c:symbol val="circle"/>
            <c:size val="25"/>
            <c:spPr>
              <a:solidFill>
                <a:schemeClr val="accent3"/>
              </a:solidFill>
              <a:ln w="9525">
                <a:noFill/>
              </a:ln>
              <a:effectLst/>
            </c:spPr>
          </c:marker>
          <c:dPt>
            <c:idx val="0"/>
            <c:marker>
              <c:symbol val="circle"/>
              <c:size val="25"/>
              <c:spPr>
                <a:solidFill>
                  <a:schemeClr val="accent3"/>
                </a:solidFill>
                <a:ln w="9525">
                  <a:solidFill>
                    <a:schemeClr val="tx1"/>
                  </a:solidFill>
                </a:ln>
                <a:effectLst/>
              </c:spPr>
            </c:marker>
            <c:bubble3D val="0"/>
            <c:extLst>
              <c:ext xmlns:c16="http://schemas.microsoft.com/office/drawing/2014/chart" uri="{C3380CC4-5D6E-409C-BE32-E72D297353CC}">
                <c16:uniqueId val="{00000000-7349-4D4B-971E-33575DA61DC5}"/>
              </c:ext>
            </c:extLst>
          </c:dPt>
          <c:dPt>
            <c:idx val="1"/>
            <c:marker>
              <c:symbol val="circle"/>
              <c:size val="25"/>
              <c:spPr>
                <a:solidFill>
                  <a:schemeClr val="accent3"/>
                </a:solidFill>
                <a:ln w="9525">
                  <a:solidFill>
                    <a:schemeClr val="tx1"/>
                  </a:solidFill>
                </a:ln>
                <a:effectLst/>
              </c:spPr>
            </c:marker>
            <c:bubble3D val="0"/>
            <c:extLst>
              <c:ext xmlns:c16="http://schemas.microsoft.com/office/drawing/2014/chart" uri="{C3380CC4-5D6E-409C-BE32-E72D297353CC}">
                <c16:uniqueId val="{00000001-7349-4D4B-971E-33575DA61DC5}"/>
              </c:ext>
            </c:extLst>
          </c:dPt>
          <c:dPt>
            <c:idx val="2"/>
            <c:marker>
              <c:symbol val="circle"/>
              <c:size val="25"/>
              <c:spPr>
                <a:solidFill>
                  <a:schemeClr val="accent3"/>
                </a:solidFill>
                <a:ln w="9525">
                  <a:solidFill>
                    <a:schemeClr val="tx1"/>
                  </a:solidFill>
                </a:ln>
                <a:effectLst/>
              </c:spPr>
            </c:marker>
            <c:bubble3D val="0"/>
            <c:extLst>
              <c:ext xmlns:c16="http://schemas.microsoft.com/office/drawing/2014/chart" uri="{C3380CC4-5D6E-409C-BE32-E72D297353CC}">
                <c16:uniqueId val="{00000002-7349-4D4B-971E-33575DA61DC5}"/>
              </c:ext>
            </c:extLst>
          </c:dPt>
          <c:dPt>
            <c:idx val="3"/>
            <c:marker>
              <c:symbol val="circle"/>
              <c:size val="25"/>
              <c:spPr>
                <a:solidFill>
                  <a:schemeClr val="accent3"/>
                </a:solidFill>
                <a:ln w="9525">
                  <a:solidFill>
                    <a:schemeClr val="tx1"/>
                  </a:solidFill>
                </a:ln>
                <a:effectLst/>
              </c:spPr>
            </c:marker>
            <c:bubble3D val="0"/>
            <c:extLst>
              <c:ext xmlns:c16="http://schemas.microsoft.com/office/drawing/2014/chart" uri="{C3380CC4-5D6E-409C-BE32-E72D297353CC}">
                <c16:uniqueId val="{00000003-7349-4D4B-971E-33575DA61DC5}"/>
              </c:ext>
            </c:extLst>
          </c:dPt>
          <c:dPt>
            <c:idx val="4"/>
            <c:marker>
              <c:symbol val="circle"/>
              <c:size val="25"/>
              <c:spPr>
                <a:solidFill>
                  <a:schemeClr val="accent3"/>
                </a:solidFill>
                <a:ln w="9525">
                  <a:solidFill>
                    <a:schemeClr val="tx1"/>
                  </a:solidFill>
                </a:ln>
                <a:effectLst/>
              </c:spPr>
            </c:marker>
            <c:bubble3D val="0"/>
            <c:extLst>
              <c:ext xmlns:c16="http://schemas.microsoft.com/office/drawing/2014/chart" uri="{C3380CC4-5D6E-409C-BE32-E72D297353CC}">
                <c16:uniqueId val="{00000004-7349-4D4B-971E-33575DA61DC5}"/>
              </c:ext>
            </c:extLst>
          </c:dPt>
          <c:dPt>
            <c:idx val="5"/>
            <c:marker>
              <c:symbol val="circle"/>
              <c:size val="25"/>
              <c:spPr>
                <a:solidFill>
                  <a:schemeClr val="accent1"/>
                </a:solidFill>
                <a:ln w="9525">
                  <a:solidFill>
                    <a:schemeClr val="tx1"/>
                  </a:solidFill>
                </a:ln>
                <a:effectLst/>
              </c:spPr>
            </c:marker>
            <c:bubble3D val="0"/>
            <c:spPr>
              <a:ln w="25400" cap="rnd">
                <a:noFill/>
                <a:round/>
              </a:ln>
              <a:effectLst/>
            </c:spPr>
            <c:extLst>
              <c:ext xmlns:c16="http://schemas.microsoft.com/office/drawing/2014/chart" uri="{C3380CC4-5D6E-409C-BE32-E72D297353CC}">
                <c16:uniqueId val="{00000006-7349-4D4B-971E-33575DA61DC5}"/>
              </c:ext>
            </c:extLst>
          </c:dPt>
          <c:dPt>
            <c:idx val="6"/>
            <c:marker>
              <c:symbol val="circle"/>
              <c:size val="25"/>
              <c:spPr>
                <a:solidFill>
                  <a:schemeClr val="accent1"/>
                </a:solidFill>
                <a:ln w="9525">
                  <a:solidFill>
                    <a:schemeClr val="tx1"/>
                  </a:solidFill>
                </a:ln>
                <a:effectLst/>
              </c:spPr>
            </c:marker>
            <c:bubble3D val="0"/>
            <c:extLst>
              <c:ext xmlns:c16="http://schemas.microsoft.com/office/drawing/2014/chart" uri="{C3380CC4-5D6E-409C-BE32-E72D297353CC}">
                <c16:uniqueId val="{00000007-7349-4D4B-971E-33575DA61DC5}"/>
              </c:ext>
            </c:extLst>
          </c:dPt>
          <c:dPt>
            <c:idx val="7"/>
            <c:marker>
              <c:symbol val="circle"/>
              <c:size val="25"/>
              <c:spPr>
                <a:solidFill>
                  <a:schemeClr val="accent1"/>
                </a:solidFill>
                <a:ln w="9525">
                  <a:solidFill>
                    <a:schemeClr val="tx1"/>
                  </a:solidFill>
                </a:ln>
                <a:effectLst/>
              </c:spPr>
            </c:marker>
            <c:bubble3D val="0"/>
            <c:extLst>
              <c:ext xmlns:c16="http://schemas.microsoft.com/office/drawing/2014/chart" uri="{C3380CC4-5D6E-409C-BE32-E72D297353CC}">
                <c16:uniqueId val="{00000008-7349-4D4B-971E-33575DA61DC5}"/>
              </c:ext>
            </c:extLst>
          </c:dPt>
          <c:dPt>
            <c:idx val="8"/>
            <c:marker>
              <c:symbol val="circle"/>
              <c:size val="25"/>
              <c:spPr>
                <a:solidFill>
                  <a:schemeClr val="accent1"/>
                </a:solidFill>
                <a:ln w="9525">
                  <a:solidFill>
                    <a:schemeClr val="tx1"/>
                  </a:solidFill>
                </a:ln>
                <a:effectLst/>
              </c:spPr>
            </c:marker>
            <c:bubble3D val="0"/>
            <c:extLst>
              <c:ext xmlns:c16="http://schemas.microsoft.com/office/drawing/2014/chart" uri="{C3380CC4-5D6E-409C-BE32-E72D297353CC}">
                <c16:uniqueId val="{00000009-7349-4D4B-971E-33575DA61DC5}"/>
              </c:ext>
            </c:extLst>
          </c:dPt>
          <c:dPt>
            <c:idx val="9"/>
            <c:marker>
              <c:symbol val="circle"/>
              <c:size val="25"/>
              <c:spPr>
                <a:solidFill>
                  <a:schemeClr val="accent1"/>
                </a:solidFill>
                <a:ln w="9525">
                  <a:solidFill>
                    <a:schemeClr val="tx1"/>
                  </a:solidFill>
                </a:ln>
                <a:effectLst/>
              </c:spPr>
            </c:marker>
            <c:bubble3D val="0"/>
            <c:extLst>
              <c:ext xmlns:c16="http://schemas.microsoft.com/office/drawing/2014/chart" uri="{C3380CC4-5D6E-409C-BE32-E72D297353CC}">
                <c16:uniqueId val="{0000000A-7349-4D4B-971E-33575DA61DC5}"/>
              </c:ext>
            </c:extLst>
          </c:dPt>
          <c:xVal>
            <c:numRef>
              <c:f>Sheet1!$A$2:$A$11</c:f>
              <c:numCache>
                <c:formatCode>General</c:formatCode>
                <c:ptCount val="10"/>
                <c:pt idx="0">
                  <c:v>3.5</c:v>
                </c:pt>
                <c:pt idx="1">
                  <c:v>1</c:v>
                </c:pt>
                <c:pt idx="2">
                  <c:v>2</c:v>
                </c:pt>
                <c:pt idx="3">
                  <c:v>4</c:v>
                </c:pt>
                <c:pt idx="4">
                  <c:v>5</c:v>
                </c:pt>
                <c:pt idx="5">
                  <c:v>5</c:v>
                </c:pt>
                <c:pt idx="6">
                  <c:v>6</c:v>
                </c:pt>
                <c:pt idx="7">
                  <c:v>2</c:v>
                </c:pt>
                <c:pt idx="8">
                  <c:v>4</c:v>
                </c:pt>
                <c:pt idx="9">
                  <c:v>3</c:v>
                </c:pt>
              </c:numCache>
            </c:numRef>
          </c:xVal>
          <c:yVal>
            <c:numRef>
              <c:f>Sheet1!$B$2:$B$11</c:f>
              <c:numCache>
                <c:formatCode>General</c:formatCode>
                <c:ptCount val="10"/>
                <c:pt idx="0">
                  <c:v>2</c:v>
                </c:pt>
                <c:pt idx="1">
                  <c:v>3</c:v>
                </c:pt>
                <c:pt idx="2">
                  <c:v>4</c:v>
                </c:pt>
                <c:pt idx="3">
                  <c:v>2</c:v>
                </c:pt>
                <c:pt idx="4">
                  <c:v>4</c:v>
                </c:pt>
                <c:pt idx="5">
                  <c:v>2.5</c:v>
                </c:pt>
                <c:pt idx="6">
                  <c:v>6</c:v>
                </c:pt>
                <c:pt idx="7">
                  <c:v>9</c:v>
                </c:pt>
                <c:pt idx="8">
                  <c:v>9</c:v>
                </c:pt>
                <c:pt idx="9">
                  <c:v>8</c:v>
                </c:pt>
              </c:numCache>
            </c:numRef>
          </c:yVal>
          <c:smooth val="0"/>
          <c:extLst>
            <c:ext xmlns:c16="http://schemas.microsoft.com/office/drawing/2014/chart" uri="{C3380CC4-5D6E-409C-BE32-E72D297353CC}">
              <c16:uniqueId val="{0000000B-7349-4D4B-971E-33575DA61DC5}"/>
            </c:ext>
          </c:extLst>
        </c:ser>
        <c:dLbls>
          <c:showLegendKey val="0"/>
          <c:showVal val="0"/>
          <c:showCatName val="0"/>
          <c:showSerName val="0"/>
          <c:showPercent val="0"/>
          <c:showBubbleSize val="0"/>
        </c:dLbls>
        <c:axId val="75285663"/>
        <c:axId val="181697055"/>
      </c:scatterChart>
      <c:valAx>
        <c:axId val="752856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1697055"/>
        <c:crosses val="autoZero"/>
        <c:crossBetween val="midCat"/>
      </c:valAx>
      <c:valAx>
        <c:axId val="1816970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528566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dirty="0"/>
              <a:t>Data Points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5400" cap="rnd">
              <a:noFill/>
              <a:round/>
            </a:ln>
            <a:effectLst/>
          </c:spPr>
          <c:marker>
            <c:symbol val="circle"/>
            <c:size val="25"/>
            <c:spPr>
              <a:solidFill>
                <a:schemeClr val="accent3"/>
              </a:solidFill>
              <a:ln w="9525">
                <a:noFill/>
              </a:ln>
              <a:effectLst/>
            </c:spPr>
          </c:marker>
          <c:dPt>
            <c:idx val="0"/>
            <c:marker>
              <c:symbol val="circle"/>
              <c:size val="25"/>
              <c:spPr>
                <a:solidFill>
                  <a:schemeClr val="accent3"/>
                </a:solidFill>
                <a:ln w="9525">
                  <a:solidFill>
                    <a:schemeClr val="tx1"/>
                  </a:solidFill>
                </a:ln>
                <a:effectLst/>
              </c:spPr>
            </c:marker>
            <c:bubble3D val="0"/>
            <c:extLst>
              <c:ext xmlns:c16="http://schemas.microsoft.com/office/drawing/2014/chart" uri="{C3380CC4-5D6E-409C-BE32-E72D297353CC}">
                <c16:uniqueId val="{00000000-CC8D-034C-84CA-56C3FD5AE084}"/>
              </c:ext>
            </c:extLst>
          </c:dPt>
          <c:dPt>
            <c:idx val="1"/>
            <c:marker>
              <c:symbol val="circle"/>
              <c:size val="25"/>
              <c:spPr>
                <a:solidFill>
                  <a:schemeClr val="accent3"/>
                </a:solidFill>
                <a:ln w="9525">
                  <a:solidFill>
                    <a:schemeClr val="tx1"/>
                  </a:solidFill>
                </a:ln>
                <a:effectLst/>
              </c:spPr>
            </c:marker>
            <c:bubble3D val="0"/>
            <c:extLst>
              <c:ext xmlns:c16="http://schemas.microsoft.com/office/drawing/2014/chart" uri="{C3380CC4-5D6E-409C-BE32-E72D297353CC}">
                <c16:uniqueId val="{00000001-CC8D-034C-84CA-56C3FD5AE084}"/>
              </c:ext>
            </c:extLst>
          </c:dPt>
          <c:dPt>
            <c:idx val="2"/>
            <c:marker>
              <c:symbol val="circle"/>
              <c:size val="25"/>
              <c:spPr>
                <a:solidFill>
                  <a:schemeClr val="accent3"/>
                </a:solidFill>
                <a:ln w="9525">
                  <a:solidFill>
                    <a:schemeClr val="tx1"/>
                  </a:solidFill>
                </a:ln>
                <a:effectLst/>
              </c:spPr>
            </c:marker>
            <c:bubble3D val="0"/>
            <c:extLst>
              <c:ext xmlns:c16="http://schemas.microsoft.com/office/drawing/2014/chart" uri="{C3380CC4-5D6E-409C-BE32-E72D297353CC}">
                <c16:uniqueId val="{00000002-CC8D-034C-84CA-56C3FD5AE084}"/>
              </c:ext>
            </c:extLst>
          </c:dPt>
          <c:dPt>
            <c:idx val="3"/>
            <c:marker>
              <c:symbol val="circle"/>
              <c:size val="25"/>
              <c:spPr>
                <a:solidFill>
                  <a:schemeClr val="accent3"/>
                </a:solidFill>
                <a:ln w="9525">
                  <a:solidFill>
                    <a:schemeClr val="tx1"/>
                  </a:solidFill>
                </a:ln>
                <a:effectLst/>
              </c:spPr>
            </c:marker>
            <c:bubble3D val="0"/>
            <c:extLst>
              <c:ext xmlns:c16="http://schemas.microsoft.com/office/drawing/2014/chart" uri="{C3380CC4-5D6E-409C-BE32-E72D297353CC}">
                <c16:uniqueId val="{00000003-CC8D-034C-84CA-56C3FD5AE084}"/>
              </c:ext>
            </c:extLst>
          </c:dPt>
          <c:dPt>
            <c:idx val="4"/>
            <c:marker>
              <c:symbol val="circle"/>
              <c:size val="25"/>
              <c:spPr>
                <a:solidFill>
                  <a:schemeClr val="accent3"/>
                </a:solidFill>
                <a:ln w="9525">
                  <a:solidFill>
                    <a:schemeClr val="tx1"/>
                  </a:solidFill>
                </a:ln>
                <a:effectLst/>
              </c:spPr>
            </c:marker>
            <c:bubble3D val="0"/>
            <c:extLst>
              <c:ext xmlns:c16="http://schemas.microsoft.com/office/drawing/2014/chart" uri="{C3380CC4-5D6E-409C-BE32-E72D297353CC}">
                <c16:uniqueId val="{00000004-CC8D-034C-84CA-56C3FD5AE084}"/>
              </c:ext>
            </c:extLst>
          </c:dPt>
          <c:dPt>
            <c:idx val="5"/>
            <c:marker>
              <c:symbol val="circle"/>
              <c:size val="25"/>
              <c:spPr>
                <a:solidFill>
                  <a:schemeClr val="accent1"/>
                </a:solidFill>
                <a:ln w="9525">
                  <a:solidFill>
                    <a:schemeClr val="tx1"/>
                  </a:solidFill>
                </a:ln>
                <a:effectLst/>
              </c:spPr>
            </c:marker>
            <c:bubble3D val="0"/>
            <c:spPr>
              <a:ln w="25400" cap="rnd">
                <a:noFill/>
                <a:round/>
              </a:ln>
              <a:effectLst/>
            </c:spPr>
            <c:extLst>
              <c:ext xmlns:c16="http://schemas.microsoft.com/office/drawing/2014/chart" uri="{C3380CC4-5D6E-409C-BE32-E72D297353CC}">
                <c16:uniqueId val="{00000006-CC8D-034C-84CA-56C3FD5AE084}"/>
              </c:ext>
            </c:extLst>
          </c:dPt>
          <c:dPt>
            <c:idx val="6"/>
            <c:marker>
              <c:symbol val="circle"/>
              <c:size val="25"/>
              <c:spPr>
                <a:solidFill>
                  <a:schemeClr val="accent1"/>
                </a:solidFill>
                <a:ln w="9525">
                  <a:solidFill>
                    <a:schemeClr val="tx1"/>
                  </a:solidFill>
                </a:ln>
                <a:effectLst/>
              </c:spPr>
            </c:marker>
            <c:bubble3D val="0"/>
            <c:extLst>
              <c:ext xmlns:c16="http://schemas.microsoft.com/office/drawing/2014/chart" uri="{C3380CC4-5D6E-409C-BE32-E72D297353CC}">
                <c16:uniqueId val="{00000007-CC8D-034C-84CA-56C3FD5AE084}"/>
              </c:ext>
            </c:extLst>
          </c:dPt>
          <c:dPt>
            <c:idx val="7"/>
            <c:marker>
              <c:symbol val="circle"/>
              <c:size val="25"/>
              <c:spPr>
                <a:solidFill>
                  <a:schemeClr val="accent1"/>
                </a:solidFill>
                <a:ln w="9525">
                  <a:solidFill>
                    <a:schemeClr val="tx1"/>
                  </a:solidFill>
                </a:ln>
                <a:effectLst/>
              </c:spPr>
            </c:marker>
            <c:bubble3D val="0"/>
            <c:extLst>
              <c:ext xmlns:c16="http://schemas.microsoft.com/office/drawing/2014/chart" uri="{C3380CC4-5D6E-409C-BE32-E72D297353CC}">
                <c16:uniqueId val="{00000008-CC8D-034C-84CA-56C3FD5AE084}"/>
              </c:ext>
            </c:extLst>
          </c:dPt>
          <c:dPt>
            <c:idx val="8"/>
            <c:marker>
              <c:symbol val="circle"/>
              <c:size val="25"/>
              <c:spPr>
                <a:solidFill>
                  <a:schemeClr val="accent1"/>
                </a:solidFill>
                <a:ln w="9525">
                  <a:solidFill>
                    <a:schemeClr val="tx1"/>
                  </a:solidFill>
                </a:ln>
                <a:effectLst/>
              </c:spPr>
            </c:marker>
            <c:bubble3D val="0"/>
            <c:extLst>
              <c:ext xmlns:c16="http://schemas.microsoft.com/office/drawing/2014/chart" uri="{C3380CC4-5D6E-409C-BE32-E72D297353CC}">
                <c16:uniqueId val="{00000009-CC8D-034C-84CA-56C3FD5AE084}"/>
              </c:ext>
            </c:extLst>
          </c:dPt>
          <c:dPt>
            <c:idx val="9"/>
            <c:marker>
              <c:symbol val="circle"/>
              <c:size val="25"/>
              <c:spPr>
                <a:solidFill>
                  <a:schemeClr val="accent1"/>
                </a:solidFill>
                <a:ln w="9525">
                  <a:solidFill>
                    <a:schemeClr val="tx1"/>
                  </a:solidFill>
                </a:ln>
                <a:effectLst/>
              </c:spPr>
            </c:marker>
            <c:bubble3D val="0"/>
            <c:extLst>
              <c:ext xmlns:c16="http://schemas.microsoft.com/office/drawing/2014/chart" uri="{C3380CC4-5D6E-409C-BE32-E72D297353CC}">
                <c16:uniqueId val="{0000000A-CC8D-034C-84CA-56C3FD5AE084}"/>
              </c:ext>
            </c:extLst>
          </c:dPt>
          <c:xVal>
            <c:numRef>
              <c:f>Sheet1!$A$2:$A$11</c:f>
              <c:numCache>
                <c:formatCode>General</c:formatCode>
                <c:ptCount val="10"/>
                <c:pt idx="0">
                  <c:v>3.5</c:v>
                </c:pt>
                <c:pt idx="1">
                  <c:v>1</c:v>
                </c:pt>
                <c:pt idx="2">
                  <c:v>2</c:v>
                </c:pt>
                <c:pt idx="3">
                  <c:v>4</c:v>
                </c:pt>
                <c:pt idx="4">
                  <c:v>5</c:v>
                </c:pt>
                <c:pt idx="5">
                  <c:v>5</c:v>
                </c:pt>
                <c:pt idx="6">
                  <c:v>6</c:v>
                </c:pt>
                <c:pt idx="7">
                  <c:v>2</c:v>
                </c:pt>
                <c:pt idx="8">
                  <c:v>4</c:v>
                </c:pt>
                <c:pt idx="9">
                  <c:v>3</c:v>
                </c:pt>
              </c:numCache>
            </c:numRef>
          </c:xVal>
          <c:yVal>
            <c:numRef>
              <c:f>Sheet1!$B$2:$B$11</c:f>
              <c:numCache>
                <c:formatCode>General</c:formatCode>
                <c:ptCount val="10"/>
                <c:pt idx="0">
                  <c:v>2</c:v>
                </c:pt>
                <c:pt idx="1">
                  <c:v>3</c:v>
                </c:pt>
                <c:pt idx="2">
                  <c:v>4</c:v>
                </c:pt>
                <c:pt idx="3">
                  <c:v>2</c:v>
                </c:pt>
                <c:pt idx="4">
                  <c:v>4</c:v>
                </c:pt>
                <c:pt idx="5">
                  <c:v>2.5</c:v>
                </c:pt>
                <c:pt idx="6">
                  <c:v>6</c:v>
                </c:pt>
                <c:pt idx="7">
                  <c:v>9</c:v>
                </c:pt>
                <c:pt idx="8">
                  <c:v>9</c:v>
                </c:pt>
                <c:pt idx="9">
                  <c:v>8</c:v>
                </c:pt>
              </c:numCache>
            </c:numRef>
          </c:yVal>
          <c:smooth val="0"/>
          <c:extLst>
            <c:ext xmlns:c16="http://schemas.microsoft.com/office/drawing/2014/chart" uri="{C3380CC4-5D6E-409C-BE32-E72D297353CC}">
              <c16:uniqueId val="{0000000B-CC8D-034C-84CA-56C3FD5AE084}"/>
            </c:ext>
          </c:extLst>
        </c:ser>
        <c:dLbls>
          <c:showLegendKey val="0"/>
          <c:showVal val="0"/>
          <c:showCatName val="0"/>
          <c:showSerName val="0"/>
          <c:showPercent val="0"/>
          <c:showBubbleSize val="0"/>
        </c:dLbls>
        <c:axId val="75285663"/>
        <c:axId val="181697055"/>
      </c:scatterChart>
      <c:valAx>
        <c:axId val="752856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1697055"/>
        <c:crosses val="autoZero"/>
        <c:crossBetween val="midCat"/>
      </c:valAx>
      <c:valAx>
        <c:axId val="1816970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528566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xfrm>
            <a:off x="1143000" y="685800"/>
            <a:ext cx="4572000" cy="3429000"/>
          </a:xfrm>
          <a:prstGeom prst="rect">
            <a:avLst/>
          </a:prstGeom>
        </p:spPr>
        <p:txBody>
          <a:bodyPr/>
          <a:lstStyle/>
          <a:p>
            <a:endParaRPr/>
          </a:p>
        </p:txBody>
      </p:sp>
      <p:sp>
        <p:nvSpPr>
          <p:cNvPr id="215" name="Shape 21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42321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5685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76373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15226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57718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51788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68397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5767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33121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976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2047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50268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00639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67489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28370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32294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1694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06021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8524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2362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57101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5535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714983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67668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22118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5816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406821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17021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47772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281832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93192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47008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55884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12840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127989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441084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37946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998069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5966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83856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2576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65994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76881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37643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ti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First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99873362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Header, Subheader Bullets &amp; L-Image">
    <p:bg>
      <p:bgPr>
        <a:solidFill>
          <a:srgbClr val="FFFFFF"/>
        </a:solidFill>
        <a:effectLst/>
      </p:bgPr>
    </p:bg>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1159933" y="355600"/>
            <a:ext cx="22669037"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rPr lang="en-US"/>
              <a:t>Click to edit Master title style</a:t>
            </a:r>
            <a:endParaRPr/>
          </a:p>
        </p:txBody>
      </p:sp>
      <p:sp>
        <p:nvSpPr>
          <p:cNvPr id="111" name="Body Level One…"/>
          <p:cNvSpPr txBox="1">
            <a:spLocks noGrp="1"/>
          </p:cNvSpPr>
          <p:nvPr>
            <p:ph type="body" sz="half" idx="1"/>
          </p:nvPr>
        </p:nvSpPr>
        <p:spPr>
          <a:xfrm>
            <a:off x="12750800" y="2756958"/>
            <a:ext cx="10283098" cy="7369176"/>
          </a:xfrm>
          <a:prstGeom prst="rect">
            <a:avLst/>
          </a:prstGeom>
        </p:spPr>
        <p:txBody>
          <a:bodyPr anchor="t">
            <a:noAutofit/>
          </a:bodyPr>
          <a:lstStyle>
            <a:lvl1pPr marL="0" indent="0">
              <a:spcBef>
                <a:spcPts val="3000"/>
              </a:spcBef>
              <a:buSzTx/>
              <a:buNone/>
              <a:defRPr b="1">
                <a:solidFill>
                  <a:srgbClr val="008DC4"/>
                </a:solidFill>
                <a:latin typeface="Amazon Ember"/>
                <a:ea typeface="Amazon Ember"/>
                <a:cs typeface="Amazon Ember"/>
                <a:sym typeface="Amazon Ember"/>
              </a:defRPr>
            </a:lvl1pPr>
            <a:lvl2pPr marL="1270000" indent="-635000">
              <a:spcBef>
                <a:spcPts val="1000"/>
              </a:spcBef>
              <a:defRPr sz="3400">
                <a:solidFill>
                  <a:srgbClr val="373737"/>
                </a:solidFill>
                <a:latin typeface="Amazon Ember"/>
                <a:ea typeface="Amazon Ember"/>
                <a:cs typeface="Amazon Ember"/>
                <a:sym typeface="Amazon Ember"/>
              </a:defRPr>
            </a:lvl2pPr>
            <a:lvl3pPr marL="1905000" indent="-635000">
              <a:spcBef>
                <a:spcPts val="1000"/>
              </a:spcBef>
              <a:defRPr sz="2800">
                <a:solidFill>
                  <a:srgbClr val="373737"/>
                </a:solidFill>
                <a:latin typeface="Amazon Ember"/>
                <a:ea typeface="Amazon Ember"/>
                <a:cs typeface="Amazon Ember"/>
                <a:sym typeface="Amazon Ember"/>
              </a:defRPr>
            </a:lvl3pPr>
            <a:lvl4pPr marL="2540000" indent="-635000">
              <a:spcBef>
                <a:spcPts val="1000"/>
              </a:spcBef>
              <a:defRPr sz="2800">
                <a:solidFill>
                  <a:srgbClr val="373737"/>
                </a:solidFill>
                <a:latin typeface="Amazon Ember"/>
                <a:ea typeface="Amazon Ember"/>
                <a:cs typeface="Amazon Ember"/>
                <a:sym typeface="Amazon Ember"/>
              </a:defRPr>
            </a:lvl4pPr>
            <a:lvl5pPr marL="3175000" indent="-635000">
              <a:spcBef>
                <a:spcPts val="1000"/>
              </a:spcBef>
              <a:defRPr sz="2800">
                <a:solidFill>
                  <a:srgbClr val="373737"/>
                </a:solidFill>
                <a:latin typeface="Amazon Ember"/>
                <a:ea typeface="Amazon Ember"/>
                <a:cs typeface="Amazon Ember"/>
                <a:sym typeface="Amazon Embe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2"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3"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14"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115"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305056774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Header, Subheader, Text &amp; R-Image">
    <p:bg>
      <p:bgPr>
        <a:solidFill>
          <a:srgbClr val="FFFFFF"/>
        </a:solidFill>
        <a:effectLst/>
      </p:bgPr>
    </p:bg>
    <p:spTree>
      <p:nvGrpSpPr>
        <p:cNvPr id="1" name=""/>
        <p:cNvGrpSpPr/>
        <p:nvPr/>
      </p:nvGrpSpPr>
      <p:grpSpPr>
        <a:xfrm>
          <a:off x="0" y="0"/>
          <a:ext cx="0" cy="0"/>
          <a:chOff x="0" y="0"/>
          <a:chExt cx="0" cy="0"/>
        </a:xfrm>
      </p:grpSpPr>
      <p:sp>
        <p:nvSpPr>
          <p:cNvPr id="122" name="Title Text"/>
          <p:cNvSpPr txBox="1">
            <a:spLocks noGrp="1"/>
          </p:cNvSpPr>
          <p:nvPr>
            <p:ph type="title"/>
          </p:nvPr>
        </p:nvSpPr>
        <p:spPr>
          <a:xfrm>
            <a:off x="1159933" y="355600"/>
            <a:ext cx="22671088"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rPr lang="en-US"/>
              <a:t>Click to edit Master title style</a:t>
            </a:r>
            <a:endParaRPr/>
          </a:p>
        </p:txBody>
      </p:sp>
      <p:sp>
        <p:nvSpPr>
          <p:cNvPr id="123" name="Body Level One…"/>
          <p:cNvSpPr txBox="1">
            <a:spLocks noGrp="1"/>
          </p:cNvSpPr>
          <p:nvPr>
            <p:ph type="body" sz="half" idx="1"/>
          </p:nvPr>
        </p:nvSpPr>
        <p:spPr>
          <a:xfrm>
            <a:off x="1689100" y="2756958"/>
            <a:ext cx="10263585" cy="7369176"/>
          </a:xfrm>
          <a:prstGeom prst="rect">
            <a:avLst/>
          </a:prstGeom>
        </p:spPr>
        <p:txBody>
          <a:bodyPr anchor="t">
            <a:noAutofit/>
          </a:bodyPr>
          <a:lstStyle>
            <a:lvl1pPr marL="0" indent="0">
              <a:spcBef>
                <a:spcPts val="3000"/>
              </a:spcBef>
              <a:buSzTx/>
              <a:buNone/>
              <a:defRPr b="1">
                <a:solidFill>
                  <a:srgbClr val="008DC4"/>
                </a:solidFill>
                <a:latin typeface="Amazon Ember"/>
                <a:ea typeface="Amazon Ember"/>
                <a:cs typeface="Amazon Ember"/>
                <a:sym typeface="Amazon Ember"/>
              </a:defRPr>
            </a:lvl1pPr>
            <a:lvl2pPr marL="0" indent="0">
              <a:spcBef>
                <a:spcPts val="1000"/>
              </a:spcBef>
              <a:buSzTx/>
              <a:buNone/>
              <a:defRPr sz="3400">
                <a:solidFill>
                  <a:srgbClr val="373737"/>
                </a:solidFill>
                <a:latin typeface="Amazon Ember"/>
                <a:ea typeface="Amazon Ember"/>
                <a:cs typeface="Amazon Ember"/>
                <a:sym typeface="Amazon Ember"/>
              </a:defRPr>
            </a:lvl2pPr>
            <a:lvl3pPr marL="0" indent="0">
              <a:spcBef>
                <a:spcPts val="1000"/>
              </a:spcBef>
              <a:buSzTx/>
              <a:buNone/>
              <a:defRPr sz="2800">
                <a:solidFill>
                  <a:srgbClr val="373737"/>
                </a:solidFill>
                <a:latin typeface="Amazon Ember"/>
                <a:ea typeface="Amazon Ember"/>
                <a:cs typeface="Amazon Ember"/>
                <a:sym typeface="Amazon Ember"/>
              </a:defRPr>
            </a:lvl3pPr>
            <a:lvl4pPr marL="0" indent="0">
              <a:spcBef>
                <a:spcPts val="1000"/>
              </a:spcBef>
              <a:buSzTx/>
              <a:buNone/>
              <a:defRPr sz="2800">
                <a:solidFill>
                  <a:srgbClr val="373737"/>
                </a:solidFill>
                <a:latin typeface="Amazon Ember"/>
                <a:ea typeface="Amazon Ember"/>
                <a:cs typeface="Amazon Ember"/>
                <a:sym typeface="Amazon Ember"/>
              </a:defRPr>
            </a:lvl4pPr>
            <a:lvl5pPr marL="0" indent="0">
              <a:spcBef>
                <a:spcPts val="1000"/>
              </a:spcBef>
              <a:buSzTx/>
              <a:buNone/>
              <a:defRPr sz="2800">
                <a:solidFill>
                  <a:srgbClr val="373737"/>
                </a:solidFill>
                <a:latin typeface="Amazon Ember"/>
                <a:ea typeface="Amazon Ember"/>
                <a:cs typeface="Amazon Ember"/>
                <a:sym typeface="Amazon Embe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4"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5"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26"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127"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88445530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Header, Text &amp; R-Image">
    <p:bg>
      <p:bgPr>
        <a:solidFill>
          <a:srgbClr val="FFFFFF"/>
        </a:solidFill>
        <a:effectLst/>
      </p:bgPr>
    </p:bg>
    <p:spTree>
      <p:nvGrpSpPr>
        <p:cNvPr id="1" name=""/>
        <p:cNvGrpSpPr/>
        <p:nvPr/>
      </p:nvGrpSpPr>
      <p:grpSpPr>
        <a:xfrm>
          <a:off x="0" y="0"/>
          <a:ext cx="0" cy="0"/>
          <a:chOff x="0" y="0"/>
          <a:chExt cx="0" cy="0"/>
        </a:xfrm>
      </p:grpSpPr>
      <p:sp>
        <p:nvSpPr>
          <p:cNvPr id="146" name="Title Text"/>
          <p:cNvSpPr txBox="1">
            <a:spLocks noGrp="1"/>
          </p:cNvSpPr>
          <p:nvPr>
            <p:ph type="title"/>
          </p:nvPr>
        </p:nvSpPr>
        <p:spPr>
          <a:xfrm>
            <a:off x="1159933" y="355600"/>
            <a:ext cx="22671750"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rPr lang="en-US"/>
              <a:t>Click to edit Master title style</a:t>
            </a:r>
            <a:endParaRPr/>
          </a:p>
        </p:txBody>
      </p:sp>
      <p:sp>
        <p:nvSpPr>
          <p:cNvPr id="147" name="Body Level One…"/>
          <p:cNvSpPr txBox="1">
            <a:spLocks noGrp="1"/>
          </p:cNvSpPr>
          <p:nvPr>
            <p:ph type="body" sz="half" idx="1"/>
          </p:nvPr>
        </p:nvSpPr>
        <p:spPr>
          <a:xfrm>
            <a:off x="1689100" y="2756958"/>
            <a:ext cx="10288786" cy="9181185"/>
          </a:xfrm>
          <a:prstGeom prst="rect">
            <a:avLst/>
          </a:prstGeom>
        </p:spPr>
        <p:txBody>
          <a:bodyPr anchor="t">
            <a:noAutofit/>
          </a:bodyPr>
          <a:lstStyle>
            <a:lvl1pPr marL="0" indent="0">
              <a:spcBef>
                <a:spcPts val="3000"/>
              </a:spcBef>
              <a:buSzTx/>
              <a:buNone/>
              <a:defRPr>
                <a:solidFill>
                  <a:srgbClr val="373737"/>
                </a:solidFill>
                <a:latin typeface="Amazon Ember"/>
                <a:ea typeface="Amazon Ember"/>
                <a:cs typeface="Amazon Ember"/>
                <a:sym typeface="Amazon Ember"/>
              </a:defRPr>
            </a:lvl1pPr>
            <a:lvl2pPr marL="0" indent="0">
              <a:spcBef>
                <a:spcPts val="1000"/>
              </a:spcBef>
              <a:buSzTx/>
              <a:buNone/>
              <a:defRPr sz="3000">
                <a:solidFill>
                  <a:srgbClr val="373737"/>
                </a:solidFill>
                <a:latin typeface="Amazon Ember"/>
                <a:ea typeface="Amazon Ember"/>
                <a:cs typeface="Amazon Ember"/>
                <a:sym typeface="Amazon Ember"/>
              </a:defRPr>
            </a:lvl2pPr>
            <a:lvl3pPr marL="0" indent="0">
              <a:spcBef>
                <a:spcPts val="1000"/>
              </a:spcBef>
              <a:buSzTx/>
              <a:buNone/>
              <a:defRPr sz="2800">
                <a:solidFill>
                  <a:srgbClr val="373737"/>
                </a:solidFill>
                <a:latin typeface="Amazon Ember"/>
                <a:ea typeface="Amazon Ember"/>
                <a:cs typeface="Amazon Ember"/>
                <a:sym typeface="Amazon Ember"/>
              </a:defRPr>
            </a:lvl3pPr>
            <a:lvl4pPr marL="0" indent="0">
              <a:spcBef>
                <a:spcPts val="1000"/>
              </a:spcBef>
              <a:buSzTx/>
              <a:buNone/>
              <a:defRPr sz="2800">
                <a:solidFill>
                  <a:srgbClr val="373737"/>
                </a:solidFill>
                <a:latin typeface="Amazon Ember"/>
                <a:ea typeface="Amazon Ember"/>
                <a:cs typeface="Amazon Ember"/>
                <a:sym typeface="Amazon Ember"/>
              </a:defRPr>
            </a:lvl4pPr>
            <a:lvl5pPr marL="0" indent="0">
              <a:spcBef>
                <a:spcPts val="1000"/>
              </a:spcBef>
              <a:buSzTx/>
              <a:buNone/>
              <a:defRPr sz="2800">
                <a:solidFill>
                  <a:srgbClr val="373737"/>
                </a:solidFill>
                <a:latin typeface="Amazon Ember"/>
                <a:ea typeface="Amazon Ember"/>
                <a:cs typeface="Amazon Ember"/>
                <a:sym typeface="Amazon Embe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8"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49"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50"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151"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247263740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ransition">
    <p:bg>
      <p:bgPr>
        <a:solidFill>
          <a:srgbClr val="FFFFFF"/>
        </a:solidFill>
        <a:effectLst/>
      </p:bgPr>
    </p:bg>
    <p:spTree>
      <p:nvGrpSpPr>
        <p:cNvPr id="1" name=""/>
        <p:cNvGrpSpPr/>
        <p:nvPr/>
      </p:nvGrpSpPr>
      <p:grpSpPr>
        <a:xfrm>
          <a:off x="0" y="0"/>
          <a:ext cx="0" cy="0"/>
          <a:chOff x="0" y="0"/>
          <a:chExt cx="0" cy="0"/>
        </a:xfrm>
      </p:grpSpPr>
      <p:sp>
        <p:nvSpPr>
          <p:cNvPr id="158" name="Title Text"/>
          <p:cNvSpPr txBox="1">
            <a:spLocks noGrp="1"/>
          </p:cNvSpPr>
          <p:nvPr>
            <p:ph type="title"/>
          </p:nvPr>
        </p:nvSpPr>
        <p:spPr>
          <a:xfrm>
            <a:off x="1159933" y="355600"/>
            <a:ext cx="22672941"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rPr lang="en-US"/>
              <a:t>Click to edit Master title style</a:t>
            </a:r>
            <a:endParaRPr/>
          </a:p>
        </p:txBody>
      </p:sp>
      <p:sp>
        <p:nvSpPr>
          <p:cNvPr id="159"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0"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61"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162"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rPr lang="en-US" smtClean="0"/>
              <a:t>‹#›</a:t>
            </a:fld>
            <a:endParaRPr lang="en-US"/>
          </a:p>
        </p:txBody>
      </p:sp>
      <p:sp>
        <p:nvSpPr>
          <p:cNvPr id="163" name="Arrow"/>
          <p:cNvSpPr/>
          <p:nvPr/>
        </p:nvSpPr>
        <p:spPr>
          <a:xfrm>
            <a:off x="10530879" y="3879982"/>
            <a:ext cx="3322242" cy="5123128"/>
          </a:xfrm>
          <a:prstGeom prst="rightArrow">
            <a:avLst>
              <a:gd name="adj1" fmla="val 32000"/>
              <a:gd name="adj2" fmla="val 80122"/>
            </a:avLst>
          </a:prstGeom>
          <a:solidFill>
            <a:srgbClr val="EBEBEB"/>
          </a:solidFill>
          <a:ln w="12700">
            <a:miter lim="400000"/>
          </a:ln>
        </p:spPr>
        <p:txBody>
          <a:bodyPr lIns="0" tIns="0" rIns="0" bIns="0" anchor="ctr"/>
          <a:lstStyle/>
          <a:p>
            <a:pPr>
              <a:defRPr sz="3200" b="0">
                <a:solidFill>
                  <a:srgbClr val="EBEBEB"/>
                </a:solidFill>
                <a:latin typeface="+mn-lt"/>
                <a:ea typeface="+mn-ea"/>
                <a:cs typeface="+mn-cs"/>
                <a:sym typeface="Helvetica Neue Medium"/>
              </a:defRPr>
            </a:pPr>
            <a:endParaRPr/>
          </a:p>
        </p:txBody>
      </p:sp>
      <p:sp>
        <p:nvSpPr>
          <p:cNvPr id="164" name="Body Level One…"/>
          <p:cNvSpPr txBox="1"/>
          <p:nvPr/>
        </p:nvSpPr>
        <p:spPr>
          <a:xfrm>
            <a:off x="1689100" y="2756958"/>
            <a:ext cx="8624557" cy="73691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spcBef>
                <a:spcPts val="3000"/>
              </a:spcBef>
              <a:defRPr sz="3600">
                <a:solidFill>
                  <a:srgbClr val="008DC4"/>
                </a:solidFill>
                <a:latin typeface="Amazon Ember"/>
                <a:ea typeface="Amazon Ember"/>
                <a:cs typeface="Amazon Ember"/>
                <a:sym typeface="Amazon Ember"/>
              </a:defRPr>
            </a:lvl1pPr>
            <a:lvl2pPr indent="0" algn="l">
              <a:spcBef>
                <a:spcPts val="1000"/>
              </a:spcBef>
              <a:defRPr sz="3400" b="0">
                <a:solidFill>
                  <a:srgbClr val="373737"/>
                </a:solidFill>
                <a:latin typeface="Amazon Ember"/>
                <a:ea typeface="Amazon Ember"/>
                <a:cs typeface="Amazon Ember"/>
                <a:sym typeface="Amazon Ember"/>
              </a:defRPr>
            </a:lvl2pPr>
            <a:lvl3pPr indent="0" algn="l">
              <a:spcBef>
                <a:spcPts val="1000"/>
              </a:spcBef>
              <a:defRPr sz="2800" b="0">
                <a:solidFill>
                  <a:srgbClr val="373737"/>
                </a:solidFill>
                <a:latin typeface="Amazon Ember"/>
                <a:ea typeface="Amazon Ember"/>
                <a:cs typeface="Amazon Ember"/>
                <a:sym typeface="Amazon Ember"/>
              </a:defRPr>
            </a:lvl3pPr>
            <a:lvl4pPr indent="0" algn="l">
              <a:spcBef>
                <a:spcPts val="1000"/>
              </a:spcBef>
              <a:defRPr sz="2800" b="0">
                <a:solidFill>
                  <a:srgbClr val="373737"/>
                </a:solidFill>
                <a:latin typeface="Amazon Ember"/>
                <a:ea typeface="Amazon Ember"/>
                <a:cs typeface="Amazon Ember"/>
                <a:sym typeface="Amazon Ember"/>
              </a:defRPr>
            </a:lvl4pPr>
            <a:lvl5pPr indent="0" algn="l">
              <a:spcBef>
                <a:spcPts val="1000"/>
              </a:spcBef>
              <a:defRPr sz="2800" b="0">
                <a:solidFill>
                  <a:srgbClr val="373737"/>
                </a:solidFill>
                <a:latin typeface="Amazon Ember"/>
                <a:ea typeface="Amazon Ember"/>
                <a:cs typeface="Amazon Ember"/>
                <a:sym typeface="Amazon Ember"/>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78332561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Color Styleguide">
    <p:bg>
      <p:bgPr>
        <a:solidFill>
          <a:srgbClr val="FFFFFF"/>
        </a:solidFill>
        <a:effectLst/>
      </p:bgPr>
    </p:bg>
    <p:spTree>
      <p:nvGrpSpPr>
        <p:cNvPr id="1" name=""/>
        <p:cNvGrpSpPr/>
        <p:nvPr/>
      </p:nvGrpSpPr>
      <p:grpSpPr>
        <a:xfrm>
          <a:off x="0" y="0"/>
          <a:ext cx="0" cy="0"/>
          <a:chOff x="0" y="0"/>
          <a:chExt cx="0" cy="0"/>
        </a:xfrm>
      </p:grpSpPr>
      <p:sp>
        <p:nvSpPr>
          <p:cNvPr id="184"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85"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86"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187"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rPr lang="en-US" smtClean="0"/>
              <a:t>‹#›</a:t>
            </a:fld>
            <a:endParaRPr lang="en-US"/>
          </a:p>
        </p:txBody>
      </p:sp>
      <p:sp>
        <p:nvSpPr>
          <p:cNvPr id="188" name="Color Styleguide"/>
          <p:cNvSpPr txBox="1"/>
          <p:nvPr/>
        </p:nvSpPr>
        <p:spPr>
          <a:xfrm>
            <a:off x="1014531" y="448096"/>
            <a:ext cx="5523205" cy="9326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400"/>
            </a:lvl1pPr>
          </a:lstStyle>
          <a:p>
            <a:r>
              <a:t>Color Styleguide</a:t>
            </a:r>
          </a:p>
        </p:txBody>
      </p:sp>
      <p:sp>
        <p:nvSpPr>
          <p:cNvPr id="189" name="Blue: 0, 141, 196 (use for subheaders)"/>
          <p:cNvSpPr txBox="1"/>
          <p:nvPr/>
        </p:nvSpPr>
        <p:spPr>
          <a:xfrm>
            <a:off x="1722860" y="2666175"/>
            <a:ext cx="6875146" cy="560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a:solidFill>
                  <a:srgbClr val="008DC4"/>
                </a:solidFill>
              </a:defRPr>
            </a:lvl1pPr>
          </a:lstStyle>
          <a:p>
            <a:r>
              <a:t>Blue: 0, 141, 196 (use for subheaders)</a:t>
            </a:r>
          </a:p>
        </p:txBody>
      </p:sp>
      <p:sp>
        <p:nvSpPr>
          <p:cNvPr id="190" name="Purple: 161, 102, 255 (use for Sagemaker Hyperlinks)"/>
          <p:cNvSpPr txBox="1"/>
          <p:nvPr/>
        </p:nvSpPr>
        <p:spPr>
          <a:xfrm>
            <a:off x="1749805" y="3665242"/>
            <a:ext cx="9633205" cy="560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a:solidFill>
                  <a:srgbClr val="A166FF"/>
                </a:solidFill>
              </a:defRPr>
            </a:lvl1pPr>
          </a:lstStyle>
          <a:p>
            <a:r>
              <a:t>Purple: 161, 102, 255 (use for Sagemaker Hyperlinks)</a:t>
            </a:r>
          </a:p>
        </p:txBody>
      </p:sp>
      <p:sp>
        <p:nvSpPr>
          <p:cNvPr id="191" name="Orange: 255, 153, 0 (use for a definiendum callout)"/>
          <p:cNvSpPr txBox="1"/>
          <p:nvPr/>
        </p:nvSpPr>
        <p:spPr>
          <a:xfrm>
            <a:off x="1739688" y="4664309"/>
            <a:ext cx="9188197" cy="560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a:solidFill>
                  <a:srgbClr val="FF9900"/>
                </a:solidFill>
              </a:defRPr>
            </a:lvl1pPr>
          </a:lstStyle>
          <a:p>
            <a:r>
              <a:t>Orange: 255, 153, 0 (use for a definiendum callout)</a:t>
            </a:r>
          </a:p>
        </p:txBody>
      </p:sp>
      <p:sp>
        <p:nvSpPr>
          <p:cNvPr id="192" name="Charcoal: 55, 55, 55 (use for general text)"/>
          <p:cNvSpPr txBox="1"/>
          <p:nvPr/>
        </p:nvSpPr>
        <p:spPr>
          <a:xfrm>
            <a:off x="1764178" y="6280161"/>
            <a:ext cx="7128892" cy="548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b="0">
                <a:solidFill>
                  <a:srgbClr val="373737"/>
                </a:solidFill>
              </a:defRPr>
            </a:lvl1pPr>
          </a:lstStyle>
          <a:p>
            <a:r>
              <a:t>Charcoal: 55, 55, 55 (use for general text)</a:t>
            </a:r>
          </a:p>
        </p:txBody>
      </p:sp>
      <p:sp>
        <p:nvSpPr>
          <p:cNvPr id="193" name="Black: 0, 0, 0 (use for equations and formulas, along with the grey background box: 245, 245, 245) and make sure to adjust “Text Inset” under Text-&gt;Layout"/>
          <p:cNvSpPr txBox="1"/>
          <p:nvPr/>
        </p:nvSpPr>
        <p:spPr>
          <a:xfrm>
            <a:off x="1781111" y="7025547"/>
            <a:ext cx="17606923" cy="1005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b="0"/>
            </a:lvl1pPr>
          </a:lstStyle>
          <a:p>
            <a:r>
              <a:t>Black: 0, 0, 0 (use for equations and formulas, along with the grey background box: 245, 245, 245) and make sure to adjust “Text Inset” under Text-&gt;Layout</a:t>
            </a:r>
          </a:p>
        </p:txBody>
      </p:sp>
      <mc:AlternateContent xmlns:mc="http://schemas.openxmlformats.org/markup-compatibility/2006" xmlns:a14="http://schemas.microsoft.com/office/drawing/2010/main">
        <mc:Choice Requires="a14">
          <p:sp>
            <p:nvSpPr>
              <p:cNvPr id="194" name="Rectangle"/>
              <p:cNvSpPr/>
              <p:nvPr/>
            </p:nvSpPr>
            <p:spPr>
              <a:xfrm>
                <a:off x="7771024" y="8303824"/>
                <a:ext cx="6382492" cy="1166765"/>
              </a:xfrm>
              <a:prstGeom prst="rect">
                <a:avLst/>
              </a:prstGeom>
              <a:solidFill>
                <a:srgbClr val="F5F5F5"/>
              </a:solidFill>
              <a:ln w="12700">
                <a:miter lim="400000"/>
              </a:ln>
              <a:extLst>
                <a:ext uri="{C572A759-6A51-4108-AA02-DFA0A04FC94B}">
                  <ma14:wrappingTextBoxFlag xmlns:ma14="http://schemas.microsoft.com/office/mac/drawingml/2011/main" xmlns:m="http://schemas.openxmlformats.org/officeDocument/2006/math" xmlns="" val="1"/>
                </a:ext>
              </a:extLst>
            </p:spPr>
            <p:txBody>
              <a:bodyPr lIns="101600" tIns="101600" rIns="101600" bIns="101600" anchor="ctr"/>
              <a:lstStyle>
                <a:lvl1pPr>
                  <a:defRPr sz="3200" b="0">
                    <a:latin typeface="+mn-lt"/>
                    <a:ea typeface="+mn-ea"/>
                    <a:cs typeface="+mn-cs"/>
                    <a:sym typeface="Helvetica Neue Medium"/>
                  </a:defRPr>
                </a:lvl1pPr>
              </a:lstStyle>
              <a:p>
                <a:pPr/>
                <a14:m>
                  <m:oMathPara xmlns:m="http://schemas.openxmlformats.org/officeDocument/2006/math">
                    <m:oMathParaPr>
                      <m:jc m:val="center"/>
                    </m:oMathParaPr>
                    <m:oMath xmlns:m="http://schemas.openxmlformats.org/officeDocument/2006/math">
                      <m:r>
                        <a:rPr sz="2800" i="1">
                          <a:solidFill>
                            <a:srgbClr val="000000"/>
                          </a:solidFill>
                          <a:latin typeface="Cambria Math" panose="02040503050406030204" pitchFamily="18" charset="0"/>
                        </a:rPr>
                        <m:t>𝐺</m:t>
                      </m:r>
                      <m:r>
                        <a:rPr sz="2800" i="1">
                          <a:solidFill>
                            <a:srgbClr val="000000"/>
                          </a:solidFill>
                          <a:latin typeface="Cambria Math" panose="02040503050406030204" pitchFamily="18" charset="0"/>
                        </a:rPr>
                        <m:t>(</m:t>
                      </m:r>
                      <m:r>
                        <a:rPr sz="2800" i="1">
                          <a:solidFill>
                            <a:srgbClr val="000000"/>
                          </a:solidFill>
                          <a:latin typeface="Cambria Math" panose="02040503050406030204" pitchFamily="18" charset="0"/>
                        </a:rPr>
                        <m:t>𝑡</m:t>
                      </m:r>
                      <m:r>
                        <a:rPr sz="2800" i="1">
                          <a:solidFill>
                            <a:srgbClr val="000000"/>
                          </a:solidFill>
                          <a:latin typeface="Cambria Math" panose="02040503050406030204" pitchFamily="18" charset="0"/>
                        </a:rPr>
                        <m:t>)=</m:t>
                      </m:r>
                      <m:sSub>
                        <m:sSubPr>
                          <m:ctrlPr>
                            <a:rPr sz="2800" i="1">
                              <a:solidFill>
                                <a:srgbClr val="000000"/>
                              </a:solidFill>
                              <a:latin typeface="Cambria Math" panose="02040503050406030204" pitchFamily="18" charset="0"/>
                            </a:rPr>
                          </m:ctrlPr>
                        </m:sSubPr>
                        <m:e>
                          <m:r>
                            <a:rPr sz="2800" i="1">
                              <a:solidFill>
                                <a:srgbClr val="000000"/>
                              </a:solidFill>
                              <a:latin typeface="Cambria Math" panose="02040503050406030204" pitchFamily="18" charset="0"/>
                            </a:rPr>
                            <m:t>𝑅</m:t>
                          </m:r>
                        </m:e>
                        <m:sub>
                          <m:r>
                            <a:rPr sz="2800" i="1">
                              <a:solidFill>
                                <a:srgbClr val="000000"/>
                              </a:solidFill>
                              <a:latin typeface="Cambria Math" panose="02040503050406030204" pitchFamily="18" charset="0"/>
                            </a:rPr>
                            <m:t>𝑡</m:t>
                          </m:r>
                          <m:r>
                            <a:rPr sz="2800" i="1">
                              <a:solidFill>
                                <a:srgbClr val="000000"/>
                              </a:solidFill>
                              <a:latin typeface="Cambria Math" panose="02040503050406030204" pitchFamily="18" charset="0"/>
                            </a:rPr>
                            <m:t>+1</m:t>
                          </m:r>
                        </m:sub>
                      </m:sSub>
                      <m:r>
                        <a:rPr sz="2800" i="1">
                          <a:solidFill>
                            <a:srgbClr val="000000"/>
                          </a:solidFill>
                          <a:latin typeface="Cambria Math" panose="02040503050406030204" pitchFamily="18" charset="0"/>
                        </a:rPr>
                        <m:t>+</m:t>
                      </m:r>
                      <m:r>
                        <a:rPr sz="2800" i="1">
                          <a:solidFill>
                            <a:srgbClr val="000000"/>
                          </a:solidFill>
                          <a:latin typeface="Cambria Math" panose="02040503050406030204" pitchFamily="18" charset="0"/>
                        </a:rPr>
                        <m:t>𝛾</m:t>
                      </m:r>
                      <m:sSub>
                        <m:sSubPr>
                          <m:ctrlPr>
                            <a:rPr sz="2800" i="1">
                              <a:solidFill>
                                <a:srgbClr val="000000"/>
                              </a:solidFill>
                              <a:latin typeface="Cambria Math" panose="02040503050406030204" pitchFamily="18" charset="0"/>
                            </a:rPr>
                          </m:ctrlPr>
                        </m:sSubPr>
                        <m:e>
                          <m:r>
                            <a:rPr sz="2800" i="1">
                              <a:solidFill>
                                <a:srgbClr val="000000"/>
                              </a:solidFill>
                              <a:latin typeface="Cambria Math" panose="02040503050406030204" pitchFamily="18" charset="0"/>
                            </a:rPr>
                            <m:t>𝑅</m:t>
                          </m:r>
                        </m:e>
                        <m:sub>
                          <m:r>
                            <a:rPr sz="2800" i="1">
                              <a:solidFill>
                                <a:srgbClr val="000000"/>
                              </a:solidFill>
                              <a:latin typeface="Cambria Math" panose="02040503050406030204" pitchFamily="18" charset="0"/>
                            </a:rPr>
                            <m:t>𝑡</m:t>
                          </m:r>
                          <m:r>
                            <a:rPr sz="2800" i="1">
                              <a:solidFill>
                                <a:srgbClr val="000000"/>
                              </a:solidFill>
                              <a:latin typeface="Cambria Math" panose="02040503050406030204" pitchFamily="18" charset="0"/>
                            </a:rPr>
                            <m:t>+2</m:t>
                          </m:r>
                        </m:sub>
                      </m:sSub>
                      <m:r>
                        <a:rPr sz="2800" i="1">
                          <a:solidFill>
                            <a:srgbClr val="000000"/>
                          </a:solidFill>
                          <a:latin typeface="Cambria Math" panose="02040503050406030204" pitchFamily="18" charset="0"/>
                        </a:rPr>
                        <m:t>+...=</m:t>
                      </m:r>
                      <m:limUpp>
                        <m:limUppPr>
                          <m:ctrlPr>
                            <a:rPr sz="2800" i="1">
                              <a:solidFill>
                                <a:srgbClr val="000000"/>
                              </a:solidFill>
                              <a:latin typeface="Cambria Math" panose="02040503050406030204" pitchFamily="18" charset="0"/>
                            </a:rPr>
                          </m:ctrlPr>
                        </m:limUppPr>
                        <m:e>
                          <m:limLow>
                            <m:limLowPr>
                              <m:ctrlPr>
                                <a:rPr sz="2800" i="1">
                                  <a:solidFill>
                                    <a:srgbClr val="000000"/>
                                  </a:solidFill>
                                  <a:latin typeface="Cambria Math" panose="02040503050406030204" pitchFamily="18" charset="0"/>
                                </a:rPr>
                              </m:ctrlPr>
                            </m:limLowPr>
                            <m:e>
                              <m:r>
                                <a:rPr sz="2800" i="1">
                                  <a:solidFill>
                                    <a:srgbClr val="000000"/>
                                  </a:solidFill>
                                  <a:latin typeface="Cambria Math" panose="02040503050406030204" pitchFamily="18" charset="0"/>
                                </a:rPr>
                                <m:t>∑</m:t>
                              </m:r>
                            </m:e>
                            <m:lim>
                              <m:r>
                                <a:rPr sz="2800" i="1">
                                  <a:solidFill>
                                    <a:srgbClr val="000000"/>
                                  </a:solidFill>
                                  <a:latin typeface="Cambria Math" panose="02040503050406030204" pitchFamily="18" charset="0"/>
                                </a:rPr>
                                <m:t>𝑘</m:t>
                              </m:r>
                              <m:r>
                                <a:rPr sz="2800" i="1">
                                  <a:solidFill>
                                    <a:srgbClr val="000000"/>
                                  </a:solidFill>
                                  <a:latin typeface="Cambria Math" panose="02040503050406030204" pitchFamily="18" charset="0"/>
                                </a:rPr>
                                <m:t>=0</m:t>
                              </m:r>
                            </m:lim>
                          </m:limLow>
                        </m:e>
                        <m:lim>
                          <m:r>
                            <a:rPr sz="2800" i="1">
                              <a:solidFill>
                                <a:srgbClr val="000000"/>
                              </a:solidFill>
                              <a:latin typeface="Cambria Math" panose="02040503050406030204" pitchFamily="18" charset="0"/>
                            </a:rPr>
                            <m:t>∞</m:t>
                          </m:r>
                        </m:lim>
                      </m:limUpp>
                      <m:sSup>
                        <m:sSupPr>
                          <m:ctrlPr>
                            <a:rPr sz="2800" i="1">
                              <a:solidFill>
                                <a:srgbClr val="000000"/>
                              </a:solidFill>
                              <a:latin typeface="Cambria Math" panose="02040503050406030204" pitchFamily="18" charset="0"/>
                            </a:rPr>
                          </m:ctrlPr>
                        </m:sSupPr>
                        <m:e>
                          <m:r>
                            <a:rPr sz="2800" i="1">
                              <a:solidFill>
                                <a:srgbClr val="000000"/>
                              </a:solidFill>
                              <a:latin typeface="Cambria Math" panose="02040503050406030204" pitchFamily="18" charset="0"/>
                            </a:rPr>
                            <m:t>𝛾</m:t>
                          </m:r>
                        </m:e>
                        <m:sup>
                          <m:r>
                            <a:rPr sz="2800" i="1">
                              <a:solidFill>
                                <a:srgbClr val="000000"/>
                              </a:solidFill>
                              <a:latin typeface="Cambria Math" panose="02040503050406030204" pitchFamily="18" charset="0"/>
                            </a:rPr>
                            <m:t>𝑘</m:t>
                          </m:r>
                        </m:sup>
                      </m:sSup>
                      <m:sSub>
                        <m:sSubPr>
                          <m:ctrlPr>
                            <a:rPr sz="2800" i="1">
                              <a:solidFill>
                                <a:srgbClr val="000000"/>
                              </a:solidFill>
                              <a:latin typeface="Cambria Math" panose="02040503050406030204" pitchFamily="18" charset="0"/>
                            </a:rPr>
                          </m:ctrlPr>
                        </m:sSubPr>
                        <m:e>
                          <m:r>
                            <a:rPr sz="2800" i="1">
                              <a:solidFill>
                                <a:srgbClr val="000000"/>
                              </a:solidFill>
                              <a:latin typeface="Cambria Math" panose="02040503050406030204" pitchFamily="18" charset="0"/>
                            </a:rPr>
                            <m:t>𝑅</m:t>
                          </m:r>
                        </m:e>
                        <m:sub>
                          <m:r>
                            <a:rPr sz="2800" i="1">
                              <a:solidFill>
                                <a:srgbClr val="000000"/>
                              </a:solidFill>
                              <a:latin typeface="Cambria Math" panose="02040503050406030204" pitchFamily="18" charset="0"/>
                            </a:rPr>
                            <m:t>𝑡</m:t>
                          </m:r>
                          <m:r>
                            <a:rPr sz="2800" i="1">
                              <a:solidFill>
                                <a:srgbClr val="000000"/>
                              </a:solidFill>
                              <a:latin typeface="Cambria Math" panose="02040503050406030204" pitchFamily="18" charset="0"/>
                            </a:rPr>
                            <m:t>+</m:t>
                          </m:r>
                          <m:r>
                            <a:rPr sz="2800" i="1">
                              <a:solidFill>
                                <a:srgbClr val="000000"/>
                              </a:solidFill>
                              <a:latin typeface="Cambria Math" panose="02040503050406030204" pitchFamily="18" charset="0"/>
                            </a:rPr>
                            <m:t>𝑘</m:t>
                          </m:r>
                          <m:r>
                            <a:rPr sz="2800" i="1">
                              <a:solidFill>
                                <a:srgbClr val="000000"/>
                              </a:solidFill>
                              <a:latin typeface="Cambria Math" panose="02040503050406030204" pitchFamily="18" charset="0"/>
                            </a:rPr>
                            <m:t>+1</m:t>
                          </m:r>
                        </m:sub>
                      </m:sSub>
                    </m:oMath>
                  </m:oMathPara>
                </a14:m>
                <a:endParaRPr/>
              </a:p>
            </p:txBody>
          </p:sp>
        </mc:Choice>
        <mc:Fallback xmlns="">
          <p:sp>
            <p:nvSpPr>
              <p:cNvPr id="194" name="Rectangle"/>
              <p:cNvSpPr>
                <a:spLocks noRot="1" noChangeAspect="1" noMove="1" noResize="1" noEditPoints="1" noAdjustHandles="1" noChangeArrowheads="1" noChangeShapeType="1" noTextEdit="1"/>
              </p:cNvSpPr>
              <p:nvPr/>
            </p:nvSpPr>
            <p:spPr>
              <a:xfrm>
                <a:off x="7771024" y="8303824"/>
                <a:ext cx="6382492" cy="1166765"/>
              </a:xfrm>
              <a:prstGeom prst="rect">
                <a:avLst/>
              </a:prstGeom>
              <a:blipFill>
                <a:blip r:embed="rId3"/>
                <a:stretch>
                  <a:fillRect l="-797"/>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95" name="Charcoal: 55, 55, 55 (use for definien callout)"/>
          <p:cNvSpPr txBox="1"/>
          <p:nvPr/>
        </p:nvSpPr>
        <p:spPr>
          <a:xfrm>
            <a:off x="1764178" y="5497700"/>
            <a:ext cx="8143876" cy="560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a:solidFill>
                  <a:srgbClr val="373737"/>
                </a:solidFill>
              </a:defRPr>
            </a:lvl1pPr>
          </a:lstStyle>
          <a:p>
            <a:r>
              <a:t>Charcoal: 55, 55, 55 (use for definien callout)</a:t>
            </a:r>
          </a:p>
        </p:txBody>
      </p:sp>
      <p:pic>
        <p:nvPicPr>
          <p:cNvPr id="196" name="Image" descr="Image"/>
          <p:cNvPicPr>
            <a:picLocks noChangeAspect="1"/>
          </p:cNvPicPr>
          <p:nvPr/>
        </p:nvPicPr>
        <p:blipFill>
          <a:blip r:embed="rId4"/>
          <a:stretch>
            <a:fillRect/>
          </a:stretch>
        </p:blipFill>
        <p:spPr>
          <a:xfrm>
            <a:off x="11369322" y="3310466"/>
            <a:ext cx="1264356" cy="1270001"/>
          </a:xfrm>
          <a:prstGeom prst="rect">
            <a:avLst/>
          </a:prstGeom>
          <a:ln w="12700">
            <a:miter lim="400000"/>
          </a:ln>
        </p:spPr>
      </p:pic>
    </p:spTree>
    <p:extLst>
      <p:ext uri="{BB962C8B-B14F-4D97-AF65-F5344CB8AC3E}">
        <p14:creationId xmlns:p14="http://schemas.microsoft.com/office/powerpoint/2010/main" val="50976382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hank You">
    <p:bg>
      <p:bgPr>
        <a:solidFill>
          <a:srgbClr val="FFFFFF"/>
        </a:solidFill>
        <a:effectLst/>
      </p:bgPr>
    </p:bg>
    <p:spTree>
      <p:nvGrpSpPr>
        <p:cNvPr id="1" name=""/>
        <p:cNvGrpSpPr/>
        <p:nvPr/>
      </p:nvGrpSpPr>
      <p:grpSpPr>
        <a:xfrm>
          <a:off x="0" y="0"/>
          <a:ext cx="0" cy="0"/>
          <a:chOff x="0" y="0"/>
          <a:chExt cx="0" cy="0"/>
        </a:xfrm>
      </p:grpSpPr>
      <p:sp>
        <p:nvSpPr>
          <p:cNvPr id="204"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5"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206"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207"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rPr lang="en-US" smtClean="0"/>
              <a:t>‹#›</a:t>
            </a:fld>
            <a:endParaRPr lang="en-US"/>
          </a:p>
        </p:txBody>
      </p:sp>
      <p:sp>
        <p:nvSpPr>
          <p:cNvPr id="208" name="Thank You!!!"/>
          <p:cNvSpPr txBox="1"/>
          <p:nvPr/>
        </p:nvSpPr>
        <p:spPr>
          <a:xfrm>
            <a:off x="9079903" y="5710766"/>
            <a:ext cx="6224194" cy="1346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200">
                <a:latin typeface="Amazon Ember"/>
                <a:ea typeface="Amazon Ember"/>
                <a:cs typeface="Amazon Ember"/>
                <a:sym typeface="Amazon Ember"/>
              </a:defRPr>
            </a:lvl1pPr>
          </a:lstStyle>
          <a:p>
            <a:r>
              <a:t>Thank You!!!</a:t>
            </a:r>
          </a:p>
        </p:txBody>
      </p:sp>
    </p:spTree>
    <p:extLst>
      <p:ext uri="{BB962C8B-B14F-4D97-AF65-F5344CB8AC3E}">
        <p14:creationId xmlns:p14="http://schemas.microsoft.com/office/powerpoint/2010/main" val="201025281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urse Title">
    <p:spTree>
      <p:nvGrpSpPr>
        <p:cNvPr id="1" name=""/>
        <p:cNvGrpSpPr/>
        <p:nvPr/>
      </p:nvGrpSpPr>
      <p:grpSpPr>
        <a:xfrm>
          <a:off x="0" y="0"/>
          <a:ext cx="0" cy="0"/>
          <a:chOff x="0" y="0"/>
          <a:chExt cx="0" cy="0"/>
        </a:xfrm>
      </p:grpSpPr>
      <p:sp>
        <p:nvSpPr>
          <p:cNvPr id="19" name="Title Text"/>
          <p:cNvSpPr txBox="1">
            <a:spLocks noGrp="1"/>
          </p:cNvSpPr>
          <p:nvPr>
            <p:ph type="title"/>
          </p:nvPr>
        </p:nvSpPr>
        <p:spPr>
          <a:xfrm>
            <a:off x="1778000" y="2301368"/>
            <a:ext cx="20828000" cy="4648200"/>
          </a:xfrm>
          <a:prstGeom prst="rect">
            <a:avLst/>
          </a:prstGeom>
        </p:spPr>
        <p:txBody>
          <a:bodyPr anchor="b"/>
          <a:lstStyle>
            <a:lvl1pPr>
              <a:defRPr sz="16000">
                <a:solidFill>
                  <a:srgbClr val="FFFFFF"/>
                </a:solidFill>
                <a:effectLst>
                  <a:outerShdw blurRad="25400" dist="25400" dir="7800000" rotWithShape="0">
                    <a:srgbClr val="E2E2E2"/>
                  </a:outerShdw>
                </a:effectLst>
                <a:latin typeface="Amazon Ember"/>
                <a:ea typeface="Amazon Ember"/>
                <a:cs typeface="Amazon Ember"/>
                <a:sym typeface="Amazon Ember"/>
              </a:defRPr>
            </a:lvl1pPr>
          </a:lstStyle>
          <a:p>
            <a:r>
              <a:rPr lang="en-US"/>
              <a:t>Click to edit Master title style</a:t>
            </a:r>
            <a:endParaRPr/>
          </a:p>
        </p:txBody>
      </p:sp>
      <p:sp>
        <p:nvSpPr>
          <p:cNvPr id="20" name="Body Level One…"/>
          <p:cNvSpPr txBox="1">
            <a:spLocks noGrp="1"/>
          </p:cNvSpPr>
          <p:nvPr>
            <p:ph type="body" sz="half" idx="1"/>
          </p:nvPr>
        </p:nvSpPr>
        <p:spPr>
          <a:xfrm>
            <a:off x="1778000" y="7260718"/>
            <a:ext cx="20828000" cy="4992489"/>
          </a:xfrm>
          <a:prstGeom prst="rect">
            <a:avLst/>
          </a:prstGeom>
        </p:spPr>
        <p:txBody>
          <a:bodyPr anchor="t">
            <a:noAutofit/>
          </a:bodyPr>
          <a:lstStyle>
            <a:lvl1pPr marL="0" indent="0" algn="ctr">
              <a:spcBef>
                <a:spcPts val="0"/>
              </a:spcBef>
              <a:buSzTx/>
              <a:buNone/>
              <a:defRPr sz="5400">
                <a:solidFill>
                  <a:srgbClr val="FFFFFF"/>
                </a:solidFill>
                <a:latin typeface="Amazon Ember"/>
                <a:ea typeface="Amazon Ember"/>
                <a:cs typeface="Amazon Ember"/>
                <a:sym typeface="Amazon Ember"/>
              </a:defRPr>
            </a:lvl1pPr>
            <a:lvl2pPr marL="0" indent="0" algn="ctr">
              <a:spcBef>
                <a:spcPts val="0"/>
              </a:spcBef>
              <a:buSzTx/>
              <a:buNone/>
              <a:defRPr sz="5400">
                <a:solidFill>
                  <a:srgbClr val="FFFFFF"/>
                </a:solidFill>
                <a:latin typeface="Amazon Ember"/>
                <a:ea typeface="Amazon Ember"/>
                <a:cs typeface="Amazon Ember"/>
                <a:sym typeface="Amazon Ember"/>
              </a:defRPr>
            </a:lvl2pPr>
            <a:lvl3pPr marL="0" indent="0" algn="ctr">
              <a:spcBef>
                <a:spcPts val="0"/>
              </a:spcBef>
              <a:buSzTx/>
              <a:buNone/>
              <a:defRPr sz="5400">
                <a:solidFill>
                  <a:srgbClr val="FFFFFF"/>
                </a:solidFill>
                <a:latin typeface="Amazon Ember"/>
                <a:ea typeface="Amazon Ember"/>
                <a:cs typeface="Amazon Ember"/>
                <a:sym typeface="Amazon Ember"/>
              </a:defRPr>
            </a:lvl3pPr>
            <a:lvl4pPr marL="0" indent="0" algn="ctr">
              <a:spcBef>
                <a:spcPts val="0"/>
              </a:spcBef>
              <a:buSzTx/>
              <a:buNone/>
              <a:defRPr sz="5400">
                <a:solidFill>
                  <a:srgbClr val="FFFFFF"/>
                </a:solidFill>
                <a:latin typeface="Amazon Ember"/>
                <a:ea typeface="Amazon Ember"/>
                <a:cs typeface="Amazon Ember"/>
                <a:sym typeface="Amazon Ember"/>
              </a:defRPr>
            </a:lvl4pPr>
            <a:lvl5pPr marL="0" indent="0" algn="ctr">
              <a:spcBef>
                <a:spcPts val="0"/>
              </a:spcBef>
              <a:buSzTx/>
              <a:buNone/>
              <a:defRPr sz="5400">
                <a:solidFill>
                  <a:srgbClr val="FFFFFF"/>
                </a:solidFill>
                <a:latin typeface="Amazon Ember"/>
                <a:ea typeface="Amazon Ember"/>
                <a:cs typeface="Amazon Ember"/>
                <a:sym typeface="Amazon Embe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21"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22" name="Slide Number"/>
          <p:cNvSpPr txBox="1">
            <a:spLocks noGrp="1"/>
          </p:cNvSpPr>
          <p:nvPr>
            <p:ph type="sldNum" sz="quarter" idx="2"/>
          </p:nvPr>
        </p:nvSpPr>
        <p:spPr>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22467774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Slide">
    <p:spTree>
      <p:nvGrpSpPr>
        <p:cNvPr id="1" name=""/>
        <p:cNvGrpSpPr/>
        <p:nvPr/>
      </p:nvGrpSpPr>
      <p:grpSpPr>
        <a:xfrm>
          <a:off x="0" y="0"/>
          <a:ext cx="0" cy="0"/>
          <a:chOff x="0" y="0"/>
          <a:chExt cx="0" cy="0"/>
        </a:xfrm>
      </p:grpSpPr>
      <p:pic>
        <p:nvPicPr>
          <p:cNvPr id="29" name="Image" descr="Image"/>
          <p:cNvPicPr>
            <a:picLocks noChangeAspect="1"/>
          </p:cNvPicPr>
          <p:nvPr/>
        </p:nvPicPr>
        <p:blipFill>
          <a:blip r:embed="rId2"/>
          <a:stretch>
            <a:fillRect/>
          </a:stretch>
        </p:blipFill>
        <p:spPr>
          <a:xfrm>
            <a:off x="10624161" y="7291176"/>
            <a:ext cx="3135677" cy="2799715"/>
          </a:xfrm>
          <a:prstGeom prst="rect">
            <a:avLst/>
          </a:prstGeom>
          <a:ln w="25400">
            <a:miter lim="400000"/>
          </a:ln>
          <a:effectLst>
            <a:reflection stA="24261" endPos="40000" dir="5400000" sy="-100000" algn="bl" rotWithShape="0"/>
          </a:effectLst>
        </p:spPr>
      </p:pic>
      <p:sp>
        <p:nvSpPr>
          <p:cNvPr id="30" name="Title Text"/>
          <p:cNvSpPr txBox="1">
            <a:spLocks noGrp="1"/>
          </p:cNvSpPr>
          <p:nvPr>
            <p:ph type="title"/>
          </p:nvPr>
        </p:nvSpPr>
        <p:spPr>
          <a:xfrm>
            <a:off x="1689100" y="3606800"/>
            <a:ext cx="21005800" cy="2286000"/>
          </a:xfrm>
          <a:prstGeom prst="rect">
            <a:avLst/>
          </a:prstGeom>
        </p:spPr>
        <p:txBody>
          <a:bodyPr/>
          <a:lstStyle>
            <a:lvl1pPr>
              <a:defRPr sz="16000">
                <a:solidFill>
                  <a:srgbClr val="FFFFFF"/>
                </a:solidFill>
                <a:effectLst>
                  <a:outerShdw blurRad="25400" dist="25400" dir="7800000" rotWithShape="0">
                    <a:srgbClr val="E9E9E9"/>
                  </a:outerShdw>
                </a:effectLst>
                <a:latin typeface="Amazon Ember"/>
                <a:ea typeface="Amazon Ember"/>
                <a:cs typeface="Amazon Ember"/>
                <a:sym typeface="Amazon Ember"/>
              </a:defRPr>
            </a:lvl1pPr>
          </a:lstStyle>
          <a:p>
            <a:r>
              <a:rPr lang="en-US"/>
              <a:t>Click to edit Master title style</a:t>
            </a:r>
            <a:endParaRPr/>
          </a:p>
        </p:txBody>
      </p:sp>
      <p:pic>
        <p:nvPicPr>
          <p:cNvPr id="31" name="Image" descr="Image"/>
          <p:cNvPicPr>
            <a:picLocks noChangeAspect="1"/>
          </p:cNvPicPr>
          <p:nvPr/>
        </p:nvPicPr>
        <p:blipFill>
          <a:blip r:embed="rId3"/>
          <a:stretch>
            <a:fillRect/>
          </a:stretch>
        </p:blipFill>
        <p:spPr>
          <a:xfrm>
            <a:off x="21012762" y="12780773"/>
            <a:ext cx="3135677" cy="617388"/>
          </a:xfrm>
          <a:prstGeom prst="rect">
            <a:avLst/>
          </a:prstGeom>
          <a:ln w="12700">
            <a:miter lim="400000"/>
          </a:ln>
        </p:spPr>
      </p:pic>
      <p:sp>
        <p:nvSpPr>
          <p:cNvPr id="32" name="Slide Number"/>
          <p:cNvSpPr txBox="1">
            <a:spLocks noGrp="1"/>
          </p:cNvSpPr>
          <p:nvPr>
            <p:ph type="sldNum" sz="quarter" idx="2"/>
          </p:nvPr>
        </p:nvSpPr>
        <p:spPr>
          <a:prstGeom prst="rect">
            <a:avLst/>
          </a:prstGeo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00946619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Header, SubHeader &amp; Bullets">
    <p:bg>
      <p:bgPr>
        <a:solidFill>
          <a:srgbClr val="FFFFFF"/>
        </a:solidFill>
        <a:effectLst/>
      </p:bgPr>
    </p:bg>
    <p:spTree>
      <p:nvGrpSpPr>
        <p:cNvPr id="1" name=""/>
        <p:cNvGrpSpPr/>
        <p:nvPr/>
      </p:nvGrpSpPr>
      <p:grpSpPr>
        <a:xfrm>
          <a:off x="0" y="0"/>
          <a:ext cx="0" cy="0"/>
          <a:chOff x="0" y="0"/>
          <a:chExt cx="0" cy="0"/>
        </a:xfrm>
      </p:grpSpPr>
      <p:sp>
        <p:nvSpPr>
          <p:cNvPr id="50" name="Title Text"/>
          <p:cNvSpPr txBox="1">
            <a:spLocks noGrp="1"/>
          </p:cNvSpPr>
          <p:nvPr>
            <p:ph type="title"/>
          </p:nvPr>
        </p:nvSpPr>
        <p:spPr>
          <a:xfrm>
            <a:off x="1159933" y="355600"/>
            <a:ext cx="22670295"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rPr lang="en-US"/>
              <a:t>Click to edit Master title style</a:t>
            </a:r>
            <a:endParaRPr/>
          </a:p>
        </p:txBody>
      </p:sp>
      <p:sp>
        <p:nvSpPr>
          <p:cNvPr id="51" name="Body Level One…"/>
          <p:cNvSpPr txBox="1">
            <a:spLocks noGrp="1"/>
          </p:cNvSpPr>
          <p:nvPr>
            <p:ph type="body" idx="1"/>
          </p:nvPr>
        </p:nvSpPr>
        <p:spPr>
          <a:xfrm>
            <a:off x="1689100" y="2756958"/>
            <a:ext cx="21005800" cy="9181185"/>
          </a:xfrm>
          <a:prstGeom prst="rect">
            <a:avLst/>
          </a:prstGeom>
        </p:spPr>
        <p:txBody>
          <a:bodyPr anchor="t">
            <a:noAutofit/>
          </a:bodyPr>
          <a:lstStyle>
            <a:lvl1pPr marL="0" indent="0">
              <a:spcBef>
                <a:spcPts val="3000"/>
              </a:spcBef>
              <a:buSzTx/>
              <a:buNone/>
              <a:defRPr b="1">
                <a:solidFill>
                  <a:srgbClr val="008DC4"/>
                </a:solidFill>
                <a:latin typeface="Amazon Ember"/>
                <a:ea typeface="Amazon Ember"/>
                <a:cs typeface="Amazon Ember"/>
                <a:sym typeface="Amazon Ember"/>
              </a:defRPr>
            </a:lvl1pPr>
            <a:lvl2pPr marL="1270000" indent="-635000">
              <a:spcBef>
                <a:spcPts val="1000"/>
              </a:spcBef>
              <a:defRPr sz="3400">
                <a:solidFill>
                  <a:srgbClr val="373737"/>
                </a:solidFill>
                <a:latin typeface="Amazon Ember"/>
                <a:ea typeface="Amazon Ember"/>
                <a:cs typeface="Amazon Ember"/>
                <a:sym typeface="Amazon Ember"/>
              </a:defRPr>
            </a:lvl2pPr>
            <a:lvl3pPr marL="1905000" indent="-635000">
              <a:spcBef>
                <a:spcPts val="1000"/>
              </a:spcBef>
              <a:defRPr sz="2800">
                <a:solidFill>
                  <a:srgbClr val="373737"/>
                </a:solidFill>
                <a:latin typeface="Amazon Ember"/>
                <a:ea typeface="Amazon Ember"/>
                <a:cs typeface="Amazon Ember"/>
                <a:sym typeface="Amazon Ember"/>
              </a:defRPr>
            </a:lvl3pPr>
            <a:lvl4pPr marL="2540000" indent="-635000">
              <a:spcBef>
                <a:spcPts val="1000"/>
              </a:spcBef>
              <a:defRPr sz="2800">
                <a:solidFill>
                  <a:srgbClr val="373737"/>
                </a:solidFill>
                <a:latin typeface="Amazon Ember"/>
                <a:ea typeface="Amazon Ember"/>
                <a:cs typeface="Amazon Ember"/>
                <a:sym typeface="Amazon Ember"/>
              </a:defRPr>
            </a:lvl4pPr>
            <a:lvl5pPr marL="3175000" indent="-635000">
              <a:spcBef>
                <a:spcPts val="1000"/>
              </a:spcBef>
              <a:defRPr sz="2800">
                <a:solidFill>
                  <a:srgbClr val="373737"/>
                </a:solidFill>
                <a:latin typeface="Amazon Ember"/>
                <a:ea typeface="Amazon Ember"/>
                <a:cs typeface="Amazon Ember"/>
                <a:sym typeface="Amazon Embe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2"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3"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54"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55"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394587562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reserve="1">
  <p:cSld name="1_Header, SubHeader &amp; Bullets">
    <p:bg>
      <p:bgPr>
        <a:solidFill>
          <a:srgbClr val="FFFFFF"/>
        </a:solidFill>
        <a:effectLst/>
      </p:bgPr>
    </p:bg>
    <p:spTree>
      <p:nvGrpSpPr>
        <p:cNvPr id="1" name=""/>
        <p:cNvGrpSpPr/>
        <p:nvPr/>
      </p:nvGrpSpPr>
      <p:grpSpPr>
        <a:xfrm>
          <a:off x="0" y="0"/>
          <a:ext cx="0" cy="0"/>
          <a:chOff x="0" y="0"/>
          <a:chExt cx="0" cy="0"/>
        </a:xfrm>
      </p:grpSpPr>
      <p:sp>
        <p:nvSpPr>
          <p:cNvPr id="50" name="Title Text"/>
          <p:cNvSpPr txBox="1">
            <a:spLocks noGrp="1"/>
          </p:cNvSpPr>
          <p:nvPr>
            <p:ph type="title"/>
          </p:nvPr>
        </p:nvSpPr>
        <p:spPr>
          <a:xfrm>
            <a:off x="1159933" y="355600"/>
            <a:ext cx="22670295"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rPr lang="en-US"/>
              <a:t>Click to edit Master title style</a:t>
            </a:r>
            <a:endParaRPr/>
          </a:p>
        </p:txBody>
      </p:sp>
      <p:sp>
        <p:nvSpPr>
          <p:cNvPr id="51" name="Body Level One…"/>
          <p:cNvSpPr txBox="1">
            <a:spLocks noGrp="1"/>
          </p:cNvSpPr>
          <p:nvPr>
            <p:ph type="body" idx="1" hasCustomPrompt="1"/>
          </p:nvPr>
        </p:nvSpPr>
        <p:spPr>
          <a:xfrm>
            <a:off x="1689100" y="2756958"/>
            <a:ext cx="21005800" cy="9181185"/>
          </a:xfrm>
          <a:prstGeom prst="rect">
            <a:avLst/>
          </a:prstGeom>
        </p:spPr>
        <p:txBody>
          <a:bodyPr anchor="t">
            <a:noAutofit/>
          </a:bodyPr>
          <a:lstStyle>
            <a:lvl1pPr marL="0" indent="0">
              <a:spcBef>
                <a:spcPts val="3000"/>
              </a:spcBef>
              <a:buSzTx/>
              <a:buNone/>
              <a:defRPr b="1">
                <a:solidFill>
                  <a:srgbClr val="008DC4"/>
                </a:solidFill>
                <a:latin typeface="Amazon Ember"/>
                <a:ea typeface="Amazon Ember"/>
                <a:cs typeface="Amazon Ember"/>
                <a:sym typeface="Amazon Ember"/>
              </a:defRPr>
            </a:lvl1pPr>
            <a:lvl2pPr marL="1841500" indent="-571500">
              <a:spcBef>
                <a:spcPts val="1000"/>
              </a:spcBef>
              <a:buFont typeface="Arial" panose="020B0604020202020204" pitchFamily="34" charset="0"/>
              <a:buChar char="•"/>
              <a:defRPr sz="3400">
                <a:solidFill>
                  <a:srgbClr val="373737"/>
                </a:solidFill>
                <a:latin typeface="Amazon Ember"/>
                <a:ea typeface="Amazon Ember"/>
                <a:cs typeface="Amazon Ember"/>
                <a:sym typeface="Amazon Ember"/>
              </a:defRPr>
            </a:lvl2pPr>
            <a:lvl3pPr marL="1905000" indent="-635000">
              <a:spcBef>
                <a:spcPts val="1000"/>
              </a:spcBef>
              <a:defRPr sz="2800">
                <a:solidFill>
                  <a:srgbClr val="373737"/>
                </a:solidFill>
                <a:latin typeface="Amazon Ember"/>
                <a:ea typeface="Amazon Ember"/>
                <a:cs typeface="Amazon Ember"/>
                <a:sym typeface="Amazon Ember"/>
              </a:defRPr>
            </a:lvl3pPr>
            <a:lvl4pPr marL="2540000" indent="-635000">
              <a:spcBef>
                <a:spcPts val="1000"/>
              </a:spcBef>
              <a:defRPr sz="2800">
                <a:solidFill>
                  <a:srgbClr val="373737"/>
                </a:solidFill>
                <a:latin typeface="Amazon Ember"/>
                <a:ea typeface="Amazon Ember"/>
                <a:cs typeface="Amazon Ember"/>
                <a:sym typeface="Amazon Ember"/>
              </a:defRPr>
            </a:lvl4pPr>
            <a:lvl5pPr marL="3175000" indent="-635000">
              <a:spcBef>
                <a:spcPts val="1000"/>
              </a:spcBef>
              <a:defRPr sz="2800">
                <a:solidFill>
                  <a:srgbClr val="373737"/>
                </a:solidFill>
                <a:latin typeface="Amazon Ember"/>
                <a:ea typeface="Amazon Ember"/>
                <a:cs typeface="Amazon Ember"/>
                <a:sym typeface="Amazon Ember"/>
              </a:defRPr>
            </a:lvl5pPr>
          </a:lstStyle>
          <a:p>
            <a:pPr marL="571500" indent="-571500">
              <a:buFont typeface="Arial" panose="020B0604020202020204" pitchFamily="34" charset="0"/>
              <a:buChar char="•"/>
            </a:pPr>
            <a:r>
              <a:rPr lang="en-US" dirty="0" err="1"/>
              <a:t>Fasdf</a:t>
            </a:r>
            <a:endParaRPr lang="en-US" dirty="0"/>
          </a:p>
          <a:p>
            <a:pPr marL="1841500" lvl="1" indent="-571500">
              <a:buFont typeface="Arial" panose="020B0604020202020204" pitchFamily="34" charset="0"/>
              <a:buChar char="•"/>
            </a:pPr>
            <a:r>
              <a:rPr lang="en-US" dirty="0" err="1"/>
              <a:t>Sdfsdf</a:t>
            </a:r>
            <a:endParaRPr lang="en-US" dirty="0"/>
          </a:p>
          <a:p>
            <a:pPr marL="1841500" lvl="1" indent="-571500">
              <a:buFont typeface="Arial" panose="020B0604020202020204" pitchFamily="34" charset="0"/>
              <a:buChar char="•"/>
            </a:pPr>
            <a:r>
              <a:rPr lang="en-US" dirty="0" err="1"/>
              <a:t>Sdfdf</a:t>
            </a:r>
            <a:endParaRPr lang="en-US" dirty="0"/>
          </a:p>
          <a:p>
            <a:pPr marL="1905000" lvl="2" indent="-571500">
              <a:buFont typeface="Arial" panose="020B0604020202020204" pitchFamily="34" charset="0"/>
              <a:buChar char="•"/>
            </a:pPr>
            <a:r>
              <a:rPr lang="en-US" dirty="0" err="1"/>
              <a:t>sdfsd</a:t>
            </a:r>
            <a:endParaRPr lang="en-US" dirty="0"/>
          </a:p>
        </p:txBody>
      </p:sp>
      <p:sp>
        <p:nvSpPr>
          <p:cNvPr id="52"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3"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54"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55"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86039383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Header &amp; Bullets">
    <p:bg>
      <p:bgPr>
        <a:solidFill>
          <a:srgbClr val="FFFFFF"/>
        </a:solidFill>
        <a:effectLst/>
      </p:bgPr>
    </p:bg>
    <p:spTree>
      <p:nvGrpSpPr>
        <p:cNvPr id="1" name=""/>
        <p:cNvGrpSpPr/>
        <p:nvPr/>
      </p:nvGrpSpPr>
      <p:grpSpPr>
        <a:xfrm>
          <a:off x="0" y="0"/>
          <a:ext cx="0" cy="0"/>
          <a:chOff x="0" y="0"/>
          <a:chExt cx="0" cy="0"/>
        </a:xfrm>
      </p:grpSpPr>
      <p:sp>
        <p:nvSpPr>
          <p:cNvPr id="62" name="Title Text"/>
          <p:cNvSpPr txBox="1">
            <a:spLocks noGrp="1"/>
          </p:cNvSpPr>
          <p:nvPr>
            <p:ph type="title"/>
          </p:nvPr>
        </p:nvSpPr>
        <p:spPr>
          <a:xfrm>
            <a:off x="1159933" y="355600"/>
            <a:ext cx="22670295"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rPr lang="en-US"/>
              <a:t>Click to edit Master title style</a:t>
            </a:r>
            <a:endParaRPr/>
          </a:p>
        </p:txBody>
      </p:sp>
      <p:sp>
        <p:nvSpPr>
          <p:cNvPr id="63" name="Body Level One…"/>
          <p:cNvSpPr txBox="1">
            <a:spLocks noGrp="1"/>
          </p:cNvSpPr>
          <p:nvPr>
            <p:ph type="body" idx="1"/>
          </p:nvPr>
        </p:nvSpPr>
        <p:spPr>
          <a:xfrm>
            <a:off x="1689100" y="2756958"/>
            <a:ext cx="21005800" cy="7369176"/>
          </a:xfrm>
          <a:prstGeom prst="rect">
            <a:avLst/>
          </a:prstGeom>
        </p:spPr>
        <p:txBody>
          <a:bodyPr anchor="t">
            <a:noAutofit/>
          </a:bodyPr>
          <a:lstStyle>
            <a:lvl1pPr>
              <a:spcBef>
                <a:spcPts val="3000"/>
              </a:spcBef>
              <a:defRPr>
                <a:solidFill>
                  <a:srgbClr val="373737"/>
                </a:solidFill>
                <a:latin typeface="Amazon Ember"/>
                <a:ea typeface="Amazon Ember"/>
                <a:cs typeface="Amazon Ember"/>
                <a:sym typeface="Amazon Ember"/>
              </a:defRPr>
            </a:lvl1pPr>
            <a:lvl2pPr marL="1270000" indent="-635000">
              <a:spcBef>
                <a:spcPts val="1000"/>
              </a:spcBef>
              <a:defRPr sz="3000">
                <a:solidFill>
                  <a:srgbClr val="373737"/>
                </a:solidFill>
                <a:latin typeface="Amazon Ember"/>
                <a:ea typeface="Amazon Ember"/>
                <a:cs typeface="Amazon Ember"/>
                <a:sym typeface="Amazon Ember"/>
              </a:defRPr>
            </a:lvl2pPr>
            <a:lvl3pPr marL="1905000" indent="-635000">
              <a:spcBef>
                <a:spcPts val="1000"/>
              </a:spcBef>
              <a:defRPr sz="2800">
                <a:solidFill>
                  <a:srgbClr val="373737"/>
                </a:solidFill>
                <a:latin typeface="Amazon Ember"/>
                <a:ea typeface="Amazon Ember"/>
                <a:cs typeface="Amazon Ember"/>
                <a:sym typeface="Amazon Ember"/>
              </a:defRPr>
            </a:lvl3pPr>
            <a:lvl4pPr marL="2540000" indent="-635000">
              <a:spcBef>
                <a:spcPts val="1000"/>
              </a:spcBef>
              <a:defRPr sz="2800">
                <a:solidFill>
                  <a:srgbClr val="373737"/>
                </a:solidFill>
                <a:latin typeface="Amazon Ember"/>
                <a:ea typeface="Amazon Ember"/>
                <a:cs typeface="Amazon Ember"/>
                <a:sym typeface="Amazon Ember"/>
              </a:defRPr>
            </a:lvl4pPr>
            <a:lvl5pPr marL="3175000" indent="-635000">
              <a:spcBef>
                <a:spcPts val="1000"/>
              </a:spcBef>
              <a:defRPr sz="2800">
                <a:solidFill>
                  <a:srgbClr val="373737"/>
                </a:solidFill>
                <a:latin typeface="Amazon Ember"/>
                <a:ea typeface="Amazon Ember"/>
                <a:cs typeface="Amazon Ember"/>
                <a:sym typeface="Amazon Embe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4"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5"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66"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67"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62523911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Header, Subheader &amp; Text">
    <p:bg>
      <p:bgPr>
        <a:solidFill>
          <a:srgbClr val="FFFFFF"/>
        </a:solidFill>
        <a:effectLst/>
      </p:bgPr>
    </p:bg>
    <p:spTree>
      <p:nvGrpSpPr>
        <p:cNvPr id="1" name=""/>
        <p:cNvGrpSpPr/>
        <p:nvPr/>
      </p:nvGrpSpPr>
      <p:grpSpPr>
        <a:xfrm>
          <a:off x="0" y="0"/>
          <a:ext cx="0" cy="0"/>
          <a:chOff x="0" y="0"/>
          <a:chExt cx="0" cy="0"/>
        </a:xfrm>
      </p:grpSpPr>
      <p:sp>
        <p:nvSpPr>
          <p:cNvPr id="74" name="Title Text"/>
          <p:cNvSpPr txBox="1">
            <a:spLocks noGrp="1"/>
          </p:cNvSpPr>
          <p:nvPr>
            <p:ph type="title"/>
          </p:nvPr>
        </p:nvSpPr>
        <p:spPr>
          <a:xfrm>
            <a:off x="1159933" y="355600"/>
            <a:ext cx="22671750"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rPr lang="en-US"/>
              <a:t>Click to edit Master title style</a:t>
            </a:r>
            <a:endParaRPr/>
          </a:p>
        </p:txBody>
      </p:sp>
      <p:sp>
        <p:nvSpPr>
          <p:cNvPr id="75" name="Body Level One…"/>
          <p:cNvSpPr txBox="1">
            <a:spLocks noGrp="1"/>
          </p:cNvSpPr>
          <p:nvPr>
            <p:ph type="body" idx="1"/>
          </p:nvPr>
        </p:nvSpPr>
        <p:spPr>
          <a:xfrm>
            <a:off x="1689100" y="2756958"/>
            <a:ext cx="21005800" cy="7369176"/>
          </a:xfrm>
          <a:prstGeom prst="rect">
            <a:avLst/>
          </a:prstGeom>
        </p:spPr>
        <p:txBody>
          <a:bodyPr anchor="t">
            <a:noAutofit/>
          </a:bodyPr>
          <a:lstStyle>
            <a:lvl1pPr marL="0" indent="0">
              <a:spcBef>
                <a:spcPts val="3000"/>
              </a:spcBef>
              <a:buSzTx/>
              <a:buNone/>
              <a:defRPr b="1">
                <a:solidFill>
                  <a:srgbClr val="008DC4"/>
                </a:solidFill>
                <a:latin typeface="Amazon Ember"/>
                <a:ea typeface="Amazon Ember"/>
                <a:cs typeface="Amazon Ember"/>
                <a:sym typeface="Amazon Ember"/>
              </a:defRPr>
            </a:lvl1pPr>
            <a:lvl2pPr marL="0" indent="0">
              <a:spcBef>
                <a:spcPts val="1000"/>
              </a:spcBef>
              <a:buSzTx/>
              <a:buNone/>
              <a:defRPr sz="3400">
                <a:solidFill>
                  <a:srgbClr val="373737"/>
                </a:solidFill>
                <a:latin typeface="Amazon Ember"/>
                <a:ea typeface="Amazon Ember"/>
                <a:cs typeface="Amazon Ember"/>
                <a:sym typeface="Amazon Ember"/>
              </a:defRPr>
            </a:lvl2pPr>
            <a:lvl3pPr marL="0" indent="0">
              <a:spcBef>
                <a:spcPts val="1000"/>
              </a:spcBef>
              <a:buSzTx/>
              <a:buNone/>
              <a:defRPr sz="2800">
                <a:solidFill>
                  <a:srgbClr val="373737"/>
                </a:solidFill>
                <a:latin typeface="Amazon Ember"/>
                <a:ea typeface="Amazon Ember"/>
                <a:cs typeface="Amazon Ember"/>
                <a:sym typeface="Amazon Ember"/>
              </a:defRPr>
            </a:lvl3pPr>
            <a:lvl4pPr marL="0" indent="0">
              <a:spcBef>
                <a:spcPts val="1000"/>
              </a:spcBef>
              <a:buSzTx/>
              <a:buNone/>
              <a:defRPr sz="2800">
                <a:solidFill>
                  <a:srgbClr val="373737"/>
                </a:solidFill>
                <a:latin typeface="Amazon Ember"/>
                <a:ea typeface="Amazon Ember"/>
                <a:cs typeface="Amazon Ember"/>
                <a:sym typeface="Amazon Ember"/>
              </a:defRPr>
            </a:lvl4pPr>
            <a:lvl5pPr marL="0" indent="0">
              <a:spcBef>
                <a:spcPts val="1000"/>
              </a:spcBef>
              <a:buSzTx/>
              <a:buNone/>
              <a:defRPr sz="2800">
                <a:solidFill>
                  <a:srgbClr val="373737"/>
                </a:solidFill>
                <a:latin typeface="Amazon Ember"/>
                <a:ea typeface="Amazon Ember"/>
                <a:cs typeface="Amazon Ember"/>
                <a:sym typeface="Amazon Embe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6"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77"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78"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79"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90748212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Header &amp; Text">
    <p:bg>
      <p:bgPr>
        <a:solidFill>
          <a:srgbClr val="FFFFFF"/>
        </a:solidFill>
        <a:effectLst/>
      </p:bgPr>
    </p:bg>
    <p:spTree>
      <p:nvGrpSpPr>
        <p:cNvPr id="1" name=""/>
        <p:cNvGrpSpPr/>
        <p:nvPr/>
      </p:nvGrpSpPr>
      <p:grpSpPr>
        <a:xfrm>
          <a:off x="0" y="0"/>
          <a:ext cx="0" cy="0"/>
          <a:chOff x="0" y="0"/>
          <a:chExt cx="0" cy="0"/>
        </a:xfrm>
      </p:grpSpPr>
      <p:sp>
        <p:nvSpPr>
          <p:cNvPr id="86" name="Title Text"/>
          <p:cNvSpPr txBox="1">
            <a:spLocks noGrp="1"/>
          </p:cNvSpPr>
          <p:nvPr>
            <p:ph type="title"/>
          </p:nvPr>
        </p:nvSpPr>
        <p:spPr>
          <a:xfrm>
            <a:off x="1159933" y="355600"/>
            <a:ext cx="22671750"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rPr lang="en-US"/>
              <a:t>Click to edit Master title style</a:t>
            </a:r>
            <a:endParaRPr/>
          </a:p>
        </p:txBody>
      </p:sp>
      <p:sp>
        <p:nvSpPr>
          <p:cNvPr id="87" name="Body Level One…"/>
          <p:cNvSpPr txBox="1">
            <a:spLocks noGrp="1"/>
          </p:cNvSpPr>
          <p:nvPr>
            <p:ph type="body" idx="1"/>
          </p:nvPr>
        </p:nvSpPr>
        <p:spPr>
          <a:xfrm>
            <a:off x="1689100" y="2756958"/>
            <a:ext cx="21005800" cy="7369176"/>
          </a:xfrm>
          <a:prstGeom prst="rect">
            <a:avLst/>
          </a:prstGeom>
        </p:spPr>
        <p:txBody>
          <a:bodyPr anchor="t">
            <a:noAutofit/>
          </a:bodyPr>
          <a:lstStyle>
            <a:lvl1pPr marL="0" indent="0">
              <a:spcBef>
                <a:spcPts val="3000"/>
              </a:spcBef>
              <a:buSzTx/>
              <a:buNone/>
              <a:defRPr>
                <a:solidFill>
                  <a:srgbClr val="373737"/>
                </a:solidFill>
                <a:latin typeface="Amazon Ember"/>
                <a:ea typeface="Amazon Ember"/>
                <a:cs typeface="Amazon Ember"/>
                <a:sym typeface="Amazon Ember"/>
              </a:defRPr>
            </a:lvl1pPr>
            <a:lvl2pPr marL="0" indent="0">
              <a:spcBef>
                <a:spcPts val="1000"/>
              </a:spcBef>
              <a:buSzTx/>
              <a:buNone/>
              <a:defRPr sz="3000">
                <a:solidFill>
                  <a:srgbClr val="373737"/>
                </a:solidFill>
                <a:latin typeface="Amazon Ember"/>
                <a:ea typeface="Amazon Ember"/>
                <a:cs typeface="Amazon Ember"/>
                <a:sym typeface="Amazon Ember"/>
              </a:defRPr>
            </a:lvl2pPr>
            <a:lvl3pPr marL="0" indent="0">
              <a:spcBef>
                <a:spcPts val="1000"/>
              </a:spcBef>
              <a:buSzTx/>
              <a:buNone/>
              <a:defRPr sz="2800">
                <a:solidFill>
                  <a:srgbClr val="373737"/>
                </a:solidFill>
                <a:latin typeface="Amazon Ember"/>
                <a:ea typeface="Amazon Ember"/>
                <a:cs typeface="Amazon Ember"/>
                <a:sym typeface="Amazon Ember"/>
              </a:defRPr>
            </a:lvl3pPr>
            <a:lvl4pPr marL="0" indent="0">
              <a:spcBef>
                <a:spcPts val="1000"/>
              </a:spcBef>
              <a:buSzTx/>
              <a:buNone/>
              <a:defRPr sz="2800">
                <a:solidFill>
                  <a:srgbClr val="373737"/>
                </a:solidFill>
                <a:latin typeface="Amazon Ember"/>
                <a:ea typeface="Amazon Ember"/>
                <a:cs typeface="Amazon Ember"/>
                <a:sym typeface="Amazon Ember"/>
              </a:defRPr>
            </a:lvl4pPr>
            <a:lvl5pPr marL="0" indent="0">
              <a:spcBef>
                <a:spcPts val="1000"/>
              </a:spcBef>
              <a:buSzTx/>
              <a:buNone/>
              <a:defRPr sz="2800">
                <a:solidFill>
                  <a:srgbClr val="373737"/>
                </a:solidFill>
                <a:latin typeface="Amazon Ember"/>
                <a:ea typeface="Amazon Ember"/>
                <a:cs typeface="Amazon Ember"/>
                <a:sym typeface="Amazon Embe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8"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9"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90"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91"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57004073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Header, Subheader Bullets &amp; R-Image">
    <p:bg>
      <p:bgPr>
        <a:solidFill>
          <a:srgbClr val="FFFFFF"/>
        </a:solidFill>
        <a:effectLst/>
      </p:bgPr>
    </p:bg>
    <p:spTree>
      <p:nvGrpSpPr>
        <p:cNvPr id="1" name=""/>
        <p:cNvGrpSpPr/>
        <p:nvPr/>
      </p:nvGrpSpPr>
      <p:grpSpPr>
        <a:xfrm>
          <a:off x="0" y="0"/>
          <a:ext cx="0" cy="0"/>
          <a:chOff x="0" y="0"/>
          <a:chExt cx="0" cy="0"/>
        </a:xfrm>
      </p:grpSpPr>
      <p:sp>
        <p:nvSpPr>
          <p:cNvPr id="98" name="Title Text"/>
          <p:cNvSpPr txBox="1">
            <a:spLocks noGrp="1"/>
          </p:cNvSpPr>
          <p:nvPr>
            <p:ph type="title"/>
          </p:nvPr>
        </p:nvSpPr>
        <p:spPr>
          <a:xfrm>
            <a:off x="1159933" y="355600"/>
            <a:ext cx="22669037"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rPr lang="en-US"/>
              <a:t>Click to edit Master title style</a:t>
            </a:r>
            <a:endParaRPr/>
          </a:p>
        </p:txBody>
      </p:sp>
      <p:sp>
        <p:nvSpPr>
          <p:cNvPr id="99" name="Body Level One…"/>
          <p:cNvSpPr txBox="1">
            <a:spLocks noGrp="1"/>
          </p:cNvSpPr>
          <p:nvPr>
            <p:ph type="body" sz="half" idx="1"/>
          </p:nvPr>
        </p:nvSpPr>
        <p:spPr>
          <a:xfrm>
            <a:off x="1689100" y="2756958"/>
            <a:ext cx="10283098" cy="7369176"/>
          </a:xfrm>
          <a:prstGeom prst="rect">
            <a:avLst/>
          </a:prstGeom>
        </p:spPr>
        <p:txBody>
          <a:bodyPr anchor="t">
            <a:noAutofit/>
          </a:bodyPr>
          <a:lstStyle>
            <a:lvl1pPr marL="0" indent="0">
              <a:spcBef>
                <a:spcPts val="3000"/>
              </a:spcBef>
              <a:buSzTx/>
              <a:buNone/>
              <a:defRPr b="1">
                <a:solidFill>
                  <a:srgbClr val="008DC4"/>
                </a:solidFill>
                <a:latin typeface="Amazon Ember"/>
                <a:ea typeface="Amazon Ember"/>
                <a:cs typeface="Amazon Ember"/>
                <a:sym typeface="Amazon Ember"/>
              </a:defRPr>
            </a:lvl1pPr>
            <a:lvl2pPr marL="1270000" indent="-635000">
              <a:spcBef>
                <a:spcPts val="1000"/>
              </a:spcBef>
              <a:defRPr sz="3400">
                <a:solidFill>
                  <a:srgbClr val="373737"/>
                </a:solidFill>
                <a:latin typeface="Amazon Ember"/>
                <a:ea typeface="Amazon Ember"/>
                <a:cs typeface="Amazon Ember"/>
                <a:sym typeface="Amazon Ember"/>
              </a:defRPr>
            </a:lvl2pPr>
            <a:lvl3pPr marL="1905000" indent="-635000">
              <a:spcBef>
                <a:spcPts val="1000"/>
              </a:spcBef>
              <a:defRPr sz="2800">
                <a:solidFill>
                  <a:srgbClr val="373737"/>
                </a:solidFill>
                <a:latin typeface="Amazon Ember"/>
                <a:ea typeface="Amazon Ember"/>
                <a:cs typeface="Amazon Ember"/>
                <a:sym typeface="Amazon Ember"/>
              </a:defRPr>
            </a:lvl3pPr>
            <a:lvl4pPr marL="2540000" indent="-635000">
              <a:spcBef>
                <a:spcPts val="1000"/>
              </a:spcBef>
              <a:defRPr sz="2800">
                <a:solidFill>
                  <a:srgbClr val="373737"/>
                </a:solidFill>
                <a:latin typeface="Amazon Ember"/>
                <a:ea typeface="Amazon Ember"/>
                <a:cs typeface="Amazon Ember"/>
                <a:sym typeface="Amazon Ember"/>
              </a:defRPr>
            </a:lvl4pPr>
            <a:lvl5pPr marL="3175000" indent="-635000">
              <a:spcBef>
                <a:spcPts val="1000"/>
              </a:spcBef>
              <a:defRPr sz="2800">
                <a:solidFill>
                  <a:srgbClr val="373737"/>
                </a:solidFill>
                <a:latin typeface="Amazon Ember"/>
                <a:ea typeface="Amazon Ember"/>
                <a:cs typeface="Amazon Ember"/>
                <a:sym typeface="Amazon Embe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0"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1"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02"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103"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92928801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DC4"/>
        </a:solidFill>
        <a:effectLst/>
      </p:bgPr>
    </p:bg>
    <p:spTree>
      <p:nvGrpSpPr>
        <p:cNvPr id="1" name=""/>
        <p:cNvGrpSpPr/>
        <p:nvPr/>
      </p:nvGrpSpPr>
      <p:grpSpPr>
        <a:xfrm>
          <a:off x="0" y="0"/>
          <a:ext cx="0" cy="0"/>
          <a:chOff x="0" y="0"/>
          <a:chExt cx="0" cy="0"/>
        </a:xfrm>
      </p:grpSpPr>
      <p:pic>
        <p:nvPicPr>
          <p:cNvPr id="2" name="Image" descr="Image"/>
          <p:cNvPicPr>
            <a:picLocks noChangeAspect="1"/>
          </p:cNvPicPr>
          <p:nvPr/>
        </p:nvPicPr>
        <p:blipFill>
          <a:blip r:embed="rId17"/>
          <a:stretch>
            <a:fillRect/>
          </a:stretch>
        </p:blipFill>
        <p:spPr>
          <a:xfrm>
            <a:off x="7202778" y="2403333"/>
            <a:ext cx="9978444" cy="8909334"/>
          </a:xfrm>
          <a:prstGeom prst="rect">
            <a:avLst/>
          </a:prstGeom>
          <a:ln w="25400">
            <a:miter lim="400000"/>
          </a:ln>
          <a:effectLst>
            <a:reflection stA="24261" endPos="40000" dir="5400000" sy="-100000" algn="bl" rotWithShape="0"/>
          </a:effectLst>
        </p:spPr>
      </p:pic>
      <p:sp>
        <p:nvSpPr>
          <p:cNvPr id="3"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79937116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9" r:id="rId12"/>
    <p:sldLayoutId id="2147483680" r:id="rId13"/>
    <p:sldLayoutId id="2147483681" r:id="rId14"/>
    <p:sldLayoutId id="2147483682" r:id="rId15"/>
  </p:sldLayoutIdLst>
  <p:transition spd="med"/>
  <p:txStyles>
    <p:titleStyle>
      <a:lvl1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476250" marR="0" indent="-476250" algn="l" defTabSz="825500" rtl="0" eaLnBrk="1" latinLnBrk="0" hangingPunct="1">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1pPr>
      <a:lvl2pPr marL="1111250" marR="0" indent="-476250" algn="l" defTabSz="825500" rtl="0" eaLnBrk="1" latinLnBrk="0" hangingPunct="1">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2pPr>
      <a:lvl3pPr marL="1746250" marR="0" indent="-476250" algn="l" defTabSz="825500" rtl="0" eaLnBrk="1" latinLnBrk="0" hangingPunct="1">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3pPr>
      <a:lvl4pPr marL="2381250" marR="0" indent="-476250" algn="l" defTabSz="825500" rtl="0" eaLnBrk="1" latinLnBrk="0" hangingPunct="1">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4pPr>
      <a:lvl5pPr marL="3016250" marR="0" indent="-476250" algn="l" defTabSz="825500" rtl="0" eaLnBrk="1" latinLnBrk="0" hangingPunct="1">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5pPr>
      <a:lvl6pPr marL="3651250" marR="0" indent="-476250" algn="l" defTabSz="825500" rtl="0" eaLnBrk="1" latinLnBrk="0" hangingPunct="1">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6pPr>
      <a:lvl7pPr marL="4286250" marR="0" indent="-476250" algn="l" defTabSz="825500" rtl="0" eaLnBrk="1" latinLnBrk="0" hangingPunct="1">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7pPr>
      <a:lvl8pPr marL="4921250" marR="0" indent="-476250" algn="l" defTabSz="825500" rtl="0" eaLnBrk="1" latinLnBrk="0" hangingPunct="1">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8pPr>
      <a:lvl9pPr marL="5556250" marR="0" indent="-476250" algn="l" defTabSz="825500" rtl="0" eaLnBrk="1" latinLnBrk="0" hangingPunct="1">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9pPr>
    </p:bodyStyle>
    <p:otherStyle>
      <a:lvl1pPr marL="0" marR="0" indent="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eaLnBrk="1" latinLnBrk="0" hangingPunct="1">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rxiv.org/pdf/1407.7502" TargetMode="Externa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rxiv.org/pdf/1407.7502" TargetMode="Externa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rxiv.org/pdf/1407.7502" TargetMode="Externa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0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3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133.png"/><Relationship Id="rId4" Type="http://schemas.openxmlformats.org/officeDocument/2006/relationships/image" Target="../media/image1400.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33.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homes.cs.washington.edu/~pedrod/papers/mlc00a.pdf"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hyperlink" Target="https://link.springer.com/content/pdf/10.1007%2Fs10994-006-6226-1.pdf"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80.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hyperlink" Target="https://link.springer.com/content/pdf/10.1007/s10994-006-6226-1.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hyperlink" Target="https://link.springer.com/content/pdf/10.1007/s10994-006-6226-1.pdf"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hyperlink" Target="https://data.austintexas.gov/Health-and-Community-Services/Austin-Animal-Center-Outcomes/9t4d-g238" TargetMode="External"/><Relationship Id="rId2" Type="http://schemas.openxmlformats.org/officeDocument/2006/relationships/hyperlink" Target="https://data.austintexas.gov/Health-and-Community-Services/Austin-Animal-Center-Intakes/wter-evkm" TargetMode="Externa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8" Type="http://schemas.openxmlformats.org/officeDocument/2006/relationships/hyperlink" Target="https://github.com/catboost/catboost/blob/master/LICENSE" TargetMode="External"/><Relationship Id="rId3" Type="http://schemas.openxmlformats.org/officeDocument/2006/relationships/hyperlink" Target="https://pandas.pydata.org/pandas-docs/stable/getting_started/overview.html#license" TargetMode="External"/><Relationship Id="rId7" Type="http://schemas.openxmlformats.org/officeDocument/2006/relationships/hyperlink" Target="https://matplotlib.org/3.1.3/devel/license.html" TargetMode="External"/><Relationship Id="rId2" Type="http://schemas.openxmlformats.org/officeDocument/2006/relationships/hyperlink" Target="https://github.com/numpy/numpy/blob/master/LICENSE.txt" TargetMode="External"/><Relationship Id="rId1" Type="http://schemas.openxmlformats.org/officeDocument/2006/relationships/slideLayout" Target="../slideLayouts/slideLayout6.xml"/><Relationship Id="rId6" Type="http://schemas.openxmlformats.org/officeDocument/2006/relationships/hyperlink" Target="https://github.com/scikit-learn/scikit-learn/blob/master/COPYING" TargetMode="External"/><Relationship Id="rId11" Type="http://schemas.openxmlformats.org/officeDocument/2006/relationships/hyperlink" Target="https://github.com/apache/incubator-mxnet/blob/master/LICENSE" TargetMode="External"/><Relationship Id="rId5" Type="http://schemas.openxmlformats.org/officeDocument/2006/relationships/hyperlink" Target="https://github.com/mwaskom/seaborn/blob/master/LICENSE" TargetMode="External"/><Relationship Id="rId10" Type="http://schemas.openxmlformats.org/officeDocument/2006/relationships/hyperlink" Target="https://github.com/dmlc/xgboost/blob/master/LICENSE" TargetMode="External"/><Relationship Id="rId4" Type="http://schemas.openxmlformats.org/officeDocument/2006/relationships/hyperlink" Target="https://github.com/aws/sagemaker-python-sdk/blob/master/LICENSE.txt" TargetMode="External"/><Relationship Id="rId9" Type="http://schemas.openxmlformats.org/officeDocument/2006/relationships/hyperlink" Target="https://github.com/microsoft/LightGBM/blob/master/LICEN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chart" Target="../charts/chart2.xml"/><Relationship Id="rId5" Type="http://schemas.openxmlformats.org/officeDocument/2006/relationships/image" Target="../media/image8.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40.png"/><Relationship Id="rId5" Type="http://schemas.openxmlformats.org/officeDocument/2006/relationships/image" Target="../media/image8.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40.png"/><Relationship Id="rId5" Type="http://schemas.openxmlformats.org/officeDocument/2006/relationships/image" Target="../media/image8.png"/><Relationship Id="rId10" Type="http://schemas.openxmlformats.org/officeDocument/2006/relationships/chart" Target="../charts/chart4.xml"/><Relationship Id="rId4" Type="http://schemas.openxmlformats.org/officeDocument/2006/relationships/image" Target="../media/image18.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3377-3170-1740-AD4E-B0A0EAB2EB73}"/>
              </a:ext>
            </a:extLst>
          </p:cNvPr>
          <p:cNvSpPr>
            <a:spLocks noGrp="1"/>
          </p:cNvSpPr>
          <p:nvPr>
            <p:ph type="title"/>
          </p:nvPr>
        </p:nvSpPr>
        <p:spPr/>
        <p:txBody>
          <a:bodyPr/>
          <a:lstStyle/>
          <a:p>
            <a:r>
              <a:rPr lang="en-US" dirty="0"/>
              <a:t>Impurities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6DA7EB7-E749-AA4B-BEAA-E7A66719947C}"/>
                  </a:ext>
                </a:extLst>
              </p:cNvPr>
              <p:cNvSpPr>
                <a:spLocks noGrp="1"/>
              </p:cNvSpPr>
              <p:nvPr>
                <p:ph type="body" idx="1"/>
              </p:nvPr>
            </p:nvSpPr>
            <p:spPr/>
            <p:txBody>
              <a:bodyPr/>
              <a:lstStyle/>
              <a:p>
                <a:r>
                  <a:rPr lang="en-US" sz="4400" b="1" dirty="0">
                    <a:solidFill>
                      <a:schemeClr val="tx1"/>
                    </a:solidFill>
                  </a:rPr>
                  <a:t>For Regression:</a:t>
                </a:r>
              </a:p>
              <a:p>
                <a:pPr marL="571500" indent="-571500">
                  <a:buFont typeface="Arial" panose="020B0604020202020204" pitchFamily="34" charset="0"/>
                  <a:buChar char="•"/>
                </a:pPr>
                <a:r>
                  <a:rPr lang="en-US" sz="4400" dirty="0"/>
                  <a:t>Variance: </a:t>
                </a:r>
                <a14:m>
                  <m:oMath xmlns:m="http://schemas.openxmlformats.org/officeDocument/2006/math">
                    <m:r>
                      <a:rPr lang="en-US" sz="4400" i="1">
                        <a:latin typeface="Cambria Math" panose="02040503050406030204" pitchFamily="18" charset="0"/>
                      </a:rPr>
                      <m:t>𝑖</m:t>
                    </m:r>
                    <m:d>
                      <m:dPr>
                        <m:ctrlPr>
                          <a:rPr lang="en-US" sz="4400" i="1">
                            <a:latin typeface="Cambria Math" panose="02040503050406030204" pitchFamily="18" charset="0"/>
                          </a:rPr>
                        </m:ctrlPr>
                      </m:dPr>
                      <m:e>
                        <m:acc>
                          <m:accPr>
                            <m:chr m:val="⃗"/>
                            <m:ctrlPr>
                              <a:rPr lang="en-US" sz="4400" i="1">
                                <a:latin typeface="Cambria Math" panose="02040503050406030204" pitchFamily="18" charset="0"/>
                              </a:rPr>
                            </m:ctrlPr>
                          </m:accPr>
                          <m:e>
                            <m:r>
                              <a:rPr lang="en-US" sz="4400" i="1">
                                <a:latin typeface="Cambria Math" panose="02040503050406030204" pitchFamily="18" charset="0"/>
                              </a:rPr>
                              <m:t>𝑦</m:t>
                            </m:r>
                          </m:e>
                        </m:acc>
                      </m:e>
                    </m:d>
                    <m:r>
                      <a:rPr lang="en-US" sz="4400" i="1">
                        <a:latin typeface="Cambria Math" panose="02040503050406030204" pitchFamily="18" charset="0"/>
                      </a:rPr>
                      <m:t>=</m:t>
                    </m:r>
                    <m:r>
                      <a:rPr lang="en-US" sz="4400" i="1">
                        <a:latin typeface="Cambria Math" panose="02040503050406030204" pitchFamily="18" charset="0"/>
                      </a:rPr>
                      <m:t>𝑣𝑎𝑟</m:t>
                    </m:r>
                    <m:d>
                      <m:dPr>
                        <m:ctrlPr>
                          <a:rPr lang="en-US" sz="4400" i="1">
                            <a:latin typeface="Cambria Math" panose="02040503050406030204" pitchFamily="18" charset="0"/>
                          </a:rPr>
                        </m:ctrlPr>
                      </m:dPr>
                      <m:e>
                        <m:acc>
                          <m:accPr>
                            <m:chr m:val="⃗"/>
                            <m:ctrlPr>
                              <a:rPr lang="en-US" sz="4400" i="1">
                                <a:latin typeface="Cambria Math" panose="02040503050406030204" pitchFamily="18" charset="0"/>
                              </a:rPr>
                            </m:ctrlPr>
                          </m:accPr>
                          <m:e>
                            <m:r>
                              <a:rPr lang="en-US" sz="4400" i="1">
                                <a:latin typeface="Cambria Math" panose="02040503050406030204" pitchFamily="18" charset="0"/>
                              </a:rPr>
                              <m:t>𝑦</m:t>
                            </m:r>
                          </m:e>
                        </m:acc>
                      </m:e>
                    </m:d>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1</m:t>
                        </m:r>
                      </m:num>
                      <m:den>
                        <m:r>
                          <a:rPr lang="en-US" sz="4400" i="1">
                            <a:latin typeface="Cambria Math" panose="02040503050406030204" pitchFamily="18" charset="0"/>
                          </a:rPr>
                          <m:t>𝑁</m:t>
                        </m:r>
                      </m:den>
                    </m:f>
                    <m:nary>
                      <m:naryPr>
                        <m:chr m:val="∑"/>
                        <m:ctrlPr>
                          <a:rPr lang="en-US" sz="4400" i="1">
                            <a:latin typeface="Cambria Math" panose="02040503050406030204" pitchFamily="18" charset="0"/>
                          </a:rPr>
                        </m:ctrlPr>
                      </m:naryPr>
                      <m:sub>
                        <m:r>
                          <a:rPr lang="en-US" sz="4400" i="1">
                            <a:latin typeface="Cambria Math" panose="02040503050406030204" pitchFamily="18" charset="0"/>
                          </a:rPr>
                          <m:t>𝑖</m:t>
                        </m:r>
                        <m:r>
                          <a:rPr lang="en-US" sz="4400" i="1">
                            <a:latin typeface="Cambria Math" panose="02040503050406030204" pitchFamily="18" charset="0"/>
                          </a:rPr>
                          <m:t>=1</m:t>
                        </m:r>
                      </m:sub>
                      <m:sup>
                        <m:r>
                          <a:rPr lang="en-US" sz="4400" i="1">
                            <a:latin typeface="Cambria Math" panose="02040503050406030204" pitchFamily="18" charset="0"/>
                          </a:rPr>
                          <m:t>𝑁</m:t>
                        </m:r>
                      </m:sup>
                      <m:e>
                        <m:sSup>
                          <m:sSupPr>
                            <m:ctrlPr>
                              <a:rPr lang="en-US" sz="4400" i="1">
                                <a:latin typeface="Cambria Math" panose="02040503050406030204" pitchFamily="18" charset="0"/>
                              </a:rPr>
                            </m:ctrlPr>
                          </m:sSupPr>
                          <m:e>
                            <m:d>
                              <m:dPr>
                                <m:ctrlPr>
                                  <a:rPr lang="en-US" sz="4400" i="1">
                                    <a:latin typeface="Cambria Math" panose="02040503050406030204" pitchFamily="18" charset="0"/>
                                  </a:rPr>
                                </m:ctrlPr>
                              </m:dPr>
                              <m:e>
                                <m:sSub>
                                  <m:sSubPr>
                                    <m:ctrlPr>
                                      <a:rPr lang="en-US" sz="4400" i="1">
                                        <a:latin typeface="Cambria Math" panose="02040503050406030204" pitchFamily="18" charset="0"/>
                                      </a:rPr>
                                    </m:ctrlPr>
                                  </m:sSubPr>
                                  <m:e>
                                    <m:r>
                                      <a:rPr lang="en-US" sz="4400" i="1">
                                        <a:latin typeface="Cambria Math" panose="02040503050406030204" pitchFamily="18" charset="0"/>
                                      </a:rPr>
                                      <m:t>𝑦</m:t>
                                    </m:r>
                                  </m:e>
                                  <m:sub>
                                    <m:r>
                                      <a:rPr lang="en-US" sz="4400" i="1">
                                        <a:latin typeface="Cambria Math" panose="02040503050406030204" pitchFamily="18" charset="0"/>
                                      </a:rPr>
                                      <m:t>𝑖</m:t>
                                    </m:r>
                                  </m:sub>
                                </m:sSub>
                                <m:r>
                                  <a:rPr lang="en-US" sz="4400" i="1">
                                    <a:latin typeface="Cambria Math" panose="02040503050406030204" pitchFamily="18" charset="0"/>
                                  </a:rPr>
                                  <m:t>−</m:t>
                                </m:r>
                                <m:bar>
                                  <m:barPr>
                                    <m:pos m:val="top"/>
                                    <m:ctrlPr>
                                      <a:rPr lang="en-US" sz="4400" i="1">
                                        <a:latin typeface="Cambria Math" panose="02040503050406030204" pitchFamily="18" charset="0"/>
                                      </a:rPr>
                                    </m:ctrlPr>
                                  </m:barPr>
                                  <m:e>
                                    <m:r>
                                      <a:rPr lang="en-US" sz="4400" i="1">
                                        <a:latin typeface="Cambria Math" panose="02040503050406030204" pitchFamily="18" charset="0"/>
                                      </a:rPr>
                                      <m:t>𝑦</m:t>
                                    </m:r>
                                  </m:e>
                                </m:bar>
                              </m:e>
                            </m:d>
                          </m:e>
                          <m:sup>
                            <m:r>
                              <a:rPr lang="en-US" sz="4400" i="1">
                                <a:latin typeface="Cambria Math" panose="02040503050406030204" pitchFamily="18" charset="0"/>
                              </a:rPr>
                              <m:t>2</m:t>
                            </m:r>
                          </m:sup>
                        </m:sSup>
                      </m:e>
                    </m:nary>
                  </m:oMath>
                </a14:m>
                <a:endParaRPr lang="en-US" sz="4400" dirty="0"/>
              </a:p>
              <a:p>
                <a:pPr marL="571500" indent="-571500">
                  <a:buFont typeface="Arial" panose="020B0604020202020204" pitchFamily="34" charset="0"/>
                  <a:buChar char="•"/>
                </a:pPr>
                <a:r>
                  <a:rPr lang="en-US" sz="4400" dirty="0"/>
                  <a:t>Mean Absolute Error: </a:t>
                </a:r>
                <a14:m>
                  <m:oMath xmlns:m="http://schemas.openxmlformats.org/officeDocument/2006/math">
                    <m:r>
                      <a:rPr lang="en-US" sz="4400" i="1">
                        <a:latin typeface="Cambria Math" panose="02040503050406030204" pitchFamily="18" charset="0"/>
                      </a:rPr>
                      <m:t>𝑖</m:t>
                    </m:r>
                    <m:d>
                      <m:dPr>
                        <m:ctrlPr>
                          <a:rPr lang="en-US" sz="4400" i="1">
                            <a:latin typeface="Cambria Math" panose="02040503050406030204" pitchFamily="18" charset="0"/>
                          </a:rPr>
                        </m:ctrlPr>
                      </m:dPr>
                      <m:e>
                        <m:acc>
                          <m:accPr>
                            <m:chr m:val="⃗"/>
                            <m:ctrlPr>
                              <a:rPr lang="en-US" sz="4400" i="1">
                                <a:latin typeface="Cambria Math" panose="02040503050406030204" pitchFamily="18" charset="0"/>
                              </a:rPr>
                            </m:ctrlPr>
                          </m:accPr>
                          <m:e>
                            <m:r>
                              <a:rPr lang="en-US" sz="4400" i="1">
                                <a:latin typeface="Cambria Math" panose="02040503050406030204" pitchFamily="18" charset="0"/>
                              </a:rPr>
                              <m:t>𝑦</m:t>
                            </m:r>
                          </m:e>
                        </m:acc>
                      </m:e>
                    </m:d>
                    <m:r>
                      <a:rPr lang="en-US" sz="4400" i="1">
                        <a:latin typeface="Cambria Math" panose="02040503050406030204" pitchFamily="18" charset="0"/>
                      </a:rPr>
                      <m:t>=</m:t>
                    </m:r>
                    <m:r>
                      <a:rPr lang="en-US" sz="4400" i="1">
                        <a:latin typeface="Cambria Math" panose="02040503050406030204" pitchFamily="18" charset="0"/>
                      </a:rPr>
                      <m:t>𝑚𝑎𝑒</m:t>
                    </m:r>
                    <m:d>
                      <m:dPr>
                        <m:ctrlPr>
                          <a:rPr lang="en-US" sz="4400" i="1">
                            <a:latin typeface="Cambria Math" panose="02040503050406030204" pitchFamily="18" charset="0"/>
                          </a:rPr>
                        </m:ctrlPr>
                      </m:dPr>
                      <m:e>
                        <m:acc>
                          <m:accPr>
                            <m:chr m:val="⃗"/>
                            <m:ctrlPr>
                              <a:rPr lang="en-US" sz="4400" i="1">
                                <a:latin typeface="Cambria Math" panose="02040503050406030204" pitchFamily="18" charset="0"/>
                              </a:rPr>
                            </m:ctrlPr>
                          </m:accPr>
                          <m:e>
                            <m:r>
                              <a:rPr lang="en-US" sz="4400" i="1">
                                <a:latin typeface="Cambria Math" panose="02040503050406030204" pitchFamily="18" charset="0"/>
                              </a:rPr>
                              <m:t>𝑦</m:t>
                            </m:r>
                          </m:e>
                        </m:acc>
                      </m:e>
                    </m:d>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1</m:t>
                        </m:r>
                      </m:num>
                      <m:den>
                        <m:r>
                          <a:rPr lang="en-US" sz="4400" i="1">
                            <a:latin typeface="Cambria Math" panose="02040503050406030204" pitchFamily="18" charset="0"/>
                          </a:rPr>
                          <m:t>𝑁</m:t>
                        </m:r>
                      </m:den>
                    </m:f>
                    <m:nary>
                      <m:naryPr>
                        <m:chr m:val="∑"/>
                        <m:ctrlPr>
                          <a:rPr lang="en-US" sz="4400" i="1">
                            <a:latin typeface="Cambria Math" panose="02040503050406030204" pitchFamily="18" charset="0"/>
                          </a:rPr>
                        </m:ctrlPr>
                      </m:naryPr>
                      <m:sub>
                        <m:r>
                          <a:rPr lang="en-US" sz="4400" i="1">
                            <a:latin typeface="Cambria Math" panose="02040503050406030204" pitchFamily="18" charset="0"/>
                          </a:rPr>
                          <m:t>𝑖</m:t>
                        </m:r>
                        <m:r>
                          <a:rPr lang="en-US" sz="4400" i="1">
                            <a:latin typeface="Cambria Math" panose="02040503050406030204" pitchFamily="18" charset="0"/>
                          </a:rPr>
                          <m:t>=1</m:t>
                        </m:r>
                      </m:sub>
                      <m:sup>
                        <m:r>
                          <a:rPr lang="en-US" sz="4400" i="1">
                            <a:latin typeface="Cambria Math" panose="02040503050406030204" pitchFamily="18" charset="0"/>
                          </a:rPr>
                          <m:t>𝑁</m:t>
                        </m:r>
                      </m:sup>
                      <m:e>
                        <m:r>
                          <a:rPr lang="en-US" sz="4400" i="1">
                            <a:latin typeface="Cambria Math" panose="02040503050406030204" pitchFamily="18" charset="0"/>
                          </a:rPr>
                          <m:t>|</m:t>
                        </m:r>
                        <m:sSub>
                          <m:sSubPr>
                            <m:ctrlPr>
                              <a:rPr lang="en-US" sz="4400" i="1">
                                <a:latin typeface="Cambria Math" panose="02040503050406030204" pitchFamily="18" charset="0"/>
                              </a:rPr>
                            </m:ctrlPr>
                          </m:sSubPr>
                          <m:e>
                            <m:r>
                              <a:rPr lang="en-US" sz="4400" i="1">
                                <a:latin typeface="Cambria Math" panose="02040503050406030204" pitchFamily="18" charset="0"/>
                              </a:rPr>
                              <m:t>𝑦</m:t>
                            </m:r>
                          </m:e>
                          <m:sub>
                            <m:r>
                              <a:rPr lang="en-US" sz="4400" i="1">
                                <a:latin typeface="Cambria Math" panose="02040503050406030204" pitchFamily="18" charset="0"/>
                              </a:rPr>
                              <m:t>𝑖</m:t>
                            </m:r>
                          </m:sub>
                        </m:sSub>
                        <m:r>
                          <a:rPr lang="en-US" sz="4400" i="1">
                            <a:latin typeface="Cambria Math" panose="02040503050406030204" pitchFamily="18" charset="0"/>
                          </a:rPr>
                          <m:t>−</m:t>
                        </m:r>
                        <m:bar>
                          <m:barPr>
                            <m:pos m:val="top"/>
                            <m:ctrlPr>
                              <a:rPr lang="en-US" sz="4400" i="1">
                                <a:latin typeface="Cambria Math" panose="02040503050406030204" pitchFamily="18" charset="0"/>
                              </a:rPr>
                            </m:ctrlPr>
                          </m:barPr>
                          <m:e>
                            <m:r>
                              <a:rPr lang="en-US" sz="4400" i="1">
                                <a:latin typeface="Cambria Math" panose="02040503050406030204" pitchFamily="18" charset="0"/>
                              </a:rPr>
                              <m:t>𝑦</m:t>
                            </m:r>
                          </m:e>
                        </m:bar>
                        <m:r>
                          <a:rPr lang="en-US" sz="4400" i="1">
                            <a:latin typeface="Cambria Math" panose="02040503050406030204" pitchFamily="18" charset="0"/>
                          </a:rPr>
                          <m:t>|</m:t>
                        </m:r>
                      </m:e>
                    </m:nary>
                  </m:oMath>
                </a14:m>
                <a:endParaRPr lang="en-US" sz="4400" b="1" dirty="0">
                  <a:solidFill>
                    <a:schemeClr val="tx1"/>
                  </a:solidFill>
                </a:endParaRPr>
              </a:p>
              <a:p>
                <a:r>
                  <a:rPr lang="en-US" sz="4400" b="1" dirty="0">
                    <a:solidFill>
                      <a:schemeClr val="tx1"/>
                    </a:solidFill>
                  </a:rPr>
                  <a:t>For Classification:</a:t>
                </a:r>
              </a:p>
              <a:p>
                <a:pPr marL="571500" indent="-571500">
                  <a:buFont typeface="Arial" panose="020B0604020202020204" pitchFamily="34" charset="0"/>
                  <a:buChar char="•"/>
                </a:pPr>
                <a:r>
                  <a:rPr lang="en-US" sz="4400" dirty="0"/>
                  <a:t>Entropy: </a:t>
                </a:r>
                <a14:m>
                  <m:oMath xmlns:m="http://schemas.openxmlformats.org/officeDocument/2006/math">
                    <m:r>
                      <a:rPr lang="en-US" sz="4400" i="1">
                        <a:latin typeface="Cambria Math" panose="02040503050406030204" pitchFamily="18" charset="0"/>
                      </a:rPr>
                      <m:t>𝑖</m:t>
                    </m:r>
                    <m:d>
                      <m:dPr>
                        <m:ctrlPr>
                          <a:rPr lang="en-US" sz="4400" i="1">
                            <a:latin typeface="Cambria Math" panose="02040503050406030204" pitchFamily="18" charset="0"/>
                          </a:rPr>
                        </m:ctrlPr>
                      </m:dPr>
                      <m:e>
                        <m:sSub>
                          <m:sSubPr>
                            <m:ctrlPr>
                              <a:rPr lang="en-US" sz="4400" i="1">
                                <a:latin typeface="Cambria Math" panose="02040503050406030204" pitchFamily="18" charset="0"/>
                              </a:rPr>
                            </m:ctrlPr>
                          </m:sSubPr>
                          <m:e>
                            <m:r>
                              <a:rPr lang="en-US" sz="4400" i="1">
                                <a:latin typeface="Cambria Math" panose="02040503050406030204" pitchFamily="18" charset="0"/>
                              </a:rPr>
                              <m:t>𝑝</m:t>
                            </m:r>
                          </m:e>
                          <m:sub>
                            <m:r>
                              <a:rPr lang="en-US" sz="4400" i="1">
                                <a:latin typeface="Cambria Math" panose="02040503050406030204" pitchFamily="18" charset="0"/>
                              </a:rPr>
                              <m:t>1</m:t>
                            </m:r>
                          </m:sub>
                        </m:sSub>
                        <m:r>
                          <a:rPr lang="en-US" sz="4400" i="1">
                            <a:latin typeface="Cambria Math" panose="02040503050406030204" pitchFamily="18" charset="0"/>
                          </a:rPr>
                          <m:t>,…,</m:t>
                        </m:r>
                        <m:sSub>
                          <m:sSubPr>
                            <m:ctrlPr>
                              <a:rPr lang="en-US" sz="4400" i="1">
                                <a:latin typeface="Cambria Math" panose="02040503050406030204" pitchFamily="18" charset="0"/>
                              </a:rPr>
                            </m:ctrlPr>
                          </m:sSubPr>
                          <m:e>
                            <m:r>
                              <a:rPr lang="en-US" sz="4400" i="1">
                                <a:latin typeface="Cambria Math" panose="02040503050406030204" pitchFamily="18" charset="0"/>
                              </a:rPr>
                              <m:t>𝑝</m:t>
                            </m:r>
                          </m:e>
                          <m:sub>
                            <m:r>
                              <a:rPr lang="en-US" sz="4400" i="1">
                                <a:latin typeface="Cambria Math" panose="02040503050406030204" pitchFamily="18" charset="0"/>
                              </a:rPr>
                              <m:t>𝑘</m:t>
                            </m:r>
                          </m:sub>
                        </m:sSub>
                      </m:e>
                    </m:d>
                    <m:r>
                      <a:rPr lang="en-US" sz="4400" i="1">
                        <a:latin typeface="Cambria Math" panose="02040503050406030204" pitchFamily="18" charset="0"/>
                      </a:rPr>
                      <m:t>=−</m:t>
                    </m:r>
                    <m:nary>
                      <m:naryPr>
                        <m:chr m:val="∑"/>
                        <m:ctrlPr>
                          <a:rPr lang="en-US" sz="4400" i="1">
                            <a:latin typeface="Cambria Math" panose="02040503050406030204" pitchFamily="18" charset="0"/>
                          </a:rPr>
                        </m:ctrlPr>
                      </m:naryPr>
                      <m:sub>
                        <m:r>
                          <a:rPr lang="en-US" sz="4400" i="1">
                            <a:latin typeface="Cambria Math" panose="02040503050406030204" pitchFamily="18" charset="0"/>
                          </a:rPr>
                          <m:t>𝑖</m:t>
                        </m:r>
                        <m:r>
                          <a:rPr lang="en-US" sz="4400" i="1">
                            <a:latin typeface="Cambria Math" panose="02040503050406030204" pitchFamily="18" charset="0"/>
                          </a:rPr>
                          <m:t>=1</m:t>
                        </m:r>
                      </m:sub>
                      <m:sup>
                        <m:r>
                          <a:rPr lang="en-US" sz="4400" i="1">
                            <a:latin typeface="Cambria Math" panose="02040503050406030204" pitchFamily="18" charset="0"/>
                          </a:rPr>
                          <m:t>𝑘</m:t>
                        </m:r>
                      </m:sup>
                      <m:e>
                        <m:sSub>
                          <m:sSubPr>
                            <m:ctrlPr>
                              <a:rPr lang="en-US" sz="4400" i="1">
                                <a:latin typeface="Cambria Math" panose="02040503050406030204" pitchFamily="18" charset="0"/>
                              </a:rPr>
                            </m:ctrlPr>
                          </m:sSubPr>
                          <m:e>
                            <m:r>
                              <a:rPr lang="en-US" sz="4400" i="1">
                                <a:latin typeface="Cambria Math" panose="02040503050406030204" pitchFamily="18" charset="0"/>
                              </a:rPr>
                              <m:t>𝑝</m:t>
                            </m:r>
                          </m:e>
                          <m:sub>
                            <m:r>
                              <a:rPr lang="en-US" sz="4400" b="0" i="1" smtClean="0">
                                <a:latin typeface="Cambria Math" panose="02040503050406030204" pitchFamily="18" charset="0"/>
                              </a:rPr>
                              <m:t>𝑖</m:t>
                            </m:r>
                          </m:sub>
                        </m:sSub>
                        <m:func>
                          <m:funcPr>
                            <m:ctrlPr>
                              <a:rPr lang="en-US" sz="4400" i="1">
                                <a:latin typeface="Cambria Math" panose="02040503050406030204" pitchFamily="18" charset="0"/>
                              </a:rPr>
                            </m:ctrlPr>
                          </m:funcPr>
                          <m:fName>
                            <m:sSub>
                              <m:sSubPr>
                                <m:ctrlPr>
                                  <a:rPr lang="en-US" sz="4400" i="1">
                                    <a:latin typeface="Cambria Math" panose="02040503050406030204" pitchFamily="18" charset="0"/>
                                  </a:rPr>
                                </m:ctrlPr>
                              </m:sSubPr>
                              <m:e>
                                <m:r>
                                  <m:rPr>
                                    <m:sty m:val="p"/>
                                  </m:rPr>
                                  <a:rPr lang="en-US" sz="4400">
                                    <a:latin typeface="Cambria Math" panose="02040503050406030204" pitchFamily="18" charset="0"/>
                                  </a:rPr>
                                  <m:t>log</m:t>
                                </m:r>
                              </m:e>
                              <m:sub>
                                <m:r>
                                  <a:rPr lang="en-US" sz="4400">
                                    <a:latin typeface="Cambria Math" panose="02040503050406030204" pitchFamily="18" charset="0"/>
                                  </a:rPr>
                                  <m:t>2</m:t>
                                </m:r>
                              </m:sub>
                            </m:sSub>
                          </m:fName>
                          <m:e>
                            <m:d>
                              <m:dPr>
                                <m:ctrlPr>
                                  <a:rPr lang="en-US" sz="4400" i="1">
                                    <a:latin typeface="Cambria Math" panose="02040503050406030204" pitchFamily="18" charset="0"/>
                                  </a:rPr>
                                </m:ctrlPr>
                              </m:dPr>
                              <m:e>
                                <m:sSub>
                                  <m:sSubPr>
                                    <m:ctrlPr>
                                      <a:rPr lang="en-US" sz="4400" i="1">
                                        <a:latin typeface="Cambria Math" panose="02040503050406030204" pitchFamily="18" charset="0"/>
                                      </a:rPr>
                                    </m:ctrlPr>
                                  </m:sSubPr>
                                  <m:e>
                                    <m:r>
                                      <a:rPr lang="en-US" sz="4400" i="1">
                                        <a:latin typeface="Cambria Math" panose="02040503050406030204" pitchFamily="18" charset="0"/>
                                      </a:rPr>
                                      <m:t>𝑝</m:t>
                                    </m:r>
                                  </m:e>
                                  <m:sub>
                                    <m:r>
                                      <a:rPr lang="en-US" sz="4400" b="0" i="1" smtClean="0">
                                        <a:latin typeface="Cambria Math" panose="02040503050406030204" pitchFamily="18" charset="0"/>
                                      </a:rPr>
                                      <m:t>𝑖</m:t>
                                    </m:r>
                                  </m:sub>
                                </m:sSub>
                              </m:e>
                            </m:d>
                          </m:e>
                        </m:func>
                      </m:e>
                    </m:nary>
                  </m:oMath>
                </a14:m>
                <a:endParaRPr lang="en-US" sz="4400" dirty="0"/>
              </a:p>
              <a:p>
                <a:pPr marL="571500" indent="-571500">
                  <a:buFont typeface="Arial" panose="020B0604020202020204" pitchFamily="34" charset="0"/>
                  <a:buChar char="•"/>
                </a:pPr>
                <a:r>
                  <a:rPr lang="en-US" sz="4400" dirty="0"/>
                  <a:t>Gini: </a:t>
                </a:r>
                <a14:m>
                  <m:oMath xmlns:m="http://schemas.openxmlformats.org/officeDocument/2006/math">
                    <m:r>
                      <a:rPr lang="en-US" sz="4400" i="1">
                        <a:latin typeface="Cambria Math" panose="02040503050406030204" pitchFamily="18" charset="0"/>
                      </a:rPr>
                      <m:t>𝑖</m:t>
                    </m:r>
                    <m:d>
                      <m:dPr>
                        <m:ctrlPr>
                          <a:rPr lang="en-US" sz="4400" i="1">
                            <a:latin typeface="Cambria Math" panose="02040503050406030204" pitchFamily="18" charset="0"/>
                          </a:rPr>
                        </m:ctrlPr>
                      </m:dPr>
                      <m:e>
                        <m:sSub>
                          <m:sSubPr>
                            <m:ctrlPr>
                              <a:rPr lang="en-US" sz="4400" i="1">
                                <a:latin typeface="Cambria Math" panose="02040503050406030204" pitchFamily="18" charset="0"/>
                              </a:rPr>
                            </m:ctrlPr>
                          </m:sSubPr>
                          <m:e>
                            <m:r>
                              <a:rPr lang="en-US" sz="4400" i="1">
                                <a:latin typeface="Cambria Math" panose="02040503050406030204" pitchFamily="18" charset="0"/>
                              </a:rPr>
                              <m:t>𝑝</m:t>
                            </m:r>
                          </m:e>
                          <m:sub>
                            <m:r>
                              <a:rPr lang="en-US" sz="4400" i="1">
                                <a:latin typeface="Cambria Math" panose="02040503050406030204" pitchFamily="18" charset="0"/>
                              </a:rPr>
                              <m:t>1</m:t>
                            </m:r>
                          </m:sub>
                        </m:sSub>
                        <m:r>
                          <a:rPr lang="en-US" sz="4400" i="1">
                            <a:latin typeface="Cambria Math" panose="02040503050406030204" pitchFamily="18" charset="0"/>
                          </a:rPr>
                          <m:t>,…,</m:t>
                        </m:r>
                        <m:sSub>
                          <m:sSubPr>
                            <m:ctrlPr>
                              <a:rPr lang="en-US" sz="4400" i="1">
                                <a:latin typeface="Cambria Math" panose="02040503050406030204" pitchFamily="18" charset="0"/>
                              </a:rPr>
                            </m:ctrlPr>
                          </m:sSubPr>
                          <m:e>
                            <m:r>
                              <a:rPr lang="en-US" sz="4400" i="1">
                                <a:latin typeface="Cambria Math" panose="02040503050406030204" pitchFamily="18" charset="0"/>
                              </a:rPr>
                              <m:t>𝑝</m:t>
                            </m:r>
                          </m:e>
                          <m:sub>
                            <m:r>
                              <a:rPr lang="en-US" sz="4400" i="1">
                                <a:latin typeface="Cambria Math" panose="02040503050406030204" pitchFamily="18" charset="0"/>
                              </a:rPr>
                              <m:t>𝑘</m:t>
                            </m:r>
                          </m:sub>
                        </m:sSub>
                      </m:e>
                    </m:d>
                    <m:r>
                      <a:rPr lang="en-US" sz="4400" i="1">
                        <a:latin typeface="Cambria Math" panose="02040503050406030204" pitchFamily="18" charset="0"/>
                      </a:rPr>
                      <m:t>=</m:t>
                    </m:r>
                    <m:nary>
                      <m:naryPr>
                        <m:chr m:val="∑"/>
                        <m:ctrlPr>
                          <a:rPr lang="en-US" sz="4400" i="1">
                            <a:latin typeface="Cambria Math" panose="02040503050406030204" pitchFamily="18" charset="0"/>
                          </a:rPr>
                        </m:ctrlPr>
                      </m:naryPr>
                      <m:sub>
                        <m:r>
                          <a:rPr lang="en-US" sz="4400" i="1">
                            <a:latin typeface="Cambria Math" panose="02040503050406030204" pitchFamily="18" charset="0"/>
                          </a:rPr>
                          <m:t>𝑖</m:t>
                        </m:r>
                        <m:r>
                          <a:rPr lang="en-US" sz="4400" i="1">
                            <a:latin typeface="Cambria Math" panose="02040503050406030204" pitchFamily="18" charset="0"/>
                          </a:rPr>
                          <m:t>=1</m:t>
                        </m:r>
                      </m:sub>
                      <m:sup>
                        <m:r>
                          <a:rPr lang="en-US" sz="4400" i="1">
                            <a:latin typeface="Cambria Math" panose="02040503050406030204" pitchFamily="18" charset="0"/>
                          </a:rPr>
                          <m:t>𝑘</m:t>
                        </m:r>
                      </m:sup>
                      <m:e>
                        <m:sSub>
                          <m:sSubPr>
                            <m:ctrlPr>
                              <a:rPr lang="en-US" sz="4400" i="1">
                                <a:latin typeface="Cambria Math" panose="02040503050406030204" pitchFamily="18" charset="0"/>
                              </a:rPr>
                            </m:ctrlPr>
                          </m:sSubPr>
                          <m:e>
                            <m:r>
                              <a:rPr lang="en-US" sz="4400" i="1">
                                <a:latin typeface="Cambria Math" panose="02040503050406030204" pitchFamily="18" charset="0"/>
                              </a:rPr>
                              <m:t>𝑝</m:t>
                            </m:r>
                          </m:e>
                          <m:sub>
                            <m:r>
                              <a:rPr lang="en-US" sz="4400" b="0" i="1" smtClean="0">
                                <a:latin typeface="Cambria Math" panose="02040503050406030204" pitchFamily="18" charset="0"/>
                              </a:rPr>
                              <m:t>𝑖</m:t>
                            </m:r>
                          </m:sub>
                        </m:sSub>
                        <m:r>
                          <a:rPr lang="en-US" sz="4400" i="1">
                            <a:latin typeface="Cambria Math" panose="02040503050406030204" pitchFamily="18" charset="0"/>
                          </a:rPr>
                          <m:t>(1−</m:t>
                        </m:r>
                        <m:sSub>
                          <m:sSubPr>
                            <m:ctrlPr>
                              <a:rPr lang="en-US" sz="4400" i="1">
                                <a:latin typeface="Cambria Math" panose="02040503050406030204" pitchFamily="18" charset="0"/>
                              </a:rPr>
                            </m:ctrlPr>
                          </m:sSubPr>
                          <m:e>
                            <m:r>
                              <a:rPr lang="en-US" sz="4400" i="1">
                                <a:latin typeface="Cambria Math" panose="02040503050406030204" pitchFamily="18" charset="0"/>
                              </a:rPr>
                              <m:t>𝑝</m:t>
                            </m:r>
                          </m:e>
                          <m:sub>
                            <m:r>
                              <a:rPr lang="en-US" sz="4400" b="0" i="1" smtClean="0">
                                <a:latin typeface="Cambria Math" panose="02040503050406030204" pitchFamily="18" charset="0"/>
                              </a:rPr>
                              <m:t>𝑖</m:t>
                            </m:r>
                          </m:sub>
                        </m:sSub>
                        <m:r>
                          <a:rPr lang="en-US" sz="4400" i="1">
                            <a:latin typeface="Cambria Math" panose="02040503050406030204" pitchFamily="18" charset="0"/>
                          </a:rPr>
                          <m:t>)</m:t>
                        </m:r>
                      </m:e>
                    </m:nary>
                  </m:oMath>
                </a14:m>
                <a:endParaRPr lang="en-US" sz="4400" b="1" dirty="0">
                  <a:solidFill>
                    <a:schemeClr val="tx1"/>
                  </a:solidFill>
                </a:endParaRPr>
              </a:p>
            </p:txBody>
          </p:sp>
        </mc:Choice>
        <mc:Fallback xmlns="">
          <p:sp>
            <p:nvSpPr>
              <p:cNvPr id="3" name="Text Placeholder 2">
                <a:extLst>
                  <a:ext uri="{FF2B5EF4-FFF2-40B4-BE49-F238E27FC236}">
                    <a16:creationId xmlns:a16="http://schemas.microsoft.com/office/drawing/2014/main" id="{96DA7EB7-E749-AA4B-BEAA-E7A66719947C}"/>
                  </a:ext>
                </a:extLst>
              </p:cNvPr>
              <p:cNvSpPr>
                <a:spLocks noGrp="1" noRot="1" noChangeAspect="1" noMove="1" noResize="1" noEditPoints="1" noAdjustHandles="1" noChangeArrowheads="1" noChangeShapeType="1" noTextEdit="1"/>
              </p:cNvSpPr>
              <p:nvPr>
                <p:ph type="body" idx="1"/>
              </p:nvPr>
            </p:nvSpPr>
            <p:spPr>
              <a:blipFill>
                <a:blip r:embed="rId3"/>
                <a:stretch>
                  <a:fillRect l="-1329" t="-1549" b="-13425"/>
                </a:stretch>
              </a:blipFill>
            </p:spPr>
            <p:txBody>
              <a:bodyPr/>
              <a:lstStyle/>
              <a:p>
                <a:r>
                  <a:rPr lang="en-US">
                    <a:noFill/>
                  </a:rPr>
                  <a:t> </a:t>
                </a:r>
              </a:p>
            </p:txBody>
          </p:sp>
        </mc:Fallback>
      </mc:AlternateContent>
    </p:spTree>
    <p:extLst>
      <p:ext uri="{BB962C8B-B14F-4D97-AF65-F5344CB8AC3E}">
        <p14:creationId xmlns:p14="http://schemas.microsoft.com/office/powerpoint/2010/main" val="355319776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B8D32-5A61-A844-A550-5B8C704841EC}"/>
              </a:ext>
            </a:extLst>
          </p:cNvPr>
          <p:cNvSpPr>
            <a:spLocks noGrp="1"/>
          </p:cNvSpPr>
          <p:nvPr>
            <p:ph type="title"/>
          </p:nvPr>
        </p:nvSpPr>
        <p:spPr/>
        <p:txBody>
          <a:bodyPr/>
          <a:lstStyle/>
          <a:p>
            <a:r>
              <a:rPr lang="en-US" dirty="0"/>
              <a:t>Controlling Overfitting via Maximum Depth</a:t>
            </a:r>
          </a:p>
        </p:txBody>
      </p:sp>
      <p:sp>
        <p:nvSpPr>
          <p:cNvPr id="3" name="Text Placeholder 2">
            <a:extLst>
              <a:ext uri="{FF2B5EF4-FFF2-40B4-BE49-F238E27FC236}">
                <a16:creationId xmlns:a16="http://schemas.microsoft.com/office/drawing/2014/main" id="{7BF9C97B-8423-7544-A555-EB5384D003D9}"/>
              </a:ext>
            </a:extLst>
          </p:cNvPr>
          <p:cNvSpPr>
            <a:spLocks noGrp="1"/>
          </p:cNvSpPr>
          <p:nvPr>
            <p:ph type="body" sz="half" idx="1"/>
          </p:nvPr>
        </p:nvSpPr>
        <p:spPr>
          <a:xfrm>
            <a:off x="1495137" y="3269673"/>
            <a:ext cx="7936163" cy="7369176"/>
          </a:xfrm>
        </p:spPr>
        <p:txBody>
          <a:bodyPr/>
          <a:lstStyle/>
          <a:p>
            <a:pPr marL="285750" indent="-285750">
              <a:buFont typeface="Arial" panose="020B0604020202020204" pitchFamily="34" charset="0"/>
              <a:buChar char="•"/>
            </a:pPr>
            <a:r>
              <a:rPr lang="en-US" sz="4000" b="0" dirty="0">
                <a:solidFill>
                  <a:schemeClr val="tx1"/>
                </a:solidFill>
              </a:rPr>
              <a:t>As with most areas of ML, overfitting is the biggest enemy of a decision tree.</a:t>
            </a:r>
          </a:p>
          <a:p>
            <a:pPr marL="285750" indent="-285750">
              <a:buFont typeface="Arial" panose="020B0604020202020204" pitchFamily="34" charset="0"/>
              <a:buChar char="•"/>
            </a:pPr>
            <a:r>
              <a:rPr lang="en-US" sz="4000" b="0" dirty="0">
                <a:solidFill>
                  <a:schemeClr val="tx1"/>
                </a:solidFill>
              </a:rPr>
              <a:t>We can control the complexity of the model by controlling the size of the tree.</a:t>
            </a:r>
          </a:p>
          <a:p>
            <a:pPr marL="285750" indent="-285750">
              <a:buFont typeface="Arial" panose="020B0604020202020204" pitchFamily="34" charset="0"/>
              <a:buChar char="•"/>
            </a:pPr>
            <a:r>
              <a:rPr lang="en-US" sz="4000" b="0" dirty="0">
                <a:solidFill>
                  <a:schemeClr val="tx1"/>
                </a:solidFill>
              </a:rPr>
              <a:t>This allows us to avoid overfitting, at the cost of over-simplicity of the prediction.</a:t>
            </a:r>
          </a:p>
        </p:txBody>
      </p:sp>
      <p:pic>
        <p:nvPicPr>
          <p:cNvPr id="6" name="Picture 5">
            <a:extLst>
              <a:ext uri="{FF2B5EF4-FFF2-40B4-BE49-F238E27FC236}">
                <a16:creationId xmlns:a16="http://schemas.microsoft.com/office/drawing/2014/main" id="{440185FF-AF8E-B346-A243-2FC1C7836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3968" y="2331720"/>
            <a:ext cx="13640099" cy="9052560"/>
          </a:xfrm>
          <a:prstGeom prst="rect">
            <a:avLst/>
          </a:prstGeom>
        </p:spPr>
      </p:pic>
    </p:spTree>
    <p:extLst>
      <p:ext uri="{BB962C8B-B14F-4D97-AF65-F5344CB8AC3E}">
        <p14:creationId xmlns:p14="http://schemas.microsoft.com/office/powerpoint/2010/main" val="162073020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1A298-BD86-7D40-8433-B598E42A0724}"/>
              </a:ext>
            </a:extLst>
          </p:cNvPr>
          <p:cNvSpPr>
            <a:spLocks noGrp="1"/>
          </p:cNvSpPr>
          <p:nvPr>
            <p:ph type="title"/>
          </p:nvPr>
        </p:nvSpPr>
        <p:spPr/>
        <p:txBody>
          <a:bodyPr/>
          <a:lstStyle/>
          <a:p>
            <a:r>
              <a:rPr lang="en-US" dirty="0"/>
              <a:t>Further Controlling Overfitting</a:t>
            </a:r>
          </a:p>
        </p:txBody>
      </p:sp>
      <p:sp>
        <p:nvSpPr>
          <p:cNvPr id="3" name="Text Placeholder 2">
            <a:extLst>
              <a:ext uri="{FF2B5EF4-FFF2-40B4-BE49-F238E27FC236}">
                <a16:creationId xmlns:a16="http://schemas.microsoft.com/office/drawing/2014/main" id="{0A7C0650-1479-0F4A-9F22-F76C78B3CF26}"/>
              </a:ext>
            </a:extLst>
          </p:cNvPr>
          <p:cNvSpPr>
            <a:spLocks noGrp="1"/>
          </p:cNvSpPr>
          <p:nvPr>
            <p:ph type="body" idx="1"/>
          </p:nvPr>
        </p:nvSpPr>
        <p:spPr/>
        <p:txBody>
          <a:bodyPr/>
          <a:lstStyle/>
          <a:p>
            <a:r>
              <a:rPr lang="en-US" sz="4800" dirty="0"/>
              <a:t>This is a very simple technique, but it clearly induces an extremely biased model (the fact they are ”step-functions” ensures it always makes systematic errors).</a:t>
            </a:r>
          </a:p>
          <a:p>
            <a:r>
              <a:rPr lang="en-US" sz="4800" dirty="0"/>
              <a:t>To see how to best counteract this, we need to dive further into the nature of overfitting, and really drill down into the </a:t>
            </a:r>
            <a:r>
              <a:rPr lang="en-US" sz="4800" b="1" dirty="0">
                <a:solidFill>
                  <a:schemeClr val="tx1"/>
                </a:solidFill>
              </a:rPr>
              <a:t>Bias-Variance Trade-off</a:t>
            </a:r>
            <a:r>
              <a:rPr lang="en-US" sz="4800" dirty="0"/>
              <a:t>.  </a:t>
            </a:r>
          </a:p>
        </p:txBody>
      </p:sp>
    </p:spTree>
    <p:extLst>
      <p:ext uri="{BB962C8B-B14F-4D97-AF65-F5344CB8AC3E}">
        <p14:creationId xmlns:p14="http://schemas.microsoft.com/office/powerpoint/2010/main" val="77627787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8FFC-6744-DF44-8503-1567B27D1562}"/>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F9A45BCF-88A6-0C47-8EF9-D508009795DE}"/>
              </a:ext>
            </a:extLst>
          </p:cNvPr>
          <p:cNvSpPr>
            <a:spLocks noGrp="1"/>
          </p:cNvSpPr>
          <p:nvPr>
            <p:ph type="body" idx="1"/>
          </p:nvPr>
        </p:nvSpPr>
        <p:spPr/>
        <p:txBody>
          <a:bodyPr/>
          <a:lstStyle/>
          <a:p>
            <a:pPr marL="571500" indent="-571500">
              <a:buFont typeface="Arial" panose="020B0604020202020204" pitchFamily="34" charset="0"/>
              <a:buChar char="•"/>
            </a:pPr>
            <a:r>
              <a:rPr lang="en-US" sz="4400" dirty="0">
                <a:solidFill>
                  <a:schemeClr val="tx1"/>
                </a:solidFill>
              </a:rPr>
              <a:t>Class review</a:t>
            </a:r>
          </a:p>
          <a:p>
            <a:pPr marL="571500" indent="-571500">
              <a:buFont typeface="Arial" panose="020B0604020202020204" pitchFamily="34" charset="0"/>
              <a:buChar char="•"/>
            </a:pPr>
            <a:r>
              <a:rPr lang="en-US" sz="4400" b="1" dirty="0">
                <a:solidFill>
                  <a:schemeClr val="accent3"/>
                </a:solidFill>
              </a:rPr>
              <a:t>The Bias-Variance Trade-off</a:t>
            </a:r>
          </a:p>
          <a:p>
            <a:pPr marL="571500" indent="-571500">
              <a:buFont typeface="Arial" panose="020B0604020202020204" pitchFamily="34" charset="0"/>
              <a:buChar char="•"/>
            </a:pPr>
            <a:r>
              <a:rPr lang="en-US" sz="4400" dirty="0">
                <a:solidFill>
                  <a:schemeClr val="tx1"/>
                </a:solidFill>
              </a:rPr>
              <a:t>Generalizations of the Bias-Variance Trade-off</a:t>
            </a:r>
          </a:p>
          <a:p>
            <a:pPr marL="571500" indent="-571500">
              <a:buFont typeface="Arial" panose="020B0604020202020204" pitchFamily="34" charset="0"/>
              <a:buChar char="•"/>
            </a:pPr>
            <a:r>
              <a:rPr lang="en-US" sz="4400" dirty="0">
                <a:solidFill>
                  <a:schemeClr val="tx1"/>
                </a:solidFill>
              </a:rPr>
              <a:t>The </a:t>
            </a:r>
            <a:r>
              <a:rPr lang="en-US" sz="4400" dirty="0" err="1">
                <a:solidFill>
                  <a:schemeClr val="tx1"/>
                </a:solidFill>
              </a:rPr>
              <a:t>ExtraTrees</a:t>
            </a:r>
            <a:r>
              <a:rPr lang="en-US" sz="4400" dirty="0">
                <a:solidFill>
                  <a:schemeClr val="tx1"/>
                </a:solidFill>
              </a:rPr>
              <a:t> Algorithm</a:t>
            </a:r>
          </a:p>
          <a:p>
            <a:pPr marL="571500" indent="-571500">
              <a:buFont typeface="Arial" panose="020B0604020202020204" pitchFamily="34" charset="0"/>
              <a:buChar char="•"/>
            </a:pPr>
            <a:r>
              <a:rPr lang="en-US" sz="4400" dirty="0">
                <a:solidFill>
                  <a:schemeClr val="tx1"/>
                </a:solidFill>
              </a:rPr>
              <a:t>Interface in </a:t>
            </a:r>
            <a:r>
              <a:rPr lang="en-US" sz="4400" dirty="0" err="1">
                <a:solidFill>
                  <a:schemeClr val="tx1"/>
                </a:solidFill>
              </a:rPr>
              <a:t>sklearn</a:t>
            </a:r>
            <a:endParaRPr lang="en-US" sz="4400" dirty="0">
              <a:solidFill>
                <a:schemeClr val="tx1"/>
              </a:solidFill>
            </a:endParaRPr>
          </a:p>
          <a:p>
            <a:pPr marL="571500" indent="-571500">
              <a:buFont typeface="Arial" panose="020B0604020202020204" pitchFamily="34" charset="0"/>
              <a:buChar char="•"/>
            </a:pPr>
            <a:r>
              <a:rPr lang="en-US" sz="4400" dirty="0">
                <a:solidFill>
                  <a:schemeClr val="tx1"/>
                </a:solidFill>
              </a:rPr>
              <a:t>Conclusions</a:t>
            </a:r>
          </a:p>
        </p:txBody>
      </p:sp>
    </p:spTree>
    <p:extLst>
      <p:ext uri="{BB962C8B-B14F-4D97-AF65-F5344CB8AC3E}">
        <p14:creationId xmlns:p14="http://schemas.microsoft.com/office/powerpoint/2010/main" val="61624121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87D3F-17A1-5046-8E21-1D6F18028266}"/>
              </a:ext>
            </a:extLst>
          </p:cNvPr>
          <p:cNvSpPr>
            <a:spLocks noGrp="1"/>
          </p:cNvSpPr>
          <p:nvPr>
            <p:ph type="title"/>
          </p:nvPr>
        </p:nvSpPr>
        <p:spPr/>
        <p:txBody>
          <a:bodyPr/>
          <a:lstStyle/>
          <a:p>
            <a:r>
              <a:rPr lang="en-US" dirty="0"/>
              <a:t>Bias-variance and Model Performance</a:t>
            </a:r>
          </a:p>
        </p:txBody>
      </p:sp>
      <p:sp>
        <p:nvSpPr>
          <p:cNvPr id="3" name="Text Placeholder 2">
            <a:extLst>
              <a:ext uri="{FF2B5EF4-FFF2-40B4-BE49-F238E27FC236}">
                <a16:creationId xmlns:a16="http://schemas.microsoft.com/office/drawing/2014/main" id="{987DCB1E-A63C-9C4D-B7A0-3778BE47D923}"/>
              </a:ext>
            </a:extLst>
          </p:cNvPr>
          <p:cNvSpPr>
            <a:spLocks noGrp="1"/>
          </p:cNvSpPr>
          <p:nvPr>
            <p:ph type="body" idx="1"/>
          </p:nvPr>
        </p:nvSpPr>
        <p:spPr>
          <a:xfrm>
            <a:off x="1159933" y="2756958"/>
            <a:ext cx="9115035" cy="7369176"/>
          </a:xfrm>
        </p:spPr>
        <p:txBody>
          <a:bodyPr/>
          <a:lstStyle/>
          <a:p>
            <a:r>
              <a:rPr lang="en-US" sz="3800" b="1" dirty="0">
                <a:solidFill>
                  <a:schemeClr val="tx1"/>
                </a:solidFill>
              </a:rPr>
              <a:t>Bias</a:t>
            </a:r>
            <a:r>
              <a:rPr lang="en-US" sz="3800" dirty="0">
                <a:solidFill>
                  <a:schemeClr val="tx1"/>
                </a:solidFill>
              </a:rPr>
              <a:t> and </a:t>
            </a:r>
            <a:r>
              <a:rPr lang="en-US" sz="3800" b="1" dirty="0">
                <a:solidFill>
                  <a:schemeClr val="tx1"/>
                </a:solidFill>
              </a:rPr>
              <a:t>Variance</a:t>
            </a:r>
            <a:r>
              <a:rPr lang="en-US" sz="3800" dirty="0">
                <a:solidFill>
                  <a:schemeClr val="tx1"/>
                </a:solidFill>
              </a:rPr>
              <a:t> have great impact on ML model performance.</a:t>
            </a:r>
          </a:p>
          <a:p>
            <a:r>
              <a:rPr lang="en-US" sz="3800" b="1" dirty="0">
                <a:solidFill>
                  <a:schemeClr val="accent3"/>
                </a:solidFill>
              </a:rPr>
              <a:t>Bias:</a:t>
            </a:r>
            <a:r>
              <a:rPr lang="en-US" sz="3800" dirty="0"/>
              <a:t> </a:t>
            </a:r>
            <a:r>
              <a:rPr lang="en-US" sz="3800" b="1" dirty="0"/>
              <a:t>Systematic prediction error </a:t>
            </a:r>
            <a:r>
              <a:rPr lang="en-US" sz="3800" dirty="0"/>
              <a:t>due to </a:t>
            </a:r>
            <a:r>
              <a:rPr lang="en-US" sz="3800" b="1" dirty="0"/>
              <a:t>model selection </a:t>
            </a:r>
            <a:r>
              <a:rPr lang="en-US" sz="3800" dirty="0"/>
              <a:t>and</a:t>
            </a:r>
            <a:r>
              <a:rPr lang="en-US" sz="3800" b="1" dirty="0"/>
              <a:t> assumptions</a:t>
            </a:r>
            <a:r>
              <a:rPr lang="en-US" sz="3800" dirty="0"/>
              <a:t>. </a:t>
            </a:r>
          </a:p>
          <a:p>
            <a:r>
              <a:rPr lang="en-US" sz="3800" b="1" dirty="0">
                <a:solidFill>
                  <a:schemeClr val="accent3"/>
                </a:solidFill>
              </a:rPr>
              <a:t>Variance: </a:t>
            </a:r>
            <a:r>
              <a:rPr lang="en-US" sz="3800" dirty="0">
                <a:solidFill>
                  <a:schemeClr val="tx1"/>
                </a:solidFill>
              </a:rPr>
              <a:t>Measures the </a:t>
            </a:r>
            <a:r>
              <a:rPr lang="en-US" sz="3800" b="1" dirty="0">
                <a:solidFill>
                  <a:schemeClr val="tx1"/>
                </a:solidFill>
              </a:rPr>
              <a:t>variability</a:t>
            </a:r>
            <a:r>
              <a:rPr lang="en-US" sz="3800" dirty="0">
                <a:solidFill>
                  <a:schemeClr val="tx1"/>
                </a:solidFill>
              </a:rPr>
              <a:t> of an estimator when fit over </a:t>
            </a:r>
            <a:r>
              <a:rPr lang="en-US" sz="3800" b="1" dirty="0">
                <a:solidFill>
                  <a:schemeClr val="tx1"/>
                </a:solidFill>
              </a:rPr>
              <a:t>selected dataset</a:t>
            </a:r>
            <a:r>
              <a:rPr lang="en-US" sz="3800" dirty="0">
                <a:solidFill>
                  <a:schemeClr val="tx1"/>
                </a:solidFill>
              </a:rPr>
              <a:t>.</a:t>
            </a:r>
            <a:endParaRPr lang="en-US" dirty="0"/>
          </a:p>
        </p:txBody>
      </p:sp>
      <p:pic>
        <p:nvPicPr>
          <p:cNvPr id="5" name="Graphic 4">
            <a:extLst>
              <a:ext uri="{FF2B5EF4-FFF2-40B4-BE49-F238E27FC236}">
                <a16:creationId xmlns:a16="http://schemas.microsoft.com/office/drawing/2014/main" id="{5D9F7F32-A850-064B-87A6-4AB2C73C401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0001" t="6805" r="16874" b="7361"/>
          <a:stretch/>
        </p:blipFill>
        <p:spPr>
          <a:xfrm>
            <a:off x="10274968" y="2641600"/>
            <a:ext cx="14022277" cy="8229600"/>
          </a:xfrm>
          <a:prstGeom prst="rect">
            <a:avLst/>
          </a:prstGeom>
        </p:spPr>
      </p:pic>
    </p:spTree>
    <p:extLst>
      <p:ext uri="{BB962C8B-B14F-4D97-AF65-F5344CB8AC3E}">
        <p14:creationId xmlns:p14="http://schemas.microsoft.com/office/powerpoint/2010/main" val="16069782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87D3F-17A1-5046-8E21-1D6F18028266}"/>
              </a:ext>
            </a:extLst>
          </p:cNvPr>
          <p:cNvSpPr>
            <a:spLocks noGrp="1"/>
          </p:cNvSpPr>
          <p:nvPr>
            <p:ph type="title"/>
          </p:nvPr>
        </p:nvSpPr>
        <p:spPr/>
        <p:txBody>
          <a:bodyPr/>
          <a:lstStyle/>
          <a:p>
            <a:r>
              <a:rPr lang="en-US" dirty="0"/>
              <a:t>Bias-variance and Model Performance</a:t>
            </a:r>
          </a:p>
        </p:txBody>
      </p:sp>
      <p:sp>
        <p:nvSpPr>
          <p:cNvPr id="3" name="Text Placeholder 2">
            <a:extLst>
              <a:ext uri="{FF2B5EF4-FFF2-40B4-BE49-F238E27FC236}">
                <a16:creationId xmlns:a16="http://schemas.microsoft.com/office/drawing/2014/main" id="{987DCB1E-A63C-9C4D-B7A0-3778BE47D923}"/>
              </a:ext>
            </a:extLst>
          </p:cNvPr>
          <p:cNvSpPr>
            <a:spLocks noGrp="1"/>
          </p:cNvSpPr>
          <p:nvPr>
            <p:ph type="body" idx="1"/>
          </p:nvPr>
        </p:nvSpPr>
        <p:spPr>
          <a:xfrm>
            <a:off x="1689100" y="2756958"/>
            <a:ext cx="8585868" cy="7369176"/>
          </a:xfrm>
        </p:spPr>
        <p:txBody>
          <a:bodyPr/>
          <a:lstStyle/>
          <a:p>
            <a:r>
              <a:rPr lang="en-US" sz="3800" b="1" dirty="0">
                <a:solidFill>
                  <a:schemeClr val="accent3"/>
                </a:solidFill>
              </a:rPr>
              <a:t>Underfitting:</a:t>
            </a:r>
            <a:r>
              <a:rPr lang="en-US" sz="3800" dirty="0"/>
              <a:t> Low model complexity. Corresponds to </a:t>
            </a:r>
            <a:r>
              <a:rPr lang="en-US" sz="3800" b="1" dirty="0"/>
              <a:t>high bias and low variance</a:t>
            </a:r>
            <a:r>
              <a:rPr lang="en-US" sz="3800" dirty="0"/>
              <a:t>. </a:t>
            </a:r>
            <a:endParaRPr lang="en-US" sz="3800" b="1" dirty="0">
              <a:solidFill>
                <a:schemeClr val="accent3"/>
              </a:solidFill>
            </a:endParaRPr>
          </a:p>
          <a:p>
            <a:r>
              <a:rPr lang="en-US" sz="3800" b="1" dirty="0">
                <a:solidFill>
                  <a:schemeClr val="accent3"/>
                </a:solidFill>
              </a:rPr>
              <a:t>Overfitting:</a:t>
            </a:r>
            <a:r>
              <a:rPr lang="en-US" sz="3800" b="1" dirty="0"/>
              <a:t> </a:t>
            </a:r>
            <a:r>
              <a:rPr lang="en-US" sz="3800" dirty="0"/>
              <a:t>Over-complex model and it doesn’t generalize well. Corresponds to </a:t>
            </a:r>
            <a:r>
              <a:rPr lang="en-US" sz="3800" b="1" dirty="0"/>
              <a:t>low bias and high variance.</a:t>
            </a:r>
          </a:p>
          <a:p>
            <a:endParaRPr lang="en-US" dirty="0"/>
          </a:p>
          <a:p>
            <a:endParaRPr lang="en-US" dirty="0"/>
          </a:p>
        </p:txBody>
      </p:sp>
      <p:pic>
        <p:nvPicPr>
          <p:cNvPr id="12" name="Graphic 11">
            <a:extLst>
              <a:ext uri="{FF2B5EF4-FFF2-40B4-BE49-F238E27FC236}">
                <a16:creationId xmlns:a16="http://schemas.microsoft.com/office/drawing/2014/main" id="{C8699BBE-402D-F948-AD01-694035F7B6B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208" r="12918"/>
          <a:stretch/>
        </p:blipFill>
        <p:spPr>
          <a:xfrm>
            <a:off x="10616317" y="2560320"/>
            <a:ext cx="13355955" cy="8686800"/>
          </a:xfrm>
          <a:prstGeom prst="rect">
            <a:avLst/>
          </a:prstGeom>
        </p:spPr>
      </p:pic>
    </p:spTree>
    <p:extLst>
      <p:ext uri="{BB962C8B-B14F-4D97-AF65-F5344CB8AC3E}">
        <p14:creationId xmlns:p14="http://schemas.microsoft.com/office/powerpoint/2010/main" val="339288253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87D3F-17A1-5046-8E21-1D6F18028266}"/>
              </a:ext>
            </a:extLst>
          </p:cNvPr>
          <p:cNvSpPr>
            <a:spLocks noGrp="1"/>
          </p:cNvSpPr>
          <p:nvPr>
            <p:ph type="title"/>
          </p:nvPr>
        </p:nvSpPr>
        <p:spPr/>
        <p:txBody>
          <a:bodyPr/>
          <a:lstStyle/>
          <a:p>
            <a:r>
              <a:rPr lang="en-US" dirty="0"/>
              <a:t>Bias-variance and Model Performance</a:t>
            </a:r>
          </a:p>
        </p:txBody>
      </p:sp>
      <p:sp>
        <p:nvSpPr>
          <p:cNvPr id="3" name="Text Placeholder 2">
            <a:extLst>
              <a:ext uri="{FF2B5EF4-FFF2-40B4-BE49-F238E27FC236}">
                <a16:creationId xmlns:a16="http://schemas.microsoft.com/office/drawing/2014/main" id="{987DCB1E-A63C-9C4D-B7A0-3778BE47D923}"/>
              </a:ext>
            </a:extLst>
          </p:cNvPr>
          <p:cNvSpPr>
            <a:spLocks noGrp="1"/>
          </p:cNvSpPr>
          <p:nvPr>
            <p:ph type="body" idx="1"/>
          </p:nvPr>
        </p:nvSpPr>
        <p:spPr>
          <a:xfrm>
            <a:off x="1689100" y="2756958"/>
            <a:ext cx="8585868" cy="7369176"/>
          </a:xfrm>
        </p:spPr>
        <p:txBody>
          <a:bodyPr/>
          <a:lstStyle/>
          <a:p>
            <a:r>
              <a:rPr lang="en-US" sz="3800" b="1" dirty="0">
                <a:solidFill>
                  <a:schemeClr val="accent3"/>
                </a:solidFill>
              </a:rPr>
              <a:t>Underfitting:</a:t>
            </a:r>
            <a:r>
              <a:rPr lang="en-US" sz="3800" dirty="0"/>
              <a:t> Low model complexity. Corresponds to </a:t>
            </a:r>
            <a:r>
              <a:rPr lang="en-US" sz="3800" b="1" dirty="0"/>
              <a:t>high bias and low variance</a:t>
            </a:r>
            <a:r>
              <a:rPr lang="en-US" sz="3800" dirty="0"/>
              <a:t>. </a:t>
            </a:r>
            <a:endParaRPr lang="en-US" sz="3800" b="1" dirty="0">
              <a:solidFill>
                <a:schemeClr val="accent3"/>
              </a:solidFill>
            </a:endParaRPr>
          </a:p>
          <a:p>
            <a:r>
              <a:rPr lang="en-US" sz="3800" b="1" dirty="0">
                <a:solidFill>
                  <a:schemeClr val="accent3"/>
                </a:solidFill>
              </a:rPr>
              <a:t>Overfitting:</a:t>
            </a:r>
            <a:r>
              <a:rPr lang="en-US" sz="3800" b="1" dirty="0"/>
              <a:t> </a:t>
            </a:r>
            <a:r>
              <a:rPr lang="en-US" sz="3800" dirty="0"/>
              <a:t>Over-complex model and it doesn’t generalize well. Corresponds to </a:t>
            </a:r>
            <a:r>
              <a:rPr lang="en-US" sz="3800" b="1" dirty="0"/>
              <a:t>low bias and high variance.</a:t>
            </a:r>
          </a:p>
          <a:p>
            <a:r>
              <a:rPr lang="en-US" sz="3800" b="1" dirty="0"/>
              <a:t>Example: </a:t>
            </a:r>
            <a:r>
              <a:rPr lang="en-US" sz="3800" dirty="0"/>
              <a:t>Fitting </a:t>
            </a:r>
            <a:r>
              <a:rPr lang="en-US" sz="3800" u="sng" dirty="0"/>
              <a:t>multiple</a:t>
            </a:r>
            <a:r>
              <a:rPr lang="en-US" sz="3800" dirty="0"/>
              <a:t> polynomials to a set of data points. We are using an example from here: </a:t>
            </a:r>
            <a:r>
              <a:rPr lang="en-US" sz="3800" dirty="0">
                <a:hlinkClick r:id="rId2"/>
              </a:rPr>
              <a:t>Understanding Random Forests</a:t>
            </a:r>
            <a:r>
              <a:rPr lang="en-US" sz="3800" dirty="0"/>
              <a:t>, p.58</a:t>
            </a:r>
          </a:p>
          <a:p>
            <a:endParaRPr lang="en-US" dirty="0"/>
          </a:p>
          <a:p>
            <a:endParaRPr lang="en-US" dirty="0"/>
          </a:p>
        </p:txBody>
      </p:sp>
      <p:pic>
        <p:nvPicPr>
          <p:cNvPr id="5" name="Graphic 4">
            <a:extLst>
              <a:ext uri="{FF2B5EF4-FFF2-40B4-BE49-F238E27FC236}">
                <a16:creationId xmlns:a16="http://schemas.microsoft.com/office/drawing/2014/main" id="{11558913-EF2F-9540-B58F-BF7AB8A6CAD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0208" r="12918"/>
          <a:stretch/>
        </p:blipFill>
        <p:spPr>
          <a:xfrm>
            <a:off x="10616317" y="2560320"/>
            <a:ext cx="13355955" cy="8686800"/>
          </a:xfrm>
          <a:prstGeom prst="rect">
            <a:avLst/>
          </a:prstGeom>
        </p:spPr>
      </p:pic>
    </p:spTree>
    <p:extLst>
      <p:ext uri="{BB962C8B-B14F-4D97-AF65-F5344CB8AC3E}">
        <p14:creationId xmlns:p14="http://schemas.microsoft.com/office/powerpoint/2010/main" val="2636755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87D3F-17A1-5046-8E21-1D6F18028266}"/>
              </a:ext>
            </a:extLst>
          </p:cNvPr>
          <p:cNvSpPr>
            <a:spLocks noGrp="1"/>
          </p:cNvSpPr>
          <p:nvPr>
            <p:ph type="title"/>
          </p:nvPr>
        </p:nvSpPr>
        <p:spPr/>
        <p:txBody>
          <a:bodyPr/>
          <a:lstStyle/>
          <a:p>
            <a:r>
              <a:rPr lang="en-US" dirty="0"/>
              <a:t>Bias-variance and Model Performance</a:t>
            </a:r>
          </a:p>
        </p:txBody>
      </p:sp>
      <p:sp>
        <p:nvSpPr>
          <p:cNvPr id="3" name="Text Placeholder 2">
            <a:extLst>
              <a:ext uri="{FF2B5EF4-FFF2-40B4-BE49-F238E27FC236}">
                <a16:creationId xmlns:a16="http://schemas.microsoft.com/office/drawing/2014/main" id="{987DCB1E-A63C-9C4D-B7A0-3778BE47D923}"/>
              </a:ext>
            </a:extLst>
          </p:cNvPr>
          <p:cNvSpPr>
            <a:spLocks noGrp="1"/>
          </p:cNvSpPr>
          <p:nvPr>
            <p:ph type="body" idx="1"/>
          </p:nvPr>
        </p:nvSpPr>
        <p:spPr>
          <a:xfrm>
            <a:off x="1689100" y="2756958"/>
            <a:ext cx="8585868" cy="7369176"/>
          </a:xfrm>
        </p:spPr>
        <p:txBody>
          <a:bodyPr/>
          <a:lstStyle/>
          <a:p>
            <a:r>
              <a:rPr lang="en-US" sz="3800" b="1" dirty="0"/>
              <a:t>Example: </a:t>
            </a:r>
            <a:r>
              <a:rPr lang="en-US" sz="3800" dirty="0"/>
              <a:t>Fitting </a:t>
            </a:r>
            <a:r>
              <a:rPr lang="en-US" sz="3800" u="sng" dirty="0"/>
              <a:t>multiple</a:t>
            </a:r>
            <a:r>
              <a:rPr lang="en-US" sz="3800" dirty="0"/>
              <a:t> polynomials to a set of data points. We are using an example from here: </a:t>
            </a:r>
            <a:r>
              <a:rPr lang="en-US" sz="3800" dirty="0">
                <a:hlinkClick r:id="rId2"/>
              </a:rPr>
              <a:t>Understanding Random Forests</a:t>
            </a:r>
            <a:r>
              <a:rPr lang="en-US" sz="3800" dirty="0"/>
              <a:t>, p.58</a:t>
            </a:r>
          </a:p>
          <a:p>
            <a:pPr marL="571500" indent="-571500">
              <a:buFont typeface="Arial" panose="020B0604020202020204" pitchFamily="34" charset="0"/>
              <a:buChar char="•"/>
            </a:pPr>
            <a:r>
              <a:rPr lang="en-US" sz="3800" dirty="0">
                <a:solidFill>
                  <a:srgbClr val="0070C0"/>
                </a:solidFill>
              </a:rPr>
              <a:t>Blue</a:t>
            </a:r>
            <a:r>
              <a:rPr lang="en-US" sz="3800" dirty="0"/>
              <a:t> line is the true function. </a:t>
            </a:r>
            <a:r>
              <a:rPr lang="en-US" sz="3800" dirty="0">
                <a:solidFill>
                  <a:schemeClr val="accent4"/>
                </a:solidFill>
              </a:rPr>
              <a:t>Red</a:t>
            </a:r>
            <a:r>
              <a:rPr lang="en-US" sz="3800" dirty="0"/>
              <a:t> lines are multiple polynomials (in top figures).</a:t>
            </a:r>
            <a:endParaRPr lang="en-US" dirty="0"/>
          </a:p>
          <a:p>
            <a:endParaRPr lang="en-US" dirty="0"/>
          </a:p>
        </p:txBody>
      </p:sp>
      <p:sp>
        <p:nvSpPr>
          <p:cNvPr id="5" name="Rectangle 4">
            <a:extLst>
              <a:ext uri="{FF2B5EF4-FFF2-40B4-BE49-F238E27FC236}">
                <a16:creationId xmlns:a16="http://schemas.microsoft.com/office/drawing/2014/main" id="{18B81673-AD6D-FA49-B978-3840F06635A2}"/>
              </a:ext>
            </a:extLst>
          </p:cNvPr>
          <p:cNvSpPr/>
          <p:nvPr/>
        </p:nvSpPr>
        <p:spPr>
          <a:xfrm>
            <a:off x="15797708" y="11194003"/>
            <a:ext cx="7467109" cy="584775"/>
          </a:xfrm>
          <a:prstGeom prst="rect">
            <a:avLst/>
          </a:prstGeom>
        </p:spPr>
        <p:txBody>
          <a:bodyPr wrap="none">
            <a:spAutoFit/>
          </a:bodyPr>
          <a:lstStyle/>
          <a:p>
            <a:r>
              <a:rPr lang="en-US" sz="3200" dirty="0">
                <a:hlinkClick r:id="rId2"/>
              </a:rPr>
              <a:t>Understanding Random Forests</a:t>
            </a:r>
            <a:r>
              <a:rPr lang="en-US" sz="3200" dirty="0"/>
              <a:t>, p.58</a:t>
            </a:r>
            <a:endParaRPr lang="en-US" dirty="0"/>
          </a:p>
        </p:txBody>
      </p:sp>
      <p:pic>
        <p:nvPicPr>
          <p:cNvPr id="10" name="Graphic 9">
            <a:extLst>
              <a:ext uri="{FF2B5EF4-FFF2-40B4-BE49-F238E27FC236}">
                <a16:creationId xmlns:a16="http://schemas.microsoft.com/office/drawing/2014/main" id="{24EC594F-4960-3647-AF21-2B1461192BD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0208" r="12918"/>
          <a:stretch/>
        </p:blipFill>
        <p:spPr>
          <a:xfrm>
            <a:off x="10616317" y="2560320"/>
            <a:ext cx="13355955" cy="8686800"/>
          </a:xfrm>
          <a:prstGeom prst="rect">
            <a:avLst/>
          </a:prstGeom>
        </p:spPr>
      </p:pic>
      <p:sp>
        <p:nvSpPr>
          <p:cNvPr id="11" name="Rectangle 10">
            <a:extLst>
              <a:ext uri="{FF2B5EF4-FFF2-40B4-BE49-F238E27FC236}">
                <a16:creationId xmlns:a16="http://schemas.microsoft.com/office/drawing/2014/main" id="{5008F6E5-258C-CE4F-A040-E7B8DB05BF8E}"/>
              </a:ext>
            </a:extLst>
          </p:cNvPr>
          <p:cNvSpPr/>
          <p:nvPr/>
        </p:nvSpPr>
        <p:spPr>
          <a:xfrm>
            <a:off x="10616316" y="3108960"/>
            <a:ext cx="13355955" cy="3749040"/>
          </a:xfrm>
          <a:prstGeom prst="rect">
            <a:avLst/>
          </a:prstGeom>
          <a:noFill/>
          <a:ln w="47625" cap="flat">
            <a:solidFill>
              <a:schemeClr val="accent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67957142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87D3F-17A1-5046-8E21-1D6F18028266}"/>
              </a:ext>
            </a:extLst>
          </p:cNvPr>
          <p:cNvSpPr>
            <a:spLocks noGrp="1"/>
          </p:cNvSpPr>
          <p:nvPr>
            <p:ph type="title"/>
          </p:nvPr>
        </p:nvSpPr>
        <p:spPr/>
        <p:txBody>
          <a:bodyPr/>
          <a:lstStyle/>
          <a:p>
            <a:r>
              <a:rPr lang="en-US" dirty="0"/>
              <a:t>Bias-variance and Model Performance</a:t>
            </a:r>
          </a:p>
        </p:txBody>
      </p:sp>
      <p:sp>
        <p:nvSpPr>
          <p:cNvPr id="3" name="Text Placeholder 2">
            <a:extLst>
              <a:ext uri="{FF2B5EF4-FFF2-40B4-BE49-F238E27FC236}">
                <a16:creationId xmlns:a16="http://schemas.microsoft.com/office/drawing/2014/main" id="{987DCB1E-A63C-9C4D-B7A0-3778BE47D923}"/>
              </a:ext>
            </a:extLst>
          </p:cNvPr>
          <p:cNvSpPr>
            <a:spLocks noGrp="1"/>
          </p:cNvSpPr>
          <p:nvPr>
            <p:ph type="body" idx="1"/>
          </p:nvPr>
        </p:nvSpPr>
        <p:spPr>
          <a:xfrm>
            <a:off x="1689100" y="2756958"/>
            <a:ext cx="8585868" cy="7369176"/>
          </a:xfrm>
        </p:spPr>
        <p:txBody>
          <a:bodyPr/>
          <a:lstStyle/>
          <a:p>
            <a:r>
              <a:rPr lang="en-US" sz="3800" b="1" dirty="0"/>
              <a:t>Example: </a:t>
            </a:r>
            <a:r>
              <a:rPr lang="en-US" sz="3800" dirty="0"/>
              <a:t>Fitting </a:t>
            </a:r>
            <a:r>
              <a:rPr lang="en-US" sz="3800" u="sng" dirty="0"/>
              <a:t>multiple</a:t>
            </a:r>
            <a:r>
              <a:rPr lang="en-US" sz="3800" dirty="0"/>
              <a:t> polynomials to a set of data points. We are using an example from here: </a:t>
            </a:r>
            <a:r>
              <a:rPr lang="en-US" sz="3800" dirty="0">
                <a:hlinkClick r:id="rId2"/>
              </a:rPr>
              <a:t>Understanding Random Forests</a:t>
            </a:r>
            <a:r>
              <a:rPr lang="en-US" sz="3800" dirty="0"/>
              <a:t>, p.58</a:t>
            </a:r>
          </a:p>
          <a:p>
            <a:pPr marL="571500" indent="-571500">
              <a:buFont typeface="Arial" panose="020B0604020202020204" pitchFamily="34" charset="0"/>
              <a:buChar char="•"/>
            </a:pPr>
            <a:r>
              <a:rPr lang="en-US" sz="3800" dirty="0">
                <a:solidFill>
                  <a:srgbClr val="0070C0"/>
                </a:solidFill>
              </a:rPr>
              <a:t>Blue</a:t>
            </a:r>
            <a:r>
              <a:rPr lang="en-US" sz="3800" dirty="0"/>
              <a:t> line is the true function. </a:t>
            </a:r>
            <a:r>
              <a:rPr lang="en-US" sz="3800" dirty="0">
                <a:solidFill>
                  <a:schemeClr val="accent4"/>
                </a:solidFill>
              </a:rPr>
              <a:t>Red</a:t>
            </a:r>
            <a:r>
              <a:rPr lang="en-US" sz="3800" dirty="0"/>
              <a:t> lines are multiple polynomials (in top figures).</a:t>
            </a:r>
            <a:endParaRPr lang="en-US" sz="4000" dirty="0"/>
          </a:p>
          <a:p>
            <a:pPr marL="571500" indent="-571500">
              <a:buFont typeface="Arial" panose="020B0604020202020204" pitchFamily="34" charset="0"/>
              <a:buChar char="•"/>
            </a:pPr>
            <a:r>
              <a:rPr lang="en-US" dirty="0"/>
              <a:t>Polynomial with </a:t>
            </a:r>
            <a:r>
              <a:rPr lang="en-US" b="1" dirty="0"/>
              <a:t>degree=1: Underfits </a:t>
            </a:r>
            <a:r>
              <a:rPr lang="en-US" dirty="0"/>
              <a:t>with </a:t>
            </a:r>
            <a:r>
              <a:rPr lang="en-US" b="1" dirty="0"/>
              <a:t>high bias, low variance</a:t>
            </a:r>
          </a:p>
          <a:p>
            <a:pPr marL="571500" indent="-571500">
              <a:buFont typeface="Arial" panose="020B0604020202020204" pitchFamily="34" charset="0"/>
              <a:buChar char="•"/>
            </a:pPr>
            <a:r>
              <a:rPr lang="en-US" dirty="0"/>
              <a:t>Polynomial with </a:t>
            </a:r>
            <a:r>
              <a:rPr lang="en-US" b="1" dirty="0"/>
              <a:t>degree=15: Overfits </a:t>
            </a:r>
            <a:r>
              <a:rPr lang="en-US" dirty="0"/>
              <a:t>with </a:t>
            </a:r>
            <a:r>
              <a:rPr lang="en-US" b="1" dirty="0"/>
              <a:t>low bias, high variance</a:t>
            </a:r>
          </a:p>
          <a:p>
            <a:endParaRPr lang="en-US" dirty="0"/>
          </a:p>
        </p:txBody>
      </p:sp>
      <p:sp>
        <p:nvSpPr>
          <p:cNvPr id="5" name="Rectangle 4">
            <a:extLst>
              <a:ext uri="{FF2B5EF4-FFF2-40B4-BE49-F238E27FC236}">
                <a16:creationId xmlns:a16="http://schemas.microsoft.com/office/drawing/2014/main" id="{18B81673-AD6D-FA49-B978-3840F06635A2}"/>
              </a:ext>
            </a:extLst>
          </p:cNvPr>
          <p:cNvSpPr/>
          <p:nvPr/>
        </p:nvSpPr>
        <p:spPr>
          <a:xfrm>
            <a:off x="15797708" y="11194003"/>
            <a:ext cx="7467109" cy="584775"/>
          </a:xfrm>
          <a:prstGeom prst="rect">
            <a:avLst/>
          </a:prstGeom>
        </p:spPr>
        <p:txBody>
          <a:bodyPr wrap="none">
            <a:spAutoFit/>
          </a:bodyPr>
          <a:lstStyle/>
          <a:p>
            <a:r>
              <a:rPr lang="en-US" sz="3200" dirty="0">
                <a:hlinkClick r:id="rId2"/>
              </a:rPr>
              <a:t>Understanding Random Forests</a:t>
            </a:r>
            <a:r>
              <a:rPr lang="en-US" sz="3200" dirty="0"/>
              <a:t>, p.58</a:t>
            </a:r>
            <a:endParaRPr lang="en-US" dirty="0"/>
          </a:p>
        </p:txBody>
      </p:sp>
      <p:pic>
        <p:nvPicPr>
          <p:cNvPr id="12" name="Graphic 11">
            <a:extLst>
              <a:ext uri="{FF2B5EF4-FFF2-40B4-BE49-F238E27FC236}">
                <a16:creationId xmlns:a16="http://schemas.microsoft.com/office/drawing/2014/main" id="{CE16046F-4AEA-5E48-B73C-215604BBF1D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0208" r="12918"/>
          <a:stretch/>
        </p:blipFill>
        <p:spPr>
          <a:xfrm>
            <a:off x="10616317" y="2560320"/>
            <a:ext cx="13355955" cy="8686800"/>
          </a:xfrm>
          <a:prstGeom prst="rect">
            <a:avLst/>
          </a:prstGeom>
        </p:spPr>
      </p:pic>
      <p:sp>
        <p:nvSpPr>
          <p:cNvPr id="13" name="Rectangle 12">
            <a:extLst>
              <a:ext uri="{FF2B5EF4-FFF2-40B4-BE49-F238E27FC236}">
                <a16:creationId xmlns:a16="http://schemas.microsoft.com/office/drawing/2014/main" id="{01DA6629-83A0-1640-A21D-1DF73200547F}"/>
              </a:ext>
            </a:extLst>
          </p:cNvPr>
          <p:cNvSpPr>
            <a:spLocks/>
          </p:cNvSpPr>
          <p:nvPr/>
        </p:nvSpPr>
        <p:spPr>
          <a:xfrm>
            <a:off x="10773073" y="7033290"/>
            <a:ext cx="3680152" cy="3566160"/>
          </a:xfrm>
          <a:prstGeom prst="rect">
            <a:avLst/>
          </a:prstGeom>
          <a:noFill/>
          <a:ln w="47625" cap="flat">
            <a:solidFill>
              <a:schemeClr val="accent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Rectangle 13">
            <a:extLst>
              <a:ext uri="{FF2B5EF4-FFF2-40B4-BE49-F238E27FC236}">
                <a16:creationId xmlns:a16="http://schemas.microsoft.com/office/drawing/2014/main" id="{1F15EA0D-2151-DC4F-9193-C7217B6A9624}"/>
              </a:ext>
            </a:extLst>
          </p:cNvPr>
          <p:cNvSpPr>
            <a:spLocks/>
          </p:cNvSpPr>
          <p:nvPr/>
        </p:nvSpPr>
        <p:spPr>
          <a:xfrm>
            <a:off x="18437930" y="7033290"/>
            <a:ext cx="3680152" cy="3566160"/>
          </a:xfrm>
          <a:prstGeom prst="rect">
            <a:avLst/>
          </a:prstGeom>
          <a:noFill/>
          <a:ln w="47625" cap="flat">
            <a:solidFill>
              <a:schemeClr val="accent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53879016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36776-FAB6-1745-9BF9-62C57280BCF5}"/>
              </a:ext>
            </a:extLst>
          </p:cNvPr>
          <p:cNvSpPr>
            <a:spLocks noGrp="1"/>
          </p:cNvSpPr>
          <p:nvPr>
            <p:ph type="title"/>
          </p:nvPr>
        </p:nvSpPr>
        <p:spPr/>
        <p:txBody>
          <a:bodyPr/>
          <a:lstStyle/>
          <a:p>
            <a:r>
              <a:rPr lang="en-US" dirty="0"/>
              <a:t>The Bias-Variance Decomposition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311869BB-B4E6-8443-8D34-DED5D9656457}"/>
                  </a:ext>
                </a:extLst>
              </p:cNvPr>
              <p:cNvSpPr>
                <a:spLocks noGrp="1"/>
              </p:cNvSpPr>
              <p:nvPr>
                <p:ph type="body" idx="1"/>
              </p:nvPr>
            </p:nvSpPr>
            <p:spPr/>
            <p:txBody>
              <a:bodyPr/>
              <a:lstStyle/>
              <a:p>
                <a:pPr marL="0" indent="0">
                  <a:buNone/>
                </a:pPr>
                <a:r>
                  <a:rPr lang="en-US" sz="4400" dirty="0"/>
                  <a:t>Let’s write the </a:t>
                </a:r>
                <a:r>
                  <a:rPr lang="en-US" sz="4400" b="1" dirty="0">
                    <a:solidFill>
                      <a:schemeClr val="tx1"/>
                    </a:solidFill>
                  </a:rPr>
                  <a:t>bias-variance decomposition</a:t>
                </a:r>
                <a:r>
                  <a:rPr lang="en-US" sz="4400" dirty="0"/>
                  <a:t>:</a:t>
                </a:r>
              </a:p>
              <a:p>
                <a:pPr marL="0" indent="0">
                  <a:buNone/>
                </a:pPr>
                <a:endParaRPr lang="en-US" sz="4400" b="1" dirty="0">
                  <a:solidFill>
                    <a:schemeClr val="accent6"/>
                  </a:solidFill>
                </a:endParaRPr>
              </a:p>
              <a:p>
                <a:pPr marL="0" indent="0" algn="ctr">
                  <a:buNone/>
                </a:pPr>
                <a14:m>
                  <m:oMathPara xmlns:m="http://schemas.openxmlformats.org/officeDocument/2006/math">
                    <m:oMathParaPr>
                      <m:jc m:val="centerGroup"/>
                    </m:oMathParaPr>
                    <m:oMath xmlns:m="http://schemas.openxmlformats.org/officeDocument/2006/math">
                      <m:r>
                        <m:rPr>
                          <m:sty m:val="p"/>
                        </m:rPr>
                        <a:rPr lang="en-US" sz="4400">
                          <a:latin typeface="Cambria Math" panose="02040503050406030204" pitchFamily="18" charset="0"/>
                        </a:rPr>
                        <m:t>Error</m:t>
                      </m:r>
                      <m:d>
                        <m:dPr>
                          <m:ctrlPr>
                            <a:rPr lang="en-US" sz="4400" i="1">
                              <a:latin typeface="Cambria Math" panose="02040503050406030204" pitchFamily="18" charset="0"/>
                            </a:rPr>
                          </m:ctrlPr>
                        </m:dPr>
                        <m:e>
                          <m:acc>
                            <m:accPr>
                              <m:chr m:val="⃗"/>
                              <m:ctrlPr>
                                <a:rPr lang="en-US" sz="4400" i="1">
                                  <a:latin typeface="Cambria Math" panose="02040503050406030204" pitchFamily="18" charset="0"/>
                                </a:rPr>
                              </m:ctrlPr>
                            </m:accPr>
                            <m:e>
                              <m:r>
                                <a:rPr lang="en-US" sz="4400" i="1">
                                  <a:latin typeface="Cambria Math" panose="02040503050406030204" pitchFamily="18" charset="0"/>
                                </a:rPr>
                                <m:t>𝑥</m:t>
                              </m:r>
                            </m:e>
                          </m:acc>
                        </m:e>
                      </m:d>
                      <m:r>
                        <a:rPr lang="en-US" sz="4400" i="1">
                          <a:latin typeface="Cambria Math" panose="02040503050406030204" pitchFamily="18" charset="0"/>
                        </a:rPr>
                        <m:t>=</m:t>
                      </m:r>
                      <m:r>
                        <m:rPr>
                          <m:sty m:val="p"/>
                        </m:rPr>
                        <a:rPr lang="en-US" sz="4400">
                          <a:latin typeface="Cambria Math" panose="02040503050406030204" pitchFamily="18" charset="0"/>
                          <a:ea typeface="Cambria Math" panose="02040503050406030204" pitchFamily="18" charset="0"/>
                        </a:rPr>
                        <m:t>Bias</m:t>
                      </m:r>
                      <m:sSup>
                        <m:sSupPr>
                          <m:ctrlPr>
                            <a:rPr lang="en-US" sz="4400" i="1">
                              <a:latin typeface="Cambria Math" panose="02040503050406030204" pitchFamily="18" charset="0"/>
                              <a:ea typeface="Cambria Math" panose="02040503050406030204" pitchFamily="18" charset="0"/>
                            </a:rPr>
                          </m:ctrlPr>
                        </m:sSupPr>
                        <m:e>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e>
                        <m:sup>
                          <m:r>
                            <a:rPr lang="en-US" sz="4400" i="1">
                              <a:latin typeface="Cambria Math" panose="02040503050406030204" pitchFamily="18" charset="0"/>
                              <a:ea typeface="Cambria Math" panose="02040503050406030204" pitchFamily="18" charset="0"/>
                            </a:rPr>
                            <m:t>2</m:t>
                          </m:r>
                        </m:sup>
                      </m:sSup>
                      <m:r>
                        <a:rPr lang="en-US" sz="4400" i="1">
                          <a:latin typeface="Cambria Math" panose="02040503050406030204" pitchFamily="18" charset="0"/>
                          <a:ea typeface="Cambria Math" panose="02040503050406030204" pitchFamily="18" charset="0"/>
                        </a:rPr>
                        <m:t>+</m:t>
                      </m:r>
                      <m:r>
                        <m:rPr>
                          <m:sty m:val="p"/>
                        </m:rPr>
                        <a:rPr lang="en-US" sz="4400">
                          <a:latin typeface="Cambria Math" panose="02040503050406030204" pitchFamily="18" charset="0"/>
                          <a:ea typeface="Cambria Math" panose="02040503050406030204" pitchFamily="18" charset="0"/>
                        </a:rPr>
                        <m:t>Var</m:t>
                      </m:r>
                      <m:d>
                        <m:dPr>
                          <m:begChr m:val="["/>
                          <m:endChr m:val="]"/>
                          <m:ctrlPr>
                            <a:rPr lang="en-US" sz="4400" i="1">
                              <a:latin typeface="Cambria Math" panose="02040503050406030204" pitchFamily="18" charset="0"/>
                              <a:ea typeface="Cambria Math" panose="02040503050406030204" pitchFamily="18" charset="0"/>
                            </a:rPr>
                          </m:ctrlPr>
                        </m:dPr>
                        <m:e>
                          <m:sSub>
                            <m:sSubPr>
                              <m:ctrlPr>
                                <a:rPr lang="en-US" sz="4400" i="1">
                                  <a:latin typeface="Cambria Math" panose="02040503050406030204" pitchFamily="18" charset="0"/>
                                  <a:ea typeface="Cambria Math" panose="02040503050406030204" pitchFamily="18" charset="0"/>
                                </a:rPr>
                              </m:ctrlPr>
                            </m:sSub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e>
                            <m:sub>
                              <m:r>
                                <a:rPr lang="en-US" sz="4400" i="1">
                                  <a:latin typeface="Cambria Math" panose="02040503050406030204" pitchFamily="18" charset="0"/>
                                  <a:ea typeface="Cambria Math" panose="02040503050406030204" pitchFamily="18" charset="0"/>
                                </a:rPr>
                                <m:t>𝒟</m:t>
                              </m:r>
                            </m:sub>
                          </m:sSub>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e>
                      </m:d>
                      <m:r>
                        <a:rPr lang="en-US" sz="4400">
                          <a:latin typeface="Cambria Math" panose="02040503050406030204" pitchFamily="18" charset="0"/>
                          <a:ea typeface="Cambria Math" panose="02040503050406030204" pitchFamily="18" charset="0"/>
                        </a:rPr>
                        <m:t>+</m:t>
                      </m:r>
                      <m:r>
                        <m:rPr>
                          <m:sty m:val="p"/>
                        </m:rPr>
                        <a:rPr lang="en-US" sz="4400">
                          <a:latin typeface="Cambria Math" panose="02040503050406030204" pitchFamily="18" charset="0"/>
                          <a:ea typeface="Cambria Math" panose="02040503050406030204" pitchFamily="18" charset="0"/>
                        </a:rPr>
                        <m:t>Noise</m:t>
                      </m:r>
                      <m:r>
                        <a:rPr lang="en-US" sz="4400" i="1">
                          <a:latin typeface="Cambria Math" panose="02040503050406030204" pitchFamily="18" charset="0"/>
                          <a:ea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r>
                        <a:rPr lang="en-US" sz="4400" i="1">
                          <a:latin typeface="Cambria Math" panose="02040503050406030204" pitchFamily="18" charset="0"/>
                          <a:ea typeface="Cambria Math" panose="02040503050406030204" pitchFamily="18" charset="0"/>
                        </a:rPr>
                        <m:t>)</m:t>
                      </m:r>
                    </m:oMath>
                  </m:oMathPara>
                </a14:m>
                <a:endParaRPr lang="en-US" sz="4400" dirty="0"/>
              </a:p>
              <a:p>
                <a:r>
                  <a:rPr lang="en-US" sz="4400" dirty="0"/>
                  <a:t>All errors can be attributed to a combination of three types of errors:</a:t>
                </a:r>
              </a:p>
              <a:p>
                <a:pPr lvl="1">
                  <a:buFont typeface="Wingdings" pitchFamily="2" charset="2"/>
                  <a:buChar char="§"/>
                </a:pPr>
                <a:r>
                  <a:rPr lang="en-US" sz="3800" b="1" dirty="0"/>
                  <a:t>Systematic prediction error (bias)</a:t>
                </a:r>
              </a:p>
              <a:p>
                <a:pPr lvl="1">
                  <a:buFont typeface="Wingdings" pitchFamily="2" charset="2"/>
                  <a:buChar char="§"/>
                </a:pPr>
                <a:r>
                  <a:rPr lang="en-US" sz="3800" b="1" dirty="0">
                    <a:solidFill>
                      <a:schemeClr val="tx1"/>
                    </a:solidFill>
                  </a:rPr>
                  <a:t>Fluctuation of the model</a:t>
                </a:r>
                <a:r>
                  <a:rPr lang="en-US" sz="3800" dirty="0">
                    <a:solidFill>
                      <a:schemeClr val="tx1"/>
                    </a:solidFill>
                  </a:rPr>
                  <a:t> with the selected dataset </a:t>
                </a:r>
                <a:r>
                  <a:rPr lang="en-US" sz="3800" b="1" dirty="0">
                    <a:solidFill>
                      <a:schemeClr val="tx1"/>
                    </a:solidFill>
                  </a:rPr>
                  <a:t>(variance)</a:t>
                </a:r>
                <a:r>
                  <a:rPr lang="en-US" sz="3800" dirty="0">
                    <a:solidFill>
                      <a:schemeClr val="tx1"/>
                    </a:solidFill>
                  </a:rPr>
                  <a:t>.</a:t>
                </a:r>
              </a:p>
              <a:p>
                <a:pPr lvl="1">
                  <a:buFont typeface="Wingdings" pitchFamily="2" charset="2"/>
                  <a:buChar char="§"/>
                </a:pPr>
                <a:r>
                  <a:rPr lang="en-US" sz="4000" b="1" dirty="0"/>
                  <a:t>Inherent noise</a:t>
                </a:r>
                <a:endParaRPr lang="en-US" sz="3800" b="1" dirty="0"/>
              </a:p>
              <a:p>
                <a:r>
                  <a:rPr lang="en-US" sz="4400" dirty="0"/>
                  <a:t>The inherent noise can never be reduced</a:t>
                </a:r>
              </a:p>
              <a:p>
                <a:r>
                  <a:rPr lang="en-US" sz="4400" dirty="0"/>
                  <a:t>The bias and the variance can be controlled through model selection.</a:t>
                </a:r>
              </a:p>
            </p:txBody>
          </p:sp>
        </mc:Choice>
        <mc:Fallback xmlns="">
          <p:sp>
            <p:nvSpPr>
              <p:cNvPr id="3" name="Text Placeholder 2">
                <a:extLst>
                  <a:ext uri="{FF2B5EF4-FFF2-40B4-BE49-F238E27FC236}">
                    <a16:creationId xmlns:a16="http://schemas.microsoft.com/office/drawing/2014/main" id="{311869BB-B4E6-8443-8D34-DED5D9656457}"/>
                  </a:ext>
                </a:extLst>
              </p:cNvPr>
              <p:cNvSpPr>
                <a:spLocks noGrp="1" noRot="1" noChangeAspect="1" noMove="1" noResize="1" noEditPoints="1" noAdjustHandles="1" noChangeArrowheads="1" noChangeShapeType="1" noTextEdit="1"/>
              </p:cNvSpPr>
              <p:nvPr>
                <p:ph type="body" idx="1"/>
              </p:nvPr>
            </p:nvSpPr>
            <p:spPr>
              <a:blipFill>
                <a:blip r:embed="rId3"/>
                <a:stretch>
                  <a:fillRect l="-1813" t="-1549" b="-12737"/>
                </a:stretch>
              </a:blipFill>
            </p:spPr>
            <p:txBody>
              <a:bodyPr/>
              <a:lstStyle/>
              <a:p>
                <a:r>
                  <a:rPr lang="en-US">
                    <a:noFill/>
                  </a:rPr>
                  <a:t> </a:t>
                </a:r>
              </a:p>
            </p:txBody>
          </p:sp>
        </mc:Fallback>
      </mc:AlternateContent>
    </p:spTree>
    <p:extLst>
      <p:ext uri="{BB962C8B-B14F-4D97-AF65-F5344CB8AC3E}">
        <p14:creationId xmlns:p14="http://schemas.microsoft.com/office/powerpoint/2010/main" val="117542146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0D2D-B6B2-2848-B8F6-2B9401566C6D}"/>
              </a:ext>
            </a:extLst>
          </p:cNvPr>
          <p:cNvSpPr>
            <a:spLocks noGrp="1"/>
          </p:cNvSpPr>
          <p:nvPr>
            <p:ph type="title"/>
          </p:nvPr>
        </p:nvSpPr>
        <p:spPr/>
        <p:txBody>
          <a:bodyPr>
            <a:normAutofit fontScale="90000"/>
          </a:bodyPr>
          <a:lstStyle/>
          <a:p>
            <a:r>
              <a:rPr lang="en-US" dirty="0"/>
              <a:t>Decision Trees &amp; Ensemble Models</a:t>
            </a:r>
          </a:p>
        </p:txBody>
      </p:sp>
      <p:sp>
        <p:nvSpPr>
          <p:cNvPr id="3" name="Text Placeholder 2">
            <a:extLst>
              <a:ext uri="{FF2B5EF4-FFF2-40B4-BE49-F238E27FC236}">
                <a16:creationId xmlns:a16="http://schemas.microsoft.com/office/drawing/2014/main" id="{F1296DE9-6A0C-FE49-9867-7DCE6AFFF28E}"/>
              </a:ext>
            </a:extLst>
          </p:cNvPr>
          <p:cNvSpPr>
            <a:spLocks noGrp="1"/>
          </p:cNvSpPr>
          <p:nvPr>
            <p:ph type="body" sz="half" idx="1"/>
          </p:nvPr>
        </p:nvSpPr>
        <p:spPr/>
        <p:txBody>
          <a:bodyPr/>
          <a:lstStyle/>
          <a:p>
            <a:r>
              <a:rPr lang="en-US" dirty="0"/>
              <a:t>Lecture 2</a:t>
            </a:r>
          </a:p>
        </p:txBody>
      </p:sp>
    </p:spTree>
    <p:extLst>
      <p:ext uri="{BB962C8B-B14F-4D97-AF65-F5344CB8AC3E}">
        <p14:creationId xmlns:p14="http://schemas.microsoft.com/office/powerpoint/2010/main" val="30401827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4A02AD-AED3-9649-B12E-780CE24B958A}"/>
              </a:ext>
            </a:extLst>
          </p:cNvPr>
          <p:cNvSpPr/>
          <p:nvPr/>
        </p:nvSpPr>
        <p:spPr>
          <a:xfrm>
            <a:off x="1452282" y="7342094"/>
            <a:ext cx="12828494" cy="36576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itle 1">
            <a:extLst>
              <a:ext uri="{FF2B5EF4-FFF2-40B4-BE49-F238E27FC236}">
                <a16:creationId xmlns:a16="http://schemas.microsoft.com/office/drawing/2014/main" id="{7B61C6B3-1B82-0043-B47A-DDDDEDA59A19}"/>
              </a:ext>
            </a:extLst>
          </p:cNvPr>
          <p:cNvSpPr>
            <a:spLocks noGrp="1"/>
          </p:cNvSpPr>
          <p:nvPr>
            <p:ph type="title"/>
          </p:nvPr>
        </p:nvSpPr>
        <p:spPr/>
        <p:txBody>
          <a:bodyPr/>
          <a:lstStyle/>
          <a:p>
            <a:r>
              <a:rPr lang="en-US" dirty="0"/>
              <a:t>The Bias-Variance Decomposition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8349AD2-E4FF-4643-B980-FA2FE6FA9206}"/>
                  </a:ext>
                </a:extLst>
              </p:cNvPr>
              <p:cNvSpPr>
                <a:spLocks noGrp="1"/>
              </p:cNvSpPr>
              <p:nvPr>
                <p:ph type="body" idx="1"/>
              </p:nvPr>
            </p:nvSpPr>
            <p:spPr>
              <a:xfrm>
                <a:off x="1689100" y="2756958"/>
                <a:ext cx="22671750" cy="7369176"/>
              </a:xfrm>
            </p:spPr>
            <p:txBody>
              <a:bodyPr/>
              <a:lstStyle/>
              <a:p>
                <a:r>
                  <a:rPr lang="en-US" sz="4400" dirty="0">
                    <a:latin typeface="Amazon Ember" panose="020B0603020204020204" pitchFamily="34" charset="0"/>
                    <a:ea typeface="Amazon Ember" panose="020B0603020204020204" pitchFamily="34" charset="0"/>
                    <a:cs typeface="Amazon Ember" panose="020B0603020204020204" pitchFamily="34" charset="0"/>
                  </a:rPr>
                  <a:t>We will derive this equation:</a:t>
                </a:r>
              </a:p>
              <a:p>
                <a:pPr/>
                <a14:m>
                  <m:oMathPara xmlns:m="http://schemas.openxmlformats.org/officeDocument/2006/math">
                    <m:oMathParaPr>
                      <m:jc m:val="centerGroup"/>
                    </m:oMathParaPr>
                    <m:oMath xmlns:m="http://schemas.openxmlformats.org/officeDocument/2006/math">
                      <m:r>
                        <m:rPr>
                          <m:sty m:val="p"/>
                        </m:rPr>
                        <a:rPr lang="en-US" sz="4400" smtClean="0">
                          <a:solidFill>
                            <a:schemeClr val="accent1"/>
                          </a:solidFill>
                          <a:latin typeface="Cambria Math" panose="02040503050406030204" pitchFamily="18" charset="0"/>
                        </a:rPr>
                        <m:t>Error</m:t>
                      </m:r>
                      <m:d>
                        <m:dPr>
                          <m:ctrlPr>
                            <a:rPr lang="en-US" sz="4400" i="1">
                              <a:solidFill>
                                <a:schemeClr val="accent1"/>
                              </a:solidFill>
                              <a:latin typeface="Cambria Math" panose="02040503050406030204" pitchFamily="18" charset="0"/>
                            </a:rPr>
                          </m:ctrlPr>
                        </m:dPr>
                        <m:e>
                          <m:acc>
                            <m:accPr>
                              <m:chr m:val="⃗"/>
                              <m:ctrlPr>
                                <a:rPr lang="en-US" sz="4400" i="1">
                                  <a:solidFill>
                                    <a:schemeClr val="accent1"/>
                                  </a:solidFill>
                                  <a:latin typeface="Cambria Math" panose="02040503050406030204" pitchFamily="18" charset="0"/>
                                </a:rPr>
                              </m:ctrlPr>
                            </m:accPr>
                            <m:e>
                              <m:r>
                                <a:rPr lang="en-US" sz="4400" i="1">
                                  <a:solidFill>
                                    <a:schemeClr val="accent1"/>
                                  </a:solidFill>
                                  <a:latin typeface="Cambria Math" panose="02040503050406030204" pitchFamily="18" charset="0"/>
                                </a:rPr>
                                <m:t>𝑥</m:t>
                              </m:r>
                            </m:e>
                          </m:acc>
                        </m:e>
                      </m:d>
                      <m:r>
                        <a:rPr lang="en-US" sz="4400" i="1">
                          <a:latin typeface="Cambria Math" panose="02040503050406030204" pitchFamily="18" charset="0"/>
                        </a:rPr>
                        <m:t>=</m:t>
                      </m:r>
                      <m:r>
                        <m:rPr>
                          <m:sty m:val="p"/>
                        </m:rPr>
                        <a:rPr lang="en-US" sz="4400" smtClean="0">
                          <a:solidFill>
                            <a:schemeClr val="accent2"/>
                          </a:solidFill>
                          <a:latin typeface="Cambria Math" panose="02040503050406030204" pitchFamily="18" charset="0"/>
                          <a:ea typeface="Cambria Math" panose="02040503050406030204" pitchFamily="18" charset="0"/>
                        </a:rPr>
                        <m:t>Bias</m:t>
                      </m:r>
                      <m:sSup>
                        <m:sSupPr>
                          <m:ctrlPr>
                            <a:rPr lang="en-US" sz="4400" i="1">
                              <a:solidFill>
                                <a:schemeClr val="accent2"/>
                              </a:solidFill>
                              <a:latin typeface="Cambria Math" panose="02040503050406030204" pitchFamily="18" charset="0"/>
                              <a:ea typeface="Cambria Math" panose="02040503050406030204" pitchFamily="18" charset="0"/>
                            </a:rPr>
                          </m:ctrlPr>
                        </m:sSupPr>
                        <m:e>
                          <m:d>
                            <m:dPr>
                              <m:ctrlPr>
                                <a:rPr lang="en-US" sz="4400" i="1">
                                  <a:solidFill>
                                    <a:schemeClr val="accent2"/>
                                  </a:solidFill>
                                  <a:latin typeface="Cambria Math" panose="02040503050406030204" pitchFamily="18" charset="0"/>
                                  <a:ea typeface="Cambria Math" panose="02040503050406030204" pitchFamily="18" charset="0"/>
                                </a:rPr>
                              </m:ctrlPr>
                            </m:dPr>
                            <m:e>
                              <m:acc>
                                <m:accPr>
                                  <m:chr m:val="⃗"/>
                                  <m:ctrlPr>
                                    <a:rPr lang="en-US" sz="4400" i="1">
                                      <a:solidFill>
                                        <a:schemeClr val="accent2"/>
                                      </a:solidFill>
                                      <a:latin typeface="Cambria Math" panose="02040503050406030204" pitchFamily="18" charset="0"/>
                                      <a:ea typeface="Cambria Math" panose="02040503050406030204" pitchFamily="18" charset="0"/>
                                    </a:rPr>
                                  </m:ctrlPr>
                                </m:accPr>
                                <m:e>
                                  <m:r>
                                    <a:rPr lang="en-US" sz="4400" i="1">
                                      <a:solidFill>
                                        <a:schemeClr val="accent2"/>
                                      </a:solidFill>
                                      <a:latin typeface="Cambria Math" panose="02040503050406030204" pitchFamily="18" charset="0"/>
                                      <a:ea typeface="Cambria Math" panose="02040503050406030204" pitchFamily="18" charset="0"/>
                                    </a:rPr>
                                    <m:t>𝑥</m:t>
                                  </m:r>
                                </m:e>
                              </m:acc>
                            </m:e>
                          </m:d>
                        </m:e>
                        <m:sup>
                          <m:r>
                            <a:rPr lang="en-US" sz="4400" i="1">
                              <a:solidFill>
                                <a:schemeClr val="accent2"/>
                              </a:solidFill>
                              <a:latin typeface="Cambria Math" panose="02040503050406030204" pitchFamily="18" charset="0"/>
                              <a:ea typeface="Cambria Math" panose="02040503050406030204" pitchFamily="18" charset="0"/>
                            </a:rPr>
                            <m:t>2</m:t>
                          </m:r>
                        </m:sup>
                      </m:sSup>
                      <m:r>
                        <a:rPr lang="en-US" sz="4400" i="1">
                          <a:latin typeface="Cambria Math" panose="02040503050406030204" pitchFamily="18" charset="0"/>
                          <a:ea typeface="Cambria Math" panose="02040503050406030204" pitchFamily="18" charset="0"/>
                        </a:rPr>
                        <m:t>+</m:t>
                      </m:r>
                      <m:r>
                        <m:rPr>
                          <m:sty m:val="p"/>
                        </m:rPr>
                        <a:rPr lang="en-US" sz="4400" smtClean="0">
                          <a:solidFill>
                            <a:schemeClr val="accent3"/>
                          </a:solidFill>
                          <a:latin typeface="Cambria Math" panose="02040503050406030204" pitchFamily="18" charset="0"/>
                          <a:ea typeface="Cambria Math" panose="02040503050406030204" pitchFamily="18" charset="0"/>
                        </a:rPr>
                        <m:t>Var</m:t>
                      </m:r>
                      <m:d>
                        <m:dPr>
                          <m:begChr m:val="["/>
                          <m:endChr m:val="]"/>
                          <m:ctrlPr>
                            <a:rPr lang="en-US" sz="4400" i="1">
                              <a:solidFill>
                                <a:schemeClr val="accent3"/>
                              </a:solidFill>
                              <a:latin typeface="Cambria Math" panose="02040503050406030204" pitchFamily="18" charset="0"/>
                              <a:ea typeface="Cambria Math" panose="02040503050406030204" pitchFamily="18" charset="0"/>
                            </a:rPr>
                          </m:ctrlPr>
                        </m:dPr>
                        <m:e>
                          <m:sSub>
                            <m:sSubPr>
                              <m:ctrlPr>
                                <a:rPr lang="en-US" sz="4400" i="1">
                                  <a:solidFill>
                                    <a:schemeClr val="accent3"/>
                                  </a:solidFill>
                                  <a:latin typeface="Cambria Math" panose="02040503050406030204" pitchFamily="18" charset="0"/>
                                  <a:ea typeface="Cambria Math" panose="02040503050406030204" pitchFamily="18" charset="0"/>
                                </a:rPr>
                              </m:ctrlPr>
                            </m:sSubPr>
                            <m:e>
                              <m:acc>
                                <m:accPr>
                                  <m:chr m:val="̂"/>
                                  <m:ctrlPr>
                                    <a:rPr lang="en-US" sz="4400" i="1">
                                      <a:solidFill>
                                        <a:schemeClr val="accent3"/>
                                      </a:solidFill>
                                      <a:latin typeface="Cambria Math" panose="02040503050406030204" pitchFamily="18" charset="0"/>
                                      <a:ea typeface="Cambria Math" panose="02040503050406030204" pitchFamily="18" charset="0"/>
                                    </a:rPr>
                                  </m:ctrlPr>
                                </m:accPr>
                                <m:e>
                                  <m:r>
                                    <a:rPr lang="en-US" sz="4400" i="1">
                                      <a:solidFill>
                                        <a:schemeClr val="accent3"/>
                                      </a:solidFill>
                                      <a:latin typeface="Cambria Math" panose="02040503050406030204" pitchFamily="18" charset="0"/>
                                      <a:ea typeface="Cambria Math" panose="02040503050406030204" pitchFamily="18" charset="0"/>
                                    </a:rPr>
                                    <m:t>𝑓</m:t>
                                  </m:r>
                                </m:e>
                              </m:acc>
                            </m:e>
                            <m:sub>
                              <m:r>
                                <a:rPr lang="en-US" sz="4400" i="1">
                                  <a:solidFill>
                                    <a:schemeClr val="accent3"/>
                                  </a:solidFill>
                                  <a:latin typeface="Cambria Math" panose="02040503050406030204" pitchFamily="18" charset="0"/>
                                  <a:ea typeface="Cambria Math" panose="02040503050406030204" pitchFamily="18" charset="0"/>
                                </a:rPr>
                                <m:t>𝒟</m:t>
                              </m:r>
                            </m:sub>
                          </m:sSub>
                          <m:d>
                            <m:dPr>
                              <m:ctrlPr>
                                <a:rPr lang="en-US" sz="4400" i="1">
                                  <a:solidFill>
                                    <a:schemeClr val="accent3"/>
                                  </a:solidFill>
                                  <a:latin typeface="Cambria Math" panose="02040503050406030204" pitchFamily="18" charset="0"/>
                                  <a:ea typeface="Cambria Math" panose="02040503050406030204" pitchFamily="18" charset="0"/>
                                </a:rPr>
                              </m:ctrlPr>
                            </m:dPr>
                            <m:e>
                              <m:acc>
                                <m:accPr>
                                  <m:chr m:val="⃗"/>
                                  <m:ctrlPr>
                                    <a:rPr lang="en-US" sz="4400" i="1">
                                      <a:solidFill>
                                        <a:schemeClr val="accent3"/>
                                      </a:solidFill>
                                      <a:latin typeface="Cambria Math" panose="02040503050406030204" pitchFamily="18" charset="0"/>
                                      <a:ea typeface="Cambria Math" panose="02040503050406030204" pitchFamily="18" charset="0"/>
                                    </a:rPr>
                                  </m:ctrlPr>
                                </m:accPr>
                                <m:e>
                                  <m:r>
                                    <a:rPr lang="en-US" sz="4400" i="1">
                                      <a:solidFill>
                                        <a:schemeClr val="accent3"/>
                                      </a:solidFill>
                                      <a:latin typeface="Cambria Math" panose="02040503050406030204" pitchFamily="18" charset="0"/>
                                      <a:ea typeface="Cambria Math" panose="02040503050406030204" pitchFamily="18" charset="0"/>
                                    </a:rPr>
                                    <m:t>𝑥</m:t>
                                  </m:r>
                                </m:e>
                              </m:acc>
                            </m:e>
                          </m:d>
                        </m:e>
                      </m:d>
                      <m:r>
                        <a:rPr lang="en-US" sz="4400">
                          <a:latin typeface="Cambria Math" panose="02040503050406030204" pitchFamily="18" charset="0"/>
                          <a:ea typeface="Cambria Math" panose="02040503050406030204" pitchFamily="18" charset="0"/>
                        </a:rPr>
                        <m:t>+</m:t>
                      </m:r>
                      <m:r>
                        <m:rPr>
                          <m:sty m:val="p"/>
                        </m:rPr>
                        <a:rPr lang="en-US" sz="4400">
                          <a:latin typeface="Cambria Math" panose="02040503050406030204" pitchFamily="18" charset="0"/>
                          <a:ea typeface="Cambria Math" panose="02040503050406030204" pitchFamily="18" charset="0"/>
                        </a:rPr>
                        <m:t>Noise</m:t>
                      </m:r>
                      <m:r>
                        <a:rPr lang="en-US" sz="4400" i="1">
                          <a:latin typeface="Cambria Math" panose="02040503050406030204" pitchFamily="18" charset="0"/>
                          <a:ea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r>
                        <a:rPr lang="en-US" sz="4400" i="1">
                          <a:latin typeface="Cambria Math" panose="02040503050406030204" pitchFamily="18" charset="0"/>
                          <a:ea typeface="Cambria Math" panose="02040503050406030204" pitchFamily="18" charset="0"/>
                        </a:rPr>
                        <m:t>)</m:t>
                      </m:r>
                    </m:oMath>
                  </m:oMathPara>
                </a14:m>
                <a:endParaRPr lang="en-US" sz="4400" dirty="0">
                  <a:latin typeface="Amazon Ember" panose="020B0603020204020204" pitchFamily="34" charset="0"/>
                  <a:ea typeface="Amazon Ember" panose="020B0603020204020204" pitchFamily="34" charset="0"/>
                  <a:cs typeface="Amazon Ember" panose="020B0603020204020204" pitchFamily="34" charset="0"/>
                </a:endParaRPr>
              </a:p>
              <a:p>
                <a:pPr algn="ctr"/>
                <a14:m>
                  <m:oMathPara xmlns:m="http://schemas.openxmlformats.org/officeDocument/2006/math">
                    <m:oMathParaPr>
                      <m:jc m:val="centerGroup"/>
                    </m:oMathParaPr>
                    <m:oMath xmlns:m="http://schemas.openxmlformats.org/officeDocument/2006/math">
                      <m:sSub>
                        <m:sSubPr>
                          <m:ctrlPr>
                            <a:rPr lang="en-US" sz="4400" i="1" smtClean="0">
                              <a:solidFill>
                                <a:schemeClr val="accent1"/>
                              </a:solidFill>
                              <a:latin typeface="Cambria Math" panose="02040503050406030204" pitchFamily="18" charset="0"/>
                              <a:ea typeface="Cambria Math" panose="02040503050406030204" pitchFamily="18" charset="0"/>
                            </a:rPr>
                          </m:ctrlPr>
                        </m:sSubPr>
                        <m:e>
                          <m:r>
                            <a:rPr lang="en-US" sz="4400" i="1">
                              <a:solidFill>
                                <a:schemeClr val="accent1"/>
                              </a:solidFill>
                              <a:latin typeface="Cambria Math" panose="02040503050406030204" pitchFamily="18" charset="0"/>
                              <a:ea typeface="Cambria Math" panose="02040503050406030204" pitchFamily="18" charset="0"/>
                            </a:rPr>
                            <m:t>𝔼</m:t>
                          </m:r>
                        </m:e>
                        <m:sub>
                          <m:r>
                            <a:rPr lang="en-US" sz="4400" i="1">
                              <a:solidFill>
                                <a:schemeClr val="accent1"/>
                              </a:solidFill>
                              <a:latin typeface="Cambria Math" panose="02040503050406030204" pitchFamily="18" charset="0"/>
                              <a:ea typeface="Cambria Math" panose="02040503050406030204" pitchFamily="18" charset="0"/>
                            </a:rPr>
                            <m:t>𝒟</m:t>
                          </m:r>
                          <m:r>
                            <a:rPr lang="en-US" sz="4400" i="1">
                              <a:solidFill>
                                <a:schemeClr val="accent1"/>
                              </a:solidFill>
                              <a:latin typeface="Cambria Math" panose="02040503050406030204" pitchFamily="18" charset="0"/>
                              <a:ea typeface="Cambria Math" panose="02040503050406030204" pitchFamily="18" charset="0"/>
                            </a:rPr>
                            <m:t>,</m:t>
                          </m:r>
                          <m:r>
                            <a:rPr lang="en-US" sz="4400" i="1">
                              <a:solidFill>
                                <a:schemeClr val="accent1"/>
                              </a:solidFill>
                              <a:latin typeface="Cambria Math" panose="02040503050406030204" pitchFamily="18" charset="0"/>
                              <a:ea typeface="Cambria Math" panose="02040503050406030204" pitchFamily="18" charset="0"/>
                            </a:rPr>
                            <m:t>𝑦</m:t>
                          </m:r>
                        </m:sub>
                      </m:sSub>
                      <m:d>
                        <m:dPr>
                          <m:begChr m:val="["/>
                          <m:endChr m:val="]"/>
                          <m:ctrlPr>
                            <a:rPr lang="en-US" sz="4400" i="1">
                              <a:solidFill>
                                <a:schemeClr val="accent1"/>
                              </a:solidFill>
                              <a:latin typeface="Cambria Math" panose="02040503050406030204" pitchFamily="18" charset="0"/>
                              <a:ea typeface="Cambria Math" panose="02040503050406030204" pitchFamily="18" charset="0"/>
                            </a:rPr>
                          </m:ctrlPr>
                        </m:dPr>
                        <m:e>
                          <m:sSup>
                            <m:sSupPr>
                              <m:ctrlPr>
                                <a:rPr lang="en-US" sz="4400" i="1">
                                  <a:solidFill>
                                    <a:schemeClr val="accent1"/>
                                  </a:solidFill>
                                  <a:latin typeface="Cambria Math" panose="02040503050406030204" pitchFamily="18" charset="0"/>
                                  <a:ea typeface="Cambria Math" panose="02040503050406030204" pitchFamily="18" charset="0"/>
                                </a:rPr>
                              </m:ctrlPr>
                            </m:sSupPr>
                            <m:e>
                              <m:d>
                                <m:dPr>
                                  <m:ctrlPr>
                                    <a:rPr lang="en-US" sz="4400" i="1">
                                      <a:solidFill>
                                        <a:schemeClr val="accent1"/>
                                      </a:solidFill>
                                      <a:latin typeface="Cambria Math" panose="02040503050406030204" pitchFamily="18" charset="0"/>
                                      <a:ea typeface="Cambria Math" panose="02040503050406030204" pitchFamily="18" charset="0"/>
                                    </a:rPr>
                                  </m:ctrlPr>
                                </m:dPr>
                                <m:e>
                                  <m:r>
                                    <a:rPr lang="en-US" sz="4400" i="1">
                                      <a:solidFill>
                                        <a:schemeClr val="accent1"/>
                                      </a:solidFill>
                                      <a:latin typeface="Cambria Math" panose="02040503050406030204" pitchFamily="18" charset="0"/>
                                      <a:ea typeface="Cambria Math" panose="02040503050406030204" pitchFamily="18" charset="0"/>
                                    </a:rPr>
                                    <m:t>𝑦</m:t>
                                  </m:r>
                                  <m:r>
                                    <a:rPr lang="en-US" sz="4400" i="1">
                                      <a:solidFill>
                                        <a:schemeClr val="accent1"/>
                                      </a:solidFill>
                                      <a:latin typeface="Cambria Math" panose="02040503050406030204" pitchFamily="18" charset="0"/>
                                      <a:ea typeface="Cambria Math" panose="02040503050406030204" pitchFamily="18" charset="0"/>
                                    </a:rPr>
                                    <m:t>−</m:t>
                                  </m:r>
                                  <m:sSub>
                                    <m:sSubPr>
                                      <m:ctrlPr>
                                        <a:rPr lang="en-US" sz="4400" i="1">
                                          <a:solidFill>
                                            <a:schemeClr val="accent1"/>
                                          </a:solidFill>
                                          <a:latin typeface="Cambria Math" panose="02040503050406030204" pitchFamily="18" charset="0"/>
                                          <a:ea typeface="Cambria Math" panose="02040503050406030204" pitchFamily="18" charset="0"/>
                                        </a:rPr>
                                      </m:ctrlPr>
                                    </m:sSubPr>
                                    <m:e>
                                      <m:acc>
                                        <m:accPr>
                                          <m:chr m:val="̂"/>
                                          <m:ctrlPr>
                                            <a:rPr lang="en-US" sz="4400" i="1">
                                              <a:solidFill>
                                                <a:schemeClr val="accent1"/>
                                              </a:solidFill>
                                              <a:latin typeface="Cambria Math" panose="02040503050406030204" pitchFamily="18" charset="0"/>
                                              <a:ea typeface="Cambria Math" panose="02040503050406030204" pitchFamily="18" charset="0"/>
                                            </a:rPr>
                                          </m:ctrlPr>
                                        </m:accPr>
                                        <m:e>
                                          <m:r>
                                            <a:rPr lang="en-US" sz="4400" i="1">
                                              <a:solidFill>
                                                <a:schemeClr val="accent1"/>
                                              </a:solidFill>
                                              <a:latin typeface="Cambria Math" panose="02040503050406030204" pitchFamily="18" charset="0"/>
                                              <a:ea typeface="Cambria Math" panose="02040503050406030204" pitchFamily="18" charset="0"/>
                                            </a:rPr>
                                            <m:t>𝑓</m:t>
                                          </m:r>
                                        </m:e>
                                      </m:acc>
                                    </m:e>
                                    <m:sub>
                                      <m:r>
                                        <a:rPr lang="en-US" sz="4400" i="1">
                                          <a:solidFill>
                                            <a:schemeClr val="accent1"/>
                                          </a:solidFill>
                                          <a:latin typeface="Cambria Math" panose="02040503050406030204" pitchFamily="18" charset="0"/>
                                          <a:ea typeface="Cambria Math" panose="02040503050406030204" pitchFamily="18" charset="0"/>
                                        </a:rPr>
                                        <m:t>𝒟</m:t>
                                      </m:r>
                                    </m:sub>
                                  </m:sSub>
                                  <m:d>
                                    <m:dPr>
                                      <m:ctrlPr>
                                        <a:rPr lang="en-US" sz="4400" i="1">
                                          <a:solidFill>
                                            <a:schemeClr val="accent1"/>
                                          </a:solidFill>
                                          <a:latin typeface="Cambria Math" panose="02040503050406030204" pitchFamily="18" charset="0"/>
                                          <a:ea typeface="Cambria Math" panose="02040503050406030204" pitchFamily="18" charset="0"/>
                                        </a:rPr>
                                      </m:ctrlPr>
                                    </m:dPr>
                                    <m:e>
                                      <m:acc>
                                        <m:accPr>
                                          <m:chr m:val="⃗"/>
                                          <m:ctrlPr>
                                            <a:rPr lang="en-US" sz="4400" i="1">
                                              <a:solidFill>
                                                <a:schemeClr val="accent1"/>
                                              </a:solidFill>
                                              <a:latin typeface="Cambria Math" panose="02040503050406030204" pitchFamily="18" charset="0"/>
                                              <a:ea typeface="Cambria Math" panose="02040503050406030204" pitchFamily="18" charset="0"/>
                                            </a:rPr>
                                          </m:ctrlPr>
                                        </m:accPr>
                                        <m:e>
                                          <m:r>
                                            <a:rPr lang="en-US" sz="4400" i="1">
                                              <a:solidFill>
                                                <a:schemeClr val="accent1"/>
                                              </a:solidFill>
                                              <a:latin typeface="Cambria Math" panose="02040503050406030204" pitchFamily="18" charset="0"/>
                                              <a:ea typeface="Cambria Math" panose="02040503050406030204" pitchFamily="18" charset="0"/>
                                            </a:rPr>
                                            <m:t>𝑥</m:t>
                                          </m:r>
                                        </m:e>
                                      </m:acc>
                                    </m:e>
                                  </m:d>
                                </m:e>
                              </m:d>
                            </m:e>
                            <m:sup>
                              <m:r>
                                <a:rPr lang="en-US" sz="4400" i="1">
                                  <a:solidFill>
                                    <a:schemeClr val="accent1"/>
                                  </a:solidFill>
                                  <a:latin typeface="Cambria Math" panose="02040503050406030204" pitchFamily="18" charset="0"/>
                                  <a:ea typeface="Cambria Math" panose="02040503050406030204" pitchFamily="18" charset="0"/>
                                </a:rPr>
                                <m:t>2</m:t>
                              </m:r>
                            </m:sup>
                          </m:sSup>
                        </m:e>
                      </m:d>
                      <m:r>
                        <a:rPr lang="en-US" sz="4400">
                          <a:latin typeface="Cambria Math" panose="02040503050406030204" pitchFamily="18" charset="0"/>
                          <a:ea typeface="Cambria Math" panose="02040503050406030204" pitchFamily="18" charset="0"/>
                        </a:rPr>
                        <m:t>=</m:t>
                      </m:r>
                      <m:sSup>
                        <m:sSupPr>
                          <m:ctrlPr>
                            <a:rPr lang="en-US" sz="4400" i="1" smtClean="0">
                              <a:solidFill>
                                <a:schemeClr val="accent2"/>
                              </a:solidFill>
                              <a:latin typeface="Cambria Math" panose="02040503050406030204" pitchFamily="18" charset="0"/>
                              <a:ea typeface="Cambria Math" panose="02040503050406030204" pitchFamily="18" charset="0"/>
                            </a:rPr>
                          </m:ctrlPr>
                        </m:sSupPr>
                        <m:e>
                          <m:d>
                            <m:dPr>
                              <m:ctrlPr>
                                <a:rPr lang="en-US" sz="4400" i="1">
                                  <a:solidFill>
                                    <a:schemeClr val="accent2"/>
                                  </a:solidFill>
                                  <a:latin typeface="Cambria Math" panose="02040503050406030204" pitchFamily="18" charset="0"/>
                                  <a:ea typeface="Cambria Math" panose="02040503050406030204" pitchFamily="18" charset="0"/>
                                </a:rPr>
                              </m:ctrlPr>
                            </m:dPr>
                            <m:e>
                              <m:r>
                                <a:rPr lang="en-US" sz="4400" i="1">
                                  <a:solidFill>
                                    <a:schemeClr val="accent2"/>
                                  </a:solidFill>
                                  <a:latin typeface="Cambria Math" panose="02040503050406030204" pitchFamily="18" charset="0"/>
                                  <a:ea typeface="Cambria Math" panose="02040503050406030204" pitchFamily="18" charset="0"/>
                                </a:rPr>
                                <m:t>𝑓</m:t>
                              </m:r>
                              <m:d>
                                <m:dPr>
                                  <m:ctrlPr>
                                    <a:rPr lang="en-US" sz="4400" i="1">
                                      <a:solidFill>
                                        <a:schemeClr val="accent2"/>
                                      </a:solidFill>
                                      <a:latin typeface="Cambria Math" panose="02040503050406030204" pitchFamily="18" charset="0"/>
                                      <a:ea typeface="Cambria Math" panose="02040503050406030204" pitchFamily="18" charset="0"/>
                                    </a:rPr>
                                  </m:ctrlPr>
                                </m:dPr>
                                <m:e>
                                  <m:acc>
                                    <m:accPr>
                                      <m:chr m:val="⃗"/>
                                      <m:ctrlPr>
                                        <a:rPr lang="en-US" sz="4400" i="1">
                                          <a:solidFill>
                                            <a:schemeClr val="accent2"/>
                                          </a:solidFill>
                                          <a:latin typeface="Cambria Math" panose="02040503050406030204" pitchFamily="18" charset="0"/>
                                          <a:ea typeface="Cambria Math" panose="02040503050406030204" pitchFamily="18" charset="0"/>
                                        </a:rPr>
                                      </m:ctrlPr>
                                    </m:accPr>
                                    <m:e>
                                      <m:r>
                                        <a:rPr lang="en-US" sz="4400" i="1">
                                          <a:solidFill>
                                            <a:schemeClr val="accent2"/>
                                          </a:solidFill>
                                          <a:latin typeface="Cambria Math" panose="02040503050406030204" pitchFamily="18" charset="0"/>
                                          <a:ea typeface="Cambria Math" panose="02040503050406030204" pitchFamily="18" charset="0"/>
                                        </a:rPr>
                                        <m:t>𝑥</m:t>
                                      </m:r>
                                    </m:e>
                                  </m:acc>
                                </m:e>
                              </m:d>
                              <m:r>
                                <a:rPr lang="en-US" sz="4400" i="1">
                                  <a:solidFill>
                                    <a:schemeClr val="accent2"/>
                                  </a:solidFill>
                                  <a:latin typeface="Cambria Math" panose="02040503050406030204" pitchFamily="18" charset="0"/>
                                  <a:ea typeface="Cambria Math" panose="02040503050406030204" pitchFamily="18" charset="0"/>
                                </a:rPr>
                                <m:t>−</m:t>
                              </m:r>
                              <m:acc>
                                <m:accPr>
                                  <m:chr m:val="̅"/>
                                  <m:ctrlPr>
                                    <a:rPr lang="en-US" sz="4400" i="1">
                                      <a:solidFill>
                                        <a:schemeClr val="accent2"/>
                                      </a:solidFill>
                                      <a:latin typeface="Cambria Math" panose="02040503050406030204" pitchFamily="18" charset="0"/>
                                      <a:ea typeface="Cambria Math" panose="02040503050406030204" pitchFamily="18" charset="0"/>
                                    </a:rPr>
                                  </m:ctrlPr>
                                </m:accPr>
                                <m:e>
                                  <m:r>
                                    <a:rPr lang="en-US" sz="4400" i="1">
                                      <a:solidFill>
                                        <a:schemeClr val="accent2"/>
                                      </a:solidFill>
                                      <a:latin typeface="Cambria Math" panose="02040503050406030204" pitchFamily="18" charset="0"/>
                                      <a:ea typeface="Cambria Math" panose="02040503050406030204" pitchFamily="18" charset="0"/>
                                    </a:rPr>
                                    <m:t>𝑓</m:t>
                                  </m:r>
                                </m:e>
                              </m:acc>
                              <m:d>
                                <m:dPr>
                                  <m:ctrlPr>
                                    <a:rPr lang="en-US" sz="4400" i="1">
                                      <a:solidFill>
                                        <a:schemeClr val="accent2"/>
                                      </a:solidFill>
                                      <a:latin typeface="Cambria Math" panose="02040503050406030204" pitchFamily="18" charset="0"/>
                                      <a:ea typeface="Cambria Math" panose="02040503050406030204" pitchFamily="18" charset="0"/>
                                    </a:rPr>
                                  </m:ctrlPr>
                                </m:dPr>
                                <m:e>
                                  <m:acc>
                                    <m:accPr>
                                      <m:chr m:val="⃗"/>
                                      <m:ctrlPr>
                                        <a:rPr lang="en-US" sz="4400" i="1">
                                          <a:solidFill>
                                            <a:schemeClr val="accent2"/>
                                          </a:solidFill>
                                          <a:latin typeface="Cambria Math" panose="02040503050406030204" pitchFamily="18" charset="0"/>
                                          <a:ea typeface="Cambria Math" panose="02040503050406030204" pitchFamily="18" charset="0"/>
                                        </a:rPr>
                                      </m:ctrlPr>
                                    </m:accPr>
                                    <m:e>
                                      <m:r>
                                        <a:rPr lang="en-US" sz="4400" i="1">
                                          <a:solidFill>
                                            <a:schemeClr val="accent2"/>
                                          </a:solidFill>
                                          <a:latin typeface="Cambria Math" panose="02040503050406030204" pitchFamily="18" charset="0"/>
                                          <a:ea typeface="Cambria Math" panose="02040503050406030204" pitchFamily="18" charset="0"/>
                                        </a:rPr>
                                        <m:t>𝑥</m:t>
                                      </m:r>
                                    </m:e>
                                  </m:acc>
                                </m:e>
                              </m:d>
                            </m:e>
                          </m:d>
                        </m:e>
                        <m:sup>
                          <m:r>
                            <a:rPr lang="en-US" sz="4400" i="1">
                              <a:solidFill>
                                <a:schemeClr val="accent2"/>
                              </a:solidFill>
                              <a:latin typeface="Cambria Math" panose="02040503050406030204" pitchFamily="18" charset="0"/>
                              <a:ea typeface="Cambria Math" panose="02040503050406030204" pitchFamily="18" charset="0"/>
                            </a:rPr>
                            <m:t>2</m:t>
                          </m:r>
                        </m:sup>
                      </m:sSup>
                      <m:r>
                        <a:rPr lang="en-US" sz="4400" i="1">
                          <a:latin typeface="Cambria Math" panose="02040503050406030204" pitchFamily="18" charset="0"/>
                          <a:ea typeface="Cambria Math" panose="02040503050406030204" pitchFamily="18" charset="0"/>
                        </a:rPr>
                        <m:t>+</m:t>
                      </m:r>
                      <m:sSub>
                        <m:sSubPr>
                          <m:ctrlPr>
                            <a:rPr lang="en-US" sz="4400" i="1" smtClean="0">
                              <a:solidFill>
                                <a:schemeClr val="accent3"/>
                              </a:solidFill>
                              <a:latin typeface="Cambria Math" panose="02040503050406030204" pitchFamily="18" charset="0"/>
                              <a:ea typeface="Cambria Math" panose="02040503050406030204" pitchFamily="18" charset="0"/>
                            </a:rPr>
                          </m:ctrlPr>
                        </m:sSubPr>
                        <m:e>
                          <m:r>
                            <a:rPr lang="en-US" sz="4400" i="1">
                              <a:solidFill>
                                <a:schemeClr val="accent3"/>
                              </a:solidFill>
                              <a:latin typeface="Cambria Math" panose="02040503050406030204" pitchFamily="18" charset="0"/>
                              <a:ea typeface="Cambria Math" panose="02040503050406030204" pitchFamily="18" charset="0"/>
                            </a:rPr>
                            <m:t>𝔼</m:t>
                          </m:r>
                        </m:e>
                        <m:sub>
                          <m:r>
                            <a:rPr lang="en-US" sz="4400" i="1">
                              <a:solidFill>
                                <a:schemeClr val="accent3"/>
                              </a:solidFill>
                              <a:latin typeface="Cambria Math" panose="02040503050406030204" pitchFamily="18" charset="0"/>
                              <a:ea typeface="Cambria Math" panose="02040503050406030204" pitchFamily="18" charset="0"/>
                            </a:rPr>
                            <m:t>𝒟</m:t>
                          </m:r>
                        </m:sub>
                      </m:sSub>
                      <m:d>
                        <m:dPr>
                          <m:begChr m:val="["/>
                          <m:endChr m:val="]"/>
                          <m:ctrlPr>
                            <a:rPr lang="en-US" sz="4400" i="1">
                              <a:solidFill>
                                <a:schemeClr val="accent3"/>
                              </a:solidFill>
                              <a:latin typeface="Cambria Math" panose="02040503050406030204" pitchFamily="18" charset="0"/>
                              <a:ea typeface="Cambria Math" panose="02040503050406030204" pitchFamily="18" charset="0"/>
                            </a:rPr>
                          </m:ctrlPr>
                        </m:dPr>
                        <m:e>
                          <m:sSup>
                            <m:sSupPr>
                              <m:ctrlPr>
                                <a:rPr lang="en-US" sz="4400" i="1">
                                  <a:solidFill>
                                    <a:schemeClr val="accent3"/>
                                  </a:solidFill>
                                  <a:latin typeface="Cambria Math" panose="02040503050406030204" pitchFamily="18" charset="0"/>
                                  <a:ea typeface="Cambria Math" panose="02040503050406030204" pitchFamily="18" charset="0"/>
                                </a:rPr>
                              </m:ctrlPr>
                            </m:sSupPr>
                            <m:e>
                              <m:d>
                                <m:dPr>
                                  <m:ctrlPr>
                                    <a:rPr lang="en-US" sz="4400" i="1">
                                      <a:solidFill>
                                        <a:schemeClr val="accent3"/>
                                      </a:solidFill>
                                      <a:latin typeface="Cambria Math" panose="02040503050406030204" pitchFamily="18" charset="0"/>
                                      <a:ea typeface="Cambria Math" panose="02040503050406030204" pitchFamily="18" charset="0"/>
                                    </a:rPr>
                                  </m:ctrlPr>
                                </m:dPr>
                                <m:e>
                                  <m:acc>
                                    <m:accPr>
                                      <m:chr m:val="̅"/>
                                      <m:ctrlPr>
                                        <a:rPr lang="en-US" sz="4400" i="1">
                                          <a:solidFill>
                                            <a:schemeClr val="accent3"/>
                                          </a:solidFill>
                                          <a:latin typeface="Cambria Math" panose="02040503050406030204" pitchFamily="18" charset="0"/>
                                          <a:ea typeface="Cambria Math" panose="02040503050406030204" pitchFamily="18" charset="0"/>
                                        </a:rPr>
                                      </m:ctrlPr>
                                    </m:accPr>
                                    <m:e>
                                      <m:r>
                                        <a:rPr lang="en-US" sz="4400" i="1">
                                          <a:solidFill>
                                            <a:schemeClr val="accent3"/>
                                          </a:solidFill>
                                          <a:latin typeface="Cambria Math" panose="02040503050406030204" pitchFamily="18" charset="0"/>
                                          <a:ea typeface="Cambria Math" panose="02040503050406030204" pitchFamily="18" charset="0"/>
                                        </a:rPr>
                                        <m:t>𝑓</m:t>
                                      </m:r>
                                    </m:e>
                                  </m:acc>
                                  <m:d>
                                    <m:dPr>
                                      <m:ctrlPr>
                                        <a:rPr lang="en-US" sz="4400" i="1">
                                          <a:solidFill>
                                            <a:schemeClr val="accent3"/>
                                          </a:solidFill>
                                          <a:latin typeface="Cambria Math" panose="02040503050406030204" pitchFamily="18" charset="0"/>
                                          <a:ea typeface="Cambria Math" panose="02040503050406030204" pitchFamily="18" charset="0"/>
                                        </a:rPr>
                                      </m:ctrlPr>
                                    </m:dPr>
                                    <m:e>
                                      <m:acc>
                                        <m:accPr>
                                          <m:chr m:val="⃗"/>
                                          <m:ctrlPr>
                                            <a:rPr lang="en-US" sz="4400" i="1">
                                              <a:solidFill>
                                                <a:schemeClr val="accent3"/>
                                              </a:solidFill>
                                              <a:latin typeface="Cambria Math" panose="02040503050406030204" pitchFamily="18" charset="0"/>
                                              <a:ea typeface="Cambria Math" panose="02040503050406030204" pitchFamily="18" charset="0"/>
                                            </a:rPr>
                                          </m:ctrlPr>
                                        </m:accPr>
                                        <m:e>
                                          <m:r>
                                            <a:rPr lang="en-US" sz="4400" i="1">
                                              <a:solidFill>
                                                <a:schemeClr val="accent3"/>
                                              </a:solidFill>
                                              <a:latin typeface="Cambria Math" panose="02040503050406030204" pitchFamily="18" charset="0"/>
                                              <a:ea typeface="Cambria Math" panose="02040503050406030204" pitchFamily="18" charset="0"/>
                                            </a:rPr>
                                            <m:t>𝑥</m:t>
                                          </m:r>
                                        </m:e>
                                      </m:acc>
                                    </m:e>
                                  </m:d>
                                  <m:r>
                                    <a:rPr lang="en-US" sz="4400" i="1">
                                      <a:solidFill>
                                        <a:schemeClr val="accent3"/>
                                      </a:solidFill>
                                      <a:latin typeface="Cambria Math" panose="02040503050406030204" pitchFamily="18" charset="0"/>
                                      <a:ea typeface="Cambria Math" panose="02040503050406030204" pitchFamily="18" charset="0"/>
                                    </a:rPr>
                                    <m:t>−</m:t>
                                  </m:r>
                                  <m:sSub>
                                    <m:sSubPr>
                                      <m:ctrlPr>
                                        <a:rPr lang="en-US" sz="4400" i="1">
                                          <a:solidFill>
                                            <a:schemeClr val="accent3"/>
                                          </a:solidFill>
                                          <a:latin typeface="Cambria Math" panose="02040503050406030204" pitchFamily="18" charset="0"/>
                                          <a:ea typeface="Cambria Math" panose="02040503050406030204" pitchFamily="18" charset="0"/>
                                        </a:rPr>
                                      </m:ctrlPr>
                                    </m:sSubPr>
                                    <m:e>
                                      <m:acc>
                                        <m:accPr>
                                          <m:chr m:val="̂"/>
                                          <m:ctrlPr>
                                            <a:rPr lang="en-US" sz="4400" i="1">
                                              <a:solidFill>
                                                <a:schemeClr val="accent3"/>
                                              </a:solidFill>
                                              <a:latin typeface="Cambria Math" panose="02040503050406030204" pitchFamily="18" charset="0"/>
                                              <a:ea typeface="Cambria Math" panose="02040503050406030204" pitchFamily="18" charset="0"/>
                                            </a:rPr>
                                          </m:ctrlPr>
                                        </m:accPr>
                                        <m:e>
                                          <m:r>
                                            <a:rPr lang="en-US" sz="4400" i="1">
                                              <a:solidFill>
                                                <a:schemeClr val="accent3"/>
                                              </a:solidFill>
                                              <a:latin typeface="Cambria Math" panose="02040503050406030204" pitchFamily="18" charset="0"/>
                                              <a:ea typeface="Cambria Math" panose="02040503050406030204" pitchFamily="18" charset="0"/>
                                            </a:rPr>
                                            <m:t>𝑓</m:t>
                                          </m:r>
                                        </m:e>
                                      </m:acc>
                                    </m:e>
                                    <m:sub>
                                      <m:r>
                                        <a:rPr lang="en-US" sz="4400" i="1">
                                          <a:solidFill>
                                            <a:schemeClr val="accent3"/>
                                          </a:solidFill>
                                          <a:latin typeface="Cambria Math" panose="02040503050406030204" pitchFamily="18" charset="0"/>
                                          <a:ea typeface="Cambria Math" panose="02040503050406030204" pitchFamily="18" charset="0"/>
                                        </a:rPr>
                                        <m:t>𝒟</m:t>
                                      </m:r>
                                    </m:sub>
                                  </m:sSub>
                                  <m:d>
                                    <m:dPr>
                                      <m:ctrlPr>
                                        <a:rPr lang="en-US" sz="4400" i="1">
                                          <a:solidFill>
                                            <a:schemeClr val="accent3"/>
                                          </a:solidFill>
                                          <a:latin typeface="Cambria Math" panose="02040503050406030204" pitchFamily="18" charset="0"/>
                                          <a:ea typeface="Cambria Math" panose="02040503050406030204" pitchFamily="18" charset="0"/>
                                        </a:rPr>
                                      </m:ctrlPr>
                                    </m:dPr>
                                    <m:e>
                                      <m:acc>
                                        <m:accPr>
                                          <m:chr m:val="⃗"/>
                                          <m:ctrlPr>
                                            <a:rPr lang="en-US" sz="4400" i="1">
                                              <a:solidFill>
                                                <a:schemeClr val="accent3"/>
                                              </a:solidFill>
                                              <a:latin typeface="Cambria Math" panose="02040503050406030204" pitchFamily="18" charset="0"/>
                                              <a:ea typeface="Cambria Math" panose="02040503050406030204" pitchFamily="18" charset="0"/>
                                            </a:rPr>
                                          </m:ctrlPr>
                                        </m:accPr>
                                        <m:e>
                                          <m:r>
                                            <a:rPr lang="en-US" sz="4400" i="1">
                                              <a:solidFill>
                                                <a:schemeClr val="accent3"/>
                                              </a:solidFill>
                                              <a:latin typeface="Cambria Math" panose="02040503050406030204" pitchFamily="18" charset="0"/>
                                              <a:ea typeface="Cambria Math" panose="02040503050406030204" pitchFamily="18" charset="0"/>
                                            </a:rPr>
                                            <m:t>𝑥</m:t>
                                          </m:r>
                                        </m:e>
                                      </m:acc>
                                    </m:e>
                                  </m:d>
                                </m:e>
                              </m:d>
                            </m:e>
                            <m:sup>
                              <m:r>
                                <a:rPr lang="en-US" sz="4400" i="1">
                                  <a:solidFill>
                                    <a:schemeClr val="accent3"/>
                                  </a:solidFill>
                                  <a:latin typeface="Cambria Math" panose="02040503050406030204" pitchFamily="18" charset="0"/>
                                  <a:ea typeface="Cambria Math" panose="02040503050406030204" pitchFamily="18" charset="0"/>
                                </a:rPr>
                                <m:t>2</m:t>
                              </m:r>
                            </m:sup>
                          </m:sSup>
                        </m:e>
                      </m:d>
                      <m:r>
                        <a:rPr lang="en-US" sz="4400">
                          <a:latin typeface="Cambria Math" panose="02040503050406030204" pitchFamily="18" charset="0"/>
                          <a:ea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𝔼</m:t>
                          </m:r>
                        </m:e>
                        <m:sub>
                          <m:r>
                            <a:rPr lang="en-US" sz="4400" i="1">
                              <a:latin typeface="Cambria Math" panose="02040503050406030204" pitchFamily="18" charset="0"/>
                              <a:ea typeface="Cambria Math" panose="02040503050406030204" pitchFamily="18" charset="0"/>
                            </a:rPr>
                            <m:t>𝜖</m:t>
                          </m:r>
                        </m:sub>
                      </m:sSub>
                      <m:d>
                        <m:dPr>
                          <m:begChr m:val="["/>
                          <m:endChr m:val="]"/>
                          <m:ctrlPr>
                            <a:rPr lang="en-US" sz="4400" i="1">
                              <a:latin typeface="Cambria Math" panose="02040503050406030204" pitchFamily="18" charset="0"/>
                              <a:ea typeface="Cambria Math" panose="02040503050406030204" pitchFamily="18" charset="0"/>
                            </a:rPr>
                          </m:ctrlPr>
                        </m:dPr>
                        <m:e>
                          <m:sSup>
                            <m:sSupPr>
                              <m:ctrlPr>
                                <a:rPr lang="en-US" sz="4400" i="1">
                                  <a:latin typeface="Cambria Math" panose="02040503050406030204" pitchFamily="18" charset="0"/>
                                  <a:ea typeface="Cambria Math" panose="02040503050406030204" pitchFamily="18" charset="0"/>
                                </a:rPr>
                              </m:ctrlPr>
                            </m:sSupPr>
                            <m:e>
                              <m:r>
                                <a:rPr lang="en-US" sz="4400" i="1">
                                  <a:latin typeface="Cambria Math" panose="02040503050406030204" pitchFamily="18" charset="0"/>
                                  <a:ea typeface="Cambria Math" panose="02040503050406030204" pitchFamily="18" charset="0"/>
                                </a:rPr>
                                <m:t>𝜖</m:t>
                              </m:r>
                              <m:r>
                                <a:rPr lang="en-US" sz="4400" i="1">
                                  <a:latin typeface="Cambria Math" panose="02040503050406030204" pitchFamily="18" charset="0"/>
                                  <a:ea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r>
                                <a:rPr lang="en-US" sz="4400" i="1">
                                  <a:latin typeface="Cambria Math" panose="02040503050406030204" pitchFamily="18" charset="0"/>
                                  <a:ea typeface="Cambria Math" panose="02040503050406030204" pitchFamily="18" charset="0"/>
                                </a:rPr>
                                <m:t>)</m:t>
                              </m:r>
                            </m:e>
                            <m:sup>
                              <m:r>
                                <a:rPr lang="en-US" sz="4400" i="1">
                                  <a:latin typeface="Cambria Math" panose="02040503050406030204" pitchFamily="18" charset="0"/>
                                  <a:ea typeface="Cambria Math" panose="02040503050406030204" pitchFamily="18" charset="0"/>
                                </a:rPr>
                                <m:t>2</m:t>
                              </m:r>
                            </m:sup>
                          </m:sSup>
                        </m:e>
                      </m:d>
                    </m:oMath>
                  </m:oMathPara>
                </a14:m>
                <a:endParaRPr lang="en-US" sz="4400" dirty="0">
                  <a:latin typeface="Amazon Ember" panose="020B0603020204020204" pitchFamily="34" charset="0"/>
                  <a:ea typeface="Cambria Math" panose="02040503050406030204" pitchFamily="18" charset="0"/>
                </a:endParaRPr>
              </a:p>
              <a:p>
                <a:r>
                  <a:rPr lang="en-US" sz="4400" dirty="0">
                    <a:latin typeface="Amazon Ember" panose="020B0603020204020204" pitchFamily="34" charset="0"/>
                    <a:ea typeface="Amazon Ember" panose="020B0603020204020204" pitchFamily="34" charset="0"/>
                    <a:cs typeface="Amazon Ember" panose="020B0603020204020204" pitchFamily="34" charset="0"/>
                  </a:rPr>
                  <a:t>The </a:t>
                </a:r>
                <a:r>
                  <a:rPr lang="en-US" sz="44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mean squared error</a:t>
                </a:r>
                <a:r>
                  <a:rPr lang="en-US" sz="4400" dirty="0">
                    <a:latin typeface="Amazon Ember" panose="020B0603020204020204" pitchFamily="34" charset="0"/>
                    <a:ea typeface="Amazon Ember" panose="020B0603020204020204" pitchFamily="34" charset="0"/>
                    <a:cs typeface="Amazon Ember" panose="020B0603020204020204" pitchFamily="34" charset="0"/>
                  </a:rPr>
                  <a:t>:  </a:t>
                </a:r>
                <a14:m>
                  <m:oMath xmlns:m="http://schemas.openxmlformats.org/officeDocument/2006/math">
                    <m:r>
                      <m:rPr>
                        <m:sty m:val="p"/>
                      </m:rPr>
                      <a:rPr lang="en-US" sz="4400">
                        <a:latin typeface="Cambria Math" panose="02040503050406030204" pitchFamily="18" charset="0"/>
                      </a:rPr>
                      <m:t>Error</m:t>
                    </m:r>
                    <m:d>
                      <m:dPr>
                        <m:ctrlPr>
                          <a:rPr lang="en-US" sz="4400" i="1">
                            <a:latin typeface="Cambria Math" panose="02040503050406030204" pitchFamily="18" charset="0"/>
                          </a:rPr>
                        </m:ctrlPr>
                      </m:dPr>
                      <m:e>
                        <m:acc>
                          <m:accPr>
                            <m:chr m:val="⃗"/>
                            <m:ctrlPr>
                              <a:rPr lang="en-US" sz="4400" i="1">
                                <a:latin typeface="Cambria Math" panose="02040503050406030204" pitchFamily="18" charset="0"/>
                              </a:rPr>
                            </m:ctrlPr>
                          </m:accPr>
                          <m:e>
                            <m:r>
                              <a:rPr lang="en-US" sz="4400" i="1">
                                <a:latin typeface="Cambria Math" panose="02040503050406030204" pitchFamily="18" charset="0"/>
                              </a:rPr>
                              <m:t>𝑥</m:t>
                            </m:r>
                          </m:e>
                        </m:acc>
                      </m:e>
                    </m:d>
                    <m:r>
                      <a:rPr lang="en-US" sz="4400" i="1">
                        <a:latin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𝔼</m:t>
                        </m:r>
                      </m:e>
                      <m:sub>
                        <m:r>
                          <a:rPr lang="en-US" sz="4400" i="1">
                            <a:latin typeface="Cambria Math" panose="02040503050406030204" pitchFamily="18" charset="0"/>
                            <a:ea typeface="Cambria Math" panose="02040503050406030204" pitchFamily="18" charset="0"/>
                          </a:rPr>
                          <m:t>𝒟</m:t>
                        </m:r>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𝑦</m:t>
                        </m:r>
                      </m:sub>
                    </m:sSub>
                    <m:d>
                      <m:dPr>
                        <m:begChr m:val="["/>
                        <m:endChr m:val="]"/>
                        <m:ctrlPr>
                          <a:rPr lang="en-US" sz="4400" i="1">
                            <a:latin typeface="Cambria Math" panose="02040503050406030204" pitchFamily="18" charset="0"/>
                            <a:ea typeface="Cambria Math" panose="02040503050406030204" pitchFamily="18" charset="0"/>
                          </a:rPr>
                        </m:ctrlPr>
                      </m:dPr>
                      <m:e>
                        <m:sSup>
                          <m:sSupPr>
                            <m:ctrlPr>
                              <a:rPr lang="en-US" sz="4400" i="1">
                                <a:latin typeface="Cambria Math" panose="02040503050406030204" pitchFamily="18" charset="0"/>
                                <a:ea typeface="Cambria Math" panose="02040503050406030204" pitchFamily="18" charset="0"/>
                              </a:rPr>
                            </m:ctrlPr>
                          </m:sSupPr>
                          <m:e>
                            <m:d>
                              <m:dPr>
                                <m:ctrlPr>
                                  <a:rPr lang="en-US" sz="4400" i="1">
                                    <a:latin typeface="Cambria Math" panose="02040503050406030204" pitchFamily="18" charset="0"/>
                                    <a:ea typeface="Cambria Math" panose="02040503050406030204" pitchFamily="18" charset="0"/>
                                  </a:rPr>
                                </m:ctrlPr>
                              </m:dPr>
                              <m:e>
                                <m:r>
                                  <a:rPr lang="en-US" sz="4400" i="1">
                                    <a:latin typeface="Cambria Math" panose="02040503050406030204" pitchFamily="18" charset="0"/>
                                    <a:ea typeface="Cambria Math" panose="02040503050406030204" pitchFamily="18" charset="0"/>
                                  </a:rPr>
                                  <m:t>𝑦</m:t>
                                </m:r>
                                <m:r>
                                  <a:rPr lang="en-US" sz="4400" i="1">
                                    <a:latin typeface="Cambria Math" panose="02040503050406030204" pitchFamily="18" charset="0"/>
                                    <a:ea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e>
                                  <m:sub>
                                    <m:r>
                                      <a:rPr lang="en-US" sz="4400" i="1">
                                        <a:latin typeface="Cambria Math" panose="02040503050406030204" pitchFamily="18" charset="0"/>
                                        <a:ea typeface="Cambria Math" panose="02040503050406030204" pitchFamily="18" charset="0"/>
                                      </a:rPr>
                                      <m:t>𝒟</m:t>
                                    </m:r>
                                  </m:sub>
                                </m:sSub>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e>
                            </m:d>
                          </m:e>
                          <m:sup>
                            <m:r>
                              <a:rPr lang="en-US" sz="4400" i="1">
                                <a:latin typeface="Cambria Math" panose="02040503050406030204" pitchFamily="18" charset="0"/>
                                <a:ea typeface="Cambria Math" panose="02040503050406030204" pitchFamily="18" charset="0"/>
                              </a:rPr>
                              <m:t>2</m:t>
                            </m:r>
                          </m:sup>
                        </m:sSup>
                      </m:e>
                    </m:d>
                  </m:oMath>
                </a14:m>
                <a:endParaRPr lang="en-US" sz="4400" dirty="0">
                  <a:latin typeface="Amazon Ember" panose="020B0603020204020204" pitchFamily="34" charset="0"/>
                  <a:ea typeface="Amazon Ember" panose="020B0603020204020204" pitchFamily="34" charset="0"/>
                  <a:cs typeface="Amazon Ember" panose="020B0603020204020204" pitchFamily="34" charset="0"/>
                </a:endParaRPr>
              </a:p>
              <a:p>
                <a:r>
                  <a:rPr lang="en-US" sz="4400" dirty="0">
                    <a:latin typeface="Amazon Ember" panose="020B0603020204020204" pitchFamily="34" charset="0"/>
                    <a:ea typeface="Amazon Ember" panose="020B0603020204020204" pitchFamily="34" charset="0"/>
                    <a:cs typeface="Amazon Ember" panose="020B0603020204020204" pitchFamily="34" charset="0"/>
                  </a:rPr>
                  <a:t>The </a:t>
                </a:r>
                <a:r>
                  <a:rPr lang="en-US" sz="44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bias</a:t>
                </a:r>
                <a:r>
                  <a:rPr lang="en-US" sz="4400" dirty="0">
                    <a:latin typeface="Amazon Ember" panose="020B0603020204020204" pitchFamily="34" charset="0"/>
                    <a:ea typeface="Amazon Ember" panose="020B0603020204020204" pitchFamily="34" charset="0"/>
                    <a:cs typeface="Amazon Ember" panose="020B0603020204020204" pitchFamily="34" charset="0"/>
                  </a:rPr>
                  <a:t>:  </a:t>
                </a:r>
                <a14:m>
                  <m:oMath xmlns:m="http://schemas.openxmlformats.org/officeDocument/2006/math">
                    <m:r>
                      <m:rPr>
                        <m:sty m:val="p"/>
                      </m:rPr>
                      <a:rPr lang="en-US" sz="4400">
                        <a:latin typeface="Cambria Math" panose="02040503050406030204" pitchFamily="18" charset="0"/>
                        <a:ea typeface="Cambria Math" panose="02040503050406030204" pitchFamily="18" charset="0"/>
                      </a:rPr>
                      <m:t>Bias</m:t>
                    </m:r>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𝑓</m:t>
                    </m:r>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r>
                      <a:rPr lang="en-US" sz="4400" i="1">
                        <a:latin typeface="Cambria Math" panose="02040503050406030204" pitchFamily="18" charset="0"/>
                        <a:ea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oMath>
                </a14:m>
                <a:endParaRPr lang="en-US" sz="4400" dirty="0">
                  <a:latin typeface="Amazon Ember" panose="020B0603020204020204" pitchFamily="34" charset="0"/>
                  <a:ea typeface="Amazon Ember" panose="020B0603020204020204" pitchFamily="34" charset="0"/>
                  <a:cs typeface="Amazon Ember" panose="020B0603020204020204" pitchFamily="34" charset="0"/>
                </a:endParaRPr>
              </a:p>
              <a:p>
                <a:r>
                  <a:rPr lang="en-US" sz="4400" dirty="0">
                    <a:latin typeface="Amazon Ember" panose="020B0603020204020204" pitchFamily="34" charset="0"/>
                    <a:ea typeface="Amazon Ember" panose="020B0603020204020204" pitchFamily="34" charset="0"/>
                    <a:cs typeface="Amazon Ember" panose="020B0603020204020204" pitchFamily="34" charset="0"/>
                  </a:rPr>
                  <a:t>The </a:t>
                </a:r>
                <a:r>
                  <a:rPr lang="en-US" sz="44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variance</a:t>
                </a:r>
                <a:r>
                  <a:rPr lang="en-US" sz="4400" dirty="0">
                    <a:latin typeface="Amazon Ember" panose="020B0603020204020204" pitchFamily="34" charset="0"/>
                    <a:ea typeface="Amazon Ember" panose="020B0603020204020204" pitchFamily="34" charset="0"/>
                    <a:cs typeface="Amazon Ember" panose="020B0603020204020204" pitchFamily="34" charset="0"/>
                  </a:rPr>
                  <a:t>:  </a:t>
                </a:r>
                <a14:m>
                  <m:oMath xmlns:m="http://schemas.openxmlformats.org/officeDocument/2006/math">
                    <m:r>
                      <m:rPr>
                        <m:sty m:val="p"/>
                      </m:rPr>
                      <a:rPr lang="en-US" sz="4400">
                        <a:latin typeface="Cambria Math" panose="02040503050406030204" pitchFamily="18" charset="0"/>
                        <a:ea typeface="Cambria Math" panose="02040503050406030204" pitchFamily="18" charset="0"/>
                      </a:rPr>
                      <m:t>Var</m:t>
                    </m:r>
                    <m:d>
                      <m:dPr>
                        <m:begChr m:val="["/>
                        <m:endChr m:val="]"/>
                        <m:ctrlPr>
                          <a:rPr lang="en-US" sz="4400" i="1">
                            <a:latin typeface="Cambria Math" panose="02040503050406030204" pitchFamily="18" charset="0"/>
                            <a:ea typeface="Cambria Math" panose="02040503050406030204" pitchFamily="18" charset="0"/>
                          </a:rPr>
                        </m:ctrlPr>
                      </m:dPr>
                      <m:e>
                        <m:sSub>
                          <m:sSubPr>
                            <m:ctrlPr>
                              <a:rPr lang="en-US" sz="4400" i="1">
                                <a:latin typeface="Cambria Math" panose="02040503050406030204" pitchFamily="18" charset="0"/>
                                <a:ea typeface="Cambria Math" panose="02040503050406030204" pitchFamily="18" charset="0"/>
                              </a:rPr>
                            </m:ctrlPr>
                          </m:sSub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e>
                          <m:sub>
                            <m:r>
                              <a:rPr lang="en-US" sz="4400" i="1">
                                <a:latin typeface="Cambria Math" panose="02040503050406030204" pitchFamily="18" charset="0"/>
                                <a:ea typeface="Cambria Math" panose="02040503050406030204" pitchFamily="18" charset="0"/>
                              </a:rPr>
                              <m:t>𝒟</m:t>
                            </m:r>
                          </m:sub>
                        </m:sSub>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e>
                    </m:d>
                    <m:r>
                      <a:rPr lang="en-US" sz="4400" i="1">
                        <a:latin typeface="Cambria Math" panose="02040503050406030204" pitchFamily="18" charset="0"/>
                        <a:ea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𝔼</m:t>
                        </m:r>
                      </m:e>
                      <m:sub>
                        <m:r>
                          <a:rPr lang="en-US" sz="4400" i="1">
                            <a:latin typeface="Cambria Math" panose="02040503050406030204" pitchFamily="18" charset="0"/>
                            <a:ea typeface="Cambria Math" panose="02040503050406030204" pitchFamily="18" charset="0"/>
                          </a:rPr>
                          <m:t>𝒟</m:t>
                        </m:r>
                      </m:sub>
                    </m:sSub>
                    <m:d>
                      <m:dPr>
                        <m:begChr m:val="["/>
                        <m:endChr m:val="]"/>
                        <m:ctrlPr>
                          <a:rPr lang="en-US" sz="4400" i="1">
                            <a:latin typeface="Cambria Math" panose="02040503050406030204" pitchFamily="18" charset="0"/>
                            <a:ea typeface="Cambria Math" panose="02040503050406030204" pitchFamily="18" charset="0"/>
                          </a:rPr>
                        </m:ctrlPr>
                      </m:dPr>
                      <m:e>
                        <m:sSup>
                          <m:sSupPr>
                            <m:ctrlPr>
                              <a:rPr lang="en-US" sz="4400" i="1">
                                <a:latin typeface="Cambria Math" panose="02040503050406030204" pitchFamily="18" charset="0"/>
                                <a:ea typeface="Cambria Math" panose="02040503050406030204" pitchFamily="18" charset="0"/>
                              </a:rPr>
                            </m:ctrlPr>
                          </m:sSupPr>
                          <m:e>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r>
                                  <a:rPr lang="en-US" sz="4400" i="1">
                                    <a:latin typeface="Cambria Math" panose="02040503050406030204" pitchFamily="18" charset="0"/>
                                    <a:ea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e>
                                  <m:sub>
                                    <m:r>
                                      <a:rPr lang="en-US" sz="4400" i="1">
                                        <a:latin typeface="Cambria Math" panose="02040503050406030204" pitchFamily="18" charset="0"/>
                                        <a:ea typeface="Cambria Math" panose="02040503050406030204" pitchFamily="18" charset="0"/>
                                      </a:rPr>
                                      <m:t>𝒟</m:t>
                                    </m:r>
                                  </m:sub>
                                </m:sSub>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e>
                            </m:d>
                          </m:e>
                          <m:sup>
                            <m:r>
                              <a:rPr lang="en-US" sz="4400" i="1">
                                <a:latin typeface="Cambria Math" panose="02040503050406030204" pitchFamily="18" charset="0"/>
                                <a:ea typeface="Cambria Math" panose="02040503050406030204" pitchFamily="18" charset="0"/>
                              </a:rPr>
                              <m:t>2</m:t>
                            </m:r>
                          </m:sup>
                        </m:sSup>
                      </m:e>
                    </m:d>
                  </m:oMath>
                </a14:m>
                <a:endParaRPr lang="en-US" sz="4400" dirty="0">
                  <a:latin typeface="Amazon Ember" panose="020B0603020204020204" pitchFamily="34" charset="0"/>
                  <a:ea typeface="Amazon Ember" panose="020B0603020204020204" pitchFamily="34" charset="0"/>
                  <a:cs typeface="Amazon Ember" panose="020B0603020204020204" pitchFamily="34" charset="0"/>
                </a:endParaRPr>
              </a:p>
              <a:p>
                <a:r>
                  <a:rPr lang="en-US" sz="4400" dirty="0">
                    <a:latin typeface="Amazon Ember" panose="020B0603020204020204" pitchFamily="34" charset="0"/>
                    <a:ea typeface="Amazon Ember" panose="020B0603020204020204" pitchFamily="34" charset="0"/>
                    <a:cs typeface="Amazon Ember" panose="020B0603020204020204" pitchFamily="34" charset="0"/>
                  </a:rPr>
                  <a:t>The </a:t>
                </a:r>
                <a:r>
                  <a:rPr lang="en-US" sz="44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noise</a:t>
                </a:r>
                <a:r>
                  <a:rPr lang="en-US" sz="4400" dirty="0">
                    <a:latin typeface="Amazon Ember" panose="020B0603020204020204" pitchFamily="34" charset="0"/>
                    <a:ea typeface="Amazon Ember" panose="020B0603020204020204" pitchFamily="34" charset="0"/>
                    <a:cs typeface="Amazon Ember" panose="020B0603020204020204" pitchFamily="34" charset="0"/>
                  </a:rPr>
                  <a:t>:  </a:t>
                </a:r>
                <a14:m>
                  <m:oMath xmlns:m="http://schemas.openxmlformats.org/officeDocument/2006/math">
                    <m:r>
                      <m:rPr>
                        <m:sty m:val="p"/>
                      </m:rPr>
                      <a:rPr lang="en-US" sz="4400">
                        <a:latin typeface="Cambria Math" panose="02040503050406030204" pitchFamily="18" charset="0"/>
                        <a:ea typeface="Cambria Math" panose="02040503050406030204" pitchFamily="18" charset="0"/>
                      </a:rPr>
                      <m:t>Noise</m:t>
                    </m:r>
                    <m:r>
                      <a:rPr lang="en-US" sz="4400" i="1">
                        <a:latin typeface="Cambria Math" panose="02040503050406030204" pitchFamily="18" charset="0"/>
                        <a:ea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r>
                      <a:rPr lang="en-US" sz="4400" i="1">
                        <a:latin typeface="Cambria Math" panose="02040503050406030204" pitchFamily="18" charset="0"/>
                        <a:ea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𝔼</m:t>
                        </m:r>
                      </m:e>
                      <m:sub>
                        <m:r>
                          <a:rPr lang="en-US" sz="4400" i="1">
                            <a:latin typeface="Cambria Math" panose="02040503050406030204" pitchFamily="18" charset="0"/>
                            <a:ea typeface="Cambria Math" panose="02040503050406030204" pitchFamily="18" charset="0"/>
                          </a:rPr>
                          <m:t>𝜖</m:t>
                        </m:r>
                      </m:sub>
                    </m:sSub>
                    <m:d>
                      <m:dPr>
                        <m:begChr m:val="["/>
                        <m:endChr m:val="]"/>
                        <m:ctrlPr>
                          <a:rPr lang="en-US" sz="4400" i="1">
                            <a:latin typeface="Cambria Math" panose="02040503050406030204" pitchFamily="18" charset="0"/>
                            <a:ea typeface="Cambria Math" panose="02040503050406030204" pitchFamily="18" charset="0"/>
                          </a:rPr>
                        </m:ctrlPr>
                      </m:dPr>
                      <m:e>
                        <m:sSup>
                          <m:sSupPr>
                            <m:ctrlPr>
                              <a:rPr lang="en-US" sz="4400" i="1">
                                <a:latin typeface="Cambria Math" panose="02040503050406030204" pitchFamily="18" charset="0"/>
                                <a:ea typeface="Cambria Math" panose="02040503050406030204" pitchFamily="18" charset="0"/>
                              </a:rPr>
                            </m:ctrlPr>
                          </m:sSupPr>
                          <m:e>
                            <m:r>
                              <a:rPr lang="en-US" sz="4400" i="1">
                                <a:latin typeface="Cambria Math" panose="02040503050406030204" pitchFamily="18" charset="0"/>
                                <a:ea typeface="Cambria Math" panose="02040503050406030204" pitchFamily="18" charset="0"/>
                              </a:rPr>
                              <m:t>𝜖</m:t>
                            </m:r>
                            <m:r>
                              <a:rPr lang="en-US" sz="4400" i="1">
                                <a:latin typeface="Cambria Math" panose="02040503050406030204" pitchFamily="18" charset="0"/>
                                <a:ea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r>
                              <a:rPr lang="en-US" sz="4400" i="1">
                                <a:latin typeface="Cambria Math" panose="02040503050406030204" pitchFamily="18" charset="0"/>
                                <a:ea typeface="Cambria Math" panose="02040503050406030204" pitchFamily="18" charset="0"/>
                              </a:rPr>
                              <m:t>)</m:t>
                            </m:r>
                          </m:e>
                          <m:sup>
                            <m:r>
                              <a:rPr lang="en-US" sz="4400" i="1">
                                <a:latin typeface="Cambria Math" panose="02040503050406030204" pitchFamily="18" charset="0"/>
                                <a:ea typeface="Cambria Math" panose="02040503050406030204" pitchFamily="18" charset="0"/>
                              </a:rPr>
                              <m:t>2</m:t>
                            </m:r>
                          </m:sup>
                        </m:sSup>
                      </m:e>
                    </m:d>
                  </m:oMath>
                </a14:m>
                <a:endParaRPr lang="en-US" sz="4400" dirty="0">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3" name="Text Placeholder 2">
                <a:extLst>
                  <a:ext uri="{FF2B5EF4-FFF2-40B4-BE49-F238E27FC236}">
                    <a16:creationId xmlns:a16="http://schemas.microsoft.com/office/drawing/2014/main" id="{68349AD2-E4FF-4643-B980-FA2FE6FA9206}"/>
                  </a:ext>
                </a:extLst>
              </p:cNvPr>
              <p:cNvSpPr>
                <a:spLocks noGrp="1" noRot="1" noChangeAspect="1" noMove="1" noResize="1" noEditPoints="1" noAdjustHandles="1" noChangeArrowheads="1" noChangeShapeType="1" noTextEdit="1"/>
              </p:cNvSpPr>
              <p:nvPr>
                <p:ph type="body" idx="1"/>
              </p:nvPr>
            </p:nvSpPr>
            <p:spPr>
              <a:xfrm>
                <a:off x="1689100" y="2756958"/>
                <a:ext cx="22671750" cy="7369176"/>
              </a:xfrm>
              <a:blipFill>
                <a:blip r:embed="rId3"/>
                <a:stretch>
                  <a:fillRect l="-1232" t="-1549" b="-1394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60F8384D-58E0-E942-A7BE-0F1D1754AE79}"/>
              </a:ext>
            </a:extLst>
          </p:cNvPr>
          <p:cNvSpPr txBox="1"/>
          <p:nvPr/>
        </p:nvSpPr>
        <p:spPr>
          <a:xfrm>
            <a:off x="16282592" y="8657933"/>
            <a:ext cx="461413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dirty="0"/>
              <a:t>E</a:t>
            </a: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rror is made up of bias, variance and noise</a:t>
            </a:r>
          </a:p>
        </p:txBody>
      </p:sp>
      <p:sp>
        <p:nvSpPr>
          <p:cNvPr id="6" name="Right Brace 5">
            <a:extLst>
              <a:ext uri="{FF2B5EF4-FFF2-40B4-BE49-F238E27FC236}">
                <a16:creationId xmlns:a16="http://schemas.microsoft.com/office/drawing/2014/main" id="{30ECB0DF-1C34-6C40-B6F4-293F2DE94F06}"/>
              </a:ext>
            </a:extLst>
          </p:cNvPr>
          <p:cNvSpPr/>
          <p:nvPr/>
        </p:nvSpPr>
        <p:spPr>
          <a:xfrm>
            <a:off x="14469035" y="7342094"/>
            <a:ext cx="1748118" cy="3657600"/>
          </a:xfrm>
          <a:prstGeom prst="righ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225767889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8FFC-6744-DF44-8503-1567B27D1562}"/>
              </a:ext>
            </a:extLst>
          </p:cNvPr>
          <p:cNvSpPr>
            <a:spLocks noGrp="1"/>
          </p:cNvSpPr>
          <p:nvPr>
            <p:ph type="title"/>
          </p:nvPr>
        </p:nvSpPr>
        <p:spPr/>
        <p:txBody>
          <a:bodyPr/>
          <a:lstStyle/>
          <a:p>
            <a:r>
              <a:rPr lang="en-US" dirty="0"/>
              <a:t>The Setup I</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9A45BCF-88A6-0C47-8EF9-D508009795DE}"/>
                  </a:ext>
                </a:extLst>
              </p:cNvPr>
              <p:cNvSpPr>
                <a:spLocks noGrp="1"/>
              </p:cNvSpPr>
              <p:nvPr>
                <p:ph type="body" idx="1"/>
              </p:nvPr>
            </p:nvSpPr>
            <p:spPr/>
            <p:txBody>
              <a:bodyPr/>
              <a:lstStyle/>
              <a:p>
                <a:r>
                  <a:rPr lang="en-US" sz="4400" dirty="0">
                    <a:latin typeface="Amazon Ember" panose="020B0603020204020204" pitchFamily="34" charset="0"/>
                    <a:ea typeface="Amazon Ember" panose="020B0603020204020204" pitchFamily="34" charset="0"/>
                    <a:cs typeface="Amazon Ember" panose="020B0603020204020204" pitchFamily="34" charset="0"/>
                  </a:rPr>
                  <a:t>Suppose I have a regression problem where I take in vectors </a:t>
                </a:r>
                <a14:m>
                  <m:oMath xmlns:m="http://schemas.openxmlformats.org/officeDocument/2006/math">
                    <m:d>
                      <m:dPr>
                        <m:ctrlPr>
                          <a:rPr lang="en-US" sz="4400" i="1">
                            <a:latin typeface="Cambria Math" panose="02040503050406030204" pitchFamily="18" charset="0"/>
                          </a:rPr>
                        </m:ctrlPr>
                      </m:dPr>
                      <m:e>
                        <m:sSub>
                          <m:sSubPr>
                            <m:ctrlPr>
                              <a:rPr lang="en-US" sz="4400" i="1">
                                <a:latin typeface="Cambria Math" panose="02040503050406030204" pitchFamily="18" charset="0"/>
                              </a:rPr>
                            </m:ctrlPr>
                          </m:sSubPr>
                          <m:e>
                            <m:acc>
                              <m:accPr>
                                <m:chr m:val="⃗"/>
                                <m:ctrlPr>
                                  <a:rPr lang="en-US" sz="4400" i="1">
                                    <a:latin typeface="Cambria Math" panose="02040503050406030204" pitchFamily="18" charset="0"/>
                                  </a:rPr>
                                </m:ctrlPr>
                              </m:accPr>
                              <m:e>
                                <m:r>
                                  <a:rPr lang="en-US" sz="4400" b="0" i="1">
                                    <a:latin typeface="Cambria Math" panose="02040503050406030204" pitchFamily="18" charset="0"/>
                                  </a:rPr>
                                  <m:t>𝑥</m:t>
                                </m:r>
                              </m:e>
                            </m:acc>
                          </m:e>
                          <m:sub>
                            <m:r>
                              <a:rPr lang="en-US" sz="4400" b="0" i="1">
                                <a:latin typeface="Cambria Math" panose="02040503050406030204" pitchFamily="18" charset="0"/>
                              </a:rPr>
                              <m:t>𝑖</m:t>
                            </m:r>
                          </m:sub>
                        </m:sSub>
                      </m:e>
                    </m:d>
                  </m:oMath>
                </a14:m>
                <a:r>
                  <a:rPr lang="en-US" sz="4400" dirty="0">
                    <a:latin typeface="Amazon Ember" panose="020B0603020204020204" pitchFamily="34" charset="0"/>
                    <a:ea typeface="Amazon Ember" panose="020B0603020204020204" pitchFamily="34" charset="0"/>
                    <a:cs typeface="Amazon Ember" panose="020B0603020204020204" pitchFamily="34" charset="0"/>
                  </a:rPr>
                  <a:t> and try to make predictions of a single value </a:t>
                </a:r>
                <a14:m>
                  <m:oMath xmlns:m="http://schemas.openxmlformats.org/officeDocument/2006/math">
                    <m:sSub>
                      <m:sSubPr>
                        <m:ctrlPr>
                          <a:rPr lang="en-US" sz="4400" i="1">
                            <a:latin typeface="Cambria Math" panose="02040503050406030204" pitchFamily="18" charset="0"/>
                          </a:rPr>
                        </m:ctrlPr>
                      </m:sSubPr>
                      <m:e>
                        <m:r>
                          <a:rPr lang="en-US" sz="4400" b="0" i="1">
                            <a:latin typeface="Cambria Math" panose="02040503050406030204" pitchFamily="18" charset="0"/>
                          </a:rPr>
                          <m:t>𝑦</m:t>
                        </m:r>
                      </m:e>
                      <m:sub>
                        <m:r>
                          <a:rPr lang="en-US" sz="4400" b="0" i="1">
                            <a:latin typeface="Cambria Math" panose="02040503050406030204" pitchFamily="18" charset="0"/>
                          </a:rPr>
                          <m:t>𝑖</m:t>
                        </m:r>
                      </m:sub>
                    </m:sSub>
                  </m:oMath>
                </a14:m>
                <a:r>
                  <a:rPr lang="en-US" sz="4400" dirty="0">
                    <a:latin typeface="Amazon Ember" panose="020B0603020204020204" pitchFamily="34" charset="0"/>
                    <a:ea typeface="Amazon Ember" panose="020B0603020204020204" pitchFamily="34" charset="0"/>
                    <a:cs typeface="Amazon Ember" panose="020B0603020204020204" pitchFamily="34" charset="0"/>
                  </a:rPr>
                  <a:t>.  Suppose for the moment that we know the absolute true answer up to an independent random noise:</a:t>
                </a:r>
              </a:p>
              <a:p>
                <a:pPr marL="0" indent="0" algn="ctr">
                  <a:buNone/>
                </a:pPr>
                <a14:m>
                  <m:oMathPara xmlns:m="http://schemas.openxmlformats.org/officeDocument/2006/math">
                    <m:oMathParaPr>
                      <m:jc m:val="centerGroup"/>
                    </m:oMathParaPr>
                    <m:oMath xmlns:m="http://schemas.openxmlformats.org/officeDocument/2006/math">
                      <m:r>
                        <a:rPr lang="en-US" sz="4400" b="0" i="1">
                          <a:latin typeface="Cambria Math" panose="02040503050406030204" pitchFamily="18" charset="0"/>
                        </a:rPr>
                        <m:t>𝑦</m:t>
                      </m:r>
                      <m:r>
                        <a:rPr lang="en-US" sz="4400" b="0" i="1">
                          <a:latin typeface="Cambria Math" panose="02040503050406030204" pitchFamily="18" charset="0"/>
                        </a:rPr>
                        <m:t>=</m:t>
                      </m:r>
                      <m:r>
                        <a:rPr lang="en-US" sz="4400" b="0" i="1">
                          <a:latin typeface="Cambria Math" panose="02040503050406030204" pitchFamily="18" charset="0"/>
                        </a:rPr>
                        <m:t>𝑓</m:t>
                      </m:r>
                      <m:d>
                        <m:dPr>
                          <m:ctrlPr>
                            <a:rPr lang="en-US" sz="4400" i="1">
                              <a:latin typeface="Cambria Math" panose="02040503050406030204" pitchFamily="18" charset="0"/>
                            </a:rPr>
                          </m:ctrlPr>
                        </m:dPr>
                        <m:e>
                          <m:acc>
                            <m:accPr>
                              <m:chr m:val="⃗"/>
                              <m:ctrlPr>
                                <a:rPr lang="en-US" sz="4400" i="1">
                                  <a:latin typeface="Cambria Math" panose="02040503050406030204" pitchFamily="18" charset="0"/>
                                </a:rPr>
                              </m:ctrlPr>
                            </m:accPr>
                            <m:e>
                              <m:r>
                                <a:rPr lang="en-US" sz="4400" b="0" i="1">
                                  <a:latin typeface="Cambria Math" panose="02040503050406030204" pitchFamily="18" charset="0"/>
                                </a:rPr>
                                <m:t>𝑥</m:t>
                              </m:r>
                            </m:e>
                          </m:acc>
                        </m:e>
                      </m:d>
                      <m:r>
                        <a:rPr lang="en-US" sz="4400" b="0" i="1">
                          <a:latin typeface="Cambria Math" panose="02040503050406030204" pitchFamily="18" charset="0"/>
                        </a:rPr>
                        <m:t>+</m:t>
                      </m:r>
                      <m:r>
                        <a:rPr lang="en-US" sz="4400" b="0" i="1">
                          <a:latin typeface="Cambria Math" panose="02040503050406030204" pitchFamily="18" charset="0"/>
                        </a:rPr>
                        <m:t>𝜖</m:t>
                      </m:r>
                      <m:r>
                        <a:rPr lang="en-US" sz="4400" b="0" i="1">
                          <a:latin typeface="Cambria Math" panose="02040503050406030204" pitchFamily="18" charset="0"/>
                        </a:rPr>
                        <m:t>(</m:t>
                      </m:r>
                      <m:acc>
                        <m:accPr>
                          <m:chr m:val="⃗"/>
                          <m:ctrlPr>
                            <a:rPr lang="en-US" sz="4400" i="1">
                              <a:latin typeface="Cambria Math" panose="02040503050406030204" pitchFamily="18" charset="0"/>
                            </a:rPr>
                          </m:ctrlPr>
                        </m:accPr>
                        <m:e>
                          <m:r>
                            <a:rPr lang="en-US" sz="4400" b="0" i="1">
                              <a:latin typeface="Cambria Math" panose="02040503050406030204" pitchFamily="18" charset="0"/>
                            </a:rPr>
                            <m:t>𝑥</m:t>
                          </m:r>
                        </m:e>
                      </m:acc>
                      <m:r>
                        <a:rPr lang="en-US" sz="4400" b="0" i="1">
                          <a:latin typeface="Cambria Math" panose="02040503050406030204" pitchFamily="18" charset="0"/>
                        </a:rPr>
                        <m:t>)</m:t>
                      </m:r>
                    </m:oMath>
                  </m:oMathPara>
                </a14:m>
                <a:endParaRPr lang="en-US" sz="4400" dirty="0">
                  <a:latin typeface="Amazon Ember" panose="020B0603020204020204" pitchFamily="34" charset="0"/>
                  <a:ea typeface="Amazon Ember" panose="020B0603020204020204" pitchFamily="34" charset="0"/>
                  <a:cs typeface="Amazon Ember" panose="020B0603020204020204" pitchFamily="34" charset="0"/>
                </a:endParaRPr>
              </a:p>
              <a:p>
                <a:r>
                  <a:rPr lang="en-US" sz="4400" dirty="0">
                    <a:latin typeface="Amazon Ember" panose="020B0603020204020204" pitchFamily="34" charset="0"/>
                    <a:ea typeface="Amazon Ember" panose="020B0603020204020204" pitchFamily="34" charset="0"/>
                    <a:cs typeface="Amazon Ember" panose="020B0603020204020204" pitchFamily="34" charset="0"/>
                  </a:rPr>
                  <a:t>The noise should be independent from any randomness inherent in </a:t>
                </a:r>
                <a14:m>
                  <m:oMath xmlns:m="http://schemas.openxmlformats.org/officeDocument/2006/math">
                    <m:acc>
                      <m:accPr>
                        <m:chr m:val="⃗"/>
                        <m:ctrlPr>
                          <a:rPr lang="en-US" sz="4400" i="1">
                            <a:latin typeface="Cambria Math" panose="02040503050406030204" pitchFamily="18" charset="0"/>
                          </a:rPr>
                        </m:ctrlPr>
                      </m:accPr>
                      <m:e>
                        <m:r>
                          <a:rPr lang="en-US" sz="4400" b="0" i="1">
                            <a:latin typeface="Cambria Math" panose="02040503050406030204" pitchFamily="18" charset="0"/>
                          </a:rPr>
                          <m:t>𝑥</m:t>
                        </m:r>
                      </m:e>
                    </m:acc>
                  </m:oMath>
                </a14:m>
                <a:r>
                  <a:rPr lang="en-US" sz="4400" dirty="0">
                    <a:latin typeface="Amazon Ember" panose="020B0603020204020204" pitchFamily="34" charset="0"/>
                    <a:ea typeface="Amazon Ember" panose="020B0603020204020204" pitchFamily="34" charset="0"/>
                    <a:cs typeface="Amazon Ember" panose="020B0603020204020204" pitchFamily="34" charset="0"/>
                  </a:rPr>
                  <a:t>, and should have mean zero, so that </a:t>
                </a:r>
                <a14:m>
                  <m:oMath xmlns:m="http://schemas.openxmlformats.org/officeDocument/2006/math">
                    <m:r>
                      <a:rPr lang="en-US" sz="4400" b="0" i="1">
                        <a:latin typeface="Cambria Math" panose="02040503050406030204" pitchFamily="18" charset="0"/>
                      </a:rPr>
                      <m:t>𝑓</m:t>
                    </m:r>
                  </m:oMath>
                </a14:m>
                <a:r>
                  <a:rPr lang="en-US" sz="4400" dirty="0">
                    <a:latin typeface="Amazon Ember" panose="020B0603020204020204" pitchFamily="34" charset="0"/>
                    <a:ea typeface="Amazon Ember" panose="020B0603020204020204" pitchFamily="34" charset="0"/>
                    <a:cs typeface="Amazon Ember" panose="020B0603020204020204" pitchFamily="34" charset="0"/>
                  </a:rPr>
                  <a:t> is the best possible guess.</a:t>
                </a:r>
              </a:p>
              <a:p>
                <a:r>
                  <a:rPr lang="en-US" sz="4400" dirty="0">
                    <a:latin typeface="Amazon Ember" panose="020B0603020204020204" pitchFamily="34" charset="0"/>
                    <a:ea typeface="Amazon Ember" panose="020B0603020204020204" pitchFamily="34" charset="0"/>
                    <a:cs typeface="Amazon Ember" panose="020B0603020204020204" pitchFamily="34" charset="0"/>
                  </a:rPr>
                  <a:t>The function </a:t>
                </a:r>
                <a14:m>
                  <m:oMath xmlns:m="http://schemas.openxmlformats.org/officeDocument/2006/math">
                    <m:r>
                      <a:rPr lang="en-US" sz="4400" b="0" i="1">
                        <a:latin typeface="Cambria Math" panose="02040503050406030204" pitchFamily="18" charset="0"/>
                      </a:rPr>
                      <m:t>𝑓</m:t>
                    </m:r>
                  </m:oMath>
                </a14:m>
                <a:r>
                  <a:rPr lang="en-US" sz="4400" dirty="0">
                    <a:latin typeface="Amazon Ember" panose="020B0603020204020204" pitchFamily="34" charset="0"/>
                    <a:ea typeface="Amazon Ember" panose="020B0603020204020204" pitchFamily="34" charset="0"/>
                    <a:cs typeface="Amazon Ember" panose="020B0603020204020204" pitchFamily="34" charset="0"/>
                  </a:rPr>
                  <a:t> is deterministic.  You can think of it as averaging the answer over the true distribution in the world for that input:</a:t>
                </a:r>
              </a:p>
              <a:p>
                <a:pPr marL="0" indent="0" algn="ctr">
                  <a:buNone/>
                </a:pPr>
                <a14:m>
                  <m:oMathPara xmlns:m="http://schemas.openxmlformats.org/officeDocument/2006/math">
                    <m:oMathParaPr>
                      <m:jc m:val="centerGroup"/>
                    </m:oMathParaPr>
                    <m:oMath xmlns:m="http://schemas.openxmlformats.org/officeDocument/2006/math">
                      <m:r>
                        <a:rPr lang="en-US" sz="4400" b="0" i="1">
                          <a:latin typeface="Cambria Math" panose="02040503050406030204" pitchFamily="18" charset="0"/>
                        </a:rPr>
                        <m:t>𝑓</m:t>
                      </m:r>
                      <m:d>
                        <m:dPr>
                          <m:ctrlPr>
                            <a:rPr lang="en-US" sz="4400" i="1">
                              <a:latin typeface="Cambria Math" panose="02040503050406030204" pitchFamily="18" charset="0"/>
                            </a:rPr>
                          </m:ctrlPr>
                        </m:dPr>
                        <m:e>
                          <m:acc>
                            <m:accPr>
                              <m:chr m:val="⃗"/>
                              <m:ctrlPr>
                                <a:rPr lang="en-US" sz="4400" i="1">
                                  <a:latin typeface="Cambria Math" panose="02040503050406030204" pitchFamily="18" charset="0"/>
                                </a:rPr>
                              </m:ctrlPr>
                            </m:accPr>
                            <m:e>
                              <m:r>
                                <a:rPr lang="en-US" sz="4400" b="0" i="1">
                                  <a:latin typeface="Cambria Math" panose="02040503050406030204" pitchFamily="18" charset="0"/>
                                </a:rPr>
                                <m:t>𝑥</m:t>
                              </m:r>
                            </m:e>
                          </m:acc>
                        </m:e>
                      </m:d>
                      <m:r>
                        <a:rPr lang="en-US" sz="4400" b="0" i="1">
                          <a:latin typeface="Cambria Math" panose="02040503050406030204" pitchFamily="18" charset="0"/>
                        </a:rPr>
                        <m:t>= </m:t>
                      </m:r>
                      <m:r>
                        <a:rPr lang="en-US" sz="4400" b="0" i="1">
                          <a:latin typeface="Cambria Math" panose="02040503050406030204" pitchFamily="18" charset="0"/>
                          <a:ea typeface="Cambria Math" panose="02040503050406030204" pitchFamily="18" charset="0"/>
                        </a:rPr>
                        <m:t>𝔼</m:t>
                      </m:r>
                      <m:r>
                        <a:rPr lang="en-US" sz="4400" b="0" i="1">
                          <a:latin typeface="Cambria Math" panose="02040503050406030204" pitchFamily="18" charset="0"/>
                          <a:ea typeface="Cambria Math" panose="02040503050406030204" pitchFamily="18" charset="0"/>
                        </a:rPr>
                        <m:t>[</m:t>
                      </m:r>
                      <m:r>
                        <a:rPr lang="en-US" sz="4400" b="0" i="1">
                          <a:latin typeface="Cambria Math" panose="02040503050406030204" pitchFamily="18" charset="0"/>
                          <a:ea typeface="Cambria Math" panose="02040503050406030204" pitchFamily="18" charset="0"/>
                        </a:rPr>
                        <m:t>𝑦</m:t>
                      </m:r>
                      <m:r>
                        <a:rPr lang="en-US" sz="4400" b="0" i="1">
                          <a:latin typeface="Cambria Math" panose="02040503050406030204" pitchFamily="18" charset="0"/>
                          <a:ea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rPr>
                          </m:ctrlPr>
                        </m:accPr>
                        <m:e>
                          <m:r>
                            <a:rPr lang="en-US" sz="4400" b="0" i="1">
                              <a:latin typeface="Cambria Math" panose="02040503050406030204" pitchFamily="18" charset="0"/>
                              <a:ea typeface="Cambria Math" panose="02040503050406030204" pitchFamily="18" charset="0"/>
                            </a:rPr>
                            <m:t>𝑥</m:t>
                          </m:r>
                        </m:e>
                      </m:acc>
                      <m:r>
                        <a:rPr lang="en-US" sz="4400" b="0" i="1">
                          <a:latin typeface="Cambria Math" panose="02040503050406030204" pitchFamily="18" charset="0"/>
                          <a:ea typeface="Cambria Math" panose="02040503050406030204" pitchFamily="18" charset="0"/>
                        </a:rPr>
                        <m:t>]</m:t>
                      </m:r>
                    </m:oMath>
                  </m:oMathPara>
                </a14:m>
                <a:endParaRPr lang="en-US" sz="4400" dirty="0">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3" name="Text Placeholder 2">
                <a:extLst>
                  <a:ext uri="{FF2B5EF4-FFF2-40B4-BE49-F238E27FC236}">
                    <a16:creationId xmlns:a16="http://schemas.microsoft.com/office/drawing/2014/main" id="{F9A45BCF-88A6-0C47-8EF9-D508009795DE}"/>
                  </a:ext>
                </a:extLst>
              </p:cNvPr>
              <p:cNvSpPr>
                <a:spLocks noGrp="1" noRot="1" noChangeAspect="1" noMove="1" noResize="1" noEditPoints="1" noAdjustHandles="1" noChangeArrowheads="1" noChangeShapeType="1" noTextEdit="1"/>
              </p:cNvSpPr>
              <p:nvPr>
                <p:ph type="body" idx="1"/>
              </p:nvPr>
            </p:nvSpPr>
            <p:spPr>
              <a:blipFill>
                <a:blip r:embed="rId3"/>
                <a:stretch>
                  <a:fillRect l="-1813" t="-4303" r="-1813"/>
                </a:stretch>
              </a:blipFill>
            </p:spPr>
            <p:txBody>
              <a:bodyPr/>
              <a:lstStyle/>
              <a:p>
                <a:r>
                  <a:rPr lang="en-US">
                    <a:noFill/>
                  </a:rPr>
                  <a:t> </a:t>
                </a:r>
              </a:p>
            </p:txBody>
          </p:sp>
        </mc:Fallback>
      </mc:AlternateContent>
    </p:spTree>
    <p:extLst>
      <p:ext uri="{BB962C8B-B14F-4D97-AF65-F5344CB8AC3E}">
        <p14:creationId xmlns:p14="http://schemas.microsoft.com/office/powerpoint/2010/main" val="140098389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8FFC-6744-DF44-8503-1567B27D1562}"/>
              </a:ext>
            </a:extLst>
          </p:cNvPr>
          <p:cNvSpPr>
            <a:spLocks noGrp="1"/>
          </p:cNvSpPr>
          <p:nvPr>
            <p:ph type="title"/>
          </p:nvPr>
        </p:nvSpPr>
        <p:spPr/>
        <p:txBody>
          <a:bodyPr/>
          <a:lstStyle/>
          <a:p>
            <a:r>
              <a:rPr lang="en-US" dirty="0"/>
              <a:t>The Setup II</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9A45BCF-88A6-0C47-8EF9-D508009795DE}"/>
                  </a:ext>
                </a:extLst>
              </p:cNvPr>
              <p:cNvSpPr>
                <a:spLocks noGrp="1"/>
              </p:cNvSpPr>
              <p:nvPr>
                <p:ph type="body" idx="1"/>
              </p:nvPr>
            </p:nvSpPr>
            <p:spPr/>
            <p:txBody>
              <a:bodyPr/>
              <a:lstStyle/>
              <a:p>
                <a:r>
                  <a:rPr lang="en-US" sz="4400" dirty="0"/>
                  <a:t>When we are given a dataset </a:t>
                </a:r>
                <a14:m>
                  <m:oMath xmlns:m="http://schemas.openxmlformats.org/officeDocument/2006/math">
                    <m:r>
                      <a:rPr lang="en-US" sz="4400" i="1">
                        <a:latin typeface="Cambria Math" panose="02040503050406030204" pitchFamily="18" charset="0"/>
                        <a:ea typeface="Cambria Math" panose="02040503050406030204" pitchFamily="18" charset="0"/>
                      </a:rPr>
                      <m:t>𝒟</m:t>
                    </m:r>
                  </m:oMath>
                </a14:m>
                <a:r>
                  <a:rPr lang="en-US" sz="4400" dirty="0"/>
                  <a:t>, we can use some machine learning technique to try to learn to predict the values of </a:t>
                </a:r>
                <a14:m>
                  <m:oMath xmlns:m="http://schemas.openxmlformats.org/officeDocument/2006/math">
                    <m:r>
                      <a:rPr lang="en-US" sz="4400" i="1">
                        <a:latin typeface="Cambria Math" panose="02040503050406030204" pitchFamily="18" charset="0"/>
                      </a:rPr>
                      <m:t>𝑓</m:t>
                    </m:r>
                  </m:oMath>
                </a14:m>
                <a:r>
                  <a:rPr lang="en-US" sz="4400" dirty="0"/>
                  <a:t> for previously unseen data.  Call this learned model </a:t>
                </a:r>
                <a14:m>
                  <m:oMath xmlns:m="http://schemas.openxmlformats.org/officeDocument/2006/math">
                    <m:sSub>
                      <m:sSubPr>
                        <m:ctrlPr>
                          <a:rPr lang="en-US" sz="4400" i="1" dirty="0">
                            <a:latin typeface="Cambria Math" panose="02040503050406030204" pitchFamily="18" charset="0"/>
                          </a:rPr>
                        </m:ctrlPr>
                      </m:sSubPr>
                      <m:e>
                        <m:acc>
                          <m:accPr>
                            <m:chr m:val="̂"/>
                            <m:ctrlPr>
                              <a:rPr lang="en-US" sz="4400" i="1">
                                <a:latin typeface="Cambria Math" panose="02040503050406030204" pitchFamily="18" charset="0"/>
                              </a:rPr>
                            </m:ctrlPr>
                          </m:accPr>
                          <m:e>
                            <m:r>
                              <a:rPr lang="en-US" sz="4400" i="1">
                                <a:latin typeface="Cambria Math" panose="02040503050406030204" pitchFamily="18" charset="0"/>
                              </a:rPr>
                              <m:t>𝑓</m:t>
                            </m:r>
                          </m:e>
                        </m:acc>
                      </m:e>
                      <m:sub>
                        <m:r>
                          <a:rPr lang="en-US" sz="4400" i="1" dirty="0">
                            <a:latin typeface="Cambria Math" panose="02040503050406030204" pitchFamily="18" charset="0"/>
                            <a:ea typeface="Cambria Math" panose="02040503050406030204" pitchFamily="18" charset="0"/>
                          </a:rPr>
                          <m:t>𝒟</m:t>
                        </m:r>
                      </m:sub>
                    </m:sSub>
                  </m:oMath>
                </a14:m>
                <a:r>
                  <a:rPr lang="en-US" sz="4400" dirty="0"/>
                  <a:t>.  </a:t>
                </a:r>
              </a:p>
              <a:p>
                <a:r>
                  <a:rPr lang="en-US" sz="4400" dirty="0"/>
                  <a:t>Note that this is </a:t>
                </a:r>
                <a:r>
                  <a:rPr lang="en-US" sz="4400" b="1" dirty="0">
                    <a:solidFill>
                      <a:schemeClr val="tx1"/>
                    </a:solidFill>
                  </a:rPr>
                  <a:t>random</a:t>
                </a:r>
                <a:r>
                  <a:rPr lang="en-US" sz="4400" dirty="0"/>
                  <a:t> and depends on the particular random sample of data.</a:t>
                </a:r>
              </a:p>
              <a:p>
                <a:r>
                  <a:rPr lang="en-US" sz="4400" dirty="0"/>
                  <a:t>There can be additional randomness could potentially be random itself (say it was trained via SGD from a random initialization).  </a:t>
                </a:r>
              </a:p>
              <a:p>
                <a:r>
                  <a:rPr lang="en-US" sz="4400" b="1" dirty="0">
                    <a:solidFill>
                      <a:schemeClr val="tx1"/>
                    </a:solidFill>
                  </a:rPr>
                  <a:t>Our Goal</a:t>
                </a:r>
                <a:r>
                  <a:rPr lang="en-US" sz="4400" dirty="0">
                    <a:solidFill>
                      <a:schemeClr val="tx1"/>
                    </a:solidFill>
                  </a:rPr>
                  <a:t>:</a:t>
                </a:r>
              </a:p>
              <a:p>
                <a:pPr marL="0" indent="0" algn="ctr">
                  <a:buNone/>
                </a:pPr>
                <a:r>
                  <a:rPr lang="en-US" sz="4400" dirty="0"/>
                  <a:t>Given a new input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𝑥</m:t>
                        </m:r>
                      </m:e>
                    </m:acc>
                  </m:oMath>
                </a14:m>
                <a:r>
                  <a:rPr lang="en-US" sz="4400" dirty="0"/>
                  <a:t>,how do we understand </a:t>
                </a:r>
                <a14:m>
                  <m:oMath xmlns:m="http://schemas.openxmlformats.org/officeDocument/2006/math">
                    <m:sSub>
                      <m:sSubPr>
                        <m:ctrlPr>
                          <a:rPr lang="en-US" sz="4400" i="1">
                            <a:latin typeface="Cambria Math" panose="02040503050406030204" pitchFamily="18" charset="0"/>
                            <a:ea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𝔼</m:t>
                        </m:r>
                      </m:e>
                      <m:sub>
                        <m:r>
                          <a:rPr lang="en-US" sz="4400" i="1">
                            <a:latin typeface="Cambria Math" panose="02040503050406030204" pitchFamily="18" charset="0"/>
                            <a:ea typeface="Cambria Math" panose="02040503050406030204" pitchFamily="18" charset="0"/>
                          </a:rPr>
                          <m:t>𝒟</m:t>
                        </m:r>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𝑦</m:t>
                        </m:r>
                      </m:sub>
                    </m:sSub>
                    <m:d>
                      <m:dPr>
                        <m:begChr m:val="["/>
                        <m:endChr m:val="]"/>
                        <m:ctrlPr>
                          <a:rPr lang="en-US" sz="4400" i="1">
                            <a:latin typeface="Cambria Math" panose="02040503050406030204" pitchFamily="18" charset="0"/>
                            <a:ea typeface="Cambria Math" panose="02040503050406030204" pitchFamily="18" charset="0"/>
                          </a:rPr>
                        </m:ctrlPr>
                      </m:dPr>
                      <m:e>
                        <m:sSup>
                          <m:sSupPr>
                            <m:ctrlPr>
                              <a:rPr lang="en-US" sz="4400" i="1">
                                <a:latin typeface="Cambria Math" panose="02040503050406030204" pitchFamily="18" charset="0"/>
                                <a:ea typeface="Cambria Math" panose="02040503050406030204" pitchFamily="18" charset="0"/>
                              </a:rPr>
                            </m:ctrlPr>
                          </m:sSupPr>
                          <m:e>
                            <m:d>
                              <m:dPr>
                                <m:ctrlPr>
                                  <a:rPr lang="en-US" sz="4400" i="1">
                                    <a:latin typeface="Cambria Math" panose="02040503050406030204" pitchFamily="18" charset="0"/>
                                    <a:ea typeface="Cambria Math" panose="02040503050406030204" pitchFamily="18" charset="0"/>
                                  </a:rPr>
                                </m:ctrlPr>
                              </m:dPr>
                              <m:e>
                                <m:r>
                                  <a:rPr lang="en-US" sz="4400" i="1">
                                    <a:latin typeface="Cambria Math" panose="02040503050406030204" pitchFamily="18" charset="0"/>
                                    <a:ea typeface="Cambria Math" panose="02040503050406030204" pitchFamily="18" charset="0"/>
                                  </a:rPr>
                                  <m:t>𝑦</m:t>
                                </m:r>
                                <m:r>
                                  <a:rPr lang="en-US" sz="4400" i="1">
                                    <a:latin typeface="Cambria Math" panose="02040503050406030204" pitchFamily="18" charset="0"/>
                                    <a:ea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e>
                                  <m:sub>
                                    <m:r>
                                      <a:rPr lang="en-US" sz="4400" i="1">
                                        <a:latin typeface="Cambria Math" panose="02040503050406030204" pitchFamily="18" charset="0"/>
                                        <a:ea typeface="Cambria Math" panose="02040503050406030204" pitchFamily="18" charset="0"/>
                                      </a:rPr>
                                      <m:t>𝒟</m:t>
                                    </m:r>
                                  </m:sub>
                                </m:sSub>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e>
                            </m:d>
                          </m:e>
                          <m:sup>
                            <m:r>
                              <a:rPr lang="en-US" sz="4400" i="1">
                                <a:latin typeface="Cambria Math" panose="02040503050406030204" pitchFamily="18" charset="0"/>
                                <a:ea typeface="Cambria Math" panose="02040503050406030204" pitchFamily="18" charset="0"/>
                              </a:rPr>
                              <m:t>2</m:t>
                            </m:r>
                          </m:sup>
                        </m:sSup>
                      </m:e>
                    </m:d>
                  </m:oMath>
                </a14:m>
                <a:endParaRPr lang="en-US" sz="4400" dirty="0"/>
              </a:p>
              <a:p>
                <a:r>
                  <a:rPr lang="en-US" sz="4400" dirty="0"/>
                  <a:t>In other words: </a:t>
                </a:r>
                <a:r>
                  <a:rPr lang="en-US" sz="4400" b="1" dirty="0">
                    <a:solidFill>
                      <a:schemeClr val="tx1"/>
                    </a:solidFill>
                  </a:rPr>
                  <a:t>how the randomness in our dataset influence our mean squared error over previously unseen data? </a:t>
                </a:r>
              </a:p>
            </p:txBody>
          </p:sp>
        </mc:Choice>
        <mc:Fallback xmlns="">
          <p:sp>
            <p:nvSpPr>
              <p:cNvPr id="3" name="Text Placeholder 2">
                <a:extLst>
                  <a:ext uri="{FF2B5EF4-FFF2-40B4-BE49-F238E27FC236}">
                    <a16:creationId xmlns:a16="http://schemas.microsoft.com/office/drawing/2014/main" id="{F9A45BCF-88A6-0C47-8EF9-D508009795DE}"/>
                  </a:ext>
                </a:extLst>
              </p:cNvPr>
              <p:cNvSpPr>
                <a:spLocks noGrp="1" noRot="1" noChangeAspect="1" noMove="1" noResize="1" noEditPoints="1" noAdjustHandles="1" noChangeArrowheads="1" noChangeShapeType="1" noTextEdit="1"/>
              </p:cNvSpPr>
              <p:nvPr>
                <p:ph type="body" idx="1"/>
              </p:nvPr>
            </p:nvSpPr>
            <p:spPr>
              <a:blipFill>
                <a:blip r:embed="rId3"/>
                <a:stretch>
                  <a:fillRect l="-1813" t="-4303" r="-1269" b="-30120"/>
                </a:stretch>
              </a:blipFill>
            </p:spPr>
            <p:txBody>
              <a:bodyPr/>
              <a:lstStyle/>
              <a:p>
                <a:r>
                  <a:rPr lang="en-US">
                    <a:noFill/>
                  </a:rPr>
                  <a:t> </a:t>
                </a:r>
              </a:p>
            </p:txBody>
          </p:sp>
        </mc:Fallback>
      </mc:AlternateContent>
    </p:spTree>
    <p:extLst>
      <p:ext uri="{BB962C8B-B14F-4D97-AF65-F5344CB8AC3E}">
        <p14:creationId xmlns:p14="http://schemas.microsoft.com/office/powerpoint/2010/main" val="160967404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C6B3-1B82-0043-B47A-DDDDEDA59A19}"/>
              </a:ext>
            </a:extLst>
          </p:cNvPr>
          <p:cNvSpPr>
            <a:spLocks noGrp="1"/>
          </p:cNvSpPr>
          <p:nvPr>
            <p:ph type="title"/>
          </p:nvPr>
        </p:nvSpPr>
        <p:spPr/>
        <p:txBody>
          <a:bodyPr/>
          <a:lstStyle/>
          <a:p>
            <a:r>
              <a:rPr lang="en-US" dirty="0"/>
              <a:t>Deriving the Relationship I</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8349AD2-E4FF-4643-B980-FA2FE6FA9206}"/>
                  </a:ext>
                </a:extLst>
              </p:cNvPr>
              <p:cNvSpPr>
                <a:spLocks noGrp="1"/>
              </p:cNvSpPr>
              <p:nvPr>
                <p:ph type="body" idx="1"/>
              </p:nvPr>
            </p:nvSpPr>
            <p:spPr/>
            <p:txBody>
              <a:bodyPr/>
              <a:lstStyle/>
              <a:p>
                <a:r>
                  <a:rPr lang="en-US" sz="4400" dirty="0">
                    <a:latin typeface="Amazon Ember" panose="020B0603020204020204" pitchFamily="34" charset="0"/>
                    <a:ea typeface="Amazon Ember" panose="020B0603020204020204" pitchFamily="34" charset="0"/>
                    <a:cs typeface="Amazon Ember" panose="020B0603020204020204" pitchFamily="34" charset="0"/>
                  </a:rPr>
                  <a:t>Let us start with what we have, and remember that </a:t>
                </a:r>
                <a14:m>
                  <m:oMath xmlns:m="http://schemas.openxmlformats.org/officeDocument/2006/math">
                    <m:r>
                      <a:rPr lang="en-US" sz="4400" i="1">
                        <a:latin typeface="Cambria Math" panose="02040503050406030204" pitchFamily="18" charset="0"/>
                      </a:rPr>
                      <m:t>𝑦</m:t>
                    </m:r>
                    <m:r>
                      <a:rPr lang="en-US" sz="4400" i="1">
                        <a:latin typeface="Cambria Math" panose="02040503050406030204" pitchFamily="18" charset="0"/>
                      </a:rPr>
                      <m:t>=</m:t>
                    </m:r>
                    <m:r>
                      <a:rPr lang="en-US" sz="4400" i="1">
                        <a:latin typeface="Cambria Math" panose="02040503050406030204" pitchFamily="18" charset="0"/>
                      </a:rPr>
                      <m:t>𝑓</m:t>
                    </m:r>
                    <m:d>
                      <m:dPr>
                        <m:ctrlPr>
                          <a:rPr lang="en-US" sz="4400" i="1">
                            <a:latin typeface="Cambria Math" panose="02040503050406030204" pitchFamily="18" charset="0"/>
                          </a:rPr>
                        </m:ctrlPr>
                      </m:dPr>
                      <m:e>
                        <m:acc>
                          <m:accPr>
                            <m:chr m:val="⃗"/>
                            <m:ctrlPr>
                              <a:rPr lang="en-US" sz="4400" i="1">
                                <a:latin typeface="Cambria Math" panose="02040503050406030204" pitchFamily="18" charset="0"/>
                              </a:rPr>
                            </m:ctrlPr>
                          </m:accPr>
                          <m:e>
                            <m:r>
                              <a:rPr lang="en-US" sz="4400" i="1">
                                <a:latin typeface="Cambria Math" panose="02040503050406030204" pitchFamily="18" charset="0"/>
                              </a:rPr>
                              <m:t>𝑥</m:t>
                            </m:r>
                          </m:e>
                        </m:acc>
                      </m:e>
                    </m:d>
                    <m:r>
                      <a:rPr lang="en-US" sz="4400" i="1">
                        <a:latin typeface="Cambria Math" panose="02040503050406030204" pitchFamily="18" charset="0"/>
                      </a:rPr>
                      <m:t>+</m:t>
                    </m:r>
                    <m:r>
                      <m:rPr>
                        <m:sty m:val="p"/>
                      </m:rPr>
                      <a:rPr lang="en-US" sz="4400" i="1">
                        <a:latin typeface="Cambria Math" panose="02040503050406030204" pitchFamily="18" charset="0"/>
                      </a:rPr>
                      <m:t>ϵ</m:t>
                    </m:r>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𝑥</m:t>
                        </m:r>
                      </m:e>
                    </m:acc>
                    <m:r>
                      <a:rPr lang="en-US" sz="4400" i="1">
                        <a:latin typeface="Cambria Math" panose="02040503050406030204" pitchFamily="18" charset="0"/>
                      </a:rPr>
                      <m:t>)</m:t>
                    </m:r>
                  </m:oMath>
                </a14:m>
                <a:r>
                  <a:rPr lang="en-US" sz="4400" dirty="0">
                    <a:latin typeface="Amazon Ember" panose="020B0603020204020204" pitchFamily="34" charset="0"/>
                    <a:ea typeface="Amazon Ember" panose="020B0603020204020204" pitchFamily="34" charset="0"/>
                    <a:cs typeface="Amazon Ember" panose="020B0603020204020204" pitchFamily="34" charset="0"/>
                  </a:rPr>
                  <a:t>:</a:t>
                </a:r>
              </a:p>
              <a:p>
                <a:pPr algn="ctr"/>
                <a14:m>
                  <m:oMathPara xmlns:m="http://schemas.openxmlformats.org/officeDocument/2006/math">
                    <m:oMathParaPr>
                      <m:jc m:val="centerGroup"/>
                    </m:oMathParaPr>
                    <m:oMath xmlns:m="http://schemas.openxmlformats.org/officeDocument/2006/math">
                      <m:sSub>
                        <m:sSubPr>
                          <m:ctrlPr>
                            <a:rPr lang="en-US" sz="4400" i="1">
                              <a:latin typeface="Cambria Math" panose="02040503050406030204" pitchFamily="18" charset="0"/>
                              <a:ea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𝔼</m:t>
                          </m:r>
                        </m:e>
                        <m:sub>
                          <m:r>
                            <a:rPr lang="en-US" sz="4400" i="1">
                              <a:latin typeface="Cambria Math" panose="02040503050406030204" pitchFamily="18" charset="0"/>
                              <a:ea typeface="Cambria Math" panose="02040503050406030204" pitchFamily="18" charset="0"/>
                            </a:rPr>
                            <m:t>𝒟</m:t>
                          </m:r>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𝑦</m:t>
                          </m:r>
                        </m:sub>
                      </m:sSub>
                      <m:d>
                        <m:dPr>
                          <m:begChr m:val="["/>
                          <m:endChr m:val="]"/>
                          <m:ctrlPr>
                            <a:rPr lang="en-US" sz="4400" i="1">
                              <a:latin typeface="Cambria Math" panose="02040503050406030204" pitchFamily="18" charset="0"/>
                              <a:ea typeface="Cambria Math" panose="02040503050406030204" pitchFamily="18" charset="0"/>
                            </a:rPr>
                          </m:ctrlPr>
                        </m:dPr>
                        <m:e>
                          <m:sSup>
                            <m:sSupPr>
                              <m:ctrlPr>
                                <a:rPr lang="en-US" sz="4400" i="1">
                                  <a:latin typeface="Cambria Math" panose="02040503050406030204" pitchFamily="18" charset="0"/>
                                  <a:ea typeface="Cambria Math" panose="02040503050406030204" pitchFamily="18" charset="0"/>
                                </a:rPr>
                              </m:ctrlPr>
                            </m:sSupPr>
                            <m:e>
                              <m:d>
                                <m:dPr>
                                  <m:ctrlPr>
                                    <a:rPr lang="en-US" sz="4400" i="1">
                                      <a:latin typeface="Cambria Math" panose="02040503050406030204" pitchFamily="18" charset="0"/>
                                      <a:ea typeface="Cambria Math" panose="02040503050406030204" pitchFamily="18" charset="0"/>
                                    </a:rPr>
                                  </m:ctrlPr>
                                </m:dPr>
                                <m:e>
                                  <m:r>
                                    <a:rPr lang="en-US" sz="4400" i="1">
                                      <a:latin typeface="Cambria Math" panose="02040503050406030204" pitchFamily="18" charset="0"/>
                                      <a:ea typeface="Cambria Math" panose="02040503050406030204" pitchFamily="18" charset="0"/>
                                    </a:rPr>
                                    <m:t>𝑦</m:t>
                                  </m:r>
                                  <m:r>
                                    <a:rPr lang="en-US" sz="4400" i="1">
                                      <a:latin typeface="Cambria Math" panose="02040503050406030204" pitchFamily="18" charset="0"/>
                                      <a:ea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e>
                                    <m:sub>
                                      <m:r>
                                        <a:rPr lang="en-US" sz="4400" i="1">
                                          <a:latin typeface="Cambria Math" panose="02040503050406030204" pitchFamily="18" charset="0"/>
                                          <a:ea typeface="Cambria Math" panose="02040503050406030204" pitchFamily="18" charset="0"/>
                                        </a:rPr>
                                        <m:t>𝒟</m:t>
                                      </m:r>
                                    </m:sub>
                                  </m:sSub>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e>
                              </m:d>
                            </m:e>
                            <m:sup>
                              <m:r>
                                <a:rPr lang="en-US" sz="4400" i="1">
                                  <a:latin typeface="Cambria Math" panose="02040503050406030204" pitchFamily="18" charset="0"/>
                                  <a:ea typeface="Cambria Math" panose="02040503050406030204" pitchFamily="18" charset="0"/>
                                </a:rPr>
                                <m:t>2</m:t>
                              </m:r>
                            </m:sup>
                          </m:sSup>
                        </m:e>
                      </m:d>
                      <m:r>
                        <a:rPr lang="en-US" sz="4400">
                          <a:latin typeface="Cambria Math" panose="02040503050406030204" pitchFamily="18" charset="0"/>
                          <a:ea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𝔼</m:t>
                          </m:r>
                        </m:e>
                        <m:sub>
                          <m:r>
                            <a:rPr lang="en-US" sz="4400" i="1">
                              <a:latin typeface="Cambria Math" panose="02040503050406030204" pitchFamily="18" charset="0"/>
                              <a:ea typeface="Cambria Math" panose="02040503050406030204" pitchFamily="18" charset="0"/>
                            </a:rPr>
                            <m:t>𝒟</m:t>
                          </m:r>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𝜖</m:t>
                          </m:r>
                        </m:sub>
                      </m:sSub>
                      <m:d>
                        <m:dPr>
                          <m:begChr m:val="["/>
                          <m:endChr m:val="]"/>
                          <m:ctrlPr>
                            <a:rPr lang="en-US" sz="4400" i="1">
                              <a:latin typeface="Cambria Math" panose="02040503050406030204" pitchFamily="18" charset="0"/>
                              <a:ea typeface="Cambria Math" panose="02040503050406030204" pitchFamily="18" charset="0"/>
                            </a:rPr>
                          </m:ctrlPr>
                        </m:dPr>
                        <m:e>
                          <m:sSup>
                            <m:sSupPr>
                              <m:ctrlPr>
                                <a:rPr lang="en-US" sz="4400" i="1">
                                  <a:latin typeface="Cambria Math" panose="02040503050406030204" pitchFamily="18" charset="0"/>
                                  <a:ea typeface="Cambria Math" panose="02040503050406030204" pitchFamily="18" charset="0"/>
                                </a:rPr>
                              </m:ctrlPr>
                            </m:sSupPr>
                            <m:e>
                              <m:d>
                                <m:dPr>
                                  <m:ctrlPr>
                                    <a:rPr lang="en-US" sz="4400" i="1">
                                      <a:latin typeface="Cambria Math" panose="02040503050406030204" pitchFamily="18" charset="0"/>
                                      <a:ea typeface="Cambria Math" panose="02040503050406030204" pitchFamily="18" charset="0"/>
                                    </a:rPr>
                                  </m:ctrlPr>
                                </m:dPr>
                                <m:e>
                                  <m:r>
                                    <a:rPr lang="en-US" sz="4400" i="1" smtClean="0">
                                      <a:solidFill>
                                        <a:srgbClr val="C00000"/>
                                      </a:solidFill>
                                      <a:latin typeface="Cambria Math" panose="02040503050406030204" pitchFamily="18" charset="0"/>
                                    </a:rPr>
                                    <m:t>𝑓</m:t>
                                  </m:r>
                                  <m:d>
                                    <m:dPr>
                                      <m:ctrlPr>
                                        <a:rPr lang="en-US" sz="4400" i="1">
                                          <a:solidFill>
                                            <a:srgbClr val="C00000"/>
                                          </a:solidFill>
                                          <a:latin typeface="Cambria Math" panose="02040503050406030204" pitchFamily="18" charset="0"/>
                                        </a:rPr>
                                      </m:ctrlPr>
                                    </m:dPr>
                                    <m:e>
                                      <m:acc>
                                        <m:accPr>
                                          <m:chr m:val="⃗"/>
                                          <m:ctrlPr>
                                            <a:rPr lang="en-US" sz="4400" i="1">
                                              <a:solidFill>
                                                <a:srgbClr val="C00000"/>
                                              </a:solidFill>
                                              <a:latin typeface="Cambria Math" panose="02040503050406030204" pitchFamily="18" charset="0"/>
                                            </a:rPr>
                                          </m:ctrlPr>
                                        </m:accPr>
                                        <m:e>
                                          <m:r>
                                            <a:rPr lang="en-US" sz="4400" i="1">
                                              <a:solidFill>
                                                <a:srgbClr val="C00000"/>
                                              </a:solidFill>
                                              <a:latin typeface="Cambria Math" panose="02040503050406030204" pitchFamily="18" charset="0"/>
                                            </a:rPr>
                                            <m:t>𝑥</m:t>
                                          </m:r>
                                        </m:e>
                                      </m:acc>
                                    </m:e>
                                  </m:d>
                                  <m:r>
                                    <a:rPr lang="en-US" sz="4400" i="1">
                                      <a:solidFill>
                                        <a:srgbClr val="C00000"/>
                                      </a:solidFill>
                                      <a:latin typeface="Cambria Math" panose="02040503050406030204" pitchFamily="18" charset="0"/>
                                      <a:ea typeface="Cambria Math" panose="02040503050406030204" pitchFamily="18" charset="0"/>
                                    </a:rPr>
                                    <m:t>−</m:t>
                                  </m:r>
                                  <m:sSub>
                                    <m:sSubPr>
                                      <m:ctrlPr>
                                        <a:rPr lang="en-US" sz="4400" i="1">
                                          <a:solidFill>
                                            <a:srgbClr val="C00000"/>
                                          </a:solidFill>
                                          <a:latin typeface="Cambria Math" panose="02040503050406030204" pitchFamily="18" charset="0"/>
                                          <a:ea typeface="Cambria Math" panose="02040503050406030204" pitchFamily="18" charset="0"/>
                                        </a:rPr>
                                      </m:ctrlPr>
                                    </m:sSubPr>
                                    <m:e>
                                      <m:acc>
                                        <m:accPr>
                                          <m:chr m:val="̂"/>
                                          <m:ctrlPr>
                                            <a:rPr lang="en-US" sz="4400" i="1">
                                              <a:solidFill>
                                                <a:srgbClr val="C00000"/>
                                              </a:solidFill>
                                              <a:latin typeface="Cambria Math" panose="02040503050406030204" pitchFamily="18" charset="0"/>
                                              <a:ea typeface="Cambria Math" panose="02040503050406030204" pitchFamily="18" charset="0"/>
                                            </a:rPr>
                                          </m:ctrlPr>
                                        </m:accPr>
                                        <m:e>
                                          <m:r>
                                            <a:rPr lang="en-US" sz="4400" i="1">
                                              <a:solidFill>
                                                <a:srgbClr val="C00000"/>
                                              </a:solidFill>
                                              <a:latin typeface="Cambria Math" panose="02040503050406030204" pitchFamily="18" charset="0"/>
                                              <a:ea typeface="Cambria Math" panose="02040503050406030204" pitchFamily="18" charset="0"/>
                                            </a:rPr>
                                            <m:t>𝑓</m:t>
                                          </m:r>
                                        </m:e>
                                      </m:acc>
                                    </m:e>
                                    <m:sub>
                                      <m:r>
                                        <a:rPr lang="en-US" sz="4400" i="1">
                                          <a:solidFill>
                                            <a:srgbClr val="C00000"/>
                                          </a:solidFill>
                                          <a:latin typeface="Cambria Math" panose="02040503050406030204" pitchFamily="18" charset="0"/>
                                          <a:ea typeface="Cambria Math" panose="02040503050406030204" pitchFamily="18" charset="0"/>
                                        </a:rPr>
                                        <m:t>𝒟</m:t>
                                      </m:r>
                                    </m:sub>
                                  </m:sSub>
                                  <m:d>
                                    <m:dPr>
                                      <m:ctrlPr>
                                        <a:rPr lang="en-US" sz="4400" i="1">
                                          <a:solidFill>
                                            <a:srgbClr val="C00000"/>
                                          </a:solidFill>
                                          <a:latin typeface="Cambria Math" panose="02040503050406030204" pitchFamily="18" charset="0"/>
                                          <a:ea typeface="Cambria Math" panose="02040503050406030204" pitchFamily="18" charset="0"/>
                                        </a:rPr>
                                      </m:ctrlPr>
                                    </m:dPr>
                                    <m:e>
                                      <m:acc>
                                        <m:accPr>
                                          <m:chr m:val="⃗"/>
                                          <m:ctrlPr>
                                            <a:rPr lang="en-US" sz="4400" i="1">
                                              <a:solidFill>
                                                <a:srgbClr val="C00000"/>
                                              </a:solidFill>
                                              <a:latin typeface="Cambria Math" panose="02040503050406030204" pitchFamily="18" charset="0"/>
                                              <a:ea typeface="Cambria Math" panose="02040503050406030204" pitchFamily="18" charset="0"/>
                                            </a:rPr>
                                          </m:ctrlPr>
                                        </m:accPr>
                                        <m:e>
                                          <m:r>
                                            <a:rPr lang="en-US" sz="4400" i="1">
                                              <a:solidFill>
                                                <a:srgbClr val="C00000"/>
                                              </a:solidFill>
                                              <a:latin typeface="Cambria Math" panose="02040503050406030204" pitchFamily="18" charset="0"/>
                                              <a:ea typeface="Cambria Math" panose="02040503050406030204" pitchFamily="18" charset="0"/>
                                            </a:rPr>
                                            <m:t>𝑥</m:t>
                                          </m:r>
                                        </m:e>
                                      </m:acc>
                                    </m:e>
                                  </m:d>
                                  <m:r>
                                    <a:rPr lang="en-US" sz="4400" i="1">
                                      <a:latin typeface="Cambria Math" panose="02040503050406030204" pitchFamily="18" charset="0"/>
                                    </a:rPr>
                                    <m:t>+</m:t>
                                  </m:r>
                                  <m:r>
                                    <m:rPr>
                                      <m:sty m:val="p"/>
                                    </m:rPr>
                                    <a:rPr lang="en-US" sz="4400" i="1" smtClean="0">
                                      <a:solidFill>
                                        <a:srgbClr val="00B050"/>
                                      </a:solidFill>
                                      <a:latin typeface="Cambria Math" panose="02040503050406030204" pitchFamily="18" charset="0"/>
                                    </a:rPr>
                                    <m:t>ϵ</m:t>
                                  </m:r>
                                  <m:r>
                                    <a:rPr lang="en-US" sz="4400" i="1" smtClean="0">
                                      <a:solidFill>
                                        <a:srgbClr val="00B050"/>
                                      </a:solidFill>
                                      <a:latin typeface="Cambria Math" panose="02040503050406030204" pitchFamily="18" charset="0"/>
                                    </a:rPr>
                                    <m:t>(</m:t>
                                  </m:r>
                                  <m:acc>
                                    <m:accPr>
                                      <m:chr m:val="⃗"/>
                                      <m:ctrlPr>
                                        <a:rPr lang="en-US" sz="4400" i="1">
                                          <a:solidFill>
                                            <a:srgbClr val="00B050"/>
                                          </a:solidFill>
                                          <a:latin typeface="Cambria Math" panose="02040503050406030204" pitchFamily="18" charset="0"/>
                                        </a:rPr>
                                      </m:ctrlPr>
                                    </m:accPr>
                                    <m:e>
                                      <m:r>
                                        <a:rPr lang="en-US" sz="4400" i="1">
                                          <a:solidFill>
                                            <a:srgbClr val="00B050"/>
                                          </a:solidFill>
                                          <a:latin typeface="Cambria Math" panose="02040503050406030204" pitchFamily="18" charset="0"/>
                                        </a:rPr>
                                        <m:t>𝑥</m:t>
                                      </m:r>
                                    </m:e>
                                  </m:acc>
                                  <m:r>
                                    <a:rPr lang="en-US" sz="4400" i="1">
                                      <a:solidFill>
                                        <a:srgbClr val="00B050"/>
                                      </a:solidFill>
                                      <a:latin typeface="Cambria Math" panose="02040503050406030204" pitchFamily="18" charset="0"/>
                                    </a:rPr>
                                    <m:t>)</m:t>
                                  </m:r>
                                  <m:r>
                                    <a:rPr lang="en-US" sz="4400" i="1" smtClean="0">
                                      <a:solidFill>
                                        <a:srgbClr val="00B050"/>
                                      </a:solidFill>
                                      <a:latin typeface="Cambria Math" panose="02040503050406030204" pitchFamily="18" charset="0"/>
                                      <a:ea typeface="Cambria Math" panose="02040503050406030204" pitchFamily="18" charset="0"/>
                                    </a:rPr>
                                    <m:t> </m:t>
                                  </m:r>
                                </m:e>
                              </m:d>
                            </m:e>
                            <m:sup>
                              <m:r>
                                <a:rPr lang="en-US" sz="4400" i="1">
                                  <a:latin typeface="Cambria Math" panose="02040503050406030204" pitchFamily="18" charset="0"/>
                                  <a:ea typeface="Cambria Math" panose="02040503050406030204" pitchFamily="18" charset="0"/>
                                </a:rPr>
                                <m:t>2</m:t>
                              </m:r>
                            </m:sup>
                          </m:sSup>
                        </m:e>
                      </m:d>
                    </m:oMath>
                  </m:oMathPara>
                </a14:m>
                <a:endParaRPr lang="en-US" sz="4400" dirty="0">
                  <a:latin typeface="Amazon Ember" panose="020B0603020204020204" pitchFamily="34" charset="0"/>
                  <a:ea typeface="Amazon Ember" panose="020B0603020204020204" pitchFamily="34" charset="0"/>
                  <a:cs typeface="Amazon Ember" panose="020B0603020204020204" pitchFamily="34" charset="0"/>
                </a:endParaRPr>
              </a:p>
              <a:p>
                <a:pPr algn="ctr"/>
                <a14:m>
                  <m:oMathPara xmlns:m="http://schemas.openxmlformats.org/officeDocument/2006/math">
                    <m:oMathParaPr>
                      <m:jc m:val="centerGroup"/>
                    </m:oMathParaPr>
                    <m:oMath xmlns:m="http://schemas.openxmlformats.org/officeDocument/2006/math">
                      <m:r>
                        <a:rPr lang="en-US" sz="4400" i="1">
                          <a:latin typeface="Cambria Math" panose="02040503050406030204" pitchFamily="18" charset="0"/>
                          <a:ea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𝔼</m:t>
                          </m:r>
                        </m:e>
                        <m:sub>
                          <m:r>
                            <a:rPr lang="en-US" sz="4400" i="1">
                              <a:latin typeface="Cambria Math" panose="02040503050406030204" pitchFamily="18" charset="0"/>
                              <a:ea typeface="Cambria Math" panose="02040503050406030204" pitchFamily="18" charset="0"/>
                            </a:rPr>
                            <m:t>𝒟</m:t>
                          </m:r>
                        </m:sub>
                      </m:sSub>
                      <m:d>
                        <m:dPr>
                          <m:begChr m:val="["/>
                          <m:endChr m:val="]"/>
                          <m:ctrlPr>
                            <a:rPr lang="en-US" sz="4400" i="1">
                              <a:latin typeface="Cambria Math" panose="02040503050406030204" pitchFamily="18" charset="0"/>
                              <a:ea typeface="Cambria Math" panose="02040503050406030204" pitchFamily="18" charset="0"/>
                            </a:rPr>
                          </m:ctrlPr>
                        </m:dPr>
                        <m:e>
                          <m:sSup>
                            <m:sSupPr>
                              <m:ctrlPr>
                                <a:rPr lang="en-US" sz="4400" i="1">
                                  <a:latin typeface="Cambria Math" panose="02040503050406030204" pitchFamily="18" charset="0"/>
                                  <a:ea typeface="Cambria Math" panose="02040503050406030204" pitchFamily="18" charset="0"/>
                                </a:rPr>
                              </m:ctrlPr>
                            </m:sSupPr>
                            <m:e>
                              <m:d>
                                <m:dPr>
                                  <m:ctrlPr>
                                    <a:rPr lang="en-US" sz="4400" i="1">
                                      <a:latin typeface="Cambria Math" panose="02040503050406030204" pitchFamily="18" charset="0"/>
                                      <a:ea typeface="Cambria Math" panose="02040503050406030204" pitchFamily="18" charset="0"/>
                                    </a:rPr>
                                  </m:ctrlPr>
                                </m:dPr>
                                <m:e>
                                  <m:r>
                                    <a:rPr lang="en-US" sz="4400" i="1" smtClean="0">
                                      <a:solidFill>
                                        <a:srgbClr val="C00000"/>
                                      </a:solidFill>
                                      <a:latin typeface="Cambria Math" panose="02040503050406030204" pitchFamily="18" charset="0"/>
                                      <a:ea typeface="Cambria Math" panose="02040503050406030204" pitchFamily="18" charset="0"/>
                                    </a:rPr>
                                    <m:t>𝑓</m:t>
                                  </m:r>
                                  <m:d>
                                    <m:dPr>
                                      <m:ctrlPr>
                                        <a:rPr lang="en-US" sz="4400" i="1">
                                          <a:solidFill>
                                            <a:srgbClr val="C00000"/>
                                          </a:solidFill>
                                          <a:latin typeface="Cambria Math" panose="02040503050406030204" pitchFamily="18" charset="0"/>
                                          <a:ea typeface="Cambria Math" panose="02040503050406030204" pitchFamily="18" charset="0"/>
                                        </a:rPr>
                                      </m:ctrlPr>
                                    </m:dPr>
                                    <m:e>
                                      <m:acc>
                                        <m:accPr>
                                          <m:chr m:val="⃗"/>
                                          <m:ctrlPr>
                                            <a:rPr lang="en-US" sz="4400" i="1">
                                              <a:solidFill>
                                                <a:srgbClr val="C00000"/>
                                              </a:solidFill>
                                              <a:latin typeface="Cambria Math" panose="02040503050406030204" pitchFamily="18" charset="0"/>
                                              <a:ea typeface="Cambria Math" panose="02040503050406030204" pitchFamily="18" charset="0"/>
                                            </a:rPr>
                                          </m:ctrlPr>
                                        </m:accPr>
                                        <m:e>
                                          <m:r>
                                            <a:rPr lang="en-US" sz="4400" i="1">
                                              <a:solidFill>
                                                <a:srgbClr val="C00000"/>
                                              </a:solidFill>
                                              <a:latin typeface="Cambria Math" panose="02040503050406030204" pitchFamily="18" charset="0"/>
                                              <a:ea typeface="Cambria Math" panose="02040503050406030204" pitchFamily="18" charset="0"/>
                                            </a:rPr>
                                            <m:t>𝑥</m:t>
                                          </m:r>
                                        </m:e>
                                      </m:acc>
                                    </m:e>
                                  </m:d>
                                  <m:r>
                                    <a:rPr lang="en-US" sz="4400" i="1">
                                      <a:solidFill>
                                        <a:srgbClr val="C00000"/>
                                      </a:solidFill>
                                      <a:latin typeface="Cambria Math" panose="02040503050406030204" pitchFamily="18" charset="0"/>
                                      <a:ea typeface="Cambria Math" panose="02040503050406030204" pitchFamily="18" charset="0"/>
                                    </a:rPr>
                                    <m:t>−</m:t>
                                  </m:r>
                                  <m:sSub>
                                    <m:sSubPr>
                                      <m:ctrlPr>
                                        <a:rPr lang="en-US" sz="4400" i="1">
                                          <a:solidFill>
                                            <a:srgbClr val="C00000"/>
                                          </a:solidFill>
                                          <a:latin typeface="Cambria Math" panose="02040503050406030204" pitchFamily="18" charset="0"/>
                                          <a:ea typeface="Cambria Math" panose="02040503050406030204" pitchFamily="18" charset="0"/>
                                        </a:rPr>
                                      </m:ctrlPr>
                                    </m:sSubPr>
                                    <m:e>
                                      <m:acc>
                                        <m:accPr>
                                          <m:chr m:val="̂"/>
                                          <m:ctrlPr>
                                            <a:rPr lang="en-US" sz="4400" i="1">
                                              <a:solidFill>
                                                <a:srgbClr val="C00000"/>
                                              </a:solidFill>
                                              <a:latin typeface="Cambria Math" panose="02040503050406030204" pitchFamily="18" charset="0"/>
                                              <a:ea typeface="Cambria Math" panose="02040503050406030204" pitchFamily="18" charset="0"/>
                                            </a:rPr>
                                          </m:ctrlPr>
                                        </m:accPr>
                                        <m:e>
                                          <m:r>
                                            <a:rPr lang="en-US" sz="4400" i="1">
                                              <a:solidFill>
                                                <a:srgbClr val="C00000"/>
                                              </a:solidFill>
                                              <a:latin typeface="Cambria Math" panose="02040503050406030204" pitchFamily="18" charset="0"/>
                                              <a:ea typeface="Cambria Math" panose="02040503050406030204" pitchFamily="18" charset="0"/>
                                            </a:rPr>
                                            <m:t>𝑓</m:t>
                                          </m:r>
                                        </m:e>
                                      </m:acc>
                                    </m:e>
                                    <m:sub>
                                      <m:r>
                                        <a:rPr lang="en-US" sz="4400" i="1">
                                          <a:solidFill>
                                            <a:srgbClr val="C00000"/>
                                          </a:solidFill>
                                          <a:latin typeface="Cambria Math" panose="02040503050406030204" pitchFamily="18" charset="0"/>
                                          <a:ea typeface="Cambria Math" panose="02040503050406030204" pitchFamily="18" charset="0"/>
                                        </a:rPr>
                                        <m:t>𝒟</m:t>
                                      </m:r>
                                    </m:sub>
                                  </m:sSub>
                                  <m:d>
                                    <m:dPr>
                                      <m:ctrlPr>
                                        <a:rPr lang="en-US" sz="4400" i="1">
                                          <a:solidFill>
                                            <a:srgbClr val="C00000"/>
                                          </a:solidFill>
                                          <a:latin typeface="Cambria Math" panose="02040503050406030204" pitchFamily="18" charset="0"/>
                                          <a:ea typeface="Cambria Math" panose="02040503050406030204" pitchFamily="18" charset="0"/>
                                        </a:rPr>
                                      </m:ctrlPr>
                                    </m:dPr>
                                    <m:e>
                                      <m:acc>
                                        <m:accPr>
                                          <m:chr m:val="⃗"/>
                                          <m:ctrlPr>
                                            <a:rPr lang="en-US" sz="4400" i="1">
                                              <a:solidFill>
                                                <a:srgbClr val="C00000"/>
                                              </a:solidFill>
                                              <a:latin typeface="Cambria Math" panose="02040503050406030204" pitchFamily="18" charset="0"/>
                                              <a:ea typeface="Cambria Math" panose="02040503050406030204" pitchFamily="18" charset="0"/>
                                            </a:rPr>
                                          </m:ctrlPr>
                                        </m:accPr>
                                        <m:e>
                                          <m:r>
                                            <a:rPr lang="en-US" sz="4400" i="1">
                                              <a:solidFill>
                                                <a:srgbClr val="C00000"/>
                                              </a:solidFill>
                                              <a:latin typeface="Cambria Math" panose="02040503050406030204" pitchFamily="18" charset="0"/>
                                              <a:ea typeface="Cambria Math" panose="02040503050406030204" pitchFamily="18" charset="0"/>
                                            </a:rPr>
                                            <m:t>𝑥</m:t>
                                          </m:r>
                                        </m:e>
                                      </m:acc>
                                    </m:e>
                                  </m:d>
                                </m:e>
                              </m:d>
                            </m:e>
                            <m:sup>
                              <m:r>
                                <a:rPr lang="en-US" sz="4400" i="1">
                                  <a:latin typeface="Cambria Math" panose="02040503050406030204" pitchFamily="18" charset="0"/>
                                  <a:ea typeface="Cambria Math" panose="02040503050406030204" pitchFamily="18" charset="0"/>
                                </a:rPr>
                                <m:t>2</m:t>
                              </m:r>
                            </m:sup>
                          </m:sSup>
                        </m:e>
                      </m:d>
                      <m:r>
                        <a:rPr lang="en-US" sz="4400">
                          <a:latin typeface="Cambria Math" panose="02040503050406030204" pitchFamily="18" charset="0"/>
                          <a:ea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𝔼</m:t>
                          </m:r>
                        </m:e>
                        <m:sub>
                          <m:r>
                            <a:rPr lang="en-US" sz="4400" i="1">
                              <a:latin typeface="Cambria Math" panose="02040503050406030204" pitchFamily="18" charset="0"/>
                              <a:ea typeface="Cambria Math" panose="02040503050406030204" pitchFamily="18" charset="0"/>
                            </a:rPr>
                            <m:t>𝜖</m:t>
                          </m:r>
                        </m:sub>
                      </m:sSub>
                      <m:d>
                        <m:dPr>
                          <m:begChr m:val="["/>
                          <m:endChr m:val="]"/>
                          <m:ctrlPr>
                            <a:rPr lang="en-US" sz="4400" i="1">
                              <a:latin typeface="Cambria Math" panose="02040503050406030204" pitchFamily="18" charset="0"/>
                              <a:ea typeface="Cambria Math" panose="02040503050406030204" pitchFamily="18" charset="0"/>
                            </a:rPr>
                          </m:ctrlPr>
                        </m:dPr>
                        <m:e>
                          <m:sSup>
                            <m:sSupPr>
                              <m:ctrlPr>
                                <a:rPr lang="en-US" sz="4400" i="1" smtClean="0">
                                  <a:solidFill>
                                    <a:schemeClr val="tx1"/>
                                  </a:solidFill>
                                  <a:latin typeface="Cambria Math" panose="02040503050406030204" pitchFamily="18" charset="0"/>
                                  <a:ea typeface="Cambria Math" panose="02040503050406030204" pitchFamily="18" charset="0"/>
                                </a:rPr>
                              </m:ctrlPr>
                            </m:sSupPr>
                            <m:e>
                              <m:r>
                                <a:rPr lang="en-US" sz="4400" i="1" smtClean="0">
                                  <a:solidFill>
                                    <a:srgbClr val="00B050"/>
                                  </a:solidFill>
                                  <a:latin typeface="Cambria Math" panose="02040503050406030204" pitchFamily="18" charset="0"/>
                                  <a:ea typeface="Cambria Math" panose="02040503050406030204" pitchFamily="18" charset="0"/>
                                </a:rPr>
                                <m:t>𝜖</m:t>
                              </m:r>
                              <m:r>
                                <a:rPr lang="en-US" sz="4400" i="1">
                                  <a:solidFill>
                                    <a:srgbClr val="00B050"/>
                                  </a:solidFill>
                                  <a:latin typeface="Cambria Math" panose="02040503050406030204" pitchFamily="18" charset="0"/>
                                </a:rPr>
                                <m:t>(</m:t>
                              </m:r>
                              <m:acc>
                                <m:accPr>
                                  <m:chr m:val="⃗"/>
                                  <m:ctrlPr>
                                    <a:rPr lang="en-US" sz="4400" i="1">
                                      <a:solidFill>
                                        <a:srgbClr val="00B050"/>
                                      </a:solidFill>
                                      <a:latin typeface="Cambria Math" panose="02040503050406030204" pitchFamily="18" charset="0"/>
                                    </a:rPr>
                                  </m:ctrlPr>
                                </m:accPr>
                                <m:e>
                                  <m:r>
                                    <a:rPr lang="en-US" sz="4400" i="1">
                                      <a:solidFill>
                                        <a:srgbClr val="00B050"/>
                                      </a:solidFill>
                                      <a:latin typeface="Cambria Math" panose="02040503050406030204" pitchFamily="18" charset="0"/>
                                    </a:rPr>
                                    <m:t>𝑥</m:t>
                                  </m:r>
                                </m:e>
                              </m:acc>
                              <m:r>
                                <a:rPr lang="en-US" sz="4400" i="1">
                                  <a:solidFill>
                                    <a:srgbClr val="00B050"/>
                                  </a:solidFill>
                                  <a:latin typeface="Cambria Math" panose="02040503050406030204" pitchFamily="18" charset="0"/>
                                </a:rPr>
                                <m:t>)</m:t>
                              </m:r>
                            </m:e>
                            <m:sup>
                              <m:r>
                                <a:rPr lang="en-US" sz="4400" i="1">
                                  <a:solidFill>
                                    <a:schemeClr val="tx1"/>
                                  </a:solidFill>
                                  <a:latin typeface="Cambria Math" panose="02040503050406030204" pitchFamily="18" charset="0"/>
                                  <a:ea typeface="Cambria Math" panose="02040503050406030204" pitchFamily="18" charset="0"/>
                                </a:rPr>
                                <m:t>2</m:t>
                              </m:r>
                            </m:sup>
                          </m:sSup>
                        </m:e>
                      </m:d>
                      <m:r>
                        <a:rPr lang="en-US" sz="4400" i="1">
                          <a:latin typeface="Cambria Math" panose="02040503050406030204" pitchFamily="18" charset="0"/>
                          <a:ea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2⋅</m:t>
                          </m:r>
                          <m:r>
                            <a:rPr lang="en-US" sz="4400" i="1">
                              <a:latin typeface="Cambria Math" panose="02040503050406030204" pitchFamily="18" charset="0"/>
                              <a:ea typeface="Cambria Math" panose="02040503050406030204" pitchFamily="18" charset="0"/>
                            </a:rPr>
                            <m:t>𝔼</m:t>
                          </m:r>
                        </m:e>
                        <m:sub>
                          <m:r>
                            <a:rPr lang="en-US" sz="4400" i="1">
                              <a:latin typeface="Cambria Math" panose="02040503050406030204" pitchFamily="18" charset="0"/>
                              <a:ea typeface="Cambria Math" panose="02040503050406030204" pitchFamily="18" charset="0"/>
                            </a:rPr>
                            <m:t>𝒟</m:t>
                          </m:r>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𝜖</m:t>
                          </m:r>
                        </m:sub>
                      </m:sSub>
                      <m:d>
                        <m:dPr>
                          <m:begChr m:val="["/>
                          <m:endChr m:val="]"/>
                          <m:ctrlPr>
                            <a:rPr lang="en-US" sz="4400" i="1">
                              <a:latin typeface="Cambria Math" panose="02040503050406030204" pitchFamily="18" charset="0"/>
                              <a:ea typeface="Cambria Math" panose="02040503050406030204" pitchFamily="18" charset="0"/>
                            </a:rPr>
                          </m:ctrlPr>
                        </m:dPr>
                        <m:e>
                          <m:r>
                            <a:rPr lang="en-US" sz="4400" i="1" smtClean="0">
                              <a:solidFill>
                                <a:srgbClr val="00B050"/>
                              </a:solidFill>
                              <a:latin typeface="Cambria Math" panose="02040503050406030204" pitchFamily="18" charset="0"/>
                              <a:ea typeface="Cambria Math" panose="02040503050406030204" pitchFamily="18" charset="0"/>
                            </a:rPr>
                            <m:t>𝜖</m:t>
                          </m:r>
                          <m:r>
                            <a:rPr lang="en-US" sz="4400" i="1">
                              <a:solidFill>
                                <a:srgbClr val="00B050"/>
                              </a:solidFill>
                              <a:latin typeface="Cambria Math" panose="02040503050406030204" pitchFamily="18" charset="0"/>
                            </a:rPr>
                            <m:t>(</m:t>
                          </m:r>
                          <m:acc>
                            <m:accPr>
                              <m:chr m:val="⃗"/>
                              <m:ctrlPr>
                                <a:rPr lang="en-US" sz="4400" i="1">
                                  <a:solidFill>
                                    <a:srgbClr val="00B050"/>
                                  </a:solidFill>
                                  <a:latin typeface="Cambria Math" panose="02040503050406030204" pitchFamily="18" charset="0"/>
                                </a:rPr>
                              </m:ctrlPr>
                            </m:accPr>
                            <m:e>
                              <m:r>
                                <a:rPr lang="en-US" sz="4400" i="1">
                                  <a:solidFill>
                                    <a:srgbClr val="00B050"/>
                                  </a:solidFill>
                                  <a:latin typeface="Cambria Math" panose="02040503050406030204" pitchFamily="18" charset="0"/>
                                </a:rPr>
                                <m:t>𝑥</m:t>
                              </m:r>
                            </m:e>
                          </m:acc>
                          <m:r>
                            <a:rPr lang="en-US" sz="4400" i="1">
                              <a:solidFill>
                                <a:srgbClr val="00B050"/>
                              </a:solidFill>
                              <a:latin typeface="Cambria Math" panose="02040503050406030204" pitchFamily="18" charset="0"/>
                            </a:rPr>
                            <m:t>)</m:t>
                          </m:r>
                          <m:r>
                            <a:rPr lang="en-US" sz="4400" i="1">
                              <a:latin typeface="Cambria Math" panose="02040503050406030204" pitchFamily="18" charset="0"/>
                              <a:ea typeface="Cambria Math" panose="02040503050406030204" pitchFamily="18" charset="0"/>
                            </a:rPr>
                            <m:t>(</m:t>
                          </m:r>
                          <m:r>
                            <a:rPr lang="en-US" sz="4400" i="1" smtClean="0">
                              <a:solidFill>
                                <a:srgbClr val="C00000"/>
                              </a:solidFill>
                              <a:latin typeface="Cambria Math" panose="02040503050406030204" pitchFamily="18" charset="0"/>
                              <a:ea typeface="Cambria Math" panose="02040503050406030204" pitchFamily="18" charset="0"/>
                            </a:rPr>
                            <m:t>𝑓</m:t>
                          </m:r>
                          <m:d>
                            <m:dPr>
                              <m:ctrlPr>
                                <a:rPr lang="en-US" sz="4400" i="1">
                                  <a:solidFill>
                                    <a:srgbClr val="C00000"/>
                                  </a:solidFill>
                                  <a:latin typeface="Cambria Math" panose="02040503050406030204" pitchFamily="18" charset="0"/>
                                  <a:ea typeface="Cambria Math" panose="02040503050406030204" pitchFamily="18" charset="0"/>
                                </a:rPr>
                              </m:ctrlPr>
                            </m:dPr>
                            <m:e>
                              <m:acc>
                                <m:accPr>
                                  <m:chr m:val="⃗"/>
                                  <m:ctrlPr>
                                    <a:rPr lang="en-US" sz="4400" i="1">
                                      <a:solidFill>
                                        <a:srgbClr val="C00000"/>
                                      </a:solidFill>
                                      <a:latin typeface="Cambria Math" panose="02040503050406030204" pitchFamily="18" charset="0"/>
                                      <a:ea typeface="Cambria Math" panose="02040503050406030204" pitchFamily="18" charset="0"/>
                                    </a:rPr>
                                  </m:ctrlPr>
                                </m:accPr>
                                <m:e>
                                  <m:r>
                                    <a:rPr lang="en-US" sz="4400" i="1">
                                      <a:solidFill>
                                        <a:srgbClr val="C00000"/>
                                      </a:solidFill>
                                      <a:latin typeface="Cambria Math" panose="02040503050406030204" pitchFamily="18" charset="0"/>
                                      <a:ea typeface="Cambria Math" panose="02040503050406030204" pitchFamily="18" charset="0"/>
                                    </a:rPr>
                                    <m:t>𝑥</m:t>
                                  </m:r>
                                </m:e>
                              </m:acc>
                            </m:e>
                          </m:d>
                          <m:r>
                            <a:rPr lang="en-US" sz="4400" i="1">
                              <a:solidFill>
                                <a:srgbClr val="C00000"/>
                              </a:solidFill>
                              <a:latin typeface="Cambria Math" panose="02040503050406030204" pitchFamily="18" charset="0"/>
                              <a:ea typeface="Cambria Math" panose="02040503050406030204" pitchFamily="18" charset="0"/>
                            </a:rPr>
                            <m:t>−</m:t>
                          </m:r>
                          <m:sSub>
                            <m:sSubPr>
                              <m:ctrlPr>
                                <a:rPr lang="en-US" sz="4400" i="1">
                                  <a:solidFill>
                                    <a:srgbClr val="C00000"/>
                                  </a:solidFill>
                                  <a:latin typeface="Cambria Math" panose="02040503050406030204" pitchFamily="18" charset="0"/>
                                  <a:ea typeface="Cambria Math" panose="02040503050406030204" pitchFamily="18" charset="0"/>
                                </a:rPr>
                              </m:ctrlPr>
                            </m:sSubPr>
                            <m:e>
                              <m:acc>
                                <m:accPr>
                                  <m:chr m:val="̂"/>
                                  <m:ctrlPr>
                                    <a:rPr lang="en-US" sz="4400" i="1">
                                      <a:solidFill>
                                        <a:srgbClr val="C00000"/>
                                      </a:solidFill>
                                      <a:latin typeface="Cambria Math" panose="02040503050406030204" pitchFamily="18" charset="0"/>
                                      <a:ea typeface="Cambria Math" panose="02040503050406030204" pitchFamily="18" charset="0"/>
                                    </a:rPr>
                                  </m:ctrlPr>
                                </m:accPr>
                                <m:e>
                                  <m:r>
                                    <a:rPr lang="en-US" sz="4400" i="1">
                                      <a:solidFill>
                                        <a:srgbClr val="C00000"/>
                                      </a:solidFill>
                                      <a:latin typeface="Cambria Math" panose="02040503050406030204" pitchFamily="18" charset="0"/>
                                      <a:ea typeface="Cambria Math" panose="02040503050406030204" pitchFamily="18" charset="0"/>
                                    </a:rPr>
                                    <m:t>𝑓</m:t>
                                  </m:r>
                                </m:e>
                              </m:acc>
                            </m:e>
                            <m:sub>
                              <m:r>
                                <a:rPr lang="en-US" sz="4400" i="1">
                                  <a:solidFill>
                                    <a:srgbClr val="C00000"/>
                                  </a:solidFill>
                                  <a:latin typeface="Cambria Math" panose="02040503050406030204" pitchFamily="18" charset="0"/>
                                  <a:ea typeface="Cambria Math" panose="02040503050406030204" pitchFamily="18" charset="0"/>
                                </a:rPr>
                                <m:t>𝒟</m:t>
                              </m:r>
                            </m:sub>
                          </m:sSub>
                          <m:d>
                            <m:dPr>
                              <m:ctrlPr>
                                <a:rPr lang="en-US" sz="4400" i="1">
                                  <a:solidFill>
                                    <a:srgbClr val="C00000"/>
                                  </a:solidFill>
                                  <a:latin typeface="Cambria Math" panose="02040503050406030204" pitchFamily="18" charset="0"/>
                                  <a:ea typeface="Cambria Math" panose="02040503050406030204" pitchFamily="18" charset="0"/>
                                </a:rPr>
                              </m:ctrlPr>
                            </m:dPr>
                            <m:e>
                              <m:acc>
                                <m:accPr>
                                  <m:chr m:val="⃗"/>
                                  <m:ctrlPr>
                                    <a:rPr lang="en-US" sz="4400" i="1">
                                      <a:solidFill>
                                        <a:srgbClr val="C00000"/>
                                      </a:solidFill>
                                      <a:latin typeface="Cambria Math" panose="02040503050406030204" pitchFamily="18" charset="0"/>
                                      <a:ea typeface="Cambria Math" panose="02040503050406030204" pitchFamily="18" charset="0"/>
                                    </a:rPr>
                                  </m:ctrlPr>
                                </m:accPr>
                                <m:e>
                                  <m:r>
                                    <a:rPr lang="en-US" sz="4400" i="1">
                                      <a:solidFill>
                                        <a:srgbClr val="C00000"/>
                                      </a:solidFill>
                                      <a:latin typeface="Cambria Math" panose="02040503050406030204" pitchFamily="18" charset="0"/>
                                      <a:ea typeface="Cambria Math" panose="02040503050406030204" pitchFamily="18" charset="0"/>
                                    </a:rPr>
                                    <m:t>𝑥</m:t>
                                  </m:r>
                                </m:e>
                              </m:acc>
                            </m:e>
                          </m:d>
                          <m:r>
                            <a:rPr lang="en-US" sz="4400" i="1">
                              <a:latin typeface="Cambria Math" panose="02040503050406030204" pitchFamily="18" charset="0"/>
                              <a:ea typeface="Cambria Math" panose="02040503050406030204" pitchFamily="18" charset="0"/>
                            </a:rPr>
                            <m:t>)</m:t>
                          </m:r>
                        </m:e>
                      </m:d>
                    </m:oMath>
                  </m:oMathPara>
                </a14:m>
                <a:endParaRPr lang="en-US" sz="4400" dirty="0">
                  <a:latin typeface="Amazon Ember" panose="020B0603020204020204" pitchFamily="34" charset="0"/>
                  <a:ea typeface="Amazon Ember" panose="020B0603020204020204" pitchFamily="34" charset="0"/>
                  <a:cs typeface="Amazon Ember" panose="020B0603020204020204" pitchFamily="34" charset="0"/>
                </a:endParaRPr>
              </a:p>
              <a:p>
                <a:r>
                  <a:rPr lang="en-US" sz="4400" dirty="0">
                    <a:latin typeface="Amazon Ember" panose="020B0603020204020204" pitchFamily="34" charset="0"/>
                    <a:ea typeface="Amazon Ember" panose="020B0603020204020204" pitchFamily="34" charset="0"/>
                    <a:cs typeface="Amazon Ember" panose="020B0603020204020204" pitchFamily="34" charset="0"/>
                  </a:rPr>
                  <a:t>Since </a:t>
                </a:r>
                <a14:m>
                  <m:oMath xmlns:m="http://schemas.openxmlformats.org/officeDocument/2006/math">
                    <m:r>
                      <m:rPr>
                        <m:sty m:val="p"/>
                      </m:rPr>
                      <a:rPr lang="en-US" sz="4400" i="1">
                        <a:latin typeface="Cambria Math" panose="02040503050406030204" pitchFamily="18" charset="0"/>
                      </a:rPr>
                      <m:t>ϵ</m:t>
                    </m:r>
                    <m:d>
                      <m:dPr>
                        <m:ctrlPr>
                          <a:rPr lang="en-US" sz="4400" i="1">
                            <a:latin typeface="Cambria Math" panose="02040503050406030204" pitchFamily="18" charset="0"/>
                          </a:rPr>
                        </m:ctrlPr>
                      </m:dPr>
                      <m:e>
                        <m:acc>
                          <m:accPr>
                            <m:chr m:val="⃗"/>
                            <m:ctrlPr>
                              <a:rPr lang="en-US" sz="4400" i="1">
                                <a:latin typeface="Cambria Math" panose="02040503050406030204" pitchFamily="18" charset="0"/>
                              </a:rPr>
                            </m:ctrlPr>
                          </m:accPr>
                          <m:e>
                            <m:r>
                              <a:rPr lang="en-US" sz="4400" i="1">
                                <a:latin typeface="Cambria Math" panose="02040503050406030204" pitchFamily="18" charset="0"/>
                              </a:rPr>
                              <m:t>𝑥</m:t>
                            </m:r>
                          </m:e>
                        </m:acc>
                      </m:e>
                    </m:d>
                    <m:r>
                      <a:rPr lang="en-US" sz="4400" b="0" i="1" smtClean="0">
                        <a:latin typeface="Cambria Math" panose="02040503050406030204" pitchFamily="18" charset="0"/>
                      </a:rPr>
                      <m:t> </m:t>
                    </m:r>
                  </m:oMath>
                </a14:m>
                <a:r>
                  <a:rPr lang="en-US" sz="4400" dirty="0">
                    <a:latin typeface="Amazon Ember" panose="020B0603020204020204" pitchFamily="34" charset="0"/>
                    <a:ea typeface="Amazon Ember" panose="020B0603020204020204" pitchFamily="34" charset="0"/>
                    <a:cs typeface="Amazon Ember" panose="020B0603020204020204" pitchFamily="34" charset="0"/>
                  </a:rPr>
                  <a:t>is independent of everything else, and has mean zero by our assumptions, we can see</a:t>
                </a:r>
              </a:p>
              <a:p>
                <a:pPr algn="ctr"/>
                <a14:m>
                  <m:oMathPara xmlns:m="http://schemas.openxmlformats.org/officeDocument/2006/math">
                    <m:oMathParaPr>
                      <m:jc m:val="centerGroup"/>
                    </m:oMathParaPr>
                    <m:oMath xmlns:m="http://schemas.openxmlformats.org/officeDocument/2006/math">
                      <m:sSub>
                        <m:sSubPr>
                          <m:ctrlPr>
                            <a:rPr lang="en-US" sz="4400" i="1">
                              <a:latin typeface="Cambria Math" panose="02040503050406030204" pitchFamily="18" charset="0"/>
                              <a:ea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𝔼</m:t>
                          </m:r>
                        </m:e>
                        <m:sub>
                          <m:r>
                            <a:rPr lang="en-US" sz="4400" i="1">
                              <a:latin typeface="Cambria Math" panose="02040503050406030204" pitchFamily="18" charset="0"/>
                              <a:ea typeface="Cambria Math" panose="02040503050406030204" pitchFamily="18" charset="0"/>
                            </a:rPr>
                            <m:t>𝒟</m:t>
                          </m:r>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𝜖</m:t>
                          </m:r>
                        </m:sub>
                      </m:sSub>
                      <m:d>
                        <m:dPr>
                          <m:begChr m:val="["/>
                          <m:endChr m:val="]"/>
                          <m:ctrlPr>
                            <a:rPr lang="en-US" sz="4400" i="1">
                              <a:latin typeface="Cambria Math" panose="02040503050406030204" pitchFamily="18" charset="0"/>
                              <a:ea typeface="Cambria Math" panose="02040503050406030204" pitchFamily="18" charset="0"/>
                            </a:rPr>
                          </m:ctrlPr>
                        </m:dPr>
                        <m:e>
                          <m:r>
                            <m:rPr>
                              <m:sty m:val="p"/>
                            </m:rPr>
                            <a:rPr lang="en-US" sz="4400" i="1">
                              <a:latin typeface="Cambria Math" panose="02040503050406030204" pitchFamily="18" charset="0"/>
                            </a:rPr>
                            <m:t>ϵ</m:t>
                          </m:r>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𝑥</m:t>
                              </m:r>
                            </m:e>
                          </m:acc>
                          <m:r>
                            <a:rPr lang="en-US" sz="4400" i="1">
                              <a:latin typeface="Cambria Math" panose="02040503050406030204" pitchFamily="18" charset="0"/>
                            </a:rPr>
                            <m:t>)</m:t>
                          </m:r>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𝑓</m:t>
                          </m:r>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r>
                            <a:rPr lang="en-US" sz="4400" i="1">
                              <a:latin typeface="Cambria Math" panose="02040503050406030204" pitchFamily="18" charset="0"/>
                              <a:ea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e>
                            <m:sub>
                              <m:r>
                                <a:rPr lang="en-US" sz="4400" i="1">
                                  <a:latin typeface="Cambria Math" panose="02040503050406030204" pitchFamily="18" charset="0"/>
                                  <a:ea typeface="Cambria Math" panose="02040503050406030204" pitchFamily="18" charset="0"/>
                                </a:rPr>
                                <m:t>𝒟</m:t>
                              </m:r>
                            </m:sub>
                          </m:sSub>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r>
                            <a:rPr lang="en-US" sz="4400" i="1">
                              <a:latin typeface="Cambria Math" panose="02040503050406030204" pitchFamily="18" charset="0"/>
                              <a:ea typeface="Cambria Math" panose="02040503050406030204" pitchFamily="18" charset="0"/>
                            </a:rPr>
                            <m:t>)</m:t>
                          </m:r>
                        </m:e>
                      </m:d>
                      <m:r>
                        <a:rPr lang="en-US" sz="4400">
                          <a:latin typeface="Cambria Math" panose="02040503050406030204" pitchFamily="18" charset="0"/>
                          <a:ea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𝔼</m:t>
                          </m:r>
                        </m:e>
                        <m:sub>
                          <m:r>
                            <a:rPr lang="en-US" sz="4400" i="1">
                              <a:latin typeface="Cambria Math" panose="02040503050406030204" pitchFamily="18" charset="0"/>
                              <a:ea typeface="Cambria Math" panose="02040503050406030204" pitchFamily="18" charset="0"/>
                            </a:rPr>
                            <m:t>𝜖</m:t>
                          </m:r>
                        </m:sub>
                      </m:sSub>
                      <m:d>
                        <m:dPr>
                          <m:begChr m:val="["/>
                          <m:endChr m:val="]"/>
                          <m:ctrlPr>
                            <a:rPr lang="en-US" sz="4400" i="1">
                              <a:latin typeface="Cambria Math" panose="02040503050406030204" pitchFamily="18" charset="0"/>
                              <a:ea typeface="Cambria Math" panose="02040503050406030204" pitchFamily="18" charset="0"/>
                            </a:rPr>
                          </m:ctrlPr>
                        </m:dPr>
                        <m:e>
                          <m:r>
                            <a:rPr lang="en-US" sz="4400" i="1">
                              <a:latin typeface="Cambria Math" panose="02040503050406030204" pitchFamily="18" charset="0"/>
                              <a:ea typeface="Cambria Math" panose="02040503050406030204" pitchFamily="18" charset="0"/>
                            </a:rPr>
                            <m:t>𝜖</m:t>
                          </m:r>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𝑥</m:t>
                              </m:r>
                            </m:e>
                          </m:acc>
                          <m:r>
                            <a:rPr lang="en-US" sz="4400" i="1">
                              <a:latin typeface="Cambria Math" panose="02040503050406030204" pitchFamily="18" charset="0"/>
                            </a:rPr>
                            <m:t>)</m:t>
                          </m:r>
                        </m:e>
                      </m:d>
                      <m:sSub>
                        <m:sSubPr>
                          <m:ctrlPr>
                            <a:rPr lang="en-US" sz="4400" i="1">
                              <a:latin typeface="Cambria Math" panose="02040503050406030204" pitchFamily="18" charset="0"/>
                              <a:ea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𝔼</m:t>
                          </m:r>
                        </m:e>
                        <m:sub>
                          <m:r>
                            <a:rPr lang="en-US" sz="4400" i="1">
                              <a:latin typeface="Cambria Math" panose="02040503050406030204" pitchFamily="18" charset="0"/>
                              <a:ea typeface="Cambria Math" panose="02040503050406030204" pitchFamily="18" charset="0"/>
                            </a:rPr>
                            <m:t>𝒟</m:t>
                          </m:r>
                        </m:sub>
                      </m:sSub>
                      <m:d>
                        <m:dPr>
                          <m:begChr m:val="["/>
                          <m:endChr m:val="]"/>
                          <m:ctrlPr>
                            <a:rPr lang="en-US" sz="4400" i="1">
                              <a:latin typeface="Cambria Math" panose="02040503050406030204" pitchFamily="18" charset="0"/>
                              <a:ea typeface="Cambria Math" panose="02040503050406030204" pitchFamily="18" charset="0"/>
                            </a:rPr>
                          </m:ctrlPr>
                        </m:dPr>
                        <m:e>
                          <m:r>
                            <a:rPr lang="en-US" sz="4400" i="1">
                              <a:latin typeface="Cambria Math" panose="02040503050406030204" pitchFamily="18" charset="0"/>
                              <a:ea typeface="Cambria Math" panose="02040503050406030204" pitchFamily="18" charset="0"/>
                            </a:rPr>
                            <m:t>𝑓</m:t>
                          </m:r>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r>
                            <a:rPr lang="en-US" sz="4400" i="1">
                              <a:latin typeface="Cambria Math" panose="02040503050406030204" pitchFamily="18" charset="0"/>
                              <a:ea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e>
                            <m:sub>
                              <m:r>
                                <a:rPr lang="en-US" sz="4400" i="1">
                                  <a:latin typeface="Cambria Math" panose="02040503050406030204" pitchFamily="18" charset="0"/>
                                  <a:ea typeface="Cambria Math" panose="02040503050406030204" pitchFamily="18" charset="0"/>
                                </a:rPr>
                                <m:t>𝒟</m:t>
                              </m:r>
                            </m:sub>
                          </m:sSub>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e>
                      </m:d>
                      <m:r>
                        <a:rPr lang="en-US" sz="4400">
                          <a:latin typeface="Cambria Math" panose="02040503050406030204" pitchFamily="18" charset="0"/>
                          <a:ea typeface="Cambria Math" panose="02040503050406030204" pitchFamily="18" charset="0"/>
                        </a:rPr>
                        <m:t>=0</m:t>
                      </m:r>
                    </m:oMath>
                  </m:oMathPara>
                </a14:m>
                <a:endParaRPr lang="en-US" sz="4400" dirty="0">
                  <a:latin typeface="Amazon Ember" panose="020B0603020204020204" pitchFamily="34" charset="0"/>
                  <a:ea typeface="Amazon Ember" panose="020B0603020204020204" pitchFamily="34" charset="0"/>
                  <a:cs typeface="Amazon Ember" panose="020B0603020204020204" pitchFamily="34" charset="0"/>
                </a:endParaRPr>
              </a:p>
              <a:p>
                <a:r>
                  <a:rPr lang="en-US" sz="4400" dirty="0">
                    <a:latin typeface="Amazon Ember" panose="020B0603020204020204" pitchFamily="34" charset="0"/>
                    <a:ea typeface="Amazon Ember" panose="020B0603020204020204" pitchFamily="34" charset="0"/>
                    <a:cs typeface="Amazon Ember" panose="020B0603020204020204" pitchFamily="34" charset="0"/>
                  </a:rPr>
                  <a:t>Thus, we may simplify this to see</a:t>
                </a:r>
              </a:p>
              <a:p>
                <a:pPr algn="ctr"/>
                <a14:m>
                  <m:oMathPara xmlns:m="http://schemas.openxmlformats.org/officeDocument/2006/math">
                    <m:oMathParaPr>
                      <m:jc m:val="centerGroup"/>
                    </m:oMathParaPr>
                    <m:oMath xmlns:m="http://schemas.openxmlformats.org/officeDocument/2006/math">
                      <m:sSub>
                        <m:sSubPr>
                          <m:ctrlPr>
                            <a:rPr lang="en-US" sz="4400" i="1">
                              <a:latin typeface="Cambria Math" panose="02040503050406030204" pitchFamily="18" charset="0"/>
                              <a:ea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𝔼</m:t>
                          </m:r>
                        </m:e>
                        <m:sub>
                          <m:r>
                            <a:rPr lang="en-US" sz="4400" i="1">
                              <a:latin typeface="Cambria Math" panose="02040503050406030204" pitchFamily="18" charset="0"/>
                              <a:ea typeface="Cambria Math" panose="02040503050406030204" pitchFamily="18" charset="0"/>
                            </a:rPr>
                            <m:t>𝒟</m:t>
                          </m:r>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𝑦</m:t>
                          </m:r>
                        </m:sub>
                      </m:sSub>
                      <m:d>
                        <m:dPr>
                          <m:begChr m:val="["/>
                          <m:endChr m:val="]"/>
                          <m:ctrlPr>
                            <a:rPr lang="en-US" sz="4400" i="1">
                              <a:latin typeface="Cambria Math" panose="02040503050406030204" pitchFamily="18" charset="0"/>
                              <a:ea typeface="Cambria Math" panose="02040503050406030204" pitchFamily="18" charset="0"/>
                            </a:rPr>
                          </m:ctrlPr>
                        </m:dPr>
                        <m:e>
                          <m:sSup>
                            <m:sSupPr>
                              <m:ctrlPr>
                                <a:rPr lang="en-US" sz="4400" i="1">
                                  <a:latin typeface="Cambria Math" panose="02040503050406030204" pitchFamily="18" charset="0"/>
                                  <a:ea typeface="Cambria Math" panose="02040503050406030204" pitchFamily="18" charset="0"/>
                                </a:rPr>
                              </m:ctrlPr>
                            </m:sSupPr>
                            <m:e>
                              <m:d>
                                <m:dPr>
                                  <m:ctrlPr>
                                    <a:rPr lang="en-US" sz="4400" i="1">
                                      <a:latin typeface="Cambria Math" panose="02040503050406030204" pitchFamily="18" charset="0"/>
                                      <a:ea typeface="Cambria Math" panose="02040503050406030204" pitchFamily="18" charset="0"/>
                                    </a:rPr>
                                  </m:ctrlPr>
                                </m:dPr>
                                <m:e>
                                  <m:r>
                                    <a:rPr lang="en-US" sz="4400" i="1">
                                      <a:latin typeface="Cambria Math" panose="02040503050406030204" pitchFamily="18" charset="0"/>
                                      <a:ea typeface="Cambria Math" panose="02040503050406030204" pitchFamily="18" charset="0"/>
                                    </a:rPr>
                                    <m:t>𝑦</m:t>
                                  </m:r>
                                  <m:r>
                                    <a:rPr lang="en-US" sz="4400" i="1">
                                      <a:latin typeface="Cambria Math" panose="02040503050406030204" pitchFamily="18" charset="0"/>
                                      <a:ea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e>
                                    <m:sub>
                                      <m:r>
                                        <a:rPr lang="en-US" sz="4400" i="1">
                                          <a:latin typeface="Cambria Math" panose="02040503050406030204" pitchFamily="18" charset="0"/>
                                          <a:ea typeface="Cambria Math" panose="02040503050406030204" pitchFamily="18" charset="0"/>
                                        </a:rPr>
                                        <m:t>𝒟</m:t>
                                      </m:r>
                                    </m:sub>
                                  </m:sSub>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e>
                              </m:d>
                            </m:e>
                            <m:sup>
                              <m:r>
                                <a:rPr lang="en-US" sz="4400" i="1">
                                  <a:latin typeface="Cambria Math" panose="02040503050406030204" pitchFamily="18" charset="0"/>
                                  <a:ea typeface="Cambria Math" panose="02040503050406030204" pitchFamily="18" charset="0"/>
                                </a:rPr>
                                <m:t>2</m:t>
                              </m:r>
                            </m:sup>
                          </m:sSup>
                        </m:e>
                      </m:d>
                      <m:r>
                        <a:rPr lang="en-US" sz="4400">
                          <a:latin typeface="Cambria Math" panose="02040503050406030204" pitchFamily="18" charset="0"/>
                          <a:ea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𝔼</m:t>
                          </m:r>
                        </m:e>
                        <m:sub>
                          <m:r>
                            <a:rPr lang="en-US" sz="4400" i="1">
                              <a:latin typeface="Cambria Math" panose="02040503050406030204" pitchFamily="18" charset="0"/>
                              <a:ea typeface="Cambria Math" panose="02040503050406030204" pitchFamily="18" charset="0"/>
                            </a:rPr>
                            <m:t>𝒟</m:t>
                          </m:r>
                        </m:sub>
                      </m:sSub>
                      <m:d>
                        <m:dPr>
                          <m:begChr m:val="["/>
                          <m:endChr m:val="]"/>
                          <m:ctrlPr>
                            <a:rPr lang="en-US" sz="4400" i="1">
                              <a:latin typeface="Cambria Math" panose="02040503050406030204" pitchFamily="18" charset="0"/>
                              <a:ea typeface="Cambria Math" panose="02040503050406030204" pitchFamily="18" charset="0"/>
                            </a:rPr>
                          </m:ctrlPr>
                        </m:dPr>
                        <m:e>
                          <m:sSup>
                            <m:sSupPr>
                              <m:ctrlPr>
                                <a:rPr lang="en-US" sz="4400" i="1">
                                  <a:latin typeface="Cambria Math" panose="02040503050406030204" pitchFamily="18" charset="0"/>
                                  <a:ea typeface="Cambria Math" panose="02040503050406030204" pitchFamily="18" charset="0"/>
                                </a:rPr>
                              </m:ctrlPr>
                            </m:sSupPr>
                            <m:e>
                              <m:d>
                                <m:dPr>
                                  <m:ctrlPr>
                                    <a:rPr lang="en-US" sz="4400" i="1">
                                      <a:latin typeface="Cambria Math" panose="02040503050406030204" pitchFamily="18" charset="0"/>
                                      <a:ea typeface="Cambria Math" panose="02040503050406030204" pitchFamily="18" charset="0"/>
                                    </a:rPr>
                                  </m:ctrlPr>
                                </m:dPr>
                                <m:e>
                                  <m:r>
                                    <a:rPr lang="en-US" sz="4400" i="1">
                                      <a:latin typeface="Cambria Math" panose="02040503050406030204" pitchFamily="18" charset="0"/>
                                      <a:ea typeface="Cambria Math" panose="02040503050406030204" pitchFamily="18" charset="0"/>
                                    </a:rPr>
                                    <m:t>𝑓</m:t>
                                  </m:r>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r>
                                    <a:rPr lang="en-US" sz="4400" i="1">
                                      <a:latin typeface="Cambria Math" panose="02040503050406030204" pitchFamily="18" charset="0"/>
                                      <a:ea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e>
                                    <m:sub>
                                      <m:r>
                                        <a:rPr lang="en-US" sz="4400" i="1">
                                          <a:latin typeface="Cambria Math" panose="02040503050406030204" pitchFamily="18" charset="0"/>
                                          <a:ea typeface="Cambria Math" panose="02040503050406030204" pitchFamily="18" charset="0"/>
                                        </a:rPr>
                                        <m:t>𝒟</m:t>
                                      </m:r>
                                    </m:sub>
                                  </m:sSub>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e>
                              </m:d>
                            </m:e>
                            <m:sup>
                              <m:r>
                                <a:rPr lang="en-US" sz="4400" i="1">
                                  <a:latin typeface="Cambria Math" panose="02040503050406030204" pitchFamily="18" charset="0"/>
                                  <a:ea typeface="Cambria Math" panose="02040503050406030204" pitchFamily="18" charset="0"/>
                                </a:rPr>
                                <m:t>2</m:t>
                              </m:r>
                            </m:sup>
                          </m:sSup>
                        </m:e>
                      </m:d>
                      <m:r>
                        <a:rPr lang="en-US" sz="4400">
                          <a:latin typeface="Cambria Math" panose="02040503050406030204" pitchFamily="18" charset="0"/>
                          <a:ea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𝔼</m:t>
                          </m:r>
                        </m:e>
                        <m:sub>
                          <m:r>
                            <a:rPr lang="en-US" sz="4400" i="1">
                              <a:latin typeface="Cambria Math" panose="02040503050406030204" pitchFamily="18" charset="0"/>
                              <a:ea typeface="Cambria Math" panose="02040503050406030204" pitchFamily="18" charset="0"/>
                            </a:rPr>
                            <m:t>𝜖</m:t>
                          </m:r>
                        </m:sub>
                      </m:sSub>
                      <m:d>
                        <m:dPr>
                          <m:begChr m:val="["/>
                          <m:endChr m:val="]"/>
                          <m:ctrlPr>
                            <a:rPr lang="en-US" sz="4400" i="1">
                              <a:latin typeface="Cambria Math" panose="02040503050406030204" pitchFamily="18" charset="0"/>
                              <a:ea typeface="Cambria Math" panose="02040503050406030204" pitchFamily="18" charset="0"/>
                            </a:rPr>
                          </m:ctrlPr>
                        </m:dPr>
                        <m:e>
                          <m:sSup>
                            <m:sSupPr>
                              <m:ctrlPr>
                                <a:rPr lang="en-US" sz="4400" i="1">
                                  <a:latin typeface="Cambria Math" panose="02040503050406030204" pitchFamily="18" charset="0"/>
                                  <a:ea typeface="Cambria Math" panose="02040503050406030204" pitchFamily="18" charset="0"/>
                                </a:rPr>
                              </m:ctrlPr>
                            </m:sSupPr>
                            <m:e>
                              <m:r>
                                <a:rPr lang="en-US" sz="4400" i="1">
                                  <a:latin typeface="Cambria Math" panose="02040503050406030204" pitchFamily="18" charset="0"/>
                                  <a:ea typeface="Cambria Math" panose="02040503050406030204" pitchFamily="18" charset="0"/>
                                </a:rPr>
                                <m:t>𝜖</m:t>
                              </m:r>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𝑥</m:t>
                                  </m:r>
                                </m:e>
                              </m:acc>
                              <m:r>
                                <a:rPr lang="en-US" sz="4400" i="1">
                                  <a:latin typeface="Cambria Math" panose="02040503050406030204" pitchFamily="18" charset="0"/>
                                </a:rPr>
                                <m:t>)</m:t>
                              </m:r>
                            </m:e>
                            <m:sup>
                              <m:r>
                                <a:rPr lang="en-US" sz="4400" i="1">
                                  <a:latin typeface="Cambria Math" panose="02040503050406030204" pitchFamily="18" charset="0"/>
                                  <a:ea typeface="Cambria Math" panose="02040503050406030204" pitchFamily="18" charset="0"/>
                                </a:rPr>
                                <m:t>2</m:t>
                              </m:r>
                            </m:sup>
                          </m:sSup>
                        </m:e>
                      </m:d>
                    </m:oMath>
                  </m:oMathPara>
                </a14:m>
                <a:endParaRPr lang="en-US" sz="4400" dirty="0">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3" name="Text Placeholder 2">
                <a:extLst>
                  <a:ext uri="{FF2B5EF4-FFF2-40B4-BE49-F238E27FC236}">
                    <a16:creationId xmlns:a16="http://schemas.microsoft.com/office/drawing/2014/main" id="{68349AD2-E4FF-4643-B980-FA2FE6FA9206}"/>
                  </a:ext>
                </a:extLst>
              </p:cNvPr>
              <p:cNvSpPr>
                <a:spLocks noGrp="1" noRot="1" noChangeAspect="1" noMove="1" noResize="1" noEditPoints="1" noAdjustHandles="1" noChangeArrowheads="1" noChangeShapeType="1" noTextEdit="1"/>
              </p:cNvSpPr>
              <p:nvPr>
                <p:ph type="body" idx="1"/>
              </p:nvPr>
            </p:nvSpPr>
            <p:spPr>
              <a:blipFill>
                <a:blip r:embed="rId3"/>
                <a:stretch>
                  <a:fillRect l="-1329" t="-2926" b="-791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59D91352-4179-6A4B-90EF-760590A96444}"/>
              </a:ext>
            </a:extLst>
          </p:cNvPr>
          <p:cNvSpPr txBox="1"/>
          <p:nvPr/>
        </p:nvSpPr>
        <p:spPr>
          <a:xfrm>
            <a:off x="7484269" y="11385395"/>
            <a:ext cx="950580" cy="779701"/>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a:solidFill>
                  <a:srgbClr val="0070C0"/>
                </a:solidFill>
                <a:latin typeface="Amazon Ember"/>
                <a:ea typeface="Amazon Ember"/>
                <a:cs typeface="Amazon Ember"/>
              </a:defRPr>
            </a:lvl1pPr>
          </a:lstStyle>
          <a:p>
            <a:r>
              <a:rPr lang="en-US" dirty="0"/>
              <a:t>(1)</a:t>
            </a:r>
          </a:p>
        </p:txBody>
      </p:sp>
      <p:sp>
        <p:nvSpPr>
          <p:cNvPr id="6" name="TextBox 5">
            <a:extLst>
              <a:ext uri="{FF2B5EF4-FFF2-40B4-BE49-F238E27FC236}">
                <a16:creationId xmlns:a16="http://schemas.microsoft.com/office/drawing/2014/main" id="{842C7575-505E-0749-AC0A-6318B59362FB}"/>
              </a:ext>
            </a:extLst>
          </p:cNvPr>
          <p:cNvSpPr txBox="1"/>
          <p:nvPr/>
        </p:nvSpPr>
        <p:spPr>
          <a:xfrm>
            <a:off x="12984615" y="11411349"/>
            <a:ext cx="950580" cy="779701"/>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a:solidFill>
                  <a:srgbClr val="0070C0"/>
                </a:solidFill>
                <a:latin typeface="Amazon Ember"/>
                <a:ea typeface="Amazon Ember"/>
                <a:cs typeface="Amazon Ember"/>
              </a:defRPr>
            </a:lvl1pPr>
          </a:lstStyle>
          <a:p>
            <a:r>
              <a:rPr lang="en-US" dirty="0"/>
              <a:t>(2)</a:t>
            </a:r>
          </a:p>
        </p:txBody>
      </p:sp>
      <p:sp>
        <p:nvSpPr>
          <p:cNvPr id="7" name="TextBox 6">
            <a:extLst>
              <a:ext uri="{FF2B5EF4-FFF2-40B4-BE49-F238E27FC236}">
                <a16:creationId xmlns:a16="http://schemas.microsoft.com/office/drawing/2014/main" id="{47CC2693-A4D8-F04A-9AE4-9E594807F629}"/>
              </a:ext>
            </a:extLst>
          </p:cNvPr>
          <p:cNvSpPr txBox="1"/>
          <p:nvPr/>
        </p:nvSpPr>
        <p:spPr>
          <a:xfrm>
            <a:off x="17342364" y="11326783"/>
            <a:ext cx="950580" cy="779701"/>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a:solidFill>
                  <a:srgbClr val="00B050"/>
                </a:solidFill>
                <a:latin typeface="Amazon Ember"/>
                <a:ea typeface="Amazon Ember"/>
                <a:cs typeface="Amazon Ember"/>
              </a:defRPr>
            </a:lvl1pPr>
          </a:lstStyle>
          <a:p>
            <a:r>
              <a:rPr lang="en-US" dirty="0">
                <a:solidFill>
                  <a:srgbClr val="0070C0"/>
                </a:solidFill>
              </a:rPr>
              <a:t>(3)</a:t>
            </a:r>
          </a:p>
        </p:txBody>
      </p:sp>
      <p:sp>
        <p:nvSpPr>
          <p:cNvPr id="8" name="Left Brace 7">
            <a:extLst>
              <a:ext uri="{FF2B5EF4-FFF2-40B4-BE49-F238E27FC236}">
                <a16:creationId xmlns:a16="http://schemas.microsoft.com/office/drawing/2014/main" id="{FA9AFFA9-DACC-EF48-81E4-440C4E169B02}"/>
              </a:ext>
            </a:extLst>
          </p:cNvPr>
          <p:cNvSpPr/>
          <p:nvPr/>
        </p:nvSpPr>
        <p:spPr>
          <a:xfrm rot="16200000">
            <a:off x="7529507" y="8713678"/>
            <a:ext cx="779701" cy="4474025"/>
          </a:xfrm>
          <a:prstGeom prst="leftBrace">
            <a:avLst/>
          </a:prstGeom>
          <a:solidFill>
            <a:srgbClr val="FFFFFF"/>
          </a:solidFill>
          <a:ln w="25400" cap="flat">
            <a:solidFill>
              <a:schemeClr val="accent1">
                <a:lumMod val="75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 name="Left Brace 8">
            <a:extLst>
              <a:ext uri="{FF2B5EF4-FFF2-40B4-BE49-F238E27FC236}">
                <a16:creationId xmlns:a16="http://schemas.microsoft.com/office/drawing/2014/main" id="{0B66E8EA-CAA6-FF41-A48A-613A927A17D9}"/>
              </a:ext>
            </a:extLst>
          </p:cNvPr>
          <p:cNvSpPr/>
          <p:nvPr/>
        </p:nvSpPr>
        <p:spPr>
          <a:xfrm rot="16200000">
            <a:off x="13079570" y="8404353"/>
            <a:ext cx="721089" cy="5123770"/>
          </a:xfrm>
          <a:prstGeom prst="leftBrace">
            <a:avLst/>
          </a:prstGeom>
          <a:solidFill>
            <a:srgbClr val="FFFFFF"/>
          </a:solidFill>
          <a:ln w="25400" cap="flat">
            <a:solidFill>
              <a:srgbClr val="0070C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 name="Left Brace 9">
            <a:extLst>
              <a:ext uri="{FF2B5EF4-FFF2-40B4-BE49-F238E27FC236}">
                <a16:creationId xmlns:a16="http://schemas.microsoft.com/office/drawing/2014/main" id="{6493C7F0-4F76-C44F-B3E0-A254EC5CB3EF}"/>
              </a:ext>
            </a:extLst>
          </p:cNvPr>
          <p:cNvSpPr/>
          <p:nvPr/>
        </p:nvSpPr>
        <p:spPr>
          <a:xfrm rot="16200000">
            <a:off x="17424688" y="9681697"/>
            <a:ext cx="713894" cy="2561884"/>
          </a:xfrm>
          <a:prstGeom prst="leftBrace">
            <a:avLst/>
          </a:prstGeom>
          <a:solidFill>
            <a:srgbClr val="FFFFFF"/>
          </a:solidFill>
          <a:ln w="25400" cap="flat">
            <a:solidFill>
              <a:srgbClr val="0070C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292E92F-E29C-524F-B679-A10F4B50F05E}"/>
                  </a:ext>
                </a:extLst>
              </p:cNvPr>
              <p:cNvSpPr txBox="1"/>
              <p:nvPr/>
            </p:nvSpPr>
            <p:spPr>
              <a:xfrm>
                <a:off x="16500693" y="870852"/>
                <a:ext cx="7038850" cy="1477328"/>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200" b="0" u="none" strike="noStrike" cap="none" spc="0" normalizeH="0" baseline="0" dirty="0">
                    <a:ln>
                      <a:noFill/>
                    </a:ln>
                    <a:solidFill>
                      <a:srgbClr val="000000"/>
                    </a:solidFill>
                    <a:effectLst/>
                    <a:uFillTx/>
                    <a:ea typeface="Cambria Math" panose="02040503050406030204" pitchFamily="18" charset="0"/>
                    <a:sym typeface="Helvetica Neue"/>
                  </a:rPr>
                  <a:t>E</a:t>
                </a:r>
                <a14:m>
                  <m:oMath xmlns:m="http://schemas.openxmlformats.org/officeDocument/2006/math">
                    <m:d>
                      <m:dPr>
                        <m:begChr m:val="["/>
                        <m:endChr m:val="]"/>
                        <m:ctrlP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ctrlPr>
                      </m:dPr>
                      <m:e>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𝑋</m:t>
                        </m:r>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m:t>
                        </m:r>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𝑌</m:t>
                        </m:r>
                      </m:e>
                    </m:d>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m:t>
                    </m:r>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𝐸</m:t>
                    </m:r>
                    <m:d>
                      <m:dPr>
                        <m:begChr m:val="["/>
                        <m:endChr m:val="]"/>
                        <m:ctrlP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ctrlPr>
                      </m:dPr>
                      <m:e>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𝑋</m:t>
                        </m:r>
                      </m:e>
                    </m:d>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m:t>
                    </m:r>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𝐸</m:t>
                    </m:r>
                    <m:d>
                      <m:dPr>
                        <m:begChr m:val="["/>
                        <m:endChr m:val="]"/>
                        <m:ctrlP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ctrlPr>
                      </m:dPr>
                      <m:e>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𝑌</m:t>
                        </m:r>
                      </m:e>
                    </m:d>
                  </m:oMath>
                </a14:m>
                <a:endParaRPr kumimoji="0" lang="en-US" sz="3200" b="0" u="none" strike="noStrike" cap="none" spc="0" normalizeH="0" baseline="0" dirty="0">
                  <a:ln>
                    <a:noFill/>
                  </a:ln>
                  <a:solidFill>
                    <a:srgbClr val="000000"/>
                  </a:solidFill>
                  <a:effectLst/>
                  <a:uFillTx/>
                  <a:ea typeface="Cambria Math" panose="02040503050406030204" pitchFamily="18" charset="0"/>
                  <a:sym typeface="Helvetica Neue"/>
                </a:endParaRPr>
              </a:p>
              <a:p>
                <a:pPr algn="l"/>
                <a:r>
                  <a:rPr lang="en-US" sz="3200" b="0" dirty="0">
                    <a:ea typeface="Cambria Math" panose="02040503050406030204" pitchFamily="18" charset="0"/>
                  </a:rPr>
                  <a:t>E</a:t>
                </a:r>
                <a14:m>
                  <m:oMath xmlns:m="http://schemas.openxmlformats.org/officeDocument/2006/math">
                    <m:d>
                      <m:dPr>
                        <m:begChr m:val="["/>
                        <m:endChr m:val="]"/>
                        <m:ctrlPr>
                          <a:rPr lang="en-US" sz="3200" b="0" i="1">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𝑎</m:t>
                        </m:r>
                        <m:r>
                          <a:rPr lang="en-US" sz="3200" b="0" i="1" smtClean="0">
                            <a:latin typeface="Cambria Math" panose="02040503050406030204" pitchFamily="18" charset="0"/>
                            <a:ea typeface="Cambria Math" panose="02040503050406030204" pitchFamily="18" charset="0"/>
                          </a:rPr>
                          <m:t> </m:t>
                        </m:r>
                        <m:r>
                          <a:rPr lang="en-US" sz="3200" b="0" i="1">
                            <a:latin typeface="Cambria Math" panose="02040503050406030204" pitchFamily="18" charset="0"/>
                            <a:ea typeface="Cambria Math" panose="02040503050406030204" pitchFamily="18" charset="0"/>
                          </a:rPr>
                          <m:t>𝑋</m:t>
                        </m:r>
                      </m:e>
                    </m:d>
                    <m:r>
                      <a:rPr lang="en-US" sz="3200" b="0" i="1">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𝑎</m:t>
                    </m:r>
                    <m:r>
                      <a:rPr lang="en-US" sz="3200" b="0" i="1">
                        <a:latin typeface="Cambria Math" panose="02040503050406030204" pitchFamily="18" charset="0"/>
                        <a:ea typeface="Cambria Math" panose="02040503050406030204" pitchFamily="18" charset="0"/>
                      </a:rPr>
                      <m:t> </m:t>
                    </m:r>
                    <m:r>
                      <a:rPr lang="en-US" sz="3200" b="0" i="1">
                        <a:latin typeface="Cambria Math" panose="02040503050406030204" pitchFamily="18" charset="0"/>
                        <a:ea typeface="Cambria Math" panose="02040503050406030204" pitchFamily="18" charset="0"/>
                      </a:rPr>
                      <m:t>𝐸</m:t>
                    </m:r>
                    <m:d>
                      <m:dPr>
                        <m:begChr m:val="["/>
                        <m:endChr m:val="]"/>
                        <m:ctrlPr>
                          <a:rPr lang="en-US" sz="3200" b="0" i="1">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𝑋</m:t>
                        </m:r>
                      </m:e>
                    </m:d>
                  </m:oMath>
                </a14:m>
                <a:r>
                  <a:rPr lang="en-US" sz="3200" b="0" dirty="0">
                    <a:ea typeface="Cambria Math" panose="02040503050406030204" pitchFamily="18" charset="0"/>
                  </a:rPr>
                  <a:t>, a: Constant</a:t>
                </a:r>
                <a:endParaRPr kumimoji="0" lang="en-US" sz="3200" b="0" u="none" strike="noStrike" cap="none" spc="0" normalizeH="0" baseline="0" dirty="0">
                  <a:ln>
                    <a:noFill/>
                  </a:ln>
                  <a:solidFill>
                    <a:srgbClr val="000000"/>
                  </a:solidFill>
                  <a:effectLst/>
                  <a:uFillTx/>
                  <a:ea typeface="Cambria Math" panose="02040503050406030204" pitchFamily="18" charset="0"/>
                  <a:sym typeface="Helvetica Neue"/>
                </a:endParaRPr>
              </a:p>
              <a:p>
                <a:pPr algn="l"/>
                <a:r>
                  <a:rPr lang="en-US" sz="3200" b="0" dirty="0">
                    <a:ea typeface="Cambria Math" panose="02040503050406030204" pitchFamily="18" charset="0"/>
                  </a:rPr>
                  <a:t>E</a:t>
                </a:r>
                <a14:m>
                  <m:oMath xmlns:m="http://schemas.openxmlformats.org/officeDocument/2006/math">
                    <m:d>
                      <m:dPr>
                        <m:begChr m:val="["/>
                        <m:endChr m:val="]"/>
                        <m:ctrlPr>
                          <a:rPr lang="en-US" sz="3200" b="0" i="1">
                            <a:latin typeface="Cambria Math" panose="02040503050406030204" pitchFamily="18" charset="0"/>
                            <a:ea typeface="Cambria Math" panose="02040503050406030204" pitchFamily="18" charset="0"/>
                          </a:rPr>
                        </m:ctrlPr>
                      </m:dPr>
                      <m:e>
                        <m:r>
                          <a:rPr lang="en-US" sz="3200" b="0" i="1">
                            <a:latin typeface="Cambria Math" panose="02040503050406030204" pitchFamily="18" charset="0"/>
                            <a:ea typeface="Cambria Math" panose="02040503050406030204" pitchFamily="18" charset="0"/>
                          </a:rPr>
                          <m:t>𝑋</m:t>
                        </m:r>
                        <m:r>
                          <a:rPr lang="en-US" sz="3200" b="0" i="1" smtClean="0">
                            <a:latin typeface="Cambria Math" panose="02040503050406030204" pitchFamily="18" charset="0"/>
                            <a:ea typeface="Cambria Math" panose="02040503050406030204" pitchFamily="18" charset="0"/>
                          </a:rPr>
                          <m:t> </m:t>
                        </m:r>
                        <m:r>
                          <a:rPr lang="en-US" sz="3200" b="0" i="1">
                            <a:latin typeface="Cambria Math" panose="02040503050406030204" pitchFamily="18" charset="0"/>
                            <a:ea typeface="Cambria Math" panose="02040503050406030204" pitchFamily="18" charset="0"/>
                          </a:rPr>
                          <m:t>𝑌</m:t>
                        </m:r>
                      </m:e>
                    </m:d>
                    <m:r>
                      <a:rPr lang="en-US" sz="3200" b="0" i="1">
                        <a:latin typeface="Cambria Math" panose="02040503050406030204" pitchFamily="18" charset="0"/>
                        <a:ea typeface="Cambria Math" panose="02040503050406030204" pitchFamily="18" charset="0"/>
                      </a:rPr>
                      <m:t>=</m:t>
                    </m:r>
                    <m:r>
                      <a:rPr lang="en-US" sz="3200" b="0" i="1">
                        <a:latin typeface="Cambria Math" panose="02040503050406030204" pitchFamily="18" charset="0"/>
                        <a:ea typeface="Cambria Math" panose="02040503050406030204" pitchFamily="18" charset="0"/>
                      </a:rPr>
                      <m:t>𝐸</m:t>
                    </m:r>
                    <m:d>
                      <m:dPr>
                        <m:begChr m:val="["/>
                        <m:endChr m:val="]"/>
                        <m:ctrlPr>
                          <a:rPr lang="en-US" sz="3200" b="0" i="1">
                            <a:latin typeface="Cambria Math" panose="02040503050406030204" pitchFamily="18" charset="0"/>
                            <a:ea typeface="Cambria Math" panose="02040503050406030204" pitchFamily="18" charset="0"/>
                          </a:rPr>
                        </m:ctrlPr>
                      </m:dPr>
                      <m:e>
                        <m:r>
                          <a:rPr lang="en-US" sz="3200" b="0" i="1">
                            <a:latin typeface="Cambria Math" panose="02040503050406030204" pitchFamily="18" charset="0"/>
                            <a:ea typeface="Cambria Math" panose="02040503050406030204" pitchFamily="18" charset="0"/>
                          </a:rPr>
                          <m:t>𝑋</m:t>
                        </m:r>
                      </m:e>
                    </m:d>
                    <m:r>
                      <a:rPr lang="en-US" sz="3200" b="0" i="1" smtClean="0">
                        <a:latin typeface="Cambria Math" panose="02040503050406030204" pitchFamily="18" charset="0"/>
                        <a:ea typeface="Cambria Math" panose="02040503050406030204" pitchFamily="18" charset="0"/>
                      </a:rPr>
                      <m:t> </m:t>
                    </m:r>
                    <m:r>
                      <a:rPr lang="en-US" sz="3200" b="0" i="1">
                        <a:latin typeface="Cambria Math" panose="02040503050406030204" pitchFamily="18" charset="0"/>
                        <a:ea typeface="Cambria Math" panose="02040503050406030204" pitchFamily="18" charset="0"/>
                      </a:rPr>
                      <m:t>𝐸</m:t>
                    </m:r>
                    <m:d>
                      <m:dPr>
                        <m:begChr m:val="["/>
                        <m:endChr m:val="]"/>
                        <m:ctrlPr>
                          <a:rPr lang="en-US" sz="3200" b="0" i="1">
                            <a:latin typeface="Cambria Math" panose="02040503050406030204" pitchFamily="18" charset="0"/>
                            <a:ea typeface="Cambria Math" panose="02040503050406030204" pitchFamily="18" charset="0"/>
                          </a:rPr>
                        </m:ctrlPr>
                      </m:dPr>
                      <m:e>
                        <m:r>
                          <a:rPr lang="en-US" sz="3200" b="0" i="1">
                            <a:latin typeface="Cambria Math" panose="02040503050406030204" pitchFamily="18" charset="0"/>
                            <a:ea typeface="Cambria Math" panose="02040503050406030204" pitchFamily="18" charset="0"/>
                          </a:rPr>
                          <m:t>𝑌</m:t>
                        </m:r>
                      </m:e>
                    </m:d>
                  </m:oMath>
                </a14:m>
                <a:r>
                  <a:rPr lang="en-US" sz="3200" b="0" dirty="0">
                    <a:ea typeface="Cambria Math" panose="02040503050406030204" pitchFamily="18" charset="0"/>
                  </a:rPr>
                  <a:t>, X and Y are </a:t>
                </a:r>
                <a:r>
                  <a:rPr lang="en-US" sz="3200" b="0" dirty="0" err="1">
                    <a:ea typeface="Cambria Math" panose="02040503050406030204" pitchFamily="18" charset="0"/>
                  </a:rPr>
                  <a:t>indep</a:t>
                </a:r>
                <a:r>
                  <a:rPr lang="en-US" sz="3200" b="0" dirty="0">
                    <a:ea typeface="Cambria Math" panose="02040503050406030204" pitchFamily="18" charset="0"/>
                  </a:rPr>
                  <a:t>.</a:t>
                </a:r>
              </a:p>
            </p:txBody>
          </p:sp>
        </mc:Choice>
        <mc:Fallback xmlns="">
          <p:sp>
            <p:nvSpPr>
              <p:cNvPr id="11" name="TextBox 10">
                <a:extLst>
                  <a:ext uri="{FF2B5EF4-FFF2-40B4-BE49-F238E27FC236}">
                    <a16:creationId xmlns:a16="http://schemas.microsoft.com/office/drawing/2014/main" id="{0292E92F-E29C-524F-B679-A10F4B50F05E}"/>
                  </a:ext>
                </a:extLst>
              </p:cNvPr>
              <p:cNvSpPr txBox="1">
                <a:spLocks noRot="1" noChangeAspect="1" noMove="1" noResize="1" noEditPoints="1" noAdjustHandles="1" noChangeArrowheads="1" noChangeShapeType="1" noTextEdit="1"/>
              </p:cNvSpPr>
              <p:nvPr/>
            </p:nvSpPr>
            <p:spPr>
              <a:xfrm>
                <a:off x="16500693" y="870852"/>
                <a:ext cx="7038850" cy="1477328"/>
              </a:xfrm>
              <a:prstGeom prst="rect">
                <a:avLst/>
              </a:prstGeom>
              <a:blipFill>
                <a:blip r:embed="rId4"/>
                <a:stretch>
                  <a:fillRect l="-3232" t="-7627" r="-2154" b="-14407"/>
                </a:stretch>
              </a:blipFill>
              <a:ln w="12700" cap="flat">
                <a:solidFill>
                  <a:schemeClr val="tx1"/>
                </a:solid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421138968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C6B3-1B82-0043-B47A-DDDDEDA59A19}"/>
              </a:ext>
            </a:extLst>
          </p:cNvPr>
          <p:cNvSpPr>
            <a:spLocks noGrp="1"/>
          </p:cNvSpPr>
          <p:nvPr>
            <p:ph type="title"/>
          </p:nvPr>
        </p:nvSpPr>
        <p:spPr/>
        <p:txBody>
          <a:bodyPr/>
          <a:lstStyle/>
          <a:p>
            <a:r>
              <a:rPr lang="en-US" dirty="0"/>
              <a:t>Deriving the Relationship II</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8349AD2-E4FF-4643-B980-FA2FE6FA9206}"/>
                  </a:ext>
                </a:extLst>
              </p:cNvPr>
              <p:cNvSpPr>
                <a:spLocks noGrp="1"/>
              </p:cNvSpPr>
              <p:nvPr>
                <p:ph type="body" idx="1"/>
              </p:nvPr>
            </p:nvSpPr>
            <p:spPr/>
            <p:txBody>
              <a:bodyPr/>
              <a:lstStyle/>
              <a:p>
                <a:r>
                  <a:rPr lang="en-US" sz="4000" dirty="0"/>
                  <a:t>Now, let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𝑓</m:t>
                        </m:r>
                      </m:e>
                    </m:acc>
                    <m:r>
                      <a:rPr lang="en-US" sz="4000" i="1" dirty="0">
                        <a:latin typeface="Cambria Math" panose="02040503050406030204" pitchFamily="18" charset="0"/>
                      </a:rPr>
                      <m:t>(</m:t>
                    </m:r>
                    <m:acc>
                      <m:accPr>
                        <m:chr m:val="⃗"/>
                        <m:ctrlPr>
                          <a:rPr lang="en-US" sz="4000" i="1" dirty="0">
                            <a:latin typeface="Cambria Math" panose="02040503050406030204" pitchFamily="18" charset="0"/>
                          </a:rPr>
                        </m:ctrlPr>
                      </m:accPr>
                      <m:e>
                        <m:r>
                          <a:rPr lang="en-US" sz="4000" i="1" dirty="0">
                            <a:latin typeface="Cambria Math" panose="02040503050406030204" pitchFamily="18" charset="0"/>
                          </a:rPr>
                          <m:t>𝑥</m:t>
                        </m:r>
                      </m:e>
                    </m:acc>
                    <m:r>
                      <a:rPr lang="en-US" sz="4000" i="1" dirty="0">
                        <a:latin typeface="Cambria Math" panose="02040503050406030204" pitchFamily="18" charset="0"/>
                      </a:rPr>
                      <m:t>)= </m:t>
                    </m:r>
                    <m:sSub>
                      <m:sSubPr>
                        <m:ctrlPr>
                          <a:rPr lang="en-US" sz="4000" i="1" dirty="0">
                            <a:latin typeface="Cambria Math" panose="02040503050406030204" pitchFamily="18" charset="0"/>
                            <a:ea typeface="Cambria Math" panose="02040503050406030204" pitchFamily="18" charset="0"/>
                          </a:rPr>
                        </m:ctrlPr>
                      </m:sSubPr>
                      <m:e>
                        <m:r>
                          <a:rPr lang="en-US" sz="4000" i="1" dirty="0">
                            <a:latin typeface="Cambria Math" panose="02040503050406030204" pitchFamily="18" charset="0"/>
                            <a:ea typeface="Cambria Math" panose="02040503050406030204" pitchFamily="18" charset="0"/>
                          </a:rPr>
                          <m:t>𝔼</m:t>
                        </m:r>
                      </m:e>
                      <m:sub>
                        <m:r>
                          <a:rPr lang="en-US" sz="4000" i="1" dirty="0">
                            <a:latin typeface="Cambria Math" panose="02040503050406030204" pitchFamily="18" charset="0"/>
                            <a:ea typeface="Cambria Math" panose="02040503050406030204" pitchFamily="18" charset="0"/>
                          </a:rPr>
                          <m:t>𝒟</m:t>
                        </m:r>
                      </m:sub>
                    </m:sSub>
                    <m:r>
                      <a:rPr lang="en-US" sz="4000" i="1" dirty="0">
                        <a:latin typeface="Cambria Math" panose="02040503050406030204" pitchFamily="18" charset="0"/>
                        <a:ea typeface="Cambria Math" panose="02040503050406030204" pitchFamily="18" charset="0"/>
                      </a:rPr>
                      <m:t>[</m:t>
                    </m:r>
                    <m:sSub>
                      <m:sSubPr>
                        <m:ctrlPr>
                          <a:rPr lang="en-US" sz="4000" i="1" dirty="0">
                            <a:latin typeface="Cambria Math" panose="02040503050406030204" pitchFamily="18" charset="0"/>
                            <a:ea typeface="Cambria Math" panose="02040503050406030204" pitchFamily="18" charset="0"/>
                          </a:rPr>
                        </m:ctrlPr>
                      </m:sSubPr>
                      <m:e>
                        <m:acc>
                          <m:accPr>
                            <m:chr m:val="̂"/>
                            <m:ctrlPr>
                              <a:rPr lang="en-US" sz="4000" i="1" dirty="0">
                                <a:latin typeface="Cambria Math" panose="02040503050406030204" pitchFamily="18" charset="0"/>
                                <a:ea typeface="Cambria Math" panose="02040503050406030204" pitchFamily="18" charset="0"/>
                              </a:rPr>
                            </m:ctrlPr>
                          </m:accPr>
                          <m:e>
                            <m:r>
                              <a:rPr lang="en-US" sz="4000" i="1" dirty="0">
                                <a:latin typeface="Cambria Math" panose="02040503050406030204" pitchFamily="18" charset="0"/>
                                <a:ea typeface="Cambria Math" panose="02040503050406030204" pitchFamily="18" charset="0"/>
                              </a:rPr>
                              <m:t>𝑓</m:t>
                            </m:r>
                          </m:e>
                        </m:acc>
                      </m:e>
                      <m:sub>
                        <m:r>
                          <a:rPr lang="en-US" sz="4000" i="1" dirty="0">
                            <a:latin typeface="Cambria Math" panose="02040503050406030204" pitchFamily="18" charset="0"/>
                            <a:ea typeface="Cambria Math" panose="02040503050406030204" pitchFamily="18" charset="0"/>
                          </a:rPr>
                          <m:t>𝒟</m:t>
                        </m:r>
                      </m:sub>
                    </m:sSub>
                    <m:d>
                      <m:dPr>
                        <m:ctrlPr>
                          <a:rPr lang="en-US" sz="4000" i="1" dirty="0">
                            <a:latin typeface="Cambria Math" panose="02040503050406030204" pitchFamily="18" charset="0"/>
                            <a:ea typeface="Cambria Math" panose="02040503050406030204" pitchFamily="18" charset="0"/>
                          </a:rPr>
                        </m:ctrlPr>
                      </m:dPr>
                      <m:e>
                        <m:acc>
                          <m:accPr>
                            <m:chr m:val="⃗"/>
                            <m:ctrlPr>
                              <a:rPr lang="en-US" sz="4000" i="1" dirty="0">
                                <a:latin typeface="Cambria Math" panose="02040503050406030204" pitchFamily="18" charset="0"/>
                                <a:ea typeface="Cambria Math" panose="02040503050406030204" pitchFamily="18" charset="0"/>
                              </a:rPr>
                            </m:ctrlPr>
                          </m:accPr>
                          <m:e>
                            <m:r>
                              <a:rPr lang="en-US" sz="4000" i="1" dirty="0">
                                <a:latin typeface="Cambria Math" panose="02040503050406030204" pitchFamily="18" charset="0"/>
                                <a:ea typeface="Cambria Math" panose="02040503050406030204" pitchFamily="18" charset="0"/>
                              </a:rPr>
                              <m:t>𝑥</m:t>
                            </m:r>
                          </m:e>
                        </m:acc>
                      </m:e>
                    </m:d>
                    <m:r>
                      <a:rPr lang="en-US" sz="4000" i="1" dirty="0">
                        <a:latin typeface="Cambria Math" panose="02040503050406030204" pitchFamily="18" charset="0"/>
                        <a:ea typeface="Cambria Math" panose="02040503050406030204" pitchFamily="18" charset="0"/>
                      </a:rPr>
                      <m:t>]</m:t>
                    </m:r>
                  </m:oMath>
                </a14:m>
                <a:r>
                  <a:rPr lang="en-US" sz="4000" dirty="0"/>
                  <a:t> denote the average prediction of the ML model over every training set.  We may write:</a:t>
                </a:r>
              </a:p>
              <a:p>
                <a:pPr algn="ctr"/>
                <a14:m>
                  <m:oMathPara xmlns:m="http://schemas.openxmlformats.org/officeDocument/2006/math">
                    <m:oMathParaPr>
                      <m:jc m:val="centerGroup"/>
                    </m:oMathParaPr>
                    <m:oMath xmlns:m="http://schemas.openxmlformats.org/officeDocument/2006/math">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𝔼</m:t>
                          </m:r>
                        </m:e>
                        <m:sub>
                          <m:r>
                            <a:rPr lang="en-US" sz="4000" i="1">
                              <a:latin typeface="Cambria Math" panose="02040503050406030204" pitchFamily="18" charset="0"/>
                              <a:ea typeface="Cambria Math" panose="02040503050406030204" pitchFamily="18" charset="0"/>
                            </a:rPr>
                            <m:t>𝒟</m:t>
                          </m:r>
                        </m:sub>
                      </m:sSub>
                      <m:d>
                        <m:dPr>
                          <m:begChr m:val="["/>
                          <m:endChr m:val="]"/>
                          <m:ctrlPr>
                            <a:rPr lang="en-US" sz="4000" i="1">
                              <a:latin typeface="Cambria Math" panose="02040503050406030204" pitchFamily="18" charset="0"/>
                              <a:ea typeface="Cambria Math" panose="02040503050406030204" pitchFamily="18" charset="0"/>
                            </a:rPr>
                          </m:ctrlPr>
                        </m:dPr>
                        <m:e>
                          <m:sSup>
                            <m:sSupPr>
                              <m:ctrlPr>
                                <a:rPr lang="en-US" sz="4000" i="1">
                                  <a:latin typeface="Cambria Math" panose="02040503050406030204" pitchFamily="18" charset="0"/>
                                  <a:ea typeface="Cambria Math" panose="02040503050406030204" pitchFamily="18" charset="0"/>
                                </a:rPr>
                              </m:ctrlPr>
                            </m:sSupPr>
                            <m:e>
                              <m:d>
                                <m:dPr>
                                  <m:ctrlPr>
                                    <a:rPr lang="en-US" sz="4000" i="1">
                                      <a:latin typeface="Cambria Math" panose="02040503050406030204" pitchFamily="18" charset="0"/>
                                      <a:ea typeface="Cambria Math" panose="02040503050406030204" pitchFamily="18" charset="0"/>
                                    </a:rPr>
                                  </m:ctrlPr>
                                </m:dPr>
                                <m:e>
                                  <m:r>
                                    <a:rPr lang="en-US" sz="4000" i="1">
                                      <a:latin typeface="Cambria Math" panose="02040503050406030204" pitchFamily="18" charset="0"/>
                                      <a:ea typeface="Cambria Math" panose="02040503050406030204" pitchFamily="18" charset="0"/>
                                    </a:rPr>
                                    <m:t>𝑓</m:t>
                                  </m:r>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e>
                                    <m:sub>
                                      <m:r>
                                        <a:rPr lang="en-US" sz="4000" i="1">
                                          <a:latin typeface="Cambria Math" panose="02040503050406030204" pitchFamily="18" charset="0"/>
                                          <a:ea typeface="Cambria Math" panose="02040503050406030204" pitchFamily="18" charset="0"/>
                                        </a:rPr>
                                        <m:t>𝒟</m:t>
                                      </m:r>
                                    </m:sub>
                                  </m:sSub>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e>
                              </m:d>
                            </m:e>
                            <m:sup>
                              <m:r>
                                <a:rPr lang="en-US" sz="4000" i="1">
                                  <a:latin typeface="Cambria Math" panose="02040503050406030204" pitchFamily="18" charset="0"/>
                                  <a:ea typeface="Cambria Math" panose="02040503050406030204" pitchFamily="18" charset="0"/>
                                </a:rPr>
                                <m:t>2</m:t>
                              </m:r>
                            </m:sup>
                          </m:sSup>
                        </m:e>
                      </m:d>
                      <m:r>
                        <a:rPr lang="en-US" sz="4000">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𝔼</m:t>
                          </m:r>
                        </m:e>
                        <m:sub>
                          <m:r>
                            <a:rPr lang="en-US" sz="4000" i="1">
                              <a:latin typeface="Cambria Math" panose="02040503050406030204" pitchFamily="18" charset="0"/>
                              <a:ea typeface="Cambria Math" panose="02040503050406030204" pitchFamily="18" charset="0"/>
                            </a:rPr>
                            <m:t>𝒟</m:t>
                          </m:r>
                        </m:sub>
                      </m:sSub>
                      <m:d>
                        <m:dPr>
                          <m:begChr m:val="["/>
                          <m:endChr m:val="]"/>
                          <m:ctrlPr>
                            <a:rPr lang="en-US" sz="4000" i="1">
                              <a:latin typeface="Cambria Math" panose="02040503050406030204" pitchFamily="18" charset="0"/>
                              <a:ea typeface="Cambria Math" panose="02040503050406030204" pitchFamily="18" charset="0"/>
                            </a:rPr>
                          </m:ctrlPr>
                        </m:dPr>
                        <m:e>
                          <m:sSup>
                            <m:sSupPr>
                              <m:ctrlPr>
                                <a:rPr lang="en-US" sz="4000" i="1">
                                  <a:latin typeface="Cambria Math" panose="02040503050406030204" pitchFamily="18" charset="0"/>
                                  <a:ea typeface="Cambria Math" panose="02040503050406030204" pitchFamily="18" charset="0"/>
                                </a:rPr>
                              </m:ctrlPr>
                            </m:sSupPr>
                            <m:e>
                              <m:d>
                                <m:dPr>
                                  <m:ctrlPr>
                                    <a:rPr lang="en-US" sz="4000" i="1">
                                      <a:latin typeface="Cambria Math" panose="02040503050406030204" pitchFamily="18" charset="0"/>
                                      <a:ea typeface="Cambria Math" panose="02040503050406030204" pitchFamily="18" charset="0"/>
                                    </a:rPr>
                                  </m:ctrlPr>
                                </m:dPr>
                                <m:e>
                                  <m:r>
                                    <a:rPr lang="en-US" sz="4000" i="1">
                                      <a:latin typeface="Cambria Math" panose="02040503050406030204" pitchFamily="18" charset="0"/>
                                      <a:ea typeface="Cambria Math" panose="02040503050406030204" pitchFamily="18" charset="0"/>
                                    </a:rPr>
                                    <m:t>𝑓</m:t>
                                  </m:r>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e>
                                    <m:sub>
                                      <m:r>
                                        <a:rPr lang="en-US" sz="4000" i="1">
                                          <a:latin typeface="Cambria Math" panose="02040503050406030204" pitchFamily="18" charset="0"/>
                                          <a:ea typeface="Cambria Math" panose="02040503050406030204" pitchFamily="18" charset="0"/>
                                        </a:rPr>
                                        <m:t>𝒟</m:t>
                                      </m:r>
                                    </m:sub>
                                  </m:sSub>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e>
                              </m:d>
                            </m:e>
                            <m:sup>
                              <m:r>
                                <a:rPr lang="en-US" sz="4000" i="1">
                                  <a:latin typeface="Cambria Math" panose="02040503050406030204" pitchFamily="18" charset="0"/>
                                  <a:ea typeface="Cambria Math" panose="02040503050406030204" pitchFamily="18" charset="0"/>
                                </a:rPr>
                                <m:t>2</m:t>
                              </m:r>
                            </m:sup>
                          </m:sSup>
                        </m:e>
                      </m:d>
                    </m:oMath>
                  </m:oMathPara>
                </a14:m>
                <a:endParaRPr lang="en-US" sz="4000" dirty="0"/>
              </a:p>
              <a:p>
                <a:pPr algn="ctr"/>
                <a:r>
                  <a:rPr lang="en-US" sz="4000" dirty="0"/>
                  <a:t>= </a:t>
                </a:r>
                <a14:m>
                  <m:oMath xmlns:m="http://schemas.openxmlformats.org/officeDocument/2006/math">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𝔼</m:t>
                        </m:r>
                      </m:e>
                      <m:sub>
                        <m:r>
                          <a:rPr lang="en-US" sz="4000" i="1">
                            <a:latin typeface="Cambria Math" panose="02040503050406030204" pitchFamily="18" charset="0"/>
                            <a:ea typeface="Cambria Math" panose="02040503050406030204" pitchFamily="18" charset="0"/>
                          </a:rPr>
                          <m:t>𝒟</m:t>
                        </m:r>
                      </m:sub>
                    </m:sSub>
                    <m:d>
                      <m:dPr>
                        <m:begChr m:val="["/>
                        <m:endChr m:val="]"/>
                        <m:ctrlPr>
                          <a:rPr lang="en-US" sz="4000" i="1">
                            <a:latin typeface="Cambria Math" panose="02040503050406030204" pitchFamily="18" charset="0"/>
                            <a:ea typeface="Cambria Math" panose="02040503050406030204" pitchFamily="18" charset="0"/>
                          </a:rPr>
                        </m:ctrlPr>
                      </m:dPr>
                      <m:e>
                        <m:sSup>
                          <m:sSupPr>
                            <m:ctrlPr>
                              <a:rPr lang="en-US" sz="4000" i="1">
                                <a:latin typeface="Cambria Math" panose="02040503050406030204" pitchFamily="18" charset="0"/>
                                <a:ea typeface="Cambria Math" panose="02040503050406030204" pitchFamily="18" charset="0"/>
                              </a:rPr>
                            </m:ctrlPr>
                          </m:sSupPr>
                          <m:e>
                            <m:d>
                              <m:dPr>
                                <m:ctrlPr>
                                  <a:rPr lang="en-US" sz="4000" i="1">
                                    <a:latin typeface="Cambria Math" panose="02040503050406030204" pitchFamily="18" charset="0"/>
                                    <a:ea typeface="Cambria Math" panose="02040503050406030204" pitchFamily="18" charset="0"/>
                                  </a:rPr>
                                </m:ctrlPr>
                              </m:dPr>
                              <m:e>
                                <m:r>
                                  <a:rPr lang="en-US" sz="4000" i="1">
                                    <a:latin typeface="Cambria Math" panose="02040503050406030204" pitchFamily="18" charset="0"/>
                                    <a:ea typeface="Cambria Math" panose="02040503050406030204" pitchFamily="18" charset="0"/>
                                  </a:rPr>
                                  <m:t>𝑓</m:t>
                                </m:r>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e>
                            </m:d>
                          </m:e>
                          <m:sup>
                            <m:r>
                              <a:rPr lang="en-US" sz="4000" i="1">
                                <a:latin typeface="Cambria Math" panose="02040503050406030204" pitchFamily="18" charset="0"/>
                                <a:ea typeface="Cambria Math" panose="02040503050406030204" pitchFamily="18" charset="0"/>
                              </a:rPr>
                              <m:t>2</m:t>
                            </m:r>
                          </m:sup>
                        </m:sSup>
                      </m:e>
                    </m:d>
                    <m:r>
                      <a:rPr lang="en-US" sz="400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𝔼</m:t>
                        </m:r>
                      </m:e>
                      <m:sub>
                        <m:r>
                          <a:rPr lang="en-US" sz="4000" i="1">
                            <a:latin typeface="Cambria Math" panose="02040503050406030204" pitchFamily="18" charset="0"/>
                            <a:ea typeface="Cambria Math" panose="02040503050406030204" pitchFamily="18" charset="0"/>
                          </a:rPr>
                          <m:t>𝒟</m:t>
                        </m:r>
                      </m:sub>
                    </m:sSub>
                    <m:d>
                      <m:dPr>
                        <m:begChr m:val="["/>
                        <m:endChr m:val="]"/>
                        <m:ctrlPr>
                          <a:rPr lang="en-US" sz="4000" i="1">
                            <a:latin typeface="Cambria Math" panose="02040503050406030204" pitchFamily="18" charset="0"/>
                            <a:ea typeface="Cambria Math" panose="02040503050406030204" pitchFamily="18" charset="0"/>
                          </a:rPr>
                        </m:ctrlPr>
                      </m:dPr>
                      <m:e>
                        <m:sSup>
                          <m:sSupPr>
                            <m:ctrlPr>
                              <a:rPr lang="en-US" sz="4000" i="1">
                                <a:latin typeface="Cambria Math" panose="02040503050406030204" pitchFamily="18" charset="0"/>
                                <a:ea typeface="Cambria Math" panose="02040503050406030204" pitchFamily="18" charset="0"/>
                              </a:rPr>
                            </m:ctrlPr>
                          </m:sSupPr>
                          <m:e>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e>
                                  <m:sub>
                                    <m:r>
                                      <a:rPr lang="en-US" sz="4000" i="1">
                                        <a:latin typeface="Cambria Math" panose="02040503050406030204" pitchFamily="18" charset="0"/>
                                        <a:ea typeface="Cambria Math" panose="02040503050406030204" pitchFamily="18" charset="0"/>
                                      </a:rPr>
                                      <m:t>𝒟</m:t>
                                    </m:r>
                                  </m:sub>
                                </m:sSub>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e>
                            </m:d>
                          </m:e>
                          <m:sup>
                            <m:r>
                              <a:rPr lang="en-US" sz="4000" i="1">
                                <a:latin typeface="Cambria Math" panose="02040503050406030204" pitchFamily="18" charset="0"/>
                                <a:ea typeface="Cambria Math" panose="02040503050406030204" pitchFamily="18" charset="0"/>
                              </a:rPr>
                              <m:t>2</m:t>
                            </m:r>
                          </m:sup>
                        </m:sSup>
                      </m:e>
                    </m:d>
                  </m:oMath>
                </a14:m>
                <a:endParaRPr lang="en-US" sz="4000" dirty="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+2⋅</m:t>
                      </m:r>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𝔼</m:t>
                          </m:r>
                        </m:e>
                        <m:sub>
                          <m:r>
                            <a:rPr lang="en-US" sz="4000" i="1">
                              <a:latin typeface="Cambria Math" panose="02040503050406030204" pitchFamily="18" charset="0"/>
                              <a:ea typeface="Cambria Math" panose="02040503050406030204" pitchFamily="18" charset="0"/>
                            </a:rPr>
                            <m:t>𝑦</m:t>
                          </m:r>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𝒟</m:t>
                          </m:r>
                        </m:sub>
                      </m:sSub>
                      <m:d>
                        <m:dPr>
                          <m:begChr m:val="["/>
                          <m:endChr m:val="]"/>
                          <m:ctrlPr>
                            <a:rPr lang="en-US" sz="4000" i="1">
                              <a:latin typeface="Cambria Math" panose="02040503050406030204" pitchFamily="18" charset="0"/>
                              <a:ea typeface="Cambria Math" panose="02040503050406030204" pitchFamily="18" charset="0"/>
                            </a:rPr>
                          </m:ctrlPr>
                        </m:dPr>
                        <m:e>
                          <m:d>
                            <m:dPr>
                              <m:ctrlPr>
                                <a:rPr lang="en-US" sz="4000" i="1">
                                  <a:latin typeface="Cambria Math" panose="02040503050406030204" pitchFamily="18" charset="0"/>
                                  <a:ea typeface="Cambria Math" panose="02040503050406030204" pitchFamily="18" charset="0"/>
                                </a:rPr>
                              </m:ctrlPr>
                            </m:dPr>
                            <m:e>
                              <m:r>
                                <a:rPr lang="en-US" sz="4000" i="1">
                                  <a:latin typeface="Cambria Math" panose="02040503050406030204" pitchFamily="18" charset="0"/>
                                  <a:ea typeface="Cambria Math" panose="02040503050406030204" pitchFamily="18" charset="0"/>
                                </a:rPr>
                                <m:t>𝑓</m:t>
                              </m:r>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e>
                          </m:d>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e>
                                <m:sub>
                                  <m:r>
                                    <a:rPr lang="en-US" sz="4000" i="1">
                                      <a:latin typeface="Cambria Math" panose="02040503050406030204" pitchFamily="18" charset="0"/>
                                      <a:ea typeface="Cambria Math" panose="02040503050406030204" pitchFamily="18" charset="0"/>
                                    </a:rPr>
                                    <m:t>𝒟</m:t>
                                  </m:r>
                                </m:sub>
                              </m:sSub>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e>
                          </m:d>
                        </m:e>
                      </m:d>
                    </m:oMath>
                  </m:oMathPara>
                </a14:m>
                <a:endParaRPr lang="en-US" sz="4000" dirty="0"/>
              </a:p>
              <a:p>
                <a:endParaRPr lang="en-US" sz="4000" dirty="0"/>
              </a:p>
              <a:p>
                <a:r>
                  <a:rPr lang="en-US" sz="4000" dirty="0"/>
                  <a:t>Thus the last term is zero.</a:t>
                </a:r>
              </a:p>
              <a:p>
                <a:r>
                  <a:rPr lang="en-US" sz="4000" dirty="0"/>
                  <a:t>Also note</a:t>
                </a:r>
                <a:r>
                  <a:rPr lang="en-US" sz="4000" dirty="0">
                    <a:ea typeface="Cambria Math" panose="02040503050406030204" pitchFamily="18" charset="0"/>
                  </a:rPr>
                  <a:t> </a:t>
                </a:r>
                <a14:m>
                  <m:oMath xmlns:m="http://schemas.openxmlformats.org/officeDocument/2006/math">
                    <m:r>
                      <a:rPr lang="en-US" sz="4000" i="1">
                        <a:latin typeface="Cambria Math" panose="02040503050406030204" pitchFamily="18" charset="0"/>
                        <a:ea typeface="Cambria Math" panose="02040503050406030204" pitchFamily="18" charset="0"/>
                      </a:rPr>
                      <m:t>𝑓</m:t>
                    </m:r>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oMath>
                </a14:m>
                <a:r>
                  <a:rPr lang="en-US" sz="4000" dirty="0"/>
                  <a:t> is not random, so the expectation does nothing on the left.</a:t>
                </a:r>
              </a:p>
            </p:txBody>
          </p:sp>
        </mc:Choice>
        <mc:Fallback xmlns="">
          <p:sp>
            <p:nvSpPr>
              <p:cNvPr id="3" name="Text Placeholder 2">
                <a:extLst>
                  <a:ext uri="{FF2B5EF4-FFF2-40B4-BE49-F238E27FC236}">
                    <a16:creationId xmlns:a16="http://schemas.microsoft.com/office/drawing/2014/main" id="{68349AD2-E4FF-4643-B980-FA2FE6FA9206}"/>
                  </a:ext>
                </a:extLst>
              </p:cNvPr>
              <p:cNvSpPr>
                <a:spLocks noGrp="1" noRot="1" noChangeAspect="1" noMove="1" noResize="1" noEditPoints="1" noAdjustHandles="1" noChangeArrowheads="1" noChangeShapeType="1" noTextEdit="1"/>
              </p:cNvSpPr>
              <p:nvPr>
                <p:ph type="body" idx="1"/>
              </p:nvPr>
            </p:nvSpPr>
            <p:spPr>
              <a:blipFill>
                <a:blip r:embed="rId3"/>
                <a:stretch>
                  <a:fillRect l="-1208" t="-2065" b="-1049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C573C7D8-9875-E642-B14A-E26DB2079168}"/>
              </a:ext>
            </a:extLst>
          </p:cNvPr>
          <p:cNvSpPr txBox="1"/>
          <p:nvPr/>
        </p:nvSpPr>
        <p:spPr>
          <a:xfrm>
            <a:off x="9681650" y="8201030"/>
            <a:ext cx="3416324" cy="1015663"/>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Doesn’t depend on the dataset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F09FDC9-885C-0C44-B963-BFA6BD239561}"/>
                  </a:ext>
                </a:extLst>
              </p:cNvPr>
              <p:cNvSpPr txBox="1"/>
              <p:nvPr/>
            </p:nvSpPr>
            <p:spPr>
              <a:xfrm>
                <a:off x="13521715" y="8201030"/>
                <a:ext cx="3416325" cy="1015663"/>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Mean zero when averaged over </a:t>
                </a:r>
                <a14:m>
                  <m:oMath xmlns:m="http://schemas.openxmlformats.org/officeDocument/2006/math">
                    <m:r>
                      <a:rPr lang="en-US" b="0" i="1" smtClean="0">
                        <a:solidFill>
                          <a:schemeClr val="bg1"/>
                        </a:solidFill>
                        <a:latin typeface="Cambria Math" panose="02040503050406030204" pitchFamily="18" charset="0"/>
                        <a:ea typeface="Cambria Math" panose="02040503050406030204" pitchFamily="18" charset="0"/>
                      </a:rPr>
                      <m:t>𝒟</m:t>
                    </m:r>
                  </m:oMath>
                </a14:m>
                <a:endParaRPr lang="en-US" b="0"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7" name="TextBox 6">
                <a:extLst>
                  <a:ext uri="{FF2B5EF4-FFF2-40B4-BE49-F238E27FC236}">
                    <a16:creationId xmlns:a16="http://schemas.microsoft.com/office/drawing/2014/main" id="{3F09FDC9-885C-0C44-B963-BFA6BD239561}"/>
                  </a:ext>
                </a:extLst>
              </p:cNvPr>
              <p:cNvSpPr txBox="1">
                <a:spLocks noRot="1" noChangeAspect="1" noMove="1" noResize="1" noEditPoints="1" noAdjustHandles="1" noChangeArrowheads="1" noChangeShapeType="1" noTextEdit="1"/>
              </p:cNvSpPr>
              <p:nvPr/>
            </p:nvSpPr>
            <p:spPr>
              <a:xfrm>
                <a:off x="13521715" y="8201030"/>
                <a:ext cx="3416325" cy="1015663"/>
              </a:xfrm>
              <a:prstGeom prst="rect">
                <a:avLst/>
              </a:prstGeom>
              <a:blipFill>
                <a:blip r:embed="rId4"/>
                <a:stretch>
                  <a:fillRect t="-6173" r="-741" b="-16049"/>
                </a:stretch>
              </a:blipFill>
              <a:ln>
                <a:noFill/>
              </a:ln>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96DE859B-77B7-5F4A-857D-DE840ED4E0EA}"/>
              </a:ext>
            </a:extLst>
          </p:cNvPr>
          <p:cNvCxnSpPr>
            <a:cxnSpLocks/>
            <a:stCxn id="6" idx="0"/>
          </p:cNvCxnSpPr>
          <p:nvPr/>
        </p:nvCxnSpPr>
        <p:spPr>
          <a:xfrm flipV="1">
            <a:off x="11389812" y="7532020"/>
            <a:ext cx="208630" cy="669010"/>
          </a:xfrm>
          <a:prstGeom prst="straightConnector1">
            <a:avLst/>
          </a:prstGeom>
          <a:noFill/>
          <a:ln w="47625"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1" name="Straight Arrow Connector 10">
            <a:extLst>
              <a:ext uri="{FF2B5EF4-FFF2-40B4-BE49-F238E27FC236}">
                <a16:creationId xmlns:a16="http://schemas.microsoft.com/office/drawing/2014/main" id="{BEF84D86-781D-D64B-992B-DC700FCB7606}"/>
              </a:ext>
            </a:extLst>
          </p:cNvPr>
          <p:cNvCxnSpPr>
            <a:cxnSpLocks/>
            <a:stCxn id="7" idx="0"/>
          </p:cNvCxnSpPr>
          <p:nvPr/>
        </p:nvCxnSpPr>
        <p:spPr>
          <a:xfrm flipH="1" flipV="1">
            <a:off x="14991347" y="7532020"/>
            <a:ext cx="238531" cy="669010"/>
          </a:xfrm>
          <a:prstGeom prst="straightConnector1">
            <a:avLst/>
          </a:prstGeom>
          <a:noFill/>
          <a:ln w="47625"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TextBox 7">
            <a:extLst>
              <a:ext uri="{FF2B5EF4-FFF2-40B4-BE49-F238E27FC236}">
                <a16:creationId xmlns:a16="http://schemas.microsoft.com/office/drawing/2014/main" id="{363ADD77-7922-9946-9E7E-FBB6F6834353}"/>
              </a:ext>
            </a:extLst>
          </p:cNvPr>
          <p:cNvSpPr txBox="1"/>
          <p:nvPr/>
        </p:nvSpPr>
        <p:spPr>
          <a:xfrm>
            <a:off x="4456649" y="4292469"/>
            <a:ext cx="95058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a:solidFill>
                  <a:srgbClr val="00B050"/>
                </a:solidFill>
                <a:latin typeface="Amazon Ember"/>
                <a:ea typeface="Amazon Ember"/>
                <a:cs typeface="Amazon Ember"/>
              </a:defRPr>
            </a:lvl1pPr>
          </a:lstStyle>
          <a:p>
            <a:r>
              <a:rPr lang="en-US" dirty="0">
                <a:solidFill>
                  <a:srgbClr val="0070C0"/>
                </a:solidFill>
              </a:rPr>
              <a:t>(2)</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6DA3944-4D27-7243-A964-A8AA612C0858}"/>
                  </a:ext>
                </a:extLst>
              </p:cNvPr>
              <p:cNvSpPr txBox="1"/>
              <p:nvPr/>
            </p:nvSpPr>
            <p:spPr>
              <a:xfrm>
                <a:off x="16500693" y="870852"/>
                <a:ext cx="7038850" cy="1477328"/>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200" b="0" u="none" strike="noStrike" cap="none" spc="0" normalizeH="0" baseline="0" dirty="0">
                    <a:ln>
                      <a:noFill/>
                    </a:ln>
                    <a:solidFill>
                      <a:srgbClr val="000000"/>
                    </a:solidFill>
                    <a:effectLst/>
                    <a:uFillTx/>
                    <a:ea typeface="Cambria Math" panose="02040503050406030204" pitchFamily="18" charset="0"/>
                    <a:sym typeface="Helvetica Neue"/>
                  </a:rPr>
                  <a:t>E</a:t>
                </a:r>
                <a14:m>
                  <m:oMath xmlns:m="http://schemas.openxmlformats.org/officeDocument/2006/math">
                    <m:d>
                      <m:dPr>
                        <m:begChr m:val="["/>
                        <m:endChr m:val="]"/>
                        <m:ctrlP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ctrlPr>
                      </m:dPr>
                      <m:e>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𝑋</m:t>
                        </m:r>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m:t>
                        </m:r>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𝑌</m:t>
                        </m:r>
                      </m:e>
                    </m:d>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m:t>
                    </m:r>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𝐸</m:t>
                    </m:r>
                    <m:d>
                      <m:dPr>
                        <m:begChr m:val="["/>
                        <m:endChr m:val="]"/>
                        <m:ctrlP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ctrlPr>
                      </m:dPr>
                      <m:e>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𝑋</m:t>
                        </m:r>
                      </m:e>
                    </m:d>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m:t>
                    </m:r>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𝐸</m:t>
                    </m:r>
                    <m:d>
                      <m:dPr>
                        <m:begChr m:val="["/>
                        <m:endChr m:val="]"/>
                        <m:ctrlP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ctrlPr>
                      </m:dPr>
                      <m:e>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𝑌</m:t>
                        </m:r>
                      </m:e>
                    </m:d>
                  </m:oMath>
                </a14:m>
                <a:endParaRPr kumimoji="0" lang="en-US" sz="3200" b="0" u="none" strike="noStrike" cap="none" spc="0" normalizeH="0" baseline="0" dirty="0">
                  <a:ln>
                    <a:noFill/>
                  </a:ln>
                  <a:solidFill>
                    <a:srgbClr val="000000"/>
                  </a:solidFill>
                  <a:effectLst/>
                  <a:uFillTx/>
                  <a:ea typeface="Cambria Math" panose="02040503050406030204" pitchFamily="18" charset="0"/>
                  <a:sym typeface="Helvetica Neue"/>
                </a:endParaRPr>
              </a:p>
              <a:p>
                <a:pPr algn="l"/>
                <a:r>
                  <a:rPr lang="en-US" sz="3200" b="0" dirty="0">
                    <a:ea typeface="Cambria Math" panose="02040503050406030204" pitchFamily="18" charset="0"/>
                  </a:rPr>
                  <a:t>E</a:t>
                </a:r>
                <a14:m>
                  <m:oMath xmlns:m="http://schemas.openxmlformats.org/officeDocument/2006/math">
                    <m:d>
                      <m:dPr>
                        <m:begChr m:val="["/>
                        <m:endChr m:val="]"/>
                        <m:ctrlPr>
                          <a:rPr lang="en-US" sz="3200" b="0" i="1">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𝑎</m:t>
                        </m:r>
                        <m:r>
                          <a:rPr lang="en-US" sz="3200" b="0" i="1" smtClean="0">
                            <a:latin typeface="Cambria Math" panose="02040503050406030204" pitchFamily="18" charset="0"/>
                            <a:ea typeface="Cambria Math" panose="02040503050406030204" pitchFamily="18" charset="0"/>
                          </a:rPr>
                          <m:t> </m:t>
                        </m:r>
                        <m:r>
                          <a:rPr lang="en-US" sz="3200" b="0" i="1">
                            <a:latin typeface="Cambria Math" panose="02040503050406030204" pitchFamily="18" charset="0"/>
                            <a:ea typeface="Cambria Math" panose="02040503050406030204" pitchFamily="18" charset="0"/>
                          </a:rPr>
                          <m:t>𝑋</m:t>
                        </m:r>
                      </m:e>
                    </m:d>
                    <m:r>
                      <a:rPr lang="en-US" sz="3200" b="0" i="1">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𝑎</m:t>
                    </m:r>
                    <m:r>
                      <a:rPr lang="en-US" sz="3200" b="0" i="1">
                        <a:latin typeface="Cambria Math" panose="02040503050406030204" pitchFamily="18" charset="0"/>
                        <a:ea typeface="Cambria Math" panose="02040503050406030204" pitchFamily="18" charset="0"/>
                      </a:rPr>
                      <m:t> </m:t>
                    </m:r>
                    <m:r>
                      <a:rPr lang="en-US" sz="3200" b="0" i="1">
                        <a:latin typeface="Cambria Math" panose="02040503050406030204" pitchFamily="18" charset="0"/>
                        <a:ea typeface="Cambria Math" panose="02040503050406030204" pitchFamily="18" charset="0"/>
                      </a:rPr>
                      <m:t>𝐸</m:t>
                    </m:r>
                    <m:d>
                      <m:dPr>
                        <m:begChr m:val="["/>
                        <m:endChr m:val="]"/>
                        <m:ctrlPr>
                          <a:rPr lang="en-US" sz="3200" b="0" i="1">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𝑋</m:t>
                        </m:r>
                      </m:e>
                    </m:d>
                  </m:oMath>
                </a14:m>
                <a:r>
                  <a:rPr lang="en-US" sz="3200" b="0" dirty="0">
                    <a:ea typeface="Cambria Math" panose="02040503050406030204" pitchFamily="18" charset="0"/>
                  </a:rPr>
                  <a:t>, a: Constant</a:t>
                </a:r>
                <a:endParaRPr kumimoji="0" lang="en-US" sz="3200" b="0" u="none" strike="noStrike" cap="none" spc="0" normalizeH="0" baseline="0" dirty="0">
                  <a:ln>
                    <a:noFill/>
                  </a:ln>
                  <a:solidFill>
                    <a:srgbClr val="000000"/>
                  </a:solidFill>
                  <a:effectLst/>
                  <a:uFillTx/>
                  <a:ea typeface="Cambria Math" panose="02040503050406030204" pitchFamily="18" charset="0"/>
                  <a:sym typeface="Helvetica Neue"/>
                </a:endParaRPr>
              </a:p>
              <a:p>
                <a:pPr algn="l"/>
                <a:r>
                  <a:rPr lang="en-US" sz="3200" b="0" dirty="0">
                    <a:ea typeface="Cambria Math" panose="02040503050406030204" pitchFamily="18" charset="0"/>
                  </a:rPr>
                  <a:t>E</a:t>
                </a:r>
                <a14:m>
                  <m:oMath xmlns:m="http://schemas.openxmlformats.org/officeDocument/2006/math">
                    <m:d>
                      <m:dPr>
                        <m:begChr m:val="["/>
                        <m:endChr m:val="]"/>
                        <m:ctrlPr>
                          <a:rPr lang="en-US" sz="3200" b="0" i="1">
                            <a:latin typeface="Cambria Math" panose="02040503050406030204" pitchFamily="18" charset="0"/>
                            <a:ea typeface="Cambria Math" panose="02040503050406030204" pitchFamily="18" charset="0"/>
                          </a:rPr>
                        </m:ctrlPr>
                      </m:dPr>
                      <m:e>
                        <m:r>
                          <a:rPr lang="en-US" sz="3200" b="0" i="1">
                            <a:latin typeface="Cambria Math" panose="02040503050406030204" pitchFamily="18" charset="0"/>
                            <a:ea typeface="Cambria Math" panose="02040503050406030204" pitchFamily="18" charset="0"/>
                          </a:rPr>
                          <m:t>𝑋</m:t>
                        </m:r>
                        <m:r>
                          <a:rPr lang="en-US" sz="3200" b="0" i="1" smtClean="0">
                            <a:latin typeface="Cambria Math" panose="02040503050406030204" pitchFamily="18" charset="0"/>
                            <a:ea typeface="Cambria Math" panose="02040503050406030204" pitchFamily="18" charset="0"/>
                          </a:rPr>
                          <m:t> </m:t>
                        </m:r>
                        <m:r>
                          <a:rPr lang="en-US" sz="3200" b="0" i="1">
                            <a:latin typeface="Cambria Math" panose="02040503050406030204" pitchFamily="18" charset="0"/>
                            <a:ea typeface="Cambria Math" panose="02040503050406030204" pitchFamily="18" charset="0"/>
                          </a:rPr>
                          <m:t>𝑌</m:t>
                        </m:r>
                      </m:e>
                    </m:d>
                    <m:r>
                      <a:rPr lang="en-US" sz="3200" b="0" i="1">
                        <a:latin typeface="Cambria Math" panose="02040503050406030204" pitchFamily="18" charset="0"/>
                        <a:ea typeface="Cambria Math" panose="02040503050406030204" pitchFamily="18" charset="0"/>
                      </a:rPr>
                      <m:t>=</m:t>
                    </m:r>
                    <m:r>
                      <a:rPr lang="en-US" sz="3200" b="0" i="1">
                        <a:latin typeface="Cambria Math" panose="02040503050406030204" pitchFamily="18" charset="0"/>
                        <a:ea typeface="Cambria Math" panose="02040503050406030204" pitchFamily="18" charset="0"/>
                      </a:rPr>
                      <m:t>𝐸</m:t>
                    </m:r>
                    <m:d>
                      <m:dPr>
                        <m:begChr m:val="["/>
                        <m:endChr m:val="]"/>
                        <m:ctrlPr>
                          <a:rPr lang="en-US" sz="3200" b="0" i="1">
                            <a:latin typeface="Cambria Math" panose="02040503050406030204" pitchFamily="18" charset="0"/>
                            <a:ea typeface="Cambria Math" panose="02040503050406030204" pitchFamily="18" charset="0"/>
                          </a:rPr>
                        </m:ctrlPr>
                      </m:dPr>
                      <m:e>
                        <m:r>
                          <a:rPr lang="en-US" sz="3200" b="0" i="1">
                            <a:latin typeface="Cambria Math" panose="02040503050406030204" pitchFamily="18" charset="0"/>
                            <a:ea typeface="Cambria Math" panose="02040503050406030204" pitchFamily="18" charset="0"/>
                          </a:rPr>
                          <m:t>𝑋</m:t>
                        </m:r>
                      </m:e>
                    </m:d>
                    <m:r>
                      <a:rPr lang="en-US" sz="3200" b="0" i="1" smtClean="0">
                        <a:latin typeface="Cambria Math" panose="02040503050406030204" pitchFamily="18" charset="0"/>
                        <a:ea typeface="Cambria Math" panose="02040503050406030204" pitchFamily="18" charset="0"/>
                      </a:rPr>
                      <m:t> </m:t>
                    </m:r>
                    <m:r>
                      <a:rPr lang="en-US" sz="3200" b="0" i="1">
                        <a:latin typeface="Cambria Math" panose="02040503050406030204" pitchFamily="18" charset="0"/>
                        <a:ea typeface="Cambria Math" panose="02040503050406030204" pitchFamily="18" charset="0"/>
                      </a:rPr>
                      <m:t>𝐸</m:t>
                    </m:r>
                    <m:d>
                      <m:dPr>
                        <m:begChr m:val="["/>
                        <m:endChr m:val="]"/>
                        <m:ctrlPr>
                          <a:rPr lang="en-US" sz="3200" b="0" i="1">
                            <a:latin typeface="Cambria Math" panose="02040503050406030204" pitchFamily="18" charset="0"/>
                            <a:ea typeface="Cambria Math" panose="02040503050406030204" pitchFamily="18" charset="0"/>
                          </a:rPr>
                        </m:ctrlPr>
                      </m:dPr>
                      <m:e>
                        <m:r>
                          <a:rPr lang="en-US" sz="3200" b="0" i="1">
                            <a:latin typeface="Cambria Math" panose="02040503050406030204" pitchFamily="18" charset="0"/>
                            <a:ea typeface="Cambria Math" panose="02040503050406030204" pitchFamily="18" charset="0"/>
                          </a:rPr>
                          <m:t>𝑌</m:t>
                        </m:r>
                      </m:e>
                    </m:d>
                  </m:oMath>
                </a14:m>
                <a:r>
                  <a:rPr lang="en-US" sz="3200" b="0" dirty="0">
                    <a:ea typeface="Cambria Math" panose="02040503050406030204" pitchFamily="18" charset="0"/>
                  </a:rPr>
                  <a:t>, X and Y are </a:t>
                </a:r>
                <a:r>
                  <a:rPr lang="en-US" sz="3200" b="0" dirty="0" err="1">
                    <a:ea typeface="Cambria Math" panose="02040503050406030204" pitchFamily="18" charset="0"/>
                  </a:rPr>
                  <a:t>indep</a:t>
                </a:r>
                <a:r>
                  <a:rPr lang="en-US" sz="3200" b="0" dirty="0">
                    <a:ea typeface="Cambria Math" panose="02040503050406030204" pitchFamily="18" charset="0"/>
                  </a:rPr>
                  <a:t>.</a:t>
                </a:r>
              </a:p>
            </p:txBody>
          </p:sp>
        </mc:Choice>
        <mc:Fallback xmlns="">
          <p:sp>
            <p:nvSpPr>
              <p:cNvPr id="12" name="TextBox 11">
                <a:extLst>
                  <a:ext uri="{FF2B5EF4-FFF2-40B4-BE49-F238E27FC236}">
                    <a16:creationId xmlns:a16="http://schemas.microsoft.com/office/drawing/2014/main" id="{D6DA3944-4D27-7243-A964-A8AA612C0858}"/>
                  </a:ext>
                </a:extLst>
              </p:cNvPr>
              <p:cNvSpPr txBox="1">
                <a:spLocks noRot="1" noChangeAspect="1" noMove="1" noResize="1" noEditPoints="1" noAdjustHandles="1" noChangeArrowheads="1" noChangeShapeType="1" noTextEdit="1"/>
              </p:cNvSpPr>
              <p:nvPr/>
            </p:nvSpPr>
            <p:spPr>
              <a:xfrm>
                <a:off x="16500693" y="870852"/>
                <a:ext cx="7038850" cy="1477328"/>
              </a:xfrm>
              <a:prstGeom prst="rect">
                <a:avLst/>
              </a:prstGeom>
              <a:blipFill>
                <a:blip r:embed="rId5"/>
                <a:stretch>
                  <a:fillRect l="-3232" t="-7627" r="-2154" b="-14407"/>
                </a:stretch>
              </a:blipFill>
              <a:ln w="12700" cap="flat">
                <a:solidFill>
                  <a:schemeClr val="tx1"/>
                </a:solid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95118321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C6B3-1B82-0043-B47A-DDDDEDA59A19}"/>
              </a:ext>
            </a:extLst>
          </p:cNvPr>
          <p:cNvSpPr>
            <a:spLocks noGrp="1"/>
          </p:cNvSpPr>
          <p:nvPr>
            <p:ph type="title"/>
          </p:nvPr>
        </p:nvSpPr>
        <p:spPr/>
        <p:txBody>
          <a:bodyPr/>
          <a:lstStyle/>
          <a:p>
            <a:r>
              <a:rPr lang="en-US" dirty="0"/>
              <a:t>Deriving the Relationship II</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8349AD2-E4FF-4643-B980-FA2FE6FA9206}"/>
                  </a:ext>
                </a:extLst>
              </p:cNvPr>
              <p:cNvSpPr>
                <a:spLocks noGrp="1"/>
              </p:cNvSpPr>
              <p:nvPr>
                <p:ph type="body" idx="1"/>
              </p:nvPr>
            </p:nvSpPr>
            <p:spPr/>
            <p:txBody>
              <a:bodyPr/>
              <a:lstStyle/>
              <a:p>
                <a:r>
                  <a:rPr lang="en-US" sz="4000" dirty="0"/>
                  <a:t>Now, let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𝑓</m:t>
                        </m:r>
                      </m:e>
                    </m:acc>
                    <m:r>
                      <a:rPr lang="en-US" sz="4000" i="1" dirty="0">
                        <a:latin typeface="Cambria Math" panose="02040503050406030204" pitchFamily="18" charset="0"/>
                      </a:rPr>
                      <m:t>(</m:t>
                    </m:r>
                    <m:acc>
                      <m:accPr>
                        <m:chr m:val="⃗"/>
                        <m:ctrlPr>
                          <a:rPr lang="en-US" sz="4000" i="1" dirty="0">
                            <a:latin typeface="Cambria Math" panose="02040503050406030204" pitchFamily="18" charset="0"/>
                          </a:rPr>
                        </m:ctrlPr>
                      </m:accPr>
                      <m:e>
                        <m:r>
                          <a:rPr lang="en-US" sz="4000" i="1" dirty="0">
                            <a:latin typeface="Cambria Math" panose="02040503050406030204" pitchFamily="18" charset="0"/>
                          </a:rPr>
                          <m:t>𝑥</m:t>
                        </m:r>
                      </m:e>
                    </m:acc>
                    <m:r>
                      <a:rPr lang="en-US" sz="4000" i="1" dirty="0">
                        <a:latin typeface="Cambria Math" panose="02040503050406030204" pitchFamily="18" charset="0"/>
                      </a:rPr>
                      <m:t>)= </m:t>
                    </m:r>
                    <m:sSub>
                      <m:sSubPr>
                        <m:ctrlPr>
                          <a:rPr lang="en-US" sz="4000" i="1" dirty="0">
                            <a:latin typeface="Cambria Math" panose="02040503050406030204" pitchFamily="18" charset="0"/>
                            <a:ea typeface="Cambria Math" panose="02040503050406030204" pitchFamily="18" charset="0"/>
                          </a:rPr>
                        </m:ctrlPr>
                      </m:sSubPr>
                      <m:e>
                        <m:r>
                          <a:rPr lang="en-US" sz="4000" i="1" dirty="0">
                            <a:latin typeface="Cambria Math" panose="02040503050406030204" pitchFamily="18" charset="0"/>
                            <a:ea typeface="Cambria Math" panose="02040503050406030204" pitchFamily="18" charset="0"/>
                          </a:rPr>
                          <m:t>𝔼</m:t>
                        </m:r>
                      </m:e>
                      <m:sub>
                        <m:r>
                          <a:rPr lang="en-US" sz="4000" i="1" dirty="0">
                            <a:latin typeface="Cambria Math" panose="02040503050406030204" pitchFamily="18" charset="0"/>
                            <a:ea typeface="Cambria Math" panose="02040503050406030204" pitchFamily="18" charset="0"/>
                          </a:rPr>
                          <m:t>𝒟</m:t>
                        </m:r>
                      </m:sub>
                    </m:sSub>
                    <m:r>
                      <a:rPr lang="en-US" sz="4000" i="1" dirty="0">
                        <a:latin typeface="Cambria Math" panose="02040503050406030204" pitchFamily="18" charset="0"/>
                        <a:ea typeface="Cambria Math" panose="02040503050406030204" pitchFamily="18" charset="0"/>
                      </a:rPr>
                      <m:t>[</m:t>
                    </m:r>
                    <m:sSub>
                      <m:sSubPr>
                        <m:ctrlPr>
                          <a:rPr lang="en-US" sz="4000" i="1" dirty="0">
                            <a:latin typeface="Cambria Math" panose="02040503050406030204" pitchFamily="18" charset="0"/>
                            <a:ea typeface="Cambria Math" panose="02040503050406030204" pitchFamily="18" charset="0"/>
                          </a:rPr>
                        </m:ctrlPr>
                      </m:sSubPr>
                      <m:e>
                        <m:acc>
                          <m:accPr>
                            <m:chr m:val="̂"/>
                            <m:ctrlPr>
                              <a:rPr lang="en-US" sz="4000" i="1" dirty="0">
                                <a:latin typeface="Cambria Math" panose="02040503050406030204" pitchFamily="18" charset="0"/>
                                <a:ea typeface="Cambria Math" panose="02040503050406030204" pitchFamily="18" charset="0"/>
                              </a:rPr>
                            </m:ctrlPr>
                          </m:accPr>
                          <m:e>
                            <m:r>
                              <a:rPr lang="en-US" sz="4000" i="1" dirty="0">
                                <a:latin typeface="Cambria Math" panose="02040503050406030204" pitchFamily="18" charset="0"/>
                                <a:ea typeface="Cambria Math" panose="02040503050406030204" pitchFamily="18" charset="0"/>
                              </a:rPr>
                              <m:t>𝑓</m:t>
                            </m:r>
                          </m:e>
                        </m:acc>
                      </m:e>
                      <m:sub>
                        <m:r>
                          <a:rPr lang="en-US" sz="4000" i="1" dirty="0">
                            <a:latin typeface="Cambria Math" panose="02040503050406030204" pitchFamily="18" charset="0"/>
                            <a:ea typeface="Cambria Math" panose="02040503050406030204" pitchFamily="18" charset="0"/>
                          </a:rPr>
                          <m:t>𝒟</m:t>
                        </m:r>
                      </m:sub>
                    </m:sSub>
                    <m:d>
                      <m:dPr>
                        <m:ctrlPr>
                          <a:rPr lang="en-US" sz="4000" i="1" dirty="0">
                            <a:latin typeface="Cambria Math" panose="02040503050406030204" pitchFamily="18" charset="0"/>
                            <a:ea typeface="Cambria Math" panose="02040503050406030204" pitchFamily="18" charset="0"/>
                          </a:rPr>
                        </m:ctrlPr>
                      </m:dPr>
                      <m:e>
                        <m:acc>
                          <m:accPr>
                            <m:chr m:val="⃗"/>
                            <m:ctrlPr>
                              <a:rPr lang="en-US" sz="4000" i="1" dirty="0">
                                <a:latin typeface="Cambria Math" panose="02040503050406030204" pitchFamily="18" charset="0"/>
                                <a:ea typeface="Cambria Math" panose="02040503050406030204" pitchFamily="18" charset="0"/>
                              </a:rPr>
                            </m:ctrlPr>
                          </m:accPr>
                          <m:e>
                            <m:r>
                              <a:rPr lang="en-US" sz="4000" i="1" dirty="0">
                                <a:latin typeface="Cambria Math" panose="02040503050406030204" pitchFamily="18" charset="0"/>
                                <a:ea typeface="Cambria Math" panose="02040503050406030204" pitchFamily="18" charset="0"/>
                              </a:rPr>
                              <m:t>𝑥</m:t>
                            </m:r>
                          </m:e>
                        </m:acc>
                      </m:e>
                    </m:d>
                    <m:r>
                      <a:rPr lang="en-US" sz="4000" i="1" dirty="0">
                        <a:latin typeface="Cambria Math" panose="02040503050406030204" pitchFamily="18" charset="0"/>
                        <a:ea typeface="Cambria Math" panose="02040503050406030204" pitchFamily="18" charset="0"/>
                      </a:rPr>
                      <m:t>]</m:t>
                    </m:r>
                  </m:oMath>
                </a14:m>
                <a:r>
                  <a:rPr lang="en-US" sz="4000" dirty="0"/>
                  <a:t> denote the average prediction of the ML model over every training set.  We may write:</a:t>
                </a:r>
              </a:p>
              <a:p>
                <a:pPr algn="ctr"/>
                <a14:m>
                  <m:oMathPara xmlns:m="http://schemas.openxmlformats.org/officeDocument/2006/math">
                    <m:oMathParaPr>
                      <m:jc m:val="centerGroup"/>
                    </m:oMathParaPr>
                    <m:oMath xmlns:m="http://schemas.openxmlformats.org/officeDocument/2006/math">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𝔼</m:t>
                          </m:r>
                        </m:e>
                        <m:sub>
                          <m:r>
                            <a:rPr lang="en-US" sz="4000" i="1">
                              <a:latin typeface="Cambria Math" panose="02040503050406030204" pitchFamily="18" charset="0"/>
                              <a:ea typeface="Cambria Math" panose="02040503050406030204" pitchFamily="18" charset="0"/>
                            </a:rPr>
                            <m:t>𝒟</m:t>
                          </m:r>
                        </m:sub>
                      </m:sSub>
                      <m:d>
                        <m:dPr>
                          <m:begChr m:val="["/>
                          <m:endChr m:val="]"/>
                          <m:ctrlPr>
                            <a:rPr lang="en-US" sz="4000" i="1">
                              <a:latin typeface="Cambria Math" panose="02040503050406030204" pitchFamily="18" charset="0"/>
                              <a:ea typeface="Cambria Math" panose="02040503050406030204" pitchFamily="18" charset="0"/>
                            </a:rPr>
                          </m:ctrlPr>
                        </m:dPr>
                        <m:e>
                          <m:sSup>
                            <m:sSupPr>
                              <m:ctrlPr>
                                <a:rPr lang="en-US" sz="4000" i="1">
                                  <a:latin typeface="Cambria Math" panose="02040503050406030204" pitchFamily="18" charset="0"/>
                                  <a:ea typeface="Cambria Math" panose="02040503050406030204" pitchFamily="18" charset="0"/>
                                </a:rPr>
                              </m:ctrlPr>
                            </m:sSupPr>
                            <m:e>
                              <m:d>
                                <m:dPr>
                                  <m:ctrlPr>
                                    <a:rPr lang="en-US" sz="4000" i="1">
                                      <a:latin typeface="Cambria Math" panose="02040503050406030204" pitchFamily="18" charset="0"/>
                                      <a:ea typeface="Cambria Math" panose="02040503050406030204" pitchFamily="18" charset="0"/>
                                    </a:rPr>
                                  </m:ctrlPr>
                                </m:dPr>
                                <m:e>
                                  <m:r>
                                    <a:rPr lang="en-US" sz="4000" i="1">
                                      <a:latin typeface="Cambria Math" panose="02040503050406030204" pitchFamily="18" charset="0"/>
                                      <a:ea typeface="Cambria Math" panose="02040503050406030204" pitchFamily="18" charset="0"/>
                                    </a:rPr>
                                    <m:t>𝑓</m:t>
                                  </m:r>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e>
                                    <m:sub>
                                      <m:r>
                                        <a:rPr lang="en-US" sz="4000" i="1">
                                          <a:latin typeface="Cambria Math" panose="02040503050406030204" pitchFamily="18" charset="0"/>
                                          <a:ea typeface="Cambria Math" panose="02040503050406030204" pitchFamily="18" charset="0"/>
                                        </a:rPr>
                                        <m:t>𝒟</m:t>
                                      </m:r>
                                    </m:sub>
                                  </m:sSub>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e>
                              </m:d>
                            </m:e>
                            <m:sup>
                              <m:r>
                                <a:rPr lang="en-US" sz="4000" i="1">
                                  <a:latin typeface="Cambria Math" panose="02040503050406030204" pitchFamily="18" charset="0"/>
                                  <a:ea typeface="Cambria Math" panose="02040503050406030204" pitchFamily="18" charset="0"/>
                                </a:rPr>
                                <m:t>2</m:t>
                              </m:r>
                            </m:sup>
                          </m:sSup>
                        </m:e>
                      </m:d>
                      <m:r>
                        <a:rPr lang="en-US" sz="4000">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𝔼</m:t>
                          </m:r>
                        </m:e>
                        <m:sub>
                          <m:r>
                            <a:rPr lang="en-US" sz="4000" i="1">
                              <a:latin typeface="Cambria Math" panose="02040503050406030204" pitchFamily="18" charset="0"/>
                              <a:ea typeface="Cambria Math" panose="02040503050406030204" pitchFamily="18" charset="0"/>
                            </a:rPr>
                            <m:t>𝒟</m:t>
                          </m:r>
                        </m:sub>
                      </m:sSub>
                      <m:d>
                        <m:dPr>
                          <m:begChr m:val="["/>
                          <m:endChr m:val="]"/>
                          <m:ctrlPr>
                            <a:rPr lang="en-US" sz="4000" i="1">
                              <a:latin typeface="Cambria Math" panose="02040503050406030204" pitchFamily="18" charset="0"/>
                              <a:ea typeface="Cambria Math" panose="02040503050406030204" pitchFamily="18" charset="0"/>
                            </a:rPr>
                          </m:ctrlPr>
                        </m:dPr>
                        <m:e>
                          <m:sSup>
                            <m:sSupPr>
                              <m:ctrlPr>
                                <a:rPr lang="en-US" sz="4000" i="1">
                                  <a:latin typeface="Cambria Math" panose="02040503050406030204" pitchFamily="18" charset="0"/>
                                  <a:ea typeface="Cambria Math" panose="02040503050406030204" pitchFamily="18" charset="0"/>
                                </a:rPr>
                              </m:ctrlPr>
                            </m:sSupPr>
                            <m:e>
                              <m:d>
                                <m:dPr>
                                  <m:ctrlPr>
                                    <a:rPr lang="en-US" sz="4000" i="1">
                                      <a:latin typeface="Cambria Math" panose="02040503050406030204" pitchFamily="18" charset="0"/>
                                      <a:ea typeface="Cambria Math" panose="02040503050406030204" pitchFamily="18" charset="0"/>
                                    </a:rPr>
                                  </m:ctrlPr>
                                </m:dPr>
                                <m:e>
                                  <m:r>
                                    <a:rPr lang="en-US" sz="4000" i="1">
                                      <a:latin typeface="Cambria Math" panose="02040503050406030204" pitchFamily="18" charset="0"/>
                                      <a:ea typeface="Cambria Math" panose="02040503050406030204" pitchFamily="18" charset="0"/>
                                    </a:rPr>
                                    <m:t>𝑓</m:t>
                                  </m:r>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e>
                                    <m:sub>
                                      <m:r>
                                        <a:rPr lang="en-US" sz="4000" i="1">
                                          <a:latin typeface="Cambria Math" panose="02040503050406030204" pitchFamily="18" charset="0"/>
                                          <a:ea typeface="Cambria Math" panose="02040503050406030204" pitchFamily="18" charset="0"/>
                                        </a:rPr>
                                        <m:t>𝒟</m:t>
                                      </m:r>
                                    </m:sub>
                                  </m:sSub>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e>
                              </m:d>
                            </m:e>
                            <m:sup>
                              <m:r>
                                <a:rPr lang="en-US" sz="4000" i="1">
                                  <a:latin typeface="Cambria Math" panose="02040503050406030204" pitchFamily="18" charset="0"/>
                                  <a:ea typeface="Cambria Math" panose="02040503050406030204" pitchFamily="18" charset="0"/>
                                </a:rPr>
                                <m:t>2</m:t>
                              </m:r>
                            </m:sup>
                          </m:sSup>
                        </m:e>
                      </m:d>
                    </m:oMath>
                  </m:oMathPara>
                </a14:m>
                <a:endParaRPr lang="en-US" sz="4000" dirty="0"/>
              </a:p>
              <a:p>
                <a:pPr algn="ctr"/>
                <a:r>
                  <a:rPr lang="en-US" sz="4000" dirty="0"/>
                  <a:t>= </a:t>
                </a:r>
                <a14:m>
                  <m:oMath xmlns:m="http://schemas.openxmlformats.org/officeDocument/2006/math">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𝔼</m:t>
                        </m:r>
                      </m:e>
                      <m:sub>
                        <m:r>
                          <a:rPr lang="en-US" sz="4000" i="1">
                            <a:latin typeface="Cambria Math" panose="02040503050406030204" pitchFamily="18" charset="0"/>
                            <a:ea typeface="Cambria Math" panose="02040503050406030204" pitchFamily="18" charset="0"/>
                          </a:rPr>
                          <m:t>𝒟</m:t>
                        </m:r>
                      </m:sub>
                    </m:sSub>
                    <m:d>
                      <m:dPr>
                        <m:begChr m:val="["/>
                        <m:endChr m:val="]"/>
                        <m:ctrlPr>
                          <a:rPr lang="en-US" sz="4000" i="1">
                            <a:latin typeface="Cambria Math" panose="02040503050406030204" pitchFamily="18" charset="0"/>
                            <a:ea typeface="Cambria Math" panose="02040503050406030204" pitchFamily="18" charset="0"/>
                          </a:rPr>
                        </m:ctrlPr>
                      </m:dPr>
                      <m:e>
                        <m:sSup>
                          <m:sSupPr>
                            <m:ctrlPr>
                              <a:rPr lang="en-US" sz="4000" i="1">
                                <a:latin typeface="Cambria Math" panose="02040503050406030204" pitchFamily="18" charset="0"/>
                                <a:ea typeface="Cambria Math" panose="02040503050406030204" pitchFamily="18" charset="0"/>
                              </a:rPr>
                            </m:ctrlPr>
                          </m:sSupPr>
                          <m:e>
                            <m:d>
                              <m:dPr>
                                <m:ctrlPr>
                                  <a:rPr lang="en-US" sz="4000" i="1">
                                    <a:latin typeface="Cambria Math" panose="02040503050406030204" pitchFamily="18" charset="0"/>
                                    <a:ea typeface="Cambria Math" panose="02040503050406030204" pitchFamily="18" charset="0"/>
                                  </a:rPr>
                                </m:ctrlPr>
                              </m:dPr>
                              <m:e>
                                <m:r>
                                  <a:rPr lang="en-US" sz="4000" i="1">
                                    <a:latin typeface="Cambria Math" panose="02040503050406030204" pitchFamily="18" charset="0"/>
                                    <a:ea typeface="Cambria Math" panose="02040503050406030204" pitchFamily="18" charset="0"/>
                                  </a:rPr>
                                  <m:t>𝑓</m:t>
                                </m:r>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e>
                            </m:d>
                          </m:e>
                          <m:sup>
                            <m:r>
                              <a:rPr lang="en-US" sz="4000" i="1">
                                <a:latin typeface="Cambria Math" panose="02040503050406030204" pitchFamily="18" charset="0"/>
                                <a:ea typeface="Cambria Math" panose="02040503050406030204" pitchFamily="18" charset="0"/>
                              </a:rPr>
                              <m:t>2</m:t>
                            </m:r>
                          </m:sup>
                        </m:sSup>
                      </m:e>
                    </m:d>
                    <m:r>
                      <a:rPr lang="en-US" sz="400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𝔼</m:t>
                        </m:r>
                      </m:e>
                      <m:sub>
                        <m:r>
                          <a:rPr lang="en-US" sz="4000" i="1">
                            <a:latin typeface="Cambria Math" panose="02040503050406030204" pitchFamily="18" charset="0"/>
                            <a:ea typeface="Cambria Math" panose="02040503050406030204" pitchFamily="18" charset="0"/>
                          </a:rPr>
                          <m:t>𝒟</m:t>
                        </m:r>
                      </m:sub>
                    </m:sSub>
                    <m:d>
                      <m:dPr>
                        <m:begChr m:val="["/>
                        <m:endChr m:val="]"/>
                        <m:ctrlPr>
                          <a:rPr lang="en-US" sz="4000" i="1">
                            <a:latin typeface="Cambria Math" panose="02040503050406030204" pitchFamily="18" charset="0"/>
                            <a:ea typeface="Cambria Math" panose="02040503050406030204" pitchFamily="18" charset="0"/>
                          </a:rPr>
                        </m:ctrlPr>
                      </m:dPr>
                      <m:e>
                        <m:sSup>
                          <m:sSupPr>
                            <m:ctrlPr>
                              <a:rPr lang="en-US" sz="4000" i="1">
                                <a:latin typeface="Cambria Math" panose="02040503050406030204" pitchFamily="18" charset="0"/>
                                <a:ea typeface="Cambria Math" panose="02040503050406030204" pitchFamily="18" charset="0"/>
                              </a:rPr>
                            </m:ctrlPr>
                          </m:sSupPr>
                          <m:e>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e>
                                  <m:sub>
                                    <m:r>
                                      <a:rPr lang="en-US" sz="4000" i="1">
                                        <a:latin typeface="Cambria Math" panose="02040503050406030204" pitchFamily="18" charset="0"/>
                                        <a:ea typeface="Cambria Math" panose="02040503050406030204" pitchFamily="18" charset="0"/>
                                      </a:rPr>
                                      <m:t>𝒟</m:t>
                                    </m:r>
                                  </m:sub>
                                </m:sSub>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e>
                            </m:d>
                          </m:e>
                          <m:sup>
                            <m:r>
                              <a:rPr lang="en-US" sz="4000" i="1">
                                <a:latin typeface="Cambria Math" panose="02040503050406030204" pitchFamily="18" charset="0"/>
                                <a:ea typeface="Cambria Math" panose="02040503050406030204" pitchFamily="18" charset="0"/>
                              </a:rPr>
                              <m:t>2</m:t>
                            </m:r>
                          </m:sup>
                        </m:sSup>
                      </m:e>
                    </m:d>
                  </m:oMath>
                </a14:m>
                <a:endParaRPr lang="en-US" sz="4000" dirty="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+2⋅</m:t>
                      </m:r>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𝔼</m:t>
                          </m:r>
                        </m:e>
                        <m:sub>
                          <m:r>
                            <a:rPr lang="en-US" sz="4000" i="1">
                              <a:latin typeface="Cambria Math" panose="02040503050406030204" pitchFamily="18" charset="0"/>
                              <a:ea typeface="Cambria Math" panose="02040503050406030204" pitchFamily="18" charset="0"/>
                            </a:rPr>
                            <m:t>𝑦</m:t>
                          </m:r>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𝒟</m:t>
                          </m:r>
                        </m:sub>
                      </m:sSub>
                      <m:d>
                        <m:dPr>
                          <m:begChr m:val="["/>
                          <m:endChr m:val="]"/>
                          <m:ctrlPr>
                            <a:rPr lang="en-US" sz="4000" i="1">
                              <a:latin typeface="Cambria Math" panose="02040503050406030204" pitchFamily="18" charset="0"/>
                              <a:ea typeface="Cambria Math" panose="02040503050406030204" pitchFamily="18" charset="0"/>
                            </a:rPr>
                          </m:ctrlPr>
                        </m:dPr>
                        <m:e>
                          <m:d>
                            <m:dPr>
                              <m:ctrlPr>
                                <a:rPr lang="en-US" sz="4000" i="1">
                                  <a:latin typeface="Cambria Math" panose="02040503050406030204" pitchFamily="18" charset="0"/>
                                  <a:ea typeface="Cambria Math" panose="02040503050406030204" pitchFamily="18" charset="0"/>
                                </a:rPr>
                              </m:ctrlPr>
                            </m:dPr>
                            <m:e>
                              <m:r>
                                <a:rPr lang="en-US" sz="4000" i="1">
                                  <a:latin typeface="Cambria Math" panose="02040503050406030204" pitchFamily="18" charset="0"/>
                                  <a:ea typeface="Cambria Math" panose="02040503050406030204" pitchFamily="18" charset="0"/>
                                </a:rPr>
                                <m:t>𝑓</m:t>
                              </m:r>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e>
                          </m:d>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e>
                                <m:sub>
                                  <m:r>
                                    <a:rPr lang="en-US" sz="4000" i="1">
                                      <a:latin typeface="Cambria Math" panose="02040503050406030204" pitchFamily="18" charset="0"/>
                                      <a:ea typeface="Cambria Math" panose="02040503050406030204" pitchFamily="18" charset="0"/>
                                    </a:rPr>
                                    <m:t>𝒟</m:t>
                                  </m:r>
                                </m:sub>
                              </m:sSub>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e>
                          </m:d>
                        </m:e>
                      </m:d>
                    </m:oMath>
                  </m:oMathPara>
                </a14:m>
                <a:endParaRPr lang="en-US" sz="4000" dirty="0"/>
              </a:p>
              <a:p>
                <a:endParaRPr lang="en-US" sz="4000" dirty="0"/>
              </a:p>
              <a:p>
                <a:r>
                  <a:rPr lang="en-US" sz="4000" dirty="0"/>
                  <a:t>Thus the last term is zero.</a:t>
                </a:r>
              </a:p>
              <a:p>
                <a:r>
                  <a:rPr lang="en-US" sz="4000" dirty="0"/>
                  <a:t>Also note</a:t>
                </a:r>
                <a:r>
                  <a:rPr lang="en-US" sz="4000" dirty="0">
                    <a:ea typeface="Cambria Math" panose="02040503050406030204" pitchFamily="18" charset="0"/>
                  </a:rPr>
                  <a:t> </a:t>
                </a:r>
                <a14:m>
                  <m:oMath xmlns:m="http://schemas.openxmlformats.org/officeDocument/2006/math">
                    <m:r>
                      <a:rPr lang="en-US" sz="4000" i="1">
                        <a:latin typeface="Cambria Math" panose="02040503050406030204" pitchFamily="18" charset="0"/>
                        <a:ea typeface="Cambria Math" panose="02040503050406030204" pitchFamily="18" charset="0"/>
                      </a:rPr>
                      <m:t>𝑓</m:t>
                    </m:r>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oMath>
                </a14:m>
                <a:r>
                  <a:rPr lang="en-US" sz="4000" dirty="0"/>
                  <a:t> is not random, so the expectation does nothing on the left.</a:t>
                </a:r>
              </a:p>
            </p:txBody>
          </p:sp>
        </mc:Choice>
        <mc:Fallback xmlns="">
          <p:sp>
            <p:nvSpPr>
              <p:cNvPr id="3" name="Text Placeholder 2">
                <a:extLst>
                  <a:ext uri="{FF2B5EF4-FFF2-40B4-BE49-F238E27FC236}">
                    <a16:creationId xmlns:a16="http://schemas.microsoft.com/office/drawing/2014/main" id="{68349AD2-E4FF-4643-B980-FA2FE6FA9206}"/>
                  </a:ext>
                </a:extLst>
              </p:cNvPr>
              <p:cNvSpPr>
                <a:spLocks noGrp="1" noRot="1" noChangeAspect="1" noMove="1" noResize="1" noEditPoints="1" noAdjustHandles="1" noChangeArrowheads="1" noChangeShapeType="1" noTextEdit="1"/>
              </p:cNvSpPr>
              <p:nvPr>
                <p:ph type="body" idx="1"/>
              </p:nvPr>
            </p:nvSpPr>
            <p:spPr>
              <a:blipFill>
                <a:blip r:embed="rId3"/>
                <a:stretch>
                  <a:fillRect l="-1208" t="-2065" b="-1049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C573C7D8-9875-E642-B14A-E26DB2079168}"/>
              </a:ext>
            </a:extLst>
          </p:cNvPr>
          <p:cNvSpPr txBox="1"/>
          <p:nvPr/>
        </p:nvSpPr>
        <p:spPr>
          <a:xfrm>
            <a:off x="9681650" y="8201030"/>
            <a:ext cx="3416324" cy="1015663"/>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Doesn’t depend on the dataset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F09FDC9-885C-0C44-B963-BFA6BD239561}"/>
                  </a:ext>
                </a:extLst>
              </p:cNvPr>
              <p:cNvSpPr txBox="1"/>
              <p:nvPr/>
            </p:nvSpPr>
            <p:spPr>
              <a:xfrm>
                <a:off x="13521715" y="8201030"/>
                <a:ext cx="3416325" cy="1015663"/>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Mean zero when averaged over </a:t>
                </a:r>
                <a14:m>
                  <m:oMath xmlns:m="http://schemas.openxmlformats.org/officeDocument/2006/math">
                    <m:r>
                      <a:rPr lang="en-US" b="0" i="1" smtClean="0">
                        <a:solidFill>
                          <a:schemeClr val="bg1"/>
                        </a:solidFill>
                        <a:latin typeface="Cambria Math" panose="02040503050406030204" pitchFamily="18" charset="0"/>
                        <a:ea typeface="Cambria Math" panose="02040503050406030204" pitchFamily="18" charset="0"/>
                      </a:rPr>
                      <m:t>𝒟</m:t>
                    </m:r>
                  </m:oMath>
                </a14:m>
                <a:endParaRPr lang="en-US" b="0"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7" name="TextBox 6">
                <a:extLst>
                  <a:ext uri="{FF2B5EF4-FFF2-40B4-BE49-F238E27FC236}">
                    <a16:creationId xmlns:a16="http://schemas.microsoft.com/office/drawing/2014/main" id="{3F09FDC9-885C-0C44-B963-BFA6BD239561}"/>
                  </a:ext>
                </a:extLst>
              </p:cNvPr>
              <p:cNvSpPr txBox="1">
                <a:spLocks noRot="1" noChangeAspect="1" noMove="1" noResize="1" noEditPoints="1" noAdjustHandles="1" noChangeArrowheads="1" noChangeShapeType="1" noTextEdit="1"/>
              </p:cNvSpPr>
              <p:nvPr/>
            </p:nvSpPr>
            <p:spPr>
              <a:xfrm>
                <a:off x="13521715" y="8201030"/>
                <a:ext cx="3416325" cy="1015663"/>
              </a:xfrm>
              <a:prstGeom prst="rect">
                <a:avLst/>
              </a:prstGeom>
              <a:blipFill>
                <a:blip r:embed="rId4"/>
                <a:stretch>
                  <a:fillRect t="-6173" r="-741" b="-16049"/>
                </a:stretch>
              </a:blipFill>
              <a:ln>
                <a:noFill/>
              </a:ln>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96DE859B-77B7-5F4A-857D-DE840ED4E0EA}"/>
              </a:ext>
            </a:extLst>
          </p:cNvPr>
          <p:cNvCxnSpPr>
            <a:cxnSpLocks/>
            <a:stCxn id="6" idx="0"/>
          </p:cNvCxnSpPr>
          <p:nvPr/>
        </p:nvCxnSpPr>
        <p:spPr>
          <a:xfrm flipV="1">
            <a:off x="11389812" y="7532020"/>
            <a:ext cx="208630" cy="669010"/>
          </a:xfrm>
          <a:prstGeom prst="straightConnector1">
            <a:avLst/>
          </a:prstGeom>
          <a:noFill/>
          <a:ln w="47625"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1" name="Straight Arrow Connector 10">
            <a:extLst>
              <a:ext uri="{FF2B5EF4-FFF2-40B4-BE49-F238E27FC236}">
                <a16:creationId xmlns:a16="http://schemas.microsoft.com/office/drawing/2014/main" id="{BEF84D86-781D-D64B-992B-DC700FCB7606}"/>
              </a:ext>
            </a:extLst>
          </p:cNvPr>
          <p:cNvCxnSpPr>
            <a:cxnSpLocks/>
            <a:stCxn id="7" idx="0"/>
          </p:cNvCxnSpPr>
          <p:nvPr/>
        </p:nvCxnSpPr>
        <p:spPr>
          <a:xfrm flipH="1" flipV="1">
            <a:off x="14991347" y="7532020"/>
            <a:ext cx="238531" cy="669010"/>
          </a:xfrm>
          <a:prstGeom prst="straightConnector1">
            <a:avLst/>
          </a:prstGeom>
          <a:noFill/>
          <a:ln w="47625"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TextBox 7">
            <a:extLst>
              <a:ext uri="{FF2B5EF4-FFF2-40B4-BE49-F238E27FC236}">
                <a16:creationId xmlns:a16="http://schemas.microsoft.com/office/drawing/2014/main" id="{363ADD77-7922-9946-9E7E-FBB6F6834353}"/>
              </a:ext>
            </a:extLst>
          </p:cNvPr>
          <p:cNvSpPr txBox="1"/>
          <p:nvPr/>
        </p:nvSpPr>
        <p:spPr>
          <a:xfrm>
            <a:off x="4456649" y="4292469"/>
            <a:ext cx="95058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a:solidFill>
                  <a:srgbClr val="00B050"/>
                </a:solidFill>
                <a:latin typeface="Amazon Ember"/>
                <a:ea typeface="Amazon Ember"/>
                <a:cs typeface="Amazon Ember"/>
              </a:defRPr>
            </a:lvl1pPr>
          </a:lstStyle>
          <a:p>
            <a:r>
              <a:rPr lang="en-US" dirty="0">
                <a:solidFill>
                  <a:srgbClr val="0070C0"/>
                </a:solidFill>
              </a:rPr>
              <a:t>(2)</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6DA3944-4D27-7243-A964-A8AA612C0858}"/>
                  </a:ext>
                </a:extLst>
              </p:cNvPr>
              <p:cNvSpPr txBox="1"/>
              <p:nvPr/>
            </p:nvSpPr>
            <p:spPr>
              <a:xfrm>
                <a:off x="16500693" y="870852"/>
                <a:ext cx="7038850" cy="1477328"/>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200" b="0" u="none" strike="noStrike" cap="none" spc="0" normalizeH="0" baseline="0" dirty="0">
                    <a:ln>
                      <a:noFill/>
                    </a:ln>
                    <a:solidFill>
                      <a:srgbClr val="000000"/>
                    </a:solidFill>
                    <a:effectLst/>
                    <a:uFillTx/>
                    <a:ea typeface="Cambria Math" panose="02040503050406030204" pitchFamily="18" charset="0"/>
                    <a:sym typeface="Helvetica Neue"/>
                  </a:rPr>
                  <a:t>E</a:t>
                </a:r>
                <a14:m>
                  <m:oMath xmlns:m="http://schemas.openxmlformats.org/officeDocument/2006/math">
                    <m:d>
                      <m:dPr>
                        <m:begChr m:val="["/>
                        <m:endChr m:val="]"/>
                        <m:ctrlP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ctrlPr>
                      </m:dPr>
                      <m:e>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𝑋</m:t>
                        </m:r>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m:t>
                        </m:r>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𝑌</m:t>
                        </m:r>
                      </m:e>
                    </m:d>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m:t>
                    </m:r>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𝐸</m:t>
                    </m:r>
                    <m:d>
                      <m:dPr>
                        <m:begChr m:val="["/>
                        <m:endChr m:val="]"/>
                        <m:ctrlP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ctrlPr>
                      </m:dPr>
                      <m:e>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𝑋</m:t>
                        </m:r>
                      </m:e>
                    </m:d>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m:t>
                    </m:r>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𝐸</m:t>
                    </m:r>
                    <m:d>
                      <m:dPr>
                        <m:begChr m:val="["/>
                        <m:endChr m:val="]"/>
                        <m:ctrlP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ctrlPr>
                      </m:dPr>
                      <m:e>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𝑌</m:t>
                        </m:r>
                      </m:e>
                    </m:d>
                  </m:oMath>
                </a14:m>
                <a:endParaRPr kumimoji="0" lang="en-US" sz="3200" b="0" u="none" strike="noStrike" cap="none" spc="0" normalizeH="0" baseline="0" dirty="0">
                  <a:ln>
                    <a:noFill/>
                  </a:ln>
                  <a:solidFill>
                    <a:srgbClr val="000000"/>
                  </a:solidFill>
                  <a:effectLst/>
                  <a:uFillTx/>
                  <a:ea typeface="Cambria Math" panose="02040503050406030204" pitchFamily="18" charset="0"/>
                  <a:sym typeface="Helvetica Neue"/>
                </a:endParaRPr>
              </a:p>
              <a:p>
                <a:pPr algn="l"/>
                <a:r>
                  <a:rPr lang="en-US" sz="3200" b="0" dirty="0">
                    <a:ea typeface="Cambria Math" panose="02040503050406030204" pitchFamily="18" charset="0"/>
                  </a:rPr>
                  <a:t>E</a:t>
                </a:r>
                <a14:m>
                  <m:oMath xmlns:m="http://schemas.openxmlformats.org/officeDocument/2006/math">
                    <m:d>
                      <m:dPr>
                        <m:begChr m:val="["/>
                        <m:endChr m:val="]"/>
                        <m:ctrlPr>
                          <a:rPr lang="en-US" sz="3200" b="0" i="1">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𝑎</m:t>
                        </m:r>
                        <m:r>
                          <a:rPr lang="en-US" sz="3200" b="0" i="1" smtClean="0">
                            <a:latin typeface="Cambria Math" panose="02040503050406030204" pitchFamily="18" charset="0"/>
                            <a:ea typeface="Cambria Math" panose="02040503050406030204" pitchFamily="18" charset="0"/>
                          </a:rPr>
                          <m:t> </m:t>
                        </m:r>
                        <m:r>
                          <a:rPr lang="en-US" sz="3200" b="0" i="1">
                            <a:latin typeface="Cambria Math" panose="02040503050406030204" pitchFamily="18" charset="0"/>
                            <a:ea typeface="Cambria Math" panose="02040503050406030204" pitchFamily="18" charset="0"/>
                          </a:rPr>
                          <m:t>𝑋</m:t>
                        </m:r>
                      </m:e>
                    </m:d>
                    <m:r>
                      <a:rPr lang="en-US" sz="3200" b="0" i="1">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𝑎</m:t>
                    </m:r>
                    <m:r>
                      <a:rPr lang="en-US" sz="3200" b="0" i="1">
                        <a:latin typeface="Cambria Math" panose="02040503050406030204" pitchFamily="18" charset="0"/>
                        <a:ea typeface="Cambria Math" panose="02040503050406030204" pitchFamily="18" charset="0"/>
                      </a:rPr>
                      <m:t> </m:t>
                    </m:r>
                    <m:r>
                      <a:rPr lang="en-US" sz="3200" b="0" i="1">
                        <a:latin typeface="Cambria Math" panose="02040503050406030204" pitchFamily="18" charset="0"/>
                        <a:ea typeface="Cambria Math" panose="02040503050406030204" pitchFamily="18" charset="0"/>
                      </a:rPr>
                      <m:t>𝐸</m:t>
                    </m:r>
                    <m:d>
                      <m:dPr>
                        <m:begChr m:val="["/>
                        <m:endChr m:val="]"/>
                        <m:ctrlPr>
                          <a:rPr lang="en-US" sz="3200" b="0" i="1">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𝑋</m:t>
                        </m:r>
                      </m:e>
                    </m:d>
                  </m:oMath>
                </a14:m>
                <a:r>
                  <a:rPr lang="en-US" sz="3200" b="0" dirty="0">
                    <a:ea typeface="Cambria Math" panose="02040503050406030204" pitchFamily="18" charset="0"/>
                  </a:rPr>
                  <a:t>, a: Constant</a:t>
                </a:r>
                <a:endParaRPr kumimoji="0" lang="en-US" sz="3200" b="0" u="none" strike="noStrike" cap="none" spc="0" normalizeH="0" baseline="0" dirty="0">
                  <a:ln>
                    <a:noFill/>
                  </a:ln>
                  <a:solidFill>
                    <a:srgbClr val="000000"/>
                  </a:solidFill>
                  <a:effectLst/>
                  <a:uFillTx/>
                  <a:ea typeface="Cambria Math" panose="02040503050406030204" pitchFamily="18" charset="0"/>
                  <a:sym typeface="Helvetica Neue"/>
                </a:endParaRPr>
              </a:p>
              <a:p>
                <a:pPr algn="l"/>
                <a:r>
                  <a:rPr lang="en-US" sz="3200" b="0" dirty="0">
                    <a:ea typeface="Cambria Math" panose="02040503050406030204" pitchFamily="18" charset="0"/>
                  </a:rPr>
                  <a:t>E</a:t>
                </a:r>
                <a14:m>
                  <m:oMath xmlns:m="http://schemas.openxmlformats.org/officeDocument/2006/math">
                    <m:d>
                      <m:dPr>
                        <m:begChr m:val="["/>
                        <m:endChr m:val="]"/>
                        <m:ctrlPr>
                          <a:rPr lang="en-US" sz="3200" b="0" i="1">
                            <a:latin typeface="Cambria Math" panose="02040503050406030204" pitchFamily="18" charset="0"/>
                            <a:ea typeface="Cambria Math" panose="02040503050406030204" pitchFamily="18" charset="0"/>
                          </a:rPr>
                        </m:ctrlPr>
                      </m:dPr>
                      <m:e>
                        <m:r>
                          <a:rPr lang="en-US" sz="3200" b="0" i="1">
                            <a:latin typeface="Cambria Math" panose="02040503050406030204" pitchFamily="18" charset="0"/>
                            <a:ea typeface="Cambria Math" panose="02040503050406030204" pitchFamily="18" charset="0"/>
                          </a:rPr>
                          <m:t>𝑋</m:t>
                        </m:r>
                        <m:r>
                          <a:rPr lang="en-US" sz="3200" b="0" i="1" smtClean="0">
                            <a:latin typeface="Cambria Math" panose="02040503050406030204" pitchFamily="18" charset="0"/>
                            <a:ea typeface="Cambria Math" panose="02040503050406030204" pitchFamily="18" charset="0"/>
                          </a:rPr>
                          <m:t> </m:t>
                        </m:r>
                        <m:r>
                          <a:rPr lang="en-US" sz="3200" b="0" i="1">
                            <a:latin typeface="Cambria Math" panose="02040503050406030204" pitchFamily="18" charset="0"/>
                            <a:ea typeface="Cambria Math" panose="02040503050406030204" pitchFamily="18" charset="0"/>
                          </a:rPr>
                          <m:t>𝑌</m:t>
                        </m:r>
                      </m:e>
                    </m:d>
                    <m:r>
                      <a:rPr lang="en-US" sz="3200" b="0" i="1">
                        <a:latin typeface="Cambria Math" panose="02040503050406030204" pitchFamily="18" charset="0"/>
                        <a:ea typeface="Cambria Math" panose="02040503050406030204" pitchFamily="18" charset="0"/>
                      </a:rPr>
                      <m:t>=</m:t>
                    </m:r>
                    <m:r>
                      <a:rPr lang="en-US" sz="3200" b="0" i="1">
                        <a:latin typeface="Cambria Math" panose="02040503050406030204" pitchFamily="18" charset="0"/>
                        <a:ea typeface="Cambria Math" panose="02040503050406030204" pitchFamily="18" charset="0"/>
                      </a:rPr>
                      <m:t>𝐸</m:t>
                    </m:r>
                    <m:d>
                      <m:dPr>
                        <m:begChr m:val="["/>
                        <m:endChr m:val="]"/>
                        <m:ctrlPr>
                          <a:rPr lang="en-US" sz="3200" b="0" i="1">
                            <a:latin typeface="Cambria Math" panose="02040503050406030204" pitchFamily="18" charset="0"/>
                            <a:ea typeface="Cambria Math" panose="02040503050406030204" pitchFamily="18" charset="0"/>
                          </a:rPr>
                        </m:ctrlPr>
                      </m:dPr>
                      <m:e>
                        <m:r>
                          <a:rPr lang="en-US" sz="3200" b="0" i="1">
                            <a:latin typeface="Cambria Math" panose="02040503050406030204" pitchFamily="18" charset="0"/>
                            <a:ea typeface="Cambria Math" panose="02040503050406030204" pitchFamily="18" charset="0"/>
                          </a:rPr>
                          <m:t>𝑋</m:t>
                        </m:r>
                      </m:e>
                    </m:d>
                    <m:r>
                      <a:rPr lang="en-US" sz="3200" b="0" i="1" smtClean="0">
                        <a:latin typeface="Cambria Math" panose="02040503050406030204" pitchFamily="18" charset="0"/>
                        <a:ea typeface="Cambria Math" panose="02040503050406030204" pitchFamily="18" charset="0"/>
                      </a:rPr>
                      <m:t> </m:t>
                    </m:r>
                    <m:r>
                      <a:rPr lang="en-US" sz="3200" b="0" i="1">
                        <a:latin typeface="Cambria Math" panose="02040503050406030204" pitchFamily="18" charset="0"/>
                        <a:ea typeface="Cambria Math" panose="02040503050406030204" pitchFamily="18" charset="0"/>
                      </a:rPr>
                      <m:t>𝐸</m:t>
                    </m:r>
                    <m:d>
                      <m:dPr>
                        <m:begChr m:val="["/>
                        <m:endChr m:val="]"/>
                        <m:ctrlPr>
                          <a:rPr lang="en-US" sz="3200" b="0" i="1">
                            <a:latin typeface="Cambria Math" panose="02040503050406030204" pitchFamily="18" charset="0"/>
                            <a:ea typeface="Cambria Math" panose="02040503050406030204" pitchFamily="18" charset="0"/>
                          </a:rPr>
                        </m:ctrlPr>
                      </m:dPr>
                      <m:e>
                        <m:r>
                          <a:rPr lang="en-US" sz="3200" b="0" i="1">
                            <a:latin typeface="Cambria Math" panose="02040503050406030204" pitchFamily="18" charset="0"/>
                            <a:ea typeface="Cambria Math" panose="02040503050406030204" pitchFamily="18" charset="0"/>
                          </a:rPr>
                          <m:t>𝑌</m:t>
                        </m:r>
                      </m:e>
                    </m:d>
                  </m:oMath>
                </a14:m>
                <a:r>
                  <a:rPr lang="en-US" sz="3200" b="0" dirty="0">
                    <a:ea typeface="Cambria Math" panose="02040503050406030204" pitchFamily="18" charset="0"/>
                  </a:rPr>
                  <a:t>, X and Y are </a:t>
                </a:r>
                <a:r>
                  <a:rPr lang="en-US" sz="3200" b="0" dirty="0" err="1">
                    <a:ea typeface="Cambria Math" panose="02040503050406030204" pitchFamily="18" charset="0"/>
                  </a:rPr>
                  <a:t>indep</a:t>
                </a:r>
                <a:r>
                  <a:rPr lang="en-US" sz="3200" b="0" dirty="0">
                    <a:ea typeface="Cambria Math" panose="02040503050406030204" pitchFamily="18" charset="0"/>
                  </a:rPr>
                  <a:t>.</a:t>
                </a:r>
              </a:p>
            </p:txBody>
          </p:sp>
        </mc:Choice>
        <mc:Fallback xmlns="">
          <p:sp>
            <p:nvSpPr>
              <p:cNvPr id="12" name="TextBox 11">
                <a:extLst>
                  <a:ext uri="{FF2B5EF4-FFF2-40B4-BE49-F238E27FC236}">
                    <a16:creationId xmlns:a16="http://schemas.microsoft.com/office/drawing/2014/main" id="{D6DA3944-4D27-7243-A964-A8AA612C0858}"/>
                  </a:ext>
                </a:extLst>
              </p:cNvPr>
              <p:cNvSpPr txBox="1">
                <a:spLocks noRot="1" noChangeAspect="1" noMove="1" noResize="1" noEditPoints="1" noAdjustHandles="1" noChangeArrowheads="1" noChangeShapeType="1" noTextEdit="1"/>
              </p:cNvSpPr>
              <p:nvPr/>
            </p:nvSpPr>
            <p:spPr>
              <a:xfrm>
                <a:off x="16500693" y="870852"/>
                <a:ext cx="7038850" cy="1477328"/>
              </a:xfrm>
              <a:prstGeom prst="rect">
                <a:avLst/>
              </a:prstGeom>
              <a:blipFill>
                <a:blip r:embed="rId5"/>
                <a:stretch>
                  <a:fillRect l="-3232" t="-7627" r="-2154" b="-14407"/>
                </a:stretch>
              </a:blipFill>
              <a:ln w="12700" cap="flat">
                <a:solidFill>
                  <a:schemeClr val="tx1"/>
                </a:solidFill>
                <a:miter lim="400000"/>
              </a:ln>
              <a:effectLst/>
            </p:spPr>
            <p:txBody>
              <a:bodyPr/>
              <a:lstStyle/>
              <a:p>
                <a:r>
                  <a:rPr lang="en-US">
                    <a:noFill/>
                  </a:rPr>
                  <a:t> </a:t>
                </a:r>
              </a:p>
            </p:txBody>
          </p:sp>
        </mc:Fallback>
      </mc:AlternateContent>
      <p:sp>
        <p:nvSpPr>
          <p:cNvPr id="4" name="Oval 3">
            <a:extLst>
              <a:ext uri="{FF2B5EF4-FFF2-40B4-BE49-F238E27FC236}">
                <a16:creationId xmlns:a16="http://schemas.microsoft.com/office/drawing/2014/main" id="{5A149D9B-EBCA-E14A-AC72-1B9795E2CC10}"/>
              </a:ext>
            </a:extLst>
          </p:cNvPr>
          <p:cNvSpPr/>
          <p:nvPr/>
        </p:nvSpPr>
        <p:spPr>
          <a:xfrm>
            <a:off x="8023561" y="6370250"/>
            <a:ext cx="8778240" cy="1737360"/>
          </a:xfrm>
          <a:prstGeom prst="ellipse">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cxnSp>
        <p:nvCxnSpPr>
          <p:cNvPr id="10" name="Straight Arrow Connector 9">
            <a:extLst>
              <a:ext uri="{FF2B5EF4-FFF2-40B4-BE49-F238E27FC236}">
                <a16:creationId xmlns:a16="http://schemas.microsoft.com/office/drawing/2014/main" id="{1615733F-B1D2-674C-B6EF-7B4A99380620}"/>
              </a:ext>
            </a:extLst>
          </p:cNvPr>
          <p:cNvCxnSpPr>
            <a:cxnSpLocks/>
          </p:cNvCxnSpPr>
          <p:nvPr/>
        </p:nvCxnSpPr>
        <p:spPr>
          <a:xfrm>
            <a:off x="16801801" y="7259782"/>
            <a:ext cx="297015" cy="272238"/>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93750419-5274-4B48-8B98-251D11B60047}"/>
                  </a:ext>
                </a:extLst>
              </p:cNvPr>
              <p:cNvSpPr/>
              <p:nvPr/>
            </p:nvSpPr>
            <p:spPr>
              <a:xfrm>
                <a:off x="17098816" y="6900060"/>
                <a:ext cx="7116500" cy="829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2⋅</m:t>
                      </m:r>
                      <m:r>
                        <a:rPr lang="en-US" sz="3200" b="1" i="1" smtClean="0">
                          <a:latin typeface="Cambria Math" panose="02040503050406030204" pitchFamily="18" charset="0"/>
                        </a:rPr>
                        <m:t>(</m:t>
                      </m:r>
                      <m:r>
                        <a:rPr lang="en-US" sz="3200" i="1">
                          <a:latin typeface="Cambria Math" panose="02040503050406030204" pitchFamily="18" charset="0"/>
                          <a:ea typeface="Cambria Math" panose="02040503050406030204" pitchFamily="18" charset="0"/>
                        </a:rPr>
                        <m:t>𝑓</m:t>
                      </m:r>
                      <m:d>
                        <m:dPr>
                          <m:ctrlPr>
                            <a:rPr lang="en-US" sz="3200" i="1">
                              <a:latin typeface="Cambria Math" panose="02040503050406030204" pitchFamily="18" charset="0"/>
                              <a:ea typeface="Cambria Math" panose="02040503050406030204" pitchFamily="18" charset="0"/>
                            </a:rPr>
                          </m:ctrlPr>
                        </m:d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𝑥</m:t>
                              </m:r>
                            </m:e>
                          </m:acc>
                        </m:e>
                      </m:d>
                      <m:r>
                        <a:rPr lang="en-US" sz="3200" i="1">
                          <a:latin typeface="Cambria Math" panose="02040503050406030204" pitchFamily="18" charset="0"/>
                          <a:ea typeface="Cambria Math" panose="02040503050406030204" pitchFamily="18" charset="0"/>
                        </a:rPr>
                        <m:t>−</m:t>
                      </m:r>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𝑓</m:t>
                          </m:r>
                        </m:e>
                      </m:acc>
                      <m:d>
                        <m:dPr>
                          <m:ctrlPr>
                            <a:rPr lang="en-US" sz="3200" i="1">
                              <a:latin typeface="Cambria Math" panose="02040503050406030204" pitchFamily="18" charset="0"/>
                              <a:ea typeface="Cambria Math" panose="02040503050406030204" pitchFamily="18" charset="0"/>
                            </a:rPr>
                          </m:ctrlPr>
                        </m:d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𝑥</m:t>
                              </m:r>
                            </m:e>
                          </m:acc>
                        </m:e>
                      </m:d>
                      <m:r>
                        <a:rPr lang="en-US" sz="3200" b="1" i="1" smtClean="0">
                          <a:latin typeface="Cambria Math" panose="02040503050406030204" pitchFamily="18" charset="0"/>
                          <a:ea typeface="Cambria Math" panose="02040503050406030204" pitchFamily="18" charset="0"/>
                        </a:rPr>
                        <m:t>)</m:t>
                      </m:r>
                      <m:r>
                        <a:rPr lang="en-US" sz="3200" i="1">
                          <a:latin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𝔼</m:t>
                          </m:r>
                        </m:e>
                        <m:sub>
                          <m:r>
                            <a:rPr lang="en-US" sz="3200" i="1">
                              <a:latin typeface="Cambria Math" panose="02040503050406030204" pitchFamily="18" charset="0"/>
                              <a:ea typeface="Cambria Math" panose="02040503050406030204" pitchFamily="18" charset="0"/>
                            </a:rPr>
                            <m:t>𝒟</m:t>
                          </m:r>
                        </m:sub>
                      </m:sSub>
                      <m:d>
                        <m:dPr>
                          <m:begChr m:val="["/>
                          <m:endChr m:val="]"/>
                          <m:ctrlPr>
                            <a:rPr lang="en-US" sz="3200" i="1">
                              <a:latin typeface="Cambria Math" panose="02040503050406030204" pitchFamily="18" charset="0"/>
                              <a:ea typeface="Cambria Math" panose="02040503050406030204" pitchFamily="18" charset="0"/>
                            </a:rPr>
                          </m:ctrlPr>
                        </m:dPr>
                        <m:e>
                          <m:d>
                            <m:dPr>
                              <m:ctrlPr>
                                <a:rPr lang="en-US" sz="3200" i="1">
                                  <a:latin typeface="Cambria Math" panose="02040503050406030204" pitchFamily="18" charset="0"/>
                                  <a:ea typeface="Cambria Math" panose="02040503050406030204" pitchFamily="18" charset="0"/>
                                </a:rPr>
                              </m:ctrlPr>
                            </m:d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𝑓</m:t>
                                  </m:r>
                                </m:e>
                              </m:acc>
                              <m:d>
                                <m:dPr>
                                  <m:ctrlPr>
                                    <a:rPr lang="en-US" sz="3200" i="1">
                                      <a:latin typeface="Cambria Math" panose="02040503050406030204" pitchFamily="18" charset="0"/>
                                      <a:ea typeface="Cambria Math" panose="02040503050406030204" pitchFamily="18" charset="0"/>
                                    </a:rPr>
                                  </m:ctrlPr>
                                </m:d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𝑥</m:t>
                                      </m:r>
                                    </m:e>
                                  </m:acc>
                                </m:e>
                              </m:d>
                              <m:r>
                                <a:rPr lang="en-US"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𝑓</m:t>
                                      </m:r>
                                    </m:e>
                                  </m:acc>
                                </m:e>
                                <m:sub>
                                  <m:r>
                                    <a:rPr lang="en-US" sz="3200" i="1">
                                      <a:latin typeface="Cambria Math" panose="02040503050406030204" pitchFamily="18" charset="0"/>
                                      <a:ea typeface="Cambria Math" panose="02040503050406030204" pitchFamily="18" charset="0"/>
                                    </a:rPr>
                                    <m:t>𝒟</m:t>
                                  </m:r>
                                </m:sub>
                              </m:sSub>
                              <m:d>
                                <m:dPr>
                                  <m:ctrlPr>
                                    <a:rPr lang="en-US" sz="3200" i="1">
                                      <a:latin typeface="Cambria Math" panose="02040503050406030204" pitchFamily="18" charset="0"/>
                                      <a:ea typeface="Cambria Math" panose="02040503050406030204" pitchFamily="18" charset="0"/>
                                    </a:rPr>
                                  </m:ctrlPr>
                                </m:d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𝑥</m:t>
                                      </m:r>
                                    </m:e>
                                  </m:acc>
                                </m:e>
                              </m:d>
                            </m:e>
                          </m:d>
                        </m:e>
                      </m:d>
                    </m:oMath>
                  </m:oMathPara>
                </a14:m>
                <a:endParaRPr lang="en-US" dirty="0"/>
              </a:p>
            </p:txBody>
          </p:sp>
        </mc:Choice>
        <mc:Fallback xmlns="">
          <p:sp>
            <p:nvSpPr>
              <p:cNvPr id="13" name="Rectangle 12">
                <a:extLst>
                  <a:ext uri="{FF2B5EF4-FFF2-40B4-BE49-F238E27FC236}">
                    <a16:creationId xmlns:a16="http://schemas.microsoft.com/office/drawing/2014/main" id="{93750419-5274-4B48-8B98-251D11B60047}"/>
                  </a:ext>
                </a:extLst>
              </p:cNvPr>
              <p:cNvSpPr>
                <a:spLocks noRot="1" noChangeAspect="1" noMove="1" noResize="1" noEditPoints="1" noAdjustHandles="1" noChangeArrowheads="1" noChangeShapeType="1" noTextEdit="1"/>
              </p:cNvSpPr>
              <p:nvPr/>
            </p:nvSpPr>
            <p:spPr>
              <a:xfrm>
                <a:off x="17098816" y="6900060"/>
                <a:ext cx="7116500" cy="829330"/>
              </a:xfrm>
              <a:prstGeom prst="rect">
                <a:avLst/>
              </a:prstGeom>
              <a:blipFill>
                <a:blip r:embed="rId6"/>
                <a:stretch>
                  <a:fillRect l="-178" t="-1493"/>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EFBF5897-302C-C343-B0B3-79AB45E01E20}"/>
              </a:ext>
            </a:extLst>
          </p:cNvPr>
          <p:cNvSpPr/>
          <p:nvPr/>
        </p:nvSpPr>
        <p:spPr>
          <a:xfrm>
            <a:off x="3629891" y="2641600"/>
            <a:ext cx="4184073" cy="960582"/>
          </a:xfrm>
          <a:prstGeom prst="rect">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Rectangle 16">
            <a:extLst>
              <a:ext uri="{FF2B5EF4-FFF2-40B4-BE49-F238E27FC236}">
                <a16:creationId xmlns:a16="http://schemas.microsoft.com/office/drawing/2014/main" id="{7522A552-EF34-DE4B-B1FB-CD27FCA11E2F}"/>
              </a:ext>
            </a:extLst>
          </p:cNvPr>
          <p:cNvSpPr/>
          <p:nvPr/>
        </p:nvSpPr>
        <p:spPr>
          <a:xfrm>
            <a:off x="17135680" y="6871855"/>
            <a:ext cx="7215875" cy="2743200"/>
          </a:xfrm>
          <a:prstGeom prst="rect">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65264449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C6B3-1B82-0043-B47A-DDDDEDA59A19}"/>
              </a:ext>
            </a:extLst>
          </p:cNvPr>
          <p:cNvSpPr>
            <a:spLocks noGrp="1"/>
          </p:cNvSpPr>
          <p:nvPr>
            <p:ph type="title"/>
          </p:nvPr>
        </p:nvSpPr>
        <p:spPr/>
        <p:txBody>
          <a:bodyPr/>
          <a:lstStyle/>
          <a:p>
            <a:r>
              <a:rPr lang="en-US" dirty="0"/>
              <a:t>Deriving the Relationship II</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8349AD2-E4FF-4643-B980-FA2FE6FA9206}"/>
                  </a:ext>
                </a:extLst>
              </p:cNvPr>
              <p:cNvSpPr>
                <a:spLocks noGrp="1"/>
              </p:cNvSpPr>
              <p:nvPr>
                <p:ph type="body" idx="1"/>
              </p:nvPr>
            </p:nvSpPr>
            <p:spPr/>
            <p:txBody>
              <a:bodyPr/>
              <a:lstStyle/>
              <a:p>
                <a:r>
                  <a:rPr lang="en-US" sz="4000" dirty="0"/>
                  <a:t>Now, let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𝑓</m:t>
                        </m:r>
                      </m:e>
                    </m:acc>
                    <m:r>
                      <a:rPr lang="en-US" sz="4000" i="1" dirty="0">
                        <a:latin typeface="Cambria Math" panose="02040503050406030204" pitchFamily="18" charset="0"/>
                      </a:rPr>
                      <m:t>(</m:t>
                    </m:r>
                    <m:acc>
                      <m:accPr>
                        <m:chr m:val="⃗"/>
                        <m:ctrlPr>
                          <a:rPr lang="en-US" sz="4000" i="1" dirty="0">
                            <a:latin typeface="Cambria Math" panose="02040503050406030204" pitchFamily="18" charset="0"/>
                          </a:rPr>
                        </m:ctrlPr>
                      </m:accPr>
                      <m:e>
                        <m:r>
                          <a:rPr lang="en-US" sz="4000" i="1" dirty="0">
                            <a:latin typeface="Cambria Math" panose="02040503050406030204" pitchFamily="18" charset="0"/>
                          </a:rPr>
                          <m:t>𝑥</m:t>
                        </m:r>
                      </m:e>
                    </m:acc>
                    <m:r>
                      <a:rPr lang="en-US" sz="4000" i="1" dirty="0">
                        <a:latin typeface="Cambria Math" panose="02040503050406030204" pitchFamily="18" charset="0"/>
                      </a:rPr>
                      <m:t>)= </m:t>
                    </m:r>
                    <m:sSub>
                      <m:sSubPr>
                        <m:ctrlPr>
                          <a:rPr lang="en-US" sz="4000" i="1" dirty="0">
                            <a:latin typeface="Cambria Math" panose="02040503050406030204" pitchFamily="18" charset="0"/>
                            <a:ea typeface="Cambria Math" panose="02040503050406030204" pitchFamily="18" charset="0"/>
                          </a:rPr>
                        </m:ctrlPr>
                      </m:sSubPr>
                      <m:e>
                        <m:r>
                          <a:rPr lang="en-US" sz="4000" i="1" dirty="0">
                            <a:latin typeface="Cambria Math" panose="02040503050406030204" pitchFamily="18" charset="0"/>
                            <a:ea typeface="Cambria Math" panose="02040503050406030204" pitchFamily="18" charset="0"/>
                          </a:rPr>
                          <m:t>𝔼</m:t>
                        </m:r>
                      </m:e>
                      <m:sub>
                        <m:r>
                          <a:rPr lang="en-US" sz="4000" i="1" dirty="0">
                            <a:latin typeface="Cambria Math" panose="02040503050406030204" pitchFamily="18" charset="0"/>
                            <a:ea typeface="Cambria Math" panose="02040503050406030204" pitchFamily="18" charset="0"/>
                          </a:rPr>
                          <m:t>𝒟</m:t>
                        </m:r>
                      </m:sub>
                    </m:sSub>
                    <m:r>
                      <a:rPr lang="en-US" sz="4000" i="1" dirty="0">
                        <a:latin typeface="Cambria Math" panose="02040503050406030204" pitchFamily="18" charset="0"/>
                        <a:ea typeface="Cambria Math" panose="02040503050406030204" pitchFamily="18" charset="0"/>
                      </a:rPr>
                      <m:t>[</m:t>
                    </m:r>
                    <m:sSub>
                      <m:sSubPr>
                        <m:ctrlPr>
                          <a:rPr lang="en-US" sz="4000" i="1" dirty="0">
                            <a:latin typeface="Cambria Math" panose="02040503050406030204" pitchFamily="18" charset="0"/>
                            <a:ea typeface="Cambria Math" panose="02040503050406030204" pitchFamily="18" charset="0"/>
                          </a:rPr>
                        </m:ctrlPr>
                      </m:sSubPr>
                      <m:e>
                        <m:acc>
                          <m:accPr>
                            <m:chr m:val="̂"/>
                            <m:ctrlPr>
                              <a:rPr lang="en-US" sz="4000" i="1" dirty="0">
                                <a:latin typeface="Cambria Math" panose="02040503050406030204" pitchFamily="18" charset="0"/>
                                <a:ea typeface="Cambria Math" panose="02040503050406030204" pitchFamily="18" charset="0"/>
                              </a:rPr>
                            </m:ctrlPr>
                          </m:accPr>
                          <m:e>
                            <m:r>
                              <a:rPr lang="en-US" sz="4000" i="1" dirty="0">
                                <a:latin typeface="Cambria Math" panose="02040503050406030204" pitchFamily="18" charset="0"/>
                                <a:ea typeface="Cambria Math" panose="02040503050406030204" pitchFamily="18" charset="0"/>
                              </a:rPr>
                              <m:t>𝑓</m:t>
                            </m:r>
                          </m:e>
                        </m:acc>
                      </m:e>
                      <m:sub>
                        <m:r>
                          <a:rPr lang="en-US" sz="4000" i="1" dirty="0">
                            <a:latin typeface="Cambria Math" panose="02040503050406030204" pitchFamily="18" charset="0"/>
                            <a:ea typeface="Cambria Math" panose="02040503050406030204" pitchFamily="18" charset="0"/>
                          </a:rPr>
                          <m:t>𝒟</m:t>
                        </m:r>
                      </m:sub>
                    </m:sSub>
                    <m:d>
                      <m:dPr>
                        <m:ctrlPr>
                          <a:rPr lang="en-US" sz="4000" i="1" dirty="0">
                            <a:latin typeface="Cambria Math" panose="02040503050406030204" pitchFamily="18" charset="0"/>
                            <a:ea typeface="Cambria Math" panose="02040503050406030204" pitchFamily="18" charset="0"/>
                          </a:rPr>
                        </m:ctrlPr>
                      </m:dPr>
                      <m:e>
                        <m:acc>
                          <m:accPr>
                            <m:chr m:val="⃗"/>
                            <m:ctrlPr>
                              <a:rPr lang="en-US" sz="4000" i="1" dirty="0">
                                <a:latin typeface="Cambria Math" panose="02040503050406030204" pitchFamily="18" charset="0"/>
                                <a:ea typeface="Cambria Math" panose="02040503050406030204" pitchFamily="18" charset="0"/>
                              </a:rPr>
                            </m:ctrlPr>
                          </m:accPr>
                          <m:e>
                            <m:r>
                              <a:rPr lang="en-US" sz="4000" i="1" dirty="0">
                                <a:latin typeface="Cambria Math" panose="02040503050406030204" pitchFamily="18" charset="0"/>
                                <a:ea typeface="Cambria Math" panose="02040503050406030204" pitchFamily="18" charset="0"/>
                              </a:rPr>
                              <m:t>𝑥</m:t>
                            </m:r>
                          </m:e>
                        </m:acc>
                      </m:e>
                    </m:d>
                    <m:r>
                      <a:rPr lang="en-US" sz="4000" i="1" dirty="0">
                        <a:latin typeface="Cambria Math" panose="02040503050406030204" pitchFamily="18" charset="0"/>
                        <a:ea typeface="Cambria Math" panose="02040503050406030204" pitchFamily="18" charset="0"/>
                      </a:rPr>
                      <m:t>]</m:t>
                    </m:r>
                  </m:oMath>
                </a14:m>
                <a:r>
                  <a:rPr lang="en-US" sz="4000" dirty="0"/>
                  <a:t> denote the average prediction of the ML model over every training set.  We may write:</a:t>
                </a:r>
              </a:p>
              <a:p>
                <a:pPr algn="ctr"/>
                <a14:m>
                  <m:oMathPara xmlns:m="http://schemas.openxmlformats.org/officeDocument/2006/math">
                    <m:oMathParaPr>
                      <m:jc m:val="centerGroup"/>
                    </m:oMathParaPr>
                    <m:oMath xmlns:m="http://schemas.openxmlformats.org/officeDocument/2006/math">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𝔼</m:t>
                          </m:r>
                        </m:e>
                        <m:sub>
                          <m:r>
                            <a:rPr lang="en-US" sz="4000" i="1">
                              <a:latin typeface="Cambria Math" panose="02040503050406030204" pitchFamily="18" charset="0"/>
                              <a:ea typeface="Cambria Math" panose="02040503050406030204" pitchFamily="18" charset="0"/>
                            </a:rPr>
                            <m:t>𝒟</m:t>
                          </m:r>
                        </m:sub>
                      </m:sSub>
                      <m:d>
                        <m:dPr>
                          <m:begChr m:val="["/>
                          <m:endChr m:val="]"/>
                          <m:ctrlPr>
                            <a:rPr lang="en-US" sz="4000" i="1">
                              <a:latin typeface="Cambria Math" panose="02040503050406030204" pitchFamily="18" charset="0"/>
                              <a:ea typeface="Cambria Math" panose="02040503050406030204" pitchFamily="18" charset="0"/>
                            </a:rPr>
                          </m:ctrlPr>
                        </m:dPr>
                        <m:e>
                          <m:sSup>
                            <m:sSupPr>
                              <m:ctrlPr>
                                <a:rPr lang="en-US" sz="4000" i="1">
                                  <a:latin typeface="Cambria Math" panose="02040503050406030204" pitchFamily="18" charset="0"/>
                                  <a:ea typeface="Cambria Math" panose="02040503050406030204" pitchFamily="18" charset="0"/>
                                </a:rPr>
                              </m:ctrlPr>
                            </m:sSupPr>
                            <m:e>
                              <m:d>
                                <m:dPr>
                                  <m:ctrlPr>
                                    <a:rPr lang="en-US" sz="4000" i="1">
                                      <a:latin typeface="Cambria Math" panose="02040503050406030204" pitchFamily="18" charset="0"/>
                                      <a:ea typeface="Cambria Math" panose="02040503050406030204" pitchFamily="18" charset="0"/>
                                    </a:rPr>
                                  </m:ctrlPr>
                                </m:dPr>
                                <m:e>
                                  <m:r>
                                    <a:rPr lang="en-US" sz="4000" i="1">
                                      <a:latin typeface="Cambria Math" panose="02040503050406030204" pitchFamily="18" charset="0"/>
                                      <a:ea typeface="Cambria Math" panose="02040503050406030204" pitchFamily="18" charset="0"/>
                                    </a:rPr>
                                    <m:t>𝑓</m:t>
                                  </m:r>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e>
                                    <m:sub>
                                      <m:r>
                                        <a:rPr lang="en-US" sz="4000" i="1">
                                          <a:latin typeface="Cambria Math" panose="02040503050406030204" pitchFamily="18" charset="0"/>
                                          <a:ea typeface="Cambria Math" panose="02040503050406030204" pitchFamily="18" charset="0"/>
                                        </a:rPr>
                                        <m:t>𝒟</m:t>
                                      </m:r>
                                    </m:sub>
                                  </m:sSub>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e>
                              </m:d>
                            </m:e>
                            <m:sup>
                              <m:r>
                                <a:rPr lang="en-US" sz="4000" i="1">
                                  <a:latin typeface="Cambria Math" panose="02040503050406030204" pitchFamily="18" charset="0"/>
                                  <a:ea typeface="Cambria Math" panose="02040503050406030204" pitchFamily="18" charset="0"/>
                                </a:rPr>
                                <m:t>2</m:t>
                              </m:r>
                            </m:sup>
                          </m:sSup>
                        </m:e>
                      </m:d>
                      <m:r>
                        <a:rPr lang="en-US" sz="4000">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𝔼</m:t>
                          </m:r>
                        </m:e>
                        <m:sub>
                          <m:r>
                            <a:rPr lang="en-US" sz="4000" i="1">
                              <a:latin typeface="Cambria Math" panose="02040503050406030204" pitchFamily="18" charset="0"/>
                              <a:ea typeface="Cambria Math" panose="02040503050406030204" pitchFamily="18" charset="0"/>
                            </a:rPr>
                            <m:t>𝒟</m:t>
                          </m:r>
                        </m:sub>
                      </m:sSub>
                      <m:d>
                        <m:dPr>
                          <m:begChr m:val="["/>
                          <m:endChr m:val="]"/>
                          <m:ctrlPr>
                            <a:rPr lang="en-US" sz="4000" i="1">
                              <a:latin typeface="Cambria Math" panose="02040503050406030204" pitchFamily="18" charset="0"/>
                              <a:ea typeface="Cambria Math" panose="02040503050406030204" pitchFamily="18" charset="0"/>
                            </a:rPr>
                          </m:ctrlPr>
                        </m:dPr>
                        <m:e>
                          <m:sSup>
                            <m:sSupPr>
                              <m:ctrlPr>
                                <a:rPr lang="en-US" sz="4000" i="1">
                                  <a:latin typeface="Cambria Math" panose="02040503050406030204" pitchFamily="18" charset="0"/>
                                  <a:ea typeface="Cambria Math" panose="02040503050406030204" pitchFamily="18" charset="0"/>
                                </a:rPr>
                              </m:ctrlPr>
                            </m:sSupPr>
                            <m:e>
                              <m:d>
                                <m:dPr>
                                  <m:ctrlPr>
                                    <a:rPr lang="en-US" sz="4000" i="1">
                                      <a:latin typeface="Cambria Math" panose="02040503050406030204" pitchFamily="18" charset="0"/>
                                      <a:ea typeface="Cambria Math" panose="02040503050406030204" pitchFamily="18" charset="0"/>
                                    </a:rPr>
                                  </m:ctrlPr>
                                </m:dPr>
                                <m:e>
                                  <m:r>
                                    <a:rPr lang="en-US" sz="4000" i="1">
                                      <a:latin typeface="Cambria Math" panose="02040503050406030204" pitchFamily="18" charset="0"/>
                                      <a:ea typeface="Cambria Math" panose="02040503050406030204" pitchFamily="18" charset="0"/>
                                    </a:rPr>
                                    <m:t>𝑓</m:t>
                                  </m:r>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e>
                                    <m:sub>
                                      <m:r>
                                        <a:rPr lang="en-US" sz="4000" i="1">
                                          <a:latin typeface="Cambria Math" panose="02040503050406030204" pitchFamily="18" charset="0"/>
                                          <a:ea typeface="Cambria Math" panose="02040503050406030204" pitchFamily="18" charset="0"/>
                                        </a:rPr>
                                        <m:t>𝒟</m:t>
                                      </m:r>
                                    </m:sub>
                                  </m:sSub>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e>
                              </m:d>
                            </m:e>
                            <m:sup>
                              <m:r>
                                <a:rPr lang="en-US" sz="4000" i="1">
                                  <a:latin typeface="Cambria Math" panose="02040503050406030204" pitchFamily="18" charset="0"/>
                                  <a:ea typeface="Cambria Math" panose="02040503050406030204" pitchFamily="18" charset="0"/>
                                </a:rPr>
                                <m:t>2</m:t>
                              </m:r>
                            </m:sup>
                          </m:sSup>
                        </m:e>
                      </m:d>
                    </m:oMath>
                  </m:oMathPara>
                </a14:m>
                <a:endParaRPr lang="en-US" sz="4000" dirty="0"/>
              </a:p>
              <a:p>
                <a:pPr algn="ctr"/>
                <a:r>
                  <a:rPr lang="en-US" sz="4000" dirty="0"/>
                  <a:t>= </a:t>
                </a:r>
                <a14:m>
                  <m:oMath xmlns:m="http://schemas.openxmlformats.org/officeDocument/2006/math">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𝔼</m:t>
                        </m:r>
                      </m:e>
                      <m:sub>
                        <m:r>
                          <a:rPr lang="en-US" sz="4000" i="1">
                            <a:latin typeface="Cambria Math" panose="02040503050406030204" pitchFamily="18" charset="0"/>
                            <a:ea typeface="Cambria Math" panose="02040503050406030204" pitchFamily="18" charset="0"/>
                          </a:rPr>
                          <m:t>𝒟</m:t>
                        </m:r>
                      </m:sub>
                    </m:sSub>
                    <m:d>
                      <m:dPr>
                        <m:begChr m:val="["/>
                        <m:endChr m:val="]"/>
                        <m:ctrlPr>
                          <a:rPr lang="en-US" sz="4000" i="1">
                            <a:latin typeface="Cambria Math" panose="02040503050406030204" pitchFamily="18" charset="0"/>
                            <a:ea typeface="Cambria Math" panose="02040503050406030204" pitchFamily="18" charset="0"/>
                          </a:rPr>
                        </m:ctrlPr>
                      </m:dPr>
                      <m:e>
                        <m:sSup>
                          <m:sSupPr>
                            <m:ctrlPr>
                              <a:rPr lang="en-US" sz="4000" i="1">
                                <a:latin typeface="Cambria Math" panose="02040503050406030204" pitchFamily="18" charset="0"/>
                                <a:ea typeface="Cambria Math" panose="02040503050406030204" pitchFamily="18" charset="0"/>
                              </a:rPr>
                            </m:ctrlPr>
                          </m:sSupPr>
                          <m:e>
                            <m:d>
                              <m:dPr>
                                <m:ctrlPr>
                                  <a:rPr lang="en-US" sz="4000" i="1">
                                    <a:latin typeface="Cambria Math" panose="02040503050406030204" pitchFamily="18" charset="0"/>
                                    <a:ea typeface="Cambria Math" panose="02040503050406030204" pitchFamily="18" charset="0"/>
                                  </a:rPr>
                                </m:ctrlPr>
                              </m:dPr>
                              <m:e>
                                <m:r>
                                  <a:rPr lang="en-US" sz="4000" i="1">
                                    <a:latin typeface="Cambria Math" panose="02040503050406030204" pitchFamily="18" charset="0"/>
                                    <a:ea typeface="Cambria Math" panose="02040503050406030204" pitchFamily="18" charset="0"/>
                                  </a:rPr>
                                  <m:t>𝑓</m:t>
                                </m:r>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e>
                            </m:d>
                          </m:e>
                          <m:sup>
                            <m:r>
                              <a:rPr lang="en-US" sz="4000" i="1">
                                <a:latin typeface="Cambria Math" panose="02040503050406030204" pitchFamily="18" charset="0"/>
                                <a:ea typeface="Cambria Math" panose="02040503050406030204" pitchFamily="18" charset="0"/>
                              </a:rPr>
                              <m:t>2</m:t>
                            </m:r>
                          </m:sup>
                        </m:sSup>
                      </m:e>
                    </m:d>
                    <m:r>
                      <a:rPr lang="en-US" sz="400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𝔼</m:t>
                        </m:r>
                      </m:e>
                      <m:sub>
                        <m:r>
                          <a:rPr lang="en-US" sz="4000" i="1">
                            <a:latin typeface="Cambria Math" panose="02040503050406030204" pitchFamily="18" charset="0"/>
                            <a:ea typeface="Cambria Math" panose="02040503050406030204" pitchFamily="18" charset="0"/>
                          </a:rPr>
                          <m:t>𝒟</m:t>
                        </m:r>
                      </m:sub>
                    </m:sSub>
                    <m:d>
                      <m:dPr>
                        <m:begChr m:val="["/>
                        <m:endChr m:val="]"/>
                        <m:ctrlPr>
                          <a:rPr lang="en-US" sz="4000" i="1">
                            <a:latin typeface="Cambria Math" panose="02040503050406030204" pitchFamily="18" charset="0"/>
                            <a:ea typeface="Cambria Math" panose="02040503050406030204" pitchFamily="18" charset="0"/>
                          </a:rPr>
                        </m:ctrlPr>
                      </m:dPr>
                      <m:e>
                        <m:sSup>
                          <m:sSupPr>
                            <m:ctrlPr>
                              <a:rPr lang="en-US" sz="4000" i="1">
                                <a:latin typeface="Cambria Math" panose="02040503050406030204" pitchFamily="18" charset="0"/>
                                <a:ea typeface="Cambria Math" panose="02040503050406030204" pitchFamily="18" charset="0"/>
                              </a:rPr>
                            </m:ctrlPr>
                          </m:sSupPr>
                          <m:e>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e>
                                  <m:sub>
                                    <m:r>
                                      <a:rPr lang="en-US" sz="4000" i="1">
                                        <a:latin typeface="Cambria Math" panose="02040503050406030204" pitchFamily="18" charset="0"/>
                                        <a:ea typeface="Cambria Math" panose="02040503050406030204" pitchFamily="18" charset="0"/>
                                      </a:rPr>
                                      <m:t>𝒟</m:t>
                                    </m:r>
                                  </m:sub>
                                </m:sSub>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e>
                            </m:d>
                          </m:e>
                          <m:sup>
                            <m:r>
                              <a:rPr lang="en-US" sz="4000" i="1">
                                <a:latin typeface="Cambria Math" panose="02040503050406030204" pitchFamily="18" charset="0"/>
                                <a:ea typeface="Cambria Math" panose="02040503050406030204" pitchFamily="18" charset="0"/>
                              </a:rPr>
                              <m:t>2</m:t>
                            </m:r>
                          </m:sup>
                        </m:sSup>
                      </m:e>
                    </m:d>
                  </m:oMath>
                </a14:m>
                <a:endParaRPr lang="en-US" sz="4000" dirty="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+2⋅</m:t>
                      </m:r>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𝔼</m:t>
                          </m:r>
                        </m:e>
                        <m:sub>
                          <m:r>
                            <a:rPr lang="en-US" sz="4000" i="1">
                              <a:latin typeface="Cambria Math" panose="02040503050406030204" pitchFamily="18" charset="0"/>
                              <a:ea typeface="Cambria Math" panose="02040503050406030204" pitchFamily="18" charset="0"/>
                            </a:rPr>
                            <m:t>𝑦</m:t>
                          </m:r>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𝒟</m:t>
                          </m:r>
                        </m:sub>
                      </m:sSub>
                      <m:d>
                        <m:dPr>
                          <m:begChr m:val="["/>
                          <m:endChr m:val="]"/>
                          <m:ctrlPr>
                            <a:rPr lang="en-US" sz="4000" i="1">
                              <a:latin typeface="Cambria Math" panose="02040503050406030204" pitchFamily="18" charset="0"/>
                              <a:ea typeface="Cambria Math" panose="02040503050406030204" pitchFamily="18" charset="0"/>
                            </a:rPr>
                          </m:ctrlPr>
                        </m:dPr>
                        <m:e>
                          <m:d>
                            <m:dPr>
                              <m:ctrlPr>
                                <a:rPr lang="en-US" sz="4000" i="1">
                                  <a:latin typeface="Cambria Math" panose="02040503050406030204" pitchFamily="18" charset="0"/>
                                  <a:ea typeface="Cambria Math" panose="02040503050406030204" pitchFamily="18" charset="0"/>
                                </a:rPr>
                              </m:ctrlPr>
                            </m:dPr>
                            <m:e>
                              <m:r>
                                <a:rPr lang="en-US" sz="4000" i="1">
                                  <a:latin typeface="Cambria Math" panose="02040503050406030204" pitchFamily="18" charset="0"/>
                                  <a:ea typeface="Cambria Math" panose="02040503050406030204" pitchFamily="18" charset="0"/>
                                </a:rPr>
                                <m:t>𝑓</m:t>
                              </m:r>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e>
                          </m:d>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e>
                                <m:sub>
                                  <m:r>
                                    <a:rPr lang="en-US" sz="4000" i="1">
                                      <a:latin typeface="Cambria Math" panose="02040503050406030204" pitchFamily="18" charset="0"/>
                                      <a:ea typeface="Cambria Math" panose="02040503050406030204" pitchFamily="18" charset="0"/>
                                    </a:rPr>
                                    <m:t>𝒟</m:t>
                                  </m:r>
                                </m:sub>
                              </m:sSub>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e>
                          </m:d>
                        </m:e>
                      </m:d>
                    </m:oMath>
                  </m:oMathPara>
                </a14:m>
                <a:endParaRPr lang="en-US" sz="4000" dirty="0"/>
              </a:p>
              <a:p>
                <a:endParaRPr lang="en-US" sz="4000" dirty="0"/>
              </a:p>
              <a:p>
                <a:r>
                  <a:rPr lang="en-US" sz="4000" dirty="0"/>
                  <a:t>Thus the last term is zero.</a:t>
                </a:r>
              </a:p>
              <a:p>
                <a:r>
                  <a:rPr lang="en-US" sz="4000" dirty="0"/>
                  <a:t>Also note</a:t>
                </a:r>
                <a:r>
                  <a:rPr lang="en-US" sz="4000" dirty="0">
                    <a:ea typeface="Cambria Math" panose="02040503050406030204" pitchFamily="18" charset="0"/>
                  </a:rPr>
                  <a:t> </a:t>
                </a:r>
                <a14:m>
                  <m:oMath xmlns:m="http://schemas.openxmlformats.org/officeDocument/2006/math">
                    <m:r>
                      <a:rPr lang="en-US" sz="4000" i="1">
                        <a:latin typeface="Cambria Math" panose="02040503050406030204" pitchFamily="18" charset="0"/>
                        <a:ea typeface="Cambria Math" panose="02040503050406030204" pitchFamily="18" charset="0"/>
                      </a:rPr>
                      <m:t>𝑓</m:t>
                    </m:r>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oMath>
                </a14:m>
                <a:r>
                  <a:rPr lang="en-US" sz="4000" dirty="0"/>
                  <a:t> is not random, so the expectation does nothing on the left.</a:t>
                </a:r>
              </a:p>
            </p:txBody>
          </p:sp>
        </mc:Choice>
        <mc:Fallback xmlns="">
          <p:sp>
            <p:nvSpPr>
              <p:cNvPr id="3" name="Text Placeholder 2">
                <a:extLst>
                  <a:ext uri="{FF2B5EF4-FFF2-40B4-BE49-F238E27FC236}">
                    <a16:creationId xmlns:a16="http://schemas.microsoft.com/office/drawing/2014/main" id="{68349AD2-E4FF-4643-B980-FA2FE6FA9206}"/>
                  </a:ext>
                </a:extLst>
              </p:cNvPr>
              <p:cNvSpPr>
                <a:spLocks noGrp="1" noRot="1" noChangeAspect="1" noMove="1" noResize="1" noEditPoints="1" noAdjustHandles="1" noChangeArrowheads="1" noChangeShapeType="1" noTextEdit="1"/>
              </p:cNvSpPr>
              <p:nvPr>
                <p:ph type="body" idx="1"/>
              </p:nvPr>
            </p:nvSpPr>
            <p:spPr>
              <a:blipFill>
                <a:blip r:embed="rId3"/>
                <a:stretch>
                  <a:fillRect l="-1208" t="-2065" b="-1049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C573C7D8-9875-E642-B14A-E26DB2079168}"/>
              </a:ext>
            </a:extLst>
          </p:cNvPr>
          <p:cNvSpPr txBox="1"/>
          <p:nvPr/>
        </p:nvSpPr>
        <p:spPr>
          <a:xfrm>
            <a:off x="9681650" y="8201030"/>
            <a:ext cx="3416324" cy="1015663"/>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Doesn’t depend on the dataset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F09FDC9-885C-0C44-B963-BFA6BD239561}"/>
                  </a:ext>
                </a:extLst>
              </p:cNvPr>
              <p:cNvSpPr txBox="1"/>
              <p:nvPr/>
            </p:nvSpPr>
            <p:spPr>
              <a:xfrm>
                <a:off x="13521715" y="8201030"/>
                <a:ext cx="3416325" cy="1015663"/>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Mean zero when averaged over </a:t>
                </a:r>
                <a14:m>
                  <m:oMath xmlns:m="http://schemas.openxmlformats.org/officeDocument/2006/math">
                    <m:r>
                      <a:rPr lang="en-US" b="0" i="1" smtClean="0">
                        <a:solidFill>
                          <a:schemeClr val="bg1"/>
                        </a:solidFill>
                        <a:latin typeface="Cambria Math" panose="02040503050406030204" pitchFamily="18" charset="0"/>
                        <a:ea typeface="Cambria Math" panose="02040503050406030204" pitchFamily="18" charset="0"/>
                      </a:rPr>
                      <m:t>𝒟</m:t>
                    </m:r>
                  </m:oMath>
                </a14:m>
                <a:endParaRPr lang="en-US" b="0"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7" name="TextBox 6">
                <a:extLst>
                  <a:ext uri="{FF2B5EF4-FFF2-40B4-BE49-F238E27FC236}">
                    <a16:creationId xmlns:a16="http://schemas.microsoft.com/office/drawing/2014/main" id="{3F09FDC9-885C-0C44-B963-BFA6BD239561}"/>
                  </a:ext>
                </a:extLst>
              </p:cNvPr>
              <p:cNvSpPr txBox="1">
                <a:spLocks noRot="1" noChangeAspect="1" noMove="1" noResize="1" noEditPoints="1" noAdjustHandles="1" noChangeArrowheads="1" noChangeShapeType="1" noTextEdit="1"/>
              </p:cNvSpPr>
              <p:nvPr/>
            </p:nvSpPr>
            <p:spPr>
              <a:xfrm>
                <a:off x="13521715" y="8201030"/>
                <a:ext cx="3416325" cy="1015663"/>
              </a:xfrm>
              <a:prstGeom prst="rect">
                <a:avLst/>
              </a:prstGeom>
              <a:blipFill>
                <a:blip r:embed="rId4"/>
                <a:stretch>
                  <a:fillRect t="-6173" r="-741" b="-16049"/>
                </a:stretch>
              </a:blipFill>
              <a:ln>
                <a:noFill/>
              </a:ln>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96DE859B-77B7-5F4A-857D-DE840ED4E0EA}"/>
              </a:ext>
            </a:extLst>
          </p:cNvPr>
          <p:cNvCxnSpPr>
            <a:cxnSpLocks/>
            <a:stCxn id="6" idx="0"/>
          </p:cNvCxnSpPr>
          <p:nvPr/>
        </p:nvCxnSpPr>
        <p:spPr>
          <a:xfrm flipV="1">
            <a:off x="11389812" y="7532020"/>
            <a:ext cx="208630" cy="669010"/>
          </a:xfrm>
          <a:prstGeom prst="straightConnector1">
            <a:avLst/>
          </a:prstGeom>
          <a:noFill/>
          <a:ln w="47625"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1" name="Straight Arrow Connector 10">
            <a:extLst>
              <a:ext uri="{FF2B5EF4-FFF2-40B4-BE49-F238E27FC236}">
                <a16:creationId xmlns:a16="http://schemas.microsoft.com/office/drawing/2014/main" id="{BEF84D86-781D-D64B-992B-DC700FCB7606}"/>
              </a:ext>
            </a:extLst>
          </p:cNvPr>
          <p:cNvCxnSpPr>
            <a:cxnSpLocks/>
            <a:stCxn id="7" idx="0"/>
          </p:cNvCxnSpPr>
          <p:nvPr/>
        </p:nvCxnSpPr>
        <p:spPr>
          <a:xfrm flipH="1" flipV="1">
            <a:off x="14991347" y="7532020"/>
            <a:ext cx="238531" cy="669010"/>
          </a:xfrm>
          <a:prstGeom prst="straightConnector1">
            <a:avLst/>
          </a:prstGeom>
          <a:noFill/>
          <a:ln w="47625"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TextBox 7">
            <a:extLst>
              <a:ext uri="{FF2B5EF4-FFF2-40B4-BE49-F238E27FC236}">
                <a16:creationId xmlns:a16="http://schemas.microsoft.com/office/drawing/2014/main" id="{363ADD77-7922-9946-9E7E-FBB6F6834353}"/>
              </a:ext>
            </a:extLst>
          </p:cNvPr>
          <p:cNvSpPr txBox="1"/>
          <p:nvPr/>
        </p:nvSpPr>
        <p:spPr>
          <a:xfrm>
            <a:off x="4456649" y="4292469"/>
            <a:ext cx="95058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a:solidFill>
                  <a:srgbClr val="00B050"/>
                </a:solidFill>
                <a:latin typeface="Amazon Ember"/>
                <a:ea typeface="Amazon Ember"/>
                <a:cs typeface="Amazon Ember"/>
              </a:defRPr>
            </a:lvl1pPr>
          </a:lstStyle>
          <a:p>
            <a:r>
              <a:rPr lang="en-US" dirty="0">
                <a:solidFill>
                  <a:srgbClr val="0070C0"/>
                </a:solidFill>
              </a:rPr>
              <a:t>(2)</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6DA3944-4D27-7243-A964-A8AA612C0858}"/>
                  </a:ext>
                </a:extLst>
              </p:cNvPr>
              <p:cNvSpPr txBox="1"/>
              <p:nvPr/>
            </p:nvSpPr>
            <p:spPr>
              <a:xfrm>
                <a:off x="16500693" y="870852"/>
                <a:ext cx="7038850" cy="1477328"/>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200" b="0" u="none" strike="noStrike" cap="none" spc="0" normalizeH="0" baseline="0" dirty="0">
                    <a:ln>
                      <a:noFill/>
                    </a:ln>
                    <a:solidFill>
                      <a:srgbClr val="000000"/>
                    </a:solidFill>
                    <a:effectLst/>
                    <a:uFillTx/>
                    <a:ea typeface="Cambria Math" panose="02040503050406030204" pitchFamily="18" charset="0"/>
                    <a:sym typeface="Helvetica Neue"/>
                  </a:rPr>
                  <a:t>E</a:t>
                </a:r>
                <a14:m>
                  <m:oMath xmlns:m="http://schemas.openxmlformats.org/officeDocument/2006/math">
                    <m:d>
                      <m:dPr>
                        <m:begChr m:val="["/>
                        <m:endChr m:val="]"/>
                        <m:ctrlP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ctrlPr>
                      </m:dPr>
                      <m:e>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𝑋</m:t>
                        </m:r>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m:t>
                        </m:r>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𝑌</m:t>
                        </m:r>
                      </m:e>
                    </m:d>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m:t>
                    </m:r>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𝐸</m:t>
                    </m:r>
                    <m:d>
                      <m:dPr>
                        <m:begChr m:val="["/>
                        <m:endChr m:val="]"/>
                        <m:ctrlP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ctrlPr>
                      </m:dPr>
                      <m:e>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𝑋</m:t>
                        </m:r>
                      </m:e>
                    </m:d>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m:t>
                    </m:r>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𝐸</m:t>
                    </m:r>
                    <m:d>
                      <m:dPr>
                        <m:begChr m:val="["/>
                        <m:endChr m:val="]"/>
                        <m:ctrlP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ctrlPr>
                      </m:dPr>
                      <m:e>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𝑌</m:t>
                        </m:r>
                      </m:e>
                    </m:d>
                  </m:oMath>
                </a14:m>
                <a:endParaRPr kumimoji="0" lang="en-US" sz="3200" b="0" u="none" strike="noStrike" cap="none" spc="0" normalizeH="0" baseline="0" dirty="0">
                  <a:ln>
                    <a:noFill/>
                  </a:ln>
                  <a:solidFill>
                    <a:srgbClr val="000000"/>
                  </a:solidFill>
                  <a:effectLst/>
                  <a:uFillTx/>
                  <a:ea typeface="Cambria Math" panose="02040503050406030204" pitchFamily="18" charset="0"/>
                  <a:sym typeface="Helvetica Neue"/>
                </a:endParaRPr>
              </a:p>
              <a:p>
                <a:pPr algn="l"/>
                <a:r>
                  <a:rPr lang="en-US" sz="3200" b="0" dirty="0">
                    <a:ea typeface="Cambria Math" panose="02040503050406030204" pitchFamily="18" charset="0"/>
                  </a:rPr>
                  <a:t>E</a:t>
                </a:r>
                <a14:m>
                  <m:oMath xmlns:m="http://schemas.openxmlformats.org/officeDocument/2006/math">
                    <m:d>
                      <m:dPr>
                        <m:begChr m:val="["/>
                        <m:endChr m:val="]"/>
                        <m:ctrlPr>
                          <a:rPr lang="en-US" sz="3200" b="0" i="1">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𝑎</m:t>
                        </m:r>
                        <m:r>
                          <a:rPr lang="en-US" sz="3200" b="0" i="1" smtClean="0">
                            <a:latin typeface="Cambria Math" panose="02040503050406030204" pitchFamily="18" charset="0"/>
                            <a:ea typeface="Cambria Math" panose="02040503050406030204" pitchFamily="18" charset="0"/>
                          </a:rPr>
                          <m:t> </m:t>
                        </m:r>
                        <m:r>
                          <a:rPr lang="en-US" sz="3200" b="0" i="1">
                            <a:latin typeface="Cambria Math" panose="02040503050406030204" pitchFamily="18" charset="0"/>
                            <a:ea typeface="Cambria Math" panose="02040503050406030204" pitchFamily="18" charset="0"/>
                          </a:rPr>
                          <m:t>𝑋</m:t>
                        </m:r>
                      </m:e>
                    </m:d>
                    <m:r>
                      <a:rPr lang="en-US" sz="3200" b="0" i="1">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𝑎</m:t>
                    </m:r>
                    <m:r>
                      <a:rPr lang="en-US" sz="3200" b="0" i="1">
                        <a:latin typeface="Cambria Math" panose="02040503050406030204" pitchFamily="18" charset="0"/>
                        <a:ea typeface="Cambria Math" panose="02040503050406030204" pitchFamily="18" charset="0"/>
                      </a:rPr>
                      <m:t> </m:t>
                    </m:r>
                    <m:r>
                      <a:rPr lang="en-US" sz="3200" b="0" i="1">
                        <a:latin typeface="Cambria Math" panose="02040503050406030204" pitchFamily="18" charset="0"/>
                        <a:ea typeface="Cambria Math" panose="02040503050406030204" pitchFamily="18" charset="0"/>
                      </a:rPr>
                      <m:t>𝐸</m:t>
                    </m:r>
                    <m:d>
                      <m:dPr>
                        <m:begChr m:val="["/>
                        <m:endChr m:val="]"/>
                        <m:ctrlPr>
                          <a:rPr lang="en-US" sz="3200" b="0" i="1">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𝑋</m:t>
                        </m:r>
                      </m:e>
                    </m:d>
                  </m:oMath>
                </a14:m>
                <a:r>
                  <a:rPr lang="en-US" sz="3200" b="0" dirty="0">
                    <a:ea typeface="Cambria Math" panose="02040503050406030204" pitchFamily="18" charset="0"/>
                  </a:rPr>
                  <a:t>, a: Constant</a:t>
                </a:r>
                <a:endParaRPr kumimoji="0" lang="en-US" sz="3200" b="0" u="none" strike="noStrike" cap="none" spc="0" normalizeH="0" baseline="0" dirty="0">
                  <a:ln>
                    <a:noFill/>
                  </a:ln>
                  <a:solidFill>
                    <a:srgbClr val="000000"/>
                  </a:solidFill>
                  <a:effectLst/>
                  <a:uFillTx/>
                  <a:ea typeface="Cambria Math" panose="02040503050406030204" pitchFamily="18" charset="0"/>
                  <a:sym typeface="Helvetica Neue"/>
                </a:endParaRPr>
              </a:p>
              <a:p>
                <a:pPr algn="l"/>
                <a:r>
                  <a:rPr lang="en-US" sz="3200" b="0" dirty="0">
                    <a:ea typeface="Cambria Math" panose="02040503050406030204" pitchFamily="18" charset="0"/>
                  </a:rPr>
                  <a:t>E</a:t>
                </a:r>
                <a14:m>
                  <m:oMath xmlns:m="http://schemas.openxmlformats.org/officeDocument/2006/math">
                    <m:d>
                      <m:dPr>
                        <m:begChr m:val="["/>
                        <m:endChr m:val="]"/>
                        <m:ctrlPr>
                          <a:rPr lang="en-US" sz="3200" b="0" i="1">
                            <a:latin typeface="Cambria Math" panose="02040503050406030204" pitchFamily="18" charset="0"/>
                            <a:ea typeface="Cambria Math" panose="02040503050406030204" pitchFamily="18" charset="0"/>
                          </a:rPr>
                        </m:ctrlPr>
                      </m:dPr>
                      <m:e>
                        <m:r>
                          <a:rPr lang="en-US" sz="3200" b="0" i="1">
                            <a:latin typeface="Cambria Math" panose="02040503050406030204" pitchFamily="18" charset="0"/>
                            <a:ea typeface="Cambria Math" panose="02040503050406030204" pitchFamily="18" charset="0"/>
                          </a:rPr>
                          <m:t>𝑋</m:t>
                        </m:r>
                        <m:r>
                          <a:rPr lang="en-US" sz="3200" b="0" i="1" smtClean="0">
                            <a:latin typeface="Cambria Math" panose="02040503050406030204" pitchFamily="18" charset="0"/>
                            <a:ea typeface="Cambria Math" panose="02040503050406030204" pitchFamily="18" charset="0"/>
                          </a:rPr>
                          <m:t> </m:t>
                        </m:r>
                        <m:r>
                          <a:rPr lang="en-US" sz="3200" b="0" i="1">
                            <a:latin typeface="Cambria Math" panose="02040503050406030204" pitchFamily="18" charset="0"/>
                            <a:ea typeface="Cambria Math" panose="02040503050406030204" pitchFamily="18" charset="0"/>
                          </a:rPr>
                          <m:t>𝑌</m:t>
                        </m:r>
                      </m:e>
                    </m:d>
                    <m:r>
                      <a:rPr lang="en-US" sz="3200" b="0" i="1">
                        <a:latin typeface="Cambria Math" panose="02040503050406030204" pitchFamily="18" charset="0"/>
                        <a:ea typeface="Cambria Math" panose="02040503050406030204" pitchFamily="18" charset="0"/>
                      </a:rPr>
                      <m:t>=</m:t>
                    </m:r>
                    <m:r>
                      <a:rPr lang="en-US" sz="3200" b="0" i="1">
                        <a:latin typeface="Cambria Math" panose="02040503050406030204" pitchFamily="18" charset="0"/>
                        <a:ea typeface="Cambria Math" panose="02040503050406030204" pitchFamily="18" charset="0"/>
                      </a:rPr>
                      <m:t>𝐸</m:t>
                    </m:r>
                    <m:d>
                      <m:dPr>
                        <m:begChr m:val="["/>
                        <m:endChr m:val="]"/>
                        <m:ctrlPr>
                          <a:rPr lang="en-US" sz="3200" b="0" i="1">
                            <a:latin typeface="Cambria Math" panose="02040503050406030204" pitchFamily="18" charset="0"/>
                            <a:ea typeface="Cambria Math" panose="02040503050406030204" pitchFamily="18" charset="0"/>
                          </a:rPr>
                        </m:ctrlPr>
                      </m:dPr>
                      <m:e>
                        <m:r>
                          <a:rPr lang="en-US" sz="3200" b="0" i="1">
                            <a:latin typeface="Cambria Math" panose="02040503050406030204" pitchFamily="18" charset="0"/>
                            <a:ea typeface="Cambria Math" panose="02040503050406030204" pitchFamily="18" charset="0"/>
                          </a:rPr>
                          <m:t>𝑋</m:t>
                        </m:r>
                      </m:e>
                    </m:d>
                    <m:r>
                      <a:rPr lang="en-US" sz="3200" b="0" i="1" smtClean="0">
                        <a:latin typeface="Cambria Math" panose="02040503050406030204" pitchFamily="18" charset="0"/>
                        <a:ea typeface="Cambria Math" panose="02040503050406030204" pitchFamily="18" charset="0"/>
                      </a:rPr>
                      <m:t> </m:t>
                    </m:r>
                    <m:r>
                      <a:rPr lang="en-US" sz="3200" b="0" i="1">
                        <a:latin typeface="Cambria Math" panose="02040503050406030204" pitchFamily="18" charset="0"/>
                        <a:ea typeface="Cambria Math" panose="02040503050406030204" pitchFamily="18" charset="0"/>
                      </a:rPr>
                      <m:t>𝐸</m:t>
                    </m:r>
                    <m:d>
                      <m:dPr>
                        <m:begChr m:val="["/>
                        <m:endChr m:val="]"/>
                        <m:ctrlPr>
                          <a:rPr lang="en-US" sz="3200" b="0" i="1">
                            <a:latin typeface="Cambria Math" panose="02040503050406030204" pitchFamily="18" charset="0"/>
                            <a:ea typeface="Cambria Math" panose="02040503050406030204" pitchFamily="18" charset="0"/>
                          </a:rPr>
                        </m:ctrlPr>
                      </m:dPr>
                      <m:e>
                        <m:r>
                          <a:rPr lang="en-US" sz="3200" b="0" i="1">
                            <a:latin typeface="Cambria Math" panose="02040503050406030204" pitchFamily="18" charset="0"/>
                            <a:ea typeface="Cambria Math" panose="02040503050406030204" pitchFamily="18" charset="0"/>
                          </a:rPr>
                          <m:t>𝑌</m:t>
                        </m:r>
                      </m:e>
                    </m:d>
                  </m:oMath>
                </a14:m>
                <a:r>
                  <a:rPr lang="en-US" sz="3200" b="0" dirty="0">
                    <a:ea typeface="Cambria Math" panose="02040503050406030204" pitchFamily="18" charset="0"/>
                  </a:rPr>
                  <a:t>, X and Y are </a:t>
                </a:r>
                <a:r>
                  <a:rPr lang="en-US" sz="3200" b="0" dirty="0" err="1">
                    <a:ea typeface="Cambria Math" panose="02040503050406030204" pitchFamily="18" charset="0"/>
                  </a:rPr>
                  <a:t>indep</a:t>
                </a:r>
                <a:r>
                  <a:rPr lang="en-US" sz="3200" b="0" dirty="0">
                    <a:ea typeface="Cambria Math" panose="02040503050406030204" pitchFamily="18" charset="0"/>
                  </a:rPr>
                  <a:t>.</a:t>
                </a:r>
              </a:p>
            </p:txBody>
          </p:sp>
        </mc:Choice>
        <mc:Fallback xmlns="">
          <p:sp>
            <p:nvSpPr>
              <p:cNvPr id="12" name="TextBox 11">
                <a:extLst>
                  <a:ext uri="{FF2B5EF4-FFF2-40B4-BE49-F238E27FC236}">
                    <a16:creationId xmlns:a16="http://schemas.microsoft.com/office/drawing/2014/main" id="{D6DA3944-4D27-7243-A964-A8AA612C0858}"/>
                  </a:ext>
                </a:extLst>
              </p:cNvPr>
              <p:cNvSpPr txBox="1">
                <a:spLocks noRot="1" noChangeAspect="1" noMove="1" noResize="1" noEditPoints="1" noAdjustHandles="1" noChangeArrowheads="1" noChangeShapeType="1" noTextEdit="1"/>
              </p:cNvSpPr>
              <p:nvPr/>
            </p:nvSpPr>
            <p:spPr>
              <a:xfrm>
                <a:off x="16500693" y="870852"/>
                <a:ext cx="7038850" cy="1477328"/>
              </a:xfrm>
              <a:prstGeom prst="rect">
                <a:avLst/>
              </a:prstGeom>
              <a:blipFill>
                <a:blip r:embed="rId5"/>
                <a:stretch>
                  <a:fillRect l="-3232" t="-7627" r="-2154" b="-14407"/>
                </a:stretch>
              </a:blipFill>
              <a:ln w="12700" cap="flat">
                <a:solidFill>
                  <a:schemeClr val="tx1"/>
                </a:solidFill>
                <a:miter lim="400000"/>
              </a:ln>
              <a:effectLst/>
            </p:spPr>
            <p:txBody>
              <a:bodyPr/>
              <a:lstStyle/>
              <a:p>
                <a:r>
                  <a:rPr lang="en-US">
                    <a:noFill/>
                  </a:rPr>
                  <a:t> </a:t>
                </a:r>
              </a:p>
            </p:txBody>
          </p:sp>
        </mc:Fallback>
      </mc:AlternateContent>
      <p:sp>
        <p:nvSpPr>
          <p:cNvPr id="4" name="Oval 3">
            <a:extLst>
              <a:ext uri="{FF2B5EF4-FFF2-40B4-BE49-F238E27FC236}">
                <a16:creationId xmlns:a16="http://schemas.microsoft.com/office/drawing/2014/main" id="{5A149D9B-EBCA-E14A-AC72-1B9795E2CC10}"/>
              </a:ext>
            </a:extLst>
          </p:cNvPr>
          <p:cNvSpPr/>
          <p:nvPr/>
        </p:nvSpPr>
        <p:spPr>
          <a:xfrm>
            <a:off x="8023561" y="6370250"/>
            <a:ext cx="8778240" cy="1737360"/>
          </a:xfrm>
          <a:prstGeom prst="ellipse">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cxnSp>
        <p:nvCxnSpPr>
          <p:cNvPr id="10" name="Straight Arrow Connector 9">
            <a:extLst>
              <a:ext uri="{FF2B5EF4-FFF2-40B4-BE49-F238E27FC236}">
                <a16:creationId xmlns:a16="http://schemas.microsoft.com/office/drawing/2014/main" id="{1615733F-B1D2-674C-B6EF-7B4A99380620}"/>
              </a:ext>
            </a:extLst>
          </p:cNvPr>
          <p:cNvCxnSpPr>
            <a:cxnSpLocks/>
          </p:cNvCxnSpPr>
          <p:nvPr/>
        </p:nvCxnSpPr>
        <p:spPr>
          <a:xfrm>
            <a:off x="16801801" y="7259782"/>
            <a:ext cx="297015" cy="272238"/>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93750419-5274-4B48-8B98-251D11B60047}"/>
                  </a:ext>
                </a:extLst>
              </p:cNvPr>
              <p:cNvSpPr/>
              <p:nvPr/>
            </p:nvSpPr>
            <p:spPr>
              <a:xfrm>
                <a:off x="17098816" y="6900060"/>
                <a:ext cx="7116500" cy="829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2⋅</m:t>
                      </m:r>
                      <m:r>
                        <a:rPr lang="en-US" sz="3200" b="1" i="1" smtClean="0">
                          <a:latin typeface="Cambria Math" panose="02040503050406030204" pitchFamily="18" charset="0"/>
                        </a:rPr>
                        <m:t>(</m:t>
                      </m:r>
                      <m:r>
                        <a:rPr lang="en-US" sz="3200" i="1">
                          <a:latin typeface="Cambria Math" panose="02040503050406030204" pitchFamily="18" charset="0"/>
                          <a:ea typeface="Cambria Math" panose="02040503050406030204" pitchFamily="18" charset="0"/>
                        </a:rPr>
                        <m:t>𝑓</m:t>
                      </m:r>
                      <m:d>
                        <m:dPr>
                          <m:ctrlPr>
                            <a:rPr lang="en-US" sz="3200" i="1">
                              <a:latin typeface="Cambria Math" panose="02040503050406030204" pitchFamily="18" charset="0"/>
                              <a:ea typeface="Cambria Math" panose="02040503050406030204" pitchFamily="18" charset="0"/>
                            </a:rPr>
                          </m:ctrlPr>
                        </m:d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𝑥</m:t>
                              </m:r>
                            </m:e>
                          </m:acc>
                        </m:e>
                      </m:d>
                      <m:r>
                        <a:rPr lang="en-US" sz="3200" i="1">
                          <a:latin typeface="Cambria Math" panose="02040503050406030204" pitchFamily="18" charset="0"/>
                          <a:ea typeface="Cambria Math" panose="02040503050406030204" pitchFamily="18" charset="0"/>
                        </a:rPr>
                        <m:t>−</m:t>
                      </m:r>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𝑓</m:t>
                          </m:r>
                        </m:e>
                      </m:acc>
                      <m:d>
                        <m:dPr>
                          <m:ctrlPr>
                            <a:rPr lang="en-US" sz="3200" i="1">
                              <a:latin typeface="Cambria Math" panose="02040503050406030204" pitchFamily="18" charset="0"/>
                              <a:ea typeface="Cambria Math" panose="02040503050406030204" pitchFamily="18" charset="0"/>
                            </a:rPr>
                          </m:ctrlPr>
                        </m:d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𝑥</m:t>
                              </m:r>
                            </m:e>
                          </m:acc>
                        </m:e>
                      </m:d>
                      <m:r>
                        <a:rPr lang="en-US" sz="3200" b="1" i="1" smtClean="0">
                          <a:latin typeface="Cambria Math" panose="02040503050406030204" pitchFamily="18" charset="0"/>
                          <a:ea typeface="Cambria Math" panose="02040503050406030204" pitchFamily="18" charset="0"/>
                        </a:rPr>
                        <m:t>)</m:t>
                      </m:r>
                      <m:r>
                        <a:rPr lang="en-US" sz="3200" i="1">
                          <a:latin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𝔼</m:t>
                          </m:r>
                        </m:e>
                        <m:sub>
                          <m:r>
                            <a:rPr lang="en-US" sz="3200" i="1">
                              <a:latin typeface="Cambria Math" panose="02040503050406030204" pitchFamily="18" charset="0"/>
                              <a:ea typeface="Cambria Math" panose="02040503050406030204" pitchFamily="18" charset="0"/>
                            </a:rPr>
                            <m:t>𝒟</m:t>
                          </m:r>
                        </m:sub>
                      </m:sSub>
                      <m:d>
                        <m:dPr>
                          <m:begChr m:val="["/>
                          <m:endChr m:val="]"/>
                          <m:ctrlPr>
                            <a:rPr lang="en-US" sz="3200" i="1">
                              <a:latin typeface="Cambria Math" panose="02040503050406030204" pitchFamily="18" charset="0"/>
                              <a:ea typeface="Cambria Math" panose="02040503050406030204" pitchFamily="18" charset="0"/>
                            </a:rPr>
                          </m:ctrlPr>
                        </m:dPr>
                        <m:e>
                          <m:d>
                            <m:dPr>
                              <m:ctrlPr>
                                <a:rPr lang="en-US" sz="3200" i="1">
                                  <a:latin typeface="Cambria Math" panose="02040503050406030204" pitchFamily="18" charset="0"/>
                                  <a:ea typeface="Cambria Math" panose="02040503050406030204" pitchFamily="18" charset="0"/>
                                </a:rPr>
                              </m:ctrlPr>
                            </m:d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𝑓</m:t>
                                  </m:r>
                                </m:e>
                              </m:acc>
                              <m:d>
                                <m:dPr>
                                  <m:ctrlPr>
                                    <a:rPr lang="en-US" sz="3200" i="1">
                                      <a:latin typeface="Cambria Math" panose="02040503050406030204" pitchFamily="18" charset="0"/>
                                      <a:ea typeface="Cambria Math" panose="02040503050406030204" pitchFamily="18" charset="0"/>
                                    </a:rPr>
                                  </m:ctrlPr>
                                </m:d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𝑥</m:t>
                                      </m:r>
                                    </m:e>
                                  </m:acc>
                                </m:e>
                              </m:d>
                              <m:r>
                                <a:rPr lang="en-US"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𝑓</m:t>
                                      </m:r>
                                    </m:e>
                                  </m:acc>
                                </m:e>
                                <m:sub>
                                  <m:r>
                                    <a:rPr lang="en-US" sz="3200" i="1">
                                      <a:latin typeface="Cambria Math" panose="02040503050406030204" pitchFamily="18" charset="0"/>
                                      <a:ea typeface="Cambria Math" panose="02040503050406030204" pitchFamily="18" charset="0"/>
                                    </a:rPr>
                                    <m:t>𝒟</m:t>
                                  </m:r>
                                </m:sub>
                              </m:sSub>
                              <m:d>
                                <m:dPr>
                                  <m:ctrlPr>
                                    <a:rPr lang="en-US" sz="3200" i="1">
                                      <a:latin typeface="Cambria Math" panose="02040503050406030204" pitchFamily="18" charset="0"/>
                                      <a:ea typeface="Cambria Math" panose="02040503050406030204" pitchFamily="18" charset="0"/>
                                    </a:rPr>
                                  </m:ctrlPr>
                                </m:d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𝑥</m:t>
                                      </m:r>
                                    </m:e>
                                  </m:acc>
                                </m:e>
                              </m:d>
                            </m:e>
                          </m:d>
                        </m:e>
                      </m:d>
                    </m:oMath>
                  </m:oMathPara>
                </a14:m>
                <a:endParaRPr lang="en-US" dirty="0"/>
              </a:p>
            </p:txBody>
          </p:sp>
        </mc:Choice>
        <mc:Fallback xmlns="">
          <p:sp>
            <p:nvSpPr>
              <p:cNvPr id="13" name="Rectangle 12">
                <a:extLst>
                  <a:ext uri="{FF2B5EF4-FFF2-40B4-BE49-F238E27FC236}">
                    <a16:creationId xmlns:a16="http://schemas.microsoft.com/office/drawing/2014/main" id="{93750419-5274-4B48-8B98-251D11B60047}"/>
                  </a:ext>
                </a:extLst>
              </p:cNvPr>
              <p:cNvSpPr>
                <a:spLocks noRot="1" noChangeAspect="1" noMove="1" noResize="1" noEditPoints="1" noAdjustHandles="1" noChangeArrowheads="1" noChangeShapeType="1" noTextEdit="1"/>
              </p:cNvSpPr>
              <p:nvPr/>
            </p:nvSpPr>
            <p:spPr>
              <a:xfrm>
                <a:off x="17098816" y="6900060"/>
                <a:ext cx="7116500" cy="829330"/>
              </a:xfrm>
              <a:prstGeom prst="rect">
                <a:avLst/>
              </a:prstGeom>
              <a:blipFill>
                <a:blip r:embed="rId6"/>
                <a:stretch>
                  <a:fillRect l="-178" t="-1493"/>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EFBF5897-302C-C343-B0B3-79AB45E01E20}"/>
              </a:ext>
            </a:extLst>
          </p:cNvPr>
          <p:cNvSpPr/>
          <p:nvPr/>
        </p:nvSpPr>
        <p:spPr>
          <a:xfrm>
            <a:off x="3629891" y="2641600"/>
            <a:ext cx="4184073" cy="960582"/>
          </a:xfrm>
          <a:prstGeom prst="rect">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Rectangle 16">
            <a:extLst>
              <a:ext uri="{FF2B5EF4-FFF2-40B4-BE49-F238E27FC236}">
                <a16:creationId xmlns:a16="http://schemas.microsoft.com/office/drawing/2014/main" id="{7522A552-EF34-DE4B-B1FB-CD27FCA11E2F}"/>
              </a:ext>
            </a:extLst>
          </p:cNvPr>
          <p:cNvSpPr/>
          <p:nvPr/>
        </p:nvSpPr>
        <p:spPr>
          <a:xfrm>
            <a:off x="17135680" y="6871855"/>
            <a:ext cx="7215875" cy="2743200"/>
          </a:xfrm>
          <a:prstGeom prst="rect">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545BFA1A-7C1A-BC45-860A-23509A31EEBE}"/>
                  </a:ext>
                </a:extLst>
              </p:cNvPr>
              <p:cNvSpPr/>
              <p:nvPr/>
            </p:nvSpPr>
            <p:spPr>
              <a:xfrm>
                <a:off x="17083957" y="7699936"/>
                <a:ext cx="7447232" cy="648191"/>
              </a:xfrm>
              <a:prstGeom prst="rect">
                <a:avLst/>
              </a:prstGeom>
            </p:spPr>
            <p:txBody>
              <a:bodyPr wrap="none">
                <a:spAutoFit/>
              </a:bodyPr>
              <a:lstStyle/>
              <a:p>
                <a14:m>
                  <m:oMath xmlns:m="http://schemas.openxmlformats.org/officeDocument/2006/math">
                    <m:r>
                      <a:rPr lang="en-US" sz="3200" i="1" smtClean="0">
                        <a:latin typeface="Cambria Math" panose="02040503050406030204" pitchFamily="18" charset="0"/>
                      </a:rPr>
                      <m:t>2⋅</m:t>
                    </m:r>
                    <m:r>
                      <a:rPr lang="en-US" sz="3200" b="1" i="1" smtClean="0">
                        <a:latin typeface="Cambria Math" panose="02040503050406030204" pitchFamily="18" charset="0"/>
                      </a:rPr>
                      <m:t>(</m:t>
                    </m:r>
                    <m:r>
                      <a:rPr lang="en-US" sz="3200" i="1">
                        <a:latin typeface="Cambria Math" panose="02040503050406030204" pitchFamily="18" charset="0"/>
                        <a:ea typeface="Cambria Math" panose="02040503050406030204" pitchFamily="18" charset="0"/>
                      </a:rPr>
                      <m:t>𝑓</m:t>
                    </m:r>
                    <m:d>
                      <m:dPr>
                        <m:ctrlPr>
                          <a:rPr lang="en-US" sz="3200" i="1">
                            <a:latin typeface="Cambria Math" panose="02040503050406030204" pitchFamily="18" charset="0"/>
                            <a:ea typeface="Cambria Math" panose="02040503050406030204" pitchFamily="18" charset="0"/>
                          </a:rPr>
                        </m:ctrlPr>
                      </m:d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𝑥</m:t>
                            </m:r>
                          </m:e>
                        </m:acc>
                      </m:e>
                    </m:d>
                    <m:r>
                      <a:rPr lang="en-US" sz="3200" i="1">
                        <a:latin typeface="Cambria Math" panose="02040503050406030204" pitchFamily="18" charset="0"/>
                        <a:ea typeface="Cambria Math" panose="02040503050406030204" pitchFamily="18" charset="0"/>
                      </a:rPr>
                      <m:t>−</m:t>
                    </m:r>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𝑓</m:t>
                        </m:r>
                      </m:e>
                    </m:acc>
                    <m:d>
                      <m:dPr>
                        <m:ctrlPr>
                          <a:rPr lang="en-US" sz="3200" i="1">
                            <a:latin typeface="Cambria Math" panose="02040503050406030204" pitchFamily="18" charset="0"/>
                            <a:ea typeface="Cambria Math" panose="02040503050406030204" pitchFamily="18" charset="0"/>
                          </a:rPr>
                        </m:ctrlPr>
                      </m:d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𝑥</m:t>
                            </m:r>
                          </m:e>
                        </m:acc>
                      </m:e>
                    </m:d>
                    <m:r>
                      <a:rPr lang="en-US" sz="3200" b="1" i="1" smtClean="0">
                        <a:latin typeface="Cambria Math" panose="02040503050406030204" pitchFamily="18" charset="0"/>
                        <a:ea typeface="Cambria Math" panose="02040503050406030204" pitchFamily="18" charset="0"/>
                      </a:rPr>
                      <m:t>)</m:t>
                    </m:r>
                    <m:r>
                      <a:rPr lang="en-US" sz="3200" i="1">
                        <a:latin typeface="Cambria Math" panose="02040503050406030204" pitchFamily="18" charset="0"/>
                      </a:rPr>
                      <m:t>⋅</m:t>
                    </m:r>
                    <m:r>
                      <a:rPr lang="en-US" sz="3200" b="1" i="1" smtClean="0">
                        <a:latin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𝔼</m:t>
                        </m:r>
                      </m:e>
                      <m:sub>
                        <m:r>
                          <a:rPr lang="en-US" sz="3200" i="1">
                            <a:latin typeface="Cambria Math" panose="02040503050406030204" pitchFamily="18" charset="0"/>
                            <a:ea typeface="Cambria Math" panose="02040503050406030204" pitchFamily="18" charset="0"/>
                          </a:rPr>
                          <m:t>𝒟</m:t>
                        </m:r>
                      </m:sub>
                    </m:sSub>
                    <m:d>
                      <m:dPr>
                        <m:begChr m:val="["/>
                        <m:endChr m:val="]"/>
                        <m:ctrlPr>
                          <a:rPr lang="en-US" sz="3200" i="1">
                            <a:latin typeface="Cambria Math" panose="02040503050406030204" pitchFamily="18" charset="0"/>
                            <a:ea typeface="Cambria Math" panose="02040503050406030204" pitchFamily="18" charset="0"/>
                          </a:rPr>
                        </m:ctrlPr>
                      </m:d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𝑓</m:t>
                            </m:r>
                          </m:e>
                        </m:acc>
                        <m:d>
                          <m:dPr>
                            <m:ctrlPr>
                              <a:rPr lang="en-US" sz="3200" i="1">
                                <a:latin typeface="Cambria Math" panose="02040503050406030204" pitchFamily="18" charset="0"/>
                                <a:ea typeface="Cambria Math" panose="02040503050406030204" pitchFamily="18" charset="0"/>
                              </a:rPr>
                            </m:ctrlPr>
                          </m:d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𝑥</m:t>
                                </m:r>
                              </m:e>
                            </m:acc>
                          </m:e>
                        </m:d>
                      </m:e>
                    </m:d>
                    <m:r>
                      <a:rPr lang="en-US" sz="3200" b="1" i="1" smtClean="0">
                        <a:latin typeface="Cambria Math" panose="02040503050406030204" pitchFamily="18" charset="0"/>
                        <a:ea typeface="Cambria Math" panose="02040503050406030204" pitchFamily="18" charset="0"/>
                      </a:rPr>
                      <m:t>−</m:t>
                    </m:r>
                  </m:oMath>
                </a14:m>
                <a:r>
                  <a:rPr lang="en-US" sz="2800" dirty="0">
                    <a:ea typeface="Cambria Math" panose="02040503050406030204" pitchFamily="18" charset="0"/>
                  </a:rPr>
                  <a:t> </a:t>
                </a:r>
                <a14:m>
                  <m:oMath xmlns:m="http://schemas.openxmlformats.org/officeDocument/2006/math">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𝔼</m:t>
                        </m:r>
                      </m:e>
                      <m:sub>
                        <m:r>
                          <a:rPr lang="en-US" sz="2800" i="1">
                            <a:latin typeface="Cambria Math" panose="02040503050406030204" pitchFamily="18" charset="0"/>
                            <a:ea typeface="Cambria Math" panose="02040503050406030204" pitchFamily="18" charset="0"/>
                          </a:rPr>
                          <m:t>𝒟</m:t>
                        </m:r>
                      </m:sub>
                    </m:sSub>
                    <m:d>
                      <m:dPr>
                        <m:begChr m:val="["/>
                        <m:endChr m:val="]"/>
                        <m:ctrlPr>
                          <a:rPr lang="en-US" sz="2800" i="1">
                            <a:latin typeface="Cambria Math" panose="02040503050406030204" pitchFamily="18" charset="0"/>
                            <a:ea typeface="Cambria Math" panose="02040503050406030204" pitchFamily="18" charset="0"/>
                          </a:rPr>
                        </m:ctrlPr>
                      </m:dPr>
                      <m:e>
                        <m:sSub>
                          <m:sSubPr>
                            <m:ctrlPr>
                              <a:rPr lang="en-US" sz="2800" i="1">
                                <a:latin typeface="Cambria Math" panose="02040503050406030204" pitchFamily="18" charset="0"/>
                                <a:ea typeface="Cambria Math" panose="02040503050406030204" pitchFamily="18" charset="0"/>
                              </a:rPr>
                            </m:ctrlPr>
                          </m:sSubPr>
                          <m:e>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𝑓</m:t>
                                </m:r>
                              </m:e>
                            </m:acc>
                          </m:e>
                          <m:sub>
                            <m:r>
                              <a:rPr lang="en-US" sz="2800" i="1">
                                <a:latin typeface="Cambria Math" panose="02040503050406030204" pitchFamily="18" charset="0"/>
                                <a:ea typeface="Cambria Math" panose="02040503050406030204" pitchFamily="18" charset="0"/>
                              </a:rPr>
                              <m:t>𝒟</m:t>
                            </m:r>
                          </m:sub>
                        </m:sSub>
                        <m:d>
                          <m:dPr>
                            <m:ctrlPr>
                              <a:rPr lang="en-US" sz="2800" i="1">
                                <a:latin typeface="Cambria Math" panose="02040503050406030204" pitchFamily="18" charset="0"/>
                                <a:ea typeface="Cambria Math" panose="02040503050406030204" pitchFamily="18" charset="0"/>
                              </a:rPr>
                            </m:ctrlPr>
                          </m:dPr>
                          <m:e>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𝑥</m:t>
                                </m:r>
                              </m:e>
                            </m:acc>
                          </m:e>
                        </m:d>
                      </m:e>
                    </m:d>
                    <m:r>
                      <a:rPr lang="en-US" sz="3200" i="1">
                        <a:latin typeface="Cambria Math" panose="02040503050406030204" pitchFamily="18" charset="0"/>
                      </a:rPr>
                      <m:t>)</m:t>
                    </m:r>
                  </m:oMath>
                </a14:m>
                <a:endParaRPr lang="en-US" sz="3200" i="1" dirty="0">
                  <a:latin typeface="Cambria Math" panose="02040503050406030204" pitchFamily="18" charset="0"/>
                </a:endParaRPr>
              </a:p>
            </p:txBody>
          </p:sp>
        </mc:Choice>
        <mc:Fallback xmlns="">
          <p:sp>
            <p:nvSpPr>
              <p:cNvPr id="18" name="Rectangle 17">
                <a:extLst>
                  <a:ext uri="{FF2B5EF4-FFF2-40B4-BE49-F238E27FC236}">
                    <a16:creationId xmlns:a16="http://schemas.microsoft.com/office/drawing/2014/main" id="{545BFA1A-7C1A-BC45-860A-23509A31EEBE}"/>
                  </a:ext>
                </a:extLst>
              </p:cNvPr>
              <p:cNvSpPr>
                <a:spLocks noRot="1" noChangeAspect="1" noMove="1" noResize="1" noEditPoints="1" noAdjustHandles="1" noChangeArrowheads="1" noChangeShapeType="1" noTextEdit="1"/>
              </p:cNvSpPr>
              <p:nvPr/>
            </p:nvSpPr>
            <p:spPr>
              <a:xfrm>
                <a:off x="17083957" y="7699936"/>
                <a:ext cx="7447232" cy="648191"/>
              </a:xfrm>
              <a:prstGeom prst="rect">
                <a:avLst/>
              </a:prstGeom>
              <a:blipFill>
                <a:blip r:embed="rId7"/>
                <a:stretch>
                  <a:fillRect t="-15385" r="-680" b="-15385"/>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43E7C2BC-8533-4F45-B2E6-59239D813D2F}"/>
              </a:ext>
            </a:extLst>
          </p:cNvPr>
          <p:cNvSpPr/>
          <p:nvPr/>
        </p:nvSpPr>
        <p:spPr>
          <a:xfrm>
            <a:off x="22694900" y="7718719"/>
            <a:ext cx="1520416" cy="640080"/>
          </a:xfrm>
          <a:prstGeom prst="rect">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69485882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C6B3-1B82-0043-B47A-DDDDEDA59A19}"/>
              </a:ext>
            </a:extLst>
          </p:cNvPr>
          <p:cNvSpPr>
            <a:spLocks noGrp="1"/>
          </p:cNvSpPr>
          <p:nvPr>
            <p:ph type="title"/>
          </p:nvPr>
        </p:nvSpPr>
        <p:spPr/>
        <p:txBody>
          <a:bodyPr/>
          <a:lstStyle/>
          <a:p>
            <a:r>
              <a:rPr lang="en-US" dirty="0"/>
              <a:t>Deriving the Relationship II</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8349AD2-E4FF-4643-B980-FA2FE6FA9206}"/>
                  </a:ext>
                </a:extLst>
              </p:cNvPr>
              <p:cNvSpPr>
                <a:spLocks noGrp="1"/>
              </p:cNvSpPr>
              <p:nvPr>
                <p:ph type="body" idx="1"/>
              </p:nvPr>
            </p:nvSpPr>
            <p:spPr/>
            <p:txBody>
              <a:bodyPr/>
              <a:lstStyle/>
              <a:p>
                <a:r>
                  <a:rPr lang="en-US" sz="4000" dirty="0"/>
                  <a:t>Now, let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𝑓</m:t>
                        </m:r>
                      </m:e>
                    </m:acc>
                    <m:r>
                      <a:rPr lang="en-US" sz="4000" i="1" dirty="0">
                        <a:latin typeface="Cambria Math" panose="02040503050406030204" pitchFamily="18" charset="0"/>
                      </a:rPr>
                      <m:t>(</m:t>
                    </m:r>
                    <m:acc>
                      <m:accPr>
                        <m:chr m:val="⃗"/>
                        <m:ctrlPr>
                          <a:rPr lang="en-US" sz="4000" i="1" dirty="0">
                            <a:latin typeface="Cambria Math" panose="02040503050406030204" pitchFamily="18" charset="0"/>
                          </a:rPr>
                        </m:ctrlPr>
                      </m:accPr>
                      <m:e>
                        <m:r>
                          <a:rPr lang="en-US" sz="4000" i="1" dirty="0">
                            <a:latin typeface="Cambria Math" panose="02040503050406030204" pitchFamily="18" charset="0"/>
                          </a:rPr>
                          <m:t>𝑥</m:t>
                        </m:r>
                      </m:e>
                    </m:acc>
                    <m:r>
                      <a:rPr lang="en-US" sz="4000" i="1" dirty="0">
                        <a:latin typeface="Cambria Math" panose="02040503050406030204" pitchFamily="18" charset="0"/>
                      </a:rPr>
                      <m:t>)= </m:t>
                    </m:r>
                    <m:sSub>
                      <m:sSubPr>
                        <m:ctrlPr>
                          <a:rPr lang="en-US" sz="4000" i="1" dirty="0">
                            <a:latin typeface="Cambria Math" panose="02040503050406030204" pitchFamily="18" charset="0"/>
                            <a:ea typeface="Cambria Math" panose="02040503050406030204" pitchFamily="18" charset="0"/>
                          </a:rPr>
                        </m:ctrlPr>
                      </m:sSubPr>
                      <m:e>
                        <m:r>
                          <a:rPr lang="en-US" sz="4000" i="1" dirty="0">
                            <a:latin typeface="Cambria Math" panose="02040503050406030204" pitchFamily="18" charset="0"/>
                            <a:ea typeface="Cambria Math" panose="02040503050406030204" pitchFamily="18" charset="0"/>
                          </a:rPr>
                          <m:t>𝔼</m:t>
                        </m:r>
                      </m:e>
                      <m:sub>
                        <m:r>
                          <a:rPr lang="en-US" sz="4000" i="1" dirty="0">
                            <a:latin typeface="Cambria Math" panose="02040503050406030204" pitchFamily="18" charset="0"/>
                            <a:ea typeface="Cambria Math" panose="02040503050406030204" pitchFamily="18" charset="0"/>
                          </a:rPr>
                          <m:t>𝒟</m:t>
                        </m:r>
                      </m:sub>
                    </m:sSub>
                    <m:r>
                      <a:rPr lang="en-US" sz="4000" i="1" dirty="0">
                        <a:latin typeface="Cambria Math" panose="02040503050406030204" pitchFamily="18" charset="0"/>
                        <a:ea typeface="Cambria Math" panose="02040503050406030204" pitchFamily="18" charset="0"/>
                      </a:rPr>
                      <m:t>[</m:t>
                    </m:r>
                    <m:sSub>
                      <m:sSubPr>
                        <m:ctrlPr>
                          <a:rPr lang="en-US" sz="4000" i="1" dirty="0">
                            <a:latin typeface="Cambria Math" panose="02040503050406030204" pitchFamily="18" charset="0"/>
                            <a:ea typeface="Cambria Math" panose="02040503050406030204" pitchFamily="18" charset="0"/>
                          </a:rPr>
                        </m:ctrlPr>
                      </m:sSubPr>
                      <m:e>
                        <m:acc>
                          <m:accPr>
                            <m:chr m:val="̂"/>
                            <m:ctrlPr>
                              <a:rPr lang="en-US" sz="4000" i="1" dirty="0">
                                <a:latin typeface="Cambria Math" panose="02040503050406030204" pitchFamily="18" charset="0"/>
                                <a:ea typeface="Cambria Math" panose="02040503050406030204" pitchFamily="18" charset="0"/>
                              </a:rPr>
                            </m:ctrlPr>
                          </m:accPr>
                          <m:e>
                            <m:r>
                              <a:rPr lang="en-US" sz="4000" i="1" dirty="0">
                                <a:latin typeface="Cambria Math" panose="02040503050406030204" pitchFamily="18" charset="0"/>
                                <a:ea typeface="Cambria Math" panose="02040503050406030204" pitchFamily="18" charset="0"/>
                              </a:rPr>
                              <m:t>𝑓</m:t>
                            </m:r>
                          </m:e>
                        </m:acc>
                      </m:e>
                      <m:sub>
                        <m:r>
                          <a:rPr lang="en-US" sz="4000" i="1" dirty="0">
                            <a:latin typeface="Cambria Math" panose="02040503050406030204" pitchFamily="18" charset="0"/>
                            <a:ea typeface="Cambria Math" panose="02040503050406030204" pitchFamily="18" charset="0"/>
                          </a:rPr>
                          <m:t>𝒟</m:t>
                        </m:r>
                      </m:sub>
                    </m:sSub>
                    <m:d>
                      <m:dPr>
                        <m:ctrlPr>
                          <a:rPr lang="en-US" sz="4000" i="1" dirty="0">
                            <a:latin typeface="Cambria Math" panose="02040503050406030204" pitchFamily="18" charset="0"/>
                            <a:ea typeface="Cambria Math" panose="02040503050406030204" pitchFamily="18" charset="0"/>
                          </a:rPr>
                        </m:ctrlPr>
                      </m:dPr>
                      <m:e>
                        <m:acc>
                          <m:accPr>
                            <m:chr m:val="⃗"/>
                            <m:ctrlPr>
                              <a:rPr lang="en-US" sz="4000" i="1" dirty="0">
                                <a:latin typeface="Cambria Math" panose="02040503050406030204" pitchFamily="18" charset="0"/>
                                <a:ea typeface="Cambria Math" panose="02040503050406030204" pitchFamily="18" charset="0"/>
                              </a:rPr>
                            </m:ctrlPr>
                          </m:accPr>
                          <m:e>
                            <m:r>
                              <a:rPr lang="en-US" sz="4000" i="1" dirty="0">
                                <a:latin typeface="Cambria Math" panose="02040503050406030204" pitchFamily="18" charset="0"/>
                                <a:ea typeface="Cambria Math" panose="02040503050406030204" pitchFamily="18" charset="0"/>
                              </a:rPr>
                              <m:t>𝑥</m:t>
                            </m:r>
                          </m:e>
                        </m:acc>
                      </m:e>
                    </m:d>
                    <m:r>
                      <a:rPr lang="en-US" sz="4000" i="1" dirty="0">
                        <a:latin typeface="Cambria Math" panose="02040503050406030204" pitchFamily="18" charset="0"/>
                        <a:ea typeface="Cambria Math" panose="02040503050406030204" pitchFamily="18" charset="0"/>
                      </a:rPr>
                      <m:t>]</m:t>
                    </m:r>
                  </m:oMath>
                </a14:m>
                <a:r>
                  <a:rPr lang="en-US" sz="4000" dirty="0"/>
                  <a:t> denote the average prediction of the ML model over every training set.  We may write:</a:t>
                </a:r>
              </a:p>
              <a:p>
                <a:pPr algn="ctr"/>
                <a14:m>
                  <m:oMathPara xmlns:m="http://schemas.openxmlformats.org/officeDocument/2006/math">
                    <m:oMathParaPr>
                      <m:jc m:val="centerGroup"/>
                    </m:oMathParaPr>
                    <m:oMath xmlns:m="http://schemas.openxmlformats.org/officeDocument/2006/math">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𝔼</m:t>
                          </m:r>
                        </m:e>
                        <m:sub>
                          <m:r>
                            <a:rPr lang="en-US" sz="4000" i="1">
                              <a:latin typeface="Cambria Math" panose="02040503050406030204" pitchFamily="18" charset="0"/>
                              <a:ea typeface="Cambria Math" panose="02040503050406030204" pitchFamily="18" charset="0"/>
                            </a:rPr>
                            <m:t>𝒟</m:t>
                          </m:r>
                        </m:sub>
                      </m:sSub>
                      <m:d>
                        <m:dPr>
                          <m:begChr m:val="["/>
                          <m:endChr m:val="]"/>
                          <m:ctrlPr>
                            <a:rPr lang="en-US" sz="4000" i="1">
                              <a:latin typeface="Cambria Math" panose="02040503050406030204" pitchFamily="18" charset="0"/>
                              <a:ea typeface="Cambria Math" panose="02040503050406030204" pitchFamily="18" charset="0"/>
                            </a:rPr>
                          </m:ctrlPr>
                        </m:dPr>
                        <m:e>
                          <m:sSup>
                            <m:sSupPr>
                              <m:ctrlPr>
                                <a:rPr lang="en-US" sz="4000" i="1">
                                  <a:latin typeface="Cambria Math" panose="02040503050406030204" pitchFamily="18" charset="0"/>
                                  <a:ea typeface="Cambria Math" panose="02040503050406030204" pitchFamily="18" charset="0"/>
                                </a:rPr>
                              </m:ctrlPr>
                            </m:sSupPr>
                            <m:e>
                              <m:d>
                                <m:dPr>
                                  <m:ctrlPr>
                                    <a:rPr lang="en-US" sz="4000" i="1">
                                      <a:latin typeface="Cambria Math" panose="02040503050406030204" pitchFamily="18" charset="0"/>
                                      <a:ea typeface="Cambria Math" panose="02040503050406030204" pitchFamily="18" charset="0"/>
                                    </a:rPr>
                                  </m:ctrlPr>
                                </m:dPr>
                                <m:e>
                                  <m:r>
                                    <a:rPr lang="en-US" sz="4000" i="1">
                                      <a:latin typeface="Cambria Math" panose="02040503050406030204" pitchFamily="18" charset="0"/>
                                      <a:ea typeface="Cambria Math" panose="02040503050406030204" pitchFamily="18" charset="0"/>
                                    </a:rPr>
                                    <m:t>𝑓</m:t>
                                  </m:r>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e>
                                    <m:sub>
                                      <m:r>
                                        <a:rPr lang="en-US" sz="4000" i="1">
                                          <a:latin typeface="Cambria Math" panose="02040503050406030204" pitchFamily="18" charset="0"/>
                                          <a:ea typeface="Cambria Math" panose="02040503050406030204" pitchFamily="18" charset="0"/>
                                        </a:rPr>
                                        <m:t>𝒟</m:t>
                                      </m:r>
                                    </m:sub>
                                  </m:sSub>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e>
                              </m:d>
                            </m:e>
                            <m:sup>
                              <m:r>
                                <a:rPr lang="en-US" sz="4000" i="1">
                                  <a:latin typeface="Cambria Math" panose="02040503050406030204" pitchFamily="18" charset="0"/>
                                  <a:ea typeface="Cambria Math" panose="02040503050406030204" pitchFamily="18" charset="0"/>
                                </a:rPr>
                                <m:t>2</m:t>
                              </m:r>
                            </m:sup>
                          </m:sSup>
                        </m:e>
                      </m:d>
                      <m:r>
                        <a:rPr lang="en-US" sz="4000">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𝔼</m:t>
                          </m:r>
                        </m:e>
                        <m:sub>
                          <m:r>
                            <a:rPr lang="en-US" sz="4000" i="1">
                              <a:latin typeface="Cambria Math" panose="02040503050406030204" pitchFamily="18" charset="0"/>
                              <a:ea typeface="Cambria Math" panose="02040503050406030204" pitchFamily="18" charset="0"/>
                            </a:rPr>
                            <m:t>𝒟</m:t>
                          </m:r>
                        </m:sub>
                      </m:sSub>
                      <m:d>
                        <m:dPr>
                          <m:begChr m:val="["/>
                          <m:endChr m:val="]"/>
                          <m:ctrlPr>
                            <a:rPr lang="en-US" sz="4000" i="1">
                              <a:latin typeface="Cambria Math" panose="02040503050406030204" pitchFamily="18" charset="0"/>
                              <a:ea typeface="Cambria Math" panose="02040503050406030204" pitchFamily="18" charset="0"/>
                            </a:rPr>
                          </m:ctrlPr>
                        </m:dPr>
                        <m:e>
                          <m:sSup>
                            <m:sSupPr>
                              <m:ctrlPr>
                                <a:rPr lang="en-US" sz="4000" i="1">
                                  <a:latin typeface="Cambria Math" panose="02040503050406030204" pitchFamily="18" charset="0"/>
                                  <a:ea typeface="Cambria Math" panose="02040503050406030204" pitchFamily="18" charset="0"/>
                                </a:rPr>
                              </m:ctrlPr>
                            </m:sSupPr>
                            <m:e>
                              <m:d>
                                <m:dPr>
                                  <m:ctrlPr>
                                    <a:rPr lang="en-US" sz="4000" i="1">
                                      <a:latin typeface="Cambria Math" panose="02040503050406030204" pitchFamily="18" charset="0"/>
                                      <a:ea typeface="Cambria Math" panose="02040503050406030204" pitchFamily="18" charset="0"/>
                                    </a:rPr>
                                  </m:ctrlPr>
                                </m:dPr>
                                <m:e>
                                  <m:r>
                                    <a:rPr lang="en-US" sz="4000" i="1">
                                      <a:latin typeface="Cambria Math" panose="02040503050406030204" pitchFamily="18" charset="0"/>
                                      <a:ea typeface="Cambria Math" panose="02040503050406030204" pitchFamily="18" charset="0"/>
                                    </a:rPr>
                                    <m:t>𝑓</m:t>
                                  </m:r>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e>
                                    <m:sub>
                                      <m:r>
                                        <a:rPr lang="en-US" sz="4000" i="1">
                                          <a:latin typeface="Cambria Math" panose="02040503050406030204" pitchFamily="18" charset="0"/>
                                          <a:ea typeface="Cambria Math" panose="02040503050406030204" pitchFamily="18" charset="0"/>
                                        </a:rPr>
                                        <m:t>𝒟</m:t>
                                      </m:r>
                                    </m:sub>
                                  </m:sSub>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e>
                              </m:d>
                            </m:e>
                            <m:sup>
                              <m:r>
                                <a:rPr lang="en-US" sz="4000" i="1">
                                  <a:latin typeface="Cambria Math" panose="02040503050406030204" pitchFamily="18" charset="0"/>
                                  <a:ea typeface="Cambria Math" panose="02040503050406030204" pitchFamily="18" charset="0"/>
                                </a:rPr>
                                <m:t>2</m:t>
                              </m:r>
                            </m:sup>
                          </m:sSup>
                        </m:e>
                      </m:d>
                    </m:oMath>
                  </m:oMathPara>
                </a14:m>
                <a:endParaRPr lang="en-US" sz="4000" dirty="0"/>
              </a:p>
              <a:p>
                <a:pPr algn="ctr"/>
                <a:r>
                  <a:rPr lang="en-US" sz="4000" dirty="0"/>
                  <a:t>= </a:t>
                </a:r>
                <a14:m>
                  <m:oMath xmlns:m="http://schemas.openxmlformats.org/officeDocument/2006/math">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𝔼</m:t>
                        </m:r>
                      </m:e>
                      <m:sub>
                        <m:r>
                          <a:rPr lang="en-US" sz="4000" i="1">
                            <a:latin typeface="Cambria Math" panose="02040503050406030204" pitchFamily="18" charset="0"/>
                            <a:ea typeface="Cambria Math" panose="02040503050406030204" pitchFamily="18" charset="0"/>
                          </a:rPr>
                          <m:t>𝒟</m:t>
                        </m:r>
                      </m:sub>
                    </m:sSub>
                    <m:d>
                      <m:dPr>
                        <m:begChr m:val="["/>
                        <m:endChr m:val="]"/>
                        <m:ctrlPr>
                          <a:rPr lang="en-US" sz="4000" i="1">
                            <a:latin typeface="Cambria Math" panose="02040503050406030204" pitchFamily="18" charset="0"/>
                            <a:ea typeface="Cambria Math" panose="02040503050406030204" pitchFamily="18" charset="0"/>
                          </a:rPr>
                        </m:ctrlPr>
                      </m:dPr>
                      <m:e>
                        <m:sSup>
                          <m:sSupPr>
                            <m:ctrlPr>
                              <a:rPr lang="en-US" sz="4000" i="1">
                                <a:latin typeface="Cambria Math" panose="02040503050406030204" pitchFamily="18" charset="0"/>
                                <a:ea typeface="Cambria Math" panose="02040503050406030204" pitchFamily="18" charset="0"/>
                              </a:rPr>
                            </m:ctrlPr>
                          </m:sSupPr>
                          <m:e>
                            <m:d>
                              <m:dPr>
                                <m:ctrlPr>
                                  <a:rPr lang="en-US" sz="4000" i="1">
                                    <a:latin typeface="Cambria Math" panose="02040503050406030204" pitchFamily="18" charset="0"/>
                                    <a:ea typeface="Cambria Math" panose="02040503050406030204" pitchFamily="18" charset="0"/>
                                  </a:rPr>
                                </m:ctrlPr>
                              </m:dPr>
                              <m:e>
                                <m:r>
                                  <a:rPr lang="en-US" sz="4000" i="1">
                                    <a:latin typeface="Cambria Math" panose="02040503050406030204" pitchFamily="18" charset="0"/>
                                    <a:ea typeface="Cambria Math" panose="02040503050406030204" pitchFamily="18" charset="0"/>
                                  </a:rPr>
                                  <m:t>𝑓</m:t>
                                </m:r>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e>
                            </m:d>
                          </m:e>
                          <m:sup>
                            <m:r>
                              <a:rPr lang="en-US" sz="4000" i="1">
                                <a:latin typeface="Cambria Math" panose="02040503050406030204" pitchFamily="18" charset="0"/>
                                <a:ea typeface="Cambria Math" panose="02040503050406030204" pitchFamily="18" charset="0"/>
                              </a:rPr>
                              <m:t>2</m:t>
                            </m:r>
                          </m:sup>
                        </m:sSup>
                      </m:e>
                    </m:d>
                    <m:r>
                      <a:rPr lang="en-US" sz="400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𝔼</m:t>
                        </m:r>
                      </m:e>
                      <m:sub>
                        <m:r>
                          <a:rPr lang="en-US" sz="4000" i="1">
                            <a:latin typeface="Cambria Math" panose="02040503050406030204" pitchFamily="18" charset="0"/>
                            <a:ea typeface="Cambria Math" panose="02040503050406030204" pitchFamily="18" charset="0"/>
                          </a:rPr>
                          <m:t>𝒟</m:t>
                        </m:r>
                      </m:sub>
                    </m:sSub>
                    <m:d>
                      <m:dPr>
                        <m:begChr m:val="["/>
                        <m:endChr m:val="]"/>
                        <m:ctrlPr>
                          <a:rPr lang="en-US" sz="4000" i="1">
                            <a:latin typeface="Cambria Math" panose="02040503050406030204" pitchFamily="18" charset="0"/>
                            <a:ea typeface="Cambria Math" panose="02040503050406030204" pitchFamily="18" charset="0"/>
                          </a:rPr>
                        </m:ctrlPr>
                      </m:dPr>
                      <m:e>
                        <m:sSup>
                          <m:sSupPr>
                            <m:ctrlPr>
                              <a:rPr lang="en-US" sz="4000" i="1">
                                <a:latin typeface="Cambria Math" panose="02040503050406030204" pitchFamily="18" charset="0"/>
                                <a:ea typeface="Cambria Math" panose="02040503050406030204" pitchFamily="18" charset="0"/>
                              </a:rPr>
                            </m:ctrlPr>
                          </m:sSupPr>
                          <m:e>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e>
                                  <m:sub>
                                    <m:r>
                                      <a:rPr lang="en-US" sz="4000" i="1">
                                        <a:latin typeface="Cambria Math" panose="02040503050406030204" pitchFamily="18" charset="0"/>
                                        <a:ea typeface="Cambria Math" panose="02040503050406030204" pitchFamily="18" charset="0"/>
                                      </a:rPr>
                                      <m:t>𝒟</m:t>
                                    </m:r>
                                  </m:sub>
                                </m:sSub>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e>
                            </m:d>
                          </m:e>
                          <m:sup>
                            <m:r>
                              <a:rPr lang="en-US" sz="4000" i="1">
                                <a:latin typeface="Cambria Math" panose="02040503050406030204" pitchFamily="18" charset="0"/>
                                <a:ea typeface="Cambria Math" panose="02040503050406030204" pitchFamily="18" charset="0"/>
                              </a:rPr>
                              <m:t>2</m:t>
                            </m:r>
                          </m:sup>
                        </m:sSup>
                      </m:e>
                    </m:d>
                  </m:oMath>
                </a14:m>
                <a:endParaRPr lang="en-US" sz="4000" dirty="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+2⋅</m:t>
                      </m:r>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𝔼</m:t>
                          </m:r>
                        </m:e>
                        <m:sub>
                          <m:r>
                            <a:rPr lang="en-US" sz="4000" i="1">
                              <a:latin typeface="Cambria Math" panose="02040503050406030204" pitchFamily="18" charset="0"/>
                              <a:ea typeface="Cambria Math" panose="02040503050406030204" pitchFamily="18" charset="0"/>
                            </a:rPr>
                            <m:t>𝑦</m:t>
                          </m:r>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𝒟</m:t>
                          </m:r>
                        </m:sub>
                      </m:sSub>
                      <m:d>
                        <m:dPr>
                          <m:begChr m:val="["/>
                          <m:endChr m:val="]"/>
                          <m:ctrlPr>
                            <a:rPr lang="en-US" sz="4000" i="1">
                              <a:latin typeface="Cambria Math" panose="02040503050406030204" pitchFamily="18" charset="0"/>
                              <a:ea typeface="Cambria Math" panose="02040503050406030204" pitchFamily="18" charset="0"/>
                            </a:rPr>
                          </m:ctrlPr>
                        </m:dPr>
                        <m:e>
                          <m:d>
                            <m:dPr>
                              <m:ctrlPr>
                                <a:rPr lang="en-US" sz="4000" i="1">
                                  <a:latin typeface="Cambria Math" panose="02040503050406030204" pitchFamily="18" charset="0"/>
                                  <a:ea typeface="Cambria Math" panose="02040503050406030204" pitchFamily="18" charset="0"/>
                                </a:rPr>
                              </m:ctrlPr>
                            </m:dPr>
                            <m:e>
                              <m:r>
                                <a:rPr lang="en-US" sz="4000" i="1">
                                  <a:latin typeface="Cambria Math" panose="02040503050406030204" pitchFamily="18" charset="0"/>
                                  <a:ea typeface="Cambria Math" panose="02040503050406030204" pitchFamily="18" charset="0"/>
                                </a:rPr>
                                <m:t>𝑓</m:t>
                              </m:r>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e>
                          </m:d>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e>
                                <m:sub>
                                  <m:r>
                                    <a:rPr lang="en-US" sz="4000" i="1">
                                      <a:latin typeface="Cambria Math" panose="02040503050406030204" pitchFamily="18" charset="0"/>
                                      <a:ea typeface="Cambria Math" panose="02040503050406030204" pitchFamily="18" charset="0"/>
                                    </a:rPr>
                                    <m:t>𝒟</m:t>
                                  </m:r>
                                </m:sub>
                              </m:sSub>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e>
                          </m:d>
                        </m:e>
                      </m:d>
                    </m:oMath>
                  </m:oMathPara>
                </a14:m>
                <a:endParaRPr lang="en-US" sz="4000" dirty="0"/>
              </a:p>
              <a:p>
                <a:endParaRPr lang="en-US" sz="4000" dirty="0"/>
              </a:p>
              <a:p>
                <a:r>
                  <a:rPr lang="en-US" sz="4000" dirty="0"/>
                  <a:t>Thus the last term is zero.</a:t>
                </a:r>
              </a:p>
              <a:p>
                <a:r>
                  <a:rPr lang="en-US" sz="4000" dirty="0"/>
                  <a:t>Also note</a:t>
                </a:r>
                <a:r>
                  <a:rPr lang="en-US" sz="4000" dirty="0">
                    <a:ea typeface="Cambria Math" panose="02040503050406030204" pitchFamily="18" charset="0"/>
                  </a:rPr>
                  <a:t> </a:t>
                </a:r>
                <a14:m>
                  <m:oMath xmlns:m="http://schemas.openxmlformats.org/officeDocument/2006/math">
                    <m:r>
                      <a:rPr lang="en-US" sz="4000" i="1">
                        <a:latin typeface="Cambria Math" panose="02040503050406030204" pitchFamily="18" charset="0"/>
                        <a:ea typeface="Cambria Math" panose="02040503050406030204" pitchFamily="18" charset="0"/>
                      </a:rPr>
                      <m:t>𝑓</m:t>
                    </m:r>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r>
                      <a:rPr lang="en-US" sz="4000" i="1">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𝑓</m:t>
                        </m:r>
                      </m:e>
                    </m:acc>
                    <m:d>
                      <m:dPr>
                        <m:ctrlPr>
                          <a:rPr lang="en-US" sz="4000" i="1">
                            <a:latin typeface="Cambria Math" panose="02040503050406030204" pitchFamily="18" charset="0"/>
                            <a:ea typeface="Cambria Math" panose="02040503050406030204" pitchFamily="18" charset="0"/>
                          </a:rPr>
                        </m:ctrlPr>
                      </m:dPr>
                      <m:e>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𝑥</m:t>
                            </m:r>
                          </m:e>
                        </m:acc>
                      </m:e>
                    </m:d>
                  </m:oMath>
                </a14:m>
                <a:r>
                  <a:rPr lang="en-US" sz="4000" dirty="0"/>
                  <a:t> is not random, so the expectation does nothing on the left.</a:t>
                </a:r>
              </a:p>
            </p:txBody>
          </p:sp>
        </mc:Choice>
        <mc:Fallback xmlns="">
          <p:sp>
            <p:nvSpPr>
              <p:cNvPr id="3" name="Text Placeholder 2">
                <a:extLst>
                  <a:ext uri="{FF2B5EF4-FFF2-40B4-BE49-F238E27FC236}">
                    <a16:creationId xmlns:a16="http://schemas.microsoft.com/office/drawing/2014/main" id="{68349AD2-E4FF-4643-B980-FA2FE6FA9206}"/>
                  </a:ext>
                </a:extLst>
              </p:cNvPr>
              <p:cNvSpPr>
                <a:spLocks noGrp="1" noRot="1" noChangeAspect="1" noMove="1" noResize="1" noEditPoints="1" noAdjustHandles="1" noChangeArrowheads="1" noChangeShapeType="1" noTextEdit="1"/>
              </p:cNvSpPr>
              <p:nvPr>
                <p:ph type="body" idx="1"/>
              </p:nvPr>
            </p:nvSpPr>
            <p:spPr>
              <a:blipFill>
                <a:blip r:embed="rId3"/>
                <a:stretch>
                  <a:fillRect l="-1208" t="-2065" b="-1049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C573C7D8-9875-E642-B14A-E26DB2079168}"/>
              </a:ext>
            </a:extLst>
          </p:cNvPr>
          <p:cNvSpPr txBox="1"/>
          <p:nvPr/>
        </p:nvSpPr>
        <p:spPr>
          <a:xfrm>
            <a:off x="9681650" y="8201030"/>
            <a:ext cx="3416324" cy="1015663"/>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Doesn’t depend on the dataset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F09FDC9-885C-0C44-B963-BFA6BD239561}"/>
                  </a:ext>
                </a:extLst>
              </p:cNvPr>
              <p:cNvSpPr txBox="1"/>
              <p:nvPr/>
            </p:nvSpPr>
            <p:spPr>
              <a:xfrm>
                <a:off x="13521715" y="8201030"/>
                <a:ext cx="3416325" cy="1015663"/>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Mean zero when averaged over </a:t>
                </a:r>
                <a14:m>
                  <m:oMath xmlns:m="http://schemas.openxmlformats.org/officeDocument/2006/math">
                    <m:r>
                      <a:rPr lang="en-US" b="0" i="1" smtClean="0">
                        <a:solidFill>
                          <a:schemeClr val="bg1"/>
                        </a:solidFill>
                        <a:latin typeface="Cambria Math" panose="02040503050406030204" pitchFamily="18" charset="0"/>
                        <a:ea typeface="Cambria Math" panose="02040503050406030204" pitchFamily="18" charset="0"/>
                      </a:rPr>
                      <m:t>𝒟</m:t>
                    </m:r>
                  </m:oMath>
                </a14:m>
                <a:endParaRPr lang="en-US" b="0"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7" name="TextBox 6">
                <a:extLst>
                  <a:ext uri="{FF2B5EF4-FFF2-40B4-BE49-F238E27FC236}">
                    <a16:creationId xmlns:a16="http://schemas.microsoft.com/office/drawing/2014/main" id="{3F09FDC9-885C-0C44-B963-BFA6BD239561}"/>
                  </a:ext>
                </a:extLst>
              </p:cNvPr>
              <p:cNvSpPr txBox="1">
                <a:spLocks noRot="1" noChangeAspect="1" noMove="1" noResize="1" noEditPoints="1" noAdjustHandles="1" noChangeArrowheads="1" noChangeShapeType="1" noTextEdit="1"/>
              </p:cNvSpPr>
              <p:nvPr/>
            </p:nvSpPr>
            <p:spPr>
              <a:xfrm>
                <a:off x="13521715" y="8201030"/>
                <a:ext cx="3416325" cy="1015663"/>
              </a:xfrm>
              <a:prstGeom prst="rect">
                <a:avLst/>
              </a:prstGeom>
              <a:blipFill>
                <a:blip r:embed="rId4"/>
                <a:stretch>
                  <a:fillRect t="-6173" r="-741" b="-16049"/>
                </a:stretch>
              </a:blipFill>
              <a:ln>
                <a:noFill/>
              </a:ln>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96DE859B-77B7-5F4A-857D-DE840ED4E0EA}"/>
              </a:ext>
            </a:extLst>
          </p:cNvPr>
          <p:cNvCxnSpPr>
            <a:cxnSpLocks/>
            <a:stCxn id="6" idx="0"/>
          </p:cNvCxnSpPr>
          <p:nvPr/>
        </p:nvCxnSpPr>
        <p:spPr>
          <a:xfrm flipV="1">
            <a:off x="11389812" y="7532020"/>
            <a:ext cx="208630" cy="669010"/>
          </a:xfrm>
          <a:prstGeom prst="straightConnector1">
            <a:avLst/>
          </a:prstGeom>
          <a:noFill/>
          <a:ln w="47625"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1" name="Straight Arrow Connector 10">
            <a:extLst>
              <a:ext uri="{FF2B5EF4-FFF2-40B4-BE49-F238E27FC236}">
                <a16:creationId xmlns:a16="http://schemas.microsoft.com/office/drawing/2014/main" id="{BEF84D86-781D-D64B-992B-DC700FCB7606}"/>
              </a:ext>
            </a:extLst>
          </p:cNvPr>
          <p:cNvCxnSpPr>
            <a:cxnSpLocks/>
            <a:stCxn id="7" idx="0"/>
          </p:cNvCxnSpPr>
          <p:nvPr/>
        </p:nvCxnSpPr>
        <p:spPr>
          <a:xfrm flipH="1" flipV="1">
            <a:off x="14991347" y="7532020"/>
            <a:ext cx="238531" cy="669010"/>
          </a:xfrm>
          <a:prstGeom prst="straightConnector1">
            <a:avLst/>
          </a:prstGeom>
          <a:noFill/>
          <a:ln w="47625"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TextBox 7">
            <a:extLst>
              <a:ext uri="{FF2B5EF4-FFF2-40B4-BE49-F238E27FC236}">
                <a16:creationId xmlns:a16="http://schemas.microsoft.com/office/drawing/2014/main" id="{363ADD77-7922-9946-9E7E-FBB6F6834353}"/>
              </a:ext>
            </a:extLst>
          </p:cNvPr>
          <p:cNvSpPr txBox="1"/>
          <p:nvPr/>
        </p:nvSpPr>
        <p:spPr>
          <a:xfrm>
            <a:off x="4456649" y="4292469"/>
            <a:ext cx="95058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a:solidFill>
                  <a:srgbClr val="00B050"/>
                </a:solidFill>
                <a:latin typeface="Amazon Ember"/>
                <a:ea typeface="Amazon Ember"/>
                <a:cs typeface="Amazon Ember"/>
              </a:defRPr>
            </a:lvl1pPr>
          </a:lstStyle>
          <a:p>
            <a:r>
              <a:rPr lang="en-US" dirty="0">
                <a:solidFill>
                  <a:srgbClr val="0070C0"/>
                </a:solidFill>
              </a:rPr>
              <a:t>(2)</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6DA3944-4D27-7243-A964-A8AA612C0858}"/>
                  </a:ext>
                </a:extLst>
              </p:cNvPr>
              <p:cNvSpPr txBox="1"/>
              <p:nvPr/>
            </p:nvSpPr>
            <p:spPr>
              <a:xfrm>
                <a:off x="16500693" y="870852"/>
                <a:ext cx="7038850" cy="1477328"/>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200" b="0" u="none" strike="noStrike" cap="none" spc="0" normalizeH="0" baseline="0" dirty="0">
                    <a:ln>
                      <a:noFill/>
                    </a:ln>
                    <a:solidFill>
                      <a:srgbClr val="000000"/>
                    </a:solidFill>
                    <a:effectLst/>
                    <a:uFillTx/>
                    <a:ea typeface="Cambria Math" panose="02040503050406030204" pitchFamily="18" charset="0"/>
                    <a:sym typeface="Helvetica Neue"/>
                  </a:rPr>
                  <a:t>E</a:t>
                </a:r>
                <a14:m>
                  <m:oMath xmlns:m="http://schemas.openxmlformats.org/officeDocument/2006/math">
                    <m:d>
                      <m:dPr>
                        <m:begChr m:val="["/>
                        <m:endChr m:val="]"/>
                        <m:ctrlP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ctrlPr>
                      </m:dPr>
                      <m:e>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𝑋</m:t>
                        </m:r>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m:t>
                        </m:r>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𝑌</m:t>
                        </m:r>
                      </m:e>
                    </m:d>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m:t>
                    </m:r>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𝐸</m:t>
                    </m:r>
                    <m:d>
                      <m:dPr>
                        <m:begChr m:val="["/>
                        <m:endChr m:val="]"/>
                        <m:ctrlP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ctrlPr>
                      </m:dPr>
                      <m:e>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𝑋</m:t>
                        </m:r>
                      </m:e>
                    </m:d>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m:t>
                    </m:r>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𝐸</m:t>
                    </m:r>
                    <m:d>
                      <m:dPr>
                        <m:begChr m:val="["/>
                        <m:endChr m:val="]"/>
                        <m:ctrlP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ctrlPr>
                      </m:dPr>
                      <m:e>
                        <m:r>
                          <a:rPr kumimoji="0" lang="en-US" sz="32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𝑌</m:t>
                        </m:r>
                      </m:e>
                    </m:d>
                  </m:oMath>
                </a14:m>
                <a:endParaRPr kumimoji="0" lang="en-US" sz="3200" b="0" u="none" strike="noStrike" cap="none" spc="0" normalizeH="0" baseline="0" dirty="0">
                  <a:ln>
                    <a:noFill/>
                  </a:ln>
                  <a:solidFill>
                    <a:srgbClr val="000000"/>
                  </a:solidFill>
                  <a:effectLst/>
                  <a:uFillTx/>
                  <a:ea typeface="Cambria Math" panose="02040503050406030204" pitchFamily="18" charset="0"/>
                  <a:sym typeface="Helvetica Neue"/>
                </a:endParaRPr>
              </a:p>
              <a:p>
                <a:pPr algn="l"/>
                <a:r>
                  <a:rPr lang="en-US" sz="3200" b="0" dirty="0">
                    <a:ea typeface="Cambria Math" panose="02040503050406030204" pitchFamily="18" charset="0"/>
                  </a:rPr>
                  <a:t>E</a:t>
                </a:r>
                <a14:m>
                  <m:oMath xmlns:m="http://schemas.openxmlformats.org/officeDocument/2006/math">
                    <m:d>
                      <m:dPr>
                        <m:begChr m:val="["/>
                        <m:endChr m:val="]"/>
                        <m:ctrlPr>
                          <a:rPr lang="en-US" sz="3200" b="0" i="1">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𝑎</m:t>
                        </m:r>
                        <m:r>
                          <a:rPr lang="en-US" sz="3200" b="0" i="1" smtClean="0">
                            <a:latin typeface="Cambria Math" panose="02040503050406030204" pitchFamily="18" charset="0"/>
                            <a:ea typeface="Cambria Math" panose="02040503050406030204" pitchFamily="18" charset="0"/>
                          </a:rPr>
                          <m:t> </m:t>
                        </m:r>
                        <m:r>
                          <a:rPr lang="en-US" sz="3200" b="0" i="1">
                            <a:latin typeface="Cambria Math" panose="02040503050406030204" pitchFamily="18" charset="0"/>
                            <a:ea typeface="Cambria Math" panose="02040503050406030204" pitchFamily="18" charset="0"/>
                          </a:rPr>
                          <m:t>𝑋</m:t>
                        </m:r>
                      </m:e>
                    </m:d>
                    <m:r>
                      <a:rPr lang="en-US" sz="3200" b="0" i="1">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𝑎</m:t>
                    </m:r>
                    <m:r>
                      <a:rPr lang="en-US" sz="3200" b="0" i="1">
                        <a:latin typeface="Cambria Math" panose="02040503050406030204" pitchFamily="18" charset="0"/>
                        <a:ea typeface="Cambria Math" panose="02040503050406030204" pitchFamily="18" charset="0"/>
                      </a:rPr>
                      <m:t> </m:t>
                    </m:r>
                    <m:r>
                      <a:rPr lang="en-US" sz="3200" b="0" i="1">
                        <a:latin typeface="Cambria Math" panose="02040503050406030204" pitchFamily="18" charset="0"/>
                        <a:ea typeface="Cambria Math" panose="02040503050406030204" pitchFamily="18" charset="0"/>
                      </a:rPr>
                      <m:t>𝐸</m:t>
                    </m:r>
                    <m:d>
                      <m:dPr>
                        <m:begChr m:val="["/>
                        <m:endChr m:val="]"/>
                        <m:ctrlPr>
                          <a:rPr lang="en-US" sz="3200" b="0" i="1">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𝑋</m:t>
                        </m:r>
                      </m:e>
                    </m:d>
                  </m:oMath>
                </a14:m>
                <a:r>
                  <a:rPr lang="en-US" sz="3200" b="0" dirty="0">
                    <a:ea typeface="Cambria Math" panose="02040503050406030204" pitchFamily="18" charset="0"/>
                  </a:rPr>
                  <a:t>, a: Constant</a:t>
                </a:r>
                <a:endParaRPr kumimoji="0" lang="en-US" sz="3200" b="0" u="none" strike="noStrike" cap="none" spc="0" normalizeH="0" baseline="0" dirty="0">
                  <a:ln>
                    <a:noFill/>
                  </a:ln>
                  <a:solidFill>
                    <a:srgbClr val="000000"/>
                  </a:solidFill>
                  <a:effectLst/>
                  <a:uFillTx/>
                  <a:ea typeface="Cambria Math" panose="02040503050406030204" pitchFamily="18" charset="0"/>
                  <a:sym typeface="Helvetica Neue"/>
                </a:endParaRPr>
              </a:p>
              <a:p>
                <a:pPr algn="l"/>
                <a:r>
                  <a:rPr lang="en-US" sz="3200" b="0" dirty="0">
                    <a:ea typeface="Cambria Math" panose="02040503050406030204" pitchFamily="18" charset="0"/>
                  </a:rPr>
                  <a:t>E</a:t>
                </a:r>
                <a14:m>
                  <m:oMath xmlns:m="http://schemas.openxmlformats.org/officeDocument/2006/math">
                    <m:d>
                      <m:dPr>
                        <m:begChr m:val="["/>
                        <m:endChr m:val="]"/>
                        <m:ctrlPr>
                          <a:rPr lang="en-US" sz="3200" b="0" i="1">
                            <a:latin typeface="Cambria Math" panose="02040503050406030204" pitchFamily="18" charset="0"/>
                            <a:ea typeface="Cambria Math" panose="02040503050406030204" pitchFamily="18" charset="0"/>
                          </a:rPr>
                        </m:ctrlPr>
                      </m:dPr>
                      <m:e>
                        <m:r>
                          <a:rPr lang="en-US" sz="3200" b="0" i="1">
                            <a:latin typeface="Cambria Math" panose="02040503050406030204" pitchFamily="18" charset="0"/>
                            <a:ea typeface="Cambria Math" panose="02040503050406030204" pitchFamily="18" charset="0"/>
                          </a:rPr>
                          <m:t>𝑋</m:t>
                        </m:r>
                        <m:r>
                          <a:rPr lang="en-US" sz="3200" b="0" i="1" smtClean="0">
                            <a:latin typeface="Cambria Math" panose="02040503050406030204" pitchFamily="18" charset="0"/>
                            <a:ea typeface="Cambria Math" panose="02040503050406030204" pitchFamily="18" charset="0"/>
                          </a:rPr>
                          <m:t> </m:t>
                        </m:r>
                        <m:r>
                          <a:rPr lang="en-US" sz="3200" b="0" i="1">
                            <a:latin typeface="Cambria Math" panose="02040503050406030204" pitchFamily="18" charset="0"/>
                            <a:ea typeface="Cambria Math" panose="02040503050406030204" pitchFamily="18" charset="0"/>
                          </a:rPr>
                          <m:t>𝑌</m:t>
                        </m:r>
                      </m:e>
                    </m:d>
                    <m:r>
                      <a:rPr lang="en-US" sz="3200" b="0" i="1">
                        <a:latin typeface="Cambria Math" panose="02040503050406030204" pitchFamily="18" charset="0"/>
                        <a:ea typeface="Cambria Math" panose="02040503050406030204" pitchFamily="18" charset="0"/>
                      </a:rPr>
                      <m:t>=</m:t>
                    </m:r>
                    <m:r>
                      <a:rPr lang="en-US" sz="3200" b="0" i="1">
                        <a:latin typeface="Cambria Math" panose="02040503050406030204" pitchFamily="18" charset="0"/>
                        <a:ea typeface="Cambria Math" panose="02040503050406030204" pitchFamily="18" charset="0"/>
                      </a:rPr>
                      <m:t>𝐸</m:t>
                    </m:r>
                    <m:d>
                      <m:dPr>
                        <m:begChr m:val="["/>
                        <m:endChr m:val="]"/>
                        <m:ctrlPr>
                          <a:rPr lang="en-US" sz="3200" b="0" i="1">
                            <a:latin typeface="Cambria Math" panose="02040503050406030204" pitchFamily="18" charset="0"/>
                            <a:ea typeface="Cambria Math" panose="02040503050406030204" pitchFamily="18" charset="0"/>
                          </a:rPr>
                        </m:ctrlPr>
                      </m:dPr>
                      <m:e>
                        <m:r>
                          <a:rPr lang="en-US" sz="3200" b="0" i="1">
                            <a:latin typeface="Cambria Math" panose="02040503050406030204" pitchFamily="18" charset="0"/>
                            <a:ea typeface="Cambria Math" panose="02040503050406030204" pitchFamily="18" charset="0"/>
                          </a:rPr>
                          <m:t>𝑋</m:t>
                        </m:r>
                      </m:e>
                    </m:d>
                    <m:r>
                      <a:rPr lang="en-US" sz="3200" b="0" i="1" smtClean="0">
                        <a:latin typeface="Cambria Math" panose="02040503050406030204" pitchFamily="18" charset="0"/>
                        <a:ea typeface="Cambria Math" panose="02040503050406030204" pitchFamily="18" charset="0"/>
                      </a:rPr>
                      <m:t> </m:t>
                    </m:r>
                    <m:r>
                      <a:rPr lang="en-US" sz="3200" b="0" i="1">
                        <a:latin typeface="Cambria Math" panose="02040503050406030204" pitchFamily="18" charset="0"/>
                        <a:ea typeface="Cambria Math" panose="02040503050406030204" pitchFamily="18" charset="0"/>
                      </a:rPr>
                      <m:t>𝐸</m:t>
                    </m:r>
                    <m:d>
                      <m:dPr>
                        <m:begChr m:val="["/>
                        <m:endChr m:val="]"/>
                        <m:ctrlPr>
                          <a:rPr lang="en-US" sz="3200" b="0" i="1">
                            <a:latin typeface="Cambria Math" panose="02040503050406030204" pitchFamily="18" charset="0"/>
                            <a:ea typeface="Cambria Math" panose="02040503050406030204" pitchFamily="18" charset="0"/>
                          </a:rPr>
                        </m:ctrlPr>
                      </m:dPr>
                      <m:e>
                        <m:r>
                          <a:rPr lang="en-US" sz="3200" b="0" i="1">
                            <a:latin typeface="Cambria Math" panose="02040503050406030204" pitchFamily="18" charset="0"/>
                            <a:ea typeface="Cambria Math" panose="02040503050406030204" pitchFamily="18" charset="0"/>
                          </a:rPr>
                          <m:t>𝑌</m:t>
                        </m:r>
                      </m:e>
                    </m:d>
                  </m:oMath>
                </a14:m>
                <a:r>
                  <a:rPr lang="en-US" sz="3200" b="0" dirty="0">
                    <a:ea typeface="Cambria Math" panose="02040503050406030204" pitchFamily="18" charset="0"/>
                  </a:rPr>
                  <a:t>, X and Y are </a:t>
                </a:r>
                <a:r>
                  <a:rPr lang="en-US" sz="3200" b="0" dirty="0" err="1">
                    <a:ea typeface="Cambria Math" panose="02040503050406030204" pitchFamily="18" charset="0"/>
                  </a:rPr>
                  <a:t>indep</a:t>
                </a:r>
                <a:r>
                  <a:rPr lang="en-US" sz="3200" b="0" dirty="0">
                    <a:ea typeface="Cambria Math" panose="02040503050406030204" pitchFamily="18" charset="0"/>
                  </a:rPr>
                  <a:t>.</a:t>
                </a:r>
              </a:p>
            </p:txBody>
          </p:sp>
        </mc:Choice>
        <mc:Fallback xmlns="">
          <p:sp>
            <p:nvSpPr>
              <p:cNvPr id="12" name="TextBox 11">
                <a:extLst>
                  <a:ext uri="{FF2B5EF4-FFF2-40B4-BE49-F238E27FC236}">
                    <a16:creationId xmlns:a16="http://schemas.microsoft.com/office/drawing/2014/main" id="{D6DA3944-4D27-7243-A964-A8AA612C0858}"/>
                  </a:ext>
                </a:extLst>
              </p:cNvPr>
              <p:cNvSpPr txBox="1">
                <a:spLocks noRot="1" noChangeAspect="1" noMove="1" noResize="1" noEditPoints="1" noAdjustHandles="1" noChangeArrowheads="1" noChangeShapeType="1" noTextEdit="1"/>
              </p:cNvSpPr>
              <p:nvPr/>
            </p:nvSpPr>
            <p:spPr>
              <a:xfrm>
                <a:off x="16500693" y="870852"/>
                <a:ext cx="7038850" cy="1477328"/>
              </a:xfrm>
              <a:prstGeom prst="rect">
                <a:avLst/>
              </a:prstGeom>
              <a:blipFill>
                <a:blip r:embed="rId5"/>
                <a:stretch>
                  <a:fillRect l="-3232" t="-7627" r="-2154" b="-14407"/>
                </a:stretch>
              </a:blipFill>
              <a:ln w="12700" cap="flat">
                <a:solidFill>
                  <a:schemeClr val="tx1"/>
                </a:solidFill>
                <a:miter lim="400000"/>
              </a:ln>
              <a:effectLst/>
            </p:spPr>
            <p:txBody>
              <a:bodyPr/>
              <a:lstStyle/>
              <a:p>
                <a:r>
                  <a:rPr lang="en-US">
                    <a:noFill/>
                  </a:rPr>
                  <a:t> </a:t>
                </a:r>
              </a:p>
            </p:txBody>
          </p:sp>
        </mc:Fallback>
      </mc:AlternateContent>
      <p:sp>
        <p:nvSpPr>
          <p:cNvPr id="4" name="Oval 3">
            <a:extLst>
              <a:ext uri="{FF2B5EF4-FFF2-40B4-BE49-F238E27FC236}">
                <a16:creationId xmlns:a16="http://schemas.microsoft.com/office/drawing/2014/main" id="{5A149D9B-EBCA-E14A-AC72-1B9795E2CC10}"/>
              </a:ext>
            </a:extLst>
          </p:cNvPr>
          <p:cNvSpPr/>
          <p:nvPr/>
        </p:nvSpPr>
        <p:spPr>
          <a:xfrm>
            <a:off x="8023561" y="6370250"/>
            <a:ext cx="8778240" cy="1737360"/>
          </a:xfrm>
          <a:prstGeom prst="ellipse">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cxnSp>
        <p:nvCxnSpPr>
          <p:cNvPr id="10" name="Straight Arrow Connector 9">
            <a:extLst>
              <a:ext uri="{FF2B5EF4-FFF2-40B4-BE49-F238E27FC236}">
                <a16:creationId xmlns:a16="http://schemas.microsoft.com/office/drawing/2014/main" id="{1615733F-B1D2-674C-B6EF-7B4A99380620}"/>
              </a:ext>
            </a:extLst>
          </p:cNvPr>
          <p:cNvCxnSpPr>
            <a:cxnSpLocks/>
          </p:cNvCxnSpPr>
          <p:nvPr/>
        </p:nvCxnSpPr>
        <p:spPr>
          <a:xfrm>
            <a:off x="16801801" y="7259782"/>
            <a:ext cx="297015" cy="272238"/>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93750419-5274-4B48-8B98-251D11B60047}"/>
                  </a:ext>
                </a:extLst>
              </p:cNvPr>
              <p:cNvSpPr/>
              <p:nvPr/>
            </p:nvSpPr>
            <p:spPr>
              <a:xfrm>
                <a:off x="17098816" y="6900060"/>
                <a:ext cx="7116500" cy="829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2⋅</m:t>
                      </m:r>
                      <m:r>
                        <a:rPr lang="en-US" sz="3200" b="1" i="1" smtClean="0">
                          <a:latin typeface="Cambria Math" panose="02040503050406030204" pitchFamily="18" charset="0"/>
                        </a:rPr>
                        <m:t>(</m:t>
                      </m:r>
                      <m:r>
                        <a:rPr lang="en-US" sz="3200" i="1">
                          <a:latin typeface="Cambria Math" panose="02040503050406030204" pitchFamily="18" charset="0"/>
                          <a:ea typeface="Cambria Math" panose="02040503050406030204" pitchFamily="18" charset="0"/>
                        </a:rPr>
                        <m:t>𝑓</m:t>
                      </m:r>
                      <m:d>
                        <m:dPr>
                          <m:ctrlPr>
                            <a:rPr lang="en-US" sz="3200" i="1">
                              <a:latin typeface="Cambria Math" panose="02040503050406030204" pitchFamily="18" charset="0"/>
                              <a:ea typeface="Cambria Math" panose="02040503050406030204" pitchFamily="18" charset="0"/>
                            </a:rPr>
                          </m:ctrlPr>
                        </m:d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𝑥</m:t>
                              </m:r>
                            </m:e>
                          </m:acc>
                        </m:e>
                      </m:d>
                      <m:r>
                        <a:rPr lang="en-US" sz="3200" i="1">
                          <a:latin typeface="Cambria Math" panose="02040503050406030204" pitchFamily="18" charset="0"/>
                          <a:ea typeface="Cambria Math" panose="02040503050406030204" pitchFamily="18" charset="0"/>
                        </a:rPr>
                        <m:t>−</m:t>
                      </m:r>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𝑓</m:t>
                          </m:r>
                        </m:e>
                      </m:acc>
                      <m:d>
                        <m:dPr>
                          <m:ctrlPr>
                            <a:rPr lang="en-US" sz="3200" i="1">
                              <a:latin typeface="Cambria Math" panose="02040503050406030204" pitchFamily="18" charset="0"/>
                              <a:ea typeface="Cambria Math" panose="02040503050406030204" pitchFamily="18" charset="0"/>
                            </a:rPr>
                          </m:ctrlPr>
                        </m:d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𝑥</m:t>
                              </m:r>
                            </m:e>
                          </m:acc>
                        </m:e>
                      </m:d>
                      <m:r>
                        <a:rPr lang="en-US" sz="3200" b="1" i="1" smtClean="0">
                          <a:latin typeface="Cambria Math" panose="02040503050406030204" pitchFamily="18" charset="0"/>
                          <a:ea typeface="Cambria Math" panose="02040503050406030204" pitchFamily="18" charset="0"/>
                        </a:rPr>
                        <m:t>)</m:t>
                      </m:r>
                      <m:r>
                        <a:rPr lang="en-US" sz="3200" i="1">
                          <a:latin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𝔼</m:t>
                          </m:r>
                        </m:e>
                        <m:sub>
                          <m:r>
                            <a:rPr lang="en-US" sz="3200" i="1">
                              <a:latin typeface="Cambria Math" panose="02040503050406030204" pitchFamily="18" charset="0"/>
                              <a:ea typeface="Cambria Math" panose="02040503050406030204" pitchFamily="18" charset="0"/>
                            </a:rPr>
                            <m:t>𝒟</m:t>
                          </m:r>
                        </m:sub>
                      </m:sSub>
                      <m:d>
                        <m:dPr>
                          <m:begChr m:val="["/>
                          <m:endChr m:val="]"/>
                          <m:ctrlPr>
                            <a:rPr lang="en-US" sz="3200" i="1">
                              <a:latin typeface="Cambria Math" panose="02040503050406030204" pitchFamily="18" charset="0"/>
                              <a:ea typeface="Cambria Math" panose="02040503050406030204" pitchFamily="18" charset="0"/>
                            </a:rPr>
                          </m:ctrlPr>
                        </m:dPr>
                        <m:e>
                          <m:d>
                            <m:dPr>
                              <m:ctrlPr>
                                <a:rPr lang="en-US" sz="3200" i="1">
                                  <a:latin typeface="Cambria Math" panose="02040503050406030204" pitchFamily="18" charset="0"/>
                                  <a:ea typeface="Cambria Math" panose="02040503050406030204" pitchFamily="18" charset="0"/>
                                </a:rPr>
                              </m:ctrlPr>
                            </m:d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𝑓</m:t>
                                  </m:r>
                                </m:e>
                              </m:acc>
                              <m:d>
                                <m:dPr>
                                  <m:ctrlPr>
                                    <a:rPr lang="en-US" sz="3200" i="1">
                                      <a:latin typeface="Cambria Math" panose="02040503050406030204" pitchFamily="18" charset="0"/>
                                      <a:ea typeface="Cambria Math" panose="02040503050406030204" pitchFamily="18" charset="0"/>
                                    </a:rPr>
                                  </m:ctrlPr>
                                </m:d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𝑥</m:t>
                                      </m:r>
                                    </m:e>
                                  </m:acc>
                                </m:e>
                              </m:d>
                              <m:r>
                                <a:rPr lang="en-US" sz="3200" i="1">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𝑓</m:t>
                                      </m:r>
                                    </m:e>
                                  </m:acc>
                                </m:e>
                                <m:sub>
                                  <m:r>
                                    <a:rPr lang="en-US" sz="3200" i="1">
                                      <a:latin typeface="Cambria Math" panose="02040503050406030204" pitchFamily="18" charset="0"/>
                                      <a:ea typeface="Cambria Math" panose="02040503050406030204" pitchFamily="18" charset="0"/>
                                    </a:rPr>
                                    <m:t>𝒟</m:t>
                                  </m:r>
                                </m:sub>
                              </m:sSub>
                              <m:d>
                                <m:dPr>
                                  <m:ctrlPr>
                                    <a:rPr lang="en-US" sz="3200" i="1">
                                      <a:latin typeface="Cambria Math" panose="02040503050406030204" pitchFamily="18" charset="0"/>
                                      <a:ea typeface="Cambria Math" panose="02040503050406030204" pitchFamily="18" charset="0"/>
                                    </a:rPr>
                                  </m:ctrlPr>
                                </m:d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𝑥</m:t>
                                      </m:r>
                                    </m:e>
                                  </m:acc>
                                </m:e>
                              </m:d>
                            </m:e>
                          </m:d>
                        </m:e>
                      </m:d>
                    </m:oMath>
                  </m:oMathPara>
                </a14:m>
                <a:endParaRPr lang="en-US" dirty="0"/>
              </a:p>
            </p:txBody>
          </p:sp>
        </mc:Choice>
        <mc:Fallback xmlns="">
          <p:sp>
            <p:nvSpPr>
              <p:cNvPr id="13" name="Rectangle 12">
                <a:extLst>
                  <a:ext uri="{FF2B5EF4-FFF2-40B4-BE49-F238E27FC236}">
                    <a16:creationId xmlns:a16="http://schemas.microsoft.com/office/drawing/2014/main" id="{93750419-5274-4B48-8B98-251D11B60047}"/>
                  </a:ext>
                </a:extLst>
              </p:cNvPr>
              <p:cNvSpPr>
                <a:spLocks noRot="1" noChangeAspect="1" noMove="1" noResize="1" noEditPoints="1" noAdjustHandles="1" noChangeArrowheads="1" noChangeShapeType="1" noTextEdit="1"/>
              </p:cNvSpPr>
              <p:nvPr/>
            </p:nvSpPr>
            <p:spPr>
              <a:xfrm>
                <a:off x="17098816" y="6900060"/>
                <a:ext cx="7116500" cy="829330"/>
              </a:xfrm>
              <a:prstGeom prst="rect">
                <a:avLst/>
              </a:prstGeom>
              <a:blipFill>
                <a:blip r:embed="rId6"/>
                <a:stretch>
                  <a:fillRect l="-178" t="-1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337F3392-0B80-CC41-9179-F4184ACAB348}"/>
                  </a:ext>
                </a:extLst>
              </p:cNvPr>
              <p:cNvSpPr/>
              <p:nvPr/>
            </p:nvSpPr>
            <p:spPr>
              <a:xfrm>
                <a:off x="17135680" y="8394479"/>
                <a:ext cx="5992474" cy="5969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2⋅</m:t>
                      </m:r>
                      <m:r>
                        <a:rPr lang="en-US" sz="3200" b="1" i="1" smtClean="0">
                          <a:latin typeface="Cambria Math" panose="02040503050406030204" pitchFamily="18" charset="0"/>
                        </a:rPr>
                        <m:t>(</m:t>
                      </m:r>
                      <m:r>
                        <a:rPr lang="en-US" sz="3200" i="1">
                          <a:latin typeface="Cambria Math" panose="02040503050406030204" pitchFamily="18" charset="0"/>
                          <a:ea typeface="Cambria Math" panose="02040503050406030204" pitchFamily="18" charset="0"/>
                        </a:rPr>
                        <m:t>𝑓</m:t>
                      </m:r>
                      <m:d>
                        <m:dPr>
                          <m:ctrlPr>
                            <a:rPr lang="en-US" sz="3200" i="1">
                              <a:latin typeface="Cambria Math" panose="02040503050406030204" pitchFamily="18" charset="0"/>
                              <a:ea typeface="Cambria Math" panose="02040503050406030204" pitchFamily="18" charset="0"/>
                            </a:rPr>
                          </m:ctrlPr>
                        </m:d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𝑥</m:t>
                              </m:r>
                            </m:e>
                          </m:acc>
                        </m:e>
                      </m:d>
                      <m:r>
                        <a:rPr lang="en-US" sz="3200" i="1">
                          <a:latin typeface="Cambria Math" panose="02040503050406030204" pitchFamily="18" charset="0"/>
                          <a:ea typeface="Cambria Math" panose="02040503050406030204" pitchFamily="18" charset="0"/>
                        </a:rPr>
                        <m:t>−</m:t>
                      </m:r>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𝑓</m:t>
                          </m:r>
                        </m:e>
                      </m:acc>
                      <m:d>
                        <m:dPr>
                          <m:ctrlPr>
                            <a:rPr lang="en-US" sz="3200" i="1">
                              <a:latin typeface="Cambria Math" panose="02040503050406030204" pitchFamily="18" charset="0"/>
                              <a:ea typeface="Cambria Math" panose="02040503050406030204" pitchFamily="18" charset="0"/>
                            </a:rPr>
                          </m:ctrlPr>
                        </m:d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𝑥</m:t>
                              </m:r>
                            </m:e>
                          </m:acc>
                        </m:e>
                      </m:d>
                      <m:r>
                        <a:rPr lang="en-US" sz="3200" b="1" i="1" smtClean="0">
                          <a:latin typeface="Cambria Math" panose="02040503050406030204" pitchFamily="18" charset="0"/>
                          <a:ea typeface="Cambria Math" panose="02040503050406030204" pitchFamily="18" charset="0"/>
                        </a:rPr>
                        <m:t>)</m:t>
                      </m:r>
                      <m:r>
                        <a:rPr lang="en-US" sz="3200" i="1">
                          <a:latin typeface="Cambria Math" panose="02040503050406030204" pitchFamily="18" charset="0"/>
                        </a:rPr>
                        <m:t>⋅</m:t>
                      </m:r>
                      <m:r>
                        <a:rPr lang="en-US" sz="3200" b="1" i="1" smtClean="0">
                          <a:latin typeface="Cambria Math" panose="02040503050406030204" pitchFamily="18" charset="0"/>
                        </a:rPr>
                        <m:t>(</m:t>
                      </m:r>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𝑓</m:t>
                          </m:r>
                        </m:e>
                      </m:acc>
                      <m:d>
                        <m:dPr>
                          <m:ctrlPr>
                            <a:rPr lang="en-US" sz="3200" i="1">
                              <a:latin typeface="Cambria Math" panose="02040503050406030204" pitchFamily="18" charset="0"/>
                              <a:ea typeface="Cambria Math" panose="02040503050406030204" pitchFamily="18" charset="0"/>
                            </a:rPr>
                          </m:ctrlPr>
                        </m:d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𝑥</m:t>
                              </m:r>
                            </m:e>
                          </m:acc>
                        </m:e>
                      </m:d>
                      <m:r>
                        <a:rPr lang="en-US" sz="3200" b="1" i="1" smtClean="0">
                          <a:latin typeface="Cambria Math" panose="02040503050406030204" pitchFamily="18" charset="0"/>
                          <a:ea typeface="Cambria Math" panose="02040503050406030204" pitchFamily="18" charset="0"/>
                        </a:rPr>
                        <m:t>−</m:t>
                      </m:r>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𝑓</m:t>
                          </m:r>
                        </m:e>
                      </m:acc>
                      <m:d>
                        <m:dPr>
                          <m:ctrlPr>
                            <a:rPr lang="en-US" sz="3200" i="1">
                              <a:latin typeface="Cambria Math" panose="02040503050406030204" pitchFamily="18" charset="0"/>
                              <a:ea typeface="Cambria Math" panose="02040503050406030204" pitchFamily="18" charset="0"/>
                            </a:rPr>
                          </m:ctrlPr>
                        </m:d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𝑥</m:t>
                              </m:r>
                            </m:e>
                          </m:acc>
                        </m:e>
                      </m:d>
                      <m:r>
                        <a:rPr lang="en-US" sz="3200" i="1">
                          <a:latin typeface="Cambria Math" panose="02040503050406030204" pitchFamily="18" charset="0"/>
                        </a:rPr>
                        <m:t>)</m:t>
                      </m:r>
                    </m:oMath>
                  </m:oMathPara>
                </a14:m>
                <a:endParaRPr lang="en-US" sz="3200" i="1" dirty="0">
                  <a:latin typeface="Cambria Math" panose="02040503050406030204" pitchFamily="18" charset="0"/>
                </a:endParaRPr>
              </a:p>
            </p:txBody>
          </p:sp>
        </mc:Choice>
        <mc:Fallback xmlns="">
          <p:sp>
            <p:nvSpPr>
              <p:cNvPr id="14" name="Rectangle 13">
                <a:extLst>
                  <a:ext uri="{FF2B5EF4-FFF2-40B4-BE49-F238E27FC236}">
                    <a16:creationId xmlns:a16="http://schemas.microsoft.com/office/drawing/2014/main" id="{337F3392-0B80-CC41-9179-F4184ACAB348}"/>
                  </a:ext>
                </a:extLst>
              </p:cNvPr>
              <p:cNvSpPr>
                <a:spLocks noRot="1" noChangeAspect="1" noMove="1" noResize="1" noEditPoints="1" noAdjustHandles="1" noChangeArrowheads="1" noChangeShapeType="1" noTextEdit="1"/>
              </p:cNvSpPr>
              <p:nvPr/>
            </p:nvSpPr>
            <p:spPr>
              <a:xfrm>
                <a:off x="17135680" y="8394479"/>
                <a:ext cx="5992474" cy="596958"/>
              </a:xfrm>
              <a:prstGeom prst="rect">
                <a:avLst/>
              </a:prstGeom>
              <a:blipFill>
                <a:blip r:embed="rId7"/>
                <a:stretch>
                  <a:fillRect l="-211" t="-20833" b="-18750"/>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EFBF5897-302C-C343-B0B3-79AB45E01E20}"/>
              </a:ext>
            </a:extLst>
          </p:cNvPr>
          <p:cNvSpPr/>
          <p:nvPr/>
        </p:nvSpPr>
        <p:spPr>
          <a:xfrm>
            <a:off x="3629891" y="2641600"/>
            <a:ext cx="4184073" cy="960582"/>
          </a:xfrm>
          <a:prstGeom prst="rect">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Rectangle 16">
            <a:extLst>
              <a:ext uri="{FF2B5EF4-FFF2-40B4-BE49-F238E27FC236}">
                <a16:creationId xmlns:a16="http://schemas.microsoft.com/office/drawing/2014/main" id="{7522A552-EF34-DE4B-B1FB-CD27FCA11E2F}"/>
              </a:ext>
            </a:extLst>
          </p:cNvPr>
          <p:cNvSpPr/>
          <p:nvPr/>
        </p:nvSpPr>
        <p:spPr>
          <a:xfrm>
            <a:off x="17135680" y="6871855"/>
            <a:ext cx="7215875" cy="2743200"/>
          </a:xfrm>
          <a:prstGeom prst="rect">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545BFA1A-7C1A-BC45-860A-23509A31EEBE}"/>
                  </a:ext>
                </a:extLst>
              </p:cNvPr>
              <p:cNvSpPr/>
              <p:nvPr/>
            </p:nvSpPr>
            <p:spPr>
              <a:xfrm>
                <a:off x="17083957" y="7699936"/>
                <a:ext cx="7447232" cy="648191"/>
              </a:xfrm>
              <a:prstGeom prst="rect">
                <a:avLst/>
              </a:prstGeom>
            </p:spPr>
            <p:txBody>
              <a:bodyPr wrap="none">
                <a:spAutoFit/>
              </a:bodyPr>
              <a:lstStyle/>
              <a:p>
                <a14:m>
                  <m:oMath xmlns:m="http://schemas.openxmlformats.org/officeDocument/2006/math">
                    <m:r>
                      <a:rPr lang="en-US" sz="3200" i="1" smtClean="0">
                        <a:latin typeface="Cambria Math" panose="02040503050406030204" pitchFamily="18" charset="0"/>
                      </a:rPr>
                      <m:t>2⋅</m:t>
                    </m:r>
                    <m:r>
                      <a:rPr lang="en-US" sz="3200" b="1" i="1" smtClean="0">
                        <a:latin typeface="Cambria Math" panose="02040503050406030204" pitchFamily="18" charset="0"/>
                      </a:rPr>
                      <m:t>(</m:t>
                    </m:r>
                    <m:r>
                      <a:rPr lang="en-US" sz="3200" i="1">
                        <a:latin typeface="Cambria Math" panose="02040503050406030204" pitchFamily="18" charset="0"/>
                        <a:ea typeface="Cambria Math" panose="02040503050406030204" pitchFamily="18" charset="0"/>
                      </a:rPr>
                      <m:t>𝑓</m:t>
                    </m:r>
                    <m:d>
                      <m:dPr>
                        <m:ctrlPr>
                          <a:rPr lang="en-US" sz="3200" i="1">
                            <a:latin typeface="Cambria Math" panose="02040503050406030204" pitchFamily="18" charset="0"/>
                            <a:ea typeface="Cambria Math" panose="02040503050406030204" pitchFamily="18" charset="0"/>
                          </a:rPr>
                        </m:ctrlPr>
                      </m:d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𝑥</m:t>
                            </m:r>
                          </m:e>
                        </m:acc>
                      </m:e>
                    </m:d>
                    <m:r>
                      <a:rPr lang="en-US" sz="3200" i="1">
                        <a:latin typeface="Cambria Math" panose="02040503050406030204" pitchFamily="18" charset="0"/>
                        <a:ea typeface="Cambria Math" panose="02040503050406030204" pitchFamily="18" charset="0"/>
                      </a:rPr>
                      <m:t>−</m:t>
                    </m:r>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𝑓</m:t>
                        </m:r>
                      </m:e>
                    </m:acc>
                    <m:d>
                      <m:dPr>
                        <m:ctrlPr>
                          <a:rPr lang="en-US" sz="3200" i="1">
                            <a:latin typeface="Cambria Math" panose="02040503050406030204" pitchFamily="18" charset="0"/>
                            <a:ea typeface="Cambria Math" panose="02040503050406030204" pitchFamily="18" charset="0"/>
                          </a:rPr>
                        </m:ctrlPr>
                      </m:d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𝑥</m:t>
                            </m:r>
                          </m:e>
                        </m:acc>
                      </m:e>
                    </m:d>
                    <m:r>
                      <a:rPr lang="en-US" sz="3200" b="1" i="1" smtClean="0">
                        <a:latin typeface="Cambria Math" panose="02040503050406030204" pitchFamily="18" charset="0"/>
                        <a:ea typeface="Cambria Math" panose="02040503050406030204" pitchFamily="18" charset="0"/>
                      </a:rPr>
                      <m:t>)</m:t>
                    </m:r>
                    <m:r>
                      <a:rPr lang="en-US" sz="3200" i="1">
                        <a:latin typeface="Cambria Math" panose="02040503050406030204" pitchFamily="18" charset="0"/>
                      </a:rPr>
                      <m:t>⋅</m:t>
                    </m:r>
                    <m:r>
                      <a:rPr lang="en-US" sz="3200" b="1" i="1" smtClean="0">
                        <a:latin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𝔼</m:t>
                        </m:r>
                      </m:e>
                      <m:sub>
                        <m:r>
                          <a:rPr lang="en-US" sz="3200" i="1">
                            <a:latin typeface="Cambria Math" panose="02040503050406030204" pitchFamily="18" charset="0"/>
                            <a:ea typeface="Cambria Math" panose="02040503050406030204" pitchFamily="18" charset="0"/>
                          </a:rPr>
                          <m:t>𝒟</m:t>
                        </m:r>
                      </m:sub>
                    </m:sSub>
                    <m:d>
                      <m:dPr>
                        <m:begChr m:val="["/>
                        <m:endChr m:val="]"/>
                        <m:ctrlPr>
                          <a:rPr lang="en-US" sz="3200" i="1">
                            <a:latin typeface="Cambria Math" panose="02040503050406030204" pitchFamily="18" charset="0"/>
                            <a:ea typeface="Cambria Math" panose="02040503050406030204" pitchFamily="18" charset="0"/>
                          </a:rPr>
                        </m:ctrlPr>
                      </m:d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𝑓</m:t>
                            </m:r>
                          </m:e>
                        </m:acc>
                        <m:d>
                          <m:dPr>
                            <m:ctrlPr>
                              <a:rPr lang="en-US" sz="3200" i="1">
                                <a:latin typeface="Cambria Math" panose="02040503050406030204" pitchFamily="18" charset="0"/>
                                <a:ea typeface="Cambria Math" panose="02040503050406030204" pitchFamily="18" charset="0"/>
                              </a:rPr>
                            </m:ctrlPr>
                          </m:dPr>
                          <m:e>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𝑥</m:t>
                                </m:r>
                              </m:e>
                            </m:acc>
                          </m:e>
                        </m:d>
                      </m:e>
                    </m:d>
                    <m:r>
                      <a:rPr lang="en-US" sz="3200" b="1" i="1" smtClean="0">
                        <a:latin typeface="Cambria Math" panose="02040503050406030204" pitchFamily="18" charset="0"/>
                        <a:ea typeface="Cambria Math" panose="02040503050406030204" pitchFamily="18" charset="0"/>
                      </a:rPr>
                      <m:t>−</m:t>
                    </m:r>
                  </m:oMath>
                </a14:m>
                <a:r>
                  <a:rPr lang="en-US" sz="2800" dirty="0">
                    <a:ea typeface="Cambria Math" panose="02040503050406030204" pitchFamily="18" charset="0"/>
                  </a:rPr>
                  <a:t> </a:t>
                </a:r>
                <a14:m>
                  <m:oMath xmlns:m="http://schemas.openxmlformats.org/officeDocument/2006/math">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𝔼</m:t>
                        </m:r>
                      </m:e>
                      <m:sub>
                        <m:r>
                          <a:rPr lang="en-US" sz="2800" i="1">
                            <a:latin typeface="Cambria Math" panose="02040503050406030204" pitchFamily="18" charset="0"/>
                            <a:ea typeface="Cambria Math" panose="02040503050406030204" pitchFamily="18" charset="0"/>
                          </a:rPr>
                          <m:t>𝒟</m:t>
                        </m:r>
                      </m:sub>
                    </m:sSub>
                    <m:d>
                      <m:dPr>
                        <m:begChr m:val="["/>
                        <m:endChr m:val="]"/>
                        <m:ctrlPr>
                          <a:rPr lang="en-US" sz="2800" i="1">
                            <a:latin typeface="Cambria Math" panose="02040503050406030204" pitchFamily="18" charset="0"/>
                            <a:ea typeface="Cambria Math" panose="02040503050406030204" pitchFamily="18" charset="0"/>
                          </a:rPr>
                        </m:ctrlPr>
                      </m:dPr>
                      <m:e>
                        <m:sSub>
                          <m:sSubPr>
                            <m:ctrlPr>
                              <a:rPr lang="en-US" sz="2800" i="1">
                                <a:latin typeface="Cambria Math" panose="02040503050406030204" pitchFamily="18" charset="0"/>
                                <a:ea typeface="Cambria Math" panose="02040503050406030204" pitchFamily="18" charset="0"/>
                              </a:rPr>
                            </m:ctrlPr>
                          </m:sSubPr>
                          <m:e>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𝑓</m:t>
                                </m:r>
                              </m:e>
                            </m:acc>
                          </m:e>
                          <m:sub>
                            <m:r>
                              <a:rPr lang="en-US" sz="2800" i="1">
                                <a:latin typeface="Cambria Math" panose="02040503050406030204" pitchFamily="18" charset="0"/>
                                <a:ea typeface="Cambria Math" panose="02040503050406030204" pitchFamily="18" charset="0"/>
                              </a:rPr>
                              <m:t>𝒟</m:t>
                            </m:r>
                          </m:sub>
                        </m:sSub>
                        <m:d>
                          <m:dPr>
                            <m:ctrlPr>
                              <a:rPr lang="en-US" sz="2800" i="1">
                                <a:latin typeface="Cambria Math" panose="02040503050406030204" pitchFamily="18" charset="0"/>
                                <a:ea typeface="Cambria Math" panose="02040503050406030204" pitchFamily="18" charset="0"/>
                              </a:rPr>
                            </m:ctrlPr>
                          </m:dPr>
                          <m:e>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𝑥</m:t>
                                </m:r>
                              </m:e>
                            </m:acc>
                          </m:e>
                        </m:d>
                      </m:e>
                    </m:d>
                    <m:r>
                      <a:rPr lang="en-US" sz="3200" i="1">
                        <a:latin typeface="Cambria Math" panose="02040503050406030204" pitchFamily="18" charset="0"/>
                      </a:rPr>
                      <m:t>)</m:t>
                    </m:r>
                  </m:oMath>
                </a14:m>
                <a:endParaRPr lang="en-US" sz="3200" i="1" dirty="0">
                  <a:latin typeface="Cambria Math" panose="02040503050406030204" pitchFamily="18" charset="0"/>
                </a:endParaRPr>
              </a:p>
            </p:txBody>
          </p:sp>
        </mc:Choice>
        <mc:Fallback xmlns="">
          <p:sp>
            <p:nvSpPr>
              <p:cNvPr id="18" name="Rectangle 17">
                <a:extLst>
                  <a:ext uri="{FF2B5EF4-FFF2-40B4-BE49-F238E27FC236}">
                    <a16:creationId xmlns:a16="http://schemas.microsoft.com/office/drawing/2014/main" id="{545BFA1A-7C1A-BC45-860A-23509A31EEBE}"/>
                  </a:ext>
                </a:extLst>
              </p:cNvPr>
              <p:cNvSpPr>
                <a:spLocks noRot="1" noChangeAspect="1" noMove="1" noResize="1" noEditPoints="1" noAdjustHandles="1" noChangeArrowheads="1" noChangeShapeType="1" noTextEdit="1"/>
              </p:cNvSpPr>
              <p:nvPr/>
            </p:nvSpPr>
            <p:spPr>
              <a:xfrm>
                <a:off x="17083957" y="7699936"/>
                <a:ext cx="7447232" cy="648191"/>
              </a:xfrm>
              <a:prstGeom prst="rect">
                <a:avLst/>
              </a:prstGeom>
              <a:blipFill>
                <a:blip r:embed="rId8"/>
                <a:stretch>
                  <a:fillRect t="-15385" r="-680" b="-15385"/>
                </a:stretch>
              </a:blipFill>
            </p:spPr>
            <p:txBody>
              <a:bodyPr/>
              <a:lstStyle/>
              <a:p>
                <a:r>
                  <a:rPr lang="en-US">
                    <a:noFill/>
                  </a:rPr>
                  <a:t> </a:t>
                </a:r>
              </a:p>
            </p:txBody>
          </p:sp>
        </mc:Fallback>
      </mc:AlternateContent>
      <p:sp>
        <p:nvSpPr>
          <p:cNvPr id="19" name="Right Brace 18">
            <a:extLst>
              <a:ext uri="{FF2B5EF4-FFF2-40B4-BE49-F238E27FC236}">
                <a16:creationId xmlns:a16="http://schemas.microsoft.com/office/drawing/2014/main" id="{11128476-8627-1249-831C-0C75756DE591}"/>
              </a:ext>
            </a:extLst>
          </p:cNvPr>
          <p:cNvSpPr/>
          <p:nvPr/>
        </p:nvSpPr>
        <p:spPr>
          <a:xfrm rot="5400000">
            <a:off x="21602403" y="8189316"/>
            <a:ext cx="350036" cy="1834958"/>
          </a:xfrm>
          <a:prstGeom prst="righ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459A1E59-37E8-1844-8C0F-3ECFF830C880}"/>
                  </a:ext>
                </a:extLst>
              </p:cNvPr>
              <p:cNvSpPr/>
              <p:nvPr/>
            </p:nvSpPr>
            <p:spPr>
              <a:xfrm>
                <a:off x="21515971" y="9216693"/>
                <a:ext cx="522899"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𝟎</m:t>
                      </m:r>
                    </m:oMath>
                  </m:oMathPara>
                </a14:m>
                <a:endParaRPr lang="en-US" dirty="0"/>
              </a:p>
            </p:txBody>
          </p:sp>
        </mc:Choice>
        <mc:Fallback xmlns="">
          <p:sp>
            <p:nvSpPr>
              <p:cNvPr id="20" name="Rectangle 19">
                <a:extLst>
                  <a:ext uri="{FF2B5EF4-FFF2-40B4-BE49-F238E27FC236}">
                    <a16:creationId xmlns:a16="http://schemas.microsoft.com/office/drawing/2014/main" id="{459A1E59-37E8-1844-8C0F-3ECFF830C880}"/>
                  </a:ext>
                </a:extLst>
              </p:cNvPr>
              <p:cNvSpPr>
                <a:spLocks noRot="1" noChangeAspect="1" noMove="1" noResize="1" noEditPoints="1" noAdjustHandles="1" noChangeArrowheads="1" noChangeShapeType="1" noTextEdit="1"/>
              </p:cNvSpPr>
              <p:nvPr/>
            </p:nvSpPr>
            <p:spPr>
              <a:xfrm>
                <a:off x="21515971" y="9216693"/>
                <a:ext cx="522899" cy="553998"/>
              </a:xfrm>
              <a:prstGeom prst="rect">
                <a:avLst/>
              </a:prstGeom>
              <a:blipFill>
                <a:blip r:embed="rId9"/>
                <a:stretch>
                  <a:fillRect l="-4762"/>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408F57FA-6464-1440-ADA2-C7581D567A81}"/>
              </a:ext>
            </a:extLst>
          </p:cNvPr>
          <p:cNvSpPr/>
          <p:nvPr/>
        </p:nvSpPr>
        <p:spPr>
          <a:xfrm>
            <a:off x="22694900" y="7718719"/>
            <a:ext cx="1520416" cy="640080"/>
          </a:xfrm>
          <a:prstGeom prst="rect">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91441199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C6B3-1B82-0043-B47A-DDDDEDA59A19}"/>
              </a:ext>
            </a:extLst>
          </p:cNvPr>
          <p:cNvSpPr>
            <a:spLocks noGrp="1"/>
          </p:cNvSpPr>
          <p:nvPr>
            <p:ph type="title"/>
          </p:nvPr>
        </p:nvSpPr>
        <p:spPr/>
        <p:txBody>
          <a:bodyPr/>
          <a:lstStyle/>
          <a:p>
            <a:r>
              <a:rPr lang="en-US" dirty="0"/>
              <a:t>Deriving the Relationship III</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8349AD2-E4FF-4643-B980-FA2FE6FA9206}"/>
                  </a:ext>
                </a:extLst>
              </p:cNvPr>
              <p:cNvSpPr>
                <a:spLocks noGrp="1"/>
              </p:cNvSpPr>
              <p:nvPr>
                <p:ph type="body" idx="1"/>
              </p:nvPr>
            </p:nvSpPr>
            <p:spPr/>
            <p:txBody>
              <a:bodyPr/>
              <a:lstStyle/>
              <a:p>
                <a:r>
                  <a:rPr lang="en-US" sz="4400" dirty="0">
                    <a:latin typeface="Amazon Ember" panose="020B0603020204020204" pitchFamily="34" charset="0"/>
                    <a:ea typeface="Amazon Ember" panose="020B0603020204020204" pitchFamily="34" charset="0"/>
                    <a:cs typeface="Amazon Ember" panose="020B0603020204020204" pitchFamily="34" charset="0"/>
                  </a:rPr>
                  <a:t>We now can summarize:</a:t>
                </a:r>
              </a:p>
              <a:p>
                <a:pPr algn="ctr"/>
                <a14:m>
                  <m:oMathPara xmlns:m="http://schemas.openxmlformats.org/officeDocument/2006/math">
                    <m:oMathParaPr>
                      <m:jc m:val="centerGroup"/>
                    </m:oMathParaPr>
                    <m:oMath xmlns:m="http://schemas.openxmlformats.org/officeDocument/2006/math">
                      <m:sSub>
                        <m:sSubPr>
                          <m:ctrlPr>
                            <a:rPr lang="en-US" sz="4400" i="1">
                              <a:latin typeface="Cambria Math" panose="02040503050406030204" pitchFamily="18" charset="0"/>
                              <a:ea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𝔼</m:t>
                          </m:r>
                        </m:e>
                        <m:sub>
                          <m:r>
                            <a:rPr lang="en-US" sz="4400" i="1">
                              <a:latin typeface="Cambria Math" panose="02040503050406030204" pitchFamily="18" charset="0"/>
                              <a:ea typeface="Cambria Math" panose="02040503050406030204" pitchFamily="18" charset="0"/>
                            </a:rPr>
                            <m:t>𝒟</m:t>
                          </m:r>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𝑦</m:t>
                          </m:r>
                        </m:sub>
                      </m:sSub>
                      <m:d>
                        <m:dPr>
                          <m:begChr m:val="["/>
                          <m:endChr m:val="]"/>
                          <m:ctrlPr>
                            <a:rPr lang="en-US" sz="4400" i="1">
                              <a:latin typeface="Cambria Math" panose="02040503050406030204" pitchFamily="18" charset="0"/>
                              <a:ea typeface="Cambria Math" panose="02040503050406030204" pitchFamily="18" charset="0"/>
                            </a:rPr>
                          </m:ctrlPr>
                        </m:dPr>
                        <m:e>
                          <m:sSup>
                            <m:sSupPr>
                              <m:ctrlPr>
                                <a:rPr lang="en-US" sz="4400" i="1">
                                  <a:latin typeface="Cambria Math" panose="02040503050406030204" pitchFamily="18" charset="0"/>
                                  <a:ea typeface="Cambria Math" panose="02040503050406030204" pitchFamily="18" charset="0"/>
                                </a:rPr>
                              </m:ctrlPr>
                            </m:sSupPr>
                            <m:e>
                              <m:d>
                                <m:dPr>
                                  <m:ctrlPr>
                                    <a:rPr lang="en-US" sz="4400" i="1">
                                      <a:latin typeface="Cambria Math" panose="02040503050406030204" pitchFamily="18" charset="0"/>
                                      <a:ea typeface="Cambria Math" panose="02040503050406030204" pitchFamily="18" charset="0"/>
                                    </a:rPr>
                                  </m:ctrlPr>
                                </m:dPr>
                                <m:e>
                                  <m:r>
                                    <a:rPr lang="en-US" sz="4400" i="1">
                                      <a:latin typeface="Cambria Math" panose="02040503050406030204" pitchFamily="18" charset="0"/>
                                      <a:ea typeface="Cambria Math" panose="02040503050406030204" pitchFamily="18" charset="0"/>
                                    </a:rPr>
                                    <m:t>𝑦</m:t>
                                  </m:r>
                                  <m:r>
                                    <a:rPr lang="en-US" sz="4400" i="1">
                                      <a:latin typeface="Cambria Math" panose="02040503050406030204" pitchFamily="18" charset="0"/>
                                      <a:ea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e>
                                    <m:sub>
                                      <m:r>
                                        <a:rPr lang="en-US" sz="4400" i="1">
                                          <a:latin typeface="Cambria Math" panose="02040503050406030204" pitchFamily="18" charset="0"/>
                                          <a:ea typeface="Cambria Math" panose="02040503050406030204" pitchFamily="18" charset="0"/>
                                        </a:rPr>
                                        <m:t>𝒟</m:t>
                                      </m:r>
                                    </m:sub>
                                  </m:sSub>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e>
                              </m:d>
                            </m:e>
                            <m:sup>
                              <m:r>
                                <a:rPr lang="en-US" sz="4400" i="1">
                                  <a:latin typeface="Cambria Math" panose="02040503050406030204" pitchFamily="18" charset="0"/>
                                  <a:ea typeface="Cambria Math" panose="02040503050406030204" pitchFamily="18" charset="0"/>
                                </a:rPr>
                                <m:t>2</m:t>
                              </m:r>
                            </m:sup>
                          </m:sSup>
                        </m:e>
                      </m:d>
                      <m:r>
                        <a:rPr lang="en-US" sz="4400">
                          <a:latin typeface="Cambria Math" panose="02040503050406030204" pitchFamily="18" charset="0"/>
                          <a:ea typeface="Cambria Math" panose="02040503050406030204" pitchFamily="18" charset="0"/>
                        </a:rPr>
                        <m:t>=</m:t>
                      </m:r>
                      <m:sSup>
                        <m:sSupPr>
                          <m:ctrlPr>
                            <a:rPr lang="en-US" sz="4400" i="1">
                              <a:latin typeface="Cambria Math" panose="02040503050406030204" pitchFamily="18" charset="0"/>
                              <a:ea typeface="Cambria Math" panose="02040503050406030204" pitchFamily="18" charset="0"/>
                            </a:rPr>
                          </m:ctrlPr>
                        </m:sSupPr>
                        <m:e>
                          <m:d>
                            <m:dPr>
                              <m:ctrlPr>
                                <a:rPr lang="en-US" sz="4400" i="1">
                                  <a:latin typeface="Cambria Math" panose="02040503050406030204" pitchFamily="18" charset="0"/>
                                  <a:ea typeface="Cambria Math" panose="02040503050406030204" pitchFamily="18" charset="0"/>
                                </a:rPr>
                              </m:ctrlPr>
                            </m:dPr>
                            <m:e>
                              <m:r>
                                <a:rPr lang="en-US" sz="4400" i="1">
                                  <a:latin typeface="Cambria Math" panose="02040503050406030204" pitchFamily="18" charset="0"/>
                                  <a:ea typeface="Cambria Math" panose="02040503050406030204" pitchFamily="18" charset="0"/>
                                </a:rPr>
                                <m:t>𝑓</m:t>
                              </m:r>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r>
                                <a:rPr lang="en-US" sz="4400" i="1">
                                  <a:latin typeface="Cambria Math" panose="02040503050406030204" pitchFamily="18" charset="0"/>
                                  <a:ea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e>
                          </m:d>
                        </m:e>
                        <m:sup>
                          <m:r>
                            <a:rPr lang="en-US" sz="4400" i="1">
                              <a:latin typeface="Cambria Math" panose="02040503050406030204" pitchFamily="18" charset="0"/>
                              <a:ea typeface="Cambria Math" panose="02040503050406030204" pitchFamily="18" charset="0"/>
                            </a:rPr>
                            <m:t>2</m:t>
                          </m:r>
                        </m:sup>
                      </m:sSup>
                      <m:r>
                        <a:rPr lang="en-US" sz="4400" i="1">
                          <a:latin typeface="Cambria Math" panose="02040503050406030204" pitchFamily="18" charset="0"/>
                          <a:ea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𝔼</m:t>
                          </m:r>
                        </m:e>
                        <m:sub>
                          <m:r>
                            <a:rPr lang="en-US" sz="4400" i="1">
                              <a:latin typeface="Cambria Math" panose="02040503050406030204" pitchFamily="18" charset="0"/>
                              <a:ea typeface="Cambria Math" panose="02040503050406030204" pitchFamily="18" charset="0"/>
                            </a:rPr>
                            <m:t>𝒟</m:t>
                          </m:r>
                        </m:sub>
                      </m:sSub>
                      <m:d>
                        <m:dPr>
                          <m:begChr m:val="["/>
                          <m:endChr m:val="]"/>
                          <m:ctrlPr>
                            <a:rPr lang="en-US" sz="4400" i="1">
                              <a:latin typeface="Cambria Math" panose="02040503050406030204" pitchFamily="18" charset="0"/>
                              <a:ea typeface="Cambria Math" panose="02040503050406030204" pitchFamily="18" charset="0"/>
                            </a:rPr>
                          </m:ctrlPr>
                        </m:dPr>
                        <m:e>
                          <m:sSup>
                            <m:sSupPr>
                              <m:ctrlPr>
                                <a:rPr lang="en-US" sz="4400" i="1">
                                  <a:latin typeface="Cambria Math" panose="02040503050406030204" pitchFamily="18" charset="0"/>
                                  <a:ea typeface="Cambria Math" panose="02040503050406030204" pitchFamily="18" charset="0"/>
                                </a:rPr>
                              </m:ctrlPr>
                            </m:sSupPr>
                            <m:e>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r>
                                    <a:rPr lang="en-US" sz="4400" i="1">
                                      <a:latin typeface="Cambria Math" panose="02040503050406030204" pitchFamily="18" charset="0"/>
                                      <a:ea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e>
                                    <m:sub>
                                      <m:r>
                                        <a:rPr lang="en-US" sz="4400" i="1">
                                          <a:latin typeface="Cambria Math" panose="02040503050406030204" pitchFamily="18" charset="0"/>
                                          <a:ea typeface="Cambria Math" panose="02040503050406030204" pitchFamily="18" charset="0"/>
                                        </a:rPr>
                                        <m:t>𝒟</m:t>
                                      </m:r>
                                    </m:sub>
                                  </m:sSub>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e>
                              </m:d>
                            </m:e>
                            <m:sup>
                              <m:r>
                                <a:rPr lang="en-US" sz="4400" i="1">
                                  <a:latin typeface="Cambria Math" panose="02040503050406030204" pitchFamily="18" charset="0"/>
                                  <a:ea typeface="Cambria Math" panose="02040503050406030204" pitchFamily="18" charset="0"/>
                                </a:rPr>
                                <m:t>2</m:t>
                              </m:r>
                            </m:sup>
                          </m:sSup>
                        </m:e>
                      </m:d>
                      <m:r>
                        <a:rPr lang="en-US" sz="4400">
                          <a:latin typeface="Cambria Math" panose="02040503050406030204" pitchFamily="18" charset="0"/>
                          <a:ea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𝔼</m:t>
                          </m:r>
                        </m:e>
                        <m:sub>
                          <m:r>
                            <a:rPr lang="en-US" sz="4400" i="1">
                              <a:latin typeface="Cambria Math" panose="02040503050406030204" pitchFamily="18" charset="0"/>
                              <a:ea typeface="Cambria Math" panose="02040503050406030204" pitchFamily="18" charset="0"/>
                            </a:rPr>
                            <m:t>𝜖</m:t>
                          </m:r>
                        </m:sub>
                      </m:sSub>
                      <m:d>
                        <m:dPr>
                          <m:begChr m:val="["/>
                          <m:endChr m:val="]"/>
                          <m:ctrlPr>
                            <a:rPr lang="en-US" sz="4400" i="1">
                              <a:latin typeface="Cambria Math" panose="02040503050406030204" pitchFamily="18" charset="0"/>
                              <a:ea typeface="Cambria Math" panose="02040503050406030204" pitchFamily="18" charset="0"/>
                            </a:rPr>
                          </m:ctrlPr>
                        </m:dPr>
                        <m:e>
                          <m:sSup>
                            <m:sSupPr>
                              <m:ctrlPr>
                                <a:rPr lang="en-US" sz="4400" i="1">
                                  <a:latin typeface="Cambria Math" panose="02040503050406030204" pitchFamily="18" charset="0"/>
                                  <a:ea typeface="Cambria Math" panose="02040503050406030204" pitchFamily="18" charset="0"/>
                                </a:rPr>
                              </m:ctrlPr>
                            </m:sSupPr>
                            <m:e>
                              <m:r>
                                <a:rPr lang="en-US" sz="4400" i="1">
                                  <a:latin typeface="Cambria Math" panose="02040503050406030204" pitchFamily="18" charset="0"/>
                                  <a:ea typeface="Cambria Math" panose="02040503050406030204" pitchFamily="18" charset="0"/>
                                </a:rPr>
                                <m:t>𝜖</m:t>
                              </m:r>
                              <m:r>
                                <a:rPr lang="en-US" sz="4400" i="1">
                                  <a:latin typeface="Cambria Math" panose="02040503050406030204" pitchFamily="18" charset="0"/>
                                  <a:ea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r>
                                <a:rPr lang="en-US" sz="4400" i="1">
                                  <a:latin typeface="Cambria Math" panose="02040503050406030204" pitchFamily="18" charset="0"/>
                                  <a:ea typeface="Cambria Math" panose="02040503050406030204" pitchFamily="18" charset="0"/>
                                </a:rPr>
                                <m:t>)</m:t>
                              </m:r>
                            </m:e>
                            <m:sup>
                              <m:r>
                                <a:rPr lang="en-US" sz="4400" i="1">
                                  <a:latin typeface="Cambria Math" panose="02040503050406030204" pitchFamily="18" charset="0"/>
                                  <a:ea typeface="Cambria Math" panose="02040503050406030204" pitchFamily="18" charset="0"/>
                                </a:rPr>
                                <m:t>2</m:t>
                              </m:r>
                            </m:sup>
                          </m:sSup>
                        </m:e>
                      </m:d>
                    </m:oMath>
                  </m:oMathPara>
                </a14:m>
                <a:endParaRPr lang="en-US" sz="4400" dirty="0">
                  <a:latin typeface="Amazon Ember" panose="020B0603020204020204" pitchFamily="34" charset="0"/>
                  <a:ea typeface="Amazon Ember" panose="020B0603020204020204" pitchFamily="34" charset="0"/>
                  <a:cs typeface="Amazon Ember" panose="020B0603020204020204" pitchFamily="34" charset="0"/>
                </a:endParaRPr>
              </a:p>
              <a:p>
                <a:endParaRPr lang="en-US" sz="4400" dirty="0">
                  <a:latin typeface="Amazon Ember" panose="020B0603020204020204" pitchFamily="34" charset="0"/>
                  <a:ea typeface="Amazon Ember" panose="020B0603020204020204" pitchFamily="34" charset="0"/>
                  <a:cs typeface="Amazon Ember" panose="020B0603020204020204" pitchFamily="34" charset="0"/>
                </a:endParaRPr>
              </a:p>
              <a:p>
                <a:r>
                  <a:rPr lang="en-US" sz="4400" dirty="0">
                    <a:latin typeface="Amazon Ember" panose="020B0603020204020204" pitchFamily="34" charset="0"/>
                    <a:ea typeface="Amazon Ember" panose="020B0603020204020204" pitchFamily="34" charset="0"/>
                    <a:cs typeface="Amazon Ember" panose="020B0603020204020204" pitchFamily="34" charset="0"/>
                  </a:rPr>
                  <a:t>The </a:t>
                </a:r>
                <a:r>
                  <a:rPr lang="en-US" sz="4400" b="1"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mean squared error</a:t>
                </a:r>
                <a:r>
                  <a:rPr lang="en-US" sz="4400" dirty="0">
                    <a:latin typeface="Amazon Ember" panose="020B0603020204020204" pitchFamily="34" charset="0"/>
                    <a:ea typeface="Amazon Ember" panose="020B0603020204020204" pitchFamily="34" charset="0"/>
                    <a:cs typeface="Amazon Ember" panose="020B0603020204020204" pitchFamily="34" charset="0"/>
                  </a:rPr>
                  <a:t>: </a:t>
                </a:r>
                <a14:m>
                  <m:oMath xmlns:m="http://schemas.openxmlformats.org/officeDocument/2006/math">
                    <m:r>
                      <m:rPr>
                        <m:sty m:val="p"/>
                      </m:rPr>
                      <a:rPr lang="en-US" sz="4400">
                        <a:latin typeface="Cambria Math" panose="02040503050406030204" pitchFamily="18" charset="0"/>
                      </a:rPr>
                      <m:t>Error</m:t>
                    </m:r>
                    <m:d>
                      <m:dPr>
                        <m:ctrlPr>
                          <a:rPr lang="en-US" sz="4400" i="1">
                            <a:latin typeface="Cambria Math" panose="02040503050406030204" pitchFamily="18" charset="0"/>
                          </a:rPr>
                        </m:ctrlPr>
                      </m:dPr>
                      <m:e>
                        <m:acc>
                          <m:accPr>
                            <m:chr m:val="⃗"/>
                            <m:ctrlPr>
                              <a:rPr lang="en-US" sz="4400" i="1">
                                <a:latin typeface="Cambria Math" panose="02040503050406030204" pitchFamily="18" charset="0"/>
                              </a:rPr>
                            </m:ctrlPr>
                          </m:accPr>
                          <m:e>
                            <m:r>
                              <a:rPr lang="en-US" sz="4400" i="1">
                                <a:latin typeface="Cambria Math" panose="02040503050406030204" pitchFamily="18" charset="0"/>
                              </a:rPr>
                              <m:t>𝑥</m:t>
                            </m:r>
                          </m:e>
                        </m:acc>
                      </m:e>
                    </m:d>
                    <m:r>
                      <a:rPr lang="en-US" sz="4400" i="1">
                        <a:latin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𝔼</m:t>
                        </m:r>
                      </m:e>
                      <m:sub>
                        <m:r>
                          <a:rPr lang="en-US" sz="4400" i="1">
                            <a:latin typeface="Cambria Math" panose="02040503050406030204" pitchFamily="18" charset="0"/>
                            <a:ea typeface="Cambria Math" panose="02040503050406030204" pitchFamily="18" charset="0"/>
                          </a:rPr>
                          <m:t>𝒟</m:t>
                        </m:r>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𝑦</m:t>
                        </m:r>
                      </m:sub>
                    </m:sSub>
                    <m:d>
                      <m:dPr>
                        <m:begChr m:val="["/>
                        <m:endChr m:val="]"/>
                        <m:ctrlPr>
                          <a:rPr lang="en-US" sz="4400" i="1">
                            <a:latin typeface="Cambria Math" panose="02040503050406030204" pitchFamily="18" charset="0"/>
                            <a:ea typeface="Cambria Math" panose="02040503050406030204" pitchFamily="18" charset="0"/>
                          </a:rPr>
                        </m:ctrlPr>
                      </m:dPr>
                      <m:e>
                        <m:sSup>
                          <m:sSupPr>
                            <m:ctrlPr>
                              <a:rPr lang="en-US" sz="4400" i="1">
                                <a:latin typeface="Cambria Math" panose="02040503050406030204" pitchFamily="18" charset="0"/>
                                <a:ea typeface="Cambria Math" panose="02040503050406030204" pitchFamily="18" charset="0"/>
                              </a:rPr>
                            </m:ctrlPr>
                          </m:sSupPr>
                          <m:e>
                            <m:d>
                              <m:dPr>
                                <m:ctrlPr>
                                  <a:rPr lang="en-US" sz="4400" i="1">
                                    <a:latin typeface="Cambria Math" panose="02040503050406030204" pitchFamily="18" charset="0"/>
                                    <a:ea typeface="Cambria Math" panose="02040503050406030204" pitchFamily="18" charset="0"/>
                                  </a:rPr>
                                </m:ctrlPr>
                              </m:dPr>
                              <m:e>
                                <m:r>
                                  <a:rPr lang="en-US" sz="4400" i="1">
                                    <a:latin typeface="Cambria Math" panose="02040503050406030204" pitchFamily="18" charset="0"/>
                                    <a:ea typeface="Cambria Math" panose="02040503050406030204" pitchFamily="18" charset="0"/>
                                  </a:rPr>
                                  <m:t>𝑦</m:t>
                                </m:r>
                                <m:r>
                                  <a:rPr lang="en-US" sz="4400" i="1">
                                    <a:latin typeface="Cambria Math" panose="02040503050406030204" pitchFamily="18" charset="0"/>
                                    <a:ea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e>
                                  <m:sub>
                                    <m:r>
                                      <a:rPr lang="en-US" sz="4400" i="1">
                                        <a:latin typeface="Cambria Math" panose="02040503050406030204" pitchFamily="18" charset="0"/>
                                        <a:ea typeface="Cambria Math" panose="02040503050406030204" pitchFamily="18" charset="0"/>
                                      </a:rPr>
                                      <m:t>𝒟</m:t>
                                    </m:r>
                                  </m:sub>
                                </m:sSub>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e>
                            </m:d>
                          </m:e>
                          <m:sup>
                            <m:r>
                              <a:rPr lang="en-US" sz="4400" i="1">
                                <a:latin typeface="Cambria Math" panose="02040503050406030204" pitchFamily="18" charset="0"/>
                                <a:ea typeface="Cambria Math" panose="02040503050406030204" pitchFamily="18" charset="0"/>
                              </a:rPr>
                              <m:t>2</m:t>
                            </m:r>
                          </m:sup>
                        </m:sSup>
                      </m:e>
                    </m:d>
                  </m:oMath>
                </a14:m>
                <a:endParaRPr lang="en-US" sz="4400" dirty="0">
                  <a:latin typeface="Amazon Ember" panose="020B0603020204020204" pitchFamily="34" charset="0"/>
                  <a:ea typeface="Amazon Ember" panose="020B0603020204020204" pitchFamily="34" charset="0"/>
                  <a:cs typeface="Amazon Ember" panose="020B0603020204020204" pitchFamily="34" charset="0"/>
                </a:endParaRPr>
              </a:p>
              <a:p>
                <a:r>
                  <a:rPr lang="en-US" sz="4400" dirty="0">
                    <a:latin typeface="Amazon Ember" panose="020B0603020204020204" pitchFamily="34" charset="0"/>
                    <a:ea typeface="Amazon Ember" panose="020B0603020204020204" pitchFamily="34" charset="0"/>
                    <a:cs typeface="Amazon Ember" panose="020B0603020204020204" pitchFamily="34" charset="0"/>
                  </a:rPr>
                  <a:t>The </a:t>
                </a:r>
                <a:r>
                  <a:rPr lang="en-US" sz="4400" b="1"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bias</a:t>
                </a:r>
                <a:r>
                  <a:rPr lang="en-US" sz="4400" dirty="0">
                    <a:latin typeface="Amazon Ember" panose="020B0603020204020204" pitchFamily="34" charset="0"/>
                    <a:ea typeface="Amazon Ember" panose="020B0603020204020204" pitchFamily="34" charset="0"/>
                    <a:cs typeface="Amazon Ember" panose="020B0603020204020204" pitchFamily="34" charset="0"/>
                  </a:rPr>
                  <a:t>: </a:t>
                </a:r>
                <a14:m>
                  <m:oMath xmlns:m="http://schemas.openxmlformats.org/officeDocument/2006/math">
                    <m:r>
                      <m:rPr>
                        <m:sty m:val="p"/>
                      </m:rPr>
                      <a:rPr lang="en-US" sz="4400">
                        <a:latin typeface="Cambria Math" panose="02040503050406030204" pitchFamily="18" charset="0"/>
                        <a:ea typeface="Cambria Math" panose="02040503050406030204" pitchFamily="18" charset="0"/>
                      </a:rPr>
                      <m:t>Bias</m:t>
                    </m:r>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𝑓</m:t>
                    </m:r>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r>
                      <a:rPr lang="en-US" sz="4400" i="1">
                        <a:latin typeface="Cambria Math" panose="02040503050406030204" pitchFamily="18" charset="0"/>
                        <a:ea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oMath>
                </a14:m>
                <a:endParaRPr lang="en-US" sz="4400" dirty="0">
                  <a:latin typeface="Amazon Ember" panose="020B0603020204020204" pitchFamily="34" charset="0"/>
                  <a:ea typeface="Amazon Ember" panose="020B0603020204020204" pitchFamily="34" charset="0"/>
                  <a:cs typeface="Amazon Ember" panose="020B0603020204020204" pitchFamily="34" charset="0"/>
                </a:endParaRPr>
              </a:p>
              <a:p>
                <a:r>
                  <a:rPr lang="en-US" sz="4400" dirty="0">
                    <a:latin typeface="Amazon Ember" panose="020B0603020204020204" pitchFamily="34" charset="0"/>
                    <a:ea typeface="Amazon Ember" panose="020B0603020204020204" pitchFamily="34" charset="0"/>
                    <a:cs typeface="Amazon Ember" panose="020B0603020204020204" pitchFamily="34" charset="0"/>
                  </a:rPr>
                  <a:t>The </a:t>
                </a:r>
                <a:r>
                  <a:rPr lang="en-US" sz="4400" b="1"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variance</a:t>
                </a:r>
                <a:r>
                  <a:rPr lang="en-US" sz="4400" dirty="0">
                    <a:latin typeface="Amazon Ember" panose="020B0603020204020204" pitchFamily="34" charset="0"/>
                    <a:ea typeface="Amazon Ember" panose="020B0603020204020204" pitchFamily="34" charset="0"/>
                    <a:cs typeface="Amazon Ember" panose="020B0603020204020204" pitchFamily="34" charset="0"/>
                  </a:rPr>
                  <a:t>: </a:t>
                </a:r>
                <a14:m>
                  <m:oMath xmlns:m="http://schemas.openxmlformats.org/officeDocument/2006/math">
                    <m:r>
                      <m:rPr>
                        <m:sty m:val="p"/>
                      </m:rPr>
                      <a:rPr lang="en-US" sz="4400">
                        <a:latin typeface="Cambria Math" panose="02040503050406030204" pitchFamily="18" charset="0"/>
                        <a:ea typeface="Cambria Math" panose="02040503050406030204" pitchFamily="18" charset="0"/>
                      </a:rPr>
                      <m:t>Var</m:t>
                    </m:r>
                    <m:d>
                      <m:dPr>
                        <m:begChr m:val="["/>
                        <m:endChr m:val="]"/>
                        <m:ctrlPr>
                          <a:rPr lang="en-US" sz="4400" i="1">
                            <a:latin typeface="Cambria Math" panose="02040503050406030204" pitchFamily="18" charset="0"/>
                            <a:ea typeface="Cambria Math" panose="02040503050406030204" pitchFamily="18" charset="0"/>
                          </a:rPr>
                        </m:ctrlPr>
                      </m:dPr>
                      <m:e>
                        <m:sSub>
                          <m:sSubPr>
                            <m:ctrlPr>
                              <a:rPr lang="en-US" sz="4400" i="1">
                                <a:latin typeface="Cambria Math" panose="02040503050406030204" pitchFamily="18" charset="0"/>
                                <a:ea typeface="Cambria Math" panose="02040503050406030204" pitchFamily="18" charset="0"/>
                              </a:rPr>
                            </m:ctrlPr>
                          </m:sSub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e>
                          <m:sub>
                            <m:r>
                              <a:rPr lang="en-US" sz="4400" i="1">
                                <a:latin typeface="Cambria Math" panose="02040503050406030204" pitchFamily="18" charset="0"/>
                                <a:ea typeface="Cambria Math" panose="02040503050406030204" pitchFamily="18" charset="0"/>
                              </a:rPr>
                              <m:t>𝒟</m:t>
                            </m:r>
                          </m:sub>
                        </m:sSub>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e>
                    </m:d>
                    <m:r>
                      <a:rPr lang="en-US" sz="4400" i="1">
                        <a:latin typeface="Cambria Math" panose="02040503050406030204" pitchFamily="18" charset="0"/>
                        <a:ea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𝔼</m:t>
                        </m:r>
                      </m:e>
                      <m:sub>
                        <m:r>
                          <a:rPr lang="en-US" sz="4400" i="1">
                            <a:latin typeface="Cambria Math" panose="02040503050406030204" pitchFamily="18" charset="0"/>
                            <a:ea typeface="Cambria Math" panose="02040503050406030204" pitchFamily="18" charset="0"/>
                          </a:rPr>
                          <m:t>𝒟</m:t>
                        </m:r>
                      </m:sub>
                    </m:sSub>
                    <m:d>
                      <m:dPr>
                        <m:begChr m:val="["/>
                        <m:endChr m:val="]"/>
                        <m:ctrlPr>
                          <a:rPr lang="en-US" sz="4400" i="1">
                            <a:latin typeface="Cambria Math" panose="02040503050406030204" pitchFamily="18" charset="0"/>
                            <a:ea typeface="Cambria Math" panose="02040503050406030204" pitchFamily="18" charset="0"/>
                          </a:rPr>
                        </m:ctrlPr>
                      </m:dPr>
                      <m:e>
                        <m:sSup>
                          <m:sSupPr>
                            <m:ctrlPr>
                              <a:rPr lang="en-US" sz="4400" i="1">
                                <a:latin typeface="Cambria Math" panose="02040503050406030204" pitchFamily="18" charset="0"/>
                                <a:ea typeface="Cambria Math" panose="02040503050406030204" pitchFamily="18" charset="0"/>
                              </a:rPr>
                            </m:ctrlPr>
                          </m:sSupPr>
                          <m:e>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r>
                                  <a:rPr lang="en-US" sz="4400" i="1">
                                    <a:latin typeface="Cambria Math" panose="02040503050406030204" pitchFamily="18" charset="0"/>
                                    <a:ea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e>
                                  <m:sub>
                                    <m:r>
                                      <a:rPr lang="en-US" sz="4400" i="1">
                                        <a:latin typeface="Cambria Math" panose="02040503050406030204" pitchFamily="18" charset="0"/>
                                        <a:ea typeface="Cambria Math" panose="02040503050406030204" pitchFamily="18" charset="0"/>
                                      </a:rPr>
                                      <m:t>𝒟</m:t>
                                    </m:r>
                                  </m:sub>
                                </m:sSub>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e>
                            </m:d>
                          </m:e>
                          <m:sup>
                            <m:r>
                              <a:rPr lang="en-US" sz="4400" i="1">
                                <a:latin typeface="Cambria Math" panose="02040503050406030204" pitchFamily="18" charset="0"/>
                                <a:ea typeface="Cambria Math" panose="02040503050406030204" pitchFamily="18" charset="0"/>
                              </a:rPr>
                              <m:t>2</m:t>
                            </m:r>
                          </m:sup>
                        </m:sSup>
                      </m:e>
                    </m:d>
                  </m:oMath>
                </a14:m>
                <a:endParaRPr lang="en-US" sz="4400" dirty="0">
                  <a:latin typeface="Amazon Ember" panose="020B0603020204020204" pitchFamily="34" charset="0"/>
                  <a:ea typeface="Amazon Ember" panose="020B0603020204020204" pitchFamily="34" charset="0"/>
                  <a:cs typeface="Amazon Ember" panose="020B0603020204020204" pitchFamily="34" charset="0"/>
                </a:endParaRPr>
              </a:p>
              <a:p>
                <a:r>
                  <a:rPr lang="en-US" sz="4400" dirty="0">
                    <a:latin typeface="Amazon Ember" panose="020B0603020204020204" pitchFamily="34" charset="0"/>
                    <a:ea typeface="Amazon Ember" panose="020B0603020204020204" pitchFamily="34" charset="0"/>
                    <a:cs typeface="Amazon Ember" panose="020B0603020204020204" pitchFamily="34" charset="0"/>
                  </a:rPr>
                  <a:t>The </a:t>
                </a:r>
                <a:r>
                  <a:rPr lang="en-US" sz="4400" b="1"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noise</a:t>
                </a:r>
                <a:r>
                  <a:rPr lang="en-US" sz="4400" dirty="0">
                    <a:latin typeface="Amazon Ember" panose="020B0603020204020204" pitchFamily="34" charset="0"/>
                    <a:ea typeface="Amazon Ember" panose="020B0603020204020204" pitchFamily="34" charset="0"/>
                    <a:cs typeface="Amazon Ember" panose="020B0603020204020204" pitchFamily="34" charset="0"/>
                  </a:rPr>
                  <a:t>: </a:t>
                </a:r>
                <a14:m>
                  <m:oMath xmlns:m="http://schemas.openxmlformats.org/officeDocument/2006/math">
                    <m:r>
                      <m:rPr>
                        <m:sty m:val="p"/>
                      </m:rPr>
                      <a:rPr lang="en-US" sz="4400">
                        <a:latin typeface="Cambria Math" panose="02040503050406030204" pitchFamily="18" charset="0"/>
                        <a:ea typeface="Cambria Math" panose="02040503050406030204" pitchFamily="18" charset="0"/>
                      </a:rPr>
                      <m:t>Noise</m:t>
                    </m:r>
                    <m:r>
                      <a:rPr lang="en-US" sz="4400" i="1">
                        <a:latin typeface="Cambria Math" panose="02040503050406030204" pitchFamily="18" charset="0"/>
                        <a:ea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r>
                      <a:rPr lang="en-US" sz="4400" i="1">
                        <a:latin typeface="Cambria Math" panose="02040503050406030204" pitchFamily="18" charset="0"/>
                        <a:ea typeface="Cambria Math" panose="02040503050406030204" pitchFamily="18" charset="0"/>
                      </a:rPr>
                      <m:t>)=</m:t>
                    </m:r>
                    <m:sSub>
                      <m:sSubPr>
                        <m:ctrlPr>
                          <a:rPr lang="en-US" sz="4400" i="1">
                            <a:latin typeface="Cambria Math" panose="02040503050406030204" pitchFamily="18" charset="0"/>
                            <a:ea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𝔼</m:t>
                        </m:r>
                      </m:e>
                      <m:sub>
                        <m:r>
                          <a:rPr lang="en-US" sz="4400" i="1">
                            <a:latin typeface="Cambria Math" panose="02040503050406030204" pitchFamily="18" charset="0"/>
                            <a:ea typeface="Cambria Math" panose="02040503050406030204" pitchFamily="18" charset="0"/>
                          </a:rPr>
                          <m:t>𝜖</m:t>
                        </m:r>
                      </m:sub>
                    </m:sSub>
                    <m:d>
                      <m:dPr>
                        <m:begChr m:val="["/>
                        <m:endChr m:val="]"/>
                        <m:ctrlPr>
                          <a:rPr lang="en-US" sz="4400" i="1">
                            <a:latin typeface="Cambria Math" panose="02040503050406030204" pitchFamily="18" charset="0"/>
                            <a:ea typeface="Cambria Math" panose="02040503050406030204" pitchFamily="18" charset="0"/>
                          </a:rPr>
                        </m:ctrlPr>
                      </m:dPr>
                      <m:e>
                        <m:sSup>
                          <m:sSupPr>
                            <m:ctrlPr>
                              <a:rPr lang="en-US" sz="4400" i="1">
                                <a:latin typeface="Cambria Math" panose="02040503050406030204" pitchFamily="18" charset="0"/>
                                <a:ea typeface="Cambria Math" panose="02040503050406030204" pitchFamily="18" charset="0"/>
                              </a:rPr>
                            </m:ctrlPr>
                          </m:sSupPr>
                          <m:e>
                            <m:r>
                              <a:rPr lang="en-US" sz="4400" i="1">
                                <a:latin typeface="Cambria Math" panose="02040503050406030204" pitchFamily="18" charset="0"/>
                                <a:ea typeface="Cambria Math" panose="02040503050406030204" pitchFamily="18" charset="0"/>
                              </a:rPr>
                              <m:t>𝜖</m:t>
                            </m:r>
                            <m:r>
                              <a:rPr lang="en-US" sz="4400" i="1">
                                <a:latin typeface="Cambria Math" panose="02040503050406030204" pitchFamily="18" charset="0"/>
                                <a:ea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r>
                              <a:rPr lang="en-US" sz="4400" i="1">
                                <a:latin typeface="Cambria Math" panose="02040503050406030204" pitchFamily="18" charset="0"/>
                                <a:ea typeface="Cambria Math" panose="02040503050406030204" pitchFamily="18" charset="0"/>
                              </a:rPr>
                              <m:t>)</m:t>
                            </m:r>
                          </m:e>
                          <m:sup>
                            <m:r>
                              <a:rPr lang="en-US" sz="4400" i="1">
                                <a:latin typeface="Cambria Math" panose="02040503050406030204" pitchFamily="18" charset="0"/>
                                <a:ea typeface="Cambria Math" panose="02040503050406030204" pitchFamily="18" charset="0"/>
                              </a:rPr>
                              <m:t>2</m:t>
                            </m:r>
                          </m:sup>
                        </m:sSup>
                      </m:e>
                    </m:d>
                  </m:oMath>
                </a14:m>
                <a:endParaRPr lang="en-US" sz="4400" dirty="0">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3" name="Text Placeholder 2">
                <a:extLst>
                  <a:ext uri="{FF2B5EF4-FFF2-40B4-BE49-F238E27FC236}">
                    <a16:creationId xmlns:a16="http://schemas.microsoft.com/office/drawing/2014/main" id="{68349AD2-E4FF-4643-B980-FA2FE6FA9206}"/>
                  </a:ext>
                </a:extLst>
              </p:cNvPr>
              <p:cNvSpPr>
                <a:spLocks noGrp="1" noRot="1" noChangeAspect="1" noMove="1" noResize="1" noEditPoints="1" noAdjustHandles="1" noChangeArrowheads="1" noChangeShapeType="1" noTextEdit="1"/>
              </p:cNvSpPr>
              <p:nvPr>
                <p:ph type="body" idx="1"/>
              </p:nvPr>
            </p:nvSpPr>
            <p:spPr>
              <a:blipFill>
                <a:blip r:embed="rId3"/>
                <a:stretch>
                  <a:fillRect l="-1329" t="-1549" b="-1790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F5649746-FA33-F443-B48F-F1D2E4C86069}"/>
              </a:ext>
            </a:extLst>
          </p:cNvPr>
          <p:cNvSpPr txBox="1"/>
          <p:nvPr/>
        </p:nvSpPr>
        <p:spPr>
          <a:xfrm>
            <a:off x="19131658" y="5295928"/>
            <a:ext cx="1725308"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a:solidFill>
                  <a:srgbClr val="00B050"/>
                </a:solidFill>
                <a:latin typeface="Amazon Ember"/>
                <a:ea typeface="Amazon Ember"/>
                <a:cs typeface="Amazon Ember"/>
              </a:defRPr>
            </a:lvl1pPr>
          </a:lstStyle>
          <a:p>
            <a:r>
              <a:rPr lang="en-US" dirty="0">
                <a:solidFill>
                  <a:srgbClr val="0070C0"/>
                </a:solidFill>
              </a:rPr>
              <a:t>Error</a:t>
            </a:r>
          </a:p>
        </p:txBody>
      </p:sp>
      <p:sp>
        <p:nvSpPr>
          <p:cNvPr id="7" name="Left Brace 6">
            <a:extLst>
              <a:ext uri="{FF2B5EF4-FFF2-40B4-BE49-F238E27FC236}">
                <a16:creationId xmlns:a16="http://schemas.microsoft.com/office/drawing/2014/main" id="{490A265A-351C-8F4F-BCD3-08534BAEAE4C}"/>
              </a:ext>
            </a:extLst>
          </p:cNvPr>
          <p:cNvSpPr/>
          <p:nvPr/>
        </p:nvSpPr>
        <p:spPr>
          <a:xfrm rot="16200000">
            <a:off x="10063870" y="3462864"/>
            <a:ext cx="644382" cy="3124200"/>
          </a:xfrm>
          <a:prstGeom prst="leftBrace">
            <a:avLst/>
          </a:prstGeom>
          <a:solidFill>
            <a:srgbClr val="FFFFFF"/>
          </a:solidFill>
          <a:ln w="25400" cap="flat">
            <a:solidFill>
              <a:srgbClr val="0070C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 name="Left Brace 7">
            <a:extLst>
              <a:ext uri="{FF2B5EF4-FFF2-40B4-BE49-F238E27FC236}">
                <a16:creationId xmlns:a16="http://schemas.microsoft.com/office/drawing/2014/main" id="{DF9EBFEA-5B0D-6448-99A3-172F62CAF77C}"/>
              </a:ext>
            </a:extLst>
          </p:cNvPr>
          <p:cNvSpPr/>
          <p:nvPr/>
        </p:nvSpPr>
        <p:spPr>
          <a:xfrm rot="16200000">
            <a:off x="19697735" y="3813743"/>
            <a:ext cx="593155" cy="2371215"/>
          </a:xfrm>
          <a:prstGeom prst="leftBrace">
            <a:avLst/>
          </a:prstGeom>
          <a:solidFill>
            <a:srgbClr val="FFFFFF"/>
          </a:solidFill>
          <a:ln w="25400" cap="flat">
            <a:solidFill>
              <a:srgbClr val="0070C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1" name="TextBox 10">
            <a:extLst>
              <a:ext uri="{FF2B5EF4-FFF2-40B4-BE49-F238E27FC236}">
                <a16:creationId xmlns:a16="http://schemas.microsoft.com/office/drawing/2014/main" id="{BC03EAE7-1B38-834B-8614-435BF4BAAD53}"/>
              </a:ext>
            </a:extLst>
          </p:cNvPr>
          <p:cNvSpPr txBox="1"/>
          <p:nvPr/>
        </p:nvSpPr>
        <p:spPr>
          <a:xfrm>
            <a:off x="9523407" y="5295930"/>
            <a:ext cx="1725308"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a:solidFill>
                  <a:srgbClr val="00B050"/>
                </a:solidFill>
                <a:latin typeface="Amazon Ember"/>
                <a:ea typeface="Amazon Ember"/>
                <a:cs typeface="Amazon Ember"/>
              </a:defRPr>
            </a:lvl1pPr>
          </a:lstStyle>
          <a:p>
            <a:r>
              <a:rPr lang="en-US" dirty="0">
                <a:solidFill>
                  <a:srgbClr val="0070C0"/>
                </a:solidFill>
              </a:rPr>
              <a:t>Bias</a:t>
            </a:r>
            <a:r>
              <a:rPr lang="en-US" baseline="30000" dirty="0">
                <a:solidFill>
                  <a:srgbClr val="0070C0"/>
                </a:solidFill>
              </a:rPr>
              <a:t>2</a:t>
            </a:r>
            <a:endParaRPr lang="en-US" dirty="0">
              <a:solidFill>
                <a:srgbClr val="0070C0"/>
              </a:solidFill>
            </a:endParaRPr>
          </a:p>
        </p:txBody>
      </p:sp>
      <p:sp>
        <p:nvSpPr>
          <p:cNvPr id="12" name="TextBox 11">
            <a:extLst>
              <a:ext uri="{FF2B5EF4-FFF2-40B4-BE49-F238E27FC236}">
                <a16:creationId xmlns:a16="http://schemas.microsoft.com/office/drawing/2014/main" id="{C315CD63-E27C-6146-B961-8729607A425F}"/>
              </a:ext>
            </a:extLst>
          </p:cNvPr>
          <p:cNvSpPr txBox="1"/>
          <p:nvPr/>
        </p:nvSpPr>
        <p:spPr>
          <a:xfrm>
            <a:off x="14368795" y="5295929"/>
            <a:ext cx="2404263"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a:solidFill>
                  <a:srgbClr val="00B050"/>
                </a:solidFill>
                <a:latin typeface="Amazon Ember"/>
                <a:ea typeface="Amazon Ember"/>
                <a:cs typeface="Amazon Ember"/>
              </a:defRPr>
            </a:lvl1pPr>
          </a:lstStyle>
          <a:p>
            <a:r>
              <a:rPr lang="en-US" dirty="0">
                <a:solidFill>
                  <a:srgbClr val="0070C0"/>
                </a:solidFill>
              </a:rPr>
              <a:t>Variance</a:t>
            </a:r>
          </a:p>
        </p:txBody>
      </p:sp>
      <p:sp>
        <p:nvSpPr>
          <p:cNvPr id="13" name="Left Brace 12">
            <a:extLst>
              <a:ext uri="{FF2B5EF4-FFF2-40B4-BE49-F238E27FC236}">
                <a16:creationId xmlns:a16="http://schemas.microsoft.com/office/drawing/2014/main" id="{0F08A851-96FB-0041-9622-226AAF23FEA8}"/>
              </a:ext>
            </a:extLst>
          </p:cNvPr>
          <p:cNvSpPr/>
          <p:nvPr/>
        </p:nvSpPr>
        <p:spPr>
          <a:xfrm rot="16200000">
            <a:off x="15248736" y="2405474"/>
            <a:ext cx="644382" cy="5172894"/>
          </a:xfrm>
          <a:prstGeom prst="leftBrace">
            <a:avLst/>
          </a:prstGeom>
          <a:solidFill>
            <a:srgbClr val="FFFFFF"/>
          </a:solidFill>
          <a:ln w="25400" cap="flat">
            <a:solidFill>
              <a:srgbClr val="0070C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358850074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8FFC-6744-DF44-8503-1567B27D1562}"/>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F9A45BCF-88A6-0C47-8EF9-D508009795DE}"/>
              </a:ext>
            </a:extLst>
          </p:cNvPr>
          <p:cNvSpPr>
            <a:spLocks noGrp="1"/>
          </p:cNvSpPr>
          <p:nvPr>
            <p:ph type="body" idx="1"/>
          </p:nvPr>
        </p:nvSpPr>
        <p:spPr/>
        <p:txBody>
          <a:bodyPr/>
          <a:lstStyle/>
          <a:p>
            <a:pPr marL="571500" indent="-571500">
              <a:buFont typeface="Arial" panose="020B0604020202020204" pitchFamily="34" charset="0"/>
              <a:buChar char="•"/>
            </a:pPr>
            <a:r>
              <a:rPr lang="en-US" sz="4400" dirty="0">
                <a:solidFill>
                  <a:schemeClr val="tx1"/>
                </a:solidFill>
              </a:rPr>
              <a:t>Class review</a:t>
            </a:r>
          </a:p>
          <a:p>
            <a:pPr marL="571500" indent="-571500">
              <a:buFont typeface="Arial" panose="020B0604020202020204" pitchFamily="34" charset="0"/>
              <a:buChar char="•"/>
            </a:pPr>
            <a:r>
              <a:rPr lang="en-US" sz="4400" dirty="0">
                <a:solidFill>
                  <a:schemeClr val="tx1"/>
                </a:solidFill>
              </a:rPr>
              <a:t>The Bias-Variance Trade-off</a:t>
            </a:r>
          </a:p>
          <a:p>
            <a:pPr marL="571500" indent="-571500">
              <a:buFont typeface="Arial" panose="020B0604020202020204" pitchFamily="34" charset="0"/>
              <a:buChar char="•"/>
            </a:pPr>
            <a:r>
              <a:rPr lang="en-US" sz="4400" b="1" dirty="0">
                <a:solidFill>
                  <a:schemeClr val="accent3"/>
                </a:solidFill>
              </a:rPr>
              <a:t>Generalizations of the Bias-Variance Trade-off</a:t>
            </a:r>
          </a:p>
          <a:p>
            <a:pPr marL="571500" indent="-571500">
              <a:buFont typeface="Arial" panose="020B0604020202020204" pitchFamily="34" charset="0"/>
              <a:buChar char="•"/>
            </a:pPr>
            <a:r>
              <a:rPr lang="en-US" sz="4400" dirty="0">
                <a:solidFill>
                  <a:schemeClr val="tx1"/>
                </a:solidFill>
              </a:rPr>
              <a:t>The </a:t>
            </a:r>
            <a:r>
              <a:rPr lang="en-US" sz="4400" dirty="0" err="1">
                <a:solidFill>
                  <a:schemeClr val="tx1"/>
                </a:solidFill>
              </a:rPr>
              <a:t>ExtraTrees</a:t>
            </a:r>
            <a:r>
              <a:rPr lang="en-US" sz="4400" dirty="0">
                <a:solidFill>
                  <a:schemeClr val="tx1"/>
                </a:solidFill>
              </a:rPr>
              <a:t> Algorithm</a:t>
            </a:r>
          </a:p>
          <a:p>
            <a:pPr marL="571500" indent="-571500">
              <a:buFont typeface="Arial" panose="020B0604020202020204" pitchFamily="34" charset="0"/>
              <a:buChar char="•"/>
            </a:pPr>
            <a:r>
              <a:rPr lang="en-US" sz="4400" dirty="0">
                <a:solidFill>
                  <a:schemeClr val="tx1"/>
                </a:solidFill>
              </a:rPr>
              <a:t>Interface in </a:t>
            </a:r>
            <a:r>
              <a:rPr lang="en-US" sz="4400" dirty="0" err="1">
                <a:solidFill>
                  <a:schemeClr val="tx1"/>
                </a:solidFill>
              </a:rPr>
              <a:t>sklearn</a:t>
            </a:r>
            <a:endParaRPr lang="en-US" sz="4400" dirty="0">
              <a:solidFill>
                <a:schemeClr val="tx1"/>
              </a:solidFill>
            </a:endParaRPr>
          </a:p>
          <a:p>
            <a:pPr marL="571500" indent="-571500">
              <a:buFont typeface="Arial" panose="020B0604020202020204" pitchFamily="34" charset="0"/>
              <a:buChar char="•"/>
            </a:pPr>
            <a:r>
              <a:rPr lang="en-US" sz="4400" dirty="0">
                <a:solidFill>
                  <a:schemeClr val="tx1"/>
                </a:solidFill>
              </a:rPr>
              <a:t>Conclusions</a:t>
            </a:r>
          </a:p>
        </p:txBody>
      </p:sp>
    </p:spTree>
    <p:extLst>
      <p:ext uri="{BB962C8B-B14F-4D97-AF65-F5344CB8AC3E}">
        <p14:creationId xmlns:p14="http://schemas.microsoft.com/office/powerpoint/2010/main" val="416434827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698DC-6FB8-EB4F-B01C-143185401257}"/>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A924BF28-7645-F44C-893E-761912ECBA91}"/>
              </a:ext>
            </a:extLst>
          </p:cNvPr>
          <p:cNvSpPr>
            <a:spLocks noGrp="1"/>
          </p:cNvSpPr>
          <p:nvPr>
            <p:ph type="body" idx="1"/>
          </p:nvPr>
        </p:nvSpPr>
        <p:spPr/>
        <p:txBody>
          <a:bodyPr/>
          <a:lstStyle/>
          <a:p>
            <a:pPr marL="571500" indent="-571500">
              <a:buFont typeface="Arial" panose="020B0604020202020204" pitchFamily="34" charset="0"/>
              <a:buChar char="•"/>
            </a:pPr>
            <a:r>
              <a:rPr lang="en-US" sz="4400" dirty="0">
                <a:solidFill>
                  <a:schemeClr val="accent3"/>
                </a:solidFill>
              </a:rPr>
              <a:t>Class review</a:t>
            </a:r>
          </a:p>
          <a:p>
            <a:pPr marL="571500" indent="-571500">
              <a:buFont typeface="Arial" panose="020B0604020202020204" pitchFamily="34" charset="0"/>
              <a:buChar char="•"/>
            </a:pPr>
            <a:r>
              <a:rPr lang="en-US" sz="4400" b="0" dirty="0">
                <a:solidFill>
                  <a:schemeClr val="tx1"/>
                </a:solidFill>
              </a:rPr>
              <a:t>The Bias-Variance Trade-off</a:t>
            </a:r>
          </a:p>
          <a:p>
            <a:pPr marL="571500" indent="-571500">
              <a:buFont typeface="Arial" panose="020B0604020202020204" pitchFamily="34" charset="0"/>
              <a:buChar char="•"/>
            </a:pPr>
            <a:r>
              <a:rPr lang="en-US" sz="4400" b="0" dirty="0">
                <a:solidFill>
                  <a:schemeClr val="tx1"/>
                </a:solidFill>
              </a:rPr>
              <a:t>Generalizations of the Bias-Variance Trade-off</a:t>
            </a:r>
          </a:p>
          <a:p>
            <a:pPr marL="571500" indent="-571500">
              <a:buFont typeface="Arial" panose="020B0604020202020204" pitchFamily="34" charset="0"/>
              <a:buChar char="•"/>
            </a:pPr>
            <a:r>
              <a:rPr lang="en-US" sz="4400" b="0" dirty="0">
                <a:solidFill>
                  <a:schemeClr val="tx1"/>
                </a:solidFill>
              </a:rPr>
              <a:t>The </a:t>
            </a:r>
            <a:r>
              <a:rPr lang="en-US" sz="4400" b="0" dirty="0" err="1">
                <a:solidFill>
                  <a:schemeClr val="tx1"/>
                </a:solidFill>
              </a:rPr>
              <a:t>ExtraTrees</a:t>
            </a:r>
            <a:r>
              <a:rPr lang="en-US" sz="4400" b="0" dirty="0">
                <a:solidFill>
                  <a:schemeClr val="tx1"/>
                </a:solidFill>
              </a:rPr>
              <a:t> Algorithm</a:t>
            </a:r>
          </a:p>
          <a:p>
            <a:pPr marL="571500" indent="-571500">
              <a:buFont typeface="Arial" panose="020B0604020202020204" pitchFamily="34" charset="0"/>
              <a:buChar char="•"/>
            </a:pPr>
            <a:r>
              <a:rPr lang="en-US" sz="4400" b="0" dirty="0">
                <a:solidFill>
                  <a:schemeClr val="tx1"/>
                </a:solidFill>
              </a:rPr>
              <a:t>Interface in </a:t>
            </a:r>
            <a:r>
              <a:rPr lang="en-US" sz="4400" b="0" dirty="0" err="1">
                <a:solidFill>
                  <a:schemeClr val="tx1"/>
                </a:solidFill>
              </a:rPr>
              <a:t>sklearn</a:t>
            </a:r>
            <a:endParaRPr lang="en-US" sz="4400" b="0" dirty="0">
              <a:solidFill>
                <a:schemeClr val="tx1"/>
              </a:solidFill>
            </a:endParaRPr>
          </a:p>
          <a:p>
            <a:pPr marL="571500" indent="-571500">
              <a:buFont typeface="Arial" panose="020B0604020202020204" pitchFamily="34" charset="0"/>
              <a:buChar char="•"/>
            </a:pPr>
            <a:r>
              <a:rPr lang="en-US" sz="4400" b="0" dirty="0">
                <a:solidFill>
                  <a:schemeClr val="tx1"/>
                </a:solidFill>
              </a:rPr>
              <a:t>Conclusions</a:t>
            </a:r>
          </a:p>
        </p:txBody>
      </p:sp>
    </p:spTree>
    <p:extLst>
      <p:ext uri="{BB962C8B-B14F-4D97-AF65-F5344CB8AC3E}">
        <p14:creationId xmlns:p14="http://schemas.microsoft.com/office/powerpoint/2010/main" val="336110603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7C20-D62F-1041-B0CF-6D69BC5F179F}"/>
              </a:ext>
            </a:extLst>
          </p:cNvPr>
          <p:cNvSpPr>
            <a:spLocks noGrp="1"/>
          </p:cNvSpPr>
          <p:nvPr>
            <p:ph type="title"/>
          </p:nvPr>
        </p:nvSpPr>
        <p:spPr/>
        <p:txBody>
          <a:bodyPr/>
          <a:lstStyle/>
          <a:p>
            <a:r>
              <a:rPr lang="en-US" dirty="0"/>
              <a:t>What about classification?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D2B4765-4D74-EE44-9BD1-C893B6B6C8E4}"/>
                  </a:ext>
                </a:extLst>
              </p:cNvPr>
              <p:cNvSpPr>
                <a:spLocks noGrp="1"/>
              </p:cNvSpPr>
              <p:nvPr>
                <p:ph type="body" idx="1"/>
              </p:nvPr>
            </p:nvSpPr>
            <p:spPr/>
            <p:txBody>
              <a:bodyPr/>
              <a:lstStyle/>
              <a:p>
                <a:r>
                  <a:rPr lang="en-US" sz="4400" b="0" dirty="0">
                    <a:solidFill>
                      <a:schemeClr val="tx1"/>
                    </a:solidFill>
                  </a:rPr>
                  <a:t>We’ve discussed what happens in the case of regression problems, but what about classification?</a:t>
                </a:r>
              </a:p>
              <a:p>
                <a:r>
                  <a:rPr lang="en-US" sz="4400" b="0" dirty="0">
                    <a:solidFill>
                      <a:schemeClr val="tx1"/>
                    </a:solidFill>
                  </a:rPr>
                  <a:t>The story is not fully settled, there are many decompositions, but none quite as nice.</a:t>
                </a:r>
              </a:p>
              <a:p>
                <a:r>
                  <a:rPr lang="en-US" sz="4400" b="0" dirty="0">
                    <a:hlinkClick r:id="rId3"/>
                  </a:rPr>
                  <a:t>This</a:t>
                </a:r>
                <a:r>
                  <a:rPr lang="en-US" sz="4400" b="0" dirty="0"/>
                  <a:t> </a:t>
                </a:r>
                <a:r>
                  <a:rPr lang="en-US" sz="4400" b="0" dirty="0">
                    <a:solidFill>
                      <a:schemeClr val="tx1"/>
                    </a:solidFill>
                  </a:rPr>
                  <a:t>is the best one I know, but it is much harder to interpret.</a:t>
                </a:r>
              </a:p>
              <a:p>
                <a:pPr lvl="1"/>
                <a:r>
                  <a:rPr lang="en-US" sz="4400" i="1" dirty="0"/>
                  <a:t>This is only slightly a lie</a:t>
                </a:r>
                <a:r>
                  <a:rPr lang="en-US" sz="4400" dirty="0"/>
                  <a:t>: Consider the </a:t>
                </a:r>
                <a:r>
                  <a:rPr lang="en-US" sz="4400" b="1" dirty="0"/>
                  <a:t>observed value: </a:t>
                </a:r>
                <a14:m>
                  <m:oMath xmlns:m="http://schemas.openxmlformats.org/officeDocument/2006/math">
                    <m:r>
                      <a:rPr lang="en-US" sz="4400" i="1">
                        <a:latin typeface="Cambria Math" panose="02040503050406030204" pitchFamily="18" charset="0"/>
                        <a:ea typeface="Cambria Math" panose="02040503050406030204" pitchFamily="18" charset="0"/>
                      </a:rPr>
                      <m:t>𝑦</m:t>
                    </m:r>
                  </m:oMath>
                </a14:m>
                <a:r>
                  <a:rPr lang="en-US" sz="4400" dirty="0"/>
                  <a:t>, the </a:t>
                </a:r>
                <a:r>
                  <a:rPr lang="en-US" sz="4400" b="1" dirty="0"/>
                  <a:t>true value: </a:t>
                </a:r>
                <a14:m>
                  <m:oMath xmlns:m="http://schemas.openxmlformats.org/officeDocument/2006/math">
                    <m:r>
                      <a:rPr lang="en-US" sz="4400" i="1">
                        <a:latin typeface="Cambria Math" panose="02040503050406030204" pitchFamily="18" charset="0"/>
                        <a:ea typeface="Cambria Math" panose="02040503050406030204" pitchFamily="18" charset="0"/>
                      </a:rPr>
                      <m:t>𝑓</m:t>
                    </m:r>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oMath>
                </a14:m>
                <a:r>
                  <a:rPr lang="en-US" sz="4400" dirty="0"/>
                  <a:t>, the </a:t>
                </a:r>
                <a:r>
                  <a:rPr lang="en-US" sz="4400" b="1" dirty="0"/>
                  <a:t>prediction</a:t>
                </a:r>
                <a:r>
                  <a:rPr lang="en-US" sz="4400" dirty="0"/>
                  <a:t> of the vote of </a:t>
                </a:r>
                <a:r>
                  <a:rPr lang="en-US" sz="4400" b="1" dirty="0"/>
                  <a:t>many models: </a:t>
                </a:r>
                <a14:m>
                  <m:oMath xmlns:m="http://schemas.openxmlformats.org/officeDocument/2006/math">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oMath>
                </a14:m>
                <a:r>
                  <a:rPr lang="en-US" sz="4400" dirty="0"/>
                  <a:t>, and the </a:t>
                </a:r>
                <a:r>
                  <a:rPr lang="en-US" sz="4400" b="1" dirty="0"/>
                  <a:t>prediction</a:t>
                </a:r>
                <a:r>
                  <a:rPr lang="en-US" sz="4400" dirty="0"/>
                  <a:t> of </a:t>
                </a:r>
                <a:r>
                  <a:rPr lang="en-US" sz="4400" b="1" dirty="0"/>
                  <a:t>one model: </a:t>
                </a:r>
                <a14:m>
                  <m:oMath xmlns:m="http://schemas.openxmlformats.org/officeDocument/2006/math">
                    <m:sSub>
                      <m:sSubPr>
                        <m:ctrlPr>
                          <a:rPr lang="en-US" sz="4400" i="1">
                            <a:latin typeface="Cambria Math" panose="02040503050406030204" pitchFamily="18" charset="0"/>
                            <a:ea typeface="Cambria Math" panose="02040503050406030204" pitchFamily="18" charset="0"/>
                          </a:rPr>
                        </m:ctrlPr>
                      </m:sSub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e>
                      <m:sub>
                        <m:r>
                          <a:rPr lang="en-US" sz="4400" i="1">
                            <a:latin typeface="Cambria Math" panose="02040503050406030204" pitchFamily="18" charset="0"/>
                            <a:ea typeface="Cambria Math" panose="02040503050406030204" pitchFamily="18" charset="0"/>
                          </a:rPr>
                          <m:t>𝒟</m:t>
                        </m:r>
                      </m:sub>
                    </m:sSub>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oMath>
                </a14:m>
                <a:r>
                  <a:rPr lang="en-US" sz="4400" dirty="0"/>
                  <a:t>.  </a:t>
                </a:r>
                <a:r>
                  <a:rPr lang="en-US" sz="4400" b="1" dirty="0">
                    <a:solidFill>
                      <a:schemeClr val="accent3"/>
                    </a:solidFill>
                  </a:rPr>
                  <a:t>Noise</a:t>
                </a:r>
                <a:r>
                  <a:rPr lang="en-US" sz="4400" dirty="0"/>
                  <a:t> arises when the true and observed value do not match, </a:t>
                </a:r>
                <a:r>
                  <a:rPr lang="en-US" sz="4400" b="1" dirty="0">
                    <a:solidFill>
                      <a:schemeClr val="accent3"/>
                    </a:solidFill>
                  </a:rPr>
                  <a:t>bias</a:t>
                </a:r>
                <a:r>
                  <a:rPr lang="en-US" sz="4400" dirty="0"/>
                  <a:t> is when the true and vote do not match, </a:t>
                </a:r>
                <a:r>
                  <a:rPr lang="en-US" sz="4400" b="1" dirty="0">
                    <a:solidFill>
                      <a:schemeClr val="accent3"/>
                    </a:solidFill>
                  </a:rPr>
                  <a:t>variance</a:t>
                </a:r>
                <a:r>
                  <a:rPr lang="en-US" sz="4400" dirty="0"/>
                  <a:t> is when the vote and the single model do not match.</a:t>
                </a:r>
              </a:p>
            </p:txBody>
          </p:sp>
        </mc:Choice>
        <mc:Fallback xmlns="">
          <p:sp>
            <p:nvSpPr>
              <p:cNvPr id="3" name="Text Placeholder 2">
                <a:extLst>
                  <a:ext uri="{FF2B5EF4-FFF2-40B4-BE49-F238E27FC236}">
                    <a16:creationId xmlns:a16="http://schemas.microsoft.com/office/drawing/2014/main" id="{CD2B4765-4D74-EE44-9BD1-C893B6B6C8E4}"/>
                  </a:ext>
                </a:extLst>
              </p:cNvPr>
              <p:cNvSpPr>
                <a:spLocks noGrp="1" noRot="1" noChangeAspect="1" noMove="1" noResize="1" noEditPoints="1" noAdjustHandles="1" noChangeArrowheads="1" noChangeShapeType="1" noTextEdit="1"/>
              </p:cNvSpPr>
              <p:nvPr>
                <p:ph type="body" idx="1"/>
              </p:nvPr>
            </p:nvSpPr>
            <p:spPr>
              <a:blipFill>
                <a:blip r:embed="rId4"/>
                <a:stretch>
                  <a:fillRect l="-1329" t="-1243" r="-1631"/>
                </a:stretch>
              </a:blipFill>
            </p:spPr>
            <p:txBody>
              <a:bodyPr/>
              <a:lstStyle/>
              <a:p>
                <a:r>
                  <a:rPr lang="en-US">
                    <a:noFill/>
                  </a:rPr>
                  <a:t> </a:t>
                </a:r>
              </a:p>
            </p:txBody>
          </p:sp>
        </mc:Fallback>
      </mc:AlternateContent>
    </p:spTree>
    <p:extLst>
      <p:ext uri="{BB962C8B-B14F-4D97-AF65-F5344CB8AC3E}">
        <p14:creationId xmlns:p14="http://schemas.microsoft.com/office/powerpoint/2010/main" val="361243149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7C20-D62F-1041-B0CF-6D69BC5F179F}"/>
              </a:ext>
            </a:extLst>
          </p:cNvPr>
          <p:cNvSpPr>
            <a:spLocks noGrp="1"/>
          </p:cNvSpPr>
          <p:nvPr>
            <p:ph type="title"/>
          </p:nvPr>
        </p:nvSpPr>
        <p:spPr>
          <a:xfrm>
            <a:off x="1244023" y="357858"/>
            <a:ext cx="22670295" cy="2286000"/>
          </a:xfrm>
        </p:spPr>
        <p:txBody>
          <a:bodyPr/>
          <a:lstStyle/>
          <a:p>
            <a:r>
              <a:rPr lang="en-US" dirty="0"/>
              <a:t>Randomized Algorithms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D2B4765-4D74-EE44-9BD1-C893B6B6C8E4}"/>
                  </a:ext>
                </a:extLst>
              </p:cNvPr>
              <p:cNvSpPr>
                <a:spLocks noGrp="1"/>
              </p:cNvSpPr>
              <p:nvPr>
                <p:ph type="body" idx="1"/>
              </p:nvPr>
            </p:nvSpPr>
            <p:spPr/>
            <p:txBody>
              <a:bodyPr/>
              <a:lstStyle/>
              <a:p>
                <a:r>
                  <a:rPr lang="en-US" sz="4400" b="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This generalization will be key to the entire rest of our class.</a:t>
                </a:r>
              </a:p>
              <a:p>
                <a:pPr marL="571500" indent="-571500">
                  <a:buFont typeface="Arial" panose="020B0604020202020204" pitchFamily="34" charset="0"/>
                  <a:buChar char="•"/>
                </a:pPr>
                <a:r>
                  <a:rPr lang="en-US" sz="4400" b="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Suppose that </a:t>
                </a:r>
                <a14:m>
                  <m:oMath xmlns:m="http://schemas.openxmlformats.org/officeDocument/2006/math">
                    <m:sSub>
                      <m:sSubPr>
                        <m:ctrlPr>
                          <a:rPr lang="en-US" sz="4400" b="0" i="1" dirty="0">
                            <a:solidFill>
                              <a:schemeClr val="tx1"/>
                            </a:solidFill>
                            <a:latin typeface="Cambria Math" panose="02040503050406030204" pitchFamily="18" charset="0"/>
                          </a:rPr>
                        </m:ctrlPr>
                      </m:sSubPr>
                      <m:e>
                        <m:acc>
                          <m:accPr>
                            <m:chr m:val="̂"/>
                            <m:ctrlPr>
                              <a:rPr lang="en-US" sz="4400" b="0" i="1">
                                <a:solidFill>
                                  <a:schemeClr val="tx1"/>
                                </a:solidFill>
                                <a:latin typeface="Cambria Math" panose="02040503050406030204" pitchFamily="18" charset="0"/>
                              </a:rPr>
                            </m:ctrlPr>
                          </m:accPr>
                          <m:e>
                            <m:r>
                              <a:rPr lang="en-US" sz="4400" b="0" i="1" smtClean="0">
                                <a:solidFill>
                                  <a:schemeClr val="tx1"/>
                                </a:solidFill>
                                <a:latin typeface="Cambria Math" panose="02040503050406030204" pitchFamily="18" charset="0"/>
                              </a:rPr>
                              <m:t>𝑓</m:t>
                            </m:r>
                          </m:e>
                        </m:acc>
                      </m:e>
                      <m:sub>
                        <m:r>
                          <a:rPr lang="en-US" sz="4400" b="0" i="1" dirty="0" smtClean="0">
                            <a:solidFill>
                              <a:schemeClr val="tx1"/>
                            </a:solidFill>
                            <a:latin typeface="Cambria Math" panose="02040503050406030204" pitchFamily="18" charset="0"/>
                            <a:ea typeface="Cambria Math" panose="02040503050406030204" pitchFamily="18" charset="0"/>
                          </a:rPr>
                          <m:t>𝒟</m:t>
                        </m:r>
                      </m:sub>
                    </m:sSub>
                  </m:oMath>
                </a14:m>
                <a:r>
                  <a:rPr lang="en-US" sz="4400" b="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 does not depend only on the data, but some additional independent randomness that we add in ourselves, call it </a:t>
                </a:r>
                <a14:m>
                  <m:oMath xmlns:m="http://schemas.openxmlformats.org/officeDocument/2006/math">
                    <m:r>
                      <a:rPr lang="en-US" sz="4400" b="0" i="1" smtClean="0">
                        <a:solidFill>
                          <a:schemeClr val="tx1"/>
                        </a:solidFill>
                        <a:latin typeface="Cambria Math" panose="02040503050406030204" pitchFamily="18" charset="0"/>
                        <a:ea typeface="Cambria Math" panose="02040503050406030204" pitchFamily="18" charset="0"/>
                      </a:rPr>
                      <m:t>ℛ</m:t>
                    </m:r>
                  </m:oMath>
                </a14:m>
                <a:r>
                  <a:rPr lang="en-US" sz="4400" b="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a:t>
                </a:r>
              </a:p>
              <a:p>
                <a:pPr marL="571500" indent="-571500">
                  <a:buFont typeface="Arial" panose="020B0604020202020204" pitchFamily="34" charset="0"/>
                  <a:buChar char="•"/>
                </a:pPr>
                <a:r>
                  <a:rPr lang="en-US" sz="4400" b="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If you follow through additional work, you can further decompose:</a:t>
                </a:r>
              </a:p>
              <a:p>
                <a:pPr algn="ctr"/>
                <a14:m>
                  <m:oMathPara xmlns:m="http://schemas.openxmlformats.org/officeDocument/2006/math">
                    <m:oMathParaPr>
                      <m:jc m:val="centerGroup"/>
                    </m:oMathParaPr>
                    <m:oMath xmlns:m="http://schemas.openxmlformats.org/officeDocument/2006/math">
                      <m:r>
                        <m:rPr>
                          <m:sty m:val="p"/>
                        </m:rPr>
                        <a:rPr lang="en-US" sz="4400" b="0" smtClean="0">
                          <a:solidFill>
                            <a:schemeClr val="tx1"/>
                          </a:solidFill>
                          <a:latin typeface="Cambria Math" panose="02040503050406030204" pitchFamily="18" charset="0"/>
                          <a:ea typeface="Cambria Math" panose="02040503050406030204" pitchFamily="18" charset="0"/>
                        </a:rPr>
                        <m:t>Var</m:t>
                      </m:r>
                      <m:d>
                        <m:dPr>
                          <m:begChr m:val="["/>
                          <m:endChr m:val="]"/>
                          <m:ctrlPr>
                            <a:rPr lang="en-US" sz="4400" b="0" i="1">
                              <a:solidFill>
                                <a:schemeClr val="tx1"/>
                              </a:solidFill>
                              <a:latin typeface="Cambria Math" panose="02040503050406030204" pitchFamily="18" charset="0"/>
                              <a:ea typeface="Cambria Math" panose="02040503050406030204" pitchFamily="18" charset="0"/>
                            </a:rPr>
                          </m:ctrlPr>
                        </m:dPr>
                        <m:e>
                          <m:sSub>
                            <m:sSubPr>
                              <m:ctrlPr>
                                <a:rPr lang="en-US" sz="4400" b="0" i="1">
                                  <a:solidFill>
                                    <a:schemeClr val="tx1"/>
                                  </a:solidFill>
                                  <a:latin typeface="Cambria Math" panose="02040503050406030204" pitchFamily="18" charset="0"/>
                                  <a:ea typeface="Cambria Math" panose="02040503050406030204" pitchFamily="18" charset="0"/>
                                </a:rPr>
                              </m:ctrlPr>
                            </m:sSubPr>
                            <m:e>
                              <m:acc>
                                <m:accPr>
                                  <m:chr m:val="̂"/>
                                  <m:ctrlPr>
                                    <a:rPr lang="en-US" sz="4400" b="0" i="1">
                                      <a:solidFill>
                                        <a:schemeClr val="tx1"/>
                                      </a:solidFill>
                                      <a:latin typeface="Cambria Math" panose="02040503050406030204" pitchFamily="18" charset="0"/>
                                      <a:ea typeface="Cambria Math" panose="02040503050406030204" pitchFamily="18" charset="0"/>
                                    </a:rPr>
                                  </m:ctrlPr>
                                </m:accPr>
                                <m:e>
                                  <m:r>
                                    <a:rPr lang="en-US" sz="4400" b="0" i="1" smtClean="0">
                                      <a:solidFill>
                                        <a:schemeClr val="tx1"/>
                                      </a:solidFill>
                                      <a:latin typeface="Cambria Math" panose="02040503050406030204" pitchFamily="18" charset="0"/>
                                      <a:ea typeface="Cambria Math" panose="02040503050406030204" pitchFamily="18" charset="0"/>
                                    </a:rPr>
                                    <m:t>𝑓</m:t>
                                  </m:r>
                                </m:e>
                              </m:acc>
                            </m:e>
                            <m:sub>
                              <m:r>
                                <a:rPr lang="en-US" sz="4400" b="0" i="1" smtClean="0">
                                  <a:solidFill>
                                    <a:schemeClr val="tx1"/>
                                  </a:solidFill>
                                  <a:latin typeface="Cambria Math" panose="02040503050406030204" pitchFamily="18" charset="0"/>
                                  <a:ea typeface="Cambria Math" panose="02040503050406030204" pitchFamily="18" charset="0"/>
                                </a:rPr>
                                <m:t>𝒟</m:t>
                              </m:r>
                            </m:sub>
                          </m:sSub>
                          <m:d>
                            <m:dPr>
                              <m:ctrlPr>
                                <a:rPr lang="en-US" sz="4400" b="0" i="1">
                                  <a:solidFill>
                                    <a:schemeClr val="tx1"/>
                                  </a:solidFill>
                                  <a:latin typeface="Cambria Math" panose="02040503050406030204" pitchFamily="18" charset="0"/>
                                  <a:ea typeface="Cambria Math" panose="02040503050406030204" pitchFamily="18" charset="0"/>
                                </a:rPr>
                              </m:ctrlPr>
                            </m:dPr>
                            <m:e>
                              <m:acc>
                                <m:accPr>
                                  <m:chr m:val="⃗"/>
                                  <m:ctrlPr>
                                    <a:rPr lang="en-US" sz="4400" b="0" i="1">
                                      <a:solidFill>
                                        <a:schemeClr val="tx1"/>
                                      </a:solidFill>
                                      <a:latin typeface="Cambria Math" panose="02040503050406030204" pitchFamily="18" charset="0"/>
                                      <a:ea typeface="Cambria Math" panose="02040503050406030204" pitchFamily="18" charset="0"/>
                                    </a:rPr>
                                  </m:ctrlPr>
                                </m:accPr>
                                <m:e>
                                  <m:r>
                                    <a:rPr lang="en-US" sz="4400" b="0" i="1" smtClean="0">
                                      <a:solidFill>
                                        <a:schemeClr val="tx1"/>
                                      </a:solidFill>
                                      <a:latin typeface="Cambria Math" panose="02040503050406030204" pitchFamily="18" charset="0"/>
                                      <a:ea typeface="Cambria Math" panose="02040503050406030204" pitchFamily="18" charset="0"/>
                                    </a:rPr>
                                    <m:t>𝑥</m:t>
                                  </m:r>
                                </m:e>
                              </m:acc>
                            </m:e>
                          </m:d>
                        </m:e>
                      </m:d>
                      <m:r>
                        <a:rPr lang="en-US" sz="4400" b="0" i="1" smtClean="0">
                          <a:solidFill>
                            <a:schemeClr val="tx1"/>
                          </a:solidFill>
                          <a:latin typeface="Cambria Math" panose="02040503050406030204" pitchFamily="18" charset="0"/>
                          <a:ea typeface="Cambria Math" panose="02040503050406030204" pitchFamily="18" charset="0"/>
                        </a:rPr>
                        <m:t>=</m:t>
                      </m:r>
                      <m:sSub>
                        <m:sSubPr>
                          <m:ctrlPr>
                            <a:rPr lang="en-US" sz="4400" b="0" i="1">
                              <a:solidFill>
                                <a:schemeClr val="tx1"/>
                              </a:solidFill>
                              <a:latin typeface="Cambria Math" panose="02040503050406030204" pitchFamily="18" charset="0"/>
                              <a:ea typeface="Cambria Math" panose="02040503050406030204" pitchFamily="18" charset="0"/>
                            </a:rPr>
                          </m:ctrlPr>
                        </m:sSubPr>
                        <m:e>
                          <m:r>
                            <a:rPr lang="en-US" sz="4400" b="0" smtClean="0">
                              <a:solidFill>
                                <a:schemeClr val="tx1"/>
                              </a:solidFill>
                              <a:latin typeface="Cambria Math" panose="02040503050406030204" pitchFamily="18" charset="0"/>
                              <a:ea typeface="Cambria Math" panose="02040503050406030204" pitchFamily="18" charset="0"/>
                            </a:rPr>
                            <m:t>𝔼</m:t>
                          </m:r>
                        </m:e>
                        <m:sub>
                          <m:r>
                            <a:rPr lang="en-US" sz="4400" b="0" i="1" smtClean="0">
                              <a:solidFill>
                                <a:schemeClr val="tx1"/>
                              </a:solidFill>
                              <a:latin typeface="Cambria Math" panose="02040503050406030204" pitchFamily="18" charset="0"/>
                              <a:ea typeface="Cambria Math" panose="02040503050406030204" pitchFamily="18" charset="0"/>
                            </a:rPr>
                            <m:t>𝒟</m:t>
                          </m:r>
                        </m:sub>
                      </m:sSub>
                      <m:d>
                        <m:dPr>
                          <m:begChr m:val="["/>
                          <m:endChr m:val="]"/>
                          <m:ctrlPr>
                            <a:rPr lang="en-US" sz="4400" b="0" i="1">
                              <a:solidFill>
                                <a:schemeClr val="tx1"/>
                              </a:solidFill>
                              <a:latin typeface="Cambria Math" panose="02040503050406030204" pitchFamily="18" charset="0"/>
                              <a:ea typeface="Cambria Math" panose="02040503050406030204" pitchFamily="18" charset="0"/>
                            </a:rPr>
                          </m:ctrlPr>
                        </m:dPr>
                        <m:e>
                          <m:sSub>
                            <m:sSubPr>
                              <m:ctrlPr>
                                <a:rPr lang="en-US" sz="4400" b="0" i="1">
                                  <a:solidFill>
                                    <a:schemeClr val="tx1"/>
                                  </a:solidFill>
                                  <a:latin typeface="Cambria Math" panose="02040503050406030204" pitchFamily="18" charset="0"/>
                                  <a:ea typeface="Cambria Math" panose="02040503050406030204" pitchFamily="18" charset="0"/>
                                </a:rPr>
                              </m:ctrlPr>
                            </m:sSubPr>
                            <m:e>
                              <m:r>
                                <m:rPr>
                                  <m:sty m:val="p"/>
                                </m:rPr>
                                <a:rPr lang="en-US" sz="4400" b="0" smtClean="0">
                                  <a:solidFill>
                                    <a:schemeClr val="tx1"/>
                                  </a:solidFill>
                                  <a:latin typeface="Cambria Math" panose="02040503050406030204" pitchFamily="18" charset="0"/>
                                  <a:ea typeface="Cambria Math" panose="02040503050406030204" pitchFamily="18" charset="0"/>
                                </a:rPr>
                                <m:t>Var</m:t>
                              </m:r>
                            </m:e>
                            <m:sub>
                              <m:r>
                                <a:rPr lang="en-US" sz="4400" b="0" i="1" smtClean="0">
                                  <a:solidFill>
                                    <a:schemeClr val="tx1"/>
                                  </a:solidFill>
                                  <a:latin typeface="Cambria Math" panose="02040503050406030204" pitchFamily="18" charset="0"/>
                                  <a:ea typeface="Cambria Math" panose="02040503050406030204" pitchFamily="18" charset="0"/>
                                </a:rPr>
                                <m:t>ℛ</m:t>
                              </m:r>
                            </m:sub>
                          </m:sSub>
                          <m:d>
                            <m:dPr>
                              <m:begChr m:val="["/>
                              <m:endChr m:val="]"/>
                              <m:ctrlPr>
                                <a:rPr lang="en-US" sz="4400" b="0" i="1">
                                  <a:solidFill>
                                    <a:schemeClr val="tx1"/>
                                  </a:solidFill>
                                  <a:latin typeface="Cambria Math" panose="02040503050406030204" pitchFamily="18" charset="0"/>
                                  <a:ea typeface="Cambria Math" panose="02040503050406030204" pitchFamily="18" charset="0"/>
                                </a:rPr>
                              </m:ctrlPr>
                            </m:dPr>
                            <m:e>
                              <m:sSub>
                                <m:sSubPr>
                                  <m:ctrlPr>
                                    <a:rPr lang="en-US" sz="4400" b="0" i="1">
                                      <a:solidFill>
                                        <a:schemeClr val="tx1"/>
                                      </a:solidFill>
                                      <a:latin typeface="Cambria Math" panose="02040503050406030204" pitchFamily="18" charset="0"/>
                                      <a:ea typeface="Cambria Math" panose="02040503050406030204" pitchFamily="18" charset="0"/>
                                    </a:rPr>
                                  </m:ctrlPr>
                                </m:sSubPr>
                                <m:e>
                                  <m:acc>
                                    <m:accPr>
                                      <m:chr m:val="̂"/>
                                      <m:ctrlPr>
                                        <a:rPr lang="en-US" sz="4400" b="0" i="1">
                                          <a:solidFill>
                                            <a:schemeClr val="tx1"/>
                                          </a:solidFill>
                                          <a:latin typeface="Cambria Math" panose="02040503050406030204" pitchFamily="18" charset="0"/>
                                          <a:ea typeface="Cambria Math" panose="02040503050406030204" pitchFamily="18" charset="0"/>
                                        </a:rPr>
                                      </m:ctrlPr>
                                    </m:accPr>
                                    <m:e>
                                      <m:r>
                                        <a:rPr lang="en-US" sz="4400" b="0" i="1" smtClean="0">
                                          <a:solidFill>
                                            <a:schemeClr val="tx1"/>
                                          </a:solidFill>
                                          <a:latin typeface="Cambria Math" panose="02040503050406030204" pitchFamily="18" charset="0"/>
                                          <a:ea typeface="Cambria Math" panose="02040503050406030204" pitchFamily="18" charset="0"/>
                                        </a:rPr>
                                        <m:t>𝑓</m:t>
                                      </m:r>
                                    </m:e>
                                  </m:acc>
                                </m:e>
                                <m:sub>
                                  <m:r>
                                    <a:rPr lang="en-US" sz="4400" b="0" i="1" smtClean="0">
                                      <a:solidFill>
                                        <a:schemeClr val="tx1"/>
                                      </a:solidFill>
                                      <a:latin typeface="Cambria Math" panose="02040503050406030204" pitchFamily="18" charset="0"/>
                                      <a:ea typeface="Cambria Math" panose="02040503050406030204" pitchFamily="18" charset="0"/>
                                    </a:rPr>
                                    <m:t>𝒟</m:t>
                                  </m:r>
                                  <m:r>
                                    <a:rPr lang="en-US" sz="4400" b="0" i="1" smtClean="0">
                                      <a:solidFill>
                                        <a:schemeClr val="tx1"/>
                                      </a:solidFill>
                                      <a:latin typeface="Cambria Math" panose="02040503050406030204" pitchFamily="18" charset="0"/>
                                      <a:ea typeface="Cambria Math" panose="02040503050406030204" pitchFamily="18" charset="0"/>
                                    </a:rPr>
                                    <m:t>,</m:t>
                                  </m:r>
                                  <m:r>
                                    <a:rPr lang="en-US" sz="4400" b="0" i="1" smtClean="0">
                                      <a:solidFill>
                                        <a:schemeClr val="tx1"/>
                                      </a:solidFill>
                                      <a:latin typeface="Cambria Math" panose="02040503050406030204" pitchFamily="18" charset="0"/>
                                      <a:ea typeface="Cambria Math" panose="02040503050406030204" pitchFamily="18" charset="0"/>
                                    </a:rPr>
                                    <m:t>ℛ</m:t>
                                  </m:r>
                                </m:sub>
                              </m:sSub>
                              <m:d>
                                <m:dPr>
                                  <m:ctrlPr>
                                    <a:rPr lang="en-US" sz="4400" b="0" i="1">
                                      <a:solidFill>
                                        <a:schemeClr val="tx1"/>
                                      </a:solidFill>
                                      <a:latin typeface="Cambria Math" panose="02040503050406030204" pitchFamily="18" charset="0"/>
                                      <a:ea typeface="Cambria Math" panose="02040503050406030204" pitchFamily="18" charset="0"/>
                                    </a:rPr>
                                  </m:ctrlPr>
                                </m:dPr>
                                <m:e>
                                  <m:acc>
                                    <m:accPr>
                                      <m:chr m:val="⃗"/>
                                      <m:ctrlPr>
                                        <a:rPr lang="en-US" sz="4400" b="0" i="1">
                                          <a:solidFill>
                                            <a:schemeClr val="tx1"/>
                                          </a:solidFill>
                                          <a:latin typeface="Cambria Math" panose="02040503050406030204" pitchFamily="18" charset="0"/>
                                          <a:ea typeface="Cambria Math" panose="02040503050406030204" pitchFamily="18" charset="0"/>
                                        </a:rPr>
                                      </m:ctrlPr>
                                    </m:accPr>
                                    <m:e>
                                      <m:r>
                                        <a:rPr lang="en-US" sz="4400" b="0" i="1" smtClean="0">
                                          <a:solidFill>
                                            <a:schemeClr val="tx1"/>
                                          </a:solidFill>
                                          <a:latin typeface="Cambria Math" panose="02040503050406030204" pitchFamily="18" charset="0"/>
                                          <a:ea typeface="Cambria Math" panose="02040503050406030204" pitchFamily="18" charset="0"/>
                                        </a:rPr>
                                        <m:t>𝑥</m:t>
                                      </m:r>
                                    </m:e>
                                  </m:acc>
                                </m:e>
                              </m:d>
                              <m:r>
                                <a:rPr lang="en-US" sz="4400" b="0" i="1" smtClean="0">
                                  <a:solidFill>
                                    <a:schemeClr val="tx1"/>
                                  </a:solidFill>
                                  <a:latin typeface="Cambria Math" panose="02040503050406030204" pitchFamily="18" charset="0"/>
                                  <a:ea typeface="Cambria Math" panose="02040503050406030204" pitchFamily="18" charset="0"/>
                                </a:rPr>
                                <m:t>|</m:t>
                              </m:r>
                              <m:r>
                                <a:rPr lang="en-US" sz="4400" b="0" i="1" smtClean="0">
                                  <a:solidFill>
                                    <a:schemeClr val="tx1"/>
                                  </a:solidFill>
                                  <a:latin typeface="Cambria Math" panose="02040503050406030204" pitchFamily="18" charset="0"/>
                                  <a:ea typeface="Cambria Math" panose="02040503050406030204" pitchFamily="18" charset="0"/>
                                </a:rPr>
                                <m:t>𝒟</m:t>
                              </m:r>
                            </m:e>
                          </m:d>
                        </m:e>
                      </m:d>
                      <m:r>
                        <a:rPr lang="en-US" sz="4400" b="0" smtClean="0">
                          <a:solidFill>
                            <a:schemeClr val="tx1"/>
                          </a:solidFill>
                          <a:latin typeface="Cambria Math" panose="02040503050406030204" pitchFamily="18" charset="0"/>
                          <a:ea typeface="Cambria Math" panose="02040503050406030204" pitchFamily="18" charset="0"/>
                        </a:rPr>
                        <m:t>+</m:t>
                      </m:r>
                      <m:sSub>
                        <m:sSubPr>
                          <m:ctrlPr>
                            <a:rPr lang="en-US" sz="4400" b="0" i="1">
                              <a:solidFill>
                                <a:schemeClr val="tx1"/>
                              </a:solidFill>
                              <a:latin typeface="Cambria Math" panose="02040503050406030204" pitchFamily="18" charset="0"/>
                              <a:ea typeface="Cambria Math" panose="02040503050406030204" pitchFamily="18" charset="0"/>
                            </a:rPr>
                          </m:ctrlPr>
                        </m:sSubPr>
                        <m:e>
                          <m:r>
                            <m:rPr>
                              <m:sty m:val="p"/>
                            </m:rPr>
                            <a:rPr lang="en-US" sz="4400" b="0" smtClean="0">
                              <a:solidFill>
                                <a:schemeClr val="tx1"/>
                              </a:solidFill>
                              <a:latin typeface="Cambria Math" panose="02040503050406030204" pitchFamily="18" charset="0"/>
                              <a:ea typeface="Cambria Math" panose="02040503050406030204" pitchFamily="18" charset="0"/>
                            </a:rPr>
                            <m:t>Var</m:t>
                          </m:r>
                        </m:e>
                        <m:sub>
                          <m:r>
                            <a:rPr lang="en-US" sz="4400" b="0" i="1" smtClean="0">
                              <a:solidFill>
                                <a:schemeClr val="tx1"/>
                              </a:solidFill>
                              <a:latin typeface="Cambria Math" panose="02040503050406030204" pitchFamily="18" charset="0"/>
                              <a:ea typeface="Cambria Math" panose="02040503050406030204" pitchFamily="18" charset="0"/>
                            </a:rPr>
                            <m:t>𝒟</m:t>
                          </m:r>
                        </m:sub>
                      </m:sSub>
                      <m:d>
                        <m:dPr>
                          <m:begChr m:val="["/>
                          <m:endChr m:val="]"/>
                          <m:ctrlPr>
                            <a:rPr lang="en-US" sz="4400" b="0" i="1">
                              <a:solidFill>
                                <a:schemeClr val="tx1"/>
                              </a:solidFill>
                              <a:latin typeface="Cambria Math" panose="02040503050406030204" pitchFamily="18" charset="0"/>
                              <a:ea typeface="Cambria Math" panose="02040503050406030204" pitchFamily="18" charset="0"/>
                            </a:rPr>
                          </m:ctrlPr>
                        </m:dPr>
                        <m:e>
                          <m:sSub>
                            <m:sSubPr>
                              <m:ctrlPr>
                                <a:rPr lang="en-US" sz="4400" b="0" i="1">
                                  <a:solidFill>
                                    <a:schemeClr val="tx1"/>
                                  </a:solidFill>
                                  <a:latin typeface="Cambria Math" panose="02040503050406030204" pitchFamily="18" charset="0"/>
                                  <a:ea typeface="Cambria Math" panose="02040503050406030204" pitchFamily="18" charset="0"/>
                                </a:rPr>
                              </m:ctrlPr>
                            </m:sSubPr>
                            <m:e>
                              <m:r>
                                <a:rPr lang="en-US" sz="4400" b="0" i="1" smtClean="0">
                                  <a:solidFill>
                                    <a:schemeClr val="tx1"/>
                                  </a:solidFill>
                                  <a:latin typeface="Cambria Math" panose="02040503050406030204" pitchFamily="18" charset="0"/>
                                  <a:ea typeface="Cambria Math" panose="02040503050406030204" pitchFamily="18" charset="0"/>
                                </a:rPr>
                                <m:t>𝔼</m:t>
                              </m:r>
                            </m:e>
                            <m:sub>
                              <m:r>
                                <a:rPr lang="en-US" sz="4400" b="0" i="1" smtClean="0">
                                  <a:solidFill>
                                    <a:schemeClr val="tx1"/>
                                  </a:solidFill>
                                  <a:latin typeface="Cambria Math" panose="02040503050406030204" pitchFamily="18" charset="0"/>
                                  <a:ea typeface="Cambria Math" panose="02040503050406030204" pitchFamily="18" charset="0"/>
                                </a:rPr>
                                <m:t>ℛ</m:t>
                              </m:r>
                            </m:sub>
                          </m:sSub>
                          <m:d>
                            <m:dPr>
                              <m:begChr m:val="["/>
                              <m:endChr m:val="]"/>
                              <m:ctrlPr>
                                <a:rPr lang="en-US" sz="4400" b="0" i="1">
                                  <a:solidFill>
                                    <a:schemeClr val="tx1"/>
                                  </a:solidFill>
                                  <a:latin typeface="Cambria Math" panose="02040503050406030204" pitchFamily="18" charset="0"/>
                                  <a:ea typeface="Cambria Math" panose="02040503050406030204" pitchFamily="18" charset="0"/>
                                </a:rPr>
                              </m:ctrlPr>
                            </m:dPr>
                            <m:e>
                              <m:sSub>
                                <m:sSubPr>
                                  <m:ctrlPr>
                                    <a:rPr lang="en-US" sz="4400" b="0" i="1">
                                      <a:solidFill>
                                        <a:schemeClr val="tx1"/>
                                      </a:solidFill>
                                      <a:latin typeface="Cambria Math" panose="02040503050406030204" pitchFamily="18" charset="0"/>
                                      <a:ea typeface="Cambria Math" panose="02040503050406030204" pitchFamily="18" charset="0"/>
                                    </a:rPr>
                                  </m:ctrlPr>
                                </m:sSubPr>
                                <m:e>
                                  <m:acc>
                                    <m:accPr>
                                      <m:chr m:val="̂"/>
                                      <m:ctrlPr>
                                        <a:rPr lang="en-US" sz="4400" b="0" i="1">
                                          <a:solidFill>
                                            <a:schemeClr val="tx1"/>
                                          </a:solidFill>
                                          <a:latin typeface="Cambria Math" panose="02040503050406030204" pitchFamily="18" charset="0"/>
                                          <a:ea typeface="Cambria Math" panose="02040503050406030204" pitchFamily="18" charset="0"/>
                                        </a:rPr>
                                      </m:ctrlPr>
                                    </m:accPr>
                                    <m:e>
                                      <m:r>
                                        <a:rPr lang="en-US" sz="4400" b="0" i="1" smtClean="0">
                                          <a:solidFill>
                                            <a:schemeClr val="tx1"/>
                                          </a:solidFill>
                                          <a:latin typeface="Cambria Math" panose="02040503050406030204" pitchFamily="18" charset="0"/>
                                          <a:ea typeface="Cambria Math" panose="02040503050406030204" pitchFamily="18" charset="0"/>
                                        </a:rPr>
                                        <m:t>𝑓</m:t>
                                      </m:r>
                                    </m:e>
                                  </m:acc>
                                </m:e>
                                <m:sub>
                                  <m:r>
                                    <a:rPr lang="en-US" sz="4400" b="0" i="1" smtClean="0">
                                      <a:solidFill>
                                        <a:schemeClr val="tx1"/>
                                      </a:solidFill>
                                      <a:latin typeface="Cambria Math" panose="02040503050406030204" pitchFamily="18" charset="0"/>
                                      <a:ea typeface="Cambria Math" panose="02040503050406030204" pitchFamily="18" charset="0"/>
                                    </a:rPr>
                                    <m:t>𝒟</m:t>
                                  </m:r>
                                  <m:r>
                                    <a:rPr lang="en-US" sz="4400" b="0" i="1" smtClean="0">
                                      <a:solidFill>
                                        <a:schemeClr val="tx1"/>
                                      </a:solidFill>
                                      <a:latin typeface="Cambria Math" panose="02040503050406030204" pitchFamily="18" charset="0"/>
                                      <a:ea typeface="Cambria Math" panose="02040503050406030204" pitchFamily="18" charset="0"/>
                                    </a:rPr>
                                    <m:t>,</m:t>
                                  </m:r>
                                  <m:r>
                                    <a:rPr lang="en-US" sz="4400" b="0" i="1" smtClean="0">
                                      <a:solidFill>
                                        <a:schemeClr val="tx1"/>
                                      </a:solidFill>
                                      <a:latin typeface="Cambria Math" panose="02040503050406030204" pitchFamily="18" charset="0"/>
                                      <a:ea typeface="Cambria Math" panose="02040503050406030204" pitchFamily="18" charset="0"/>
                                    </a:rPr>
                                    <m:t>ℛ</m:t>
                                  </m:r>
                                </m:sub>
                              </m:sSub>
                              <m:d>
                                <m:dPr>
                                  <m:ctrlPr>
                                    <a:rPr lang="en-US" sz="4400" b="0" i="1">
                                      <a:solidFill>
                                        <a:schemeClr val="tx1"/>
                                      </a:solidFill>
                                      <a:latin typeface="Cambria Math" panose="02040503050406030204" pitchFamily="18" charset="0"/>
                                      <a:ea typeface="Cambria Math" panose="02040503050406030204" pitchFamily="18" charset="0"/>
                                    </a:rPr>
                                  </m:ctrlPr>
                                </m:dPr>
                                <m:e>
                                  <m:acc>
                                    <m:accPr>
                                      <m:chr m:val="⃗"/>
                                      <m:ctrlPr>
                                        <a:rPr lang="en-US" sz="4400" b="0" i="1">
                                          <a:solidFill>
                                            <a:schemeClr val="tx1"/>
                                          </a:solidFill>
                                          <a:latin typeface="Cambria Math" panose="02040503050406030204" pitchFamily="18" charset="0"/>
                                          <a:ea typeface="Cambria Math" panose="02040503050406030204" pitchFamily="18" charset="0"/>
                                        </a:rPr>
                                      </m:ctrlPr>
                                    </m:accPr>
                                    <m:e>
                                      <m:r>
                                        <a:rPr lang="en-US" sz="4400" b="0" i="1" smtClean="0">
                                          <a:solidFill>
                                            <a:schemeClr val="tx1"/>
                                          </a:solidFill>
                                          <a:latin typeface="Cambria Math" panose="02040503050406030204" pitchFamily="18" charset="0"/>
                                          <a:ea typeface="Cambria Math" panose="02040503050406030204" pitchFamily="18" charset="0"/>
                                        </a:rPr>
                                        <m:t>𝑥</m:t>
                                      </m:r>
                                    </m:e>
                                  </m:acc>
                                </m:e>
                              </m:d>
                              <m:r>
                                <a:rPr lang="en-US" sz="4400" b="0" i="1" smtClean="0">
                                  <a:solidFill>
                                    <a:schemeClr val="tx1"/>
                                  </a:solidFill>
                                  <a:latin typeface="Cambria Math" panose="02040503050406030204" pitchFamily="18" charset="0"/>
                                  <a:ea typeface="Cambria Math" panose="02040503050406030204" pitchFamily="18" charset="0"/>
                                </a:rPr>
                                <m:t>|</m:t>
                              </m:r>
                              <m:r>
                                <a:rPr lang="en-US" sz="4400" b="0" i="1" smtClean="0">
                                  <a:solidFill>
                                    <a:schemeClr val="tx1"/>
                                  </a:solidFill>
                                  <a:latin typeface="Cambria Math" panose="02040503050406030204" pitchFamily="18" charset="0"/>
                                  <a:ea typeface="Cambria Math" panose="02040503050406030204" pitchFamily="18" charset="0"/>
                                </a:rPr>
                                <m:t>𝒟</m:t>
                              </m:r>
                            </m:e>
                          </m:d>
                        </m:e>
                      </m:d>
                    </m:oMath>
                  </m:oMathPara>
                </a14:m>
                <a:endParaRPr lang="en-US" sz="4400" b="0" dirty="0">
                  <a:solidFill>
                    <a:schemeClr val="tx1"/>
                  </a:solidFill>
                  <a:latin typeface="Amazon Ember" panose="020B0603020204020204" pitchFamily="34" charset="0"/>
                  <a:ea typeface="Amazon Ember" panose="020B0603020204020204" pitchFamily="34" charset="0"/>
                  <a:cs typeface="Amazon Ember" panose="020B0603020204020204" pitchFamily="34" charset="0"/>
                </a:endParaRPr>
              </a:p>
              <a:p>
                <a:pPr marL="571500" indent="-571500">
                  <a:buFont typeface="Arial" panose="020B0604020202020204" pitchFamily="34" charset="0"/>
                  <a:buChar char="•"/>
                </a:pPr>
                <a:r>
                  <a:rPr lang="en-US" sz="4400" b="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The first term is the average variance due to the added randomness, and the second term is the variance in the average prediction due to the dataset.</a:t>
                </a:r>
              </a:p>
            </p:txBody>
          </p:sp>
        </mc:Choice>
        <mc:Fallback xmlns="">
          <p:sp>
            <p:nvSpPr>
              <p:cNvPr id="3" name="Text Placeholder 2">
                <a:extLst>
                  <a:ext uri="{FF2B5EF4-FFF2-40B4-BE49-F238E27FC236}">
                    <a16:creationId xmlns:a16="http://schemas.microsoft.com/office/drawing/2014/main" id="{CD2B4765-4D74-EE44-9BD1-C893B6B6C8E4}"/>
                  </a:ext>
                </a:extLst>
              </p:cNvPr>
              <p:cNvSpPr>
                <a:spLocks noGrp="1" noRot="1" noChangeAspect="1" noMove="1" noResize="1" noEditPoints="1" noAdjustHandles="1" noChangeArrowheads="1" noChangeShapeType="1" noTextEdit="1"/>
              </p:cNvSpPr>
              <p:nvPr>
                <p:ph type="body" idx="1"/>
              </p:nvPr>
            </p:nvSpPr>
            <p:spPr>
              <a:blipFill>
                <a:blip r:embed="rId3"/>
                <a:stretch>
                  <a:fillRect l="-1329" t="-12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6A3BE67-6906-A346-9F32-DCFD27871F7B}"/>
                  </a:ext>
                </a:extLst>
              </p:cNvPr>
              <p:cNvSpPr txBox="1"/>
              <p:nvPr/>
            </p:nvSpPr>
            <p:spPr>
              <a:xfrm>
                <a:off x="15955665" y="9636339"/>
                <a:ext cx="7958653" cy="553998"/>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𝑉𝑎𝑟</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𝑌</m:t>
                          </m:r>
                        </m:e>
                      </m:d>
                      <m:r>
                        <a:rPr lang="en-US" sz="3600" b="0" i="1" smtClean="0">
                          <a:latin typeface="Cambria Math" panose="02040503050406030204" pitchFamily="18" charset="0"/>
                        </a:rPr>
                        <m:t>=</m:t>
                      </m:r>
                      <m:r>
                        <a:rPr lang="en-US" sz="3600" b="0" i="1" smtClean="0">
                          <a:latin typeface="Cambria Math" panose="02040503050406030204" pitchFamily="18" charset="0"/>
                        </a:rPr>
                        <m:t>𝐸</m:t>
                      </m:r>
                      <m:r>
                        <a:rPr lang="en-US" sz="3600" b="0" i="1" smtClean="0">
                          <a:latin typeface="Cambria Math" panose="02040503050406030204" pitchFamily="18" charset="0"/>
                        </a:rPr>
                        <m:t>[</m:t>
                      </m:r>
                      <m:r>
                        <a:rPr lang="en-US" sz="3600" b="0" i="1" smtClean="0">
                          <a:latin typeface="Cambria Math" panose="02040503050406030204" pitchFamily="18" charset="0"/>
                        </a:rPr>
                        <m:t>𝑉𝑎𝑟</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𝑌</m:t>
                          </m:r>
                        </m:e>
                        <m:e>
                          <m:r>
                            <a:rPr lang="en-US" sz="3600" b="0" i="1" smtClean="0">
                              <a:latin typeface="Cambria Math" panose="02040503050406030204" pitchFamily="18" charset="0"/>
                            </a:rPr>
                            <m:t>𝑋</m:t>
                          </m:r>
                        </m:e>
                      </m:d>
                      <m:r>
                        <a:rPr lang="en-US" sz="3600" b="0" i="1" smtClean="0">
                          <a:latin typeface="Cambria Math" panose="02040503050406030204" pitchFamily="18" charset="0"/>
                        </a:rPr>
                        <m:t>]+</m:t>
                      </m:r>
                      <m:r>
                        <a:rPr lang="en-US" sz="3600" b="0" i="1" smtClean="0">
                          <a:latin typeface="Cambria Math" panose="02040503050406030204" pitchFamily="18" charset="0"/>
                        </a:rPr>
                        <m:t>𝑉𝑎𝑟</m:t>
                      </m:r>
                      <m:r>
                        <a:rPr lang="en-US" sz="3600" b="0" i="1" smtClean="0">
                          <a:latin typeface="Cambria Math" panose="02040503050406030204" pitchFamily="18" charset="0"/>
                        </a:rPr>
                        <m:t>(</m:t>
                      </m:r>
                      <m:r>
                        <a:rPr lang="en-US" sz="3600" b="0" i="1" smtClean="0">
                          <a:latin typeface="Cambria Math" panose="02040503050406030204" pitchFamily="18" charset="0"/>
                        </a:rPr>
                        <m:t>𝐸</m:t>
                      </m:r>
                      <m:r>
                        <a:rPr lang="en-US" sz="3600" b="0" i="1" smtClean="0">
                          <a:latin typeface="Cambria Math" panose="02040503050406030204" pitchFamily="18" charset="0"/>
                        </a:rPr>
                        <m:t>[</m:t>
                      </m:r>
                      <m:r>
                        <a:rPr lang="en-US" sz="3600" b="0" i="1" smtClean="0">
                          <a:latin typeface="Cambria Math" panose="02040503050406030204" pitchFamily="18" charset="0"/>
                        </a:rPr>
                        <m:t>𝑌</m:t>
                      </m:r>
                      <m:r>
                        <a:rPr lang="en-US" sz="3600" b="0" i="1" smtClean="0">
                          <a:latin typeface="Cambria Math" panose="02040503050406030204" pitchFamily="18" charset="0"/>
                        </a:rPr>
                        <m:t>|</m:t>
                      </m:r>
                      <m:r>
                        <a:rPr lang="en-US" sz="3600" b="0" i="1" smtClean="0">
                          <a:latin typeface="Cambria Math" panose="02040503050406030204" pitchFamily="18" charset="0"/>
                        </a:rPr>
                        <m:t>𝑋</m:t>
                      </m:r>
                      <m:r>
                        <a:rPr lang="en-US" sz="3600" b="0" i="1" smtClean="0">
                          <a:latin typeface="Cambria Math" panose="02040503050406030204" pitchFamily="18" charset="0"/>
                        </a:rPr>
                        <m:t>])</m:t>
                      </m:r>
                    </m:oMath>
                  </m:oMathPara>
                </a14:m>
                <a:endParaRPr kumimoji="0" lang="en-US" sz="3600" b="0" i="0" u="none" strike="noStrike" cap="none" spc="0" normalizeH="0" baseline="0" dirty="0">
                  <a:ln>
                    <a:noFill/>
                  </a:ln>
                  <a:solidFill>
                    <a:srgbClr val="000000"/>
                  </a:solidFill>
                  <a:effectLst/>
                  <a:uFillTx/>
                  <a:sym typeface="Helvetica Neue"/>
                </a:endParaRPr>
              </a:p>
            </p:txBody>
          </p:sp>
        </mc:Choice>
        <mc:Fallback xmlns="">
          <p:sp>
            <p:nvSpPr>
              <p:cNvPr id="4" name="TextBox 3">
                <a:extLst>
                  <a:ext uri="{FF2B5EF4-FFF2-40B4-BE49-F238E27FC236}">
                    <a16:creationId xmlns:a16="http://schemas.microsoft.com/office/drawing/2014/main" id="{96A3BE67-6906-A346-9F32-DCFD27871F7B}"/>
                  </a:ext>
                </a:extLst>
              </p:cNvPr>
              <p:cNvSpPr txBox="1">
                <a:spLocks noRot="1" noChangeAspect="1" noMove="1" noResize="1" noEditPoints="1" noAdjustHandles="1" noChangeArrowheads="1" noChangeShapeType="1" noTextEdit="1"/>
              </p:cNvSpPr>
              <p:nvPr/>
            </p:nvSpPr>
            <p:spPr>
              <a:xfrm>
                <a:off x="15955665" y="9636339"/>
                <a:ext cx="7958653" cy="553998"/>
              </a:xfrm>
              <a:prstGeom prst="rect">
                <a:avLst/>
              </a:prstGeom>
              <a:blipFill>
                <a:blip r:embed="rId4"/>
                <a:stretch>
                  <a:fillRect r="-159" b="-33333"/>
                </a:stretch>
              </a:blipFill>
              <a:ln w="12700" cap="flat">
                <a:solidFill>
                  <a:schemeClr val="tx1"/>
                </a:solid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110361594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7C20-D62F-1041-B0CF-6D69BC5F179F}"/>
              </a:ext>
            </a:extLst>
          </p:cNvPr>
          <p:cNvSpPr>
            <a:spLocks noGrp="1"/>
          </p:cNvSpPr>
          <p:nvPr>
            <p:ph type="title"/>
          </p:nvPr>
        </p:nvSpPr>
        <p:spPr/>
        <p:txBody>
          <a:bodyPr/>
          <a:lstStyle/>
          <a:p>
            <a:r>
              <a:rPr lang="en-US" dirty="0"/>
              <a:t>Why is this so fundamental?</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D2B4765-4D74-EE44-9BD1-C893B6B6C8E4}"/>
                  </a:ext>
                </a:extLst>
              </p:cNvPr>
              <p:cNvSpPr>
                <a:spLocks noGrp="1"/>
              </p:cNvSpPr>
              <p:nvPr>
                <p:ph type="body" idx="1"/>
              </p:nvPr>
            </p:nvSpPr>
            <p:spPr/>
            <p:txBody>
              <a:bodyPr/>
              <a:lstStyle/>
              <a:p>
                <a:r>
                  <a:rPr lang="en-US" sz="4400" b="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Imagine training </a:t>
                </a:r>
                <a14:m>
                  <m:oMath xmlns:m="http://schemas.openxmlformats.org/officeDocument/2006/math">
                    <m:r>
                      <a:rPr lang="en-US" sz="4400" b="0" i="1">
                        <a:solidFill>
                          <a:schemeClr val="tx1"/>
                        </a:solidFill>
                        <a:latin typeface="Cambria Math" panose="02040503050406030204" pitchFamily="18" charset="0"/>
                      </a:rPr>
                      <m:t>𝑀</m:t>
                    </m:r>
                  </m:oMath>
                </a14:m>
                <a:r>
                  <a:rPr lang="en-US" sz="4400" b="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 such random models, and make them vote (or take average) in the final prediction.</a:t>
                </a:r>
              </a:p>
              <a:p>
                <a:pPr lvl="1"/>
                <a:r>
                  <a:rPr lang="en-US" sz="4400" dirty="0">
                    <a:latin typeface="Amazon Ember" panose="020B0603020204020204" pitchFamily="34" charset="0"/>
                    <a:ea typeface="Amazon Ember" panose="020B0603020204020204" pitchFamily="34" charset="0"/>
                    <a:cs typeface="Amazon Ember" panose="020B0603020204020204" pitchFamily="34" charset="0"/>
                  </a:rPr>
                  <a:t>The </a:t>
                </a:r>
                <a:r>
                  <a:rPr lang="en-US" sz="4400" b="1"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noise</a:t>
                </a:r>
                <a:r>
                  <a:rPr lang="en-US" sz="4400" dirty="0">
                    <a:latin typeface="Amazon Ember" panose="020B0603020204020204" pitchFamily="34" charset="0"/>
                    <a:ea typeface="Amazon Ember" panose="020B0603020204020204" pitchFamily="34" charset="0"/>
                    <a:cs typeface="Amazon Ember" panose="020B0603020204020204" pitchFamily="34" charset="0"/>
                  </a:rPr>
                  <a:t> in unchanged</a:t>
                </a:r>
              </a:p>
              <a:p>
                <a:pPr lvl="1"/>
                <a:r>
                  <a:rPr lang="en-US" sz="4400" dirty="0">
                    <a:latin typeface="Amazon Ember" panose="020B0603020204020204" pitchFamily="34" charset="0"/>
                    <a:ea typeface="Amazon Ember" panose="020B0603020204020204" pitchFamily="34" charset="0"/>
                    <a:cs typeface="Amazon Ember" panose="020B0603020204020204" pitchFamily="34" charset="0"/>
                  </a:rPr>
                  <a:t>The </a:t>
                </a:r>
                <a:r>
                  <a:rPr lang="en-US" sz="4400" b="1"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bias</a:t>
                </a:r>
                <a:r>
                  <a:rPr lang="en-US" sz="4400" dirty="0">
                    <a:latin typeface="Amazon Ember" panose="020B0603020204020204" pitchFamily="34" charset="0"/>
                    <a:ea typeface="Amazon Ember" panose="020B0603020204020204" pitchFamily="34" charset="0"/>
                    <a:cs typeface="Amazon Ember" panose="020B0603020204020204" pitchFamily="34" charset="0"/>
                  </a:rPr>
                  <a:t> is unchanged since</a:t>
                </a:r>
              </a:p>
              <a:p>
                <a:pPr marL="456971" lvl="1" indent="0" algn="ctr">
                  <a:buNone/>
                </a:pPr>
                <a14:m>
                  <m:oMathPara xmlns:m="http://schemas.openxmlformats.org/officeDocument/2006/math">
                    <m:oMathParaPr>
                      <m:jc m:val="centerGroup"/>
                    </m:oMathParaPr>
                    <m:oMath xmlns:m="http://schemas.openxmlformats.org/officeDocument/2006/math">
                      <m:r>
                        <a:rPr lang="en-US" sz="4400" i="1">
                          <a:latin typeface="Cambria Math" panose="02040503050406030204" pitchFamily="18" charset="0"/>
                          <a:ea typeface="Cambria Math" panose="02040503050406030204" pitchFamily="18" charset="0"/>
                        </a:rPr>
                        <m:t>𝔼</m:t>
                      </m:r>
                      <m:d>
                        <m:dPr>
                          <m:begChr m:val="["/>
                          <m:endChr m:val="]"/>
                          <m:ctrlPr>
                            <a:rPr lang="en-US" sz="4400" i="1">
                              <a:latin typeface="Cambria Math" panose="02040503050406030204" pitchFamily="18" charset="0"/>
                              <a:ea typeface="Cambria Math" panose="02040503050406030204" pitchFamily="18" charset="0"/>
                            </a:rPr>
                          </m:ctrlPr>
                        </m:dPr>
                        <m:e>
                          <m:f>
                            <m:fPr>
                              <m:ctrlPr>
                                <a:rPr lang="en-US" sz="4400" i="1">
                                  <a:latin typeface="Cambria Math" panose="02040503050406030204" pitchFamily="18" charset="0"/>
                                  <a:ea typeface="Cambria Math" panose="02040503050406030204" pitchFamily="18" charset="0"/>
                                </a:rPr>
                              </m:ctrlPr>
                            </m:fPr>
                            <m:num>
                              <m:r>
                                <a:rPr lang="en-US" sz="4400" i="1">
                                  <a:latin typeface="Cambria Math" panose="02040503050406030204" pitchFamily="18" charset="0"/>
                                  <a:ea typeface="Cambria Math" panose="02040503050406030204" pitchFamily="18" charset="0"/>
                                </a:rPr>
                                <m:t>1</m:t>
                              </m:r>
                            </m:num>
                            <m:den>
                              <m:r>
                                <a:rPr lang="en-US" sz="4400" i="1">
                                  <a:latin typeface="Cambria Math" panose="02040503050406030204" pitchFamily="18" charset="0"/>
                                  <a:ea typeface="Cambria Math" panose="02040503050406030204" pitchFamily="18" charset="0"/>
                                </a:rPr>
                                <m:t>𝑀</m:t>
                              </m:r>
                            </m:den>
                          </m:f>
                          <m:nary>
                            <m:naryPr>
                              <m:chr m:val="∑"/>
                              <m:ctrlPr>
                                <a:rPr lang="en-US" sz="4400" i="1">
                                  <a:latin typeface="Cambria Math" panose="02040503050406030204" pitchFamily="18" charset="0"/>
                                  <a:ea typeface="Cambria Math" panose="02040503050406030204" pitchFamily="18" charset="0"/>
                                </a:rPr>
                              </m:ctrlPr>
                            </m:naryPr>
                            <m:sub>
                              <m:r>
                                <a:rPr lang="en-US" sz="4400" i="1">
                                  <a:latin typeface="Cambria Math" panose="02040503050406030204" pitchFamily="18" charset="0"/>
                                  <a:ea typeface="Cambria Math" panose="02040503050406030204" pitchFamily="18" charset="0"/>
                                </a:rPr>
                                <m:t>𝑖</m:t>
                              </m:r>
                              <m:r>
                                <a:rPr lang="en-US" sz="4400" i="1">
                                  <a:latin typeface="Cambria Math" panose="02040503050406030204" pitchFamily="18" charset="0"/>
                                  <a:ea typeface="Cambria Math" panose="02040503050406030204" pitchFamily="18" charset="0"/>
                                </a:rPr>
                                <m:t>=1</m:t>
                              </m:r>
                            </m:sub>
                            <m:sup>
                              <m:r>
                                <a:rPr lang="en-US" sz="4400" i="1">
                                  <a:latin typeface="Cambria Math" panose="02040503050406030204" pitchFamily="18" charset="0"/>
                                  <a:ea typeface="Cambria Math" panose="02040503050406030204" pitchFamily="18" charset="0"/>
                                </a:rPr>
                                <m:t>𝑀</m:t>
                              </m:r>
                            </m:sup>
                            <m:e>
                              <m:sSub>
                                <m:sSubPr>
                                  <m:ctrlPr>
                                    <a:rPr lang="en-US" sz="4400" i="1" dirty="0">
                                      <a:latin typeface="Cambria Math" panose="02040503050406030204" pitchFamily="18" charset="0"/>
                                      <a:ea typeface="Cambria Math" panose="02040503050406030204" pitchFamily="18" charset="0"/>
                                    </a:rPr>
                                  </m:ctrlPr>
                                </m:sSub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e>
                                <m:sub>
                                  <m:r>
                                    <a:rPr lang="en-US" sz="4400" i="1" dirty="0">
                                      <a:latin typeface="Cambria Math" panose="02040503050406030204" pitchFamily="18" charset="0"/>
                                      <a:ea typeface="Cambria Math" panose="02040503050406030204" pitchFamily="18" charset="0"/>
                                    </a:rPr>
                                    <m:t>𝒟</m:t>
                                  </m:r>
                                  <m:r>
                                    <a:rPr lang="en-US" sz="4400" i="1" dirty="0">
                                      <a:latin typeface="Cambria Math" panose="02040503050406030204" pitchFamily="18" charset="0"/>
                                      <a:ea typeface="Cambria Math" panose="02040503050406030204" pitchFamily="18" charset="0"/>
                                    </a:rPr>
                                    <m:t>,</m:t>
                                  </m:r>
                                  <m:sSub>
                                    <m:sSubPr>
                                      <m:ctrlPr>
                                        <a:rPr lang="en-US" sz="4400" i="1" dirty="0">
                                          <a:latin typeface="Cambria Math" panose="02040503050406030204" pitchFamily="18" charset="0"/>
                                          <a:ea typeface="Cambria Math" panose="02040503050406030204" pitchFamily="18" charset="0"/>
                                        </a:rPr>
                                      </m:ctrlPr>
                                    </m:sSubPr>
                                    <m:e>
                                      <m:r>
                                        <a:rPr lang="en-US" sz="4400" i="1" dirty="0">
                                          <a:latin typeface="Cambria Math" panose="02040503050406030204" pitchFamily="18" charset="0"/>
                                          <a:ea typeface="Cambria Math" panose="02040503050406030204" pitchFamily="18" charset="0"/>
                                        </a:rPr>
                                        <m:t>ℛ</m:t>
                                      </m:r>
                                    </m:e>
                                    <m:sub>
                                      <m:r>
                                        <a:rPr lang="en-US" sz="4400" i="1" dirty="0">
                                          <a:latin typeface="Cambria Math" panose="02040503050406030204" pitchFamily="18" charset="0"/>
                                          <a:ea typeface="Cambria Math" panose="02040503050406030204" pitchFamily="18" charset="0"/>
                                        </a:rPr>
                                        <m:t>𝑖</m:t>
                                      </m:r>
                                    </m:sub>
                                  </m:sSub>
                                </m:sub>
                              </m:sSub>
                              <m:d>
                                <m:dPr>
                                  <m:ctrlPr>
                                    <a:rPr lang="en-US" sz="4400" i="1" dirty="0">
                                      <a:latin typeface="Cambria Math" panose="02040503050406030204" pitchFamily="18" charset="0"/>
                                      <a:ea typeface="Cambria Math" panose="02040503050406030204" pitchFamily="18" charset="0"/>
                                    </a:rPr>
                                  </m:ctrlPr>
                                </m:dPr>
                                <m:e>
                                  <m:acc>
                                    <m:accPr>
                                      <m:chr m:val="⃗"/>
                                      <m:ctrlPr>
                                        <a:rPr lang="en-US" sz="4400" i="1" dirty="0">
                                          <a:latin typeface="Cambria Math" panose="02040503050406030204" pitchFamily="18" charset="0"/>
                                          <a:ea typeface="Cambria Math" panose="02040503050406030204" pitchFamily="18" charset="0"/>
                                        </a:rPr>
                                      </m:ctrlPr>
                                    </m:accPr>
                                    <m:e>
                                      <m:r>
                                        <a:rPr lang="en-US" sz="4400" i="1" dirty="0">
                                          <a:latin typeface="Cambria Math" panose="02040503050406030204" pitchFamily="18" charset="0"/>
                                          <a:ea typeface="Cambria Math" panose="02040503050406030204" pitchFamily="18" charset="0"/>
                                        </a:rPr>
                                        <m:t>𝑥</m:t>
                                      </m:r>
                                    </m:e>
                                  </m:acc>
                                </m:e>
                              </m:d>
                            </m:e>
                          </m:nary>
                        </m:e>
                      </m:d>
                      <m:r>
                        <a:rPr lang="en-US" sz="4400" i="1">
                          <a:latin typeface="Cambria Math" panose="02040503050406030204" pitchFamily="18" charset="0"/>
                          <a:ea typeface="Cambria Math" panose="02040503050406030204" pitchFamily="18" charset="0"/>
                        </a:rPr>
                        <m:t>=</m:t>
                      </m:r>
                      <m:f>
                        <m:fPr>
                          <m:ctrlPr>
                            <a:rPr lang="en-US" sz="4400" i="1">
                              <a:latin typeface="Cambria Math" panose="02040503050406030204" pitchFamily="18" charset="0"/>
                              <a:ea typeface="Cambria Math" panose="02040503050406030204" pitchFamily="18" charset="0"/>
                            </a:rPr>
                          </m:ctrlPr>
                        </m:fPr>
                        <m:num>
                          <m:r>
                            <a:rPr lang="en-US" sz="4400" i="1">
                              <a:latin typeface="Cambria Math" panose="02040503050406030204" pitchFamily="18" charset="0"/>
                              <a:ea typeface="Cambria Math" panose="02040503050406030204" pitchFamily="18" charset="0"/>
                            </a:rPr>
                            <m:t>1</m:t>
                          </m:r>
                        </m:num>
                        <m:den>
                          <m:r>
                            <a:rPr lang="en-US" sz="4400" i="1">
                              <a:latin typeface="Cambria Math" panose="02040503050406030204" pitchFamily="18" charset="0"/>
                              <a:ea typeface="Cambria Math" panose="02040503050406030204" pitchFamily="18" charset="0"/>
                            </a:rPr>
                            <m:t>𝑀</m:t>
                          </m:r>
                        </m:den>
                      </m:f>
                      <m:nary>
                        <m:naryPr>
                          <m:chr m:val="∑"/>
                          <m:ctrlPr>
                            <a:rPr lang="en-US" sz="4400" i="1">
                              <a:latin typeface="Cambria Math" panose="02040503050406030204" pitchFamily="18" charset="0"/>
                              <a:ea typeface="Cambria Math" panose="02040503050406030204" pitchFamily="18" charset="0"/>
                            </a:rPr>
                          </m:ctrlPr>
                        </m:naryPr>
                        <m:sub>
                          <m:r>
                            <a:rPr lang="en-US" sz="4400" i="1">
                              <a:latin typeface="Cambria Math" panose="02040503050406030204" pitchFamily="18" charset="0"/>
                              <a:ea typeface="Cambria Math" panose="02040503050406030204" pitchFamily="18" charset="0"/>
                            </a:rPr>
                            <m:t>𝑖</m:t>
                          </m:r>
                          <m:r>
                            <a:rPr lang="en-US" sz="4400" i="1">
                              <a:latin typeface="Cambria Math" panose="02040503050406030204" pitchFamily="18" charset="0"/>
                              <a:ea typeface="Cambria Math" panose="02040503050406030204" pitchFamily="18" charset="0"/>
                            </a:rPr>
                            <m:t>=1</m:t>
                          </m:r>
                        </m:sub>
                        <m:sup>
                          <m:r>
                            <a:rPr lang="en-US" sz="4400" i="1">
                              <a:latin typeface="Cambria Math" panose="02040503050406030204" pitchFamily="18" charset="0"/>
                              <a:ea typeface="Cambria Math" panose="02040503050406030204" pitchFamily="18" charset="0"/>
                            </a:rPr>
                            <m:t>𝑀</m:t>
                          </m:r>
                        </m:sup>
                        <m:e>
                          <m:r>
                            <a:rPr lang="en-US" sz="4400" i="1">
                              <a:latin typeface="Cambria Math" panose="02040503050406030204" pitchFamily="18" charset="0"/>
                              <a:ea typeface="Cambria Math" panose="02040503050406030204" pitchFamily="18" charset="0"/>
                            </a:rPr>
                            <m:t>𝔼</m:t>
                          </m:r>
                          <m:d>
                            <m:dPr>
                              <m:begChr m:val="["/>
                              <m:endChr m:val="]"/>
                              <m:ctrlPr>
                                <a:rPr lang="en-US" sz="4400" i="1" dirty="0">
                                  <a:latin typeface="Cambria Math" panose="02040503050406030204" pitchFamily="18" charset="0"/>
                                  <a:ea typeface="Cambria Math" panose="02040503050406030204" pitchFamily="18" charset="0"/>
                                </a:rPr>
                              </m:ctrlPr>
                            </m:dPr>
                            <m:e>
                              <m:sSub>
                                <m:sSubPr>
                                  <m:ctrlPr>
                                    <a:rPr lang="en-US" sz="4400" i="1" dirty="0">
                                      <a:latin typeface="Cambria Math" panose="02040503050406030204" pitchFamily="18" charset="0"/>
                                      <a:ea typeface="Cambria Math" panose="02040503050406030204" pitchFamily="18" charset="0"/>
                                    </a:rPr>
                                  </m:ctrlPr>
                                </m:sSub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e>
                                <m:sub>
                                  <m:r>
                                    <a:rPr lang="en-US" sz="4400" i="1" dirty="0">
                                      <a:latin typeface="Cambria Math" panose="02040503050406030204" pitchFamily="18" charset="0"/>
                                      <a:ea typeface="Cambria Math" panose="02040503050406030204" pitchFamily="18" charset="0"/>
                                    </a:rPr>
                                    <m:t>𝒟</m:t>
                                  </m:r>
                                  <m:r>
                                    <a:rPr lang="en-US" sz="4400" i="1" dirty="0">
                                      <a:latin typeface="Cambria Math" panose="02040503050406030204" pitchFamily="18" charset="0"/>
                                      <a:ea typeface="Cambria Math" panose="02040503050406030204" pitchFamily="18" charset="0"/>
                                    </a:rPr>
                                    <m:t>,</m:t>
                                  </m:r>
                                  <m:sSub>
                                    <m:sSubPr>
                                      <m:ctrlPr>
                                        <a:rPr lang="en-US" sz="4400" i="1" dirty="0">
                                          <a:latin typeface="Cambria Math" panose="02040503050406030204" pitchFamily="18" charset="0"/>
                                          <a:ea typeface="Cambria Math" panose="02040503050406030204" pitchFamily="18" charset="0"/>
                                        </a:rPr>
                                      </m:ctrlPr>
                                    </m:sSubPr>
                                    <m:e>
                                      <m:r>
                                        <a:rPr lang="en-US" sz="4400" i="1" dirty="0">
                                          <a:latin typeface="Cambria Math" panose="02040503050406030204" pitchFamily="18" charset="0"/>
                                          <a:ea typeface="Cambria Math" panose="02040503050406030204" pitchFamily="18" charset="0"/>
                                        </a:rPr>
                                        <m:t>ℛ</m:t>
                                      </m:r>
                                    </m:e>
                                    <m:sub>
                                      <m:r>
                                        <a:rPr lang="en-US" sz="4400" i="1" dirty="0">
                                          <a:latin typeface="Cambria Math" panose="02040503050406030204" pitchFamily="18" charset="0"/>
                                          <a:ea typeface="Cambria Math" panose="02040503050406030204" pitchFamily="18" charset="0"/>
                                        </a:rPr>
                                        <m:t>𝑖</m:t>
                                      </m:r>
                                    </m:sub>
                                  </m:sSub>
                                </m:sub>
                              </m:sSub>
                              <m:d>
                                <m:dPr>
                                  <m:ctrlPr>
                                    <a:rPr lang="en-US" sz="4400" i="1" dirty="0">
                                      <a:latin typeface="Cambria Math" panose="02040503050406030204" pitchFamily="18" charset="0"/>
                                      <a:ea typeface="Cambria Math" panose="02040503050406030204" pitchFamily="18" charset="0"/>
                                    </a:rPr>
                                  </m:ctrlPr>
                                </m:dPr>
                                <m:e>
                                  <m:acc>
                                    <m:accPr>
                                      <m:chr m:val="⃗"/>
                                      <m:ctrlPr>
                                        <a:rPr lang="en-US" sz="4400" i="1" dirty="0">
                                          <a:latin typeface="Cambria Math" panose="02040503050406030204" pitchFamily="18" charset="0"/>
                                          <a:ea typeface="Cambria Math" panose="02040503050406030204" pitchFamily="18" charset="0"/>
                                        </a:rPr>
                                      </m:ctrlPr>
                                    </m:accPr>
                                    <m:e>
                                      <m:r>
                                        <a:rPr lang="en-US" sz="4400" i="1" dirty="0">
                                          <a:latin typeface="Cambria Math" panose="02040503050406030204" pitchFamily="18" charset="0"/>
                                          <a:ea typeface="Cambria Math" panose="02040503050406030204" pitchFamily="18" charset="0"/>
                                        </a:rPr>
                                        <m:t>𝑥</m:t>
                                      </m:r>
                                    </m:e>
                                  </m:acc>
                                </m:e>
                              </m:d>
                            </m:e>
                          </m:d>
                        </m:e>
                      </m:nary>
                      <m:r>
                        <a:rPr lang="en-US" sz="4400" i="1" dirty="0">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𝔼</m:t>
                      </m:r>
                      <m:d>
                        <m:dPr>
                          <m:begChr m:val="["/>
                          <m:endChr m:val="]"/>
                          <m:ctrlPr>
                            <a:rPr lang="en-US" sz="4400" i="1" dirty="0">
                              <a:latin typeface="Cambria Math" panose="02040503050406030204" pitchFamily="18" charset="0"/>
                              <a:ea typeface="Cambria Math" panose="02040503050406030204" pitchFamily="18" charset="0"/>
                            </a:rPr>
                          </m:ctrlPr>
                        </m:dPr>
                        <m:e>
                          <m:sSub>
                            <m:sSubPr>
                              <m:ctrlPr>
                                <a:rPr lang="en-US" sz="4400" i="1" dirty="0">
                                  <a:latin typeface="Cambria Math" panose="02040503050406030204" pitchFamily="18" charset="0"/>
                                  <a:ea typeface="Cambria Math" panose="02040503050406030204" pitchFamily="18" charset="0"/>
                                </a:rPr>
                              </m:ctrlPr>
                            </m:sSub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e>
                            <m:sub>
                              <m:r>
                                <a:rPr lang="en-US" sz="4400" i="1" dirty="0">
                                  <a:latin typeface="Cambria Math" panose="02040503050406030204" pitchFamily="18" charset="0"/>
                                  <a:ea typeface="Cambria Math" panose="02040503050406030204" pitchFamily="18" charset="0"/>
                                </a:rPr>
                                <m:t>𝒟</m:t>
                              </m:r>
                              <m:r>
                                <a:rPr lang="en-US" sz="4400" i="1" dirty="0">
                                  <a:latin typeface="Cambria Math" panose="02040503050406030204" pitchFamily="18" charset="0"/>
                                  <a:ea typeface="Cambria Math" panose="02040503050406030204" pitchFamily="18" charset="0"/>
                                </a:rPr>
                                <m:t>,</m:t>
                              </m:r>
                              <m:sSub>
                                <m:sSubPr>
                                  <m:ctrlPr>
                                    <a:rPr lang="en-US" sz="4400" i="1" dirty="0">
                                      <a:latin typeface="Cambria Math" panose="02040503050406030204" pitchFamily="18" charset="0"/>
                                      <a:ea typeface="Cambria Math" panose="02040503050406030204" pitchFamily="18" charset="0"/>
                                    </a:rPr>
                                  </m:ctrlPr>
                                </m:sSubPr>
                                <m:e>
                                  <m:r>
                                    <a:rPr lang="en-US" sz="4400" i="1" dirty="0">
                                      <a:latin typeface="Cambria Math" panose="02040503050406030204" pitchFamily="18" charset="0"/>
                                      <a:ea typeface="Cambria Math" panose="02040503050406030204" pitchFamily="18" charset="0"/>
                                    </a:rPr>
                                    <m:t>ℛ</m:t>
                                  </m:r>
                                </m:e>
                                <m:sub>
                                  <m:r>
                                    <a:rPr lang="en-US" sz="4400" i="1" dirty="0">
                                      <a:latin typeface="Cambria Math" panose="02040503050406030204" pitchFamily="18" charset="0"/>
                                      <a:ea typeface="Cambria Math" panose="02040503050406030204" pitchFamily="18" charset="0"/>
                                    </a:rPr>
                                    <m:t>𝑖</m:t>
                                  </m:r>
                                </m:sub>
                              </m:sSub>
                            </m:sub>
                          </m:sSub>
                          <m:d>
                            <m:dPr>
                              <m:ctrlPr>
                                <a:rPr lang="en-US" sz="4400" i="1" dirty="0">
                                  <a:latin typeface="Cambria Math" panose="02040503050406030204" pitchFamily="18" charset="0"/>
                                  <a:ea typeface="Cambria Math" panose="02040503050406030204" pitchFamily="18" charset="0"/>
                                </a:rPr>
                              </m:ctrlPr>
                            </m:dPr>
                            <m:e>
                              <m:acc>
                                <m:accPr>
                                  <m:chr m:val="⃗"/>
                                  <m:ctrlPr>
                                    <a:rPr lang="en-US" sz="4400" i="1" dirty="0">
                                      <a:latin typeface="Cambria Math" panose="02040503050406030204" pitchFamily="18" charset="0"/>
                                      <a:ea typeface="Cambria Math" panose="02040503050406030204" pitchFamily="18" charset="0"/>
                                    </a:rPr>
                                  </m:ctrlPr>
                                </m:accPr>
                                <m:e>
                                  <m:r>
                                    <a:rPr lang="en-US" sz="4400" i="1" dirty="0">
                                      <a:latin typeface="Cambria Math" panose="02040503050406030204" pitchFamily="18" charset="0"/>
                                      <a:ea typeface="Cambria Math" panose="02040503050406030204" pitchFamily="18" charset="0"/>
                                    </a:rPr>
                                    <m:t>𝑥</m:t>
                                  </m:r>
                                </m:e>
                              </m:acc>
                            </m:e>
                          </m:d>
                        </m:e>
                      </m:d>
                    </m:oMath>
                  </m:oMathPara>
                </a14:m>
                <a:endParaRPr lang="en-US" sz="4400" dirty="0">
                  <a:latin typeface="Amazon Ember" panose="020B0603020204020204" pitchFamily="34" charset="0"/>
                  <a:ea typeface="Amazon Ember" panose="020B0603020204020204" pitchFamily="34" charset="0"/>
                  <a:cs typeface="Amazon Ember" panose="020B0603020204020204" pitchFamily="34" charset="0"/>
                </a:endParaRPr>
              </a:p>
              <a:p>
                <a:pPr lvl="1"/>
                <a:r>
                  <a:rPr lang="en-US" sz="4400" dirty="0">
                    <a:latin typeface="Amazon Ember" panose="020B0603020204020204" pitchFamily="34" charset="0"/>
                    <a:ea typeface="Amazon Ember" panose="020B0603020204020204" pitchFamily="34" charset="0"/>
                    <a:cs typeface="Amazon Ember" panose="020B0603020204020204" pitchFamily="34" charset="0"/>
                  </a:rPr>
                  <a:t>The </a:t>
                </a:r>
                <a:r>
                  <a:rPr lang="en-US" sz="4400" b="1"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variance due to the dataset</a:t>
                </a:r>
                <a:r>
                  <a:rPr lang="en-US" sz="4400" b="1" dirty="0">
                    <a:solidFill>
                      <a:schemeClr val="accent6"/>
                    </a:solidFill>
                    <a:latin typeface="Amazon Ember" panose="020B0603020204020204" pitchFamily="34" charset="0"/>
                    <a:ea typeface="Amazon Ember" panose="020B0603020204020204" pitchFamily="34" charset="0"/>
                    <a:cs typeface="Amazon Ember" panose="020B0603020204020204" pitchFamily="34" charset="0"/>
                  </a:rPr>
                  <a:t> </a:t>
                </a:r>
                <a:r>
                  <a:rPr lang="en-US" sz="4400" dirty="0">
                    <a:latin typeface="Amazon Ember" panose="020B0603020204020204" pitchFamily="34" charset="0"/>
                    <a:ea typeface="Amazon Ember" panose="020B0603020204020204" pitchFamily="34" charset="0"/>
                    <a:cs typeface="Amazon Ember" panose="020B0603020204020204" pitchFamily="34" charset="0"/>
                  </a:rPr>
                  <a:t>is unchanged (for the same reason)</a:t>
                </a:r>
              </a:p>
              <a:p>
                <a:pPr lvl="1"/>
                <a:r>
                  <a:rPr lang="en-US" sz="4400" dirty="0">
                    <a:latin typeface="Amazon Ember" panose="020B0603020204020204" pitchFamily="34" charset="0"/>
                    <a:ea typeface="Amazon Ember" panose="020B0603020204020204" pitchFamily="34" charset="0"/>
                    <a:cs typeface="Amazon Ember" panose="020B0603020204020204" pitchFamily="34" charset="0"/>
                  </a:rPr>
                  <a:t>The </a:t>
                </a:r>
                <a:r>
                  <a:rPr lang="en-US" sz="4400" b="1"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variance due to added randomness</a:t>
                </a:r>
                <a:r>
                  <a:rPr lang="en-US" sz="4400" b="1" dirty="0">
                    <a:solidFill>
                      <a:schemeClr val="accent6"/>
                    </a:solidFill>
                    <a:latin typeface="Amazon Ember" panose="020B0603020204020204" pitchFamily="34" charset="0"/>
                    <a:ea typeface="Amazon Ember" panose="020B0603020204020204" pitchFamily="34" charset="0"/>
                    <a:cs typeface="Amazon Ember" panose="020B0603020204020204" pitchFamily="34" charset="0"/>
                  </a:rPr>
                  <a:t> </a:t>
                </a:r>
                <a:r>
                  <a:rPr lang="en-US" sz="4400" dirty="0">
                    <a:latin typeface="Amazon Ember" panose="020B0603020204020204" pitchFamily="34" charset="0"/>
                    <a:ea typeface="Amazon Ember" panose="020B0603020204020204" pitchFamily="34" charset="0"/>
                    <a:cs typeface="Amazon Ember" panose="020B0603020204020204" pitchFamily="34" charset="0"/>
                  </a:rPr>
                  <a:t>is</a:t>
                </a:r>
              </a:p>
              <a:p>
                <a:pPr marL="456971" lvl="1" indent="0" algn="ctr">
                  <a:buNone/>
                </a:pPr>
                <a14:m>
                  <m:oMathPara xmlns:m="http://schemas.openxmlformats.org/officeDocument/2006/math">
                    <m:oMathParaPr>
                      <m:jc m:val="centerGroup"/>
                    </m:oMathParaPr>
                    <m:oMath xmlns:m="http://schemas.openxmlformats.org/officeDocument/2006/math">
                      <m:sSub>
                        <m:sSubPr>
                          <m:ctrlPr>
                            <a:rPr lang="en-US" sz="4400" i="1">
                              <a:latin typeface="Cambria Math" panose="02040503050406030204" pitchFamily="18" charset="0"/>
                              <a:ea typeface="Cambria Math" panose="02040503050406030204" pitchFamily="18" charset="0"/>
                            </a:rPr>
                          </m:ctrlPr>
                        </m:sSubPr>
                        <m:e>
                          <m:r>
                            <a:rPr lang="en-US" sz="4400">
                              <a:latin typeface="Cambria Math" panose="02040503050406030204" pitchFamily="18" charset="0"/>
                              <a:ea typeface="Cambria Math" panose="02040503050406030204" pitchFamily="18" charset="0"/>
                            </a:rPr>
                            <m:t>𝔼</m:t>
                          </m:r>
                        </m:e>
                        <m:sub>
                          <m:r>
                            <a:rPr lang="en-US" sz="4400" i="1">
                              <a:latin typeface="Cambria Math" panose="02040503050406030204" pitchFamily="18" charset="0"/>
                              <a:ea typeface="Cambria Math" panose="02040503050406030204" pitchFamily="18" charset="0"/>
                            </a:rPr>
                            <m:t>𝒟</m:t>
                          </m:r>
                        </m:sub>
                      </m:sSub>
                      <m:d>
                        <m:dPr>
                          <m:begChr m:val="["/>
                          <m:endChr m:val="]"/>
                          <m:ctrlPr>
                            <a:rPr lang="en-US" sz="4400" i="1">
                              <a:latin typeface="Cambria Math" panose="02040503050406030204" pitchFamily="18" charset="0"/>
                              <a:ea typeface="Cambria Math" panose="02040503050406030204" pitchFamily="18" charset="0"/>
                            </a:rPr>
                          </m:ctrlPr>
                        </m:dPr>
                        <m:e>
                          <m:sSub>
                            <m:sSubPr>
                              <m:ctrlPr>
                                <a:rPr lang="en-US" sz="4400" i="1">
                                  <a:latin typeface="Cambria Math" panose="02040503050406030204" pitchFamily="18" charset="0"/>
                                  <a:ea typeface="Cambria Math" panose="02040503050406030204" pitchFamily="18" charset="0"/>
                                </a:rPr>
                              </m:ctrlPr>
                            </m:sSubPr>
                            <m:e>
                              <m:r>
                                <m:rPr>
                                  <m:sty m:val="p"/>
                                </m:rPr>
                                <a:rPr lang="en-US" sz="4400">
                                  <a:latin typeface="Cambria Math" panose="02040503050406030204" pitchFamily="18" charset="0"/>
                                  <a:ea typeface="Cambria Math" panose="02040503050406030204" pitchFamily="18" charset="0"/>
                                </a:rPr>
                                <m:t>Var</m:t>
                              </m:r>
                            </m:e>
                            <m:sub>
                              <m:r>
                                <a:rPr lang="en-US" sz="4400" i="1">
                                  <a:latin typeface="Cambria Math" panose="02040503050406030204" pitchFamily="18" charset="0"/>
                                  <a:ea typeface="Cambria Math" panose="02040503050406030204" pitchFamily="18" charset="0"/>
                                </a:rPr>
                                <m:t>ℛ</m:t>
                              </m:r>
                            </m:sub>
                          </m:sSub>
                          <m:d>
                            <m:dPr>
                              <m:begChr m:val="["/>
                              <m:endChr m:val="]"/>
                              <m:ctrlPr>
                                <a:rPr lang="en-US" sz="4400" i="1">
                                  <a:latin typeface="Cambria Math" panose="02040503050406030204" pitchFamily="18" charset="0"/>
                                  <a:ea typeface="Cambria Math" panose="02040503050406030204" pitchFamily="18" charset="0"/>
                                </a:rPr>
                              </m:ctrlPr>
                            </m:dPr>
                            <m:e>
                              <m:d>
                                <m:dPr>
                                  <m:begChr m:val=""/>
                                  <m:endChr m:val="|"/>
                                  <m:ctrlPr>
                                    <a:rPr lang="en-US" sz="4400" i="1">
                                      <a:latin typeface="Cambria Math" panose="02040503050406030204" pitchFamily="18" charset="0"/>
                                      <a:ea typeface="Cambria Math" panose="02040503050406030204" pitchFamily="18" charset="0"/>
                                    </a:rPr>
                                  </m:ctrlPr>
                                </m:dPr>
                                <m:e>
                                  <m:f>
                                    <m:fPr>
                                      <m:ctrlPr>
                                        <a:rPr lang="en-US" sz="4400" i="1">
                                          <a:latin typeface="Cambria Math" panose="02040503050406030204" pitchFamily="18" charset="0"/>
                                          <a:ea typeface="Cambria Math" panose="02040503050406030204" pitchFamily="18" charset="0"/>
                                        </a:rPr>
                                      </m:ctrlPr>
                                    </m:fPr>
                                    <m:num>
                                      <m:r>
                                        <a:rPr lang="en-US" sz="4400" i="1">
                                          <a:latin typeface="Cambria Math" panose="02040503050406030204" pitchFamily="18" charset="0"/>
                                          <a:ea typeface="Cambria Math" panose="02040503050406030204" pitchFamily="18" charset="0"/>
                                        </a:rPr>
                                        <m:t>1</m:t>
                                      </m:r>
                                    </m:num>
                                    <m:den>
                                      <m:r>
                                        <a:rPr lang="en-US" sz="4400" i="1">
                                          <a:latin typeface="Cambria Math" panose="02040503050406030204" pitchFamily="18" charset="0"/>
                                          <a:ea typeface="Cambria Math" panose="02040503050406030204" pitchFamily="18" charset="0"/>
                                        </a:rPr>
                                        <m:t>𝑀</m:t>
                                      </m:r>
                                    </m:den>
                                  </m:f>
                                  <m:nary>
                                    <m:naryPr>
                                      <m:chr m:val="∑"/>
                                      <m:ctrlPr>
                                        <a:rPr lang="en-US" sz="4400" i="1">
                                          <a:latin typeface="Cambria Math" panose="02040503050406030204" pitchFamily="18" charset="0"/>
                                          <a:ea typeface="Cambria Math" panose="02040503050406030204" pitchFamily="18" charset="0"/>
                                        </a:rPr>
                                      </m:ctrlPr>
                                    </m:naryPr>
                                    <m:sub>
                                      <m:r>
                                        <a:rPr lang="en-US" sz="4400" i="1">
                                          <a:latin typeface="Cambria Math" panose="02040503050406030204" pitchFamily="18" charset="0"/>
                                          <a:ea typeface="Cambria Math" panose="02040503050406030204" pitchFamily="18" charset="0"/>
                                        </a:rPr>
                                        <m:t>𝑖</m:t>
                                      </m:r>
                                      <m:r>
                                        <a:rPr lang="en-US" sz="4400" i="1">
                                          <a:latin typeface="Cambria Math" panose="02040503050406030204" pitchFamily="18" charset="0"/>
                                          <a:ea typeface="Cambria Math" panose="02040503050406030204" pitchFamily="18" charset="0"/>
                                        </a:rPr>
                                        <m:t>=1</m:t>
                                      </m:r>
                                    </m:sub>
                                    <m:sup>
                                      <m:r>
                                        <a:rPr lang="en-US" sz="4400" i="1">
                                          <a:latin typeface="Cambria Math" panose="02040503050406030204" pitchFamily="18" charset="0"/>
                                          <a:ea typeface="Cambria Math" panose="02040503050406030204" pitchFamily="18" charset="0"/>
                                        </a:rPr>
                                        <m:t>𝑀</m:t>
                                      </m:r>
                                    </m:sup>
                                    <m:e>
                                      <m:sSub>
                                        <m:sSubPr>
                                          <m:ctrlPr>
                                            <a:rPr lang="en-US" sz="4400" i="1">
                                              <a:latin typeface="Cambria Math" panose="02040503050406030204" pitchFamily="18" charset="0"/>
                                              <a:ea typeface="Cambria Math" panose="02040503050406030204" pitchFamily="18" charset="0"/>
                                            </a:rPr>
                                          </m:ctrlPr>
                                        </m:sSub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e>
                                        <m:sub>
                                          <m:r>
                                            <a:rPr lang="en-US" sz="4400" i="1">
                                              <a:latin typeface="Cambria Math" panose="02040503050406030204" pitchFamily="18" charset="0"/>
                                              <a:ea typeface="Cambria Math" panose="02040503050406030204" pitchFamily="18" charset="0"/>
                                            </a:rPr>
                                            <m:t>𝒟</m:t>
                                          </m:r>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ℛ</m:t>
                                          </m:r>
                                        </m:sub>
                                      </m:sSub>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e>
                                  </m:nary>
                                </m:e>
                              </m:d>
                              <m:r>
                                <a:rPr lang="en-US" sz="4400" i="1">
                                  <a:latin typeface="Cambria Math" panose="02040503050406030204" pitchFamily="18" charset="0"/>
                                  <a:ea typeface="Cambria Math" panose="02040503050406030204" pitchFamily="18" charset="0"/>
                                </a:rPr>
                                <m:t>𝒟</m:t>
                              </m:r>
                            </m:e>
                          </m:d>
                        </m:e>
                      </m:d>
                      <m:r>
                        <a:rPr lang="en-US" sz="4400" i="1">
                          <a:latin typeface="Cambria Math" panose="02040503050406030204" pitchFamily="18" charset="0"/>
                          <a:ea typeface="Cambria Math" panose="02040503050406030204" pitchFamily="18" charset="0"/>
                        </a:rPr>
                        <m:t>=</m:t>
                      </m:r>
                      <m:f>
                        <m:fPr>
                          <m:ctrlPr>
                            <a:rPr lang="en-US" sz="4400" i="1">
                              <a:latin typeface="Cambria Math" panose="02040503050406030204" pitchFamily="18" charset="0"/>
                              <a:ea typeface="Cambria Math" panose="02040503050406030204" pitchFamily="18" charset="0"/>
                            </a:rPr>
                          </m:ctrlPr>
                        </m:fPr>
                        <m:num>
                          <m:r>
                            <a:rPr lang="en-US" sz="4400" i="1">
                              <a:latin typeface="Cambria Math" panose="02040503050406030204" pitchFamily="18" charset="0"/>
                              <a:ea typeface="Cambria Math" panose="02040503050406030204" pitchFamily="18" charset="0"/>
                            </a:rPr>
                            <m:t>1</m:t>
                          </m:r>
                        </m:num>
                        <m:den>
                          <m:r>
                            <a:rPr lang="en-US" sz="4400" i="1">
                              <a:latin typeface="Cambria Math" panose="02040503050406030204" pitchFamily="18" charset="0"/>
                              <a:ea typeface="Cambria Math" panose="02040503050406030204" pitchFamily="18" charset="0"/>
                            </a:rPr>
                            <m:t>𝑀</m:t>
                          </m:r>
                        </m:den>
                      </m:f>
                      <m:sSub>
                        <m:sSubPr>
                          <m:ctrlPr>
                            <a:rPr lang="en-US" sz="4400" i="1">
                              <a:latin typeface="Cambria Math" panose="02040503050406030204" pitchFamily="18" charset="0"/>
                              <a:ea typeface="Cambria Math" panose="02040503050406030204" pitchFamily="18" charset="0"/>
                            </a:rPr>
                          </m:ctrlPr>
                        </m:sSubPr>
                        <m:e>
                          <m:r>
                            <a:rPr lang="en-US" sz="4400">
                              <a:latin typeface="Cambria Math" panose="02040503050406030204" pitchFamily="18" charset="0"/>
                              <a:ea typeface="Cambria Math" panose="02040503050406030204" pitchFamily="18" charset="0"/>
                            </a:rPr>
                            <m:t>𝔼</m:t>
                          </m:r>
                        </m:e>
                        <m:sub>
                          <m:r>
                            <a:rPr lang="en-US" sz="4400" i="1">
                              <a:latin typeface="Cambria Math" panose="02040503050406030204" pitchFamily="18" charset="0"/>
                              <a:ea typeface="Cambria Math" panose="02040503050406030204" pitchFamily="18" charset="0"/>
                            </a:rPr>
                            <m:t>𝒟</m:t>
                          </m:r>
                        </m:sub>
                      </m:sSub>
                      <m:d>
                        <m:dPr>
                          <m:begChr m:val="["/>
                          <m:endChr m:val="]"/>
                          <m:ctrlPr>
                            <a:rPr lang="en-US" sz="4400" i="1">
                              <a:latin typeface="Cambria Math" panose="02040503050406030204" pitchFamily="18" charset="0"/>
                              <a:ea typeface="Cambria Math" panose="02040503050406030204" pitchFamily="18" charset="0"/>
                            </a:rPr>
                          </m:ctrlPr>
                        </m:dPr>
                        <m:e>
                          <m:sSub>
                            <m:sSubPr>
                              <m:ctrlPr>
                                <a:rPr lang="en-US" sz="4400" i="1">
                                  <a:latin typeface="Cambria Math" panose="02040503050406030204" pitchFamily="18" charset="0"/>
                                  <a:ea typeface="Cambria Math" panose="02040503050406030204" pitchFamily="18" charset="0"/>
                                </a:rPr>
                              </m:ctrlPr>
                            </m:sSubPr>
                            <m:e>
                              <m:r>
                                <m:rPr>
                                  <m:sty m:val="p"/>
                                </m:rPr>
                                <a:rPr lang="en-US" sz="4400">
                                  <a:latin typeface="Cambria Math" panose="02040503050406030204" pitchFamily="18" charset="0"/>
                                  <a:ea typeface="Cambria Math" panose="02040503050406030204" pitchFamily="18" charset="0"/>
                                </a:rPr>
                                <m:t>Var</m:t>
                              </m:r>
                            </m:e>
                            <m:sub>
                              <m:r>
                                <a:rPr lang="en-US" sz="4400" i="1">
                                  <a:latin typeface="Cambria Math" panose="02040503050406030204" pitchFamily="18" charset="0"/>
                                  <a:ea typeface="Cambria Math" panose="02040503050406030204" pitchFamily="18" charset="0"/>
                                </a:rPr>
                                <m:t>ℛ</m:t>
                              </m:r>
                            </m:sub>
                          </m:sSub>
                          <m:d>
                            <m:dPr>
                              <m:begChr m:val="["/>
                              <m:endChr m:val="]"/>
                              <m:ctrlPr>
                                <a:rPr lang="en-US" sz="4400" i="1">
                                  <a:latin typeface="Cambria Math" panose="02040503050406030204" pitchFamily="18" charset="0"/>
                                  <a:ea typeface="Cambria Math" panose="02040503050406030204" pitchFamily="18" charset="0"/>
                                </a:rPr>
                              </m:ctrlPr>
                            </m:dPr>
                            <m:e>
                              <m:sSub>
                                <m:sSubPr>
                                  <m:ctrlPr>
                                    <a:rPr lang="en-US" sz="4400" i="1">
                                      <a:latin typeface="Cambria Math" panose="02040503050406030204" pitchFamily="18" charset="0"/>
                                      <a:ea typeface="Cambria Math" panose="02040503050406030204" pitchFamily="18" charset="0"/>
                                    </a:rPr>
                                  </m:ctrlPr>
                                </m:sSub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𝑓</m:t>
                                      </m:r>
                                    </m:e>
                                  </m:acc>
                                </m:e>
                                <m:sub>
                                  <m:r>
                                    <a:rPr lang="en-US" sz="4400" i="1">
                                      <a:latin typeface="Cambria Math" panose="02040503050406030204" pitchFamily="18" charset="0"/>
                                      <a:ea typeface="Cambria Math" panose="02040503050406030204" pitchFamily="18" charset="0"/>
                                    </a:rPr>
                                    <m:t>𝒟</m:t>
                                  </m:r>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ℛ</m:t>
                                  </m:r>
                                </m:sub>
                              </m:sSub>
                              <m:d>
                                <m:dPr>
                                  <m:ctrlPr>
                                    <a:rPr lang="en-US" sz="4400" i="1">
                                      <a:latin typeface="Cambria Math" panose="02040503050406030204" pitchFamily="18" charset="0"/>
                                      <a:ea typeface="Cambria Math" panose="02040503050406030204" pitchFamily="18" charset="0"/>
                                    </a:rPr>
                                  </m:ctrlPr>
                                </m:dPr>
                                <m:e>
                                  <m:acc>
                                    <m:accPr>
                                      <m:chr m:val="⃗"/>
                                      <m:ctrlPr>
                                        <a:rPr lang="en-US" sz="4400" i="1">
                                          <a:latin typeface="Cambria Math" panose="02040503050406030204" pitchFamily="18" charset="0"/>
                                          <a:ea typeface="Cambria Math" panose="02040503050406030204" pitchFamily="18" charset="0"/>
                                        </a:rPr>
                                      </m:ctrlPr>
                                    </m:accPr>
                                    <m:e>
                                      <m:r>
                                        <a:rPr lang="en-US" sz="4400" i="1">
                                          <a:latin typeface="Cambria Math" panose="02040503050406030204" pitchFamily="18" charset="0"/>
                                          <a:ea typeface="Cambria Math" panose="02040503050406030204" pitchFamily="18" charset="0"/>
                                        </a:rPr>
                                        <m:t>𝑥</m:t>
                                      </m:r>
                                    </m:e>
                                  </m:acc>
                                </m:e>
                              </m:d>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𝒟</m:t>
                              </m:r>
                            </m:e>
                          </m:d>
                        </m:e>
                      </m:d>
                      <m:r>
                        <a:rPr lang="en-US" sz="4400" i="1">
                          <a:latin typeface="Cambria Math" panose="02040503050406030204" pitchFamily="18" charset="0"/>
                          <a:ea typeface="Cambria Math" panose="02040503050406030204" pitchFamily="18" charset="0"/>
                        </a:rPr>
                        <m:t>→0</m:t>
                      </m:r>
                    </m:oMath>
                  </m:oMathPara>
                </a14:m>
                <a:endParaRPr lang="en-US" sz="4400" dirty="0">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3" name="Text Placeholder 2">
                <a:extLst>
                  <a:ext uri="{FF2B5EF4-FFF2-40B4-BE49-F238E27FC236}">
                    <a16:creationId xmlns:a16="http://schemas.microsoft.com/office/drawing/2014/main" id="{CD2B4765-4D74-EE44-9BD1-C893B6B6C8E4}"/>
                  </a:ext>
                </a:extLst>
              </p:cNvPr>
              <p:cNvSpPr>
                <a:spLocks noGrp="1" noRot="1" noChangeAspect="1" noMove="1" noResize="1" noEditPoints="1" noAdjustHandles="1" noChangeArrowheads="1" noChangeShapeType="1" noTextEdit="1"/>
              </p:cNvSpPr>
              <p:nvPr>
                <p:ph type="body" idx="1"/>
              </p:nvPr>
            </p:nvSpPr>
            <p:spPr>
              <a:blipFill>
                <a:blip r:embed="rId3"/>
                <a:stretch>
                  <a:fillRect l="-1329" t="-1243" r="-1450" b="-54282"/>
                </a:stretch>
              </a:blipFill>
            </p:spPr>
            <p:txBody>
              <a:bodyPr/>
              <a:lstStyle/>
              <a:p>
                <a:r>
                  <a:rPr lang="en-US">
                    <a:noFill/>
                  </a:rPr>
                  <a:t> </a:t>
                </a:r>
              </a:p>
            </p:txBody>
          </p:sp>
        </mc:Fallback>
      </mc:AlternateContent>
    </p:spTree>
    <p:extLst>
      <p:ext uri="{BB962C8B-B14F-4D97-AF65-F5344CB8AC3E}">
        <p14:creationId xmlns:p14="http://schemas.microsoft.com/office/powerpoint/2010/main" val="306988845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CFCD2-BA6C-8949-9D95-4B353A1D178F}"/>
              </a:ext>
            </a:extLst>
          </p:cNvPr>
          <p:cNvSpPr>
            <a:spLocks noGrp="1"/>
          </p:cNvSpPr>
          <p:nvPr>
            <p:ph type="title"/>
          </p:nvPr>
        </p:nvSpPr>
        <p:spPr/>
        <p:txBody>
          <a:bodyPr/>
          <a:lstStyle/>
          <a:p>
            <a:r>
              <a:rPr lang="en-US" dirty="0"/>
              <a:t>Key Idea</a:t>
            </a:r>
          </a:p>
        </p:txBody>
      </p:sp>
      <p:sp>
        <p:nvSpPr>
          <p:cNvPr id="3" name="Text Placeholder 2">
            <a:extLst>
              <a:ext uri="{FF2B5EF4-FFF2-40B4-BE49-F238E27FC236}">
                <a16:creationId xmlns:a16="http://schemas.microsoft.com/office/drawing/2014/main" id="{A4737F9D-FAB9-9841-99E2-2B0282269CC1}"/>
              </a:ext>
            </a:extLst>
          </p:cNvPr>
          <p:cNvSpPr>
            <a:spLocks noGrp="1"/>
          </p:cNvSpPr>
          <p:nvPr>
            <p:ph type="body" idx="1"/>
          </p:nvPr>
        </p:nvSpPr>
        <p:spPr/>
        <p:txBody>
          <a:bodyPr/>
          <a:lstStyle/>
          <a:p>
            <a:pPr algn="ctr"/>
            <a:endParaRPr lang="en-US" sz="4400" dirty="0"/>
          </a:p>
          <a:p>
            <a:pPr algn="ctr"/>
            <a:endParaRPr lang="en-US" sz="4400" dirty="0"/>
          </a:p>
          <a:p>
            <a:pPr algn="ctr"/>
            <a:r>
              <a:rPr lang="en-US" sz="4400" dirty="0"/>
              <a:t>If we can transform some of the </a:t>
            </a:r>
            <a:r>
              <a:rPr lang="en-US" sz="4400" b="1" dirty="0">
                <a:solidFill>
                  <a:schemeClr val="tx1"/>
                </a:solidFill>
              </a:rPr>
              <a:t>variance due to the dataset</a:t>
            </a:r>
            <a:r>
              <a:rPr lang="en-US" sz="4400" b="1" dirty="0">
                <a:solidFill>
                  <a:schemeClr val="accent6"/>
                </a:solidFill>
              </a:rPr>
              <a:t> </a:t>
            </a:r>
            <a:r>
              <a:rPr lang="en-US" sz="4400" dirty="0"/>
              <a:t>into </a:t>
            </a:r>
            <a:r>
              <a:rPr lang="en-US" sz="4400" b="1" dirty="0">
                <a:solidFill>
                  <a:schemeClr val="tx1"/>
                </a:solidFill>
              </a:rPr>
              <a:t>variance due to added randomness</a:t>
            </a:r>
            <a:r>
              <a:rPr lang="en-US" sz="4400" b="1" dirty="0">
                <a:solidFill>
                  <a:schemeClr val="accent6"/>
                </a:solidFill>
              </a:rPr>
              <a:t> </a:t>
            </a:r>
            <a:r>
              <a:rPr lang="en-US" sz="4400" dirty="0"/>
              <a:t>without making the </a:t>
            </a:r>
            <a:r>
              <a:rPr lang="en-US" sz="4400" b="1" dirty="0">
                <a:solidFill>
                  <a:schemeClr val="tx1"/>
                </a:solidFill>
              </a:rPr>
              <a:t>bias</a:t>
            </a:r>
            <a:r>
              <a:rPr lang="en-US" sz="4400" dirty="0"/>
              <a:t> much worse, we can make a model with overall lower error by having them vote (</a:t>
            </a:r>
            <a:r>
              <a:rPr lang="en-US" sz="4400" b="1" dirty="0" err="1">
                <a:solidFill>
                  <a:schemeClr val="accent3"/>
                </a:solidFill>
              </a:rPr>
              <a:t>Ensembling</a:t>
            </a:r>
            <a:r>
              <a:rPr lang="en-US" sz="4400" dirty="0"/>
              <a:t>)!</a:t>
            </a:r>
          </a:p>
        </p:txBody>
      </p:sp>
    </p:spTree>
    <p:extLst>
      <p:ext uri="{BB962C8B-B14F-4D97-AF65-F5344CB8AC3E}">
        <p14:creationId xmlns:p14="http://schemas.microsoft.com/office/powerpoint/2010/main" val="46086221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8FFC-6744-DF44-8503-1567B27D1562}"/>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F9A45BCF-88A6-0C47-8EF9-D508009795DE}"/>
              </a:ext>
            </a:extLst>
          </p:cNvPr>
          <p:cNvSpPr>
            <a:spLocks noGrp="1"/>
          </p:cNvSpPr>
          <p:nvPr>
            <p:ph type="body" idx="1"/>
          </p:nvPr>
        </p:nvSpPr>
        <p:spPr/>
        <p:txBody>
          <a:bodyPr/>
          <a:lstStyle/>
          <a:p>
            <a:pPr marL="571500" indent="-571500">
              <a:buFont typeface="Arial" panose="020B0604020202020204" pitchFamily="34" charset="0"/>
              <a:buChar char="•"/>
            </a:pPr>
            <a:r>
              <a:rPr lang="en-US" sz="4400" dirty="0">
                <a:solidFill>
                  <a:schemeClr val="tx1"/>
                </a:solidFill>
              </a:rPr>
              <a:t>Class review</a:t>
            </a:r>
          </a:p>
          <a:p>
            <a:pPr marL="571500" indent="-571500">
              <a:buFont typeface="Arial" panose="020B0604020202020204" pitchFamily="34" charset="0"/>
              <a:buChar char="•"/>
            </a:pPr>
            <a:r>
              <a:rPr lang="en-US" sz="4400" dirty="0">
                <a:solidFill>
                  <a:schemeClr val="tx1"/>
                </a:solidFill>
              </a:rPr>
              <a:t>The Bias-Variance Trade-off</a:t>
            </a:r>
          </a:p>
          <a:p>
            <a:pPr marL="571500" indent="-571500">
              <a:buFont typeface="Arial" panose="020B0604020202020204" pitchFamily="34" charset="0"/>
              <a:buChar char="•"/>
            </a:pPr>
            <a:r>
              <a:rPr lang="en-US" sz="4400" dirty="0">
                <a:solidFill>
                  <a:schemeClr val="tx1"/>
                </a:solidFill>
              </a:rPr>
              <a:t>Generalizations of the Bias-Variance Trade-off</a:t>
            </a:r>
          </a:p>
          <a:p>
            <a:pPr marL="571500" indent="-571500">
              <a:buFont typeface="Arial" panose="020B0604020202020204" pitchFamily="34" charset="0"/>
              <a:buChar char="•"/>
            </a:pPr>
            <a:r>
              <a:rPr lang="en-US" sz="4400" b="1" dirty="0">
                <a:solidFill>
                  <a:schemeClr val="accent3"/>
                </a:solidFill>
              </a:rPr>
              <a:t>The </a:t>
            </a:r>
            <a:r>
              <a:rPr lang="en-US" sz="4400" b="1" dirty="0" err="1">
                <a:solidFill>
                  <a:schemeClr val="accent3"/>
                </a:solidFill>
              </a:rPr>
              <a:t>ExtraTrees</a:t>
            </a:r>
            <a:r>
              <a:rPr lang="en-US" sz="4400" b="1" dirty="0">
                <a:solidFill>
                  <a:schemeClr val="accent3"/>
                </a:solidFill>
              </a:rPr>
              <a:t> Algorithm</a:t>
            </a:r>
          </a:p>
          <a:p>
            <a:pPr marL="571500" indent="-571500">
              <a:buFont typeface="Arial" panose="020B0604020202020204" pitchFamily="34" charset="0"/>
              <a:buChar char="•"/>
            </a:pPr>
            <a:r>
              <a:rPr lang="en-US" sz="4400" dirty="0">
                <a:solidFill>
                  <a:schemeClr val="tx1"/>
                </a:solidFill>
              </a:rPr>
              <a:t>Interface in </a:t>
            </a:r>
            <a:r>
              <a:rPr lang="en-US" sz="4400" dirty="0" err="1">
                <a:solidFill>
                  <a:schemeClr val="tx1"/>
                </a:solidFill>
              </a:rPr>
              <a:t>sklearn</a:t>
            </a:r>
            <a:endParaRPr lang="en-US" sz="4400" dirty="0">
              <a:solidFill>
                <a:schemeClr val="tx1"/>
              </a:solidFill>
            </a:endParaRPr>
          </a:p>
          <a:p>
            <a:pPr marL="571500" indent="-571500">
              <a:buFont typeface="Arial" panose="020B0604020202020204" pitchFamily="34" charset="0"/>
              <a:buChar char="•"/>
            </a:pPr>
            <a:r>
              <a:rPr lang="en-US" sz="4400" dirty="0">
                <a:solidFill>
                  <a:schemeClr val="tx1"/>
                </a:solidFill>
              </a:rPr>
              <a:t>Conclusions</a:t>
            </a:r>
          </a:p>
        </p:txBody>
      </p:sp>
    </p:spTree>
    <p:extLst>
      <p:ext uri="{BB962C8B-B14F-4D97-AF65-F5344CB8AC3E}">
        <p14:creationId xmlns:p14="http://schemas.microsoft.com/office/powerpoint/2010/main" val="409211657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4418-382A-6F44-BCFF-0572551159DB}"/>
              </a:ext>
            </a:extLst>
          </p:cNvPr>
          <p:cNvSpPr>
            <a:spLocks noGrp="1"/>
          </p:cNvSpPr>
          <p:nvPr>
            <p:ph type="title"/>
          </p:nvPr>
        </p:nvSpPr>
        <p:spPr/>
        <p:txBody>
          <a:bodyPr/>
          <a:lstStyle/>
          <a:p>
            <a:r>
              <a:rPr lang="en-US" dirty="0"/>
              <a:t>Motivating The </a:t>
            </a:r>
            <a:r>
              <a:rPr lang="en-US" dirty="0" err="1"/>
              <a:t>ExtraTrees</a:t>
            </a:r>
            <a:r>
              <a:rPr lang="en-US" dirty="0"/>
              <a:t> Algorithm</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B87E069B-3CAE-214B-B59F-F35EB37ED32E}"/>
                  </a:ext>
                </a:extLst>
              </p:cNvPr>
              <p:cNvSpPr>
                <a:spLocks noGrp="1"/>
              </p:cNvSpPr>
              <p:nvPr>
                <p:ph type="body" idx="1"/>
              </p:nvPr>
            </p:nvSpPr>
            <p:spPr/>
            <p:txBody>
              <a:bodyPr/>
              <a:lstStyle/>
              <a:p>
                <a:r>
                  <a:rPr lang="en-US" sz="4600" b="1" dirty="0"/>
                  <a:t>Decision trees </a:t>
                </a:r>
                <a:r>
                  <a:rPr lang="en-US" sz="4600" dirty="0"/>
                  <a:t>Decision trees generally </a:t>
                </a:r>
                <a:r>
                  <a:rPr lang="en-US" sz="4600" b="1" dirty="0"/>
                  <a:t>low bias models </a:t>
                </a:r>
              </a:p>
              <a:p>
                <a:pPr lvl="1"/>
                <a:r>
                  <a:rPr lang="en-US" sz="4400" dirty="0"/>
                  <a:t>Why? Just keep cutting you space until you have (for example) </a:t>
                </a:r>
                <a14:m>
                  <m:oMath xmlns:m="http://schemas.openxmlformats.org/officeDocument/2006/math">
                    <m:rad>
                      <m:radPr>
                        <m:degHide m:val="on"/>
                        <m:ctrlPr>
                          <a:rPr lang="en-US" sz="4400" i="1">
                            <a:latin typeface="Cambria Math" panose="02040503050406030204" pitchFamily="18" charset="0"/>
                          </a:rPr>
                        </m:ctrlPr>
                      </m:radPr>
                      <m:deg/>
                      <m:e>
                        <m:r>
                          <a:rPr lang="en-US" sz="4400" i="1">
                            <a:latin typeface="Cambria Math" panose="02040503050406030204" pitchFamily="18" charset="0"/>
                          </a:rPr>
                          <m:t>𝑁</m:t>
                        </m:r>
                      </m:e>
                    </m:rad>
                  </m:oMath>
                </a14:m>
                <a:r>
                  <a:rPr lang="en-US" sz="4400" dirty="0"/>
                  <a:t> many points in each leaf.  As you add more data, both the location of the splits and the error of the average will be decreased leading to zero bias in the limit.</a:t>
                </a:r>
              </a:p>
              <a:p>
                <a:r>
                  <a:rPr lang="en-US" sz="4600" dirty="0"/>
                  <a:t>When it comes to variance, we’ve already seen one way we can counteract it, which is by controlling the complexity of the tree directly, but even then there is overfitting due to the optimization of the cut points.</a:t>
                </a:r>
              </a:p>
              <a:p>
                <a:pPr marL="635000" lvl="1" indent="0">
                  <a:buNone/>
                </a:pPr>
                <a:endParaRPr lang="en-US" sz="3800" dirty="0"/>
              </a:p>
              <a:p>
                <a:pPr marL="0" indent="0">
                  <a:buNone/>
                </a:pPr>
                <a:r>
                  <a:rPr lang="en-US" sz="4400" dirty="0">
                    <a:solidFill>
                      <a:srgbClr val="00B050"/>
                    </a:solidFill>
                  </a:rPr>
                  <a:t> </a:t>
                </a:r>
              </a:p>
              <a:p>
                <a:endParaRPr lang="en-US" dirty="0"/>
              </a:p>
            </p:txBody>
          </p:sp>
        </mc:Choice>
        <mc:Fallback>
          <p:sp>
            <p:nvSpPr>
              <p:cNvPr id="3" name="Text Placeholder 2">
                <a:extLst>
                  <a:ext uri="{FF2B5EF4-FFF2-40B4-BE49-F238E27FC236}">
                    <a16:creationId xmlns:a16="http://schemas.microsoft.com/office/drawing/2014/main" id="{B87E069B-3CAE-214B-B59F-F35EB37ED32E}"/>
                  </a:ext>
                </a:extLst>
              </p:cNvPr>
              <p:cNvSpPr>
                <a:spLocks noGrp="1" noRot="1" noChangeAspect="1" noMove="1" noResize="1" noEditPoints="1" noAdjustHandles="1" noChangeArrowheads="1" noChangeShapeType="1" noTextEdit="1"/>
              </p:cNvSpPr>
              <p:nvPr>
                <p:ph type="body" idx="1"/>
              </p:nvPr>
            </p:nvSpPr>
            <p:spPr>
              <a:blipFill>
                <a:blip r:embed="rId3"/>
                <a:stretch>
                  <a:fillRect l="-1932" t="-4467" r="-1329"/>
                </a:stretch>
              </a:blipFill>
            </p:spPr>
            <p:txBody>
              <a:bodyPr/>
              <a:lstStyle/>
              <a:p>
                <a:r>
                  <a:rPr lang="en-US">
                    <a:noFill/>
                  </a:rPr>
                  <a:t> </a:t>
                </a:r>
              </a:p>
            </p:txBody>
          </p:sp>
        </mc:Fallback>
      </mc:AlternateContent>
    </p:spTree>
    <p:extLst>
      <p:ext uri="{BB962C8B-B14F-4D97-AF65-F5344CB8AC3E}">
        <p14:creationId xmlns:p14="http://schemas.microsoft.com/office/powerpoint/2010/main" val="93768543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4C52-E16F-CD49-98D6-D2FA1E83AA56}"/>
              </a:ext>
            </a:extLst>
          </p:cNvPr>
          <p:cNvSpPr>
            <a:spLocks noGrp="1"/>
          </p:cNvSpPr>
          <p:nvPr>
            <p:ph type="title"/>
          </p:nvPr>
        </p:nvSpPr>
        <p:spPr/>
        <p:txBody>
          <a:bodyPr/>
          <a:lstStyle/>
          <a:p>
            <a:r>
              <a:rPr lang="en-US" dirty="0"/>
              <a:t>Motivating the </a:t>
            </a:r>
            <a:r>
              <a:rPr lang="en-US" dirty="0" err="1"/>
              <a:t>ExtraTrees</a:t>
            </a:r>
            <a:r>
              <a:rPr lang="en-US" dirty="0"/>
              <a:t> Algorithm</a:t>
            </a:r>
          </a:p>
        </p:txBody>
      </p:sp>
      <p:sp>
        <p:nvSpPr>
          <p:cNvPr id="3" name="Text Placeholder 2">
            <a:extLst>
              <a:ext uri="{FF2B5EF4-FFF2-40B4-BE49-F238E27FC236}">
                <a16:creationId xmlns:a16="http://schemas.microsoft.com/office/drawing/2014/main" id="{4F3BE76B-D5BC-0C40-A866-D4BFA844FAEA}"/>
              </a:ext>
            </a:extLst>
          </p:cNvPr>
          <p:cNvSpPr>
            <a:spLocks noGrp="1"/>
          </p:cNvSpPr>
          <p:nvPr>
            <p:ph type="body" sz="half" idx="1"/>
          </p:nvPr>
        </p:nvSpPr>
        <p:spPr>
          <a:xfrm>
            <a:off x="1689100" y="2756958"/>
            <a:ext cx="10502900" cy="7369176"/>
          </a:xfrm>
        </p:spPr>
        <p:txBody>
          <a:bodyPr/>
          <a:lstStyle/>
          <a:p>
            <a:pPr marL="571500" lvl="1" indent="-571500">
              <a:buFont typeface="Arial" panose="020B0604020202020204" pitchFamily="34" charset="0"/>
              <a:buChar char="•"/>
            </a:pPr>
            <a:r>
              <a:rPr lang="en-US" sz="4200" b="0" dirty="0">
                <a:solidFill>
                  <a:schemeClr val="tx1"/>
                </a:solidFill>
              </a:rPr>
              <a:t>If we plot the prediction surface in your last homework assignment, we will see some strange narrow tendrils.</a:t>
            </a:r>
          </a:p>
          <a:p>
            <a:pPr marL="571500" indent="-571500">
              <a:buFont typeface="Arial" panose="020B0604020202020204" pitchFamily="34" charset="0"/>
              <a:buChar char="•"/>
            </a:pPr>
            <a:r>
              <a:rPr lang="en-US" sz="4400" b="0" dirty="0">
                <a:solidFill>
                  <a:schemeClr val="tx1"/>
                </a:solidFill>
              </a:rPr>
              <a:t>These areas occur as a result of overfitting on single nodes. This is called the </a:t>
            </a:r>
            <a:r>
              <a:rPr lang="en-US" sz="4400" dirty="0">
                <a:solidFill>
                  <a:schemeClr val="tx1"/>
                </a:solidFill>
              </a:rPr>
              <a:t>end-cut preference</a:t>
            </a:r>
            <a:r>
              <a:rPr lang="en-US" sz="4400" b="0" dirty="0">
                <a:solidFill>
                  <a:schemeClr val="tx1"/>
                </a:solidFill>
              </a:rPr>
              <a:t>.</a:t>
            </a:r>
          </a:p>
          <a:p>
            <a:pPr marL="571500" indent="-571500">
              <a:buFont typeface="Arial" panose="020B0604020202020204" pitchFamily="34" charset="0"/>
              <a:buChar char="•"/>
            </a:pPr>
            <a:r>
              <a:rPr lang="en-US" sz="4400" b="0" dirty="0">
                <a:solidFill>
                  <a:schemeClr val="tx1"/>
                </a:solidFill>
              </a:rPr>
              <a:t>Can we avoid it?</a:t>
            </a:r>
          </a:p>
          <a:p>
            <a:endParaRPr lang="en-US" sz="4400" b="0" dirty="0">
              <a:solidFill>
                <a:schemeClr val="tx1"/>
              </a:solidFill>
            </a:endParaRPr>
          </a:p>
          <a:p>
            <a:pPr marL="571500" indent="-571500">
              <a:buFont typeface="Arial" panose="020B0604020202020204" pitchFamily="34" charset="0"/>
              <a:buChar char="•"/>
            </a:pPr>
            <a:endParaRPr lang="en-US" sz="4400" b="0" dirty="0">
              <a:solidFill>
                <a:schemeClr val="tx1"/>
              </a:solidFill>
            </a:endParaRPr>
          </a:p>
          <a:p>
            <a:endParaRPr lang="en-US" sz="4400" b="0" dirty="0">
              <a:solidFill>
                <a:schemeClr val="tx1"/>
              </a:solidFill>
            </a:endParaRPr>
          </a:p>
        </p:txBody>
      </p:sp>
      <p:pic>
        <p:nvPicPr>
          <p:cNvPr id="4" name="Picture 3">
            <a:extLst>
              <a:ext uri="{FF2B5EF4-FFF2-40B4-BE49-F238E27FC236}">
                <a16:creationId xmlns:a16="http://schemas.microsoft.com/office/drawing/2014/main" id="{D79118A6-4E65-1E4D-92A2-B3CB9E440004}"/>
              </a:ext>
            </a:extLst>
          </p:cNvPr>
          <p:cNvPicPr>
            <a:picLocks noChangeAspect="1"/>
          </p:cNvPicPr>
          <p:nvPr/>
        </p:nvPicPr>
        <p:blipFill>
          <a:blip r:embed="rId3"/>
          <a:stretch>
            <a:fillRect/>
          </a:stretch>
        </p:blipFill>
        <p:spPr>
          <a:xfrm>
            <a:off x="13671999" y="2756958"/>
            <a:ext cx="8450290" cy="8229600"/>
          </a:xfrm>
          <a:prstGeom prst="rect">
            <a:avLst/>
          </a:prstGeom>
        </p:spPr>
      </p:pic>
    </p:spTree>
    <p:extLst>
      <p:ext uri="{BB962C8B-B14F-4D97-AF65-F5344CB8AC3E}">
        <p14:creationId xmlns:p14="http://schemas.microsoft.com/office/powerpoint/2010/main" val="131916111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47C4-A035-514F-83B2-7C08F4912B12}"/>
              </a:ext>
            </a:extLst>
          </p:cNvPr>
          <p:cNvSpPr>
            <a:spLocks noGrp="1"/>
          </p:cNvSpPr>
          <p:nvPr>
            <p:ph type="title"/>
          </p:nvPr>
        </p:nvSpPr>
        <p:spPr/>
        <p:txBody>
          <a:bodyPr/>
          <a:lstStyle/>
          <a:p>
            <a:r>
              <a:rPr lang="en-US" dirty="0" err="1"/>
              <a:t>ExtraTrees</a:t>
            </a:r>
            <a:r>
              <a:rPr lang="en-US" dirty="0"/>
              <a:t> Algorithm</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D2E0A20-18D6-1A4C-B08F-FE7C715085BA}"/>
                  </a:ext>
                </a:extLst>
              </p:cNvPr>
              <p:cNvSpPr>
                <a:spLocks noGrp="1"/>
              </p:cNvSpPr>
              <p:nvPr>
                <p:ph type="body" idx="1"/>
              </p:nvPr>
            </p:nvSpPr>
            <p:spPr/>
            <p:txBody>
              <a:bodyPr/>
              <a:lstStyle/>
              <a:p>
                <a:r>
                  <a:rPr lang="en-US" sz="4000" b="0" dirty="0">
                    <a:solidFill>
                      <a:schemeClr val="tx1"/>
                    </a:solidFill>
                  </a:rPr>
                  <a:t>Since it can overfit directly during the optimization of a single node, what if we restrict the degree to which it can look at a single node?</a:t>
                </a:r>
              </a:p>
              <a:p>
                <a:pPr marL="571500" indent="-571500">
                  <a:buFont typeface="Arial" panose="020B0604020202020204" pitchFamily="34" charset="0"/>
                  <a:buChar char="•"/>
                </a:pPr>
                <a:r>
                  <a:rPr lang="en-US" sz="4000" b="0" dirty="0">
                    <a:solidFill>
                      <a:schemeClr val="tx1"/>
                    </a:solidFill>
                  </a:rPr>
                  <a:t>Rather than try </a:t>
                </a:r>
                <a:r>
                  <a:rPr lang="en-US" sz="4000" dirty="0">
                    <a:solidFill>
                      <a:schemeClr val="tx1"/>
                    </a:solidFill>
                  </a:rPr>
                  <a:t>all splits on all variables</a:t>
                </a:r>
                <a:r>
                  <a:rPr lang="en-US" sz="4000" b="0" dirty="0">
                    <a:solidFill>
                      <a:schemeClr val="tx1"/>
                    </a:solidFill>
                  </a:rPr>
                  <a:t>, let us add a new parameter </a:t>
                </a:r>
                <a14:m>
                  <m:oMath xmlns:m="http://schemas.openxmlformats.org/officeDocument/2006/math">
                    <m:r>
                      <a:rPr lang="en-US" sz="4000" b="0" i="1">
                        <a:solidFill>
                          <a:schemeClr val="tx1"/>
                        </a:solidFill>
                        <a:latin typeface="Cambria Math" panose="02040503050406030204" pitchFamily="18" charset="0"/>
                      </a:rPr>
                      <m:t>𝐾</m:t>
                    </m:r>
                  </m:oMath>
                </a14:m>
                <a:r>
                  <a:rPr lang="en-US" sz="4000" b="0" dirty="0">
                    <a:solidFill>
                      <a:schemeClr val="tx1"/>
                    </a:solidFill>
                  </a:rPr>
                  <a:t> which is the number of splits to try (Original paper </a:t>
                </a:r>
                <a:r>
                  <a:rPr lang="en-US" sz="4000" b="0" dirty="0">
                    <a:hlinkClick r:id="rId3"/>
                  </a:rPr>
                  <a:t>here</a:t>
                </a:r>
                <a:r>
                  <a:rPr lang="en-US" sz="4000" b="0" dirty="0">
                    <a:solidFill>
                      <a:schemeClr val="tx1"/>
                    </a:solidFill>
                  </a:rPr>
                  <a:t>).</a:t>
                </a:r>
              </a:p>
              <a:p>
                <a:pPr marL="571500" indent="-571500">
                  <a:buFont typeface="Arial" panose="020B0604020202020204" pitchFamily="34" charset="0"/>
                  <a:buChar char="•"/>
                </a:pPr>
                <a:r>
                  <a:rPr lang="en-US" sz="4000" b="0" dirty="0">
                    <a:solidFill>
                      <a:schemeClr val="tx1"/>
                    </a:solidFill>
                  </a:rPr>
                  <a:t>Each of those splits is done on a randomly chosen feature, with a randomly chosen cut-point.</a:t>
                </a:r>
              </a:p>
              <a:p>
                <a:pPr lvl="1"/>
                <a:r>
                  <a:rPr lang="en-US" sz="4000" dirty="0"/>
                  <a:t>For an ordinal variable pick uniformly in the range </a:t>
                </a:r>
                <a14:m>
                  <m:oMath xmlns:m="http://schemas.openxmlformats.org/officeDocument/2006/math">
                    <m:d>
                      <m:dPr>
                        <m:begChr m:val="["/>
                        <m:endChr m:val="]"/>
                        <m:ctrlPr>
                          <a:rPr lang="en-US" sz="4000" i="1">
                            <a:latin typeface="Cambria Math" panose="02040503050406030204" pitchFamily="18" charset="0"/>
                          </a:rPr>
                        </m:ctrlPr>
                      </m:dPr>
                      <m:e>
                        <m:func>
                          <m:funcPr>
                            <m:ctrlPr>
                              <a:rPr lang="en-US" sz="4000" i="1">
                                <a:latin typeface="Cambria Math" panose="02040503050406030204" pitchFamily="18" charset="0"/>
                              </a:rPr>
                            </m:ctrlPr>
                          </m:funcPr>
                          <m:fName>
                            <m:r>
                              <m:rPr>
                                <m:sty m:val="p"/>
                              </m:rPr>
                              <a:rPr lang="en-US" sz="4000">
                                <a:latin typeface="Cambria Math" panose="02040503050406030204" pitchFamily="18" charset="0"/>
                              </a:rPr>
                              <m:t>min</m:t>
                            </m:r>
                          </m:fName>
                          <m:e>
                            <m:d>
                              <m:dPr>
                                <m:ctrlPr>
                                  <a:rPr lang="en-US" sz="4000" i="1">
                                    <a:latin typeface="Cambria Math" panose="02040503050406030204" pitchFamily="18" charset="0"/>
                                  </a:rPr>
                                </m:ctrlPr>
                              </m:dPr>
                              <m:e>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1">
                                        <a:latin typeface="Cambria Math" panose="02040503050406030204" pitchFamily="18" charset="0"/>
                                      </a:rPr>
                                      <m:t>⋅,</m:t>
                                    </m:r>
                                    <m:r>
                                      <a:rPr lang="en-US" sz="4000" i="1">
                                        <a:latin typeface="Cambria Math" panose="02040503050406030204" pitchFamily="18" charset="0"/>
                                      </a:rPr>
                                      <m:t>𝑖</m:t>
                                    </m:r>
                                  </m:sub>
                                </m:sSub>
                              </m:e>
                            </m:d>
                          </m:e>
                        </m:func>
                        <m:r>
                          <a:rPr lang="en-US" sz="4000" i="1">
                            <a:latin typeface="Cambria Math" panose="02040503050406030204" pitchFamily="18" charset="0"/>
                          </a:rPr>
                          <m:t>,</m:t>
                        </m:r>
                        <m:func>
                          <m:funcPr>
                            <m:ctrlPr>
                              <a:rPr lang="en-US" sz="4000" i="1">
                                <a:latin typeface="Cambria Math" panose="02040503050406030204" pitchFamily="18" charset="0"/>
                              </a:rPr>
                            </m:ctrlPr>
                          </m:funcPr>
                          <m:fName>
                            <m:r>
                              <m:rPr>
                                <m:sty m:val="p"/>
                              </m:rPr>
                              <a:rPr lang="en-US" sz="4000">
                                <a:latin typeface="Cambria Math" panose="02040503050406030204" pitchFamily="18" charset="0"/>
                              </a:rPr>
                              <m:t>max</m:t>
                            </m:r>
                          </m:fName>
                          <m:e>
                            <m:d>
                              <m:dPr>
                                <m:ctrlPr>
                                  <a:rPr lang="en-US" sz="4000" i="1">
                                    <a:latin typeface="Cambria Math" panose="02040503050406030204" pitchFamily="18" charset="0"/>
                                  </a:rPr>
                                </m:ctrlPr>
                              </m:dPr>
                              <m:e>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1">
                                        <a:latin typeface="Cambria Math" panose="02040503050406030204" pitchFamily="18" charset="0"/>
                                      </a:rPr>
                                      <m:t>⋅,</m:t>
                                    </m:r>
                                    <m:r>
                                      <a:rPr lang="en-US" sz="4000" i="1">
                                        <a:latin typeface="Cambria Math" panose="02040503050406030204" pitchFamily="18" charset="0"/>
                                      </a:rPr>
                                      <m:t>𝑖</m:t>
                                    </m:r>
                                  </m:sub>
                                </m:sSub>
                              </m:e>
                            </m:d>
                          </m:e>
                        </m:func>
                      </m:e>
                    </m:d>
                  </m:oMath>
                </a14:m>
                <a:endParaRPr lang="en-US" sz="4000" dirty="0"/>
              </a:p>
              <a:p>
                <a:pPr lvl="1"/>
                <a:r>
                  <a:rPr lang="en-US" sz="4000" dirty="0"/>
                  <a:t>For a nominal variable pick one of the categories at random</a:t>
                </a:r>
              </a:p>
              <a:p>
                <a:pPr marL="571500" indent="-571500">
                  <a:buFont typeface="Arial" panose="020B0604020202020204" pitchFamily="34" charset="0"/>
                  <a:buChar char="•"/>
                </a:pPr>
                <a:r>
                  <a:rPr lang="en-US" sz="4000" b="0" dirty="0">
                    <a:solidFill>
                      <a:schemeClr val="tx1"/>
                    </a:solidFill>
                  </a:rPr>
                  <a:t>Only optimize over the </a:t>
                </a:r>
                <a14:m>
                  <m:oMath xmlns:m="http://schemas.openxmlformats.org/officeDocument/2006/math">
                    <m:r>
                      <a:rPr lang="en-US" sz="4000" b="0" i="1">
                        <a:solidFill>
                          <a:schemeClr val="tx1"/>
                        </a:solidFill>
                        <a:latin typeface="Cambria Math" panose="02040503050406030204" pitchFamily="18" charset="0"/>
                      </a:rPr>
                      <m:t>𝐾</m:t>
                    </m:r>
                  </m:oMath>
                </a14:m>
                <a:r>
                  <a:rPr lang="en-US" sz="4000" b="0" dirty="0">
                    <a:solidFill>
                      <a:schemeClr val="tx1"/>
                    </a:solidFill>
                  </a:rPr>
                  <a:t> random splits</a:t>
                </a:r>
              </a:p>
              <a:p>
                <a:pPr marL="571500" indent="-571500">
                  <a:buFont typeface="Arial" panose="020B0604020202020204" pitchFamily="34" charset="0"/>
                  <a:buChar char="•"/>
                </a:pPr>
                <a:r>
                  <a:rPr lang="en-US" sz="4000" b="0" dirty="0">
                    <a:solidFill>
                      <a:schemeClr val="tx1"/>
                    </a:solidFill>
                  </a:rPr>
                  <a:t>In </a:t>
                </a:r>
                <a:r>
                  <a:rPr lang="en-US" sz="4000" b="0" dirty="0" err="1">
                    <a:solidFill>
                      <a:schemeClr val="tx1"/>
                    </a:solidFill>
                    <a:latin typeface="Consolas" panose="020B0609020204030204" pitchFamily="49" charset="0"/>
                    <a:cs typeface="Consolas" panose="020B0609020204030204" pitchFamily="49" charset="0"/>
                  </a:rPr>
                  <a:t>sklearn</a:t>
                </a:r>
                <a:r>
                  <a:rPr lang="en-US" sz="4000" b="0" dirty="0">
                    <a:solidFill>
                      <a:schemeClr val="tx1"/>
                    </a:solidFill>
                    <a:latin typeface="Consolas" panose="020B0609020204030204" pitchFamily="49" charset="0"/>
                    <a:cs typeface="Consolas" panose="020B0609020204030204" pitchFamily="49" charset="0"/>
                  </a:rPr>
                  <a:t> </a:t>
                </a:r>
                <a:r>
                  <a:rPr lang="en-US" sz="4000" b="0" dirty="0">
                    <a:solidFill>
                      <a:schemeClr val="tx1"/>
                    </a:solidFill>
                    <a:cs typeface="Consolas" panose="020B0609020204030204" pitchFamily="49" charset="0"/>
                  </a:rPr>
                  <a:t>they make another common choice, which is they try a single split for every feature, and pick amongst those.</a:t>
                </a:r>
              </a:p>
            </p:txBody>
          </p:sp>
        </mc:Choice>
        <mc:Fallback xmlns="">
          <p:sp>
            <p:nvSpPr>
              <p:cNvPr id="3" name="Text Placeholder 2">
                <a:extLst>
                  <a:ext uri="{FF2B5EF4-FFF2-40B4-BE49-F238E27FC236}">
                    <a16:creationId xmlns:a16="http://schemas.microsoft.com/office/drawing/2014/main" id="{FD2E0A20-18D6-1A4C-B08F-FE7C715085BA}"/>
                  </a:ext>
                </a:extLst>
              </p:cNvPr>
              <p:cNvSpPr>
                <a:spLocks noGrp="1" noRot="1" noChangeAspect="1" noMove="1" noResize="1" noEditPoints="1" noAdjustHandles="1" noChangeArrowheads="1" noChangeShapeType="1" noTextEdit="1"/>
              </p:cNvSpPr>
              <p:nvPr>
                <p:ph type="body" idx="1"/>
              </p:nvPr>
            </p:nvSpPr>
            <p:spPr>
              <a:blipFill>
                <a:blip r:embed="rId4"/>
                <a:stretch>
                  <a:fillRect l="-1208" t="-1105" r="-1511"/>
                </a:stretch>
              </a:blipFill>
            </p:spPr>
            <p:txBody>
              <a:bodyPr/>
              <a:lstStyle/>
              <a:p>
                <a:r>
                  <a:rPr lang="en-US">
                    <a:noFill/>
                  </a:rPr>
                  <a:t> </a:t>
                </a:r>
              </a:p>
            </p:txBody>
          </p:sp>
        </mc:Fallback>
      </mc:AlternateContent>
    </p:spTree>
    <p:extLst>
      <p:ext uri="{BB962C8B-B14F-4D97-AF65-F5344CB8AC3E}">
        <p14:creationId xmlns:p14="http://schemas.microsoft.com/office/powerpoint/2010/main" val="366614037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B534-C0F2-3142-AA26-5653F26603D0}"/>
              </a:ext>
            </a:extLst>
          </p:cNvPr>
          <p:cNvSpPr>
            <a:spLocks noGrp="1"/>
          </p:cNvSpPr>
          <p:nvPr>
            <p:ph type="title"/>
          </p:nvPr>
        </p:nvSpPr>
        <p:spPr/>
        <p:txBody>
          <a:bodyPr/>
          <a:lstStyle/>
          <a:p>
            <a:r>
              <a:rPr lang="en-US" dirty="0"/>
              <a:t>Two Independent Datasets, Depth 5</a:t>
            </a:r>
          </a:p>
        </p:txBody>
      </p:sp>
      <p:sp>
        <p:nvSpPr>
          <p:cNvPr id="3" name="Text Placeholder 2">
            <a:extLst>
              <a:ext uri="{FF2B5EF4-FFF2-40B4-BE49-F238E27FC236}">
                <a16:creationId xmlns:a16="http://schemas.microsoft.com/office/drawing/2014/main" id="{DFF4ACAC-3B52-6849-B2D9-3D3D3542BB8E}"/>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4B5B5565-6D51-B14C-B80C-87B9BC20FDBC}"/>
              </a:ext>
            </a:extLst>
          </p:cNvPr>
          <p:cNvPicPr>
            <a:picLocks noChangeAspect="1"/>
          </p:cNvPicPr>
          <p:nvPr/>
        </p:nvPicPr>
        <p:blipFill>
          <a:blip r:embed="rId3"/>
          <a:stretch>
            <a:fillRect/>
          </a:stretch>
        </p:blipFill>
        <p:spPr>
          <a:xfrm>
            <a:off x="3492882" y="2756958"/>
            <a:ext cx="14624969" cy="7406640"/>
          </a:xfrm>
          <a:prstGeom prst="rect">
            <a:avLst/>
          </a:prstGeom>
        </p:spPr>
      </p:pic>
      <p:sp>
        <p:nvSpPr>
          <p:cNvPr id="5" name="TextBox 4">
            <a:extLst>
              <a:ext uri="{FF2B5EF4-FFF2-40B4-BE49-F238E27FC236}">
                <a16:creationId xmlns:a16="http://schemas.microsoft.com/office/drawing/2014/main" id="{0B31B9C3-DEC4-C14F-836D-446FBA8AD7A9}"/>
              </a:ext>
            </a:extLst>
          </p:cNvPr>
          <p:cNvSpPr txBox="1"/>
          <p:nvPr/>
        </p:nvSpPr>
        <p:spPr>
          <a:xfrm>
            <a:off x="7030200" y="10485530"/>
            <a:ext cx="7550331"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Notice narrow prediction surfaces</a:t>
            </a:r>
          </a:p>
        </p:txBody>
      </p:sp>
      <p:sp>
        <p:nvSpPr>
          <p:cNvPr id="6" name="Rectangle 5">
            <a:extLst>
              <a:ext uri="{FF2B5EF4-FFF2-40B4-BE49-F238E27FC236}">
                <a16:creationId xmlns:a16="http://schemas.microsoft.com/office/drawing/2014/main" id="{686F93CF-792C-5149-BF11-021BFD4DFC56}"/>
              </a:ext>
            </a:extLst>
          </p:cNvPr>
          <p:cNvSpPr/>
          <p:nvPr/>
        </p:nvSpPr>
        <p:spPr>
          <a:xfrm>
            <a:off x="202194" y="11581749"/>
            <a:ext cx="8199681" cy="584775"/>
          </a:xfrm>
          <a:prstGeom prst="rect">
            <a:avLst/>
          </a:prstGeom>
        </p:spPr>
        <p:txBody>
          <a:bodyPr wrap="none">
            <a:spAutoFit/>
          </a:bodyPr>
          <a:lstStyle/>
          <a:p>
            <a:r>
              <a:rPr lang="en-US" sz="3200" dirty="0">
                <a:solidFill>
                  <a:schemeClr val="tx1"/>
                </a:solidFill>
              </a:rPr>
              <a:t>DTE-LECTURE-2-TREE-VARIANCE.ipynb</a:t>
            </a:r>
          </a:p>
        </p:txBody>
      </p:sp>
    </p:spTree>
    <p:extLst>
      <p:ext uri="{BB962C8B-B14F-4D97-AF65-F5344CB8AC3E}">
        <p14:creationId xmlns:p14="http://schemas.microsoft.com/office/powerpoint/2010/main" val="106328904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6B986-ADC2-3447-AE6C-3BCA8F9EA3FE}"/>
              </a:ext>
            </a:extLst>
          </p:cNvPr>
          <p:cNvSpPr>
            <a:spLocks noGrp="1"/>
          </p:cNvSpPr>
          <p:nvPr>
            <p:ph type="title"/>
          </p:nvPr>
        </p:nvSpPr>
        <p:spPr/>
        <p:txBody>
          <a:bodyPr/>
          <a:lstStyle/>
          <a:p>
            <a:r>
              <a:rPr lang="en-US" dirty="0"/>
              <a:t>1 </a:t>
            </a:r>
            <a:r>
              <a:rPr lang="en-US" dirty="0" err="1"/>
              <a:t>ExtraTrees</a:t>
            </a:r>
            <a:r>
              <a:rPr lang="en-US" dirty="0"/>
              <a:t> on Two Datasets, Depth 10</a:t>
            </a:r>
          </a:p>
        </p:txBody>
      </p:sp>
      <p:sp>
        <p:nvSpPr>
          <p:cNvPr id="3" name="Text Placeholder 2">
            <a:extLst>
              <a:ext uri="{FF2B5EF4-FFF2-40B4-BE49-F238E27FC236}">
                <a16:creationId xmlns:a16="http://schemas.microsoft.com/office/drawing/2014/main" id="{D6C9ECBE-C1E6-0240-959E-905561D90F7C}"/>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9134EDBC-E045-AF4E-81BB-D3D0DF173AFB}"/>
              </a:ext>
            </a:extLst>
          </p:cNvPr>
          <p:cNvPicPr>
            <a:picLocks noChangeAspect="1"/>
          </p:cNvPicPr>
          <p:nvPr/>
        </p:nvPicPr>
        <p:blipFill>
          <a:blip r:embed="rId3"/>
          <a:stretch>
            <a:fillRect/>
          </a:stretch>
        </p:blipFill>
        <p:spPr>
          <a:xfrm>
            <a:off x="4325331" y="2834852"/>
            <a:ext cx="14624978" cy="7406640"/>
          </a:xfrm>
          <a:prstGeom prst="rect">
            <a:avLst/>
          </a:prstGeom>
        </p:spPr>
      </p:pic>
      <p:sp>
        <p:nvSpPr>
          <p:cNvPr id="5" name="TextBox 4">
            <a:extLst>
              <a:ext uri="{FF2B5EF4-FFF2-40B4-BE49-F238E27FC236}">
                <a16:creationId xmlns:a16="http://schemas.microsoft.com/office/drawing/2014/main" id="{5A50CF2B-9BDC-6A43-B624-4323E65D9D70}"/>
              </a:ext>
            </a:extLst>
          </p:cNvPr>
          <p:cNvSpPr txBox="1"/>
          <p:nvPr/>
        </p:nvSpPr>
        <p:spPr>
          <a:xfrm>
            <a:off x="7862654" y="10368187"/>
            <a:ext cx="7550331"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Reduced narrow prediction surfaces, overall more uniform shapes</a:t>
            </a:r>
          </a:p>
        </p:txBody>
      </p:sp>
    </p:spTree>
    <p:extLst>
      <p:ext uri="{BB962C8B-B14F-4D97-AF65-F5344CB8AC3E}">
        <p14:creationId xmlns:p14="http://schemas.microsoft.com/office/powerpoint/2010/main" val="242797790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3377-3170-1740-AD4E-B0A0EAB2EB73}"/>
              </a:ext>
            </a:extLst>
          </p:cNvPr>
          <p:cNvSpPr>
            <a:spLocks noGrp="1"/>
          </p:cNvSpPr>
          <p:nvPr>
            <p:ph type="title"/>
          </p:nvPr>
        </p:nvSpPr>
        <p:spPr/>
        <p:txBody>
          <a:bodyPr/>
          <a:lstStyle/>
          <a:p>
            <a:r>
              <a:rPr lang="en-US" dirty="0"/>
              <a:t>Class Review</a:t>
            </a:r>
          </a:p>
        </p:txBody>
      </p:sp>
      <p:sp>
        <p:nvSpPr>
          <p:cNvPr id="3" name="Text Placeholder 2">
            <a:extLst>
              <a:ext uri="{FF2B5EF4-FFF2-40B4-BE49-F238E27FC236}">
                <a16:creationId xmlns:a16="http://schemas.microsoft.com/office/drawing/2014/main" id="{96DA7EB7-E749-AA4B-BEAA-E7A66719947C}"/>
              </a:ext>
            </a:extLst>
          </p:cNvPr>
          <p:cNvSpPr>
            <a:spLocks noGrp="1"/>
          </p:cNvSpPr>
          <p:nvPr>
            <p:ph type="body" idx="1"/>
          </p:nvPr>
        </p:nvSpPr>
        <p:spPr/>
        <p:txBody>
          <a:bodyPr/>
          <a:lstStyle/>
          <a:p>
            <a:r>
              <a:rPr lang="en-US" sz="4400" dirty="0"/>
              <a:t>Welcome to Decision Trees and Ensemble Methods!  </a:t>
            </a:r>
          </a:p>
          <a:p>
            <a:r>
              <a:rPr lang="en-US" sz="4400" dirty="0"/>
              <a:t>In this class, we will investigate two closely intertwined machine learning concepts:</a:t>
            </a:r>
          </a:p>
          <a:p>
            <a:pPr marL="571500" indent="-571500">
              <a:buFont typeface="Arial" panose="020B0604020202020204" pitchFamily="34" charset="0"/>
              <a:buChar char="•"/>
            </a:pPr>
            <a:r>
              <a:rPr lang="en-US" sz="4400" b="1" dirty="0">
                <a:solidFill>
                  <a:schemeClr val="tx1"/>
                </a:solidFill>
              </a:rPr>
              <a:t>Tree based methods: </a:t>
            </a:r>
            <a:r>
              <a:rPr lang="en-US" sz="4400" dirty="0"/>
              <a:t>These are a fairly simple set of ML algorithms that allow you to make predictions.</a:t>
            </a:r>
          </a:p>
          <a:p>
            <a:pPr marL="571500" indent="-571500">
              <a:buFont typeface="Arial" panose="020B0604020202020204" pitchFamily="34" charset="0"/>
              <a:buChar char="•"/>
            </a:pPr>
            <a:r>
              <a:rPr lang="en-US" sz="4400" b="1" dirty="0" err="1">
                <a:solidFill>
                  <a:schemeClr val="tx1"/>
                </a:solidFill>
              </a:rPr>
              <a:t>Ensembling</a:t>
            </a:r>
            <a:r>
              <a:rPr lang="en-US" sz="4400" b="1" dirty="0">
                <a:solidFill>
                  <a:schemeClr val="tx1"/>
                </a:solidFill>
              </a:rPr>
              <a:t> techniques: </a:t>
            </a:r>
            <a:r>
              <a:rPr lang="en-US" sz="4400" dirty="0"/>
              <a:t>These are the ways you can combine several ML models into a single one to make predictions.</a:t>
            </a:r>
          </a:p>
        </p:txBody>
      </p:sp>
    </p:spTree>
    <p:extLst>
      <p:ext uri="{BB962C8B-B14F-4D97-AF65-F5344CB8AC3E}">
        <p14:creationId xmlns:p14="http://schemas.microsoft.com/office/powerpoint/2010/main" val="3186522017"/>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6B986-ADC2-3447-AE6C-3BCA8F9EA3FE}"/>
              </a:ext>
            </a:extLst>
          </p:cNvPr>
          <p:cNvSpPr>
            <a:spLocks noGrp="1"/>
          </p:cNvSpPr>
          <p:nvPr>
            <p:ph type="title"/>
          </p:nvPr>
        </p:nvSpPr>
        <p:spPr/>
        <p:txBody>
          <a:bodyPr/>
          <a:lstStyle/>
          <a:p>
            <a:r>
              <a:rPr lang="en-US" dirty="0"/>
              <a:t>1000 </a:t>
            </a:r>
            <a:r>
              <a:rPr lang="en-US" dirty="0" err="1"/>
              <a:t>ExtraTrees</a:t>
            </a:r>
            <a:r>
              <a:rPr lang="en-US" dirty="0"/>
              <a:t> on Two Datasets, Depth 10</a:t>
            </a:r>
          </a:p>
        </p:txBody>
      </p:sp>
      <p:sp>
        <p:nvSpPr>
          <p:cNvPr id="3" name="Text Placeholder 2">
            <a:extLst>
              <a:ext uri="{FF2B5EF4-FFF2-40B4-BE49-F238E27FC236}">
                <a16:creationId xmlns:a16="http://schemas.microsoft.com/office/drawing/2014/main" id="{D6C9ECBE-C1E6-0240-959E-905561D90F7C}"/>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BC639CF5-A4D9-8545-9FCA-727DF1FD00E6}"/>
              </a:ext>
            </a:extLst>
          </p:cNvPr>
          <p:cNvPicPr>
            <a:picLocks noChangeAspect="1"/>
          </p:cNvPicPr>
          <p:nvPr/>
        </p:nvPicPr>
        <p:blipFill>
          <a:blip r:embed="rId3"/>
          <a:stretch>
            <a:fillRect/>
          </a:stretch>
        </p:blipFill>
        <p:spPr>
          <a:xfrm>
            <a:off x="4325112" y="2834640"/>
            <a:ext cx="14624977" cy="7406640"/>
          </a:xfrm>
          <a:prstGeom prst="rect">
            <a:avLst/>
          </a:prstGeom>
        </p:spPr>
      </p:pic>
      <p:sp>
        <p:nvSpPr>
          <p:cNvPr id="6" name="TextBox 5">
            <a:extLst>
              <a:ext uri="{FF2B5EF4-FFF2-40B4-BE49-F238E27FC236}">
                <a16:creationId xmlns:a16="http://schemas.microsoft.com/office/drawing/2014/main" id="{24A51667-8AE5-CD43-A160-0CBA3A12474A}"/>
              </a:ext>
            </a:extLst>
          </p:cNvPr>
          <p:cNvSpPr txBox="1"/>
          <p:nvPr/>
        </p:nvSpPr>
        <p:spPr>
          <a:xfrm>
            <a:off x="8071440" y="10501842"/>
            <a:ext cx="9511166"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Smooth prediction surfaces coming from averaging many Extra trees.</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dirty="0"/>
              <a:t>Total variance is reduced</a:t>
            </a: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405953039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8FFC-6744-DF44-8503-1567B27D1562}"/>
              </a:ext>
            </a:extLst>
          </p:cNvPr>
          <p:cNvSpPr>
            <a:spLocks noGrp="1"/>
          </p:cNvSpPr>
          <p:nvPr>
            <p:ph type="title"/>
          </p:nvPr>
        </p:nvSpPr>
        <p:spPr/>
        <p:txBody>
          <a:bodyPr/>
          <a:lstStyle/>
          <a:p>
            <a:r>
              <a:rPr lang="en-US" dirty="0"/>
              <a:t>A few Observations</a:t>
            </a:r>
          </a:p>
        </p:txBody>
      </p:sp>
      <p:sp>
        <p:nvSpPr>
          <p:cNvPr id="3" name="Text Placeholder 2">
            <a:extLst>
              <a:ext uri="{FF2B5EF4-FFF2-40B4-BE49-F238E27FC236}">
                <a16:creationId xmlns:a16="http://schemas.microsoft.com/office/drawing/2014/main" id="{F9A45BCF-88A6-0C47-8EF9-D508009795DE}"/>
              </a:ext>
            </a:extLst>
          </p:cNvPr>
          <p:cNvSpPr>
            <a:spLocks noGrp="1"/>
          </p:cNvSpPr>
          <p:nvPr>
            <p:ph type="body" idx="1"/>
          </p:nvPr>
        </p:nvSpPr>
        <p:spPr/>
        <p:txBody>
          <a:bodyPr/>
          <a:lstStyle/>
          <a:p>
            <a:r>
              <a:rPr lang="en-US" sz="4400" dirty="0"/>
              <a:t>We have improved the computational complexity somewhat (although not as much as you’d like) of our algorithm since fewer splits need to be considered.</a:t>
            </a:r>
          </a:p>
          <a:p>
            <a:r>
              <a:rPr lang="en-US" sz="4400" dirty="0"/>
              <a:t>When going from standard </a:t>
            </a:r>
            <a:r>
              <a:rPr lang="en-US" sz="4400" b="1" dirty="0"/>
              <a:t>decision tree </a:t>
            </a:r>
            <a:r>
              <a:rPr lang="en-US" sz="4400" dirty="0"/>
              <a:t>to a </a:t>
            </a:r>
            <a:r>
              <a:rPr lang="en-US" sz="4400" b="1" dirty="0"/>
              <a:t>single </a:t>
            </a:r>
            <a:r>
              <a:rPr lang="en-US" sz="4400" b="1" dirty="0" err="1"/>
              <a:t>ExtraTree</a:t>
            </a:r>
            <a:r>
              <a:rPr lang="en-US" sz="4400" dirty="0"/>
              <a:t>:</a:t>
            </a:r>
          </a:p>
          <a:p>
            <a:pPr lvl="1"/>
            <a:r>
              <a:rPr lang="en-US" sz="3800" dirty="0"/>
              <a:t>There is an </a:t>
            </a:r>
            <a:r>
              <a:rPr lang="en-US" sz="3800" b="1" dirty="0"/>
              <a:t>increase in bias </a:t>
            </a:r>
            <a:r>
              <a:rPr lang="en-US" sz="3800" dirty="0"/>
              <a:t>for a fixed depth (Indeed, the models produced by a depth 10 </a:t>
            </a:r>
            <a:r>
              <a:rPr lang="en-US" sz="3800" dirty="0" err="1"/>
              <a:t>ExtraTree</a:t>
            </a:r>
            <a:r>
              <a:rPr lang="en-US" sz="3800" dirty="0"/>
              <a:t> were still simpler than the depth 5 standard decision tree)</a:t>
            </a:r>
          </a:p>
          <a:p>
            <a:pPr lvl="1"/>
            <a:r>
              <a:rPr lang="en-US" sz="3800" dirty="0"/>
              <a:t>Total variance of the tree didn’t really get better either!  We shouldn’t expect it to, since we are in fact </a:t>
            </a:r>
            <a:r>
              <a:rPr lang="en-US" sz="3800" b="1" dirty="0">
                <a:solidFill>
                  <a:schemeClr val="tx1"/>
                </a:solidFill>
              </a:rPr>
              <a:t>adding in more randomness</a:t>
            </a:r>
            <a:r>
              <a:rPr lang="en-US" sz="3800" b="1" dirty="0">
                <a:solidFill>
                  <a:srgbClr val="00B050"/>
                </a:solidFill>
              </a:rPr>
              <a:t>.</a:t>
            </a:r>
          </a:p>
          <a:p>
            <a:pPr lvl="1"/>
            <a:r>
              <a:rPr lang="en-US" sz="3800" dirty="0"/>
              <a:t>The problem with the </a:t>
            </a:r>
            <a:r>
              <a:rPr lang="en-US" sz="3800" b="1" dirty="0"/>
              <a:t>end-cut preference </a:t>
            </a:r>
            <a:r>
              <a:rPr lang="en-US" sz="3800" dirty="0"/>
              <a:t>is a bit </a:t>
            </a:r>
            <a:r>
              <a:rPr lang="en-US" sz="3800" b="1" dirty="0"/>
              <a:t>improved</a:t>
            </a:r>
            <a:r>
              <a:rPr lang="en-US" sz="3800" dirty="0"/>
              <a:t>.</a:t>
            </a:r>
          </a:p>
          <a:p>
            <a:r>
              <a:rPr lang="en-US" sz="4400" dirty="0">
                <a:solidFill>
                  <a:schemeClr val="tx1"/>
                </a:solidFill>
              </a:rPr>
              <a:t>Multiple </a:t>
            </a:r>
            <a:r>
              <a:rPr lang="en-US" sz="4400" dirty="0" err="1">
                <a:solidFill>
                  <a:schemeClr val="tx1"/>
                </a:solidFill>
              </a:rPr>
              <a:t>ExtraTrees</a:t>
            </a:r>
            <a:r>
              <a:rPr lang="en-US" sz="4400" dirty="0">
                <a:solidFill>
                  <a:schemeClr val="tx1"/>
                </a:solidFill>
              </a:rPr>
              <a:t>: Averaging many trees lead to a vastly improved prediction surface!</a:t>
            </a:r>
          </a:p>
        </p:txBody>
      </p:sp>
    </p:spTree>
    <p:extLst>
      <p:ext uri="{BB962C8B-B14F-4D97-AF65-F5344CB8AC3E}">
        <p14:creationId xmlns:p14="http://schemas.microsoft.com/office/powerpoint/2010/main" val="235328588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157D68-7C10-F74B-B36B-849EE3FD2821}"/>
              </a:ext>
            </a:extLst>
          </p:cNvPr>
          <p:cNvPicPr>
            <a:picLocks noChangeAspect="1"/>
          </p:cNvPicPr>
          <p:nvPr/>
        </p:nvPicPr>
        <p:blipFill>
          <a:blip r:embed="rId3"/>
          <a:stretch>
            <a:fillRect/>
          </a:stretch>
        </p:blipFill>
        <p:spPr>
          <a:xfrm>
            <a:off x="1689100" y="3894964"/>
            <a:ext cx="17667221" cy="4937760"/>
          </a:xfrm>
          <a:prstGeom prst="rect">
            <a:avLst/>
          </a:prstGeom>
        </p:spPr>
      </p:pic>
      <p:sp>
        <p:nvSpPr>
          <p:cNvPr id="2" name="Title 1">
            <a:extLst>
              <a:ext uri="{FF2B5EF4-FFF2-40B4-BE49-F238E27FC236}">
                <a16:creationId xmlns:a16="http://schemas.microsoft.com/office/drawing/2014/main" id="{6E8F34D4-6E81-ED46-BDBA-3FE5A28D2F49}"/>
              </a:ext>
            </a:extLst>
          </p:cNvPr>
          <p:cNvSpPr>
            <a:spLocks noGrp="1"/>
          </p:cNvSpPr>
          <p:nvPr>
            <p:ph type="title"/>
          </p:nvPr>
        </p:nvSpPr>
        <p:spPr/>
        <p:txBody>
          <a:bodyPr/>
          <a:lstStyle/>
          <a:p>
            <a:r>
              <a:rPr lang="en-US" dirty="0"/>
              <a:t>Understanding what we observed</a:t>
            </a:r>
          </a:p>
        </p:txBody>
      </p:sp>
      <p:sp>
        <p:nvSpPr>
          <p:cNvPr id="3" name="Text Placeholder 2">
            <a:extLst>
              <a:ext uri="{FF2B5EF4-FFF2-40B4-BE49-F238E27FC236}">
                <a16:creationId xmlns:a16="http://schemas.microsoft.com/office/drawing/2014/main" id="{286659BF-C480-4440-A37B-C1CB81637D86}"/>
              </a:ext>
            </a:extLst>
          </p:cNvPr>
          <p:cNvSpPr>
            <a:spLocks noGrp="1"/>
          </p:cNvSpPr>
          <p:nvPr>
            <p:ph type="body" idx="1"/>
          </p:nvPr>
        </p:nvSpPr>
        <p:spPr/>
        <p:txBody>
          <a:bodyPr/>
          <a:lstStyle/>
          <a:p>
            <a:r>
              <a:rPr lang="en-US" sz="4000" dirty="0"/>
              <a:t>Let’s discuss an analysis of the bias/variance decomposition of the </a:t>
            </a:r>
            <a:r>
              <a:rPr lang="en-US" sz="4000" dirty="0" err="1"/>
              <a:t>ExtraTrees</a:t>
            </a:r>
            <a:r>
              <a:rPr lang="en-US" sz="4000" dirty="0"/>
              <a:t> compared to standard decision trees.</a:t>
            </a:r>
          </a:p>
        </p:txBody>
      </p:sp>
      <p:sp>
        <p:nvSpPr>
          <p:cNvPr id="5" name="TextBox 4">
            <a:extLst>
              <a:ext uri="{FF2B5EF4-FFF2-40B4-BE49-F238E27FC236}">
                <a16:creationId xmlns:a16="http://schemas.microsoft.com/office/drawing/2014/main" id="{E71DD697-E583-4C4D-B0BA-FB7AED69BE35}"/>
              </a:ext>
            </a:extLst>
          </p:cNvPr>
          <p:cNvSpPr txBox="1"/>
          <p:nvPr/>
        </p:nvSpPr>
        <p:spPr>
          <a:xfrm>
            <a:off x="18682918" y="11578706"/>
            <a:ext cx="4722062" cy="646331"/>
          </a:xfrm>
          <a:prstGeom prst="rect">
            <a:avLst/>
          </a:prstGeom>
          <a:noFill/>
        </p:spPr>
        <p:txBody>
          <a:bodyPr wrap="square" rtlCol="0">
            <a:spAutoFit/>
          </a:bodyPr>
          <a:lstStyle/>
          <a:p>
            <a:r>
              <a:rPr lang="en-US" sz="3600" dirty="0"/>
              <a:t>From </a:t>
            </a:r>
            <a:r>
              <a:rPr lang="en-US" sz="3600" dirty="0">
                <a:hlinkClick r:id="rId4"/>
              </a:rPr>
              <a:t>Original Paper</a:t>
            </a:r>
            <a:r>
              <a:rPr lang="en-US" sz="3600" dirty="0"/>
              <a:t>.</a:t>
            </a:r>
          </a:p>
        </p:txBody>
      </p:sp>
      <p:sp>
        <p:nvSpPr>
          <p:cNvPr id="6" name="TextBox 5">
            <a:extLst>
              <a:ext uri="{FF2B5EF4-FFF2-40B4-BE49-F238E27FC236}">
                <a16:creationId xmlns:a16="http://schemas.microsoft.com/office/drawing/2014/main" id="{1D41673A-475F-1D42-A813-C0FF73A911AE}"/>
              </a:ext>
            </a:extLst>
          </p:cNvPr>
          <p:cNvSpPr txBox="1"/>
          <p:nvPr/>
        </p:nvSpPr>
        <p:spPr>
          <a:xfrm>
            <a:off x="496404" y="8635924"/>
            <a:ext cx="22628290" cy="32111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spcBef>
                <a:spcPts val="3000"/>
              </a:spcBef>
            </a:pPr>
            <a:r>
              <a:rPr lang="en-US" sz="3200" dirty="0" err="1">
                <a:solidFill>
                  <a:srgbClr val="373737"/>
                </a:solidFill>
                <a:latin typeface="Amazon Ember"/>
                <a:ea typeface="Amazon Ember"/>
                <a:cs typeface="Amazon Ember"/>
                <a:sym typeface="Amazon Ember"/>
              </a:rPr>
              <a:t>var</a:t>
            </a:r>
            <a:r>
              <a:rPr lang="en-US" sz="3200" baseline="-25000" dirty="0" err="1">
                <a:solidFill>
                  <a:srgbClr val="373737"/>
                </a:solidFill>
                <a:latin typeface="Amazon Ember"/>
                <a:ea typeface="Amazon Ember"/>
                <a:cs typeface="Amazon Ember"/>
                <a:sym typeface="Amazon Ember"/>
              </a:rPr>
              <a:t>LS</a:t>
            </a:r>
            <a:r>
              <a:rPr lang="en-US" sz="3200" dirty="0" err="1">
                <a:solidFill>
                  <a:srgbClr val="373737"/>
                </a:solidFill>
                <a:latin typeface="Amazon Ember"/>
                <a:ea typeface="Amazon Ember"/>
                <a:cs typeface="Amazon Ember"/>
                <a:sym typeface="Amazon Ember"/>
              </a:rPr>
              <a:t>E</a:t>
            </a:r>
            <a:r>
              <a:rPr lang="el-GR" sz="3200" baseline="-25000" dirty="0">
                <a:solidFill>
                  <a:srgbClr val="373737"/>
                </a:solidFill>
                <a:latin typeface="Amazon Ember"/>
                <a:ea typeface="Amazon Ember"/>
                <a:cs typeface="Amazon Ember"/>
                <a:sym typeface="Amazon Ember"/>
              </a:rPr>
              <a:t>ε|</a:t>
            </a:r>
            <a:r>
              <a:rPr lang="en-US" sz="3200" baseline="-25000" dirty="0">
                <a:solidFill>
                  <a:srgbClr val="373737"/>
                </a:solidFill>
                <a:latin typeface="Amazon Ember"/>
                <a:ea typeface="Amazon Ember"/>
                <a:cs typeface="Amazon Ember"/>
                <a:sym typeface="Amazon Ember"/>
              </a:rPr>
              <a:t>LS </a:t>
            </a:r>
            <a:r>
              <a:rPr lang="en-US" sz="3200" dirty="0">
                <a:solidFill>
                  <a:srgbClr val="373737"/>
                </a:solidFill>
                <a:latin typeface="Amazon Ember"/>
                <a:ea typeface="Amazon Ember"/>
                <a:cs typeface="Amazon Ember"/>
                <a:sym typeface="Amazon Ember"/>
              </a:rPr>
              <a:t> </a:t>
            </a:r>
            <a:r>
              <a:rPr lang="en-US" sz="3200" b="0" dirty="0">
                <a:solidFill>
                  <a:srgbClr val="373737"/>
                </a:solidFill>
                <a:latin typeface="Amazon Ember"/>
                <a:ea typeface="Amazon Ember"/>
                <a:cs typeface="Amazon Ember"/>
                <a:sym typeface="Amazon Ember"/>
              </a:rPr>
              <a:t>is the variance with respect to the learning set randomness of the average prediction according to </a:t>
            </a:r>
            <a:r>
              <a:rPr lang="el-GR" sz="3200" b="0" dirty="0">
                <a:solidFill>
                  <a:srgbClr val="373737"/>
                </a:solidFill>
                <a:latin typeface="Amazon Ember"/>
                <a:ea typeface="Amazon Ember"/>
                <a:cs typeface="Amazon Ember"/>
                <a:sym typeface="Amazon Ember"/>
              </a:rPr>
              <a:t>ε. </a:t>
            </a:r>
            <a:r>
              <a:rPr lang="en-US" sz="3200" b="0" dirty="0">
                <a:solidFill>
                  <a:srgbClr val="373737"/>
                </a:solidFill>
                <a:latin typeface="Amazon Ember"/>
                <a:ea typeface="Amazon Ember"/>
                <a:cs typeface="Amazon Ember"/>
                <a:sym typeface="Amazon Ember"/>
              </a:rPr>
              <a:t>It measures the dependence of the model on the learning sample, independently of </a:t>
            </a:r>
            <a:r>
              <a:rPr lang="el-GR" sz="3200" b="0" dirty="0">
                <a:solidFill>
                  <a:srgbClr val="373737"/>
                </a:solidFill>
                <a:latin typeface="Amazon Ember"/>
                <a:ea typeface="Amazon Ember"/>
                <a:cs typeface="Amazon Ember"/>
                <a:sym typeface="Amazon Ember"/>
              </a:rPr>
              <a:t>ε</a:t>
            </a:r>
            <a:endParaRPr lang="en-US" sz="3200" b="0" dirty="0">
              <a:solidFill>
                <a:srgbClr val="373737"/>
              </a:solidFill>
              <a:latin typeface="Amazon Ember"/>
              <a:ea typeface="Amazon Ember"/>
              <a:cs typeface="Amazon Ember"/>
              <a:sym typeface="Amazon Ember"/>
            </a:endParaRPr>
          </a:p>
          <a:p>
            <a:pPr algn="l">
              <a:spcBef>
                <a:spcPts val="3000"/>
              </a:spcBef>
            </a:pPr>
            <a:r>
              <a:rPr lang="en-US" sz="3200" dirty="0" err="1">
                <a:solidFill>
                  <a:srgbClr val="373737"/>
                </a:solidFill>
                <a:latin typeface="Amazon Ember"/>
                <a:ea typeface="Amazon Ember"/>
                <a:cs typeface="Amazon Ember"/>
              </a:rPr>
              <a:t>E</a:t>
            </a:r>
            <a:r>
              <a:rPr lang="en-US" sz="3200" baseline="-25000" dirty="0" err="1">
                <a:solidFill>
                  <a:srgbClr val="373737"/>
                </a:solidFill>
                <a:latin typeface="Amazon Ember"/>
                <a:ea typeface="Amazon Ember"/>
                <a:cs typeface="Amazon Ember"/>
              </a:rPr>
              <a:t>LS</a:t>
            </a:r>
            <a:r>
              <a:rPr lang="en-US" sz="3200" dirty="0" err="1">
                <a:solidFill>
                  <a:srgbClr val="373737"/>
                </a:solidFill>
                <a:latin typeface="Amazon Ember"/>
                <a:ea typeface="Amazon Ember"/>
                <a:cs typeface="Amazon Ember"/>
              </a:rPr>
              <a:t>var</a:t>
            </a:r>
            <a:r>
              <a:rPr lang="el-GR" sz="3200" baseline="-25000" dirty="0">
                <a:solidFill>
                  <a:srgbClr val="373737"/>
                </a:solidFill>
                <a:latin typeface="Amazon Ember"/>
                <a:ea typeface="Amazon Ember"/>
                <a:cs typeface="Amazon Ember"/>
              </a:rPr>
              <a:t>ε|</a:t>
            </a:r>
            <a:r>
              <a:rPr lang="en-US" sz="3200" baseline="-25000" dirty="0">
                <a:solidFill>
                  <a:srgbClr val="373737"/>
                </a:solidFill>
                <a:latin typeface="Amazon Ember"/>
                <a:ea typeface="Amazon Ember"/>
                <a:cs typeface="Amazon Ember"/>
              </a:rPr>
              <a:t>LS</a:t>
            </a:r>
            <a:r>
              <a:rPr lang="en-US" sz="3200" dirty="0">
                <a:solidFill>
                  <a:srgbClr val="373737"/>
                </a:solidFill>
                <a:latin typeface="Amazon Ember"/>
                <a:ea typeface="Amazon Ember"/>
                <a:cs typeface="Amazon Ember"/>
              </a:rPr>
              <a:t> </a:t>
            </a:r>
            <a:r>
              <a:rPr lang="en-US" sz="3200" b="0" dirty="0">
                <a:solidFill>
                  <a:srgbClr val="373737"/>
                </a:solidFill>
                <a:latin typeface="Amazon Ember"/>
                <a:ea typeface="Amazon Ember"/>
                <a:cs typeface="Amazon Ember"/>
              </a:rPr>
              <a:t> is the expectation over all learning sets of the variance of the prediction with respect to </a:t>
            </a:r>
            <a:r>
              <a:rPr lang="el-GR" sz="3200" b="0" dirty="0">
                <a:solidFill>
                  <a:srgbClr val="373737"/>
                </a:solidFill>
                <a:latin typeface="Amazon Ember"/>
                <a:ea typeface="Amazon Ember"/>
                <a:cs typeface="Amazon Ember"/>
              </a:rPr>
              <a:t>ε. </a:t>
            </a:r>
            <a:r>
              <a:rPr lang="en-US" sz="3200" b="0" dirty="0">
                <a:solidFill>
                  <a:srgbClr val="373737"/>
                </a:solidFill>
                <a:latin typeface="Amazon Ember"/>
                <a:ea typeface="Amazon Ember"/>
                <a:cs typeface="Amazon Ember"/>
              </a:rPr>
              <a:t>It measures the strength of the randomization </a:t>
            </a:r>
            <a:r>
              <a:rPr lang="el-GR" sz="3200" b="0" dirty="0">
                <a:solidFill>
                  <a:srgbClr val="373737"/>
                </a:solidFill>
                <a:latin typeface="Amazon Ember"/>
                <a:ea typeface="Amazon Ember"/>
                <a:cs typeface="Amazon Ember"/>
              </a:rPr>
              <a:t>ε</a:t>
            </a:r>
            <a:endParaRPr lang="en-US" sz="3200" b="0" dirty="0">
              <a:solidFill>
                <a:srgbClr val="373737"/>
              </a:solidFill>
              <a:latin typeface="Amazon Ember"/>
              <a:ea typeface="Amazon Ember"/>
              <a:cs typeface="Amazon Ember"/>
              <a:sym typeface="Amazon Ember"/>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93955075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157D68-7C10-F74B-B36B-849EE3FD2821}"/>
              </a:ext>
            </a:extLst>
          </p:cNvPr>
          <p:cNvPicPr>
            <a:picLocks noChangeAspect="1"/>
          </p:cNvPicPr>
          <p:nvPr/>
        </p:nvPicPr>
        <p:blipFill>
          <a:blip r:embed="rId3"/>
          <a:stretch>
            <a:fillRect/>
          </a:stretch>
        </p:blipFill>
        <p:spPr>
          <a:xfrm>
            <a:off x="1689100" y="3894964"/>
            <a:ext cx="17667221" cy="4937760"/>
          </a:xfrm>
          <a:prstGeom prst="rect">
            <a:avLst/>
          </a:prstGeom>
        </p:spPr>
      </p:pic>
      <p:sp>
        <p:nvSpPr>
          <p:cNvPr id="2" name="Title 1">
            <a:extLst>
              <a:ext uri="{FF2B5EF4-FFF2-40B4-BE49-F238E27FC236}">
                <a16:creationId xmlns:a16="http://schemas.microsoft.com/office/drawing/2014/main" id="{6E8F34D4-6E81-ED46-BDBA-3FE5A28D2F49}"/>
              </a:ext>
            </a:extLst>
          </p:cNvPr>
          <p:cNvSpPr>
            <a:spLocks noGrp="1"/>
          </p:cNvSpPr>
          <p:nvPr>
            <p:ph type="title"/>
          </p:nvPr>
        </p:nvSpPr>
        <p:spPr/>
        <p:txBody>
          <a:bodyPr/>
          <a:lstStyle/>
          <a:p>
            <a:r>
              <a:rPr lang="en-US" dirty="0"/>
              <a:t>Understanding what we observed</a:t>
            </a:r>
          </a:p>
        </p:txBody>
      </p:sp>
      <p:sp>
        <p:nvSpPr>
          <p:cNvPr id="3" name="Text Placeholder 2">
            <a:extLst>
              <a:ext uri="{FF2B5EF4-FFF2-40B4-BE49-F238E27FC236}">
                <a16:creationId xmlns:a16="http://schemas.microsoft.com/office/drawing/2014/main" id="{286659BF-C480-4440-A37B-C1CB81637D86}"/>
              </a:ext>
            </a:extLst>
          </p:cNvPr>
          <p:cNvSpPr>
            <a:spLocks noGrp="1"/>
          </p:cNvSpPr>
          <p:nvPr>
            <p:ph type="body" idx="1"/>
          </p:nvPr>
        </p:nvSpPr>
        <p:spPr/>
        <p:txBody>
          <a:bodyPr/>
          <a:lstStyle/>
          <a:p>
            <a:r>
              <a:rPr lang="en-US" sz="4000" dirty="0"/>
              <a:t>Let’s discuss an analysis of the bias/variance decomposition of the </a:t>
            </a:r>
            <a:r>
              <a:rPr lang="en-US" sz="4000" dirty="0" err="1"/>
              <a:t>ExtraTrees</a:t>
            </a:r>
            <a:r>
              <a:rPr lang="en-US" sz="4000" dirty="0"/>
              <a:t> compared to standard decision trees.</a:t>
            </a:r>
          </a:p>
        </p:txBody>
      </p:sp>
      <p:sp>
        <p:nvSpPr>
          <p:cNvPr id="5" name="TextBox 4">
            <a:extLst>
              <a:ext uri="{FF2B5EF4-FFF2-40B4-BE49-F238E27FC236}">
                <a16:creationId xmlns:a16="http://schemas.microsoft.com/office/drawing/2014/main" id="{E71DD697-E583-4C4D-B0BA-FB7AED69BE35}"/>
              </a:ext>
            </a:extLst>
          </p:cNvPr>
          <p:cNvSpPr txBox="1"/>
          <p:nvPr/>
        </p:nvSpPr>
        <p:spPr>
          <a:xfrm>
            <a:off x="18682918" y="11578706"/>
            <a:ext cx="4722062" cy="646331"/>
          </a:xfrm>
          <a:prstGeom prst="rect">
            <a:avLst/>
          </a:prstGeom>
          <a:noFill/>
        </p:spPr>
        <p:txBody>
          <a:bodyPr wrap="square" rtlCol="0">
            <a:spAutoFit/>
          </a:bodyPr>
          <a:lstStyle/>
          <a:p>
            <a:r>
              <a:rPr lang="en-US" sz="3600" dirty="0"/>
              <a:t>From </a:t>
            </a:r>
            <a:r>
              <a:rPr lang="en-US" sz="3600" dirty="0">
                <a:hlinkClick r:id="rId4"/>
              </a:rPr>
              <a:t>Original Paper</a:t>
            </a:r>
            <a:r>
              <a:rPr lang="en-US" sz="3600" dirty="0"/>
              <a:t>.</a:t>
            </a:r>
          </a:p>
        </p:txBody>
      </p:sp>
      <p:sp>
        <p:nvSpPr>
          <p:cNvPr id="6" name="TextBox 5">
            <a:extLst>
              <a:ext uri="{FF2B5EF4-FFF2-40B4-BE49-F238E27FC236}">
                <a16:creationId xmlns:a16="http://schemas.microsoft.com/office/drawing/2014/main" id="{1D41673A-475F-1D42-A813-C0FF73A911AE}"/>
              </a:ext>
            </a:extLst>
          </p:cNvPr>
          <p:cNvSpPr txBox="1"/>
          <p:nvPr/>
        </p:nvSpPr>
        <p:spPr>
          <a:xfrm>
            <a:off x="496404" y="8635924"/>
            <a:ext cx="22628290" cy="32111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spcBef>
                <a:spcPts val="3000"/>
              </a:spcBef>
            </a:pPr>
            <a:r>
              <a:rPr lang="en-US" sz="3200" dirty="0" err="1">
                <a:solidFill>
                  <a:srgbClr val="373737"/>
                </a:solidFill>
                <a:latin typeface="Amazon Ember"/>
                <a:ea typeface="Amazon Ember"/>
                <a:cs typeface="Amazon Ember"/>
                <a:sym typeface="Amazon Ember"/>
              </a:rPr>
              <a:t>var</a:t>
            </a:r>
            <a:r>
              <a:rPr lang="en-US" sz="3200" baseline="-25000" dirty="0" err="1">
                <a:solidFill>
                  <a:srgbClr val="373737"/>
                </a:solidFill>
                <a:latin typeface="Amazon Ember"/>
                <a:ea typeface="Amazon Ember"/>
                <a:cs typeface="Amazon Ember"/>
                <a:sym typeface="Amazon Ember"/>
              </a:rPr>
              <a:t>LS</a:t>
            </a:r>
            <a:r>
              <a:rPr lang="en-US" sz="3200" dirty="0" err="1">
                <a:solidFill>
                  <a:srgbClr val="373737"/>
                </a:solidFill>
                <a:latin typeface="Amazon Ember"/>
                <a:ea typeface="Amazon Ember"/>
                <a:cs typeface="Amazon Ember"/>
                <a:sym typeface="Amazon Ember"/>
              </a:rPr>
              <a:t>E</a:t>
            </a:r>
            <a:r>
              <a:rPr lang="el-GR" sz="3200" baseline="-25000" dirty="0">
                <a:solidFill>
                  <a:srgbClr val="373737"/>
                </a:solidFill>
                <a:latin typeface="Amazon Ember"/>
                <a:ea typeface="Amazon Ember"/>
                <a:cs typeface="Amazon Ember"/>
                <a:sym typeface="Amazon Ember"/>
              </a:rPr>
              <a:t>ε|</a:t>
            </a:r>
            <a:r>
              <a:rPr lang="en-US" sz="3200" baseline="-25000" dirty="0">
                <a:solidFill>
                  <a:srgbClr val="373737"/>
                </a:solidFill>
                <a:latin typeface="Amazon Ember"/>
                <a:ea typeface="Amazon Ember"/>
                <a:cs typeface="Amazon Ember"/>
                <a:sym typeface="Amazon Ember"/>
              </a:rPr>
              <a:t>LS </a:t>
            </a:r>
            <a:r>
              <a:rPr lang="en-US" sz="3200" dirty="0">
                <a:solidFill>
                  <a:srgbClr val="373737"/>
                </a:solidFill>
                <a:latin typeface="Amazon Ember"/>
                <a:ea typeface="Amazon Ember"/>
                <a:cs typeface="Amazon Ember"/>
                <a:sym typeface="Amazon Ember"/>
              </a:rPr>
              <a:t> </a:t>
            </a:r>
            <a:r>
              <a:rPr lang="en-US" sz="3200" b="0" dirty="0">
                <a:solidFill>
                  <a:srgbClr val="373737"/>
                </a:solidFill>
                <a:latin typeface="Amazon Ember"/>
                <a:ea typeface="Amazon Ember"/>
                <a:cs typeface="Amazon Ember"/>
                <a:sym typeface="Amazon Ember"/>
              </a:rPr>
              <a:t>is the variance with respect to the learning set randomness of the average prediction according to </a:t>
            </a:r>
            <a:r>
              <a:rPr lang="el-GR" sz="3200" b="0" dirty="0">
                <a:solidFill>
                  <a:srgbClr val="373737"/>
                </a:solidFill>
                <a:latin typeface="Amazon Ember"/>
                <a:ea typeface="Amazon Ember"/>
                <a:cs typeface="Amazon Ember"/>
                <a:sym typeface="Amazon Ember"/>
              </a:rPr>
              <a:t>ε. </a:t>
            </a:r>
            <a:r>
              <a:rPr lang="en-US" sz="3200" b="0" dirty="0">
                <a:solidFill>
                  <a:srgbClr val="373737"/>
                </a:solidFill>
                <a:latin typeface="Amazon Ember"/>
                <a:ea typeface="Amazon Ember"/>
                <a:cs typeface="Amazon Ember"/>
                <a:sym typeface="Amazon Ember"/>
              </a:rPr>
              <a:t>It measures the dependence of the model on the learning sample, independently of </a:t>
            </a:r>
            <a:r>
              <a:rPr lang="el-GR" sz="3200" b="0" dirty="0">
                <a:solidFill>
                  <a:srgbClr val="373737"/>
                </a:solidFill>
                <a:latin typeface="Amazon Ember"/>
                <a:ea typeface="Amazon Ember"/>
                <a:cs typeface="Amazon Ember"/>
                <a:sym typeface="Amazon Ember"/>
              </a:rPr>
              <a:t>ε</a:t>
            </a:r>
            <a:endParaRPr lang="en-US" sz="3200" b="0" dirty="0">
              <a:solidFill>
                <a:srgbClr val="373737"/>
              </a:solidFill>
              <a:latin typeface="Amazon Ember"/>
              <a:ea typeface="Amazon Ember"/>
              <a:cs typeface="Amazon Ember"/>
              <a:sym typeface="Amazon Ember"/>
            </a:endParaRPr>
          </a:p>
          <a:p>
            <a:pPr algn="l">
              <a:spcBef>
                <a:spcPts val="3000"/>
              </a:spcBef>
            </a:pPr>
            <a:r>
              <a:rPr lang="en-US" sz="3200" dirty="0" err="1">
                <a:solidFill>
                  <a:srgbClr val="373737"/>
                </a:solidFill>
                <a:latin typeface="Amazon Ember"/>
                <a:ea typeface="Amazon Ember"/>
                <a:cs typeface="Amazon Ember"/>
              </a:rPr>
              <a:t>E</a:t>
            </a:r>
            <a:r>
              <a:rPr lang="en-US" sz="3200" baseline="-25000" dirty="0" err="1">
                <a:solidFill>
                  <a:srgbClr val="373737"/>
                </a:solidFill>
                <a:latin typeface="Amazon Ember"/>
                <a:ea typeface="Amazon Ember"/>
                <a:cs typeface="Amazon Ember"/>
              </a:rPr>
              <a:t>LS</a:t>
            </a:r>
            <a:r>
              <a:rPr lang="en-US" sz="3200" dirty="0" err="1">
                <a:solidFill>
                  <a:srgbClr val="373737"/>
                </a:solidFill>
                <a:latin typeface="Amazon Ember"/>
                <a:ea typeface="Amazon Ember"/>
                <a:cs typeface="Amazon Ember"/>
              </a:rPr>
              <a:t>var</a:t>
            </a:r>
            <a:r>
              <a:rPr lang="el-GR" sz="3200" baseline="-25000" dirty="0">
                <a:solidFill>
                  <a:srgbClr val="373737"/>
                </a:solidFill>
                <a:latin typeface="Amazon Ember"/>
                <a:ea typeface="Amazon Ember"/>
                <a:cs typeface="Amazon Ember"/>
              </a:rPr>
              <a:t>ε|</a:t>
            </a:r>
            <a:r>
              <a:rPr lang="en-US" sz="3200" baseline="-25000" dirty="0">
                <a:solidFill>
                  <a:srgbClr val="373737"/>
                </a:solidFill>
                <a:latin typeface="Amazon Ember"/>
                <a:ea typeface="Amazon Ember"/>
                <a:cs typeface="Amazon Ember"/>
              </a:rPr>
              <a:t>LS</a:t>
            </a:r>
            <a:r>
              <a:rPr lang="en-US" sz="3200" dirty="0">
                <a:solidFill>
                  <a:srgbClr val="373737"/>
                </a:solidFill>
                <a:latin typeface="Amazon Ember"/>
                <a:ea typeface="Amazon Ember"/>
                <a:cs typeface="Amazon Ember"/>
              </a:rPr>
              <a:t> </a:t>
            </a:r>
            <a:r>
              <a:rPr lang="en-US" sz="3200" b="0" dirty="0">
                <a:solidFill>
                  <a:srgbClr val="373737"/>
                </a:solidFill>
                <a:latin typeface="Amazon Ember"/>
                <a:ea typeface="Amazon Ember"/>
                <a:cs typeface="Amazon Ember"/>
              </a:rPr>
              <a:t> is the expectation over all learning sets of the variance of the prediction with respect to </a:t>
            </a:r>
            <a:r>
              <a:rPr lang="el-GR" sz="3200" b="0" dirty="0">
                <a:solidFill>
                  <a:srgbClr val="373737"/>
                </a:solidFill>
                <a:latin typeface="Amazon Ember"/>
                <a:ea typeface="Amazon Ember"/>
                <a:cs typeface="Amazon Ember"/>
              </a:rPr>
              <a:t>ε. </a:t>
            </a:r>
            <a:r>
              <a:rPr lang="en-US" sz="3200" b="0" dirty="0">
                <a:solidFill>
                  <a:srgbClr val="373737"/>
                </a:solidFill>
                <a:latin typeface="Amazon Ember"/>
                <a:ea typeface="Amazon Ember"/>
                <a:cs typeface="Amazon Ember"/>
              </a:rPr>
              <a:t>It measures the strength of the randomization </a:t>
            </a:r>
            <a:r>
              <a:rPr lang="el-GR" sz="3200" b="0" dirty="0">
                <a:solidFill>
                  <a:srgbClr val="373737"/>
                </a:solidFill>
                <a:latin typeface="Amazon Ember"/>
                <a:ea typeface="Amazon Ember"/>
                <a:cs typeface="Amazon Ember"/>
              </a:rPr>
              <a:t>ε</a:t>
            </a:r>
            <a:endParaRPr lang="en-US" sz="3200" b="0" dirty="0">
              <a:solidFill>
                <a:srgbClr val="373737"/>
              </a:solidFill>
              <a:latin typeface="Amazon Ember"/>
              <a:ea typeface="Amazon Ember"/>
              <a:cs typeface="Amazon Ember"/>
              <a:sym typeface="Amazon Ember"/>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cxnSp>
        <p:nvCxnSpPr>
          <p:cNvPr id="8" name="Straight Connector 7">
            <a:extLst>
              <a:ext uri="{FF2B5EF4-FFF2-40B4-BE49-F238E27FC236}">
                <a16:creationId xmlns:a16="http://schemas.microsoft.com/office/drawing/2014/main" id="{0F1FB111-8714-9A4C-850A-9697B902DA2F}"/>
              </a:ext>
            </a:extLst>
          </p:cNvPr>
          <p:cNvCxnSpPr/>
          <p:nvPr/>
        </p:nvCxnSpPr>
        <p:spPr>
          <a:xfrm flipH="1">
            <a:off x="11338560" y="5355771"/>
            <a:ext cx="1619794" cy="888275"/>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C0B418F5-591A-684D-A1FF-9D65D067DF0D}"/>
              </a:ext>
            </a:extLst>
          </p:cNvPr>
          <p:cNvCxnSpPr/>
          <p:nvPr/>
        </p:nvCxnSpPr>
        <p:spPr>
          <a:xfrm>
            <a:off x="12984480" y="5329646"/>
            <a:ext cx="1593669" cy="91440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A554CE0F-F7C7-4D42-B492-5A80902D652A}"/>
              </a:ext>
            </a:extLst>
          </p:cNvPr>
          <p:cNvSpPr txBox="1"/>
          <p:nvPr/>
        </p:nvSpPr>
        <p:spPr>
          <a:xfrm>
            <a:off x="9039499" y="6858000"/>
            <a:ext cx="253419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rPr>
              <a:t>Var due to dataset </a:t>
            </a:r>
            <a:r>
              <a:rPr kumimoji="0" lang="en-US" sz="2400" b="0" i="0" u="none" strike="noStrike" cap="none" spc="0" normalizeH="0" baseline="0" dirty="0" err="1">
                <a:ln>
                  <a:noFill/>
                </a:ln>
                <a:solidFill>
                  <a:srgbClr val="000000"/>
                </a:solidFill>
                <a:effectLst/>
                <a:uFillTx/>
                <a:latin typeface="Helvetica Neue"/>
                <a:ea typeface="Helvetica Neue"/>
                <a:cs typeface="Helvetica Neue"/>
                <a:sym typeface="Helvetica Neue"/>
              </a:rPr>
              <a:t>fluct</a:t>
            </a:r>
            <a:r>
              <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rPr>
              <a:t>.</a:t>
            </a:r>
          </a:p>
        </p:txBody>
      </p:sp>
      <p:sp>
        <p:nvSpPr>
          <p:cNvPr id="12" name="TextBox 11">
            <a:extLst>
              <a:ext uri="{FF2B5EF4-FFF2-40B4-BE49-F238E27FC236}">
                <a16:creationId xmlns:a16="http://schemas.microsoft.com/office/drawing/2014/main" id="{5EA5D6AC-1D54-3F43-A41F-D07B340609E3}"/>
              </a:ext>
            </a:extLst>
          </p:cNvPr>
          <p:cNvSpPr txBox="1"/>
          <p:nvPr/>
        </p:nvSpPr>
        <p:spPr>
          <a:xfrm>
            <a:off x="11717383" y="6905706"/>
            <a:ext cx="253419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rPr>
              <a:t>Var due to added randomness.</a:t>
            </a:r>
          </a:p>
        </p:txBody>
      </p:sp>
    </p:spTree>
    <p:extLst>
      <p:ext uri="{BB962C8B-B14F-4D97-AF65-F5344CB8AC3E}">
        <p14:creationId xmlns:p14="http://schemas.microsoft.com/office/powerpoint/2010/main" val="80045402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8FFC-6744-DF44-8503-1567B27D1562}"/>
              </a:ext>
            </a:extLst>
          </p:cNvPr>
          <p:cNvSpPr>
            <a:spLocks noGrp="1"/>
          </p:cNvSpPr>
          <p:nvPr>
            <p:ph type="title"/>
          </p:nvPr>
        </p:nvSpPr>
        <p:spPr/>
        <p:txBody>
          <a:bodyPr/>
          <a:lstStyle/>
          <a:p>
            <a:r>
              <a:rPr lang="en-US" dirty="0"/>
              <a:t>Understanding what we observed</a:t>
            </a:r>
          </a:p>
        </p:txBody>
      </p:sp>
      <p:sp>
        <p:nvSpPr>
          <p:cNvPr id="3" name="Text Placeholder 2">
            <a:extLst>
              <a:ext uri="{FF2B5EF4-FFF2-40B4-BE49-F238E27FC236}">
                <a16:creationId xmlns:a16="http://schemas.microsoft.com/office/drawing/2014/main" id="{F9A45BCF-88A6-0C47-8EF9-D508009795DE}"/>
              </a:ext>
            </a:extLst>
          </p:cNvPr>
          <p:cNvSpPr>
            <a:spLocks noGrp="1"/>
          </p:cNvSpPr>
          <p:nvPr>
            <p:ph type="body" idx="1"/>
          </p:nvPr>
        </p:nvSpPr>
        <p:spPr/>
        <p:txBody>
          <a:bodyPr/>
          <a:lstStyle/>
          <a:p>
            <a:r>
              <a:rPr lang="en-US" sz="4400" dirty="0"/>
              <a:t>This can indeed be seen to be the case in practice (and you’ll do so on the homework)</a:t>
            </a:r>
          </a:p>
          <a:p>
            <a:r>
              <a:rPr lang="en-US" sz="4400" dirty="0"/>
              <a:t>If you deal with synthetic data (which is practically infinite, notice that you can actually estimate all these components of bias and variance </a:t>
            </a:r>
            <a:r>
              <a:rPr lang="en-US" sz="4400" b="1" dirty="0">
                <a:solidFill>
                  <a:schemeClr val="tx1"/>
                </a:solidFill>
              </a:rPr>
              <a:t>directly</a:t>
            </a:r>
            <a:r>
              <a:rPr lang="en-US" sz="4400" dirty="0"/>
              <a:t>!</a:t>
            </a:r>
          </a:p>
        </p:txBody>
      </p:sp>
    </p:spTree>
    <p:extLst>
      <p:ext uri="{BB962C8B-B14F-4D97-AF65-F5344CB8AC3E}">
        <p14:creationId xmlns:p14="http://schemas.microsoft.com/office/powerpoint/2010/main" val="4000136795"/>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8FFC-6744-DF44-8503-1567B27D1562}"/>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F9A45BCF-88A6-0C47-8EF9-D508009795DE}"/>
              </a:ext>
            </a:extLst>
          </p:cNvPr>
          <p:cNvSpPr>
            <a:spLocks noGrp="1"/>
          </p:cNvSpPr>
          <p:nvPr>
            <p:ph type="body" idx="1"/>
          </p:nvPr>
        </p:nvSpPr>
        <p:spPr/>
        <p:txBody>
          <a:bodyPr/>
          <a:lstStyle/>
          <a:p>
            <a:pPr marL="571500" indent="-571500">
              <a:buFont typeface="Arial" panose="020B0604020202020204" pitchFamily="34" charset="0"/>
              <a:buChar char="•"/>
            </a:pPr>
            <a:r>
              <a:rPr lang="en-US" sz="4400" dirty="0">
                <a:solidFill>
                  <a:schemeClr val="tx1"/>
                </a:solidFill>
              </a:rPr>
              <a:t>Class review</a:t>
            </a:r>
          </a:p>
          <a:p>
            <a:pPr marL="571500" indent="-571500">
              <a:buFont typeface="Arial" panose="020B0604020202020204" pitchFamily="34" charset="0"/>
              <a:buChar char="•"/>
            </a:pPr>
            <a:r>
              <a:rPr lang="en-US" sz="4400" dirty="0">
                <a:solidFill>
                  <a:schemeClr val="tx1"/>
                </a:solidFill>
              </a:rPr>
              <a:t>The Bias-Variance Trade-off</a:t>
            </a:r>
          </a:p>
          <a:p>
            <a:pPr marL="571500" indent="-571500">
              <a:buFont typeface="Arial" panose="020B0604020202020204" pitchFamily="34" charset="0"/>
              <a:buChar char="•"/>
            </a:pPr>
            <a:r>
              <a:rPr lang="en-US" sz="4400" dirty="0">
                <a:solidFill>
                  <a:schemeClr val="tx1"/>
                </a:solidFill>
              </a:rPr>
              <a:t>Generalizations of the Bias-Variance Trade-off</a:t>
            </a:r>
          </a:p>
          <a:p>
            <a:pPr marL="571500" indent="-571500">
              <a:buFont typeface="Arial" panose="020B0604020202020204" pitchFamily="34" charset="0"/>
              <a:buChar char="•"/>
            </a:pPr>
            <a:r>
              <a:rPr lang="en-US" sz="4400" dirty="0">
                <a:solidFill>
                  <a:schemeClr val="tx1"/>
                </a:solidFill>
              </a:rPr>
              <a:t>The </a:t>
            </a:r>
            <a:r>
              <a:rPr lang="en-US" sz="4400" dirty="0" err="1">
                <a:solidFill>
                  <a:schemeClr val="tx1"/>
                </a:solidFill>
              </a:rPr>
              <a:t>ExtraTrees</a:t>
            </a:r>
            <a:r>
              <a:rPr lang="en-US" sz="4400" dirty="0">
                <a:solidFill>
                  <a:schemeClr val="tx1"/>
                </a:solidFill>
              </a:rPr>
              <a:t> Algorithm</a:t>
            </a:r>
          </a:p>
          <a:p>
            <a:pPr marL="571500" indent="-571500">
              <a:buFont typeface="Arial" panose="020B0604020202020204" pitchFamily="34" charset="0"/>
              <a:buChar char="•"/>
            </a:pPr>
            <a:r>
              <a:rPr lang="en-US" sz="4400" b="1" dirty="0">
                <a:solidFill>
                  <a:schemeClr val="accent3"/>
                </a:solidFill>
              </a:rPr>
              <a:t>Interface in </a:t>
            </a:r>
            <a:r>
              <a:rPr lang="en-US" sz="4400" b="1" dirty="0" err="1">
                <a:solidFill>
                  <a:schemeClr val="accent3"/>
                </a:solidFill>
              </a:rPr>
              <a:t>sklearn</a:t>
            </a:r>
            <a:endParaRPr lang="en-US" sz="4400" b="1" dirty="0">
              <a:solidFill>
                <a:schemeClr val="accent3"/>
              </a:solidFill>
            </a:endParaRPr>
          </a:p>
          <a:p>
            <a:pPr marL="571500" indent="-571500">
              <a:buFont typeface="Arial" panose="020B0604020202020204" pitchFamily="34" charset="0"/>
              <a:buChar char="•"/>
            </a:pPr>
            <a:r>
              <a:rPr lang="en-US" sz="4400" dirty="0">
                <a:solidFill>
                  <a:schemeClr val="tx1"/>
                </a:solidFill>
              </a:rPr>
              <a:t>Conclusions</a:t>
            </a:r>
          </a:p>
        </p:txBody>
      </p:sp>
    </p:spTree>
    <p:extLst>
      <p:ext uri="{BB962C8B-B14F-4D97-AF65-F5344CB8AC3E}">
        <p14:creationId xmlns:p14="http://schemas.microsoft.com/office/powerpoint/2010/main" val="77864490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FDD90-411D-3043-8DE1-47895696DEE1}"/>
              </a:ext>
            </a:extLst>
          </p:cNvPr>
          <p:cNvSpPr>
            <a:spLocks noGrp="1"/>
          </p:cNvSpPr>
          <p:nvPr>
            <p:ph type="title"/>
          </p:nvPr>
        </p:nvSpPr>
        <p:spPr/>
        <p:txBody>
          <a:bodyPr/>
          <a:lstStyle/>
          <a:p>
            <a:r>
              <a:rPr lang="en-US" dirty="0" err="1">
                <a:latin typeface="Consolas" panose="020B0609020204030204" pitchFamily="49" charset="0"/>
                <a:cs typeface="Consolas" panose="020B0609020204030204" pitchFamily="49" charset="0"/>
              </a:rPr>
              <a:t>Sklearn</a:t>
            </a:r>
            <a:r>
              <a:rPr lang="en-US" dirty="0"/>
              <a:t> </a:t>
            </a:r>
            <a:r>
              <a:rPr lang="en-US" dirty="0" err="1"/>
              <a:t>ExtraTrees</a:t>
            </a:r>
            <a:endParaRPr lang="en-US" dirty="0"/>
          </a:p>
        </p:txBody>
      </p:sp>
      <p:sp>
        <p:nvSpPr>
          <p:cNvPr id="3" name="Text Placeholder 2">
            <a:extLst>
              <a:ext uri="{FF2B5EF4-FFF2-40B4-BE49-F238E27FC236}">
                <a16:creationId xmlns:a16="http://schemas.microsoft.com/office/drawing/2014/main" id="{C2F6118C-D3EF-BB42-ABAF-C46862BE2784}"/>
              </a:ext>
            </a:extLst>
          </p:cNvPr>
          <p:cNvSpPr>
            <a:spLocks noGrp="1"/>
          </p:cNvSpPr>
          <p:nvPr>
            <p:ph type="body" idx="1"/>
          </p:nvPr>
        </p:nvSpPr>
        <p:spPr/>
        <p:txBody>
          <a:bodyPr/>
          <a:lstStyle/>
          <a:p>
            <a:r>
              <a:rPr lang="en-US" sz="4000" dirty="0"/>
              <a:t>The interface in </a:t>
            </a:r>
            <a:r>
              <a:rPr lang="en-US" sz="4000" dirty="0" err="1"/>
              <a:t>sklearn</a:t>
            </a:r>
            <a:r>
              <a:rPr lang="en-US" sz="4000" dirty="0"/>
              <a:t> for </a:t>
            </a:r>
            <a:r>
              <a:rPr lang="en-US" sz="4000" dirty="0" err="1"/>
              <a:t>ExtraTrees</a:t>
            </a:r>
            <a:r>
              <a:rPr lang="en-US" sz="4000" dirty="0"/>
              <a:t> matches with everything else you’ve seen before</a:t>
            </a:r>
          </a:p>
          <a:p>
            <a:pPr marL="0" indent="0">
              <a:buNone/>
            </a:pPr>
            <a:r>
              <a:rPr lang="en-US" sz="4400" b="1" dirty="0" err="1">
                <a:solidFill>
                  <a:schemeClr val="tx1"/>
                </a:solidFill>
                <a:latin typeface="Consolas" panose="020B0609020204030204" pitchFamily="49" charset="0"/>
                <a:cs typeface="Consolas" panose="020B0609020204030204" pitchFamily="49" charset="0"/>
              </a:rPr>
              <a:t>ExtraTreesClassifier</a:t>
            </a:r>
            <a:r>
              <a:rPr lang="en-US" sz="4400" dirty="0">
                <a:latin typeface="Consolas" panose="020B0609020204030204" pitchFamily="49" charset="0"/>
                <a:cs typeface="Consolas" panose="020B0609020204030204" pitchFamily="49" charset="0"/>
              </a:rPr>
              <a:t>(</a:t>
            </a:r>
            <a:r>
              <a:rPr lang="en-US" sz="4400" i="1" dirty="0" err="1">
                <a:latin typeface="Consolas" panose="020B0609020204030204" pitchFamily="49" charset="0"/>
                <a:cs typeface="Consolas" panose="020B0609020204030204" pitchFamily="49" charset="0"/>
              </a:rPr>
              <a:t>n_estimators</a:t>
            </a:r>
            <a:r>
              <a:rPr lang="en-US" sz="4400" i="1" dirty="0">
                <a:latin typeface="Consolas" panose="020B0609020204030204" pitchFamily="49" charset="0"/>
                <a:cs typeface="Consolas" panose="020B0609020204030204" pitchFamily="49" charset="0"/>
              </a:rPr>
              <a:t>=10</a:t>
            </a:r>
            <a:r>
              <a:rPr lang="en-US" sz="4400" dirty="0">
                <a:latin typeface="Consolas" panose="020B0609020204030204" pitchFamily="49" charset="0"/>
                <a:cs typeface="Consolas" panose="020B0609020204030204" pitchFamily="49" charset="0"/>
              </a:rPr>
              <a:t>, </a:t>
            </a:r>
            <a:r>
              <a:rPr lang="en-US" sz="4400" i="1" dirty="0">
                <a:latin typeface="Consolas" panose="020B0609020204030204" pitchFamily="49" charset="0"/>
                <a:cs typeface="Consolas" panose="020B0609020204030204" pitchFamily="49" charset="0"/>
              </a:rPr>
              <a:t>criterion=‘</a:t>
            </a:r>
            <a:r>
              <a:rPr lang="en-US" sz="4400" i="1" dirty="0" err="1">
                <a:latin typeface="Consolas" panose="020B0609020204030204" pitchFamily="49" charset="0"/>
                <a:cs typeface="Consolas" panose="020B0609020204030204" pitchFamily="49" charset="0"/>
              </a:rPr>
              <a:t>gini</a:t>
            </a:r>
            <a:r>
              <a:rPr lang="en-US" sz="4400" i="1" dirty="0">
                <a:latin typeface="Consolas" panose="020B0609020204030204" pitchFamily="49" charset="0"/>
                <a:cs typeface="Consolas" panose="020B0609020204030204" pitchFamily="49" charset="0"/>
              </a:rPr>
              <a:t>’</a:t>
            </a:r>
            <a:r>
              <a:rPr lang="en-US" sz="4400" dirty="0">
                <a:latin typeface="Consolas" panose="020B0609020204030204" pitchFamily="49" charset="0"/>
                <a:cs typeface="Consolas" panose="020B0609020204030204" pitchFamily="49" charset="0"/>
              </a:rPr>
              <a:t>, </a:t>
            </a:r>
            <a:r>
              <a:rPr lang="en-US" sz="4400" i="1" dirty="0" err="1">
                <a:latin typeface="Consolas" panose="020B0609020204030204" pitchFamily="49" charset="0"/>
                <a:cs typeface="Consolas" panose="020B0609020204030204" pitchFamily="49" charset="0"/>
              </a:rPr>
              <a:t>max_depth</a:t>
            </a:r>
            <a:r>
              <a:rPr lang="en-US" sz="4400" i="1" dirty="0">
                <a:latin typeface="Consolas" panose="020B0609020204030204" pitchFamily="49" charset="0"/>
                <a:cs typeface="Consolas" panose="020B0609020204030204" pitchFamily="49" charset="0"/>
              </a:rPr>
              <a:t>=None</a:t>
            </a:r>
            <a:r>
              <a:rPr lang="en-US" sz="4400" dirty="0">
                <a:latin typeface="Consolas" panose="020B0609020204030204" pitchFamily="49" charset="0"/>
                <a:cs typeface="Consolas" panose="020B0609020204030204" pitchFamily="49" charset="0"/>
              </a:rPr>
              <a:t>, </a:t>
            </a:r>
            <a:r>
              <a:rPr lang="en-US" sz="4400" i="1" dirty="0" err="1">
                <a:latin typeface="Consolas" panose="020B0609020204030204" pitchFamily="49" charset="0"/>
                <a:cs typeface="Consolas" panose="020B0609020204030204" pitchFamily="49" charset="0"/>
              </a:rPr>
              <a:t>random_state</a:t>
            </a:r>
            <a:r>
              <a:rPr lang="en-US" sz="4400" i="1" dirty="0">
                <a:latin typeface="Consolas" panose="020B0609020204030204" pitchFamily="49" charset="0"/>
                <a:cs typeface="Consolas" panose="020B0609020204030204" pitchFamily="49" charset="0"/>
              </a:rPr>
              <a:t>=None</a:t>
            </a:r>
            <a:r>
              <a:rPr lang="en-US" sz="4400" dirty="0">
                <a:latin typeface="Consolas" panose="020B0609020204030204" pitchFamily="49" charset="0"/>
                <a:cs typeface="Consolas" panose="020B0609020204030204" pitchFamily="49" charset="0"/>
              </a:rPr>
              <a:t>)</a:t>
            </a:r>
          </a:p>
          <a:p>
            <a:pPr marL="0" indent="0">
              <a:buNone/>
            </a:pPr>
            <a:endParaRPr lang="en-US" sz="4400" dirty="0">
              <a:latin typeface="Consolas" panose="020B0609020204030204" pitchFamily="49" charset="0"/>
              <a:cs typeface="Consolas" panose="020B0609020204030204" pitchFamily="49" charset="0"/>
            </a:endParaRPr>
          </a:p>
          <a:p>
            <a:r>
              <a:rPr lang="en-US" sz="4000" dirty="0">
                <a:latin typeface="Amazon Ember" panose="020B0603020204020204" pitchFamily="34" charset="0"/>
                <a:ea typeface="Amazon Ember" panose="020B0603020204020204" pitchFamily="34" charset="0"/>
                <a:cs typeface="Amazon Ember" panose="020B0603020204020204" pitchFamily="34" charset="0"/>
              </a:rPr>
              <a:t>I’ve suppressed most of the options, but I wanted to point out a few:</a:t>
            </a:r>
          </a:p>
          <a:p>
            <a:pPr lvl="1"/>
            <a:r>
              <a:rPr lang="en-US" sz="4000" dirty="0" err="1">
                <a:latin typeface="Amazon Ember" panose="020B0603020204020204" pitchFamily="34" charset="0"/>
                <a:ea typeface="Amazon Ember" panose="020B0603020204020204" pitchFamily="34" charset="0"/>
                <a:cs typeface="Amazon Ember" panose="020B0603020204020204" pitchFamily="34" charset="0"/>
              </a:rPr>
              <a:t>n_estimators</a:t>
            </a:r>
            <a:r>
              <a:rPr lang="en-US" sz="4000" dirty="0">
                <a:latin typeface="Amazon Ember" panose="020B0603020204020204" pitchFamily="34" charset="0"/>
                <a:ea typeface="Amazon Ember" panose="020B0603020204020204" pitchFamily="34" charset="0"/>
                <a:cs typeface="Amazon Ember" panose="020B0603020204020204" pitchFamily="34" charset="0"/>
              </a:rPr>
              <a:t> controls the number of random trees you learn</a:t>
            </a:r>
          </a:p>
          <a:p>
            <a:pPr lvl="1"/>
            <a:r>
              <a:rPr lang="en-US" sz="4000" dirty="0">
                <a:latin typeface="Amazon Ember" panose="020B0603020204020204" pitchFamily="34" charset="0"/>
                <a:ea typeface="Amazon Ember" panose="020B0603020204020204" pitchFamily="34" charset="0"/>
                <a:cs typeface="Amazon Ember" panose="020B0603020204020204" pitchFamily="34" charset="0"/>
              </a:rPr>
              <a:t>All of the standard options like the splitting criterion and the </a:t>
            </a:r>
            <a:r>
              <a:rPr lang="en-US" sz="4000" dirty="0" err="1">
                <a:latin typeface="Amazon Ember" panose="020B0603020204020204" pitchFamily="34" charset="0"/>
                <a:ea typeface="Amazon Ember" panose="020B0603020204020204" pitchFamily="34" charset="0"/>
                <a:cs typeface="Amazon Ember" panose="020B0603020204020204" pitchFamily="34" charset="0"/>
              </a:rPr>
              <a:t>max_depth</a:t>
            </a:r>
            <a:r>
              <a:rPr lang="en-US" sz="4000" dirty="0">
                <a:latin typeface="Amazon Ember" panose="020B0603020204020204" pitchFamily="34" charset="0"/>
                <a:ea typeface="Amazon Ember" panose="020B0603020204020204" pitchFamily="34" charset="0"/>
                <a:cs typeface="Amazon Ember" panose="020B0603020204020204" pitchFamily="34" charset="0"/>
              </a:rPr>
              <a:t> are still included.</a:t>
            </a:r>
          </a:p>
          <a:p>
            <a:pPr lvl="1"/>
            <a:r>
              <a:rPr lang="en-US" sz="4000" dirty="0">
                <a:latin typeface="Amazon Ember" panose="020B0603020204020204" pitchFamily="34" charset="0"/>
                <a:ea typeface="Amazon Ember" panose="020B0603020204020204" pitchFamily="34" charset="0"/>
                <a:cs typeface="Amazon Ember" panose="020B0603020204020204" pitchFamily="34" charset="0"/>
              </a:rPr>
              <a:t>Now you can specify a </a:t>
            </a:r>
            <a:r>
              <a:rPr lang="en-US" sz="4000" dirty="0" err="1">
                <a:latin typeface="Amazon Ember" panose="020B0603020204020204" pitchFamily="34" charset="0"/>
                <a:ea typeface="Amazon Ember" panose="020B0603020204020204" pitchFamily="34" charset="0"/>
                <a:cs typeface="Amazon Ember" panose="020B0603020204020204" pitchFamily="34" charset="0"/>
              </a:rPr>
              <a:t>random_state</a:t>
            </a:r>
            <a:r>
              <a:rPr lang="en-US" sz="4000" dirty="0">
                <a:latin typeface="Amazon Ember" panose="020B0603020204020204" pitchFamily="34" charset="0"/>
                <a:ea typeface="Amazon Ember" panose="020B0603020204020204" pitchFamily="34" charset="0"/>
                <a:cs typeface="Amazon Ember" panose="020B0603020204020204" pitchFamily="34" charset="0"/>
              </a:rPr>
              <a:t> for repeatability of the learned model.</a:t>
            </a:r>
          </a:p>
          <a:p>
            <a:r>
              <a:rPr lang="en-US" sz="4000" i="1" dirty="0">
                <a:latin typeface="Amazon Ember" panose="020B0603020204020204" pitchFamily="34" charset="0"/>
                <a:ea typeface="Amazon Ember" panose="020B0603020204020204" pitchFamily="34" charset="0"/>
                <a:cs typeface="Amazon Ember" panose="020B0603020204020204" pitchFamily="34" charset="0"/>
              </a:rPr>
              <a:t>Note</a:t>
            </a:r>
            <a:r>
              <a:rPr lang="en-US" sz="4000" dirty="0">
                <a:latin typeface="Amazon Ember" panose="020B0603020204020204" pitchFamily="34" charset="0"/>
                <a:ea typeface="Amazon Ember" panose="020B0603020204020204" pitchFamily="34" charset="0"/>
                <a:cs typeface="Amazon Ember" panose="020B0603020204020204" pitchFamily="34" charset="0"/>
              </a:rPr>
              <a:t>: there is no control on the number of random choices, they do one per feature.</a:t>
            </a:r>
          </a:p>
        </p:txBody>
      </p:sp>
    </p:spTree>
    <p:extLst>
      <p:ext uri="{BB962C8B-B14F-4D97-AF65-F5344CB8AC3E}">
        <p14:creationId xmlns:p14="http://schemas.microsoft.com/office/powerpoint/2010/main" val="1396156857"/>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8FFC-6744-DF44-8503-1567B27D1562}"/>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F9A45BCF-88A6-0C47-8EF9-D508009795DE}"/>
              </a:ext>
            </a:extLst>
          </p:cNvPr>
          <p:cNvSpPr>
            <a:spLocks noGrp="1"/>
          </p:cNvSpPr>
          <p:nvPr>
            <p:ph type="body" idx="1"/>
          </p:nvPr>
        </p:nvSpPr>
        <p:spPr/>
        <p:txBody>
          <a:bodyPr/>
          <a:lstStyle/>
          <a:p>
            <a:pPr marL="571500" indent="-571500">
              <a:buFont typeface="Arial" panose="020B0604020202020204" pitchFamily="34" charset="0"/>
              <a:buChar char="•"/>
            </a:pPr>
            <a:r>
              <a:rPr lang="en-US" sz="4400" dirty="0">
                <a:solidFill>
                  <a:schemeClr val="tx1"/>
                </a:solidFill>
              </a:rPr>
              <a:t>Class review</a:t>
            </a:r>
          </a:p>
          <a:p>
            <a:pPr marL="571500" indent="-571500">
              <a:buFont typeface="Arial" panose="020B0604020202020204" pitchFamily="34" charset="0"/>
              <a:buChar char="•"/>
            </a:pPr>
            <a:r>
              <a:rPr lang="en-US" sz="4400" dirty="0">
                <a:solidFill>
                  <a:schemeClr val="tx1"/>
                </a:solidFill>
              </a:rPr>
              <a:t>The Bias-Variance Trade-off</a:t>
            </a:r>
          </a:p>
          <a:p>
            <a:pPr marL="571500" indent="-571500">
              <a:buFont typeface="Arial" panose="020B0604020202020204" pitchFamily="34" charset="0"/>
              <a:buChar char="•"/>
            </a:pPr>
            <a:r>
              <a:rPr lang="en-US" sz="4400" dirty="0">
                <a:solidFill>
                  <a:schemeClr val="tx1"/>
                </a:solidFill>
              </a:rPr>
              <a:t>Generalizations of the Bias-Variance Trade-off</a:t>
            </a:r>
          </a:p>
          <a:p>
            <a:pPr marL="571500" indent="-571500">
              <a:buFont typeface="Arial" panose="020B0604020202020204" pitchFamily="34" charset="0"/>
              <a:buChar char="•"/>
            </a:pPr>
            <a:r>
              <a:rPr lang="en-US" sz="4400" dirty="0">
                <a:solidFill>
                  <a:schemeClr val="tx1"/>
                </a:solidFill>
              </a:rPr>
              <a:t>The </a:t>
            </a:r>
            <a:r>
              <a:rPr lang="en-US" sz="4400" dirty="0" err="1">
                <a:solidFill>
                  <a:schemeClr val="tx1"/>
                </a:solidFill>
              </a:rPr>
              <a:t>ExtraTrees</a:t>
            </a:r>
            <a:r>
              <a:rPr lang="en-US" sz="4400" dirty="0">
                <a:solidFill>
                  <a:schemeClr val="tx1"/>
                </a:solidFill>
              </a:rPr>
              <a:t> Algorithm</a:t>
            </a:r>
          </a:p>
          <a:p>
            <a:pPr marL="571500" indent="-571500">
              <a:buFont typeface="Arial" panose="020B0604020202020204" pitchFamily="34" charset="0"/>
              <a:buChar char="•"/>
            </a:pPr>
            <a:r>
              <a:rPr lang="en-US" sz="4400" dirty="0">
                <a:solidFill>
                  <a:schemeClr val="tx1"/>
                </a:solidFill>
              </a:rPr>
              <a:t>Interface in </a:t>
            </a:r>
            <a:r>
              <a:rPr lang="en-US" sz="4400" dirty="0" err="1">
                <a:solidFill>
                  <a:schemeClr val="tx1"/>
                </a:solidFill>
              </a:rPr>
              <a:t>sklearn</a:t>
            </a:r>
            <a:endParaRPr lang="en-US" sz="4400" dirty="0">
              <a:solidFill>
                <a:schemeClr val="tx1"/>
              </a:solidFill>
            </a:endParaRPr>
          </a:p>
          <a:p>
            <a:pPr marL="571500" indent="-571500">
              <a:buFont typeface="Arial" panose="020B0604020202020204" pitchFamily="34" charset="0"/>
              <a:buChar char="•"/>
            </a:pPr>
            <a:r>
              <a:rPr lang="en-US" sz="4400" b="1" dirty="0">
                <a:solidFill>
                  <a:schemeClr val="accent3"/>
                </a:solidFill>
              </a:rPr>
              <a:t>Conclusions</a:t>
            </a:r>
          </a:p>
        </p:txBody>
      </p:sp>
    </p:spTree>
    <p:extLst>
      <p:ext uri="{BB962C8B-B14F-4D97-AF65-F5344CB8AC3E}">
        <p14:creationId xmlns:p14="http://schemas.microsoft.com/office/powerpoint/2010/main" val="4041187715"/>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8931-451A-AB46-9F6E-DC12CB66193C}"/>
              </a:ext>
            </a:extLst>
          </p:cNvPr>
          <p:cNvSpPr>
            <a:spLocks noGrp="1"/>
          </p:cNvSpPr>
          <p:nvPr>
            <p:ph type="title"/>
          </p:nvPr>
        </p:nvSpPr>
        <p:spPr/>
        <p:txBody>
          <a:bodyPr/>
          <a:lstStyle/>
          <a:p>
            <a:r>
              <a:rPr lang="en-US" dirty="0"/>
              <a:t>Conclusions</a:t>
            </a:r>
          </a:p>
        </p:txBody>
      </p:sp>
      <p:sp>
        <p:nvSpPr>
          <p:cNvPr id="3" name="Text Placeholder 2">
            <a:extLst>
              <a:ext uri="{FF2B5EF4-FFF2-40B4-BE49-F238E27FC236}">
                <a16:creationId xmlns:a16="http://schemas.microsoft.com/office/drawing/2014/main" id="{E4773A38-FC35-2E4A-8473-B7AF37AC5CFB}"/>
              </a:ext>
            </a:extLst>
          </p:cNvPr>
          <p:cNvSpPr>
            <a:spLocks noGrp="1"/>
          </p:cNvSpPr>
          <p:nvPr>
            <p:ph type="body" idx="1"/>
          </p:nvPr>
        </p:nvSpPr>
        <p:spPr/>
        <p:txBody>
          <a:bodyPr/>
          <a:lstStyle/>
          <a:p>
            <a:r>
              <a:rPr lang="en-US" sz="4400" dirty="0"/>
              <a:t>Today we have seen how to further control overfitting by explicitly </a:t>
            </a:r>
            <a:r>
              <a:rPr lang="en-US" sz="4400" b="1" dirty="0">
                <a:solidFill>
                  <a:schemeClr val="tx1"/>
                </a:solidFill>
              </a:rPr>
              <a:t>adding randomness</a:t>
            </a:r>
            <a:r>
              <a:rPr lang="en-US" sz="4400" b="1" dirty="0">
                <a:solidFill>
                  <a:srgbClr val="00B050"/>
                </a:solidFill>
              </a:rPr>
              <a:t> </a:t>
            </a:r>
            <a:r>
              <a:rPr lang="en-US" sz="4400" dirty="0"/>
              <a:t>into our model, and then training many models to </a:t>
            </a:r>
            <a:r>
              <a:rPr lang="en-US" sz="4400" b="1" dirty="0">
                <a:solidFill>
                  <a:schemeClr val="tx1"/>
                </a:solidFill>
              </a:rPr>
              <a:t>average out the new randomness</a:t>
            </a:r>
            <a:r>
              <a:rPr lang="en-US" sz="4400" dirty="0"/>
              <a:t>.</a:t>
            </a:r>
          </a:p>
          <a:p>
            <a:r>
              <a:rPr lang="en-US" sz="4400" dirty="0"/>
              <a:t>This is a bit counterintuitive!  However, it makes sense once you think, the new randomness forces it to not memorize the data as effectively.</a:t>
            </a:r>
          </a:p>
          <a:p>
            <a:pPr lvl="1"/>
            <a:r>
              <a:rPr lang="en-US" sz="4400" dirty="0"/>
              <a:t>This can be even taken to the extreme to produce totally random trees, ones where you get one random split and that’s it!</a:t>
            </a:r>
          </a:p>
          <a:p>
            <a:r>
              <a:rPr lang="en-US" sz="4400" dirty="0"/>
              <a:t>A careful examination of the bias-variance trade-off reveals that this is indeed a reasonable thing to do.</a:t>
            </a:r>
          </a:p>
        </p:txBody>
      </p:sp>
    </p:spTree>
    <p:extLst>
      <p:ext uri="{BB962C8B-B14F-4D97-AF65-F5344CB8AC3E}">
        <p14:creationId xmlns:p14="http://schemas.microsoft.com/office/powerpoint/2010/main" val="1099435321"/>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8931-451A-AB46-9F6E-DC12CB66193C}"/>
              </a:ext>
            </a:extLst>
          </p:cNvPr>
          <p:cNvSpPr>
            <a:spLocks noGrp="1"/>
          </p:cNvSpPr>
          <p:nvPr>
            <p:ph type="title"/>
          </p:nvPr>
        </p:nvSpPr>
        <p:spPr/>
        <p:txBody>
          <a:bodyPr>
            <a:normAutofit/>
          </a:bodyPr>
          <a:lstStyle/>
          <a:p>
            <a:r>
              <a:rPr lang="en-US" sz="8000" dirty="0"/>
              <a:t>Next Time</a:t>
            </a:r>
            <a:endParaRPr lang="en-US" dirty="0"/>
          </a:p>
        </p:txBody>
      </p:sp>
      <p:sp>
        <p:nvSpPr>
          <p:cNvPr id="3" name="Text Placeholder 2">
            <a:extLst>
              <a:ext uri="{FF2B5EF4-FFF2-40B4-BE49-F238E27FC236}">
                <a16:creationId xmlns:a16="http://schemas.microsoft.com/office/drawing/2014/main" id="{E4773A38-FC35-2E4A-8473-B7AF37AC5CFB}"/>
              </a:ext>
            </a:extLst>
          </p:cNvPr>
          <p:cNvSpPr>
            <a:spLocks noGrp="1"/>
          </p:cNvSpPr>
          <p:nvPr>
            <p:ph type="body" idx="1"/>
          </p:nvPr>
        </p:nvSpPr>
        <p:spPr/>
        <p:txBody>
          <a:bodyPr/>
          <a:lstStyle/>
          <a:p>
            <a:r>
              <a:rPr lang="en-US" sz="4400" dirty="0"/>
              <a:t>This is one way to introduce randomness so we may ensemble the models, but it isn’t the only way!</a:t>
            </a:r>
          </a:p>
          <a:p>
            <a:r>
              <a:rPr lang="en-US" sz="4400" dirty="0"/>
              <a:t>Next time, we’ll learn about </a:t>
            </a:r>
            <a:r>
              <a:rPr lang="en-US" sz="4400" b="1" dirty="0">
                <a:solidFill>
                  <a:schemeClr val="accent3"/>
                </a:solidFill>
              </a:rPr>
              <a:t>bagging</a:t>
            </a:r>
            <a:r>
              <a:rPr lang="en-US" sz="4400" dirty="0"/>
              <a:t>, a general purpose </a:t>
            </a:r>
            <a:r>
              <a:rPr lang="en-US" sz="4400" dirty="0" err="1"/>
              <a:t>ensembling</a:t>
            </a:r>
            <a:r>
              <a:rPr lang="en-US" sz="4400" dirty="0"/>
              <a:t> method that lets us inject randomness into any ML technique, and then average it out at the end.</a:t>
            </a:r>
          </a:p>
        </p:txBody>
      </p:sp>
    </p:spTree>
    <p:extLst>
      <p:ext uri="{BB962C8B-B14F-4D97-AF65-F5344CB8AC3E}">
        <p14:creationId xmlns:p14="http://schemas.microsoft.com/office/powerpoint/2010/main" val="420809795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3735D-4325-AC43-85EB-D515FFEB62D7}"/>
              </a:ext>
            </a:extLst>
          </p:cNvPr>
          <p:cNvSpPr>
            <a:spLocks noGrp="1"/>
          </p:cNvSpPr>
          <p:nvPr>
            <p:ph type="title"/>
          </p:nvPr>
        </p:nvSpPr>
        <p:spPr/>
        <p:txBody>
          <a:bodyPr/>
          <a:lstStyle/>
          <a:p>
            <a:r>
              <a:rPr lang="en-US" dirty="0"/>
              <a:t>What is A Decision Tree?</a:t>
            </a:r>
          </a:p>
        </p:txBody>
      </p:sp>
      <p:sp>
        <p:nvSpPr>
          <p:cNvPr id="3" name="Text Placeholder 2">
            <a:extLst>
              <a:ext uri="{FF2B5EF4-FFF2-40B4-BE49-F238E27FC236}">
                <a16:creationId xmlns:a16="http://schemas.microsoft.com/office/drawing/2014/main" id="{60DDA0D9-6719-DF49-A56E-CF30F38B19EA}"/>
              </a:ext>
            </a:extLst>
          </p:cNvPr>
          <p:cNvSpPr>
            <a:spLocks noGrp="1"/>
          </p:cNvSpPr>
          <p:nvPr>
            <p:ph type="body" idx="1"/>
          </p:nvPr>
        </p:nvSpPr>
        <p:spPr>
          <a:xfrm>
            <a:off x="1689100" y="2756958"/>
            <a:ext cx="21005800" cy="8571442"/>
          </a:xfrm>
        </p:spPr>
        <p:txBody>
          <a:bodyPr/>
          <a:lstStyle/>
          <a:p>
            <a:r>
              <a:rPr lang="en-US" sz="4000" dirty="0"/>
              <a:t>Let’s plot our data!</a:t>
            </a:r>
          </a:p>
        </p:txBody>
      </p:sp>
      <p:graphicFrame>
        <p:nvGraphicFramePr>
          <p:cNvPr id="8" name="Table 7">
            <a:extLst>
              <a:ext uri="{FF2B5EF4-FFF2-40B4-BE49-F238E27FC236}">
                <a16:creationId xmlns:a16="http://schemas.microsoft.com/office/drawing/2014/main" id="{09BE117F-1236-7347-8750-F8E1776D3EF5}"/>
              </a:ext>
            </a:extLst>
          </p:cNvPr>
          <p:cNvGraphicFramePr>
            <a:graphicFrameLocks noGrp="1"/>
          </p:cNvGraphicFramePr>
          <p:nvPr/>
        </p:nvGraphicFramePr>
        <p:xfrm>
          <a:off x="3009316" y="4712382"/>
          <a:ext cx="5635008" cy="5952744"/>
        </p:xfrm>
        <a:graphic>
          <a:graphicData uri="http://schemas.openxmlformats.org/drawingml/2006/table">
            <a:tbl>
              <a:tblPr firstRow="1" bandRow="1">
                <a:tableStyleId>{5940675A-B579-460E-94D1-54222C63F5DA}</a:tableStyleId>
              </a:tblPr>
              <a:tblGrid>
                <a:gridCol w="1917060">
                  <a:extLst>
                    <a:ext uri="{9D8B030D-6E8A-4147-A177-3AD203B41FA5}">
                      <a16:colId xmlns:a16="http://schemas.microsoft.com/office/drawing/2014/main" val="3758769633"/>
                    </a:ext>
                  </a:extLst>
                </a:gridCol>
                <a:gridCol w="1755697">
                  <a:extLst>
                    <a:ext uri="{9D8B030D-6E8A-4147-A177-3AD203B41FA5}">
                      <a16:colId xmlns:a16="http://schemas.microsoft.com/office/drawing/2014/main" val="3575891134"/>
                    </a:ext>
                  </a:extLst>
                </a:gridCol>
                <a:gridCol w="1962251">
                  <a:extLst>
                    <a:ext uri="{9D8B030D-6E8A-4147-A177-3AD203B41FA5}">
                      <a16:colId xmlns:a16="http://schemas.microsoft.com/office/drawing/2014/main" val="3959259849"/>
                    </a:ext>
                  </a:extLst>
                </a:gridCol>
              </a:tblGrid>
              <a:tr h="783974">
                <a:tc>
                  <a:txBody>
                    <a:bodyPr/>
                    <a:lstStyle/>
                    <a:p>
                      <a:pPr algn="ctr"/>
                      <a:r>
                        <a:rPr lang="en-US" sz="2400" dirty="0">
                          <a:solidFill>
                            <a:schemeClr val="bg1"/>
                          </a:solidFill>
                        </a:rPr>
                        <a:t>x</a:t>
                      </a:r>
                      <a:r>
                        <a:rPr lang="en-US" sz="2400" baseline="-25000" dirty="0">
                          <a:solidFill>
                            <a:schemeClr val="bg1"/>
                          </a:solidFill>
                        </a:rPr>
                        <a:t>1</a:t>
                      </a:r>
                      <a:endParaRPr lang="en-US" sz="2400" b="1" i="0" dirty="0">
                        <a:solidFill>
                          <a:schemeClr val="bg1"/>
                        </a:solidFill>
                        <a:latin typeface="Cambria Math" panose="02040503050406030204" pitchFamily="18" charset="0"/>
                        <a:ea typeface="Cambria Math" panose="02040503050406030204" pitchFamily="18" charset="0"/>
                      </a:endParaRPr>
                    </a:p>
                  </a:txBody>
                  <a:tcPr marL="128302" marR="128302" marT="64149" marB="64149" anchor="ctr">
                    <a:solidFill>
                      <a:schemeClr val="accent4"/>
                    </a:solidFill>
                  </a:tcPr>
                </a:tc>
                <a:tc>
                  <a:txBody>
                    <a:bodyPr/>
                    <a:lstStyle/>
                    <a:p>
                      <a:pPr algn="ctr"/>
                      <a:r>
                        <a:rPr lang="en-US" sz="2400" dirty="0">
                          <a:solidFill>
                            <a:schemeClr val="bg1"/>
                          </a:solidFill>
                        </a:rPr>
                        <a:t>x</a:t>
                      </a:r>
                      <a:r>
                        <a:rPr lang="en-US" sz="2400" baseline="-25000" dirty="0">
                          <a:solidFill>
                            <a:schemeClr val="bg1"/>
                          </a:solidFill>
                        </a:rPr>
                        <a:t>2</a:t>
                      </a:r>
                      <a:endParaRPr lang="en-US" sz="2400" b="1" i="0" dirty="0">
                        <a:solidFill>
                          <a:schemeClr val="bg1"/>
                        </a:solidFill>
                        <a:latin typeface="Cambria Math" panose="02040503050406030204" pitchFamily="18" charset="0"/>
                        <a:ea typeface="Cambria Math" panose="02040503050406030204" pitchFamily="18" charset="0"/>
                      </a:endParaRPr>
                    </a:p>
                  </a:txBody>
                  <a:tcPr marL="128302" marR="128302" marT="64149" marB="64149" anchor="ctr">
                    <a:solidFill>
                      <a:schemeClr val="accent4"/>
                    </a:solidFill>
                  </a:tcPr>
                </a:tc>
                <a:tc>
                  <a:txBody>
                    <a:bodyPr/>
                    <a:lstStyle/>
                    <a:p>
                      <a:pPr algn="ctr"/>
                      <a:r>
                        <a:rPr lang="en-US" sz="2400" dirty="0">
                          <a:solidFill>
                            <a:schemeClr val="bg1"/>
                          </a:solidFill>
                        </a:rPr>
                        <a:t>y</a:t>
                      </a:r>
                      <a:endParaRPr lang="en-US" sz="2400" b="1" i="0" dirty="0">
                        <a:solidFill>
                          <a:schemeClr val="bg1"/>
                        </a:solidFill>
                        <a:latin typeface="Cambria Math" panose="02040503050406030204" pitchFamily="18" charset="0"/>
                        <a:ea typeface="Cambria Math" panose="02040503050406030204" pitchFamily="18" charset="0"/>
                      </a:endParaRPr>
                    </a:p>
                  </a:txBody>
                  <a:tcPr marL="128302" marR="128302" marT="64149" marB="64149" anchor="ctr">
                    <a:solidFill>
                      <a:schemeClr val="accent4"/>
                    </a:solidFill>
                  </a:tcPr>
                </a:tc>
                <a:extLst>
                  <a:ext uri="{0D108BD9-81ED-4DB2-BD59-A6C34878D82A}">
                    <a16:rowId xmlns:a16="http://schemas.microsoft.com/office/drawing/2014/main" val="1135533488"/>
                  </a:ext>
                </a:extLst>
              </a:tr>
              <a:tr h="516877">
                <a:tc>
                  <a:txBody>
                    <a:bodyPr/>
                    <a:lstStyle/>
                    <a:p>
                      <a:pPr algn="ctr"/>
                      <a:r>
                        <a:rPr lang="en-US" sz="2400" dirty="0"/>
                        <a:t>3.5</a:t>
                      </a:r>
                    </a:p>
                  </a:txBody>
                  <a:tcPr marL="128302" marR="128302" marT="64149" marB="64149"/>
                </a:tc>
                <a:tc>
                  <a:txBody>
                    <a:bodyPr/>
                    <a:lstStyle/>
                    <a:p>
                      <a:pPr algn="ctr"/>
                      <a:r>
                        <a:rPr lang="en-US" sz="2400" dirty="0"/>
                        <a:t>2</a:t>
                      </a:r>
                    </a:p>
                  </a:txBody>
                  <a:tcPr marL="128302" marR="128302" marT="64149" marB="64149"/>
                </a:tc>
                <a:tc>
                  <a:txBody>
                    <a:bodyPr/>
                    <a:lstStyle/>
                    <a:p>
                      <a:pPr algn="ctr"/>
                      <a:r>
                        <a:rPr lang="en-US" sz="2400" dirty="0"/>
                        <a:t>1</a:t>
                      </a:r>
                    </a:p>
                  </a:txBody>
                  <a:tcPr marL="128302" marR="128302" marT="64149" marB="64149"/>
                </a:tc>
                <a:extLst>
                  <a:ext uri="{0D108BD9-81ED-4DB2-BD59-A6C34878D82A}">
                    <a16:rowId xmlns:a16="http://schemas.microsoft.com/office/drawing/2014/main" val="2465637601"/>
                  </a:ext>
                </a:extLst>
              </a:tr>
              <a:tr h="516877">
                <a:tc>
                  <a:txBody>
                    <a:bodyPr/>
                    <a:lstStyle/>
                    <a:p>
                      <a:pPr algn="ctr"/>
                      <a:r>
                        <a:rPr lang="en-US" sz="2400" dirty="0"/>
                        <a:t>5</a:t>
                      </a:r>
                    </a:p>
                  </a:txBody>
                  <a:tcPr marL="128302" marR="128302" marT="64149" marB="64149"/>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400" dirty="0"/>
                        <a:t>2.5</a:t>
                      </a:r>
                    </a:p>
                  </a:txBody>
                  <a:tcPr marL="128302" marR="128302" marT="64149" marB="64149"/>
                </a:tc>
                <a:tc>
                  <a:txBody>
                    <a:bodyPr/>
                    <a:lstStyle/>
                    <a:p>
                      <a:pPr algn="ctr"/>
                      <a:r>
                        <a:rPr lang="en-US" sz="2400" dirty="0"/>
                        <a:t>2</a:t>
                      </a:r>
                    </a:p>
                  </a:txBody>
                  <a:tcPr marL="128302" marR="128302" marT="64149" marB="64149"/>
                </a:tc>
                <a:extLst>
                  <a:ext uri="{0D108BD9-81ED-4DB2-BD59-A6C34878D82A}">
                    <a16:rowId xmlns:a16="http://schemas.microsoft.com/office/drawing/2014/main" val="990542890"/>
                  </a:ext>
                </a:extLst>
              </a:tr>
              <a:tr h="516877">
                <a:tc>
                  <a:txBody>
                    <a:bodyPr/>
                    <a:lstStyle/>
                    <a:p>
                      <a:pPr algn="ctr"/>
                      <a:r>
                        <a:rPr lang="en-US" sz="2400" dirty="0"/>
                        <a:t>1</a:t>
                      </a:r>
                    </a:p>
                  </a:txBody>
                  <a:tcPr marL="128302" marR="128302" marT="64149" marB="64149"/>
                </a:tc>
                <a:tc>
                  <a:txBody>
                    <a:bodyPr/>
                    <a:lstStyle/>
                    <a:p>
                      <a:pPr algn="ctr"/>
                      <a:r>
                        <a:rPr lang="en-US" sz="2400" dirty="0"/>
                        <a:t>3</a:t>
                      </a:r>
                    </a:p>
                  </a:txBody>
                  <a:tcPr marL="128302" marR="128302" marT="64149" marB="64149"/>
                </a:tc>
                <a:tc>
                  <a:txBody>
                    <a:bodyPr/>
                    <a:lstStyle/>
                    <a:p>
                      <a:pPr algn="ctr"/>
                      <a:r>
                        <a:rPr lang="en-US" sz="2400" dirty="0"/>
                        <a:t>1</a:t>
                      </a:r>
                    </a:p>
                  </a:txBody>
                  <a:tcPr marL="128302" marR="128302" marT="64149" marB="64149"/>
                </a:tc>
                <a:extLst>
                  <a:ext uri="{0D108BD9-81ED-4DB2-BD59-A6C34878D82A}">
                    <a16:rowId xmlns:a16="http://schemas.microsoft.com/office/drawing/2014/main" val="1677649113"/>
                  </a:ext>
                </a:extLst>
              </a:tr>
              <a:tr h="516877">
                <a:tc>
                  <a:txBody>
                    <a:bodyPr/>
                    <a:lstStyle/>
                    <a:p>
                      <a:pPr algn="ctr"/>
                      <a:r>
                        <a:rPr lang="en-US" sz="2400" dirty="0"/>
                        <a:t>2</a:t>
                      </a:r>
                    </a:p>
                  </a:txBody>
                  <a:tcPr marL="128302" marR="128302" marT="64149" marB="64149"/>
                </a:tc>
                <a:tc>
                  <a:txBody>
                    <a:bodyPr/>
                    <a:lstStyle/>
                    <a:p>
                      <a:pPr algn="ctr"/>
                      <a:r>
                        <a:rPr lang="en-US" sz="2400" dirty="0"/>
                        <a:t>4</a:t>
                      </a:r>
                    </a:p>
                  </a:txBody>
                  <a:tcPr marL="128302" marR="128302" marT="64149" marB="64149"/>
                </a:tc>
                <a:tc>
                  <a:txBody>
                    <a:bodyPr/>
                    <a:lstStyle/>
                    <a:p>
                      <a:pPr algn="ctr"/>
                      <a:r>
                        <a:rPr lang="en-US" sz="2400" dirty="0"/>
                        <a:t>1</a:t>
                      </a:r>
                    </a:p>
                  </a:txBody>
                  <a:tcPr marL="128302" marR="128302" marT="64149" marB="64149"/>
                </a:tc>
                <a:extLst>
                  <a:ext uri="{0D108BD9-81ED-4DB2-BD59-A6C34878D82A}">
                    <a16:rowId xmlns:a16="http://schemas.microsoft.com/office/drawing/2014/main" val="583559554"/>
                  </a:ext>
                </a:extLst>
              </a:tr>
              <a:tr h="516877">
                <a:tc>
                  <a:txBody>
                    <a:bodyPr/>
                    <a:lstStyle/>
                    <a:p>
                      <a:pPr algn="ctr"/>
                      <a:r>
                        <a:rPr lang="en-US" sz="2400" dirty="0"/>
                        <a:t>4</a:t>
                      </a:r>
                    </a:p>
                  </a:txBody>
                  <a:tcPr marL="128302" marR="128302" marT="64149" marB="64149"/>
                </a:tc>
                <a:tc>
                  <a:txBody>
                    <a:bodyPr/>
                    <a:lstStyle/>
                    <a:p>
                      <a:pPr algn="ctr"/>
                      <a:r>
                        <a:rPr lang="en-US" sz="2400" dirty="0"/>
                        <a:t>2</a:t>
                      </a:r>
                    </a:p>
                  </a:txBody>
                  <a:tcPr marL="128302" marR="128302" marT="64149" marB="64149"/>
                </a:tc>
                <a:tc>
                  <a:txBody>
                    <a:bodyPr/>
                    <a:lstStyle/>
                    <a:p>
                      <a:pPr algn="ctr"/>
                      <a:r>
                        <a:rPr lang="en-US" sz="2400" dirty="0"/>
                        <a:t>1</a:t>
                      </a:r>
                    </a:p>
                  </a:txBody>
                  <a:tcPr marL="128302" marR="128302" marT="64149" marB="64149"/>
                </a:tc>
                <a:extLst>
                  <a:ext uri="{0D108BD9-81ED-4DB2-BD59-A6C34878D82A}">
                    <a16:rowId xmlns:a16="http://schemas.microsoft.com/office/drawing/2014/main" val="3091000657"/>
                  </a:ext>
                </a:extLst>
              </a:tr>
              <a:tr h="516877">
                <a:tc>
                  <a:txBody>
                    <a:bodyPr/>
                    <a:lstStyle/>
                    <a:p>
                      <a:pPr algn="ctr"/>
                      <a:r>
                        <a:rPr lang="en-US" sz="2400" dirty="0"/>
                        <a:t>6</a:t>
                      </a:r>
                    </a:p>
                  </a:txBody>
                  <a:tcPr marL="128302" marR="128302" marT="64149" marB="64149"/>
                </a:tc>
                <a:tc>
                  <a:txBody>
                    <a:bodyPr/>
                    <a:lstStyle/>
                    <a:p>
                      <a:pPr algn="ctr"/>
                      <a:r>
                        <a:rPr lang="en-US" sz="2400" dirty="0"/>
                        <a:t>6</a:t>
                      </a:r>
                    </a:p>
                  </a:txBody>
                  <a:tcPr marL="128302" marR="128302" marT="64149" marB="64149"/>
                </a:tc>
                <a:tc>
                  <a:txBody>
                    <a:bodyPr/>
                    <a:lstStyle/>
                    <a:p>
                      <a:pPr algn="ctr"/>
                      <a:r>
                        <a:rPr lang="en-US" sz="2400" dirty="0"/>
                        <a:t>2</a:t>
                      </a:r>
                    </a:p>
                  </a:txBody>
                  <a:tcPr marL="128302" marR="128302" marT="64149" marB="64149"/>
                </a:tc>
                <a:extLst>
                  <a:ext uri="{0D108BD9-81ED-4DB2-BD59-A6C34878D82A}">
                    <a16:rowId xmlns:a16="http://schemas.microsoft.com/office/drawing/2014/main" val="759030196"/>
                  </a:ext>
                </a:extLst>
              </a:tr>
              <a:tr h="516877">
                <a:tc>
                  <a:txBody>
                    <a:bodyPr/>
                    <a:lstStyle/>
                    <a:p>
                      <a:pPr algn="ctr"/>
                      <a:r>
                        <a:rPr lang="en-US" sz="2400" dirty="0"/>
                        <a:t>2</a:t>
                      </a:r>
                    </a:p>
                  </a:txBody>
                  <a:tcPr marL="128302" marR="128302" marT="64149" marB="64149"/>
                </a:tc>
                <a:tc>
                  <a:txBody>
                    <a:bodyPr/>
                    <a:lstStyle/>
                    <a:p>
                      <a:pPr algn="ctr"/>
                      <a:r>
                        <a:rPr lang="en-US" sz="2400" dirty="0"/>
                        <a:t>9</a:t>
                      </a:r>
                    </a:p>
                  </a:txBody>
                  <a:tcPr marL="128302" marR="128302" marT="64149" marB="64149"/>
                </a:tc>
                <a:tc>
                  <a:txBody>
                    <a:bodyPr/>
                    <a:lstStyle/>
                    <a:p>
                      <a:pPr algn="ctr"/>
                      <a:r>
                        <a:rPr lang="en-US" sz="2400" dirty="0"/>
                        <a:t>2</a:t>
                      </a:r>
                    </a:p>
                  </a:txBody>
                  <a:tcPr marL="128302" marR="128302" marT="64149" marB="64149"/>
                </a:tc>
                <a:extLst>
                  <a:ext uri="{0D108BD9-81ED-4DB2-BD59-A6C34878D82A}">
                    <a16:rowId xmlns:a16="http://schemas.microsoft.com/office/drawing/2014/main" val="3535411116"/>
                  </a:ext>
                </a:extLst>
              </a:tr>
              <a:tr h="516877">
                <a:tc>
                  <a:txBody>
                    <a:bodyPr/>
                    <a:lstStyle/>
                    <a:p>
                      <a:pPr algn="ctr"/>
                      <a:r>
                        <a:rPr lang="en-US" sz="2400" dirty="0"/>
                        <a:t>4</a:t>
                      </a:r>
                    </a:p>
                  </a:txBody>
                  <a:tcPr marL="128302" marR="128302" marT="64149" marB="64149"/>
                </a:tc>
                <a:tc>
                  <a:txBody>
                    <a:bodyPr/>
                    <a:lstStyle/>
                    <a:p>
                      <a:pPr algn="ctr"/>
                      <a:r>
                        <a:rPr lang="en-US" sz="2400" dirty="0"/>
                        <a:t>9</a:t>
                      </a:r>
                    </a:p>
                  </a:txBody>
                  <a:tcPr marL="128302" marR="128302" marT="64149" marB="64149"/>
                </a:tc>
                <a:tc>
                  <a:txBody>
                    <a:bodyPr/>
                    <a:lstStyle/>
                    <a:p>
                      <a:pPr algn="ctr"/>
                      <a:r>
                        <a:rPr lang="en-US" sz="2400" dirty="0"/>
                        <a:t>2</a:t>
                      </a:r>
                    </a:p>
                  </a:txBody>
                  <a:tcPr marL="128302" marR="128302" marT="64149" marB="64149"/>
                </a:tc>
                <a:extLst>
                  <a:ext uri="{0D108BD9-81ED-4DB2-BD59-A6C34878D82A}">
                    <a16:rowId xmlns:a16="http://schemas.microsoft.com/office/drawing/2014/main" val="4154503001"/>
                  </a:ext>
                </a:extLst>
              </a:tr>
              <a:tr h="516877">
                <a:tc>
                  <a:txBody>
                    <a:bodyPr/>
                    <a:lstStyle/>
                    <a:p>
                      <a:pPr algn="ctr"/>
                      <a:r>
                        <a:rPr lang="en-US" sz="2400" dirty="0"/>
                        <a:t>5</a:t>
                      </a:r>
                    </a:p>
                  </a:txBody>
                  <a:tcPr marL="128302" marR="128302" marT="64149" marB="64149"/>
                </a:tc>
                <a:tc>
                  <a:txBody>
                    <a:bodyPr/>
                    <a:lstStyle/>
                    <a:p>
                      <a:pPr algn="ctr"/>
                      <a:r>
                        <a:rPr lang="en-US" sz="2400" dirty="0"/>
                        <a:t>4</a:t>
                      </a:r>
                    </a:p>
                  </a:txBody>
                  <a:tcPr marL="128302" marR="128302" marT="64149" marB="64149"/>
                </a:tc>
                <a:tc>
                  <a:txBody>
                    <a:bodyPr/>
                    <a:lstStyle/>
                    <a:p>
                      <a:pPr algn="ctr"/>
                      <a:r>
                        <a:rPr lang="en-US" sz="2400" dirty="0"/>
                        <a:t>1</a:t>
                      </a:r>
                    </a:p>
                  </a:txBody>
                  <a:tcPr marL="128302" marR="128302" marT="64149" marB="64149"/>
                </a:tc>
                <a:extLst>
                  <a:ext uri="{0D108BD9-81ED-4DB2-BD59-A6C34878D82A}">
                    <a16:rowId xmlns:a16="http://schemas.microsoft.com/office/drawing/2014/main" val="2890709924"/>
                  </a:ext>
                </a:extLst>
              </a:tr>
              <a:tr h="516877">
                <a:tc>
                  <a:txBody>
                    <a:bodyPr/>
                    <a:lstStyle/>
                    <a:p>
                      <a:pPr algn="ctr"/>
                      <a:r>
                        <a:rPr lang="en-US" sz="2400" dirty="0"/>
                        <a:t>3</a:t>
                      </a:r>
                    </a:p>
                  </a:txBody>
                  <a:tcPr marL="128302" marR="128302" marT="64149" marB="64149"/>
                </a:tc>
                <a:tc>
                  <a:txBody>
                    <a:bodyPr/>
                    <a:lstStyle/>
                    <a:p>
                      <a:pPr algn="ctr"/>
                      <a:r>
                        <a:rPr lang="en-US" sz="2400" dirty="0"/>
                        <a:t>8</a:t>
                      </a:r>
                    </a:p>
                  </a:txBody>
                  <a:tcPr marL="128302" marR="128302" marT="64149" marB="64149"/>
                </a:tc>
                <a:tc>
                  <a:txBody>
                    <a:bodyPr/>
                    <a:lstStyle/>
                    <a:p>
                      <a:pPr algn="ctr"/>
                      <a:r>
                        <a:rPr lang="en-US" sz="2400" dirty="0"/>
                        <a:t>2</a:t>
                      </a:r>
                    </a:p>
                  </a:txBody>
                  <a:tcPr marL="128302" marR="128302" marT="64149" marB="64149"/>
                </a:tc>
                <a:extLst>
                  <a:ext uri="{0D108BD9-81ED-4DB2-BD59-A6C34878D82A}">
                    <a16:rowId xmlns:a16="http://schemas.microsoft.com/office/drawing/2014/main" val="1504561012"/>
                  </a:ext>
                </a:extLst>
              </a:tr>
            </a:tbl>
          </a:graphicData>
        </a:graphic>
      </p:graphicFrame>
      <p:graphicFrame>
        <p:nvGraphicFramePr>
          <p:cNvPr id="9" name="Chart 8">
            <a:extLst>
              <a:ext uri="{FF2B5EF4-FFF2-40B4-BE49-F238E27FC236}">
                <a16:creationId xmlns:a16="http://schemas.microsoft.com/office/drawing/2014/main" id="{0881CA41-584E-B24E-80D3-402A6F2E332A}"/>
              </a:ext>
            </a:extLst>
          </p:cNvPr>
          <p:cNvGraphicFramePr>
            <a:graphicFrameLocks/>
          </p:cNvGraphicFramePr>
          <p:nvPr/>
        </p:nvGraphicFramePr>
        <p:xfrm>
          <a:off x="12415470" y="3449682"/>
          <a:ext cx="8229600" cy="82296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54494A69-7BCE-624F-89FC-596C80C324CA}"/>
              </a:ext>
            </a:extLst>
          </p:cNvPr>
          <p:cNvSpPr txBox="1"/>
          <p:nvPr/>
        </p:nvSpPr>
        <p:spPr>
          <a:xfrm>
            <a:off x="16246967" y="11333857"/>
            <a:ext cx="940526"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Amazon Ember" panose="020B0603020204020204" pitchFamily="34" charset="0"/>
                <a:ea typeface="Amazon Ember" panose="020B0603020204020204" pitchFamily="34" charset="0"/>
                <a:cs typeface="Amazon Ember" panose="020B0603020204020204" pitchFamily="34" charset="0"/>
                <a:sym typeface="Helvetica Neue"/>
              </a:rPr>
              <a:t>x</a:t>
            </a:r>
            <a:r>
              <a:rPr kumimoji="0" lang="en-US" sz="3000" b="0" i="0" u="none" strike="noStrike" cap="none" spc="0" normalizeH="0" baseline="-25000" dirty="0">
                <a:ln>
                  <a:noFill/>
                </a:ln>
                <a:solidFill>
                  <a:srgbClr val="000000"/>
                </a:solidFill>
                <a:effectLst/>
                <a:uFillTx/>
                <a:latin typeface="Amazon Ember" panose="020B0603020204020204" pitchFamily="34" charset="0"/>
                <a:ea typeface="Amazon Ember" panose="020B0603020204020204" pitchFamily="34" charset="0"/>
                <a:cs typeface="Amazon Ember" panose="020B0603020204020204" pitchFamily="34" charset="0"/>
                <a:sym typeface="Helvetica Neue"/>
              </a:rPr>
              <a:t>1</a:t>
            </a:r>
          </a:p>
        </p:txBody>
      </p:sp>
      <p:sp>
        <p:nvSpPr>
          <p:cNvPr id="15" name="TextBox 14">
            <a:extLst>
              <a:ext uri="{FF2B5EF4-FFF2-40B4-BE49-F238E27FC236}">
                <a16:creationId xmlns:a16="http://schemas.microsoft.com/office/drawing/2014/main" id="{72EFB742-A3C7-F645-9769-F3E84E28F27D}"/>
              </a:ext>
            </a:extLst>
          </p:cNvPr>
          <p:cNvSpPr txBox="1"/>
          <p:nvPr/>
        </p:nvSpPr>
        <p:spPr>
          <a:xfrm>
            <a:off x="11661108" y="7381805"/>
            <a:ext cx="940526"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Amazon Ember" panose="020B0603020204020204" pitchFamily="34" charset="0"/>
                <a:ea typeface="Amazon Ember" panose="020B0603020204020204" pitchFamily="34" charset="0"/>
                <a:cs typeface="Amazon Ember" panose="020B0603020204020204" pitchFamily="34" charset="0"/>
                <a:sym typeface="Helvetica Neue"/>
              </a:rPr>
              <a:t>x</a:t>
            </a:r>
            <a:r>
              <a:rPr lang="en-US" b="0" baseline="-25000" dirty="0">
                <a:latin typeface="Amazon Ember" panose="020B0603020204020204" pitchFamily="34" charset="0"/>
                <a:ea typeface="Amazon Ember" panose="020B0603020204020204" pitchFamily="34" charset="0"/>
                <a:cs typeface="Amazon Ember" panose="020B0603020204020204" pitchFamily="34" charset="0"/>
              </a:rPr>
              <a:t>2</a:t>
            </a:r>
            <a:endParaRPr kumimoji="0" lang="en-US" sz="3000" b="0" i="0" u="none" strike="noStrike" cap="none" spc="0" normalizeH="0" baseline="-25000" dirty="0">
              <a:ln>
                <a:noFill/>
              </a:ln>
              <a:solidFill>
                <a:srgbClr val="000000"/>
              </a:solidFill>
              <a:effectLst/>
              <a:uFillTx/>
              <a:latin typeface="Amazon Ember" panose="020B0603020204020204" pitchFamily="34" charset="0"/>
              <a:ea typeface="Amazon Ember" panose="020B0603020204020204" pitchFamily="34" charset="0"/>
              <a:cs typeface="Amazon Ember" panose="020B0603020204020204" pitchFamily="34" charset="0"/>
              <a:sym typeface="Helvetica Neue"/>
            </a:endParaRPr>
          </a:p>
        </p:txBody>
      </p:sp>
    </p:spTree>
    <p:extLst>
      <p:ext uri="{BB962C8B-B14F-4D97-AF65-F5344CB8AC3E}">
        <p14:creationId xmlns:p14="http://schemas.microsoft.com/office/powerpoint/2010/main" val="3818293711"/>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6D935-E1DD-2944-9D3B-29A0750E4833}"/>
              </a:ext>
            </a:extLst>
          </p:cNvPr>
          <p:cNvSpPr>
            <a:spLocks noGrp="1"/>
          </p:cNvSpPr>
          <p:nvPr>
            <p:ph type="title"/>
          </p:nvPr>
        </p:nvSpPr>
        <p:spPr/>
        <p:txBody>
          <a:bodyPr/>
          <a:lstStyle/>
          <a:p>
            <a:r>
              <a:rPr lang="en-US" dirty="0"/>
              <a:t>Final Project – Predict Pet Adoption Time</a:t>
            </a:r>
          </a:p>
        </p:txBody>
      </p:sp>
      <p:sp>
        <p:nvSpPr>
          <p:cNvPr id="3" name="Text Placeholder 2">
            <a:extLst>
              <a:ext uri="{FF2B5EF4-FFF2-40B4-BE49-F238E27FC236}">
                <a16:creationId xmlns:a16="http://schemas.microsoft.com/office/drawing/2014/main" id="{D0657E64-C71F-364D-9562-5C8B5D1D038A}"/>
              </a:ext>
            </a:extLst>
          </p:cNvPr>
          <p:cNvSpPr>
            <a:spLocks noGrp="1"/>
          </p:cNvSpPr>
          <p:nvPr>
            <p:ph type="body" idx="1"/>
          </p:nvPr>
        </p:nvSpPr>
        <p:spPr>
          <a:xfrm>
            <a:off x="1689100" y="2756958"/>
            <a:ext cx="10074532" cy="9006674"/>
          </a:xfrm>
          <a:ln>
            <a:solidFill>
              <a:srgbClr val="00B0F0"/>
            </a:solidFill>
          </a:ln>
        </p:spPr>
        <p:txBody>
          <a:bodyPr/>
          <a:lstStyle/>
          <a:p>
            <a:r>
              <a:rPr lang="en-US" sz="4000" dirty="0"/>
              <a:t>You will working with </a:t>
            </a:r>
            <a:r>
              <a:rPr lang="en-US" sz="4000" b="1" dirty="0"/>
              <a:t>pet adoption </a:t>
            </a:r>
            <a:r>
              <a:rPr lang="en-US" sz="4000" dirty="0"/>
              <a:t>data from </a:t>
            </a:r>
            <a:r>
              <a:rPr lang="en-US" sz="4000" b="1" dirty="0"/>
              <a:t>Austin Animal Center</a:t>
            </a:r>
            <a:r>
              <a:rPr lang="en-US" sz="4000" dirty="0"/>
              <a:t>. </a:t>
            </a:r>
          </a:p>
          <a:p>
            <a:r>
              <a:rPr lang="en-US" sz="4000" dirty="0"/>
              <a:t>We joined two datasets that cover </a:t>
            </a:r>
            <a:r>
              <a:rPr lang="en-US" sz="4000" b="1" dirty="0"/>
              <a:t>intake</a:t>
            </a:r>
            <a:r>
              <a:rPr lang="en-US" sz="4000" dirty="0"/>
              <a:t> and </a:t>
            </a:r>
            <a:r>
              <a:rPr lang="en-US" sz="4000" b="1" dirty="0"/>
              <a:t>outcome</a:t>
            </a:r>
            <a:r>
              <a:rPr lang="en-US" sz="4000" dirty="0"/>
              <a:t> of animals. Intake data is available from </a:t>
            </a:r>
            <a:r>
              <a:rPr lang="en-US" sz="4000" dirty="0">
                <a:hlinkClick r:id="rId2"/>
              </a:rPr>
              <a:t>here</a:t>
            </a:r>
            <a:r>
              <a:rPr lang="en-US" sz="4000" dirty="0"/>
              <a:t> and outcome is from </a:t>
            </a:r>
            <a:r>
              <a:rPr lang="en-US" sz="4000" dirty="0">
                <a:hlinkClick r:id="rId3"/>
              </a:rPr>
              <a:t>here</a:t>
            </a:r>
            <a:r>
              <a:rPr lang="en-US" sz="4000" dirty="0"/>
              <a:t>.</a:t>
            </a:r>
          </a:p>
          <a:p>
            <a:r>
              <a:rPr lang="en-US" sz="4000" dirty="0"/>
              <a:t>We want you to predict </a:t>
            </a:r>
            <a:r>
              <a:rPr lang="en-US" sz="4000" b="1" dirty="0"/>
              <a:t>whether a pet is adopted within the 30 days</a:t>
            </a:r>
            <a:r>
              <a:rPr lang="en-US" sz="4000" dirty="0"/>
              <a:t> stay time in the animal center.</a:t>
            </a:r>
          </a:p>
          <a:p>
            <a:r>
              <a:rPr lang="en-US" sz="4000" dirty="0"/>
              <a:t>We give you a starter notebook: </a:t>
            </a:r>
            <a:r>
              <a:rPr lang="en-US" sz="4000" b="1" dirty="0"/>
              <a:t>DTE-FINAL-</a:t>
            </a:r>
            <a:r>
              <a:rPr lang="en-US" sz="4000" b="1" dirty="0" err="1"/>
              <a:t>PROJECT.ipynb</a:t>
            </a:r>
            <a:endParaRPr lang="en-US" sz="4000" b="1" dirty="0"/>
          </a:p>
          <a:p>
            <a:endParaRPr lang="en-US" sz="4000" dirty="0"/>
          </a:p>
        </p:txBody>
      </p:sp>
      <p:sp>
        <p:nvSpPr>
          <p:cNvPr id="7" name="Text Placeholder 2">
            <a:extLst>
              <a:ext uri="{FF2B5EF4-FFF2-40B4-BE49-F238E27FC236}">
                <a16:creationId xmlns:a16="http://schemas.microsoft.com/office/drawing/2014/main" id="{9EACCCE5-C44B-AC4D-8F3B-AE34AF0E601D}"/>
              </a:ext>
            </a:extLst>
          </p:cNvPr>
          <p:cNvSpPr txBox="1">
            <a:spLocks/>
          </p:cNvSpPr>
          <p:nvPr/>
        </p:nvSpPr>
        <p:spPr>
          <a:xfrm>
            <a:off x="11763631" y="2756958"/>
            <a:ext cx="11738919" cy="9006674"/>
          </a:xfrm>
          <a:prstGeom prst="rect">
            <a:avLst/>
          </a:prstGeom>
          <a:ln w="12700">
            <a:solidFill>
              <a:srgbClr val="00B0F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Autofit/>
          </a:bodyPr>
          <a:lstStyle>
            <a:lvl1pPr marL="0" marR="0" indent="0" algn="l" defTabSz="825500" rtl="0" latinLnBrk="0">
              <a:lnSpc>
                <a:spcPct val="100000"/>
              </a:lnSpc>
              <a:spcBef>
                <a:spcPts val="3000"/>
              </a:spcBef>
              <a:spcAft>
                <a:spcPts val="0"/>
              </a:spcAft>
              <a:buClrTx/>
              <a:buSzTx/>
              <a:buFontTx/>
              <a:buNone/>
              <a:tabLst/>
              <a:defRPr sz="3600" b="0" i="0" u="none" strike="noStrike" cap="none" spc="0" baseline="0">
                <a:solidFill>
                  <a:srgbClr val="373737"/>
                </a:solidFill>
                <a:uFillTx/>
                <a:latin typeface="Amazon Ember"/>
                <a:ea typeface="Amazon Ember"/>
                <a:cs typeface="Amazon Ember"/>
                <a:sym typeface="Amazon Ember"/>
              </a:defRPr>
            </a:lvl1pPr>
            <a:lvl2pPr marL="0" marR="0" indent="0" algn="l" defTabSz="825500" rtl="0" latinLnBrk="0">
              <a:lnSpc>
                <a:spcPct val="100000"/>
              </a:lnSpc>
              <a:spcBef>
                <a:spcPts val="1000"/>
              </a:spcBef>
              <a:spcAft>
                <a:spcPts val="0"/>
              </a:spcAft>
              <a:buClrTx/>
              <a:buSzTx/>
              <a:buFontTx/>
              <a:buNone/>
              <a:tabLst/>
              <a:defRPr sz="3000" b="0" i="0" u="none" strike="noStrike" cap="none" spc="0" baseline="0">
                <a:solidFill>
                  <a:srgbClr val="373737"/>
                </a:solidFill>
                <a:uFillTx/>
                <a:latin typeface="Amazon Ember"/>
                <a:ea typeface="Amazon Ember"/>
                <a:cs typeface="Amazon Ember"/>
                <a:sym typeface="Amazon Ember"/>
              </a:defRPr>
            </a:lvl2pPr>
            <a:lvl3pPr marL="0" marR="0" indent="0" algn="l" defTabSz="825500" rtl="0" latinLnBrk="0">
              <a:lnSpc>
                <a:spcPct val="100000"/>
              </a:lnSpc>
              <a:spcBef>
                <a:spcPts val="1000"/>
              </a:spcBef>
              <a:spcAft>
                <a:spcPts val="0"/>
              </a:spcAft>
              <a:buClrTx/>
              <a:buSzTx/>
              <a:buFontTx/>
              <a:buNone/>
              <a:tabLst/>
              <a:defRPr sz="2800" b="0" i="0" u="none" strike="noStrike" cap="none" spc="0" baseline="0">
                <a:solidFill>
                  <a:srgbClr val="373737"/>
                </a:solidFill>
                <a:uFillTx/>
                <a:latin typeface="Amazon Ember"/>
                <a:ea typeface="Amazon Ember"/>
                <a:cs typeface="Amazon Ember"/>
                <a:sym typeface="Amazon Ember"/>
              </a:defRPr>
            </a:lvl3pPr>
            <a:lvl4pPr marL="0" marR="0" indent="0" algn="l" defTabSz="825500" rtl="0" latinLnBrk="0">
              <a:lnSpc>
                <a:spcPct val="100000"/>
              </a:lnSpc>
              <a:spcBef>
                <a:spcPts val="1000"/>
              </a:spcBef>
              <a:spcAft>
                <a:spcPts val="0"/>
              </a:spcAft>
              <a:buClrTx/>
              <a:buSzTx/>
              <a:buFontTx/>
              <a:buNone/>
              <a:tabLst/>
              <a:defRPr sz="2800" b="0" i="0" u="none" strike="noStrike" cap="none" spc="0" baseline="0">
                <a:solidFill>
                  <a:srgbClr val="373737"/>
                </a:solidFill>
                <a:uFillTx/>
                <a:latin typeface="Amazon Ember"/>
                <a:ea typeface="Amazon Ember"/>
                <a:cs typeface="Amazon Ember"/>
                <a:sym typeface="Amazon Ember"/>
              </a:defRPr>
            </a:lvl4pPr>
            <a:lvl5pPr marL="0" marR="0" indent="0" algn="l" defTabSz="825500" rtl="0" latinLnBrk="0">
              <a:lnSpc>
                <a:spcPct val="100000"/>
              </a:lnSpc>
              <a:spcBef>
                <a:spcPts val="1000"/>
              </a:spcBef>
              <a:spcAft>
                <a:spcPts val="0"/>
              </a:spcAft>
              <a:buClrTx/>
              <a:buSzTx/>
              <a:buFontTx/>
              <a:buNone/>
              <a:tabLst/>
              <a:defRPr sz="2800" b="0" i="0" u="none" strike="noStrike" cap="none" spc="0" baseline="0">
                <a:solidFill>
                  <a:srgbClr val="373737"/>
                </a:solidFill>
                <a:uFillTx/>
                <a:latin typeface="Amazon Ember"/>
                <a:ea typeface="Amazon Ember"/>
                <a:cs typeface="Amazon Ember"/>
                <a:sym typeface="Amazon Ember"/>
              </a:defRPr>
            </a:lvl5pPr>
            <a:lvl6pPr marL="3651250" marR="0" indent="-476250" algn="l" defTabSz="825500" rtl="0" latinLnBrk="0">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6pPr>
            <a:lvl7pPr marL="4286250" marR="0" indent="-476250" algn="l" defTabSz="825500" rtl="0" latinLnBrk="0">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7pPr>
            <a:lvl8pPr marL="4921250" marR="0" indent="-476250" algn="l" defTabSz="825500" rtl="0" latinLnBrk="0">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8pPr>
            <a:lvl9pPr marL="5556250" marR="0" indent="-476250" algn="l" defTabSz="825500" rtl="0" latinLnBrk="0">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9pPr>
          </a:lstStyle>
          <a:p>
            <a:pPr>
              <a:spcBef>
                <a:spcPts val="600"/>
              </a:spcBef>
            </a:pPr>
            <a:r>
              <a:rPr lang="en-US" sz="3000" b="1" u="sng" dirty="0"/>
              <a:t>Dataset schema</a:t>
            </a:r>
            <a:r>
              <a:rPr lang="en-US" sz="3000" b="1" dirty="0"/>
              <a:t>:</a:t>
            </a:r>
            <a:endParaRPr lang="en-US" sz="3000" dirty="0"/>
          </a:p>
          <a:p>
            <a:pPr>
              <a:spcBef>
                <a:spcPts val="600"/>
              </a:spcBef>
            </a:pPr>
            <a:r>
              <a:rPr lang="en-US" sz="3000" b="1" dirty="0"/>
              <a:t>Pet ID</a:t>
            </a:r>
            <a:r>
              <a:rPr lang="en-US" sz="3000" dirty="0"/>
              <a:t> - Unique ID of pet</a:t>
            </a:r>
          </a:p>
          <a:p>
            <a:pPr>
              <a:spcBef>
                <a:spcPts val="600"/>
              </a:spcBef>
            </a:pPr>
            <a:r>
              <a:rPr lang="en-US" sz="3000" b="1" dirty="0"/>
              <a:t>Outcome Type</a:t>
            </a:r>
            <a:r>
              <a:rPr lang="en-US" sz="3000" dirty="0"/>
              <a:t> - State of pet at the time of recording the outcome</a:t>
            </a:r>
          </a:p>
          <a:p>
            <a:pPr>
              <a:spcBef>
                <a:spcPts val="600"/>
              </a:spcBef>
            </a:pPr>
            <a:r>
              <a:rPr lang="en-US" sz="3000" b="1" dirty="0"/>
              <a:t>Sex upon Outcome</a:t>
            </a:r>
            <a:r>
              <a:rPr lang="en-US" sz="3000" dirty="0"/>
              <a:t> - Sex of pet at outcome</a:t>
            </a:r>
          </a:p>
          <a:p>
            <a:pPr>
              <a:spcBef>
                <a:spcPts val="600"/>
              </a:spcBef>
            </a:pPr>
            <a:r>
              <a:rPr lang="en-US" sz="3000" b="1" dirty="0"/>
              <a:t>Name</a:t>
            </a:r>
            <a:r>
              <a:rPr lang="en-US" sz="3000" dirty="0"/>
              <a:t> - Name of pet </a:t>
            </a:r>
          </a:p>
          <a:p>
            <a:pPr>
              <a:spcBef>
                <a:spcPts val="600"/>
              </a:spcBef>
            </a:pPr>
            <a:r>
              <a:rPr lang="en-US" sz="3000" b="1" dirty="0"/>
              <a:t>Found Location</a:t>
            </a:r>
            <a:r>
              <a:rPr lang="en-US" sz="3000" dirty="0"/>
              <a:t> - Found location of pet before entered the center</a:t>
            </a:r>
          </a:p>
          <a:p>
            <a:pPr>
              <a:spcBef>
                <a:spcPts val="600"/>
              </a:spcBef>
            </a:pPr>
            <a:r>
              <a:rPr lang="en-US" sz="3000" b="1" dirty="0"/>
              <a:t>Intake Type</a:t>
            </a:r>
            <a:r>
              <a:rPr lang="en-US" sz="3000" dirty="0"/>
              <a:t> - Circumstances bringing the pet to the center</a:t>
            </a:r>
          </a:p>
          <a:p>
            <a:pPr>
              <a:spcBef>
                <a:spcPts val="600"/>
              </a:spcBef>
            </a:pPr>
            <a:r>
              <a:rPr lang="en-US" sz="3000" b="1" dirty="0"/>
              <a:t>Intake Condition</a:t>
            </a:r>
            <a:r>
              <a:rPr lang="en-US" sz="3000" dirty="0"/>
              <a:t> - Health condition of pet when entered the center</a:t>
            </a:r>
          </a:p>
          <a:p>
            <a:pPr>
              <a:spcBef>
                <a:spcPts val="600"/>
              </a:spcBef>
            </a:pPr>
            <a:r>
              <a:rPr lang="en-US" sz="3000" b="1" dirty="0"/>
              <a:t>Pet Type</a:t>
            </a:r>
            <a:r>
              <a:rPr lang="en-US" sz="3000" dirty="0"/>
              <a:t> - Type of pet</a:t>
            </a:r>
          </a:p>
          <a:p>
            <a:pPr>
              <a:spcBef>
                <a:spcPts val="600"/>
              </a:spcBef>
            </a:pPr>
            <a:r>
              <a:rPr lang="en-US" sz="3000" b="1" dirty="0"/>
              <a:t>Sex upon Intake</a:t>
            </a:r>
            <a:r>
              <a:rPr lang="en-US" sz="3000" dirty="0"/>
              <a:t> - Sex of pet when entered the center</a:t>
            </a:r>
          </a:p>
          <a:p>
            <a:pPr>
              <a:spcBef>
                <a:spcPts val="600"/>
              </a:spcBef>
            </a:pPr>
            <a:r>
              <a:rPr lang="en-US" sz="3000" b="1" dirty="0"/>
              <a:t>Breed</a:t>
            </a:r>
            <a:r>
              <a:rPr lang="en-US" sz="3000" dirty="0"/>
              <a:t> - Breed of pet </a:t>
            </a:r>
          </a:p>
          <a:p>
            <a:pPr>
              <a:spcBef>
                <a:spcPts val="600"/>
              </a:spcBef>
            </a:pPr>
            <a:r>
              <a:rPr lang="en-US" sz="3000" b="1" dirty="0"/>
              <a:t>Color</a:t>
            </a:r>
            <a:r>
              <a:rPr lang="en-US" sz="3000" dirty="0"/>
              <a:t> - Color of pet </a:t>
            </a:r>
          </a:p>
          <a:p>
            <a:pPr>
              <a:spcBef>
                <a:spcPts val="600"/>
              </a:spcBef>
            </a:pPr>
            <a:r>
              <a:rPr lang="en-US" sz="3000" b="1" dirty="0"/>
              <a:t>Age upon Intake Days</a:t>
            </a:r>
            <a:r>
              <a:rPr lang="en-US" sz="3000" dirty="0"/>
              <a:t> - Age of pet when entered the center (days)</a:t>
            </a:r>
          </a:p>
          <a:p>
            <a:pPr>
              <a:spcBef>
                <a:spcPts val="600"/>
              </a:spcBef>
            </a:pPr>
            <a:r>
              <a:rPr lang="en-US" sz="3000" b="1" dirty="0"/>
              <a:t>Time at Center</a:t>
            </a:r>
            <a:r>
              <a:rPr lang="en-US" sz="3000" dirty="0"/>
              <a:t> - Time at center (0 = less than 30 days; 1 = more than 30 days). This is the value to predict.</a:t>
            </a:r>
          </a:p>
          <a:p>
            <a:pPr>
              <a:spcBef>
                <a:spcPts val="600"/>
              </a:spcBef>
            </a:pPr>
            <a:endParaRPr lang="en-US" sz="3000" dirty="0"/>
          </a:p>
        </p:txBody>
      </p:sp>
    </p:spTree>
    <p:extLst>
      <p:ext uri="{BB962C8B-B14F-4D97-AF65-F5344CB8AC3E}">
        <p14:creationId xmlns:p14="http://schemas.microsoft.com/office/powerpoint/2010/main" val="2782489996"/>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4E188-3EA6-5643-96A7-939BE7FEE162}"/>
              </a:ext>
            </a:extLst>
          </p:cNvPr>
          <p:cNvSpPr>
            <a:spLocks noGrp="1"/>
          </p:cNvSpPr>
          <p:nvPr>
            <p:ph type="title"/>
          </p:nvPr>
        </p:nvSpPr>
        <p:spPr/>
        <p:txBody>
          <a:bodyPr/>
          <a:lstStyle/>
          <a:p>
            <a:r>
              <a:rPr lang="en-US" dirty="0"/>
              <a:t>Libraries-tools and licenses</a:t>
            </a:r>
          </a:p>
        </p:txBody>
      </p:sp>
      <p:sp>
        <p:nvSpPr>
          <p:cNvPr id="3" name="Text Placeholder 2">
            <a:extLst>
              <a:ext uri="{FF2B5EF4-FFF2-40B4-BE49-F238E27FC236}">
                <a16:creationId xmlns:a16="http://schemas.microsoft.com/office/drawing/2014/main" id="{6C97FCD3-DD2F-F64B-952C-440FEE27BCF1}"/>
              </a:ext>
            </a:extLst>
          </p:cNvPr>
          <p:cNvSpPr>
            <a:spLocks noGrp="1"/>
          </p:cNvSpPr>
          <p:nvPr>
            <p:ph type="body" idx="1"/>
          </p:nvPr>
        </p:nvSpPr>
        <p:spPr/>
        <p:txBody>
          <a:bodyPr/>
          <a:lstStyle/>
          <a:p>
            <a:pPr marL="293370">
              <a:spcBef>
                <a:spcPts val="1200"/>
              </a:spcBef>
            </a:pPr>
            <a:r>
              <a:rPr lang="en-US" dirty="0" err="1"/>
              <a:t>Numpy</a:t>
            </a:r>
            <a:r>
              <a:rPr lang="en-US" dirty="0"/>
              <a:t>: </a:t>
            </a:r>
            <a:r>
              <a:rPr lang="en-US" dirty="0">
                <a:hlinkClick r:id="rId2"/>
              </a:rPr>
              <a:t>BSD</a:t>
            </a:r>
            <a:endParaRPr lang="en-US" dirty="0"/>
          </a:p>
          <a:p>
            <a:pPr marL="293370">
              <a:spcBef>
                <a:spcPts val="1200"/>
              </a:spcBef>
            </a:pPr>
            <a:r>
              <a:rPr lang="en-US" dirty="0"/>
              <a:t>Pandas: </a:t>
            </a:r>
            <a:r>
              <a:rPr lang="en-US" dirty="0">
                <a:hlinkClick r:id="rId3"/>
              </a:rPr>
              <a:t>BSD</a:t>
            </a:r>
            <a:endParaRPr lang="en-US" dirty="0"/>
          </a:p>
          <a:p>
            <a:pPr marL="293370">
              <a:spcBef>
                <a:spcPts val="1200"/>
              </a:spcBef>
            </a:pPr>
            <a:r>
              <a:rPr lang="en-US" dirty="0" err="1"/>
              <a:t>Sagemaker</a:t>
            </a:r>
            <a:r>
              <a:rPr lang="en-US" dirty="0"/>
              <a:t>: </a:t>
            </a:r>
            <a:r>
              <a:rPr lang="en-US" dirty="0">
                <a:hlinkClick r:id="rId4"/>
              </a:rPr>
              <a:t>Apache license 2.0</a:t>
            </a:r>
            <a:endParaRPr lang="en-US" dirty="0"/>
          </a:p>
          <a:p>
            <a:pPr marL="293370">
              <a:spcBef>
                <a:spcPts val="1200"/>
              </a:spcBef>
            </a:pPr>
            <a:r>
              <a:rPr lang="en-US" dirty="0"/>
              <a:t>Seaborn: </a:t>
            </a:r>
            <a:r>
              <a:rPr lang="en-US" dirty="0">
                <a:hlinkClick r:id="rId5"/>
              </a:rPr>
              <a:t>BSD</a:t>
            </a:r>
            <a:endParaRPr lang="en-US" dirty="0"/>
          </a:p>
          <a:p>
            <a:pPr marL="293370">
              <a:spcBef>
                <a:spcPts val="1200"/>
              </a:spcBef>
            </a:pPr>
            <a:r>
              <a:rPr lang="en-US" dirty="0" err="1"/>
              <a:t>Sklearn</a:t>
            </a:r>
            <a:r>
              <a:rPr lang="en-US" dirty="0"/>
              <a:t>: </a:t>
            </a:r>
            <a:r>
              <a:rPr lang="en-US" dirty="0">
                <a:hlinkClick r:id="rId6"/>
              </a:rPr>
              <a:t>BSD</a:t>
            </a:r>
            <a:endParaRPr lang="en-US" dirty="0"/>
          </a:p>
          <a:p>
            <a:pPr marL="293370">
              <a:spcBef>
                <a:spcPts val="1200"/>
              </a:spcBef>
            </a:pPr>
            <a:r>
              <a:rPr lang="en-US" dirty="0"/>
              <a:t>Matplotlib: </a:t>
            </a:r>
            <a:r>
              <a:rPr lang="en-US" dirty="0">
                <a:hlinkClick r:id="rId7"/>
              </a:rPr>
              <a:t>BSD</a:t>
            </a:r>
            <a:endParaRPr lang="en-US" dirty="0"/>
          </a:p>
          <a:p>
            <a:pPr marL="293370">
              <a:spcBef>
                <a:spcPts val="1200"/>
              </a:spcBef>
            </a:pPr>
            <a:r>
              <a:rPr lang="en-US" dirty="0" err="1"/>
              <a:t>CatBoost</a:t>
            </a:r>
            <a:r>
              <a:rPr lang="en-US" dirty="0"/>
              <a:t>: </a:t>
            </a:r>
            <a:r>
              <a:rPr lang="en-US" dirty="0">
                <a:hlinkClick r:id="rId8"/>
              </a:rPr>
              <a:t>Apache license 2.0</a:t>
            </a:r>
            <a:endParaRPr lang="en-US" dirty="0"/>
          </a:p>
          <a:p>
            <a:pPr marL="293370">
              <a:spcBef>
                <a:spcPts val="1200"/>
              </a:spcBef>
            </a:pPr>
            <a:r>
              <a:rPr lang="en-US" dirty="0" err="1"/>
              <a:t>LightGBM</a:t>
            </a:r>
            <a:r>
              <a:rPr lang="en-US" dirty="0"/>
              <a:t>: </a:t>
            </a:r>
            <a:r>
              <a:rPr lang="en-US" dirty="0">
                <a:hlinkClick r:id="rId9"/>
              </a:rPr>
              <a:t>MIT</a:t>
            </a:r>
            <a:endParaRPr lang="en-US" dirty="0"/>
          </a:p>
          <a:p>
            <a:pPr marL="293370">
              <a:spcBef>
                <a:spcPts val="1200"/>
              </a:spcBef>
            </a:pPr>
            <a:r>
              <a:rPr lang="en-US" dirty="0" err="1"/>
              <a:t>XGBoost</a:t>
            </a:r>
            <a:r>
              <a:rPr lang="en-US" dirty="0"/>
              <a:t>: </a:t>
            </a:r>
            <a:r>
              <a:rPr lang="en-US" dirty="0">
                <a:hlinkClick r:id="rId10"/>
              </a:rPr>
              <a:t>Apache license 2.0</a:t>
            </a:r>
            <a:endParaRPr lang="en-US" dirty="0"/>
          </a:p>
          <a:p>
            <a:pPr marL="293370">
              <a:spcBef>
                <a:spcPts val="1200"/>
              </a:spcBef>
            </a:pPr>
            <a:r>
              <a:rPr lang="en-US" dirty="0" err="1"/>
              <a:t>MXNet</a:t>
            </a:r>
            <a:r>
              <a:rPr lang="en-US" dirty="0"/>
              <a:t>: </a:t>
            </a:r>
            <a:r>
              <a:rPr lang="en-US" dirty="0">
                <a:hlinkClick r:id="rId11"/>
              </a:rPr>
              <a:t>Apache license 2.0</a:t>
            </a:r>
            <a:endParaRPr lang="en-US" dirty="0"/>
          </a:p>
        </p:txBody>
      </p:sp>
    </p:spTree>
    <p:extLst>
      <p:ext uri="{BB962C8B-B14F-4D97-AF65-F5344CB8AC3E}">
        <p14:creationId xmlns:p14="http://schemas.microsoft.com/office/powerpoint/2010/main" val="350415446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3735D-4325-AC43-85EB-D515FFEB62D7}"/>
              </a:ext>
            </a:extLst>
          </p:cNvPr>
          <p:cNvSpPr>
            <a:spLocks noGrp="1"/>
          </p:cNvSpPr>
          <p:nvPr>
            <p:ph type="title"/>
          </p:nvPr>
        </p:nvSpPr>
        <p:spPr/>
        <p:txBody>
          <a:bodyPr/>
          <a:lstStyle/>
          <a:p>
            <a:r>
              <a:rPr lang="en-US" dirty="0"/>
              <a:t>What is A Decision Tree?</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824A4B0-3D6C-D147-A7EC-69AA07D0415F}"/>
                  </a:ext>
                </a:extLst>
              </p:cNvPr>
              <p:cNvSpPr/>
              <p:nvPr/>
            </p:nvSpPr>
            <p:spPr>
              <a:xfrm>
                <a:off x="6354136" y="4788511"/>
                <a:ext cx="1883767" cy="72452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smtClean="0">
                              <a:solidFill>
                                <a:schemeClr val="tx1"/>
                              </a:solidFill>
                              <a:latin typeface="Cambria Math" panose="02040503050406030204" pitchFamily="18" charset="0"/>
                            </a:rPr>
                          </m:ctrlPr>
                        </m:sSubPr>
                        <m:e>
                          <m:r>
                            <m:rPr>
                              <m:sty m:val="p"/>
                            </m:rPr>
                            <a:rPr lang="en-US" sz="2800" b="0" i="0" smtClean="0">
                              <a:solidFill>
                                <a:schemeClr val="tx1"/>
                              </a:solidFill>
                              <a:latin typeface="Cambria Math" panose="02040503050406030204" pitchFamily="18" charset="0"/>
                            </a:rPr>
                            <m:t>x</m:t>
                          </m:r>
                        </m:e>
                        <m:sub>
                          <m:r>
                            <a:rPr lang="en-US" sz="2800" b="0" i="0" smtClean="0">
                              <a:solidFill>
                                <a:schemeClr val="tx1"/>
                              </a:solidFill>
                              <a:latin typeface="Cambria Math" panose="02040503050406030204" pitchFamily="18" charset="0"/>
                            </a:rPr>
                            <m:t>2</m:t>
                          </m:r>
                        </m:sub>
                      </m:sSub>
                      <m:r>
                        <a:rPr lang="en-US"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5</m:t>
                      </m:r>
                    </m:oMath>
                  </m:oMathPara>
                </a14:m>
                <a:endParaRPr lang="en-US" sz="2800" dirty="0">
                  <a:solidFill>
                    <a:schemeClr val="tx1"/>
                  </a:solidFill>
                </a:endParaRPr>
              </a:p>
            </p:txBody>
          </p:sp>
        </mc:Choice>
        <mc:Fallback xmlns="">
          <p:sp>
            <p:nvSpPr>
              <p:cNvPr id="13" name="Rectangle 12">
                <a:extLst>
                  <a:ext uri="{FF2B5EF4-FFF2-40B4-BE49-F238E27FC236}">
                    <a16:creationId xmlns:a16="http://schemas.microsoft.com/office/drawing/2014/main" id="{2824A4B0-3D6C-D147-A7EC-69AA07D0415F}"/>
                  </a:ext>
                </a:extLst>
              </p:cNvPr>
              <p:cNvSpPr>
                <a:spLocks noRot="1" noChangeAspect="1" noMove="1" noResize="1" noEditPoints="1" noAdjustHandles="1" noChangeArrowheads="1" noChangeShapeType="1" noTextEdit="1"/>
              </p:cNvSpPr>
              <p:nvPr/>
            </p:nvSpPr>
            <p:spPr>
              <a:xfrm>
                <a:off x="6354136" y="4788511"/>
                <a:ext cx="1883767" cy="724526"/>
              </a:xfrm>
              <a:prstGeom prst="rect">
                <a:avLst/>
              </a:prstGeom>
              <a:blipFill>
                <a:blip r:embed="rId3"/>
                <a:stretch>
                  <a:fillRect/>
                </a:stretch>
              </a:blipFill>
              <a:ln w="25400">
                <a:solidFill>
                  <a:schemeClr val="tx1"/>
                </a:solidFill>
              </a:ln>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5BCC6021-3F1D-C44D-A171-ED0D316DD8FE}"/>
              </a:ext>
            </a:extLst>
          </p:cNvPr>
          <p:cNvCxnSpPr>
            <a:cxnSpLocks/>
            <a:stCxn id="13" idx="2"/>
            <a:endCxn id="19" idx="0"/>
          </p:cNvCxnSpPr>
          <p:nvPr/>
        </p:nvCxnSpPr>
        <p:spPr>
          <a:xfrm flipH="1">
            <a:off x="5203671" y="5513037"/>
            <a:ext cx="2092349" cy="7495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0D1AED-63F3-9B47-B7C7-D877EBA15D41}"/>
              </a:ext>
            </a:extLst>
          </p:cNvPr>
          <p:cNvCxnSpPr>
            <a:cxnSpLocks/>
            <a:stCxn id="13" idx="2"/>
            <a:endCxn id="18" idx="0"/>
          </p:cNvCxnSpPr>
          <p:nvPr/>
        </p:nvCxnSpPr>
        <p:spPr>
          <a:xfrm>
            <a:off x="7296019" y="5513037"/>
            <a:ext cx="2196639" cy="7157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C75E84BF-37A8-E94E-8F68-12125070C15B}"/>
                  </a:ext>
                </a:extLst>
              </p:cNvPr>
              <p:cNvSpPr/>
              <p:nvPr/>
            </p:nvSpPr>
            <p:spPr>
              <a:xfrm>
                <a:off x="8446484" y="6228807"/>
                <a:ext cx="2092349" cy="724526"/>
              </a:xfrm>
              <a:prstGeom prst="rect">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800" b="0" i="0" smtClean="0">
                          <a:solidFill>
                            <a:schemeClr val="tx1"/>
                          </a:solidFill>
                          <a:latin typeface="Cambria Math" panose="02040503050406030204" pitchFamily="18" charset="0"/>
                        </a:rPr>
                        <m:t>Class</m:t>
                      </m:r>
                      <m:r>
                        <a:rPr lang="en-US" sz="2800" b="0" i="0" smtClean="0">
                          <a:solidFill>
                            <a:schemeClr val="tx1"/>
                          </a:solidFill>
                          <a:latin typeface="Cambria Math" panose="02040503050406030204" pitchFamily="18" charset="0"/>
                        </a:rPr>
                        <m:t>=2</m:t>
                      </m:r>
                    </m:oMath>
                  </m:oMathPara>
                </a14:m>
                <a:endParaRPr lang="en-US" sz="2800" dirty="0">
                  <a:solidFill>
                    <a:schemeClr val="tx1"/>
                  </a:solidFill>
                </a:endParaRPr>
              </a:p>
            </p:txBody>
          </p:sp>
        </mc:Choice>
        <mc:Fallback xmlns="">
          <p:sp>
            <p:nvSpPr>
              <p:cNvPr id="18" name="Rectangle 17">
                <a:extLst>
                  <a:ext uri="{FF2B5EF4-FFF2-40B4-BE49-F238E27FC236}">
                    <a16:creationId xmlns:a16="http://schemas.microsoft.com/office/drawing/2014/main" id="{C75E84BF-37A8-E94E-8F68-12125070C15B}"/>
                  </a:ext>
                </a:extLst>
              </p:cNvPr>
              <p:cNvSpPr>
                <a:spLocks noRot="1" noChangeAspect="1" noMove="1" noResize="1" noEditPoints="1" noAdjustHandles="1" noChangeArrowheads="1" noChangeShapeType="1" noTextEdit="1"/>
              </p:cNvSpPr>
              <p:nvPr/>
            </p:nvSpPr>
            <p:spPr>
              <a:xfrm>
                <a:off x="8446484" y="6228807"/>
                <a:ext cx="2092349" cy="724526"/>
              </a:xfrm>
              <a:prstGeom prst="rect">
                <a:avLst/>
              </a:prstGeom>
              <a:blipFill>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394418EF-8927-AC4D-A93E-0A012FE0B598}"/>
                  </a:ext>
                </a:extLst>
              </p:cNvPr>
              <p:cNvSpPr/>
              <p:nvPr/>
            </p:nvSpPr>
            <p:spPr>
              <a:xfrm>
                <a:off x="4261787" y="6262553"/>
                <a:ext cx="1883767" cy="72452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smtClean="0">
                              <a:solidFill>
                                <a:schemeClr val="tx1"/>
                              </a:solidFill>
                              <a:latin typeface="Cambria Math" panose="02040503050406030204" pitchFamily="18" charset="0"/>
                            </a:rPr>
                          </m:ctrlPr>
                        </m:sSubPr>
                        <m:e>
                          <m:r>
                            <m:rPr>
                              <m:sty m:val="p"/>
                            </m:rPr>
                            <a:rPr lang="en-US" sz="2800" b="0" i="0" smtClean="0">
                              <a:solidFill>
                                <a:schemeClr val="tx1"/>
                              </a:solidFill>
                              <a:latin typeface="Cambria Math" panose="02040503050406030204" pitchFamily="18" charset="0"/>
                            </a:rPr>
                            <m:t>x</m:t>
                          </m:r>
                        </m:e>
                        <m:sub>
                          <m:r>
                            <a:rPr lang="en-US" sz="2800" b="0" i="0" smtClean="0">
                              <a:solidFill>
                                <a:schemeClr val="tx1"/>
                              </a:solidFill>
                              <a:latin typeface="Cambria Math" panose="02040503050406030204" pitchFamily="18" charset="0"/>
                            </a:rPr>
                            <m:t>1</m:t>
                          </m:r>
                        </m:sub>
                      </m:sSub>
                      <m:r>
                        <a:rPr lang="en-US"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4.5</m:t>
                      </m:r>
                    </m:oMath>
                  </m:oMathPara>
                </a14:m>
                <a:endParaRPr lang="en-US" sz="2800" dirty="0">
                  <a:solidFill>
                    <a:schemeClr val="tx1"/>
                  </a:solidFill>
                </a:endParaRPr>
              </a:p>
            </p:txBody>
          </p:sp>
        </mc:Choice>
        <mc:Fallback xmlns="">
          <p:sp>
            <p:nvSpPr>
              <p:cNvPr id="19" name="Rectangle 18">
                <a:extLst>
                  <a:ext uri="{FF2B5EF4-FFF2-40B4-BE49-F238E27FC236}">
                    <a16:creationId xmlns:a16="http://schemas.microsoft.com/office/drawing/2014/main" id="{394418EF-8927-AC4D-A93E-0A012FE0B598}"/>
                  </a:ext>
                </a:extLst>
              </p:cNvPr>
              <p:cNvSpPr>
                <a:spLocks noRot="1" noChangeAspect="1" noMove="1" noResize="1" noEditPoints="1" noAdjustHandles="1" noChangeArrowheads="1" noChangeShapeType="1" noTextEdit="1"/>
              </p:cNvSpPr>
              <p:nvPr/>
            </p:nvSpPr>
            <p:spPr>
              <a:xfrm>
                <a:off x="4261787" y="6262553"/>
                <a:ext cx="1883767" cy="724526"/>
              </a:xfrm>
              <a:prstGeom prst="rect">
                <a:avLst/>
              </a:prstGeom>
              <a:blipFill>
                <a:blip r:embed="rId5"/>
                <a:stretch>
                  <a:fillRect/>
                </a:stretch>
              </a:blipFill>
              <a:ln w="25400">
                <a:solidFill>
                  <a:schemeClr val="tx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4D515CCC-76A0-584A-97A7-C73A0E4A3A5A}"/>
              </a:ext>
            </a:extLst>
          </p:cNvPr>
          <p:cNvSpPr/>
          <p:nvPr/>
        </p:nvSpPr>
        <p:spPr>
          <a:xfrm>
            <a:off x="5830690" y="4550609"/>
            <a:ext cx="2824212" cy="1200329"/>
          </a:xfrm>
          <a:prstGeom prst="ellipse">
            <a:avLst/>
          </a:prstGeom>
          <a:noFill/>
          <a:ln w="57150" cap="flat">
            <a:solidFill>
              <a:schemeClr val="accent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7" name="TextBox 26">
            <a:extLst>
              <a:ext uri="{FF2B5EF4-FFF2-40B4-BE49-F238E27FC236}">
                <a16:creationId xmlns:a16="http://schemas.microsoft.com/office/drawing/2014/main" id="{9B3D1E8D-C3FB-134F-A91B-2B22E28ABED8}"/>
              </a:ext>
            </a:extLst>
          </p:cNvPr>
          <p:cNvSpPr txBox="1"/>
          <p:nvPr/>
        </p:nvSpPr>
        <p:spPr>
          <a:xfrm>
            <a:off x="5099379" y="5418288"/>
            <a:ext cx="12547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Helvetica Neue"/>
                <a:ea typeface="Helvetica Neue"/>
                <a:cs typeface="Helvetica Neue"/>
                <a:sym typeface="Helvetica Neue"/>
              </a:rPr>
              <a:t>yes</a:t>
            </a:r>
          </a:p>
        </p:txBody>
      </p:sp>
      <p:sp>
        <p:nvSpPr>
          <p:cNvPr id="28" name="TextBox 27">
            <a:extLst>
              <a:ext uri="{FF2B5EF4-FFF2-40B4-BE49-F238E27FC236}">
                <a16:creationId xmlns:a16="http://schemas.microsoft.com/office/drawing/2014/main" id="{07B0D8F4-102E-384B-88C2-62A95892AB7E}"/>
              </a:ext>
            </a:extLst>
          </p:cNvPr>
          <p:cNvSpPr txBox="1"/>
          <p:nvPr/>
        </p:nvSpPr>
        <p:spPr>
          <a:xfrm>
            <a:off x="8394338" y="5418288"/>
            <a:ext cx="12547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Helvetica Neue"/>
                <a:ea typeface="Helvetica Neue"/>
                <a:cs typeface="Helvetica Neue"/>
                <a:sym typeface="Helvetica Neue"/>
              </a:rPr>
              <a:t>no</a:t>
            </a:r>
          </a:p>
        </p:txBody>
      </p:sp>
      <p:sp>
        <p:nvSpPr>
          <p:cNvPr id="17" name="Text Placeholder 2">
            <a:extLst>
              <a:ext uri="{FF2B5EF4-FFF2-40B4-BE49-F238E27FC236}">
                <a16:creationId xmlns:a16="http://schemas.microsoft.com/office/drawing/2014/main" id="{79824C12-FAD4-664C-B520-8A21B8DC390A}"/>
              </a:ext>
            </a:extLst>
          </p:cNvPr>
          <p:cNvSpPr>
            <a:spLocks noGrp="1"/>
          </p:cNvSpPr>
          <p:nvPr>
            <p:ph type="body" idx="1"/>
          </p:nvPr>
        </p:nvSpPr>
        <p:spPr>
          <a:xfrm>
            <a:off x="1689100" y="2756958"/>
            <a:ext cx="21005800" cy="8571442"/>
          </a:xfrm>
        </p:spPr>
        <p:txBody>
          <a:bodyPr/>
          <a:lstStyle/>
          <a:p>
            <a:pPr>
              <a:spcBef>
                <a:spcPts val="600"/>
              </a:spcBef>
              <a:spcAft>
                <a:spcPts val="600"/>
              </a:spcAft>
            </a:pPr>
            <a:r>
              <a:rPr lang="en-US" sz="4000" dirty="0">
                <a:solidFill>
                  <a:schemeClr val="tx1"/>
                </a:solidFill>
              </a:rPr>
              <a:t>What feature (</a:t>
            </a:r>
            <a:r>
              <a:rPr lang="en-US" sz="4000" dirty="0">
                <a:solidFill>
                  <a:schemeClr val="tx1"/>
                </a:solidFill>
                <a:latin typeface="Cambria Math" panose="02040503050406030204" pitchFamily="18" charset="0"/>
                <a:ea typeface="Cambria Math" panose="02040503050406030204" pitchFamily="18" charset="0"/>
              </a:rPr>
              <a:t>x</a:t>
            </a:r>
            <a:r>
              <a:rPr lang="en-US" sz="4000" baseline="-25000" dirty="0">
                <a:solidFill>
                  <a:schemeClr val="tx1"/>
                </a:solidFill>
                <a:latin typeface="Cambria Math" panose="02040503050406030204" pitchFamily="18" charset="0"/>
                <a:ea typeface="Cambria Math" panose="02040503050406030204" pitchFamily="18" charset="0"/>
              </a:rPr>
              <a:t>1</a:t>
            </a:r>
            <a:r>
              <a:rPr lang="en-US" sz="4000" dirty="0">
                <a:solidFill>
                  <a:schemeClr val="tx1"/>
                </a:solidFill>
              </a:rPr>
              <a:t> or </a:t>
            </a:r>
            <a:r>
              <a:rPr lang="en-US" sz="4000" dirty="0">
                <a:solidFill>
                  <a:schemeClr val="tx1"/>
                </a:solidFill>
                <a:latin typeface="Cambria Math" panose="02040503050406030204" pitchFamily="18" charset="0"/>
                <a:ea typeface="Cambria Math" panose="02040503050406030204" pitchFamily="18" charset="0"/>
              </a:rPr>
              <a:t>x</a:t>
            </a:r>
            <a:r>
              <a:rPr lang="en-US" sz="4000" baseline="-25000" dirty="0">
                <a:solidFill>
                  <a:schemeClr val="tx1"/>
                </a:solidFill>
                <a:latin typeface="Cambria Math" panose="02040503050406030204" pitchFamily="18" charset="0"/>
                <a:ea typeface="Cambria Math" panose="02040503050406030204" pitchFamily="18" charset="0"/>
              </a:rPr>
              <a:t>2</a:t>
            </a:r>
            <a:r>
              <a:rPr lang="en-US" sz="4000" dirty="0">
                <a:solidFill>
                  <a:schemeClr val="tx1"/>
                </a:solidFill>
              </a:rPr>
              <a:t>) to split </a:t>
            </a:r>
            <a:r>
              <a:rPr lang="en-US" sz="4000" b="1" dirty="0">
                <a:solidFill>
                  <a:schemeClr val="tx1"/>
                </a:solidFill>
              </a:rPr>
              <a:t>first</a:t>
            </a:r>
            <a:r>
              <a:rPr lang="en-US" sz="4000" dirty="0">
                <a:solidFill>
                  <a:schemeClr val="tx1"/>
                </a:solidFill>
              </a:rPr>
              <a:t> in order to best separate class 1 from class 2?</a:t>
            </a:r>
          </a:p>
        </p:txBody>
      </p:sp>
      <p:cxnSp>
        <p:nvCxnSpPr>
          <p:cNvPr id="4" name="Straight Arrow Connector 3">
            <a:extLst>
              <a:ext uri="{FF2B5EF4-FFF2-40B4-BE49-F238E27FC236}">
                <a16:creationId xmlns:a16="http://schemas.microsoft.com/office/drawing/2014/main" id="{242913D6-41FF-8544-B076-5320A0D1A571}"/>
              </a:ext>
            </a:extLst>
          </p:cNvPr>
          <p:cNvCxnSpPr>
            <a:cxnSpLocks/>
            <a:stCxn id="10" idx="6"/>
            <a:endCxn id="16" idx="1"/>
          </p:cNvCxnSpPr>
          <p:nvPr/>
        </p:nvCxnSpPr>
        <p:spPr>
          <a:xfrm>
            <a:off x="8654902" y="5150774"/>
            <a:ext cx="3760568" cy="2413708"/>
          </a:xfrm>
          <a:prstGeom prst="straightConnector1">
            <a:avLst/>
          </a:prstGeom>
          <a:noFill/>
          <a:ln w="50800" cap="flat">
            <a:solidFill>
              <a:schemeClr val="accent4"/>
            </a:solidFill>
            <a:prstDash val="solid"/>
            <a:miter lim="400000"/>
            <a:tailEnd type="triangle" w="lg" len="lg"/>
          </a:ln>
          <a:effectLst/>
          <a:sp3d/>
        </p:spPr>
        <p:style>
          <a:lnRef idx="0">
            <a:scrgbClr r="0" g="0" b="0"/>
          </a:lnRef>
          <a:fillRef idx="0">
            <a:scrgbClr r="0" g="0" b="0"/>
          </a:fillRef>
          <a:effectRef idx="0">
            <a:scrgbClr r="0" g="0" b="0"/>
          </a:effectRef>
          <a:fontRef idx="none"/>
        </p:style>
      </p:cxnSp>
      <p:graphicFrame>
        <p:nvGraphicFramePr>
          <p:cNvPr id="16" name="Chart 15">
            <a:extLst>
              <a:ext uri="{FF2B5EF4-FFF2-40B4-BE49-F238E27FC236}">
                <a16:creationId xmlns:a16="http://schemas.microsoft.com/office/drawing/2014/main" id="{481F25D5-0394-3A44-BDD6-E39BF1AF0612}"/>
              </a:ext>
            </a:extLst>
          </p:cNvPr>
          <p:cNvGraphicFramePr>
            <a:graphicFrameLocks/>
          </p:cNvGraphicFramePr>
          <p:nvPr/>
        </p:nvGraphicFramePr>
        <p:xfrm>
          <a:off x="12415470" y="3449682"/>
          <a:ext cx="8229600" cy="8229600"/>
        </p:xfrm>
        <a:graphic>
          <a:graphicData uri="http://schemas.openxmlformats.org/drawingml/2006/chart">
            <c:chart xmlns:c="http://schemas.openxmlformats.org/drawingml/2006/chart" xmlns:r="http://schemas.openxmlformats.org/officeDocument/2006/relationships" r:id="rId6"/>
          </a:graphicData>
        </a:graphic>
      </p:graphicFrame>
      <p:sp>
        <p:nvSpPr>
          <p:cNvPr id="20" name="Rectangle 19">
            <a:extLst>
              <a:ext uri="{FF2B5EF4-FFF2-40B4-BE49-F238E27FC236}">
                <a16:creationId xmlns:a16="http://schemas.microsoft.com/office/drawing/2014/main" id="{2BDD2F76-CF68-764C-AC00-731C008B915E}"/>
              </a:ext>
            </a:extLst>
          </p:cNvPr>
          <p:cNvSpPr/>
          <p:nvPr/>
        </p:nvSpPr>
        <p:spPr>
          <a:xfrm>
            <a:off x="13000194" y="7690060"/>
            <a:ext cx="7434072" cy="3429000"/>
          </a:xfrm>
          <a:prstGeom prst="rect">
            <a:avLst/>
          </a:prstGeom>
          <a:solidFill>
            <a:schemeClr val="accent3">
              <a:alpha val="4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1" name="Rectangle 20">
            <a:extLst>
              <a:ext uri="{FF2B5EF4-FFF2-40B4-BE49-F238E27FC236}">
                <a16:creationId xmlns:a16="http://schemas.microsoft.com/office/drawing/2014/main" id="{5728CF0E-0339-1840-A35E-7154F361311D}"/>
              </a:ext>
            </a:extLst>
          </p:cNvPr>
          <p:cNvSpPr/>
          <p:nvPr/>
        </p:nvSpPr>
        <p:spPr>
          <a:xfrm>
            <a:off x="13000194" y="4259754"/>
            <a:ext cx="7434072" cy="3429000"/>
          </a:xfrm>
          <a:prstGeom prst="rect">
            <a:avLst/>
          </a:prstGeom>
          <a:solidFill>
            <a:schemeClr val="accent1">
              <a:alpha val="4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 name="Oval 5">
            <a:extLst>
              <a:ext uri="{FF2B5EF4-FFF2-40B4-BE49-F238E27FC236}">
                <a16:creationId xmlns:a16="http://schemas.microsoft.com/office/drawing/2014/main" id="{9D798465-2292-B24C-857F-2D72AC1AA553}"/>
              </a:ext>
            </a:extLst>
          </p:cNvPr>
          <p:cNvSpPr/>
          <p:nvPr/>
        </p:nvSpPr>
        <p:spPr>
          <a:xfrm>
            <a:off x="12469682" y="7435334"/>
            <a:ext cx="457200" cy="457200"/>
          </a:xfrm>
          <a:prstGeom prst="ellipse">
            <a:avLst/>
          </a:prstGeom>
          <a:noFill/>
          <a:ln w="12700" cap="flat">
            <a:solidFill>
              <a:schemeClr val="accent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84" name="TextBox 83">
            <a:extLst>
              <a:ext uri="{FF2B5EF4-FFF2-40B4-BE49-F238E27FC236}">
                <a16:creationId xmlns:a16="http://schemas.microsoft.com/office/drawing/2014/main" id="{3428C380-2CFB-7E4E-9AC0-AE4C598185EC}"/>
              </a:ext>
            </a:extLst>
          </p:cNvPr>
          <p:cNvSpPr txBox="1"/>
          <p:nvPr/>
        </p:nvSpPr>
        <p:spPr>
          <a:xfrm>
            <a:off x="16246967" y="11333857"/>
            <a:ext cx="940526"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Amazon Ember" panose="020B0603020204020204" pitchFamily="34" charset="0"/>
                <a:ea typeface="Amazon Ember" panose="020B0603020204020204" pitchFamily="34" charset="0"/>
                <a:cs typeface="Amazon Ember" panose="020B0603020204020204" pitchFamily="34" charset="0"/>
                <a:sym typeface="Helvetica Neue"/>
              </a:rPr>
              <a:t>x</a:t>
            </a:r>
            <a:r>
              <a:rPr kumimoji="0" lang="en-US" sz="3000" b="0" i="0" u="none" strike="noStrike" cap="none" spc="0" normalizeH="0" baseline="-25000" dirty="0">
                <a:ln>
                  <a:noFill/>
                </a:ln>
                <a:solidFill>
                  <a:srgbClr val="000000"/>
                </a:solidFill>
                <a:effectLst/>
                <a:uFillTx/>
                <a:latin typeface="Amazon Ember" panose="020B0603020204020204" pitchFamily="34" charset="0"/>
                <a:ea typeface="Amazon Ember" panose="020B0603020204020204" pitchFamily="34" charset="0"/>
                <a:cs typeface="Amazon Ember" panose="020B0603020204020204" pitchFamily="34" charset="0"/>
                <a:sym typeface="Helvetica Neue"/>
              </a:rPr>
              <a:t>1</a:t>
            </a:r>
          </a:p>
        </p:txBody>
      </p:sp>
      <p:sp>
        <p:nvSpPr>
          <p:cNvPr id="85" name="TextBox 84">
            <a:extLst>
              <a:ext uri="{FF2B5EF4-FFF2-40B4-BE49-F238E27FC236}">
                <a16:creationId xmlns:a16="http://schemas.microsoft.com/office/drawing/2014/main" id="{F21FB355-3192-D544-AF7C-AE85E7750636}"/>
              </a:ext>
            </a:extLst>
          </p:cNvPr>
          <p:cNvSpPr txBox="1"/>
          <p:nvPr/>
        </p:nvSpPr>
        <p:spPr>
          <a:xfrm>
            <a:off x="11661108" y="7381805"/>
            <a:ext cx="940526"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Amazon Ember" panose="020B0603020204020204" pitchFamily="34" charset="0"/>
                <a:ea typeface="Amazon Ember" panose="020B0603020204020204" pitchFamily="34" charset="0"/>
                <a:cs typeface="Amazon Ember" panose="020B0603020204020204" pitchFamily="34" charset="0"/>
                <a:sym typeface="Helvetica Neue"/>
              </a:rPr>
              <a:t>x</a:t>
            </a:r>
            <a:r>
              <a:rPr lang="en-US" b="0" baseline="-25000" dirty="0">
                <a:latin typeface="Amazon Ember" panose="020B0603020204020204" pitchFamily="34" charset="0"/>
                <a:ea typeface="Amazon Ember" panose="020B0603020204020204" pitchFamily="34" charset="0"/>
                <a:cs typeface="Amazon Ember" panose="020B0603020204020204" pitchFamily="34" charset="0"/>
              </a:rPr>
              <a:t>2</a:t>
            </a:r>
            <a:endParaRPr kumimoji="0" lang="en-US" sz="3000" b="0" i="0" u="none" strike="noStrike" cap="none" spc="0" normalizeH="0" baseline="-25000" dirty="0">
              <a:ln>
                <a:noFill/>
              </a:ln>
              <a:solidFill>
                <a:srgbClr val="000000"/>
              </a:solidFill>
              <a:effectLst/>
              <a:uFillTx/>
              <a:latin typeface="Amazon Ember" panose="020B0603020204020204" pitchFamily="34" charset="0"/>
              <a:ea typeface="Amazon Ember" panose="020B0603020204020204" pitchFamily="34" charset="0"/>
              <a:cs typeface="Amazon Ember" panose="020B0603020204020204" pitchFamily="34" charset="0"/>
              <a:sym typeface="Helvetica Neue"/>
            </a:endParaRPr>
          </a:p>
        </p:txBody>
      </p:sp>
    </p:spTree>
    <p:extLst>
      <p:ext uri="{BB962C8B-B14F-4D97-AF65-F5344CB8AC3E}">
        <p14:creationId xmlns:p14="http://schemas.microsoft.com/office/powerpoint/2010/main" val="194949121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3735D-4325-AC43-85EB-D515FFEB62D7}"/>
              </a:ext>
            </a:extLst>
          </p:cNvPr>
          <p:cNvSpPr>
            <a:spLocks noGrp="1"/>
          </p:cNvSpPr>
          <p:nvPr>
            <p:ph type="title"/>
          </p:nvPr>
        </p:nvSpPr>
        <p:spPr/>
        <p:txBody>
          <a:bodyPr/>
          <a:lstStyle/>
          <a:p>
            <a:r>
              <a:rPr lang="en-US" dirty="0"/>
              <a:t>What is A Decision Tree?</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0EC71EB8-C10D-6944-BDCE-16A075F5AB34}"/>
                  </a:ext>
                </a:extLst>
              </p:cNvPr>
              <p:cNvSpPr/>
              <p:nvPr/>
            </p:nvSpPr>
            <p:spPr>
              <a:xfrm>
                <a:off x="6354136" y="4788511"/>
                <a:ext cx="1883767" cy="72452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smtClean="0">
                              <a:solidFill>
                                <a:schemeClr val="tx1"/>
                              </a:solidFill>
                              <a:latin typeface="Cambria Math" panose="02040503050406030204" pitchFamily="18" charset="0"/>
                            </a:rPr>
                          </m:ctrlPr>
                        </m:sSubPr>
                        <m:e>
                          <m:r>
                            <m:rPr>
                              <m:sty m:val="p"/>
                            </m:rPr>
                            <a:rPr lang="en-US" sz="2800" b="0" i="0" smtClean="0">
                              <a:solidFill>
                                <a:schemeClr val="tx1"/>
                              </a:solidFill>
                              <a:latin typeface="Cambria Math" panose="02040503050406030204" pitchFamily="18" charset="0"/>
                            </a:rPr>
                            <m:t>x</m:t>
                          </m:r>
                        </m:e>
                        <m:sub>
                          <m:r>
                            <a:rPr lang="en-US" sz="2800" b="0" i="0" smtClean="0">
                              <a:solidFill>
                                <a:schemeClr val="tx1"/>
                              </a:solidFill>
                              <a:latin typeface="Cambria Math" panose="02040503050406030204" pitchFamily="18" charset="0"/>
                            </a:rPr>
                            <m:t>2</m:t>
                          </m:r>
                        </m:sub>
                      </m:sSub>
                      <m:r>
                        <a:rPr lang="en-US"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5</m:t>
                      </m:r>
                    </m:oMath>
                  </m:oMathPara>
                </a14:m>
                <a:endParaRPr lang="en-US" sz="2800" dirty="0">
                  <a:solidFill>
                    <a:schemeClr val="tx1"/>
                  </a:solidFill>
                </a:endParaRPr>
              </a:p>
            </p:txBody>
          </p:sp>
        </mc:Choice>
        <mc:Fallback xmlns="">
          <p:sp>
            <p:nvSpPr>
              <p:cNvPr id="12" name="Rectangle 11">
                <a:extLst>
                  <a:ext uri="{FF2B5EF4-FFF2-40B4-BE49-F238E27FC236}">
                    <a16:creationId xmlns:a16="http://schemas.microsoft.com/office/drawing/2014/main" id="{0EC71EB8-C10D-6944-BDCE-16A075F5AB34}"/>
                  </a:ext>
                </a:extLst>
              </p:cNvPr>
              <p:cNvSpPr>
                <a:spLocks noRot="1" noChangeAspect="1" noMove="1" noResize="1" noEditPoints="1" noAdjustHandles="1" noChangeArrowheads="1" noChangeShapeType="1" noTextEdit="1"/>
              </p:cNvSpPr>
              <p:nvPr/>
            </p:nvSpPr>
            <p:spPr>
              <a:xfrm>
                <a:off x="6354136" y="4788511"/>
                <a:ext cx="1883767" cy="724526"/>
              </a:xfrm>
              <a:prstGeom prst="rect">
                <a:avLst/>
              </a:prstGeom>
              <a:blipFill>
                <a:blip r:embed="rId3"/>
                <a:stretch>
                  <a:fillRect/>
                </a:stretch>
              </a:blipFill>
              <a:ln w="25400">
                <a:solidFill>
                  <a:schemeClr val="tx1"/>
                </a:solidFill>
              </a:ln>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4A038BC2-9A0D-9C48-A40F-EEB10137357C}"/>
              </a:ext>
            </a:extLst>
          </p:cNvPr>
          <p:cNvCxnSpPr>
            <a:cxnSpLocks/>
            <a:stCxn id="12" idx="2"/>
            <a:endCxn id="23" idx="0"/>
          </p:cNvCxnSpPr>
          <p:nvPr/>
        </p:nvCxnSpPr>
        <p:spPr>
          <a:xfrm flipH="1">
            <a:off x="5203671" y="5513037"/>
            <a:ext cx="2092349" cy="7495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115DF0B-1E5C-7545-803B-04F22ACF022D}"/>
              </a:ext>
            </a:extLst>
          </p:cNvPr>
          <p:cNvCxnSpPr>
            <a:cxnSpLocks/>
            <a:stCxn id="12" idx="2"/>
            <a:endCxn id="22" idx="0"/>
          </p:cNvCxnSpPr>
          <p:nvPr/>
        </p:nvCxnSpPr>
        <p:spPr>
          <a:xfrm>
            <a:off x="7296019" y="5513037"/>
            <a:ext cx="2196639" cy="7157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C76E0B9-6A4D-F841-935D-1A864DF13C31}"/>
              </a:ext>
            </a:extLst>
          </p:cNvPr>
          <p:cNvCxnSpPr>
            <a:cxnSpLocks/>
            <a:stCxn id="23" idx="2"/>
            <a:endCxn id="24" idx="0"/>
          </p:cNvCxnSpPr>
          <p:nvPr/>
        </p:nvCxnSpPr>
        <p:spPr>
          <a:xfrm flipH="1">
            <a:off x="3703902" y="6987079"/>
            <a:ext cx="1499768" cy="7670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5E68704-FF91-0445-8897-E8B4EF8DD7CC}"/>
              </a:ext>
            </a:extLst>
          </p:cNvPr>
          <p:cNvCxnSpPr>
            <a:cxnSpLocks/>
            <a:stCxn id="23" idx="2"/>
            <a:endCxn id="25" idx="0"/>
          </p:cNvCxnSpPr>
          <p:nvPr/>
        </p:nvCxnSpPr>
        <p:spPr>
          <a:xfrm>
            <a:off x="5203671" y="6987079"/>
            <a:ext cx="1395477" cy="7670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57FCA6BE-AE6F-1949-9F32-4661DAE77F48}"/>
                  </a:ext>
                </a:extLst>
              </p:cNvPr>
              <p:cNvSpPr/>
              <p:nvPr/>
            </p:nvSpPr>
            <p:spPr>
              <a:xfrm>
                <a:off x="8446484" y="6228807"/>
                <a:ext cx="2092349" cy="724526"/>
              </a:xfrm>
              <a:prstGeom prst="rect">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800" b="0">
                          <a:solidFill>
                            <a:schemeClr val="tx1"/>
                          </a:solidFill>
                          <a:latin typeface="Cambria Math" panose="02040503050406030204" pitchFamily="18" charset="0"/>
                        </a:rPr>
                        <m:t>C</m:t>
                      </m:r>
                      <m:r>
                        <m:rPr>
                          <m:sty m:val="p"/>
                        </m:rPr>
                        <a:rPr lang="en-US" sz="2800" b="0" i="0" smtClean="0">
                          <a:solidFill>
                            <a:schemeClr val="tx1"/>
                          </a:solidFill>
                          <a:latin typeface="Cambria Math" panose="02040503050406030204" pitchFamily="18" charset="0"/>
                        </a:rPr>
                        <m:t>lass</m:t>
                      </m:r>
                      <m:r>
                        <a:rPr lang="en-US" sz="2800" b="0" i="0" smtClean="0">
                          <a:solidFill>
                            <a:schemeClr val="tx1"/>
                          </a:solidFill>
                          <a:latin typeface="Cambria Math" panose="02040503050406030204" pitchFamily="18" charset="0"/>
                        </a:rPr>
                        <m:t>=2</m:t>
                      </m:r>
                    </m:oMath>
                  </m:oMathPara>
                </a14:m>
                <a:endParaRPr lang="en-US" sz="2800" dirty="0">
                  <a:solidFill>
                    <a:schemeClr val="tx1"/>
                  </a:solidFill>
                </a:endParaRPr>
              </a:p>
            </p:txBody>
          </p:sp>
        </mc:Choice>
        <mc:Fallback xmlns="">
          <p:sp>
            <p:nvSpPr>
              <p:cNvPr id="22" name="Rectangle 21">
                <a:extLst>
                  <a:ext uri="{FF2B5EF4-FFF2-40B4-BE49-F238E27FC236}">
                    <a16:creationId xmlns:a16="http://schemas.microsoft.com/office/drawing/2014/main" id="{57FCA6BE-AE6F-1949-9F32-4661DAE77F48}"/>
                  </a:ext>
                </a:extLst>
              </p:cNvPr>
              <p:cNvSpPr>
                <a:spLocks noRot="1" noChangeAspect="1" noMove="1" noResize="1" noEditPoints="1" noAdjustHandles="1" noChangeArrowheads="1" noChangeShapeType="1" noTextEdit="1"/>
              </p:cNvSpPr>
              <p:nvPr/>
            </p:nvSpPr>
            <p:spPr>
              <a:xfrm>
                <a:off x="8446484" y="6228807"/>
                <a:ext cx="2092349" cy="724526"/>
              </a:xfrm>
              <a:prstGeom prst="rect">
                <a:avLst/>
              </a:prstGeom>
              <a:blipFill>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C9F88030-1A20-3E41-BF68-5970BCA10119}"/>
                  </a:ext>
                </a:extLst>
              </p:cNvPr>
              <p:cNvSpPr/>
              <p:nvPr/>
            </p:nvSpPr>
            <p:spPr>
              <a:xfrm>
                <a:off x="4261787" y="6262553"/>
                <a:ext cx="1883767" cy="72452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smtClean="0">
                              <a:solidFill>
                                <a:schemeClr val="tx1"/>
                              </a:solidFill>
                              <a:latin typeface="Cambria Math" panose="02040503050406030204" pitchFamily="18" charset="0"/>
                            </a:rPr>
                          </m:ctrlPr>
                        </m:sSubPr>
                        <m:e>
                          <m:r>
                            <m:rPr>
                              <m:sty m:val="p"/>
                            </m:rPr>
                            <a:rPr lang="en-US" sz="2800" b="0" i="0" smtClean="0">
                              <a:solidFill>
                                <a:schemeClr val="tx1"/>
                              </a:solidFill>
                              <a:latin typeface="Cambria Math" panose="02040503050406030204" pitchFamily="18" charset="0"/>
                            </a:rPr>
                            <m:t>x</m:t>
                          </m:r>
                        </m:e>
                        <m:sub>
                          <m:r>
                            <a:rPr lang="en-US" sz="2800" b="0" i="0" smtClean="0">
                              <a:solidFill>
                                <a:schemeClr val="tx1"/>
                              </a:solidFill>
                              <a:latin typeface="Cambria Math" panose="02040503050406030204" pitchFamily="18" charset="0"/>
                            </a:rPr>
                            <m:t>1</m:t>
                          </m:r>
                        </m:sub>
                      </m:sSub>
                      <m:r>
                        <a:rPr lang="en-US"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4.5</m:t>
                      </m:r>
                    </m:oMath>
                  </m:oMathPara>
                </a14:m>
                <a:endParaRPr lang="en-US" sz="2800" dirty="0">
                  <a:solidFill>
                    <a:schemeClr val="tx1"/>
                  </a:solidFill>
                </a:endParaRPr>
              </a:p>
            </p:txBody>
          </p:sp>
        </mc:Choice>
        <mc:Fallback xmlns="">
          <p:sp>
            <p:nvSpPr>
              <p:cNvPr id="23" name="Rectangle 22">
                <a:extLst>
                  <a:ext uri="{FF2B5EF4-FFF2-40B4-BE49-F238E27FC236}">
                    <a16:creationId xmlns:a16="http://schemas.microsoft.com/office/drawing/2014/main" id="{C9F88030-1A20-3E41-BF68-5970BCA10119}"/>
                  </a:ext>
                </a:extLst>
              </p:cNvPr>
              <p:cNvSpPr>
                <a:spLocks noRot="1" noChangeAspect="1" noMove="1" noResize="1" noEditPoints="1" noAdjustHandles="1" noChangeArrowheads="1" noChangeShapeType="1" noTextEdit="1"/>
              </p:cNvSpPr>
              <p:nvPr/>
            </p:nvSpPr>
            <p:spPr>
              <a:xfrm>
                <a:off x="4261787" y="6262553"/>
                <a:ext cx="1883767" cy="724526"/>
              </a:xfrm>
              <a:prstGeom prst="rect">
                <a:avLst/>
              </a:prstGeom>
              <a:blipFill>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A95E8312-4AB4-5A44-A7FA-6D4FDB5DB68A}"/>
                  </a:ext>
                </a:extLst>
              </p:cNvPr>
              <p:cNvSpPr/>
              <p:nvPr/>
            </p:nvSpPr>
            <p:spPr>
              <a:xfrm>
                <a:off x="2657728" y="7754140"/>
                <a:ext cx="2092349" cy="724526"/>
              </a:xfrm>
              <a:prstGeom prst="rect">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800" b="0" i="0" smtClean="0">
                          <a:solidFill>
                            <a:schemeClr val="tx1"/>
                          </a:solidFill>
                          <a:latin typeface="Cambria Math" panose="02040503050406030204" pitchFamily="18" charset="0"/>
                        </a:rPr>
                        <m:t>Class</m:t>
                      </m:r>
                      <m:r>
                        <a:rPr lang="en-US" sz="2800" b="0" i="0" smtClean="0">
                          <a:solidFill>
                            <a:schemeClr val="tx1"/>
                          </a:solidFill>
                          <a:latin typeface="Cambria Math" panose="02040503050406030204" pitchFamily="18" charset="0"/>
                        </a:rPr>
                        <m:t>=1</m:t>
                      </m:r>
                    </m:oMath>
                  </m:oMathPara>
                </a14:m>
                <a:endParaRPr lang="en-US" sz="2800" dirty="0">
                  <a:solidFill>
                    <a:schemeClr val="tx1"/>
                  </a:solidFill>
                </a:endParaRPr>
              </a:p>
            </p:txBody>
          </p:sp>
        </mc:Choice>
        <mc:Fallback xmlns="">
          <p:sp>
            <p:nvSpPr>
              <p:cNvPr id="24" name="Rectangle 23">
                <a:extLst>
                  <a:ext uri="{FF2B5EF4-FFF2-40B4-BE49-F238E27FC236}">
                    <a16:creationId xmlns:a16="http://schemas.microsoft.com/office/drawing/2014/main" id="{A95E8312-4AB4-5A44-A7FA-6D4FDB5DB68A}"/>
                  </a:ext>
                </a:extLst>
              </p:cNvPr>
              <p:cNvSpPr>
                <a:spLocks noRot="1" noChangeAspect="1" noMove="1" noResize="1" noEditPoints="1" noAdjustHandles="1" noChangeArrowheads="1" noChangeShapeType="1" noTextEdit="1"/>
              </p:cNvSpPr>
              <p:nvPr/>
            </p:nvSpPr>
            <p:spPr>
              <a:xfrm>
                <a:off x="2657728" y="7754140"/>
                <a:ext cx="2092349" cy="724526"/>
              </a:xfrm>
              <a:prstGeom prst="rect">
                <a:avLst/>
              </a:prstGeom>
              <a:blipFill>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EDB84F11-A43F-F34C-900F-947A26D39939}"/>
                  </a:ext>
                </a:extLst>
              </p:cNvPr>
              <p:cNvSpPr/>
              <p:nvPr/>
            </p:nvSpPr>
            <p:spPr>
              <a:xfrm>
                <a:off x="5657265" y="7754140"/>
                <a:ext cx="1883767" cy="72452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smtClean="0">
                              <a:solidFill>
                                <a:schemeClr val="tx1"/>
                              </a:solidFill>
                              <a:latin typeface="Cambria Math" panose="02040503050406030204" pitchFamily="18" charset="0"/>
                            </a:rPr>
                          </m:ctrlPr>
                        </m:sSubPr>
                        <m:e>
                          <m:r>
                            <m:rPr>
                              <m:sty m:val="p"/>
                            </m:rPr>
                            <a:rPr lang="en-US" sz="2800" b="0" i="0" smtClean="0">
                              <a:solidFill>
                                <a:schemeClr val="tx1"/>
                              </a:solidFill>
                              <a:latin typeface="Cambria Math" panose="02040503050406030204" pitchFamily="18" charset="0"/>
                            </a:rPr>
                            <m:t>x</m:t>
                          </m:r>
                        </m:e>
                        <m:sub>
                          <m:r>
                            <a:rPr lang="en-US" sz="2800" b="0" i="0" smtClean="0">
                              <a:solidFill>
                                <a:schemeClr val="tx1"/>
                              </a:solidFill>
                              <a:latin typeface="Cambria Math" panose="02040503050406030204" pitchFamily="18" charset="0"/>
                            </a:rPr>
                            <m:t>2</m:t>
                          </m:r>
                        </m:sub>
                      </m:sSub>
                      <m:r>
                        <a:rPr lang="en-US" sz="2800" i="1">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3</m:t>
                      </m:r>
                    </m:oMath>
                  </m:oMathPara>
                </a14:m>
                <a:endParaRPr lang="en-US" sz="2800" dirty="0">
                  <a:solidFill>
                    <a:schemeClr val="tx1"/>
                  </a:solidFill>
                </a:endParaRPr>
              </a:p>
            </p:txBody>
          </p:sp>
        </mc:Choice>
        <mc:Fallback xmlns="">
          <p:sp>
            <p:nvSpPr>
              <p:cNvPr id="25" name="Rectangle 24">
                <a:extLst>
                  <a:ext uri="{FF2B5EF4-FFF2-40B4-BE49-F238E27FC236}">
                    <a16:creationId xmlns:a16="http://schemas.microsoft.com/office/drawing/2014/main" id="{EDB84F11-A43F-F34C-900F-947A26D39939}"/>
                  </a:ext>
                </a:extLst>
              </p:cNvPr>
              <p:cNvSpPr>
                <a:spLocks noRot="1" noChangeAspect="1" noMove="1" noResize="1" noEditPoints="1" noAdjustHandles="1" noChangeArrowheads="1" noChangeShapeType="1" noTextEdit="1"/>
              </p:cNvSpPr>
              <p:nvPr/>
            </p:nvSpPr>
            <p:spPr>
              <a:xfrm>
                <a:off x="5657265" y="7754140"/>
                <a:ext cx="1883767" cy="724526"/>
              </a:xfrm>
              <a:prstGeom prst="rect">
                <a:avLst/>
              </a:prstGeom>
              <a:blipFill>
                <a:blip r:embed="rId7"/>
                <a:stretch>
                  <a:fillRect/>
                </a:stretch>
              </a:blipFill>
              <a:ln w="25400">
                <a:solidFill>
                  <a:schemeClr val="tx1"/>
                </a:solidFill>
              </a:ln>
            </p:spPr>
            <p:txBody>
              <a:bodyPr/>
              <a:lstStyle/>
              <a:p>
                <a:r>
                  <a:rPr lang="en-US">
                    <a:noFill/>
                  </a:rPr>
                  <a:t> </a:t>
                </a:r>
              </a:p>
            </p:txBody>
          </p:sp>
        </mc:Fallback>
      </mc:AlternateContent>
      <p:sp>
        <p:nvSpPr>
          <p:cNvPr id="30" name="Oval 29">
            <a:extLst>
              <a:ext uri="{FF2B5EF4-FFF2-40B4-BE49-F238E27FC236}">
                <a16:creationId xmlns:a16="http://schemas.microsoft.com/office/drawing/2014/main" id="{F0262A02-7ED3-D540-8B12-7D9389DD9346}"/>
              </a:ext>
            </a:extLst>
          </p:cNvPr>
          <p:cNvSpPr/>
          <p:nvPr/>
        </p:nvSpPr>
        <p:spPr>
          <a:xfrm>
            <a:off x="3791565" y="6024651"/>
            <a:ext cx="2824212" cy="1200329"/>
          </a:xfrm>
          <a:prstGeom prst="ellipse">
            <a:avLst/>
          </a:prstGeom>
          <a:noFill/>
          <a:ln w="57150" cap="flat">
            <a:solidFill>
              <a:schemeClr val="accent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1" name="Rectangle 30">
            <a:extLst>
              <a:ext uri="{FF2B5EF4-FFF2-40B4-BE49-F238E27FC236}">
                <a16:creationId xmlns:a16="http://schemas.microsoft.com/office/drawing/2014/main" id="{B628BD08-A5FC-CB41-A3D7-DC30C0248427}"/>
              </a:ext>
            </a:extLst>
          </p:cNvPr>
          <p:cNvSpPr/>
          <p:nvPr/>
        </p:nvSpPr>
        <p:spPr>
          <a:xfrm>
            <a:off x="3485613" y="6990088"/>
            <a:ext cx="776174" cy="553998"/>
          </a:xfrm>
          <a:prstGeom prst="rect">
            <a:avLst/>
          </a:prstGeom>
        </p:spPr>
        <p:txBody>
          <a:bodyPr wrap="none">
            <a:spAutoFit/>
          </a:bodyPr>
          <a:lstStyle/>
          <a:p>
            <a:r>
              <a:rPr lang="en-US" b="0" dirty="0"/>
              <a:t>yes</a:t>
            </a:r>
            <a:endParaRPr lang="en-US" dirty="0"/>
          </a:p>
        </p:txBody>
      </p:sp>
      <p:sp>
        <p:nvSpPr>
          <p:cNvPr id="32" name="TextBox 31">
            <a:extLst>
              <a:ext uri="{FF2B5EF4-FFF2-40B4-BE49-F238E27FC236}">
                <a16:creationId xmlns:a16="http://schemas.microsoft.com/office/drawing/2014/main" id="{00DD5776-7A38-7F4C-A84C-BD2F9F1F09D8}"/>
              </a:ext>
            </a:extLst>
          </p:cNvPr>
          <p:cNvSpPr txBox="1"/>
          <p:nvPr/>
        </p:nvSpPr>
        <p:spPr>
          <a:xfrm>
            <a:off x="5849264" y="6996441"/>
            <a:ext cx="12547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Helvetica Neue"/>
                <a:ea typeface="Helvetica Neue"/>
                <a:cs typeface="Helvetica Neue"/>
                <a:sym typeface="Helvetica Neue"/>
              </a:rPr>
              <a:t>no</a:t>
            </a:r>
          </a:p>
        </p:txBody>
      </p:sp>
      <p:sp>
        <p:nvSpPr>
          <p:cNvPr id="33" name="TextBox 32">
            <a:extLst>
              <a:ext uri="{FF2B5EF4-FFF2-40B4-BE49-F238E27FC236}">
                <a16:creationId xmlns:a16="http://schemas.microsoft.com/office/drawing/2014/main" id="{552E7A00-66D6-794A-B8FD-9ADF428A56B7}"/>
              </a:ext>
            </a:extLst>
          </p:cNvPr>
          <p:cNvSpPr txBox="1"/>
          <p:nvPr/>
        </p:nvSpPr>
        <p:spPr>
          <a:xfrm>
            <a:off x="5099379" y="5418288"/>
            <a:ext cx="12547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Helvetica Neue"/>
                <a:ea typeface="Helvetica Neue"/>
                <a:cs typeface="Helvetica Neue"/>
                <a:sym typeface="Helvetica Neue"/>
              </a:rPr>
              <a:t>yes</a:t>
            </a:r>
          </a:p>
        </p:txBody>
      </p:sp>
      <p:sp>
        <p:nvSpPr>
          <p:cNvPr id="34" name="TextBox 33">
            <a:extLst>
              <a:ext uri="{FF2B5EF4-FFF2-40B4-BE49-F238E27FC236}">
                <a16:creationId xmlns:a16="http://schemas.microsoft.com/office/drawing/2014/main" id="{D2C1FD6A-82AC-334C-86F7-139AABBB6D66}"/>
              </a:ext>
            </a:extLst>
          </p:cNvPr>
          <p:cNvSpPr txBox="1"/>
          <p:nvPr/>
        </p:nvSpPr>
        <p:spPr>
          <a:xfrm>
            <a:off x="8394338" y="5418288"/>
            <a:ext cx="12547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Helvetica Neue"/>
                <a:ea typeface="Helvetica Neue"/>
                <a:cs typeface="Helvetica Neue"/>
                <a:sym typeface="Helvetica Neue"/>
              </a:rPr>
              <a:t>no</a:t>
            </a:r>
          </a:p>
        </p:txBody>
      </p:sp>
      <p:sp>
        <p:nvSpPr>
          <p:cNvPr id="19" name="Text Placeholder 2">
            <a:extLst>
              <a:ext uri="{FF2B5EF4-FFF2-40B4-BE49-F238E27FC236}">
                <a16:creationId xmlns:a16="http://schemas.microsoft.com/office/drawing/2014/main" id="{EE5FE45A-EFE9-044F-8F7D-53E76365EBCA}"/>
              </a:ext>
            </a:extLst>
          </p:cNvPr>
          <p:cNvSpPr>
            <a:spLocks noGrp="1"/>
          </p:cNvSpPr>
          <p:nvPr>
            <p:ph type="body" idx="1"/>
          </p:nvPr>
        </p:nvSpPr>
        <p:spPr>
          <a:xfrm>
            <a:off x="1689100" y="2756958"/>
            <a:ext cx="21005800" cy="8571442"/>
          </a:xfrm>
        </p:spPr>
        <p:txBody>
          <a:bodyPr/>
          <a:lstStyle/>
          <a:p>
            <a:pPr>
              <a:spcBef>
                <a:spcPts val="600"/>
              </a:spcBef>
              <a:spcAft>
                <a:spcPts val="600"/>
              </a:spcAft>
            </a:pPr>
            <a:r>
              <a:rPr lang="en-US" sz="4000" dirty="0">
                <a:solidFill>
                  <a:schemeClr val="tx1"/>
                </a:solidFill>
              </a:rPr>
              <a:t>What feature (</a:t>
            </a:r>
            <a:r>
              <a:rPr lang="en-US" sz="4000" dirty="0">
                <a:solidFill>
                  <a:schemeClr val="tx1"/>
                </a:solidFill>
                <a:latin typeface="Cambria Math" panose="02040503050406030204" pitchFamily="18" charset="0"/>
                <a:ea typeface="Cambria Math" panose="02040503050406030204" pitchFamily="18" charset="0"/>
              </a:rPr>
              <a:t>x</a:t>
            </a:r>
            <a:r>
              <a:rPr lang="en-US" sz="4000" baseline="-25000" dirty="0">
                <a:solidFill>
                  <a:schemeClr val="tx1"/>
                </a:solidFill>
                <a:latin typeface="Cambria Math" panose="02040503050406030204" pitchFamily="18" charset="0"/>
                <a:ea typeface="Cambria Math" panose="02040503050406030204" pitchFamily="18" charset="0"/>
              </a:rPr>
              <a:t>1</a:t>
            </a:r>
            <a:r>
              <a:rPr lang="en-US" sz="4000" dirty="0">
                <a:solidFill>
                  <a:schemeClr val="tx1"/>
                </a:solidFill>
              </a:rPr>
              <a:t> or </a:t>
            </a:r>
            <a:r>
              <a:rPr lang="en-US" sz="4000" dirty="0">
                <a:solidFill>
                  <a:schemeClr val="tx1"/>
                </a:solidFill>
                <a:latin typeface="Cambria Math" panose="02040503050406030204" pitchFamily="18" charset="0"/>
                <a:ea typeface="Cambria Math" panose="02040503050406030204" pitchFamily="18" charset="0"/>
              </a:rPr>
              <a:t>x</a:t>
            </a:r>
            <a:r>
              <a:rPr lang="en-US" sz="4000" baseline="-25000" dirty="0">
                <a:solidFill>
                  <a:schemeClr val="tx1"/>
                </a:solidFill>
                <a:latin typeface="Cambria Math" panose="02040503050406030204" pitchFamily="18" charset="0"/>
                <a:ea typeface="Cambria Math" panose="02040503050406030204" pitchFamily="18" charset="0"/>
              </a:rPr>
              <a:t>2</a:t>
            </a:r>
            <a:r>
              <a:rPr lang="en-US" sz="4000" dirty="0">
                <a:solidFill>
                  <a:schemeClr val="tx1"/>
                </a:solidFill>
              </a:rPr>
              <a:t>) to split </a:t>
            </a:r>
            <a:r>
              <a:rPr lang="en-US" sz="4000" b="1" dirty="0">
                <a:solidFill>
                  <a:schemeClr val="tx1"/>
                </a:solidFill>
              </a:rPr>
              <a:t>second</a:t>
            </a:r>
            <a:r>
              <a:rPr lang="en-US" sz="4000" dirty="0">
                <a:solidFill>
                  <a:schemeClr val="tx1"/>
                </a:solidFill>
              </a:rPr>
              <a:t> in order to best separate class 1 from class 2?</a:t>
            </a:r>
          </a:p>
        </p:txBody>
      </p:sp>
      <p:graphicFrame>
        <p:nvGraphicFramePr>
          <p:cNvPr id="26" name="Chart 25">
            <a:extLst>
              <a:ext uri="{FF2B5EF4-FFF2-40B4-BE49-F238E27FC236}">
                <a16:creationId xmlns:a16="http://schemas.microsoft.com/office/drawing/2014/main" id="{08F525A0-2F1F-7943-B589-517017C4C330}"/>
              </a:ext>
            </a:extLst>
          </p:cNvPr>
          <p:cNvGraphicFramePr>
            <a:graphicFrameLocks/>
          </p:cNvGraphicFramePr>
          <p:nvPr/>
        </p:nvGraphicFramePr>
        <p:xfrm>
          <a:off x="12415470" y="3429000"/>
          <a:ext cx="8229600" cy="8229600"/>
        </p:xfrm>
        <a:graphic>
          <a:graphicData uri="http://schemas.openxmlformats.org/drawingml/2006/chart">
            <c:chart xmlns:c="http://schemas.openxmlformats.org/drawingml/2006/chart" xmlns:r="http://schemas.openxmlformats.org/officeDocument/2006/relationships" r:id="rId8"/>
          </a:graphicData>
        </a:graphic>
      </p:graphicFrame>
      <p:sp>
        <p:nvSpPr>
          <p:cNvPr id="27" name="Rectangle 26">
            <a:extLst>
              <a:ext uri="{FF2B5EF4-FFF2-40B4-BE49-F238E27FC236}">
                <a16:creationId xmlns:a16="http://schemas.microsoft.com/office/drawing/2014/main" id="{76ED3746-A38F-574A-9C35-2DCB12150088}"/>
              </a:ext>
            </a:extLst>
          </p:cNvPr>
          <p:cNvSpPr/>
          <p:nvPr/>
        </p:nvSpPr>
        <p:spPr>
          <a:xfrm>
            <a:off x="13000194" y="7690060"/>
            <a:ext cx="4782480" cy="3429000"/>
          </a:xfrm>
          <a:prstGeom prst="rect">
            <a:avLst/>
          </a:prstGeom>
          <a:solidFill>
            <a:schemeClr val="accent3">
              <a:alpha val="4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8" name="Rectangle 27">
            <a:extLst>
              <a:ext uri="{FF2B5EF4-FFF2-40B4-BE49-F238E27FC236}">
                <a16:creationId xmlns:a16="http://schemas.microsoft.com/office/drawing/2014/main" id="{33E3C75F-5E99-7249-9759-A31695ADD8E6}"/>
              </a:ext>
            </a:extLst>
          </p:cNvPr>
          <p:cNvSpPr/>
          <p:nvPr/>
        </p:nvSpPr>
        <p:spPr>
          <a:xfrm>
            <a:off x="13000194" y="4259754"/>
            <a:ext cx="7434072" cy="3429000"/>
          </a:xfrm>
          <a:prstGeom prst="rect">
            <a:avLst/>
          </a:prstGeom>
          <a:solidFill>
            <a:schemeClr val="accent1">
              <a:alpha val="4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7" name="TextBox 6">
            <a:extLst>
              <a:ext uri="{FF2B5EF4-FFF2-40B4-BE49-F238E27FC236}">
                <a16:creationId xmlns:a16="http://schemas.microsoft.com/office/drawing/2014/main" id="{9128F0CF-93BB-2F4C-8650-00DC727AA8C3}"/>
              </a:ext>
            </a:extLst>
          </p:cNvPr>
          <p:cNvSpPr txBox="1"/>
          <p:nvPr/>
        </p:nvSpPr>
        <p:spPr>
          <a:xfrm>
            <a:off x="17322959" y="11227885"/>
            <a:ext cx="9237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tx2">
                    <a:lumMod val="60000"/>
                    <a:lumOff val="40000"/>
                  </a:schemeClr>
                </a:solidFill>
                <a:effectLst/>
                <a:uFillTx/>
                <a:latin typeface="Amazon Ember" panose="020B0603020204020204" pitchFamily="34" charset="0"/>
                <a:ea typeface="Amazon Ember" panose="020B0603020204020204" pitchFamily="34" charset="0"/>
                <a:cs typeface="Amazon Ember" panose="020B0603020204020204" pitchFamily="34" charset="0"/>
                <a:sym typeface="Helvetica Neue"/>
              </a:rPr>
              <a:t>4.5</a:t>
            </a:r>
          </a:p>
        </p:txBody>
      </p:sp>
      <p:sp>
        <p:nvSpPr>
          <p:cNvPr id="36" name="Oval 35">
            <a:extLst>
              <a:ext uri="{FF2B5EF4-FFF2-40B4-BE49-F238E27FC236}">
                <a16:creationId xmlns:a16="http://schemas.microsoft.com/office/drawing/2014/main" id="{A5C3A16A-85A8-FC46-8AB7-7142B8AE1A17}"/>
              </a:ext>
            </a:extLst>
          </p:cNvPr>
          <p:cNvSpPr/>
          <p:nvPr/>
        </p:nvSpPr>
        <p:spPr>
          <a:xfrm>
            <a:off x="17556253" y="11197108"/>
            <a:ext cx="457200" cy="457200"/>
          </a:xfrm>
          <a:prstGeom prst="ellipse">
            <a:avLst/>
          </a:prstGeom>
          <a:noFill/>
          <a:ln w="12700" cap="flat">
            <a:solidFill>
              <a:schemeClr val="accent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cxnSp>
        <p:nvCxnSpPr>
          <p:cNvPr id="37" name="Straight Arrow Connector 36">
            <a:extLst>
              <a:ext uri="{FF2B5EF4-FFF2-40B4-BE49-F238E27FC236}">
                <a16:creationId xmlns:a16="http://schemas.microsoft.com/office/drawing/2014/main" id="{3B3EFAD4-8A4E-454C-9E2E-E4795D6F8382}"/>
              </a:ext>
            </a:extLst>
          </p:cNvPr>
          <p:cNvCxnSpPr>
            <a:cxnSpLocks/>
          </p:cNvCxnSpPr>
          <p:nvPr/>
        </p:nvCxnSpPr>
        <p:spPr>
          <a:xfrm>
            <a:off x="6615777" y="6624816"/>
            <a:ext cx="10940476" cy="4572292"/>
          </a:xfrm>
          <a:prstGeom prst="straightConnector1">
            <a:avLst/>
          </a:prstGeom>
          <a:noFill/>
          <a:ln w="50800" cap="flat">
            <a:solidFill>
              <a:schemeClr val="accent4"/>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38" name="Rectangle 37">
            <a:extLst>
              <a:ext uri="{FF2B5EF4-FFF2-40B4-BE49-F238E27FC236}">
                <a16:creationId xmlns:a16="http://schemas.microsoft.com/office/drawing/2014/main" id="{7E58DE95-7FA0-5441-8920-3D8CCF85D92A}"/>
              </a:ext>
            </a:extLst>
          </p:cNvPr>
          <p:cNvSpPr/>
          <p:nvPr/>
        </p:nvSpPr>
        <p:spPr>
          <a:xfrm>
            <a:off x="17782674" y="7690104"/>
            <a:ext cx="2651592" cy="3429000"/>
          </a:xfrm>
          <a:prstGeom prst="rect">
            <a:avLst/>
          </a:prstGeom>
          <a:solidFill>
            <a:schemeClr val="accent1">
              <a:alpha val="4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9" name="TextBox 38">
            <a:extLst>
              <a:ext uri="{FF2B5EF4-FFF2-40B4-BE49-F238E27FC236}">
                <a16:creationId xmlns:a16="http://schemas.microsoft.com/office/drawing/2014/main" id="{FACA156B-351D-7443-858B-8343B854C1AB}"/>
              </a:ext>
            </a:extLst>
          </p:cNvPr>
          <p:cNvSpPr txBox="1"/>
          <p:nvPr/>
        </p:nvSpPr>
        <p:spPr>
          <a:xfrm>
            <a:off x="16246967" y="11333857"/>
            <a:ext cx="940526"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Amazon Ember" panose="020B0603020204020204" pitchFamily="34" charset="0"/>
                <a:ea typeface="Amazon Ember" panose="020B0603020204020204" pitchFamily="34" charset="0"/>
                <a:cs typeface="Amazon Ember" panose="020B0603020204020204" pitchFamily="34" charset="0"/>
                <a:sym typeface="Helvetica Neue"/>
              </a:rPr>
              <a:t>x</a:t>
            </a:r>
            <a:r>
              <a:rPr kumimoji="0" lang="en-US" sz="3000" b="0" i="0" u="none" strike="noStrike" cap="none" spc="0" normalizeH="0" baseline="-25000" dirty="0">
                <a:ln>
                  <a:noFill/>
                </a:ln>
                <a:solidFill>
                  <a:srgbClr val="000000"/>
                </a:solidFill>
                <a:effectLst/>
                <a:uFillTx/>
                <a:latin typeface="Amazon Ember" panose="020B0603020204020204" pitchFamily="34" charset="0"/>
                <a:ea typeface="Amazon Ember" panose="020B0603020204020204" pitchFamily="34" charset="0"/>
                <a:cs typeface="Amazon Ember" panose="020B0603020204020204" pitchFamily="34" charset="0"/>
                <a:sym typeface="Helvetica Neue"/>
              </a:rPr>
              <a:t>1</a:t>
            </a:r>
          </a:p>
        </p:txBody>
      </p:sp>
      <p:sp>
        <p:nvSpPr>
          <p:cNvPr id="40" name="TextBox 39">
            <a:extLst>
              <a:ext uri="{FF2B5EF4-FFF2-40B4-BE49-F238E27FC236}">
                <a16:creationId xmlns:a16="http://schemas.microsoft.com/office/drawing/2014/main" id="{B1C43214-4915-1E46-8C6E-7DC9D6DABD56}"/>
              </a:ext>
            </a:extLst>
          </p:cNvPr>
          <p:cNvSpPr txBox="1"/>
          <p:nvPr/>
        </p:nvSpPr>
        <p:spPr>
          <a:xfrm>
            <a:off x="11661108" y="7381805"/>
            <a:ext cx="940526"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Amazon Ember" panose="020B0603020204020204" pitchFamily="34" charset="0"/>
                <a:ea typeface="Amazon Ember" panose="020B0603020204020204" pitchFamily="34" charset="0"/>
                <a:cs typeface="Amazon Ember" panose="020B0603020204020204" pitchFamily="34" charset="0"/>
                <a:sym typeface="Helvetica Neue"/>
              </a:rPr>
              <a:t>x</a:t>
            </a:r>
            <a:r>
              <a:rPr lang="en-US" b="0" baseline="-25000" dirty="0">
                <a:latin typeface="Amazon Ember" panose="020B0603020204020204" pitchFamily="34" charset="0"/>
                <a:ea typeface="Amazon Ember" panose="020B0603020204020204" pitchFamily="34" charset="0"/>
                <a:cs typeface="Amazon Ember" panose="020B0603020204020204" pitchFamily="34" charset="0"/>
              </a:rPr>
              <a:t>2</a:t>
            </a:r>
            <a:endParaRPr kumimoji="0" lang="en-US" sz="3000" b="0" i="0" u="none" strike="noStrike" cap="none" spc="0" normalizeH="0" baseline="-25000" dirty="0">
              <a:ln>
                <a:noFill/>
              </a:ln>
              <a:solidFill>
                <a:srgbClr val="000000"/>
              </a:solidFill>
              <a:effectLst/>
              <a:uFillTx/>
              <a:latin typeface="Amazon Ember" panose="020B0603020204020204" pitchFamily="34" charset="0"/>
              <a:ea typeface="Amazon Ember" panose="020B0603020204020204" pitchFamily="34" charset="0"/>
              <a:cs typeface="Amazon Ember" panose="020B0603020204020204" pitchFamily="34" charset="0"/>
              <a:sym typeface="Helvetica Neue"/>
            </a:endParaRPr>
          </a:p>
        </p:txBody>
      </p:sp>
    </p:spTree>
    <p:extLst>
      <p:ext uri="{BB962C8B-B14F-4D97-AF65-F5344CB8AC3E}">
        <p14:creationId xmlns:p14="http://schemas.microsoft.com/office/powerpoint/2010/main" val="247752801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3735D-4325-AC43-85EB-D515FFEB62D7}"/>
              </a:ext>
            </a:extLst>
          </p:cNvPr>
          <p:cNvSpPr>
            <a:spLocks noGrp="1"/>
          </p:cNvSpPr>
          <p:nvPr>
            <p:ph type="title"/>
          </p:nvPr>
        </p:nvSpPr>
        <p:spPr/>
        <p:txBody>
          <a:bodyPr/>
          <a:lstStyle/>
          <a:p>
            <a:r>
              <a:rPr lang="en-US" dirty="0"/>
              <a:t>What is A Decision Tree?</a:t>
            </a: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C587B7F5-04E1-0A45-BFED-427C56166B01}"/>
                  </a:ext>
                </a:extLst>
              </p:cNvPr>
              <p:cNvSpPr/>
              <p:nvPr/>
            </p:nvSpPr>
            <p:spPr>
              <a:xfrm>
                <a:off x="6354136" y="4788511"/>
                <a:ext cx="1883767" cy="72452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smtClean="0">
                              <a:solidFill>
                                <a:schemeClr val="tx1"/>
                              </a:solidFill>
                              <a:latin typeface="Cambria Math" panose="02040503050406030204" pitchFamily="18" charset="0"/>
                            </a:rPr>
                          </m:ctrlPr>
                        </m:sSubPr>
                        <m:e>
                          <m:r>
                            <m:rPr>
                              <m:sty m:val="p"/>
                            </m:rPr>
                            <a:rPr lang="en-US" sz="2800" b="0" i="0" smtClean="0">
                              <a:solidFill>
                                <a:schemeClr val="tx1"/>
                              </a:solidFill>
                              <a:latin typeface="Cambria Math" panose="02040503050406030204" pitchFamily="18" charset="0"/>
                            </a:rPr>
                            <m:t>x</m:t>
                          </m:r>
                        </m:e>
                        <m:sub>
                          <m:r>
                            <a:rPr lang="en-US" sz="2800" b="0" i="0" smtClean="0">
                              <a:solidFill>
                                <a:schemeClr val="tx1"/>
                              </a:solidFill>
                              <a:latin typeface="Cambria Math" panose="02040503050406030204" pitchFamily="18" charset="0"/>
                            </a:rPr>
                            <m:t>2</m:t>
                          </m:r>
                        </m:sub>
                      </m:sSub>
                      <m:r>
                        <a:rPr lang="en-US"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5</m:t>
                      </m:r>
                    </m:oMath>
                  </m:oMathPara>
                </a14:m>
                <a:endParaRPr lang="en-US" sz="2800" dirty="0">
                  <a:solidFill>
                    <a:schemeClr val="tx1"/>
                  </a:solidFill>
                </a:endParaRPr>
              </a:p>
            </p:txBody>
          </p:sp>
        </mc:Choice>
        <mc:Fallback xmlns="">
          <p:sp>
            <p:nvSpPr>
              <p:cNvPr id="18" name="Rectangle 17">
                <a:extLst>
                  <a:ext uri="{FF2B5EF4-FFF2-40B4-BE49-F238E27FC236}">
                    <a16:creationId xmlns:a16="http://schemas.microsoft.com/office/drawing/2014/main" id="{C587B7F5-04E1-0A45-BFED-427C56166B01}"/>
                  </a:ext>
                </a:extLst>
              </p:cNvPr>
              <p:cNvSpPr>
                <a:spLocks noRot="1" noChangeAspect="1" noMove="1" noResize="1" noEditPoints="1" noAdjustHandles="1" noChangeArrowheads="1" noChangeShapeType="1" noTextEdit="1"/>
              </p:cNvSpPr>
              <p:nvPr/>
            </p:nvSpPr>
            <p:spPr>
              <a:xfrm>
                <a:off x="6354136" y="4788511"/>
                <a:ext cx="1883767" cy="724526"/>
              </a:xfrm>
              <a:prstGeom prst="rect">
                <a:avLst/>
              </a:prstGeom>
              <a:blipFill>
                <a:blip r:embed="rId3"/>
                <a:stretch>
                  <a:fillRect/>
                </a:stretch>
              </a:blipFill>
              <a:ln w="25400">
                <a:solidFill>
                  <a:schemeClr val="tx1"/>
                </a:solidFill>
              </a:ln>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631D8DA7-F5EB-AD41-B1B5-7B9DDFDA6733}"/>
              </a:ext>
            </a:extLst>
          </p:cNvPr>
          <p:cNvCxnSpPr>
            <a:cxnSpLocks/>
            <a:stCxn id="18" idx="2"/>
            <a:endCxn id="31" idx="0"/>
          </p:cNvCxnSpPr>
          <p:nvPr/>
        </p:nvCxnSpPr>
        <p:spPr>
          <a:xfrm flipH="1">
            <a:off x="5203671" y="5513037"/>
            <a:ext cx="2092349" cy="7495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1088D03-2C70-B64B-8354-EEEADAF9C179}"/>
              </a:ext>
            </a:extLst>
          </p:cNvPr>
          <p:cNvCxnSpPr>
            <a:cxnSpLocks/>
            <a:stCxn id="18" idx="2"/>
            <a:endCxn id="29" idx="0"/>
          </p:cNvCxnSpPr>
          <p:nvPr/>
        </p:nvCxnSpPr>
        <p:spPr>
          <a:xfrm>
            <a:off x="7296019" y="5513037"/>
            <a:ext cx="2196639" cy="7157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505D3CE-0822-394C-9032-A4351171F007}"/>
              </a:ext>
            </a:extLst>
          </p:cNvPr>
          <p:cNvCxnSpPr>
            <a:cxnSpLocks/>
            <a:stCxn id="31" idx="2"/>
            <a:endCxn id="32" idx="0"/>
          </p:cNvCxnSpPr>
          <p:nvPr/>
        </p:nvCxnSpPr>
        <p:spPr>
          <a:xfrm flipH="1">
            <a:off x="3703902" y="6987079"/>
            <a:ext cx="1499768" cy="7670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C13E3D2-564E-5745-8B67-C92899C8C0E3}"/>
              </a:ext>
            </a:extLst>
          </p:cNvPr>
          <p:cNvCxnSpPr>
            <a:cxnSpLocks/>
            <a:stCxn id="31" idx="2"/>
            <a:endCxn id="33" idx="0"/>
          </p:cNvCxnSpPr>
          <p:nvPr/>
        </p:nvCxnSpPr>
        <p:spPr>
          <a:xfrm>
            <a:off x="5203671" y="6987079"/>
            <a:ext cx="1395477" cy="7670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18F97A34-3E2F-AB4A-A155-B610B4FA5C2F}"/>
                  </a:ext>
                </a:extLst>
              </p:cNvPr>
              <p:cNvSpPr/>
              <p:nvPr/>
            </p:nvSpPr>
            <p:spPr>
              <a:xfrm>
                <a:off x="8446484" y="6228807"/>
                <a:ext cx="2092349" cy="724526"/>
              </a:xfrm>
              <a:prstGeom prst="rect">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800" b="0" i="0" smtClean="0">
                          <a:solidFill>
                            <a:schemeClr val="tx1"/>
                          </a:solidFill>
                          <a:latin typeface="Cambria Math" panose="02040503050406030204" pitchFamily="18" charset="0"/>
                        </a:rPr>
                        <m:t>Class</m:t>
                      </m:r>
                      <m:r>
                        <a:rPr lang="en-US" sz="2800" b="0" i="0" smtClean="0">
                          <a:solidFill>
                            <a:schemeClr val="tx1"/>
                          </a:solidFill>
                          <a:latin typeface="Cambria Math" panose="02040503050406030204" pitchFamily="18" charset="0"/>
                        </a:rPr>
                        <m:t>=2</m:t>
                      </m:r>
                    </m:oMath>
                  </m:oMathPara>
                </a14:m>
                <a:endParaRPr lang="en-US" sz="2800" dirty="0">
                  <a:solidFill>
                    <a:schemeClr val="tx1"/>
                  </a:solidFill>
                </a:endParaRPr>
              </a:p>
            </p:txBody>
          </p:sp>
        </mc:Choice>
        <mc:Fallback xmlns="">
          <p:sp>
            <p:nvSpPr>
              <p:cNvPr id="29" name="Rectangle 28">
                <a:extLst>
                  <a:ext uri="{FF2B5EF4-FFF2-40B4-BE49-F238E27FC236}">
                    <a16:creationId xmlns:a16="http://schemas.microsoft.com/office/drawing/2014/main" id="{18F97A34-3E2F-AB4A-A155-B610B4FA5C2F}"/>
                  </a:ext>
                </a:extLst>
              </p:cNvPr>
              <p:cNvSpPr>
                <a:spLocks noRot="1" noChangeAspect="1" noMove="1" noResize="1" noEditPoints="1" noAdjustHandles="1" noChangeArrowheads="1" noChangeShapeType="1" noTextEdit="1"/>
              </p:cNvSpPr>
              <p:nvPr/>
            </p:nvSpPr>
            <p:spPr>
              <a:xfrm>
                <a:off x="8446484" y="6228807"/>
                <a:ext cx="2092349" cy="724526"/>
              </a:xfrm>
              <a:prstGeom prst="rect">
                <a:avLst/>
              </a:prstGeom>
              <a:blipFill>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87FDEFE1-BBDC-3D47-80F4-429707419899}"/>
                  </a:ext>
                </a:extLst>
              </p:cNvPr>
              <p:cNvSpPr/>
              <p:nvPr/>
            </p:nvSpPr>
            <p:spPr>
              <a:xfrm>
                <a:off x="4261787" y="6262553"/>
                <a:ext cx="1883767" cy="72452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smtClean="0">
                              <a:solidFill>
                                <a:schemeClr val="tx1"/>
                              </a:solidFill>
                              <a:latin typeface="Cambria Math" panose="02040503050406030204" pitchFamily="18" charset="0"/>
                            </a:rPr>
                          </m:ctrlPr>
                        </m:sSubPr>
                        <m:e>
                          <m:r>
                            <m:rPr>
                              <m:sty m:val="p"/>
                            </m:rPr>
                            <a:rPr lang="en-US" sz="2800" b="0" i="0" smtClean="0">
                              <a:solidFill>
                                <a:schemeClr val="tx1"/>
                              </a:solidFill>
                              <a:latin typeface="Cambria Math" panose="02040503050406030204" pitchFamily="18" charset="0"/>
                            </a:rPr>
                            <m:t>x</m:t>
                          </m:r>
                        </m:e>
                        <m:sub>
                          <m:r>
                            <a:rPr lang="en-US" sz="2800" b="0" i="0" smtClean="0">
                              <a:solidFill>
                                <a:schemeClr val="tx1"/>
                              </a:solidFill>
                              <a:latin typeface="Cambria Math" panose="02040503050406030204" pitchFamily="18" charset="0"/>
                            </a:rPr>
                            <m:t>1</m:t>
                          </m:r>
                        </m:sub>
                      </m:sSub>
                      <m:r>
                        <a:rPr lang="en-US"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4.5</m:t>
                      </m:r>
                    </m:oMath>
                  </m:oMathPara>
                </a14:m>
                <a:endParaRPr lang="en-US" sz="2800" dirty="0">
                  <a:solidFill>
                    <a:schemeClr val="tx1"/>
                  </a:solidFill>
                </a:endParaRPr>
              </a:p>
            </p:txBody>
          </p:sp>
        </mc:Choice>
        <mc:Fallback xmlns="">
          <p:sp>
            <p:nvSpPr>
              <p:cNvPr id="31" name="Rectangle 30">
                <a:extLst>
                  <a:ext uri="{FF2B5EF4-FFF2-40B4-BE49-F238E27FC236}">
                    <a16:creationId xmlns:a16="http://schemas.microsoft.com/office/drawing/2014/main" id="{87FDEFE1-BBDC-3D47-80F4-429707419899}"/>
                  </a:ext>
                </a:extLst>
              </p:cNvPr>
              <p:cNvSpPr>
                <a:spLocks noRot="1" noChangeAspect="1" noMove="1" noResize="1" noEditPoints="1" noAdjustHandles="1" noChangeArrowheads="1" noChangeShapeType="1" noTextEdit="1"/>
              </p:cNvSpPr>
              <p:nvPr/>
            </p:nvSpPr>
            <p:spPr>
              <a:xfrm>
                <a:off x="4261787" y="6262553"/>
                <a:ext cx="1883767" cy="724526"/>
              </a:xfrm>
              <a:prstGeom prst="rect">
                <a:avLst/>
              </a:prstGeom>
              <a:blipFill>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1170F57A-D20D-7546-B2C4-4A0745435CA5}"/>
                  </a:ext>
                </a:extLst>
              </p:cNvPr>
              <p:cNvSpPr/>
              <p:nvPr/>
            </p:nvSpPr>
            <p:spPr>
              <a:xfrm>
                <a:off x="2657728" y="7754140"/>
                <a:ext cx="2092349" cy="724526"/>
              </a:xfrm>
              <a:prstGeom prst="rect">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800" b="0" i="0" smtClean="0">
                          <a:solidFill>
                            <a:schemeClr val="tx1"/>
                          </a:solidFill>
                          <a:latin typeface="Cambria Math" panose="02040503050406030204" pitchFamily="18" charset="0"/>
                        </a:rPr>
                        <m:t>Class</m:t>
                      </m:r>
                      <m:r>
                        <a:rPr lang="en-US" sz="2800" b="0" i="0" smtClean="0">
                          <a:solidFill>
                            <a:schemeClr val="tx1"/>
                          </a:solidFill>
                          <a:latin typeface="Cambria Math" panose="02040503050406030204" pitchFamily="18" charset="0"/>
                        </a:rPr>
                        <m:t>=1</m:t>
                      </m:r>
                    </m:oMath>
                  </m:oMathPara>
                </a14:m>
                <a:endParaRPr lang="en-US" sz="2800" dirty="0">
                  <a:solidFill>
                    <a:schemeClr val="tx1"/>
                  </a:solidFill>
                </a:endParaRPr>
              </a:p>
            </p:txBody>
          </p:sp>
        </mc:Choice>
        <mc:Fallback xmlns="">
          <p:sp>
            <p:nvSpPr>
              <p:cNvPr id="32" name="Rectangle 31">
                <a:extLst>
                  <a:ext uri="{FF2B5EF4-FFF2-40B4-BE49-F238E27FC236}">
                    <a16:creationId xmlns:a16="http://schemas.microsoft.com/office/drawing/2014/main" id="{1170F57A-D20D-7546-B2C4-4A0745435CA5}"/>
                  </a:ext>
                </a:extLst>
              </p:cNvPr>
              <p:cNvSpPr>
                <a:spLocks noRot="1" noChangeAspect="1" noMove="1" noResize="1" noEditPoints="1" noAdjustHandles="1" noChangeArrowheads="1" noChangeShapeType="1" noTextEdit="1"/>
              </p:cNvSpPr>
              <p:nvPr/>
            </p:nvSpPr>
            <p:spPr>
              <a:xfrm>
                <a:off x="2657728" y="7754140"/>
                <a:ext cx="2092349" cy="724526"/>
              </a:xfrm>
              <a:prstGeom prst="rect">
                <a:avLst/>
              </a:prstGeom>
              <a:blipFill>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2AF2266F-AF6C-4D44-9B31-B3E64AFE8CDB}"/>
                  </a:ext>
                </a:extLst>
              </p:cNvPr>
              <p:cNvSpPr/>
              <p:nvPr/>
            </p:nvSpPr>
            <p:spPr>
              <a:xfrm>
                <a:off x="5657265" y="7754140"/>
                <a:ext cx="1883767" cy="72452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smtClean="0">
                              <a:solidFill>
                                <a:schemeClr val="tx1"/>
                              </a:solidFill>
                              <a:latin typeface="Cambria Math" panose="02040503050406030204" pitchFamily="18" charset="0"/>
                            </a:rPr>
                          </m:ctrlPr>
                        </m:sSubPr>
                        <m:e>
                          <m:r>
                            <m:rPr>
                              <m:sty m:val="p"/>
                            </m:rPr>
                            <a:rPr lang="en-US" sz="2800" b="0" i="0" smtClean="0">
                              <a:solidFill>
                                <a:schemeClr val="tx1"/>
                              </a:solidFill>
                              <a:latin typeface="Cambria Math" panose="02040503050406030204" pitchFamily="18" charset="0"/>
                            </a:rPr>
                            <m:t>x</m:t>
                          </m:r>
                        </m:e>
                        <m:sub>
                          <m:r>
                            <a:rPr lang="en-US" sz="2800" b="0" i="0" smtClean="0">
                              <a:solidFill>
                                <a:schemeClr val="tx1"/>
                              </a:solidFill>
                              <a:latin typeface="Cambria Math" panose="02040503050406030204" pitchFamily="18" charset="0"/>
                            </a:rPr>
                            <m:t>2</m:t>
                          </m:r>
                        </m:sub>
                      </m:sSub>
                      <m:r>
                        <a:rPr lang="en-US" sz="2800" i="1">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3</m:t>
                      </m:r>
                    </m:oMath>
                  </m:oMathPara>
                </a14:m>
                <a:endParaRPr lang="en-US" sz="2800" dirty="0">
                  <a:solidFill>
                    <a:schemeClr val="tx1"/>
                  </a:solidFill>
                </a:endParaRPr>
              </a:p>
            </p:txBody>
          </p:sp>
        </mc:Choice>
        <mc:Fallback xmlns="">
          <p:sp>
            <p:nvSpPr>
              <p:cNvPr id="33" name="Rectangle 32">
                <a:extLst>
                  <a:ext uri="{FF2B5EF4-FFF2-40B4-BE49-F238E27FC236}">
                    <a16:creationId xmlns:a16="http://schemas.microsoft.com/office/drawing/2014/main" id="{2AF2266F-AF6C-4D44-9B31-B3E64AFE8CDB}"/>
                  </a:ext>
                </a:extLst>
              </p:cNvPr>
              <p:cNvSpPr>
                <a:spLocks noRot="1" noChangeAspect="1" noMove="1" noResize="1" noEditPoints="1" noAdjustHandles="1" noChangeArrowheads="1" noChangeShapeType="1" noTextEdit="1"/>
              </p:cNvSpPr>
              <p:nvPr/>
            </p:nvSpPr>
            <p:spPr>
              <a:xfrm>
                <a:off x="5657265" y="7754140"/>
                <a:ext cx="1883767" cy="724526"/>
              </a:xfrm>
              <a:prstGeom prst="rect">
                <a:avLst/>
              </a:prstGeom>
              <a:blipFill>
                <a:blip r:embed="rId7"/>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6629DC68-E3A3-AC46-A2CC-6AD9C8FF36CB}"/>
                  </a:ext>
                </a:extLst>
              </p:cNvPr>
              <p:cNvSpPr/>
              <p:nvPr/>
            </p:nvSpPr>
            <p:spPr>
              <a:xfrm>
                <a:off x="4053205" y="9276065"/>
                <a:ext cx="2092349" cy="724526"/>
              </a:xfrm>
              <a:prstGeom prst="rect">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800" smtClean="0">
                          <a:solidFill>
                            <a:schemeClr val="tx1"/>
                          </a:solidFill>
                          <a:latin typeface="Cambria Math" panose="02040503050406030204" pitchFamily="18" charset="0"/>
                        </a:rPr>
                        <m:t>C</m:t>
                      </m:r>
                      <m:r>
                        <m:rPr>
                          <m:sty m:val="p"/>
                        </m:rPr>
                        <a:rPr lang="en-US" sz="2800" b="0" i="0" smtClean="0">
                          <a:solidFill>
                            <a:schemeClr val="tx1"/>
                          </a:solidFill>
                          <a:latin typeface="Cambria Math" panose="02040503050406030204" pitchFamily="18" charset="0"/>
                        </a:rPr>
                        <m:t>lass</m:t>
                      </m:r>
                      <m:r>
                        <a:rPr lang="en-US" sz="2800" b="0" i="1" smtClean="0">
                          <a:solidFill>
                            <a:schemeClr val="tx1"/>
                          </a:solidFill>
                          <a:latin typeface="Cambria Math" panose="02040503050406030204" pitchFamily="18" charset="0"/>
                        </a:rPr>
                        <m:t>=1</m:t>
                      </m:r>
                    </m:oMath>
                  </m:oMathPara>
                </a14:m>
                <a:endParaRPr lang="en-US" sz="2800" dirty="0">
                  <a:solidFill>
                    <a:schemeClr val="tx1"/>
                  </a:solidFill>
                </a:endParaRPr>
              </a:p>
            </p:txBody>
          </p:sp>
        </mc:Choice>
        <mc:Fallback xmlns="">
          <p:sp>
            <p:nvSpPr>
              <p:cNvPr id="34" name="Rectangle 33">
                <a:extLst>
                  <a:ext uri="{FF2B5EF4-FFF2-40B4-BE49-F238E27FC236}">
                    <a16:creationId xmlns:a16="http://schemas.microsoft.com/office/drawing/2014/main" id="{6629DC68-E3A3-AC46-A2CC-6AD9C8FF36CB}"/>
                  </a:ext>
                </a:extLst>
              </p:cNvPr>
              <p:cNvSpPr>
                <a:spLocks noRot="1" noChangeAspect="1" noMove="1" noResize="1" noEditPoints="1" noAdjustHandles="1" noChangeArrowheads="1" noChangeShapeType="1" noTextEdit="1"/>
              </p:cNvSpPr>
              <p:nvPr/>
            </p:nvSpPr>
            <p:spPr>
              <a:xfrm>
                <a:off x="4053205" y="9276065"/>
                <a:ext cx="2092349" cy="724526"/>
              </a:xfrm>
              <a:prstGeom prst="rect">
                <a:avLst/>
              </a:prstGeom>
              <a:blipFill>
                <a:blip r:embed="rId8"/>
                <a:stretch>
                  <a:fillRect/>
                </a:stretch>
              </a:blipFill>
              <a:ln w="25400">
                <a:solidFill>
                  <a:schemeClr val="tx1"/>
                </a:solidFill>
              </a:ln>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464F081B-D1E8-ED43-A458-104BE254BEEB}"/>
              </a:ext>
            </a:extLst>
          </p:cNvPr>
          <p:cNvCxnSpPr>
            <a:cxnSpLocks/>
            <a:stCxn id="33" idx="2"/>
            <a:endCxn id="34" idx="0"/>
          </p:cNvCxnSpPr>
          <p:nvPr/>
        </p:nvCxnSpPr>
        <p:spPr>
          <a:xfrm flipH="1">
            <a:off x="5099380" y="8478665"/>
            <a:ext cx="1499768" cy="797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A995EA0-76B9-5A46-A248-7A4772AABBDF}"/>
              </a:ext>
            </a:extLst>
          </p:cNvPr>
          <p:cNvCxnSpPr>
            <a:cxnSpLocks/>
            <a:stCxn id="33" idx="2"/>
            <a:endCxn id="37" idx="0"/>
          </p:cNvCxnSpPr>
          <p:nvPr/>
        </p:nvCxnSpPr>
        <p:spPr>
          <a:xfrm>
            <a:off x="6599148" y="8478665"/>
            <a:ext cx="1485853" cy="797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B25E965A-640A-F348-AED8-12A6FF1D23A4}"/>
                  </a:ext>
                </a:extLst>
              </p:cNvPr>
              <p:cNvSpPr/>
              <p:nvPr/>
            </p:nvSpPr>
            <p:spPr>
              <a:xfrm>
                <a:off x="7038827" y="9276065"/>
                <a:ext cx="2092349" cy="724526"/>
              </a:xfrm>
              <a:prstGeom prst="rect">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800" smtClean="0">
                          <a:solidFill>
                            <a:schemeClr val="tx1"/>
                          </a:solidFill>
                          <a:latin typeface="Cambria Math" panose="02040503050406030204" pitchFamily="18" charset="0"/>
                        </a:rPr>
                        <m:t>C</m:t>
                      </m:r>
                      <m:r>
                        <m:rPr>
                          <m:sty m:val="p"/>
                        </m:rPr>
                        <a:rPr lang="en-US" sz="2800" b="0" i="0" smtClean="0">
                          <a:solidFill>
                            <a:schemeClr val="tx1"/>
                          </a:solidFill>
                          <a:latin typeface="Cambria Math" panose="02040503050406030204" pitchFamily="18" charset="0"/>
                        </a:rPr>
                        <m:t>lass</m:t>
                      </m:r>
                      <m:r>
                        <a:rPr lang="en-US" sz="2800" b="0" i="1" smtClean="0">
                          <a:solidFill>
                            <a:schemeClr val="tx1"/>
                          </a:solidFill>
                          <a:latin typeface="Cambria Math" panose="02040503050406030204" pitchFamily="18" charset="0"/>
                        </a:rPr>
                        <m:t>=2</m:t>
                      </m:r>
                    </m:oMath>
                  </m:oMathPara>
                </a14:m>
                <a:endParaRPr lang="en-US" sz="2800" dirty="0">
                  <a:solidFill>
                    <a:schemeClr val="tx1"/>
                  </a:solidFill>
                </a:endParaRPr>
              </a:p>
            </p:txBody>
          </p:sp>
        </mc:Choice>
        <mc:Fallback xmlns="">
          <p:sp>
            <p:nvSpPr>
              <p:cNvPr id="37" name="Rectangle 36">
                <a:extLst>
                  <a:ext uri="{FF2B5EF4-FFF2-40B4-BE49-F238E27FC236}">
                    <a16:creationId xmlns:a16="http://schemas.microsoft.com/office/drawing/2014/main" id="{B25E965A-640A-F348-AED8-12A6FF1D23A4}"/>
                  </a:ext>
                </a:extLst>
              </p:cNvPr>
              <p:cNvSpPr>
                <a:spLocks noRot="1" noChangeAspect="1" noMove="1" noResize="1" noEditPoints="1" noAdjustHandles="1" noChangeArrowheads="1" noChangeShapeType="1" noTextEdit="1"/>
              </p:cNvSpPr>
              <p:nvPr/>
            </p:nvSpPr>
            <p:spPr>
              <a:xfrm>
                <a:off x="7038827" y="9276065"/>
                <a:ext cx="2092349" cy="724526"/>
              </a:xfrm>
              <a:prstGeom prst="rect">
                <a:avLst/>
              </a:prstGeom>
              <a:blipFill>
                <a:blip r:embed="rId9"/>
                <a:stretch>
                  <a:fillRect/>
                </a:stretch>
              </a:blipFill>
              <a:ln w="25400">
                <a:solidFill>
                  <a:schemeClr val="tx1"/>
                </a:solidFill>
              </a:ln>
            </p:spPr>
            <p:txBody>
              <a:bodyPr/>
              <a:lstStyle/>
              <a:p>
                <a:r>
                  <a:rPr lang="en-US">
                    <a:noFill/>
                  </a:rPr>
                  <a:t> </a:t>
                </a:r>
              </a:p>
            </p:txBody>
          </p:sp>
        </mc:Fallback>
      </mc:AlternateContent>
      <p:sp>
        <p:nvSpPr>
          <p:cNvPr id="38" name="Oval 37">
            <a:extLst>
              <a:ext uri="{FF2B5EF4-FFF2-40B4-BE49-F238E27FC236}">
                <a16:creationId xmlns:a16="http://schemas.microsoft.com/office/drawing/2014/main" id="{6A64444B-0677-CA47-ABEF-6E5B10176CDE}"/>
              </a:ext>
            </a:extLst>
          </p:cNvPr>
          <p:cNvSpPr/>
          <p:nvPr/>
        </p:nvSpPr>
        <p:spPr>
          <a:xfrm>
            <a:off x="5187042" y="7514535"/>
            <a:ext cx="2824212" cy="1200329"/>
          </a:xfrm>
          <a:prstGeom prst="ellipse">
            <a:avLst/>
          </a:prstGeom>
          <a:noFill/>
          <a:ln w="57150" cap="flat">
            <a:solidFill>
              <a:schemeClr val="accent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9" name="TextBox 38">
            <a:extLst>
              <a:ext uri="{FF2B5EF4-FFF2-40B4-BE49-F238E27FC236}">
                <a16:creationId xmlns:a16="http://schemas.microsoft.com/office/drawing/2014/main" id="{6CA26970-FBC1-804F-AF96-9B78FC1C6D6E}"/>
              </a:ext>
            </a:extLst>
          </p:cNvPr>
          <p:cNvSpPr txBox="1"/>
          <p:nvPr/>
        </p:nvSpPr>
        <p:spPr>
          <a:xfrm>
            <a:off x="5099379" y="5418288"/>
            <a:ext cx="12547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Helvetica Neue"/>
                <a:ea typeface="Helvetica Neue"/>
                <a:cs typeface="Helvetica Neue"/>
                <a:sym typeface="Helvetica Neue"/>
              </a:rPr>
              <a:t>yes</a:t>
            </a:r>
          </a:p>
        </p:txBody>
      </p:sp>
      <p:sp>
        <p:nvSpPr>
          <p:cNvPr id="40" name="TextBox 39">
            <a:extLst>
              <a:ext uri="{FF2B5EF4-FFF2-40B4-BE49-F238E27FC236}">
                <a16:creationId xmlns:a16="http://schemas.microsoft.com/office/drawing/2014/main" id="{1F928B04-C0F3-024E-A3F7-D910E7424138}"/>
              </a:ext>
            </a:extLst>
          </p:cNvPr>
          <p:cNvSpPr txBox="1"/>
          <p:nvPr/>
        </p:nvSpPr>
        <p:spPr>
          <a:xfrm>
            <a:off x="8394338" y="5418288"/>
            <a:ext cx="12547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Helvetica Neue"/>
                <a:ea typeface="Helvetica Neue"/>
                <a:cs typeface="Helvetica Neue"/>
                <a:sym typeface="Helvetica Neue"/>
              </a:rPr>
              <a:t>no</a:t>
            </a:r>
          </a:p>
        </p:txBody>
      </p:sp>
      <p:sp>
        <p:nvSpPr>
          <p:cNvPr id="41" name="Rectangle 40">
            <a:extLst>
              <a:ext uri="{FF2B5EF4-FFF2-40B4-BE49-F238E27FC236}">
                <a16:creationId xmlns:a16="http://schemas.microsoft.com/office/drawing/2014/main" id="{2E3F70A4-34B6-E949-A5CA-1F5DD19E1DB7}"/>
              </a:ext>
            </a:extLst>
          </p:cNvPr>
          <p:cNvSpPr/>
          <p:nvPr/>
        </p:nvSpPr>
        <p:spPr>
          <a:xfrm>
            <a:off x="3485613" y="6990088"/>
            <a:ext cx="776174" cy="553998"/>
          </a:xfrm>
          <a:prstGeom prst="rect">
            <a:avLst/>
          </a:prstGeom>
        </p:spPr>
        <p:txBody>
          <a:bodyPr wrap="none">
            <a:spAutoFit/>
          </a:bodyPr>
          <a:lstStyle/>
          <a:p>
            <a:r>
              <a:rPr lang="en-US" b="0" dirty="0"/>
              <a:t>yes</a:t>
            </a:r>
            <a:endParaRPr lang="en-US" dirty="0"/>
          </a:p>
        </p:txBody>
      </p:sp>
      <p:sp>
        <p:nvSpPr>
          <p:cNvPr id="42" name="TextBox 41">
            <a:extLst>
              <a:ext uri="{FF2B5EF4-FFF2-40B4-BE49-F238E27FC236}">
                <a16:creationId xmlns:a16="http://schemas.microsoft.com/office/drawing/2014/main" id="{2CE4A023-487D-0C4A-BD46-1743A51202A6}"/>
              </a:ext>
            </a:extLst>
          </p:cNvPr>
          <p:cNvSpPr txBox="1"/>
          <p:nvPr/>
        </p:nvSpPr>
        <p:spPr>
          <a:xfrm>
            <a:off x="5849264" y="6996441"/>
            <a:ext cx="12547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Helvetica Neue"/>
                <a:ea typeface="Helvetica Neue"/>
                <a:cs typeface="Helvetica Neue"/>
                <a:sym typeface="Helvetica Neue"/>
              </a:rPr>
              <a:t>no</a:t>
            </a:r>
          </a:p>
        </p:txBody>
      </p:sp>
      <p:sp>
        <p:nvSpPr>
          <p:cNvPr id="43" name="Rectangle 42">
            <a:extLst>
              <a:ext uri="{FF2B5EF4-FFF2-40B4-BE49-F238E27FC236}">
                <a16:creationId xmlns:a16="http://schemas.microsoft.com/office/drawing/2014/main" id="{67629266-2612-8546-B640-EA6EDD520E01}"/>
              </a:ext>
            </a:extLst>
          </p:cNvPr>
          <p:cNvSpPr/>
          <p:nvPr/>
        </p:nvSpPr>
        <p:spPr>
          <a:xfrm>
            <a:off x="5099379" y="8464405"/>
            <a:ext cx="776174" cy="553998"/>
          </a:xfrm>
          <a:prstGeom prst="rect">
            <a:avLst/>
          </a:prstGeom>
        </p:spPr>
        <p:txBody>
          <a:bodyPr wrap="none">
            <a:spAutoFit/>
          </a:bodyPr>
          <a:lstStyle/>
          <a:p>
            <a:r>
              <a:rPr lang="en-US" b="0" dirty="0"/>
              <a:t>yes</a:t>
            </a:r>
            <a:endParaRPr lang="en-US" dirty="0"/>
          </a:p>
        </p:txBody>
      </p:sp>
      <p:sp>
        <p:nvSpPr>
          <p:cNvPr id="44" name="TextBox 43">
            <a:extLst>
              <a:ext uri="{FF2B5EF4-FFF2-40B4-BE49-F238E27FC236}">
                <a16:creationId xmlns:a16="http://schemas.microsoft.com/office/drawing/2014/main" id="{50971EB1-CE83-9C40-89C0-A0D71B914165}"/>
              </a:ext>
            </a:extLst>
          </p:cNvPr>
          <p:cNvSpPr txBox="1"/>
          <p:nvPr/>
        </p:nvSpPr>
        <p:spPr>
          <a:xfrm>
            <a:off x="7415411" y="8464405"/>
            <a:ext cx="12547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Helvetica Neue"/>
                <a:ea typeface="Helvetica Neue"/>
                <a:cs typeface="Helvetica Neue"/>
                <a:sym typeface="Helvetica Neue"/>
              </a:rPr>
              <a:t>no</a:t>
            </a:r>
          </a:p>
        </p:txBody>
      </p:sp>
      <p:sp>
        <p:nvSpPr>
          <p:cNvPr id="30" name="Text Placeholder 2">
            <a:extLst>
              <a:ext uri="{FF2B5EF4-FFF2-40B4-BE49-F238E27FC236}">
                <a16:creationId xmlns:a16="http://schemas.microsoft.com/office/drawing/2014/main" id="{FEDF827A-34FC-6B4B-8CF9-C291E1457BAD}"/>
              </a:ext>
            </a:extLst>
          </p:cNvPr>
          <p:cNvSpPr>
            <a:spLocks noGrp="1"/>
          </p:cNvSpPr>
          <p:nvPr>
            <p:ph type="body" idx="1"/>
          </p:nvPr>
        </p:nvSpPr>
        <p:spPr>
          <a:xfrm>
            <a:off x="1689100" y="2756958"/>
            <a:ext cx="21005800" cy="8571442"/>
          </a:xfrm>
        </p:spPr>
        <p:txBody>
          <a:bodyPr/>
          <a:lstStyle/>
          <a:p>
            <a:pPr>
              <a:spcBef>
                <a:spcPts val="600"/>
              </a:spcBef>
              <a:spcAft>
                <a:spcPts val="600"/>
              </a:spcAft>
            </a:pPr>
            <a:r>
              <a:rPr lang="en-US" sz="4000" dirty="0">
                <a:solidFill>
                  <a:schemeClr val="tx1"/>
                </a:solidFill>
              </a:rPr>
              <a:t>What feature (</a:t>
            </a:r>
            <a:r>
              <a:rPr lang="en-US" sz="4000" dirty="0">
                <a:solidFill>
                  <a:schemeClr val="tx1"/>
                </a:solidFill>
                <a:latin typeface="Cambria Math" panose="02040503050406030204" pitchFamily="18" charset="0"/>
                <a:ea typeface="Cambria Math" panose="02040503050406030204" pitchFamily="18" charset="0"/>
              </a:rPr>
              <a:t>x</a:t>
            </a:r>
            <a:r>
              <a:rPr lang="en-US" sz="4000" baseline="-25000" dirty="0">
                <a:solidFill>
                  <a:schemeClr val="tx1"/>
                </a:solidFill>
                <a:latin typeface="Cambria Math" panose="02040503050406030204" pitchFamily="18" charset="0"/>
                <a:ea typeface="Cambria Math" panose="02040503050406030204" pitchFamily="18" charset="0"/>
              </a:rPr>
              <a:t>1</a:t>
            </a:r>
            <a:r>
              <a:rPr lang="en-US" sz="4000" dirty="0">
                <a:solidFill>
                  <a:schemeClr val="tx1"/>
                </a:solidFill>
              </a:rPr>
              <a:t> or </a:t>
            </a:r>
            <a:r>
              <a:rPr lang="en-US" sz="4000" dirty="0">
                <a:solidFill>
                  <a:schemeClr val="tx1"/>
                </a:solidFill>
                <a:latin typeface="Cambria Math" panose="02040503050406030204" pitchFamily="18" charset="0"/>
                <a:ea typeface="Cambria Math" panose="02040503050406030204" pitchFamily="18" charset="0"/>
              </a:rPr>
              <a:t>x</a:t>
            </a:r>
            <a:r>
              <a:rPr lang="en-US" sz="4000" baseline="-25000" dirty="0">
                <a:solidFill>
                  <a:schemeClr val="tx1"/>
                </a:solidFill>
                <a:latin typeface="Cambria Math" panose="02040503050406030204" pitchFamily="18" charset="0"/>
                <a:ea typeface="Cambria Math" panose="02040503050406030204" pitchFamily="18" charset="0"/>
              </a:rPr>
              <a:t>2</a:t>
            </a:r>
            <a:r>
              <a:rPr lang="en-US" sz="4000" dirty="0">
                <a:solidFill>
                  <a:schemeClr val="tx1"/>
                </a:solidFill>
              </a:rPr>
              <a:t>) to split </a:t>
            </a:r>
            <a:r>
              <a:rPr lang="en-US" sz="4000" b="1" dirty="0">
                <a:solidFill>
                  <a:schemeClr val="tx1"/>
                </a:solidFill>
              </a:rPr>
              <a:t>third</a:t>
            </a:r>
            <a:r>
              <a:rPr lang="en-US" sz="4000" dirty="0">
                <a:solidFill>
                  <a:schemeClr val="tx1"/>
                </a:solidFill>
              </a:rPr>
              <a:t> in order to best separate class 1 from class 2?</a:t>
            </a:r>
          </a:p>
        </p:txBody>
      </p:sp>
      <p:graphicFrame>
        <p:nvGraphicFramePr>
          <p:cNvPr id="50" name="Chart 49">
            <a:extLst>
              <a:ext uri="{FF2B5EF4-FFF2-40B4-BE49-F238E27FC236}">
                <a16:creationId xmlns:a16="http://schemas.microsoft.com/office/drawing/2014/main" id="{9686B7E8-8DE4-0C43-9817-5BFEBB2DE08A}"/>
              </a:ext>
            </a:extLst>
          </p:cNvPr>
          <p:cNvGraphicFramePr>
            <a:graphicFrameLocks/>
          </p:cNvGraphicFramePr>
          <p:nvPr/>
        </p:nvGraphicFramePr>
        <p:xfrm>
          <a:off x="12415470" y="3449682"/>
          <a:ext cx="8229600" cy="8229600"/>
        </p:xfrm>
        <a:graphic>
          <a:graphicData uri="http://schemas.openxmlformats.org/drawingml/2006/chart">
            <c:chart xmlns:c="http://schemas.openxmlformats.org/drawingml/2006/chart" xmlns:r="http://schemas.openxmlformats.org/officeDocument/2006/relationships" r:id="rId10"/>
          </a:graphicData>
        </a:graphic>
      </p:graphicFrame>
      <p:sp>
        <p:nvSpPr>
          <p:cNvPr id="51" name="Rectangle 50">
            <a:extLst>
              <a:ext uri="{FF2B5EF4-FFF2-40B4-BE49-F238E27FC236}">
                <a16:creationId xmlns:a16="http://schemas.microsoft.com/office/drawing/2014/main" id="{E259E526-D6D7-DA41-AD49-EFC4FBB7A8AF}"/>
              </a:ext>
            </a:extLst>
          </p:cNvPr>
          <p:cNvSpPr/>
          <p:nvPr/>
        </p:nvSpPr>
        <p:spPr>
          <a:xfrm>
            <a:off x="13000194" y="7690060"/>
            <a:ext cx="4782480" cy="3429000"/>
          </a:xfrm>
          <a:prstGeom prst="rect">
            <a:avLst/>
          </a:prstGeom>
          <a:solidFill>
            <a:schemeClr val="accent3">
              <a:alpha val="4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2" name="Rectangle 51">
            <a:extLst>
              <a:ext uri="{FF2B5EF4-FFF2-40B4-BE49-F238E27FC236}">
                <a16:creationId xmlns:a16="http://schemas.microsoft.com/office/drawing/2014/main" id="{6700FEBB-E13C-724D-8668-547294DEB300}"/>
              </a:ext>
            </a:extLst>
          </p:cNvPr>
          <p:cNvSpPr/>
          <p:nvPr/>
        </p:nvSpPr>
        <p:spPr>
          <a:xfrm>
            <a:off x="13000194" y="4259754"/>
            <a:ext cx="7434072" cy="3429000"/>
          </a:xfrm>
          <a:prstGeom prst="rect">
            <a:avLst/>
          </a:prstGeom>
          <a:solidFill>
            <a:schemeClr val="accent1">
              <a:alpha val="4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3" name="TextBox 52">
            <a:extLst>
              <a:ext uri="{FF2B5EF4-FFF2-40B4-BE49-F238E27FC236}">
                <a16:creationId xmlns:a16="http://schemas.microsoft.com/office/drawing/2014/main" id="{F175861C-23BF-C345-AC3D-95D7E3447736}"/>
              </a:ext>
            </a:extLst>
          </p:cNvPr>
          <p:cNvSpPr txBox="1"/>
          <p:nvPr/>
        </p:nvSpPr>
        <p:spPr>
          <a:xfrm>
            <a:off x="17322959" y="11227885"/>
            <a:ext cx="9237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tx2">
                    <a:lumMod val="60000"/>
                    <a:lumOff val="40000"/>
                  </a:schemeClr>
                </a:solidFill>
                <a:effectLst/>
                <a:uFillTx/>
                <a:latin typeface="Amazon Ember" panose="020B0603020204020204" pitchFamily="34" charset="0"/>
                <a:ea typeface="Amazon Ember" panose="020B0603020204020204" pitchFamily="34" charset="0"/>
                <a:cs typeface="Amazon Ember" panose="020B0603020204020204" pitchFamily="34" charset="0"/>
                <a:sym typeface="Helvetica Neue"/>
              </a:rPr>
              <a:t>4.5</a:t>
            </a:r>
          </a:p>
        </p:txBody>
      </p:sp>
      <p:sp>
        <p:nvSpPr>
          <p:cNvPr id="55" name="Rectangle 54">
            <a:extLst>
              <a:ext uri="{FF2B5EF4-FFF2-40B4-BE49-F238E27FC236}">
                <a16:creationId xmlns:a16="http://schemas.microsoft.com/office/drawing/2014/main" id="{C0B8C867-D4DD-F245-8662-84AC07B0EBE8}"/>
              </a:ext>
            </a:extLst>
          </p:cNvPr>
          <p:cNvSpPr/>
          <p:nvPr/>
        </p:nvSpPr>
        <p:spPr>
          <a:xfrm>
            <a:off x="17782674" y="9051605"/>
            <a:ext cx="2651592" cy="2066543"/>
          </a:xfrm>
          <a:prstGeom prst="rect">
            <a:avLst/>
          </a:prstGeom>
          <a:solidFill>
            <a:schemeClr val="accent1">
              <a:alpha val="4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cxnSp>
        <p:nvCxnSpPr>
          <p:cNvPr id="56" name="Straight Arrow Connector 55">
            <a:extLst>
              <a:ext uri="{FF2B5EF4-FFF2-40B4-BE49-F238E27FC236}">
                <a16:creationId xmlns:a16="http://schemas.microsoft.com/office/drawing/2014/main" id="{F4A1A2A1-EE5F-BF4C-85F9-15D044B61304}"/>
              </a:ext>
            </a:extLst>
          </p:cNvPr>
          <p:cNvCxnSpPr>
            <a:cxnSpLocks/>
          </p:cNvCxnSpPr>
          <p:nvPr/>
        </p:nvCxnSpPr>
        <p:spPr>
          <a:xfrm>
            <a:off x="8011254" y="8114700"/>
            <a:ext cx="9771420" cy="913962"/>
          </a:xfrm>
          <a:prstGeom prst="straightConnector1">
            <a:avLst/>
          </a:prstGeom>
          <a:noFill/>
          <a:ln w="50800" cap="flat">
            <a:solidFill>
              <a:schemeClr val="accent4"/>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58" name="Rectangle 57">
            <a:extLst>
              <a:ext uri="{FF2B5EF4-FFF2-40B4-BE49-F238E27FC236}">
                <a16:creationId xmlns:a16="http://schemas.microsoft.com/office/drawing/2014/main" id="{54DC81D2-0B21-2D40-AB88-B3A5B544D416}"/>
              </a:ext>
            </a:extLst>
          </p:cNvPr>
          <p:cNvSpPr/>
          <p:nvPr/>
        </p:nvSpPr>
        <p:spPr>
          <a:xfrm>
            <a:off x="17782674" y="7692284"/>
            <a:ext cx="2651592" cy="1362456"/>
          </a:xfrm>
          <a:prstGeom prst="rect">
            <a:avLst/>
          </a:prstGeom>
          <a:solidFill>
            <a:schemeClr val="accent3">
              <a:alpha val="4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9" name="TextBox 58">
            <a:extLst>
              <a:ext uri="{FF2B5EF4-FFF2-40B4-BE49-F238E27FC236}">
                <a16:creationId xmlns:a16="http://schemas.microsoft.com/office/drawing/2014/main" id="{D58DBE7C-FFCB-A447-ABB5-29F45F8290E5}"/>
              </a:ext>
            </a:extLst>
          </p:cNvPr>
          <p:cNvSpPr txBox="1"/>
          <p:nvPr/>
        </p:nvSpPr>
        <p:spPr>
          <a:xfrm>
            <a:off x="20324805" y="8871134"/>
            <a:ext cx="9237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000" b="0" dirty="0">
                <a:solidFill>
                  <a:schemeClr val="tx2">
                    <a:lumMod val="60000"/>
                    <a:lumOff val="40000"/>
                  </a:schemeClr>
                </a:solidFill>
                <a:latin typeface="Amazon Ember" panose="020B0603020204020204" pitchFamily="34" charset="0"/>
                <a:ea typeface="Amazon Ember" panose="020B0603020204020204" pitchFamily="34" charset="0"/>
                <a:cs typeface="Amazon Ember" panose="020B0603020204020204" pitchFamily="34" charset="0"/>
              </a:rPr>
              <a:t>3</a:t>
            </a:r>
            <a:endParaRPr kumimoji="0" lang="en-US" sz="2000" b="0" i="0" u="none" strike="noStrike" cap="none" spc="0" normalizeH="0" baseline="0" dirty="0">
              <a:ln>
                <a:noFill/>
              </a:ln>
              <a:solidFill>
                <a:schemeClr val="tx2">
                  <a:lumMod val="60000"/>
                  <a:lumOff val="40000"/>
                </a:schemeClr>
              </a:solidFill>
              <a:effectLst/>
              <a:uFillTx/>
              <a:latin typeface="Amazon Ember" panose="020B0603020204020204" pitchFamily="34" charset="0"/>
              <a:ea typeface="Amazon Ember" panose="020B0603020204020204" pitchFamily="34" charset="0"/>
              <a:cs typeface="Amazon Ember" panose="020B0603020204020204" pitchFamily="34" charset="0"/>
              <a:sym typeface="Helvetica Neue"/>
            </a:endParaRPr>
          </a:p>
        </p:txBody>
      </p:sp>
      <p:sp>
        <p:nvSpPr>
          <p:cNvPr id="61" name="Oval 60">
            <a:extLst>
              <a:ext uri="{FF2B5EF4-FFF2-40B4-BE49-F238E27FC236}">
                <a16:creationId xmlns:a16="http://schemas.microsoft.com/office/drawing/2014/main" id="{A47729E9-3A72-4349-8DC1-C84B78727084}"/>
              </a:ext>
            </a:extLst>
          </p:cNvPr>
          <p:cNvSpPr/>
          <p:nvPr/>
        </p:nvSpPr>
        <p:spPr>
          <a:xfrm>
            <a:off x="20526302" y="8842055"/>
            <a:ext cx="457200" cy="457200"/>
          </a:xfrm>
          <a:prstGeom prst="ellipse">
            <a:avLst/>
          </a:prstGeom>
          <a:noFill/>
          <a:ln w="12700" cap="flat">
            <a:solidFill>
              <a:schemeClr val="accent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2" name="TextBox 61">
            <a:extLst>
              <a:ext uri="{FF2B5EF4-FFF2-40B4-BE49-F238E27FC236}">
                <a16:creationId xmlns:a16="http://schemas.microsoft.com/office/drawing/2014/main" id="{B07BE596-6592-ED4B-97B1-AD6348C050EA}"/>
              </a:ext>
            </a:extLst>
          </p:cNvPr>
          <p:cNvSpPr txBox="1"/>
          <p:nvPr/>
        </p:nvSpPr>
        <p:spPr>
          <a:xfrm>
            <a:off x="16246967" y="11333857"/>
            <a:ext cx="940526"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Amazon Ember" panose="020B0603020204020204" pitchFamily="34" charset="0"/>
                <a:ea typeface="Amazon Ember" panose="020B0603020204020204" pitchFamily="34" charset="0"/>
                <a:cs typeface="Amazon Ember" panose="020B0603020204020204" pitchFamily="34" charset="0"/>
                <a:sym typeface="Helvetica Neue"/>
              </a:rPr>
              <a:t>x</a:t>
            </a:r>
            <a:r>
              <a:rPr kumimoji="0" lang="en-US" sz="3000" b="0" i="0" u="none" strike="noStrike" cap="none" spc="0" normalizeH="0" baseline="-25000" dirty="0">
                <a:ln>
                  <a:noFill/>
                </a:ln>
                <a:solidFill>
                  <a:srgbClr val="000000"/>
                </a:solidFill>
                <a:effectLst/>
                <a:uFillTx/>
                <a:latin typeface="Amazon Ember" panose="020B0603020204020204" pitchFamily="34" charset="0"/>
                <a:ea typeface="Amazon Ember" panose="020B0603020204020204" pitchFamily="34" charset="0"/>
                <a:cs typeface="Amazon Ember" panose="020B0603020204020204" pitchFamily="34" charset="0"/>
                <a:sym typeface="Helvetica Neue"/>
              </a:rPr>
              <a:t>1</a:t>
            </a:r>
          </a:p>
        </p:txBody>
      </p:sp>
      <p:sp>
        <p:nvSpPr>
          <p:cNvPr id="63" name="TextBox 62">
            <a:extLst>
              <a:ext uri="{FF2B5EF4-FFF2-40B4-BE49-F238E27FC236}">
                <a16:creationId xmlns:a16="http://schemas.microsoft.com/office/drawing/2014/main" id="{7D4A6C22-C560-F445-AFA0-440EADF54A1F}"/>
              </a:ext>
            </a:extLst>
          </p:cNvPr>
          <p:cNvSpPr txBox="1"/>
          <p:nvPr/>
        </p:nvSpPr>
        <p:spPr>
          <a:xfrm>
            <a:off x="11661108" y="7381805"/>
            <a:ext cx="940526"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Amazon Ember" panose="020B0603020204020204" pitchFamily="34" charset="0"/>
                <a:ea typeface="Amazon Ember" panose="020B0603020204020204" pitchFamily="34" charset="0"/>
                <a:cs typeface="Amazon Ember" panose="020B0603020204020204" pitchFamily="34" charset="0"/>
                <a:sym typeface="Helvetica Neue"/>
              </a:rPr>
              <a:t>x</a:t>
            </a:r>
            <a:r>
              <a:rPr lang="en-US" b="0" baseline="-25000" dirty="0">
                <a:latin typeface="Amazon Ember" panose="020B0603020204020204" pitchFamily="34" charset="0"/>
                <a:ea typeface="Amazon Ember" panose="020B0603020204020204" pitchFamily="34" charset="0"/>
                <a:cs typeface="Amazon Ember" panose="020B0603020204020204" pitchFamily="34" charset="0"/>
              </a:rPr>
              <a:t>2</a:t>
            </a:r>
            <a:endParaRPr kumimoji="0" lang="en-US" sz="3000" b="0" i="0" u="none" strike="noStrike" cap="none" spc="0" normalizeH="0" baseline="-25000" dirty="0">
              <a:ln>
                <a:noFill/>
              </a:ln>
              <a:solidFill>
                <a:srgbClr val="000000"/>
              </a:solidFill>
              <a:effectLst/>
              <a:uFillTx/>
              <a:latin typeface="Amazon Ember" panose="020B0603020204020204" pitchFamily="34" charset="0"/>
              <a:ea typeface="Amazon Ember" panose="020B0603020204020204" pitchFamily="34" charset="0"/>
              <a:cs typeface="Amazon Ember" panose="020B0603020204020204" pitchFamily="34" charset="0"/>
              <a:sym typeface="Helvetica Neue"/>
            </a:endParaRPr>
          </a:p>
        </p:txBody>
      </p:sp>
    </p:spTree>
    <p:extLst>
      <p:ext uri="{BB962C8B-B14F-4D97-AF65-F5344CB8AC3E}">
        <p14:creationId xmlns:p14="http://schemas.microsoft.com/office/powerpoint/2010/main" val="332733333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7C20-D62F-1041-B0CF-6D69BC5F179F}"/>
              </a:ext>
            </a:extLst>
          </p:cNvPr>
          <p:cNvSpPr>
            <a:spLocks noGrp="1"/>
          </p:cNvSpPr>
          <p:nvPr>
            <p:ph type="title"/>
          </p:nvPr>
        </p:nvSpPr>
        <p:spPr/>
        <p:txBody>
          <a:bodyPr/>
          <a:lstStyle/>
          <a:p>
            <a:r>
              <a:rPr lang="en-US" dirty="0"/>
              <a:t>The General Algorithm (CART)</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D2B4765-4D74-EE44-9BD1-C893B6B6C8E4}"/>
                  </a:ext>
                </a:extLst>
              </p:cNvPr>
              <p:cNvSpPr>
                <a:spLocks noGrp="1"/>
              </p:cNvSpPr>
              <p:nvPr>
                <p:ph type="body" idx="1"/>
              </p:nvPr>
            </p:nvSpPr>
            <p:spPr/>
            <p:txBody>
              <a:bodyPr/>
              <a:lstStyle/>
              <a:p>
                <a:r>
                  <a:rPr lang="en-US" sz="38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Loop over every feature </a:t>
                </a:r>
                <a14:m>
                  <m:oMath xmlns:m="http://schemas.openxmlformats.org/officeDocument/2006/math">
                    <m:r>
                      <a:rPr lang="en-US" sz="3800" i="1">
                        <a:solidFill>
                          <a:schemeClr val="tx1"/>
                        </a:solidFill>
                        <a:latin typeface="Cambria Math" panose="02040503050406030204" pitchFamily="18" charset="0"/>
                      </a:rPr>
                      <m:t>𝑗</m:t>
                    </m:r>
                  </m:oMath>
                </a14:m>
                <a:r>
                  <a:rPr lang="en-US" sz="38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 and split every value it takes </a:t>
                </a:r>
                <a14:m>
                  <m:oMath xmlns:m="http://schemas.openxmlformats.org/officeDocument/2006/math">
                    <m:sSub>
                      <m:sSubPr>
                        <m:ctrlPr>
                          <a:rPr lang="en-US" sz="3800" i="1">
                            <a:solidFill>
                              <a:schemeClr val="tx1"/>
                            </a:solidFill>
                            <a:latin typeface="Cambria Math" panose="02040503050406030204" pitchFamily="18" charset="0"/>
                          </a:rPr>
                        </m:ctrlPr>
                      </m:sSubPr>
                      <m:e>
                        <m:r>
                          <a:rPr lang="en-US" sz="3800" i="1">
                            <a:solidFill>
                              <a:schemeClr val="tx1"/>
                            </a:solidFill>
                            <a:latin typeface="Cambria Math" panose="02040503050406030204" pitchFamily="18" charset="0"/>
                          </a:rPr>
                          <m:t>𝑥</m:t>
                        </m:r>
                      </m:e>
                      <m:sub>
                        <m:r>
                          <a:rPr lang="en-US" sz="3800" i="1">
                            <a:solidFill>
                              <a:schemeClr val="tx1"/>
                            </a:solidFill>
                            <a:latin typeface="Cambria Math" panose="02040503050406030204" pitchFamily="18" charset="0"/>
                          </a:rPr>
                          <m:t>𝑖</m:t>
                        </m:r>
                        <m:r>
                          <a:rPr lang="en-US" sz="3800" i="1">
                            <a:solidFill>
                              <a:schemeClr val="tx1"/>
                            </a:solidFill>
                            <a:latin typeface="Cambria Math" panose="02040503050406030204" pitchFamily="18" charset="0"/>
                          </a:rPr>
                          <m:t>,</m:t>
                        </m:r>
                        <m:r>
                          <a:rPr lang="en-US" sz="3800" i="1">
                            <a:solidFill>
                              <a:schemeClr val="tx1"/>
                            </a:solidFill>
                            <a:latin typeface="Cambria Math" panose="02040503050406030204" pitchFamily="18" charset="0"/>
                          </a:rPr>
                          <m:t>𝑗</m:t>
                        </m:r>
                      </m:sub>
                    </m:sSub>
                  </m:oMath>
                </a14:m>
                <a:r>
                  <a:rPr lang="en-US" sz="38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 :</a:t>
                </a:r>
              </a:p>
              <a:p>
                <a:pPr lvl="1"/>
                <a:r>
                  <a:rPr lang="en-US" sz="38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Split the dataset into two parts (</a:t>
                </a:r>
                <a:r>
                  <a:rPr lang="en-US" sz="3800" b="1"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left</a:t>
                </a:r>
                <a:r>
                  <a:rPr lang="en-US" sz="38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 and </a:t>
                </a:r>
                <a:r>
                  <a:rPr lang="en-US" sz="3800" b="1"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right</a:t>
                </a:r>
                <a:r>
                  <a:rPr lang="en-US" sz="38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 </a:t>
                </a:r>
                <a:endParaRPr lang="en-US" sz="3800" i="1" dirty="0">
                  <a:solidFill>
                    <a:schemeClr val="tx1"/>
                  </a:solidFill>
                  <a:latin typeface="Cambria Math" panose="02040503050406030204" pitchFamily="18" charset="0"/>
                </a:endParaRPr>
              </a:p>
              <a:p>
                <a:pPr lvl="2">
                  <a:buFont typeface="Wingdings" pitchFamily="2" charset="2"/>
                  <a:buChar char="§"/>
                </a:pPr>
                <a14:m>
                  <m:oMath xmlns:m="http://schemas.openxmlformats.org/officeDocument/2006/math">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𝑙</m:t>
                        </m:r>
                      </m:sub>
                    </m:sSub>
                    <m:r>
                      <a:rPr lang="en-US" sz="3200" i="1">
                        <a:solidFill>
                          <a:schemeClr val="tx1"/>
                        </a:solidFill>
                        <a:latin typeface="Cambria Math" panose="02040503050406030204" pitchFamily="18" charset="0"/>
                      </a:rPr>
                      <m:t>, </m:t>
                    </m:r>
                    <m:sSub>
                      <m:sSubPr>
                        <m:ctrlPr>
                          <a:rPr lang="en-US" sz="3200" i="1">
                            <a:solidFill>
                              <a:schemeClr val="tx1"/>
                            </a:solidFill>
                            <a:latin typeface="Cambria Math" panose="02040503050406030204" pitchFamily="18" charset="0"/>
                          </a:rPr>
                        </m:ctrlPr>
                      </m:sSubPr>
                      <m:e>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𝑦</m:t>
                            </m:r>
                          </m:e>
                        </m:acc>
                      </m:e>
                      <m:sub>
                        <m:r>
                          <a:rPr lang="en-US" sz="3200" i="1">
                            <a:solidFill>
                              <a:schemeClr val="tx1"/>
                            </a:solidFill>
                            <a:latin typeface="Cambria Math" panose="02040503050406030204" pitchFamily="18" charset="0"/>
                          </a:rPr>
                          <m:t>𝑙</m:t>
                        </m:r>
                      </m:sub>
                    </m:sSub>
                  </m:oMath>
                </a14:m>
                <a:r>
                  <a:rPr lang="en-US" sz="32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 for data points </a:t>
                </a:r>
                <a14:m>
                  <m:oMath xmlns:m="http://schemas.openxmlformats.org/officeDocument/2006/math">
                    <m:sSub>
                      <m:sSubPr>
                        <m:ctrlPr>
                          <a:rPr lang="en-US" sz="3200" i="1" dirty="0">
                            <a:solidFill>
                              <a:schemeClr val="tx1"/>
                            </a:solidFill>
                            <a:latin typeface="Cambria Math" panose="02040503050406030204" pitchFamily="18" charset="0"/>
                          </a:rPr>
                        </m:ctrlPr>
                      </m:sSubPr>
                      <m:e>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𝑥</m:t>
                            </m:r>
                          </m:e>
                        </m:acc>
                      </m:e>
                      <m:sub>
                        <m:r>
                          <a:rPr lang="en-US" sz="3200" i="1" dirty="0">
                            <a:solidFill>
                              <a:schemeClr val="tx1"/>
                            </a:solidFill>
                            <a:latin typeface="Cambria Math" panose="02040503050406030204" pitchFamily="18" charset="0"/>
                          </a:rPr>
                          <m:t>𝑘</m:t>
                        </m:r>
                      </m:sub>
                    </m:sSub>
                  </m:oMath>
                </a14:m>
                <a:r>
                  <a:rPr lang="en-US" sz="32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 where </a:t>
                </a:r>
                <a14:m>
                  <m:oMath xmlns:m="http://schemas.openxmlformats.org/officeDocument/2006/math">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𝑥</m:t>
                        </m:r>
                      </m:e>
                      <m:sub>
                        <m:r>
                          <a:rPr lang="en-US" sz="3200" i="1">
                            <a:solidFill>
                              <a:schemeClr val="tx1"/>
                            </a:solidFill>
                            <a:latin typeface="Cambria Math" panose="02040503050406030204" pitchFamily="18" charset="0"/>
                          </a:rPr>
                          <m:t>𝑘</m:t>
                        </m:r>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𝑗</m:t>
                        </m:r>
                      </m:sub>
                    </m:sSub>
                    <m:r>
                      <a:rPr lang="en-US" sz="3200" i="1">
                        <a:solidFill>
                          <a:schemeClr val="tx1"/>
                        </a:solidFill>
                        <a:latin typeface="Cambria Math" panose="02040503050406030204" pitchFamily="18" charset="0"/>
                      </a:rPr>
                      <m:t>&lt;</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𝑥</m:t>
                        </m:r>
                      </m:e>
                      <m:sub>
                        <m:r>
                          <a:rPr lang="en-US" sz="3200" i="1">
                            <a:solidFill>
                              <a:schemeClr val="tx1"/>
                            </a:solidFill>
                            <a:latin typeface="Cambria Math" panose="02040503050406030204" pitchFamily="18" charset="0"/>
                          </a:rPr>
                          <m:t>𝑖</m:t>
                        </m:r>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𝑗</m:t>
                        </m:r>
                      </m:sub>
                    </m:sSub>
                  </m:oMath>
                </a14:m>
                <a:r>
                  <a:rPr lang="en-US" sz="32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 </a:t>
                </a:r>
              </a:p>
              <a:p>
                <a:pPr lvl="2">
                  <a:buFont typeface="Wingdings" pitchFamily="2" charset="2"/>
                  <a:buChar char="§"/>
                </a:pPr>
                <a14:m>
                  <m:oMath xmlns:m="http://schemas.openxmlformats.org/officeDocument/2006/math">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𝑟</m:t>
                        </m:r>
                      </m:sub>
                    </m:sSub>
                    <m:r>
                      <a:rPr lang="en-US" sz="3200" i="1">
                        <a:solidFill>
                          <a:schemeClr val="tx1"/>
                        </a:solidFill>
                        <a:latin typeface="Cambria Math" panose="02040503050406030204" pitchFamily="18" charset="0"/>
                      </a:rPr>
                      <m:t>, </m:t>
                    </m:r>
                    <m:sSub>
                      <m:sSubPr>
                        <m:ctrlPr>
                          <a:rPr lang="en-US" sz="3200" i="1">
                            <a:solidFill>
                              <a:schemeClr val="tx1"/>
                            </a:solidFill>
                            <a:latin typeface="Cambria Math" panose="02040503050406030204" pitchFamily="18" charset="0"/>
                          </a:rPr>
                        </m:ctrlPr>
                      </m:sSubPr>
                      <m:e>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𝑦</m:t>
                            </m:r>
                          </m:e>
                        </m:acc>
                      </m:e>
                      <m:sub>
                        <m:r>
                          <a:rPr lang="en-US" sz="3200" i="1">
                            <a:solidFill>
                              <a:schemeClr val="tx1"/>
                            </a:solidFill>
                            <a:latin typeface="Cambria Math" panose="02040503050406030204" pitchFamily="18" charset="0"/>
                          </a:rPr>
                          <m:t>𝑟</m:t>
                        </m:r>
                      </m:sub>
                    </m:sSub>
                  </m:oMath>
                </a14:m>
                <a:r>
                  <a:rPr lang="en-US" sz="32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 for data points </a:t>
                </a:r>
                <a14:m>
                  <m:oMath xmlns:m="http://schemas.openxmlformats.org/officeDocument/2006/math">
                    <m:sSub>
                      <m:sSubPr>
                        <m:ctrlPr>
                          <a:rPr lang="en-US" sz="3200" i="1" dirty="0">
                            <a:solidFill>
                              <a:schemeClr val="tx1"/>
                            </a:solidFill>
                            <a:latin typeface="Cambria Math" panose="02040503050406030204" pitchFamily="18" charset="0"/>
                          </a:rPr>
                        </m:ctrlPr>
                      </m:sSubPr>
                      <m:e>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𝑥</m:t>
                            </m:r>
                          </m:e>
                        </m:acc>
                      </m:e>
                      <m:sub>
                        <m:r>
                          <a:rPr lang="en-US" sz="3200" i="1" dirty="0">
                            <a:solidFill>
                              <a:schemeClr val="tx1"/>
                            </a:solidFill>
                            <a:latin typeface="Cambria Math" panose="02040503050406030204" pitchFamily="18" charset="0"/>
                          </a:rPr>
                          <m:t>𝑘</m:t>
                        </m:r>
                      </m:sub>
                    </m:sSub>
                  </m:oMath>
                </a14:m>
                <a:r>
                  <a:rPr lang="en-US" sz="32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 where </a:t>
                </a:r>
                <a14:m>
                  <m:oMath xmlns:m="http://schemas.openxmlformats.org/officeDocument/2006/math">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𝑥</m:t>
                        </m:r>
                      </m:e>
                      <m:sub>
                        <m:r>
                          <a:rPr lang="en-US" sz="3200" i="1">
                            <a:solidFill>
                              <a:schemeClr val="tx1"/>
                            </a:solidFill>
                            <a:latin typeface="Cambria Math" panose="02040503050406030204" pitchFamily="18" charset="0"/>
                          </a:rPr>
                          <m:t>𝑘</m:t>
                        </m:r>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𝑗</m:t>
                        </m:r>
                      </m:sub>
                    </m:sSub>
                    <m:r>
                      <a:rPr lang="en-US" sz="3200" i="1">
                        <a:solidFill>
                          <a:schemeClr val="tx1"/>
                        </a:solidFill>
                        <a:latin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𝑥</m:t>
                        </m:r>
                      </m:e>
                      <m:sub>
                        <m:r>
                          <a:rPr lang="en-US" sz="3200" i="1">
                            <a:solidFill>
                              <a:schemeClr val="tx1"/>
                            </a:solidFill>
                            <a:latin typeface="Cambria Math" panose="02040503050406030204" pitchFamily="18" charset="0"/>
                          </a:rPr>
                          <m:t>𝑖</m:t>
                        </m:r>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𝑗</m:t>
                        </m:r>
                      </m:sub>
                    </m:sSub>
                  </m:oMath>
                </a14:m>
                <a:r>
                  <a:rPr lang="en-US" sz="32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  </a:t>
                </a:r>
              </a:p>
              <a:p>
                <a:pPr lvl="2">
                  <a:buFont typeface="Wingdings" pitchFamily="2" charset="2"/>
                  <a:buChar char="§"/>
                </a:pPr>
                <a:r>
                  <a:rPr lang="en-US" sz="32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Let them have sizes </a:t>
                </a:r>
                <a14:m>
                  <m:oMath xmlns:m="http://schemas.openxmlformats.org/officeDocument/2006/math">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𝑁</m:t>
                        </m:r>
                      </m:e>
                      <m:sub>
                        <m:r>
                          <a:rPr lang="en-US" sz="3200" i="1">
                            <a:solidFill>
                              <a:schemeClr val="tx1"/>
                            </a:solidFill>
                            <a:latin typeface="Cambria Math" panose="02040503050406030204" pitchFamily="18" charset="0"/>
                          </a:rPr>
                          <m:t>𝑙</m:t>
                        </m:r>
                      </m:sub>
                    </m:sSub>
                    <m:r>
                      <a:rPr lang="en-US" sz="3200" i="1">
                        <a:solidFill>
                          <a:schemeClr val="tx1"/>
                        </a:solidFill>
                        <a:latin typeface="Cambria Math" panose="02040503050406030204" pitchFamily="18" charset="0"/>
                      </a:rPr>
                      <m:t>, </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𝑁</m:t>
                        </m:r>
                      </m:e>
                      <m:sub>
                        <m:r>
                          <a:rPr lang="en-US" sz="3200" i="1">
                            <a:solidFill>
                              <a:schemeClr val="tx1"/>
                            </a:solidFill>
                            <a:latin typeface="Cambria Math" panose="02040503050406030204" pitchFamily="18" charset="0"/>
                          </a:rPr>
                          <m:t>𝑟</m:t>
                        </m:r>
                      </m:sub>
                    </m:sSub>
                  </m:oMath>
                </a14:m>
                <a:r>
                  <a:rPr lang="en-US" sz="32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 respectively.</a:t>
                </a:r>
              </a:p>
              <a:p>
                <a:pPr lvl="1"/>
                <a:r>
                  <a:rPr lang="en-US" sz="38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Keep track of the split that </a:t>
                </a:r>
                <a:r>
                  <a:rPr lang="en-US" sz="3800" u="sng"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maximizes</a:t>
                </a:r>
                <a:r>
                  <a:rPr lang="en-US" sz="38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 the </a:t>
                </a:r>
                <a:r>
                  <a:rPr lang="en-US" sz="3800" b="1"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average decrease in impurity </a:t>
                </a:r>
                <a:r>
                  <a:rPr lang="en-US" sz="38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(information gain): </a:t>
                </a:r>
              </a:p>
              <a:p>
                <a:pPr marL="913942" lvl="2" indent="0" algn="ctr">
                  <a:buNone/>
                </a:pPr>
                <a14:m>
                  <m:oMathPara xmlns:m="http://schemas.openxmlformats.org/officeDocument/2006/math">
                    <m:oMathParaPr>
                      <m:jc m:val="centerGroup"/>
                    </m:oMathParaPr>
                    <m:oMath xmlns:m="http://schemas.openxmlformats.org/officeDocument/2006/math">
                      <m:r>
                        <a:rPr lang="en-US" sz="3200" i="1">
                          <a:solidFill>
                            <a:schemeClr val="tx1"/>
                          </a:solidFill>
                          <a:latin typeface="Cambria Math" panose="02040503050406030204" pitchFamily="18" charset="0"/>
                        </a:rPr>
                        <m:t>𝑖</m:t>
                      </m:r>
                      <m:d>
                        <m:dPr>
                          <m:ctrlPr>
                            <a:rPr lang="en-US" sz="3200" i="1">
                              <a:solidFill>
                                <a:schemeClr val="tx1"/>
                              </a:solidFill>
                              <a:latin typeface="Cambria Math" panose="02040503050406030204" pitchFamily="18" charset="0"/>
                            </a:rPr>
                          </m:ctrlPr>
                        </m:dPr>
                        <m:e>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𝑦</m:t>
                              </m:r>
                            </m:e>
                          </m:acc>
                        </m:e>
                      </m:d>
                      <m:r>
                        <a:rPr lang="en-US" sz="3200" i="1">
                          <a:solidFill>
                            <a:schemeClr val="tx1"/>
                          </a:solidFill>
                          <a:latin typeface="Cambria Math" panose="02040503050406030204" pitchFamily="18" charset="0"/>
                        </a:rPr>
                        <m:t>− </m:t>
                      </m:r>
                      <m:f>
                        <m:fPr>
                          <m:ctrlPr>
                            <a:rPr lang="en-US" sz="3200" i="1">
                              <a:solidFill>
                                <a:schemeClr val="tx1"/>
                              </a:solidFill>
                              <a:latin typeface="Cambria Math" panose="02040503050406030204" pitchFamily="18" charset="0"/>
                            </a:rPr>
                          </m:ctrlPr>
                        </m:fPr>
                        <m:num>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𝑁</m:t>
                              </m:r>
                            </m:e>
                            <m:sub>
                              <m:r>
                                <a:rPr lang="en-US" sz="3200" i="1">
                                  <a:solidFill>
                                    <a:schemeClr val="tx1"/>
                                  </a:solidFill>
                                  <a:latin typeface="Cambria Math" panose="02040503050406030204" pitchFamily="18" charset="0"/>
                                </a:rPr>
                                <m:t>𝑙</m:t>
                              </m:r>
                            </m:sub>
                          </m:sSub>
                          <m:r>
                            <a:rPr lang="en-US" sz="3200" i="1" smtClean="0">
                              <a:solidFill>
                                <a:schemeClr val="tx1"/>
                              </a:solidFill>
                              <a:latin typeface="Cambria Math" panose="02040503050406030204" pitchFamily="18" charset="0"/>
                              <a:ea typeface="Cambria Math" panose="02040503050406030204" pitchFamily="18" charset="0"/>
                            </a:rPr>
                            <m:t>∗</m:t>
                          </m:r>
                          <m:r>
                            <a:rPr lang="en-US" sz="3200" i="1">
                              <a:solidFill>
                                <a:schemeClr val="tx1"/>
                              </a:solidFill>
                              <a:latin typeface="Cambria Math" panose="02040503050406030204" pitchFamily="18" charset="0"/>
                            </a:rPr>
                            <m:t>𝑖</m:t>
                          </m:r>
                          <m:d>
                            <m:dPr>
                              <m:ctrlPr>
                                <a:rPr lang="en-US" sz="3200" i="1">
                                  <a:solidFill>
                                    <a:schemeClr val="tx1"/>
                                  </a:solidFill>
                                  <a:latin typeface="Cambria Math" panose="02040503050406030204" pitchFamily="18" charset="0"/>
                                </a:rPr>
                              </m:ctrlPr>
                            </m:dPr>
                            <m:e>
                              <m:sSub>
                                <m:sSubPr>
                                  <m:ctrlPr>
                                    <a:rPr lang="en-US" sz="3200" i="1">
                                      <a:solidFill>
                                        <a:schemeClr val="tx1"/>
                                      </a:solidFill>
                                      <a:latin typeface="Cambria Math" panose="02040503050406030204" pitchFamily="18" charset="0"/>
                                    </a:rPr>
                                  </m:ctrlPr>
                                </m:sSubPr>
                                <m:e>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𝑦</m:t>
                                      </m:r>
                                    </m:e>
                                  </m:acc>
                                </m:e>
                                <m:sub>
                                  <m:r>
                                    <a:rPr lang="en-US" sz="3200" i="1">
                                      <a:solidFill>
                                        <a:schemeClr val="tx1"/>
                                      </a:solidFill>
                                      <a:latin typeface="Cambria Math" panose="02040503050406030204" pitchFamily="18" charset="0"/>
                                    </a:rPr>
                                    <m:t>𝑙</m:t>
                                  </m:r>
                                </m:sub>
                              </m:sSub>
                            </m:e>
                          </m:d>
                          <m:r>
                            <a:rPr lang="en-US" sz="3200" i="1">
                              <a:solidFill>
                                <a:schemeClr val="tx1"/>
                              </a:solidFill>
                              <a:latin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𝑁</m:t>
                              </m:r>
                            </m:e>
                            <m:sub>
                              <m:r>
                                <a:rPr lang="en-US" sz="3200" i="1">
                                  <a:solidFill>
                                    <a:schemeClr val="tx1"/>
                                  </a:solidFill>
                                  <a:latin typeface="Cambria Math" panose="02040503050406030204" pitchFamily="18" charset="0"/>
                                </a:rPr>
                                <m:t>𝑟</m:t>
                              </m:r>
                            </m:sub>
                          </m:sSub>
                          <m:r>
                            <a:rPr lang="en-US" sz="3200" i="1" smtClean="0">
                              <a:solidFill>
                                <a:schemeClr val="tx1"/>
                              </a:solidFill>
                              <a:latin typeface="Cambria Math" panose="02040503050406030204" pitchFamily="18" charset="0"/>
                              <a:ea typeface="Cambria Math" panose="02040503050406030204" pitchFamily="18" charset="0"/>
                            </a:rPr>
                            <m:t>∗</m:t>
                          </m:r>
                          <m:r>
                            <a:rPr lang="en-US" sz="3200" i="1">
                              <a:solidFill>
                                <a:schemeClr val="tx1"/>
                              </a:solidFill>
                              <a:latin typeface="Cambria Math" panose="02040503050406030204" pitchFamily="18" charset="0"/>
                            </a:rPr>
                            <m:t>𝑖</m:t>
                          </m:r>
                          <m:d>
                            <m:dPr>
                              <m:ctrlPr>
                                <a:rPr lang="en-US" sz="3200" i="1">
                                  <a:solidFill>
                                    <a:schemeClr val="tx1"/>
                                  </a:solidFill>
                                  <a:latin typeface="Cambria Math" panose="02040503050406030204" pitchFamily="18" charset="0"/>
                                </a:rPr>
                              </m:ctrlPr>
                            </m:dPr>
                            <m:e>
                              <m:sSub>
                                <m:sSubPr>
                                  <m:ctrlPr>
                                    <a:rPr lang="en-US" sz="3200" i="1">
                                      <a:solidFill>
                                        <a:schemeClr val="tx1"/>
                                      </a:solidFill>
                                      <a:latin typeface="Cambria Math" panose="02040503050406030204" pitchFamily="18" charset="0"/>
                                    </a:rPr>
                                  </m:ctrlPr>
                                </m:sSubPr>
                                <m:e>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𝑦</m:t>
                                      </m:r>
                                    </m:e>
                                  </m:acc>
                                </m:e>
                                <m:sub>
                                  <m:r>
                                    <a:rPr lang="en-US" sz="3200" i="1">
                                      <a:solidFill>
                                        <a:schemeClr val="tx1"/>
                                      </a:solidFill>
                                      <a:latin typeface="Cambria Math" panose="02040503050406030204" pitchFamily="18" charset="0"/>
                                    </a:rPr>
                                    <m:t>𝑟</m:t>
                                  </m:r>
                                </m:sub>
                              </m:sSub>
                            </m:e>
                          </m:d>
                        </m:num>
                        <m:den>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𝑁</m:t>
                              </m:r>
                            </m:e>
                            <m:sub>
                              <m:r>
                                <a:rPr lang="en-US" sz="3200" i="1">
                                  <a:solidFill>
                                    <a:schemeClr val="tx1"/>
                                  </a:solidFill>
                                  <a:latin typeface="Cambria Math" panose="02040503050406030204" pitchFamily="18" charset="0"/>
                                </a:rPr>
                                <m:t>𝑙</m:t>
                              </m:r>
                            </m:sub>
                          </m:sSub>
                          <m:r>
                            <a:rPr lang="en-US" sz="3200" i="1">
                              <a:solidFill>
                                <a:schemeClr val="tx1"/>
                              </a:solidFill>
                              <a:latin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𝑁</m:t>
                              </m:r>
                            </m:e>
                            <m:sub>
                              <m:r>
                                <a:rPr lang="en-US" sz="3200" i="1">
                                  <a:solidFill>
                                    <a:schemeClr val="tx1"/>
                                  </a:solidFill>
                                  <a:latin typeface="Cambria Math" panose="02040503050406030204" pitchFamily="18" charset="0"/>
                                </a:rPr>
                                <m:t>𝑟</m:t>
                              </m:r>
                            </m:sub>
                          </m:sSub>
                        </m:den>
                      </m:f>
                      <m:r>
                        <a:rPr lang="en-US" sz="3200" i="1" smtClean="0">
                          <a:solidFill>
                            <a:schemeClr val="tx1"/>
                          </a:solidFill>
                          <a:latin typeface="Cambria Math" panose="02040503050406030204" pitchFamily="18" charset="0"/>
                        </a:rPr>
                        <m:t> </m:t>
                      </m:r>
                    </m:oMath>
                  </m:oMathPara>
                </a14:m>
                <a:endParaRPr lang="en-US" sz="3200" dirty="0">
                  <a:solidFill>
                    <a:schemeClr val="tx1"/>
                  </a:solidFill>
                  <a:latin typeface="Amazon Ember" panose="020B0603020204020204" pitchFamily="34" charset="0"/>
                </a:endParaRPr>
              </a:p>
              <a:p>
                <a:pPr lvl="1"/>
                <a:endParaRPr lang="en-US" sz="3800" dirty="0">
                  <a:solidFill>
                    <a:schemeClr val="tx1"/>
                  </a:solidFill>
                  <a:latin typeface="Amazon Ember" panose="020B0603020204020204" pitchFamily="34" charset="0"/>
                  <a:ea typeface="Amazon Ember" panose="020B0603020204020204" pitchFamily="34" charset="0"/>
                  <a:cs typeface="Amazon Ember" panose="020B0603020204020204" pitchFamily="34" charset="0"/>
                </a:endParaRPr>
              </a:p>
              <a:p>
                <a:pPr lvl="1"/>
                <a:r>
                  <a:rPr lang="en-US" sz="38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Recursively pass the left and right datasets to the child nodes.</a:t>
                </a:r>
              </a:p>
              <a:p>
                <a:pPr lvl="2"/>
                <a:endParaRPr lang="en-US" sz="3200" dirty="0">
                  <a:solidFill>
                    <a:schemeClr val="tx1"/>
                  </a:solidFill>
                  <a:latin typeface="Amazon Ember" panose="020B0603020204020204" pitchFamily="34" charset="0"/>
                  <a:ea typeface="Amazon Ember" panose="020B0603020204020204" pitchFamily="34" charset="0"/>
                  <a:cs typeface="Amazon Ember" panose="020B0603020204020204" pitchFamily="34" charset="0"/>
                </a:endParaRPr>
              </a:p>
              <a:p>
                <a:r>
                  <a:rPr lang="en-US"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If some stopping criteria is met, do nothing: just identify the value to return</a:t>
                </a:r>
              </a:p>
              <a:p>
                <a:pPr lvl="1"/>
                <a:r>
                  <a:rPr lang="en-US" sz="38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 the best guess: average or most common class</a:t>
                </a:r>
              </a:p>
              <a:p>
                <a:pPr marL="1270000" lvl="2" indent="0">
                  <a:buNone/>
                </a:pPr>
                <a:endParaRPr lang="en-US" sz="3200" dirty="0">
                  <a:solidFill>
                    <a:schemeClr val="tx1"/>
                  </a:solidFill>
                  <a:latin typeface="Amazon Ember" panose="020B0603020204020204" pitchFamily="34" charset="0"/>
                  <a:ea typeface="Amazon Ember" panose="020B0603020204020204" pitchFamily="34" charset="0"/>
                  <a:cs typeface="Amazon Ember" panose="020B0603020204020204" pitchFamily="34" charset="0"/>
                </a:endParaRPr>
              </a:p>
            </p:txBody>
          </p:sp>
        </mc:Choice>
        <mc:Fallback xmlns="">
          <p:sp>
            <p:nvSpPr>
              <p:cNvPr id="3" name="Text Placeholder 2">
                <a:extLst>
                  <a:ext uri="{FF2B5EF4-FFF2-40B4-BE49-F238E27FC236}">
                    <a16:creationId xmlns:a16="http://schemas.microsoft.com/office/drawing/2014/main" id="{CD2B4765-4D74-EE44-9BD1-C893B6B6C8E4}"/>
                  </a:ext>
                </a:extLst>
              </p:cNvPr>
              <p:cNvSpPr>
                <a:spLocks noGrp="1" noRot="1" noChangeAspect="1" noMove="1" noResize="1" noEditPoints="1" noAdjustHandles="1" noChangeArrowheads="1" noChangeShapeType="1" noTextEdit="1"/>
              </p:cNvSpPr>
              <p:nvPr>
                <p:ph type="body" idx="1"/>
              </p:nvPr>
            </p:nvSpPr>
            <p:spPr>
              <a:blipFill>
                <a:blip r:embed="rId3"/>
                <a:stretch>
                  <a:fillRect l="-1148" t="-829" b="-580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DFB4D12-ADE9-C442-985C-1CD89722270D}"/>
              </a:ext>
            </a:extLst>
          </p:cNvPr>
          <p:cNvSpPr txBox="1"/>
          <p:nvPr/>
        </p:nvSpPr>
        <p:spPr>
          <a:xfrm>
            <a:off x="5622324" y="8534099"/>
            <a:ext cx="3855308"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dirty="0"/>
              <a:t>i</a:t>
            </a: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mpurity before split</a:t>
            </a:r>
          </a:p>
        </p:txBody>
      </p:sp>
      <p:sp>
        <p:nvSpPr>
          <p:cNvPr id="8" name="TextBox 7">
            <a:extLst>
              <a:ext uri="{FF2B5EF4-FFF2-40B4-BE49-F238E27FC236}">
                <a16:creationId xmlns:a16="http://schemas.microsoft.com/office/drawing/2014/main" id="{41B0B570-9FD7-0544-9D7A-7241B89E15BF}"/>
              </a:ext>
            </a:extLst>
          </p:cNvPr>
          <p:cNvSpPr txBox="1"/>
          <p:nvPr/>
        </p:nvSpPr>
        <p:spPr>
          <a:xfrm>
            <a:off x="15128326" y="8659747"/>
            <a:ext cx="422361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dirty="0"/>
              <a:t>i</a:t>
            </a: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mpurity after split</a:t>
            </a:r>
          </a:p>
        </p:txBody>
      </p:sp>
      <p:sp>
        <p:nvSpPr>
          <p:cNvPr id="17" name="TextBox 16">
            <a:extLst>
              <a:ext uri="{FF2B5EF4-FFF2-40B4-BE49-F238E27FC236}">
                <a16:creationId xmlns:a16="http://schemas.microsoft.com/office/drawing/2014/main" id="{1F971225-6527-C249-ABA7-70B8133E7B4D}"/>
              </a:ext>
            </a:extLst>
          </p:cNvPr>
          <p:cNvSpPr txBox="1"/>
          <p:nvPr/>
        </p:nvSpPr>
        <p:spPr>
          <a:xfrm>
            <a:off x="8995719" y="7425313"/>
            <a:ext cx="963826" cy="988541"/>
          </a:xfrm>
          <a:prstGeom prst="rect">
            <a:avLst/>
          </a:prstGeom>
          <a:noFill/>
          <a:ln w="12700" cap="flat">
            <a:solidFill>
              <a:schemeClr val="accent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cxnSp>
        <p:nvCxnSpPr>
          <p:cNvPr id="21" name="Straight Arrow Connector 20">
            <a:extLst>
              <a:ext uri="{FF2B5EF4-FFF2-40B4-BE49-F238E27FC236}">
                <a16:creationId xmlns:a16="http://schemas.microsoft.com/office/drawing/2014/main" id="{8E598FE9-9DD5-E24B-84F3-20E8A0EF06E8}"/>
              </a:ext>
            </a:extLst>
          </p:cNvPr>
          <p:cNvCxnSpPr>
            <a:stCxn id="17" idx="1"/>
            <a:endCxn id="7" idx="0"/>
          </p:cNvCxnSpPr>
          <p:nvPr/>
        </p:nvCxnSpPr>
        <p:spPr>
          <a:xfrm flipH="1">
            <a:off x="7549978" y="7919584"/>
            <a:ext cx="1445741" cy="614515"/>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2" name="TextBox 21">
            <a:extLst>
              <a:ext uri="{FF2B5EF4-FFF2-40B4-BE49-F238E27FC236}">
                <a16:creationId xmlns:a16="http://schemas.microsoft.com/office/drawing/2014/main" id="{1D94BA2A-C12E-C44B-B799-8E75EBB3F72B}"/>
              </a:ext>
            </a:extLst>
          </p:cNvPr>
          <p:cNvSpPr txBox="1">
            <a:spLocks/>
          </p:cNvSpPr>
          <p:nvPr/>
        </p:nvSpPr>
        <p:spPr>
          <a:xfrm>
            <a:off x="10296950" y="7233783"/>
            <a:ext cx="4206240" cy="1371600"/>
          </a:xfrm>
          <a:prstGeom prst="rect">
            <a:avLst/>
          </a:prstGeom>
          <a:noFill/>
          <a:ln w="12700" cap="flat">
            <a:solidFill>
              <a:schemeClr val="accent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cxnSp>
        <p:nvCxnSpPr>
          <p:cNvPr id="24" name="Straight Arrow Connector 23">
            <a:extLst>
              <a:ext uri="{FF2B5EF4-FFF2-40B4-BE49-F238E27FC236}">
                <a16:creationId xmlns:a16="http://schemas.microsoft.com/office/drawing/2014/main" id="{E57B1F02-5057-4148-BB7C-566A227B0E9A}"/>
              </a:ext>
            </a:extLst>
          </p:cNvPr>
          <p:cNvCxnSpPr>
            <a:stCxn id="22" idx="3"/>
            <a:endCxn id="8" idx="0"/>
          </p:cNvCxnSpPr>
          <p:nvPr/>
        </p:nvCxnSpPr>
        <p:spPr>
          <a:xfrm>
            <a:off x="14503190" y="7919583"/>
            <a:ext cx="2736942" cy="740164"/>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2" name="Rectangle 11">
            <a:extLst>
              <a:ext uri="{FF2B5EF4-FFF2-40B4-BE49-F238E27FC236}">
                <a16:creationId xmlns:a16="http://schemas.microsoft.com/office/drawing/2014/main" id="{C468B94C-ED28-2945-A6C3-D30C79D42076}"/>
              </a:ext>
            </a:extLst>
          </p:cNvPr>
          <p:cNvSpPr/>
          <p:nvPr/>
        </p:nvSpPr>
        <p:spPr>
          <a:xfrm>
            <a:off x="14591431" y="3871492"/>
            <a:ext cx="2313137" cy="72452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0" dirty="0">
                <a:solidFill>
                  <a:schemeClr val="tx1"/>
                </a:solidFill>
              </a:rPr>
              <a:t>Parent node</a:t>
            </a:r>
          </a:p>
        </p:txBody>
      </p:sp>
      <p:sp>
        <p:nvSpPr>
          <p:cNvPr id="14" name="Rectangle 13">
            <a:extLst>
              <a:ext uri="{FF2B5EF4-FFF2-40B4-BE49-F238E27FC236}">
                <a16:creationId xmlns:a16="http://schemas.microsoft.com/office/drawing/2014/main" id="{AE34792C-5361-6949-AB9F-4417ED5D6E8B}"/>
              </a:ext>
            </a:extLst>
          </p:cNvPr>
          <p:cNvSpPr/>
          <p:nvPr/>
        </p:nvSpPr>
        <p:spPr>
          <a:xfrm>
            <a:off x="13077524" y="5068500"/>
            <a:ext cx="2529906" cy="9259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0" dirty="0">
                <a:solidFill>
                  <a:schemeClr val="tx1"/>
                </a:solidFill>
              </a:rPr>
              <a:t>Left child node</a:t>
            </a:r>
          </a:p>
        </p:txBody>
      </p:sp>
      <p:sp>
        <p:nvSpPr>
          <p:cNvPr id="15" name="Rectangle 14">
            <a:extLst>
              <a:ext uri="{FF2B5EF4-FFF2-40B4-BE49-F238E27FC236}">
                <a16:creationId xmlns:a16="http://schemas.microsoft.com/office/drawing/2014/main" id="{B5BC9CFB-79D7-3143-9F17-3ADBBB0789D1}"/>
              </a:ext>
            </a:extLst>
          </p:cNvPr>
          <p:cNvSpPr/>
          <p:nvPr/>
        </p:nvSpPr>
        <p:spPr>
          <a:xfrm>
            <a:off x="16006612" y="5068500"/>
            <a:ext cx="2529906" cy="9259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0" dirty="0">
                <a:solidFill>
                  <a:schemeClr val="tx1"/>
                </a:solidFill>
              </a:rPr>
              <a:t>Right child node</a:t>
            </a:r>
          </a:p>
        </p:txBody>
      </p:sp>
      <p:cxnSp>
        <p:nvCxnSpPr>
          <p:cNvPr id="16" name="Straight Connector 15">
            <a:extLst>
              <a:ext uri="{FF2B5EF4-FFF2-40B4-BE49-F238E27FC236}">
                <a16:creationId xmlns:a16="http://schemas.microsoft.com/office/drawing/2014/main" id="{B2F851A4-0A2F-214F-BD87-27002FF14D90}"/>
              </a:ext>
            </a:extLst>
          </p:cNvPr>
          <p:cNvCxnSpPr>
            <a:cxnSpLocks/>
            <a:stCxn id="12" idx="2"/>
            <a:endCxn id="14" idx="0"/>
          </p:cNvCxnSpPr>
          <p:nvPr/>
        </p:nvCxnSpPr>
        <p:spPr>
          <a:xfrm flipH="1">
            <a:off x="14342477" y="4596018"/>
            <a:ext cx="1405523" cy="472482"/>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8" name="Straight Connector 17">
            <a:extLst>
              <a:ext uri="{FF2B5EF4-FFF2-40B4-BE49-F238E27FC236}">
                <a16:creationId xmlns:a16="http://schemas.microsoft.com/office/drawing/2014/main" id="{58FBD57D-26EE-D046-94DE-8BA9C212B0AB}"/>
              </a:ext>
            </a:extLst>
          </p:cNvPr>
          <p:cNvCxnSpPr>
            <a:cxnSpLocks/>
            <a:stCxn id="12" idx="2"/>
            <a:endCxn id="15" idx="0"/>
          </p:cNvCxnSpPr>
          <p:nvPr/>
        </p:nvCxnSpPr>
        <p:spPr>
          <a:xfrm>
            <a:off x="15748000" y="4596018"/>
            <a:ext cx="1523565" cy="472482"/>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374985026"/>
      </p:ext>
    </p:extLst>
  </p:cSld>
  <p:clrMapOvr>
    <a:masterClrMapping/>
  </p:clrMapOvr>
  <p:transition spd="med"/>
</p:sld>
</file>

<file path=ppt/theme/theme1.xml><?xml version="1.0" encoding="utf-8"?>
<a:theme xmlns:a="http://schemas.openxmlformats.org/drawingml/2006/main" name="White">
  <a:themeElements>
    <a:clrScheme name="Custom 1">
      <a:dk1>
        <a:srgbClr val="373737"/>
      </a:dk1>
      <a:lt1>
        <a:srgbClr val="FFFFFF"/>
      </a:lt1>
      <a:dk2>
        <a:srgbClr val="373737"/>
      </a:dk2>
      <a:lt2>
        <a:srgbClr val="FFFFFF"/>
      </a:lt2>
      <a:accent1>
        <a:srgbClr val="008DC4"/>
      </a:accent1>
      <a:accent2>
        <a:srgbClr val="A166FF"/>
      </a:accent2>
      <a:accent3>
        <a:srgbClr val="FF9900"/>
      </a:accent3>
      <a:accent4>
        <a:srgbClr val="C7001E"/>
      </a:accent4>
      <a:accent5>
        <a:srgbClr val="F4F4F4"/>
      </a:accent5>
      <a:accent6>
        <a:srgbClr val="008DC4"/>
      </a:accent6>
      <a:hlink>
        <a:srgbClr val="A066FF"/>
      </a:hlink>
      <a:folHlink>
        <a:srgbClr val="FF9900"/>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MLU_DTE_Lecture_1 Chris v1" id="{C8915B41-25AE-A44C-8387-D801E382BF9A}" vid="{DCF1661A-67D4-C741-AE8A-E05AB269857E}"/>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16297</TotalTime>
  <Words>3684</Words>
  <Application>Microsoft Macintosh PowerPoint</Application>
  <PresentationFormat>Custom</PresentationFormat>
  <Paragraphs>425</Paragraphs>
  <Slides>51</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Amazon Ember</vt:lpstr>
      <vt:lpstr>Arial</vt:lpstr>
      <vt:lpstr>Cambria Math</vt:lpstr>
      <vt:lpstr>Consolas</vt:lpstr>
      <vt:lpstr>Helvetica Neue</vt:lpstr>
      <vt:lpstr>Helvetica Neue Light</vt:lpstr>
      <vt:lpstr>Helvetica Neue Medium</vt:lpstr>
      <vt:lpstr>Wingdings</vt:lpstr>
      <vt:lpstr>White</vt:lpstr>
      <vt:lpstr>PowerPoint Presentation</vt:lpstr>
      <vt:lpstr>Decision Trees &amp; Ensemble Models</vt:lpstr>
      <vt:lpstr>Agenda</vt:lpstr>
      <vt:lpstr>Class Review</vt:lpstr>
      <vt:lpstr>What is A Decision Tree?</vt:lpstr>
      <vt:lpstr>What is A Decision Tree?</vt:lpstr>
      <vt:lpstr>What is A Decision Tree?</vt:lpstr>
      <vt:lpstr>What is A Decision Tree?</vt:lpstr>
      <vt:lpstr>The General Algorithm (CART)</vt:lpstr>
      <vt:lpstr>Impurities</vt:lpstr>
      <vt:lpstr>Controlling Overfitting via Maximum Depth</vt:lpstr>
      <vt:lpstr>Further Controlling Overfitting</vt:lpstr>
      <vt:lpstr>Agenda</vt:lpstr>
      <vt:lpstr>Bias-variance and Model Performance</vt:lpstr>
      <vt:lpstr>Bias-variance and Model Performance</vt:lpstr>
      <vt:lpstr>Bias-variance and Model Performance</vt:lpstr>
      <vt:lpstr>Bias-variance and Model Performance</vt:lpstr>
      <vt:lpstr>Bias-variance and Model Performance</vt:lpstr>
      <vt:lpstr>The Bias-Variance Decomposition</vt:lpstr>
      <vt:lpstr>The Bias-Variance Decomposition</vt:lpstr>
      <vt:lpstr>The Setup I</vt:lpstr>
      <vt:lpstr>The Setup II</vt:lpstr>
      <vt:lpstr>Deriving the Relationship I</vt:lpstr>
      <vt:lpstr>Deriving the Relationship II</vt:lpstr>
      <vt:lpstr>Deriving the Relationship II</vt:lpstr>
      <vt:lpstr>Deriving the Relationship II</vt:lpstr>
      <vt:lpstr>Deriving the Relationship II</vt:lpstr>
      <vt:lpstr>Deriving the Relationship III</vt:lpstr>
      <vt:lpstr>Agenda</vt:lpstr>
      <vt:lpstr>What about classification?</vt:lpstr>
      <vt:lpstr>Randomized Algorithms</vt:lpstr>
      <vt:lpstr>Why is this so fundamental?</vt:lpstr>
      <vt:lpstr>Key Idea</vt:lpstr>
      <vt:lpstr>Agenda</vt:lpstr>
      <vt:lpstr>Motivating The ExtraTrees Algorithm</vt:lpstr>
      <vt:lpstr>Motivating the ExtraTrees Algorithm</vt:lpstr>
      <vt:lpstr>ExtraTrees Algorithm</vt:lpstr>
      <vt:lpstr>Two Independent Datasets, Depth 5</vt:lpstr>
      <vt:lpstr>1 ExtraTrees on Two Datasets, Depth 10</vt:lpstr>
      <vt:lpstr>1000 ExtraTrees on Two Datasets, Depth 10</vt:lpstr>
      <vt:lpstr>A few Observations</vt:lpstr>
      <vt:lpstr>Understanding what we observed</vt:lpstr>
      <vt:lpstr>Understanding what we observed</vt:lpstr>
      <vt:lpstr>Understanding what we observed</vt:lpstr>
      <vt:lpstr>Agenda</vt:lpstr>
      <vt:lpstr>Sklearn ExtraTrees</vt:lpstr>
      <vt:lpstr>Agenda</vt:lpstr>
      <vt:lpstr>Conclusions</vt:lpstr>
      <vt:lpstr>Next Time</vt:lpstr>
      <vt:lpstr>Final Project – Predict Pet Adoption Time</vt:lpstr>
      <vt:lpstr>Libraries-tools and licenses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247</cp:revision>
  <dcterms:modified xsi:type="dcterms:W3CDTF">2020-12-09T16:08:24Z</dcterms:modified>
</cp:coreProperties>
</file>