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117"/>
  </p:notesMasterIdLst>
  <p:sldIdLst>
    <p:sldId id="385" r:id="rId5"/>
    <p:sldId id="737" r:id="rId6"/>
    <p:sldId id="831" r:id="rId7"/>
    <p:sldId id="879" r:id="rId8"/>
    <p:sldId id="339" r:id="rId9"/>
    <p:sldId id="705" r:id="rId10"/>
    <p:sldId id="830" r:id="rId11"/>
    <p:sldId id="708" r:id="rId12"/>
    <p:sldId id="795" r:id="rId13"/>
    <p:sldId id="832" r:id="rId14"/>
    <p:sldId id="866" r:id="rId15"/>
    <p:sldId id="801" r:id="rId16"/>
    <p:sldId id="853" r:id="rId17"/>
    <p:sldId id="802" r:id="rId18"/>
    <p:sldId id="803" r:id="rId19"/>
    <p:sldId id="486" r:id="rId20"/>
    <p:sldId id="771" r:id="rId21"/>
    <p:sldId id="893" r:id="rId22"/>
    <p:sldId id="716" r:id="rId23"/>
    <p:sldId id="726" r:id="rId24"/>
    <p:sldId id="727" r:id="rId25"/>
    <p:sldId id="769" r:id="rId26"/>
    <p:sldId id="797" r:id="rId27"/>
    <p:sldId id="731" r:id="rId28"/>
    <p:sldId id="805" r:id="rId29"/>
    <p:sldId id="433" r:id="rId30"/>
    <p:sldId id="825" r:id="rId31"/>
    <p:sldId id="833" r:id="rId32"/>
    <p:sldId id="733" r:id="rId33"/>
    <p:sldId id="735" r:id="rId34"/>
    <p:sldId id="736" r:id="rId35"/>
    <p:sldId id="739" r:id="rId36"/>
    <p:sldId id="740" r:id="rId37"/>
    <p:sldId id="741" r:id="rId38"/>
    <p:sldId id="889" r:id="rId39"/>
    <p:sldId id="743" r:id="rId40"/>
    <p:sldId id="891" r:id="rId41"/>
    <p:sldId id="793" r:id="rId42"/>
    <p:sldId id="777" r:id="rId43"/>
    <p:sldId id="781" r:id="rId44"/>
    <p:sldId id="782" r:id="rId45"/>
    <p:sldId id="783" r:id="rId46"/>
    <p:sldId id="788" r:id="rId47"/>
    <p:sldId id="789" r:id="rId48"/>
    <p:sldId id="790" r:id="rId49"/>
    <p:sldId id="807" r:id="rId50"/>
    <p:sldId id="894" r:id="rId51"/>
    <p:sldId id="840" r:id="rId52"/>
    <p:sldId id="847" r:id="rId53"/>
    <p:sldId id="808" r:id="rId54"/>
    <p:sldId id="841" r:id="rId55"/>
    <p:sldId id="810" r:id="rId56"/>
    <p:sldId id="836" r:id="rId57"/>
    <p:sldId id="835" r:id="rId58"/>
    <p:sldId id="828" r:id="rId59"/>
    <p:sldId id="826" r:id="rId60"/>
    <p:sldId id="880" r:id="rId61"/>
    <p:sldId id="882" r:id="rId62"/>
    <p:sldId id="887" r:id="rId63"/>
    <p:sldId id="883" r:id="rId64"/>
    <p:sldId id="884" r:id="rId65"/>
    <p:sldId id="886" r:id="rId66"/>
    <p:sldId id="744" r:id="rId67"/>
    <p:sldId id="817" r:id="rId68"/>
    <p:sldId id="857" r:id="rId69"/>
    <p:sldId id="859" r:id="rId70"/>
    <p:sldId id="892" r:id="rId71"/>
    <p:sldId id="792" r:id="rId72"/>
    <p:sldId id="623" r:id="rId73"/>
    <p:sldId id="773" r:id="rId74"/>
    <p:sldId id="501" r:id="rId75"/>
    <p:sldId id="662" r:id="rId76"/>
    <p:sldId id="692" r:id="rId77"/>
    <p:sldId id="679" r:id="rId78"/>
    <p:sldId id="567" r:id="rId79"/>
    <p:sldId id="821" r:id="rId80"/>
    <p:sldId id="686" r:id="rId81"/>
    <p:sldId id="687" r:id="rId82"/>
    <p:sldId id="688" r:id="rId83"/>
    <p:sldId id="689" r:id="rId84"/>
    <p:sldId id="690" r:id="rId85"/>
    <p:sldId id="865" r:id="rId86"/>
    <p:sldId id="822" r:id="rId87"/>
    <p:sldId id="823" r:id="rId88"/>
    <p:sldId id="693" r:id="rId89"/>
    <p:sldId id="587" r:id="rId90"/>
    <p:sldId id="874" r:id="rId91"/>
    <p:sldId id="589" r:id="rId92"/>
    <p:sldId id="875" r:id="rId93"/>
    <p:sldId id="681" r:id="rId94"/>
    <p:sldId id="663" r:id="rId95"/>
    <p:sldId id="682" r:id="rId96"/>
    <p:sldId id="683" r:id="rId97"/>
    <p:sldId id="591" r:id="rId98"/>
    <p:sldId id="684" r:id="rId99"/>
    <p:sldId id="685" r:id="rId100"/>
    <p:sldId id="870" r:id="rId101"/>
    <p:sldId id="872" r:id="rId102"/>
    <p:sldId id="878" r:id="rId103"/>
    <p:sldId id="867" r:id="rId104"/>
    <p:sldId id="877" r:id="rId105"/>
    <p:sldId id="664" r:id="rId106"/>
    <p:sldId id="665" r:id="rId107"/>
    <p:sldId id="819" r:id="rId108"/>
    <p:sldId id="666" r:id="rId109"/>
    <p:sldId id="668" r:id="rId110"/>
    <p:sldId id="599" r:id="rId111"/>
    <p:sldId id="630" r:id="rId112"/>
    <p:sldId id="701" r:id="rId113"/>
    <p:sldId id="834" r:id="rId114"/>
    <p:sldId id="674" r:id="rId115"/>
    <p:sldId id="895" r:id="rId1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10D8042D-5996-C74B-9C05-635006AE20A5}">
          <p14:sldIdLst>
            <p14:sldId id="385"/>
            <p14:sldId id="737"/>
          </p14:sldIdLst>
        </p14:section>
        <p14:section name="Introduction" id="{8B92F451-8754-0A47-A518-2B4675A80FEF}">
          <p14:sldIdLst>
            <p14:sldId id="831"/>
            <p14:sldId id="879"/>
            <p14:sldId id="339"/>
            <p14:sldId id="705"/>
          </p14:sldIdLst>
        </p14:section>
        <p14:section name="WildFly Swarm" id="{77821F84-5FB1-0F49-AC3A-8BE98F86F14F}">
          <p14:sldIdLst>
            <p14:sldId id="830"/>
            <p14:sldId id="708"/>
            <p14:sldId id="795"/>
          </p14:sldIdLst>
        </p14:section>
        <p14:section name="Containers and Microservices" id="{6FE29FE8-4177-EA43-88BD-66A9FE5000B6}">
          <p14:sldIdLst>
            <p14:sldId id="832"/>
            <p14:sldId id="866"/>
            <p14:sldId id="801"/>
            <p14:sldId id="853"/>
            <p14:sldId id="802"/>
            <p14:sldId id="803"/>
            <p14:sldId id="486"/>
          </p14:sldIdLst>
        </p14:section>
        <p14:section name="AWS Fargate &amp; Amazon ECS Intro" id="{64441F07-7053-2043-9879-7BB960C2AEA6}">
          <p14:sldIdLst>
            <p14:sldId id="771"/>
            <p14:sldId id="893"/>
            <p14:sldId id="716"/>
            <p14:sldId id="726"/>
            <p14:sldId id="727"/>
            <p14:sldId id="769"/>
            <p14:sldId id="797"/>
            <p14:sldId id="731"/>
            <p14:sldId id="805"/>
          </p14:sldIdLst>
        </p14:section>
        <p14:section name="AWS Fargate Logging" id="{982ACC77-802C-0648-8F3E-70BF7154BA07}">
          <p14:sldIdLst>
            <p14:sldId id="433"/>
            <p14:sldId id="825"/>
          </p14:sldIdLst>
        </p14:section>
        <p14:section name="AWS Fargate Pricing" id="{58368394-40A8-4B47-9156-A2B4ADC07972}">
          <p14:sldIdLst>
            <p14:sldId id="833"/>
            <p14:sldId id="733"/>
            <p14:sldId id="735"/>
            <p14:sldId id="736"/>
          </p14:sldIdLst>
        </p14:section>
        <p14:section name="CodePipeline Intro" id="{79B0E47D-FB46-1549-B4C1-46ECF4088B27}">
          <p14:sldIdLst>
            <p14:sldId id="739"/>
            <p14:sldId id="740"/>
            <p14:sldId id="741"/>
          </p14:sldIdLst>
        </p14:section>
        <p14:section name="AWS Fargate Deployment Pipeline" id="{F912FB3A-371F-A34E-BE50-543095FBCC8C}">
          <p14:sldIdLst>
            <p14:sldId id="889"/>
            <p14:sldId id="743"/>
          </p14:sldIdLst>
        </p14:section>
        <p14:section name="Amazon ECS Canary Deployment" id="{E6CD744E-5C7F-2246-8271-11A1BBE03440}">
          <p14:sldIdLst>
            <p14:sldId id="891"/>
          </p14:sldIdLst>
        </p14:section>
        <p14:section name="Kubernetes Intro" id="{4DE35E9A-13B2-CC48-B5E1-1242BBB3CA6E}">
          <p14:sldIdLst>
            <p14:sldId id="793"/>
            <p14:sldId id="777"/>
            <p14:sldId id="781"/>
            <p14:sldId id="782"/>
            <p14:sldId id="783"/>
            <p14:sldId id="788"/>
            <p14:sldId id="789"/>
            <p14:sldId id="790"/>
            <p14:sldId id="807"/>
          </p14:sldIdLst>
        </p14:section>
        <p14:section name="Kubernetes Application" id="{828EE75D-B092-5646-A4C7-492917BDA588}">
          <p14:sldIdLst>
            <p14:sldId id="894"/>
            <p14:sldId id="840"/>
          </p14:sldIdLst>
        </p14:section>
        <p14:section name="Kubernetes Helm" id="{176111BD-EAC0-ED4D-8490-30DE0AC762EB}">
          <p14:sldIdLst>
            <p14:sldId id="847"/>
            <p14:sldId id="808"/>
            <p14:sldId id="841"/>
            <p14:sldId id="810"/>
          </p14:sldIdLst>
        </p14:section>
        <p14:section name="Kubernetes Deployment Pipeline" id="{FB54DBF8-0ACE-4C46-83E1-501CF84B3766}">
          <p14:sldIdLst>
            <p14:sldId id="836"/>
            <p14:sldId id="835"/>
          </p14:sldIdLst>
        </p14:section>
        <p14:section name="Kubernetes Logging" id="{3C8D024A-79D0-1543-A5EA-6D1F5D96B70A}">
          <p14:sldIdLst>
            <p14:sldId id="828"/>
            <p14:sldId id="826"/>
          </p14:sldIdLst>
        </p14:section>
        <p14:section name="Service Mesh" id="{7363BA62-DB38-F14D-8E2E-4FF03BEDBA15}">
          <p14:sldIdLst>
            <p14:sldId id="880"/>
            <p14:sldId id="882"/>
            <p14:sldId id="887"/>
            <p14:sldId id="883"/>
            <p14:sldId id="884"/>
            <p14:sldId id="886"/>
          </p14:sldIdLst>
        </p14:section>
        <p14:section name="Monitoring &amp; AWS X-Ray" id="{94BFE68B-137F-8A4F-A508-00B3479C9864}">
          <p14:sldIdLst>
            <p14:sldId id="744"/>
            <p14:sldId id="817"/>
            <p14:sldId id="857"/>
            <p14:sldId id="859"/>
            <p14:sldId id="892"/>
          </p14:sldIdLst>
        </p14:section>
        <p14:section name="Kubernetes Roadmap" id="{B4FFC3A4-657B-1F46-8F45-2370AFA31A89}">
          <p14:sldIdLst>
            <p14:sldId id="792"/>
          </p14:sldIdLst>
        </p14:section>
        <p14:section name="Lambda Serverless Key Concepts" id="{2810EC2E-71D5-F54E-9057-03E72AF14A27}">
          <p14:sldIdLst>
            <p14:sldId id="623"/>
            <p14:sldId id="773"/>
            <p14:sldId id="501"/>
            <p14:sldId id="662"/>
          </p14:sldIdLst>
        </p14:section>
        <p14:section name="Lambda Basics" id="{66249425-AA97-E648-B328-A812FF3223F8}">
          <p14:sldIdLst>
            <p14:sldId id="692"/>
            <p14:sldId id="679"/>
            <p14:sldId id="567"/>
            <p14:sldId id="821"/>
          </p14:sldIdLst>
        </p14:section>
        <p14:section name="Lambda SAM" id="{A13F26B9-21AD-654B-A535-F7310603CD53}">
          <p14:sldIdLst>
            <p14:sldId id="686"/>
            <p14:sldId id="687"/>
            <p14:sldId id="688"/>
            <p14:sldId id="689"/>
            <p14:sldId id="690"/>
            <p14:sldId id="865"/>
            <p14:sldId id="822"/>
            <p14:sldId id="823"/>
          </p14:sldIdLst>
        </p14:section>
        <p14:section name="Lambda Best Practices" id="{FD14D70E-4513-F348-A8D3-3CAA25E5EEC3}">
          <p14:sldIdLst>
            <p14:sldId id="693"/>
            <p14:sldId id="587"/>
            <p14:sldId id="874"/>
            <p14:sldId id="589"/>
            <p14:sldId id="875"/>
            <p14:sldId id="681"/>
            <p14:sldId id="663"/>
            <p14:sldId id="682"/>
            <p14:sldId id="683"/>
            <p14:sldId id="591"/>
            <p14:sldId id="684"/>
            <p14:sldId id="685"/>
          </p14:sldIdLst>
        </p14:section>
        <p14:section name="Canary Deployments using Lambda" id="{CDD69C84-8771-DC41-A1E7-B1B36F8A1AFC}">
          <p14:sldIdLst>
            <p14:sldId id="870"/>
            <p14:sldId id="872"/>
            <p14:sldId id="878"/>
            <p14:sldId id="867"/>
          </p14:sldIdLst>
        </p14:section>
        <p14:section name="Lambda Monitoring" id="{70330A56-DD2D-8849-8586-8234D19B20E1}">
          <p14:sldIdLst>
            <p14:sldId id="877"/>
            <p14:sldId id="664"/>
            <p14:sldId id="665"/>
          </p14:sldIdLst>
        </p14:section>
        <p14:section name="Lambda Step Functions" id="{67D38D99-309D-CE44-AA85-C9F98B45B64F}">
          <p14:sldIdLst>
            <p14:sldId id="819"/>
            <p14:sldId id="666"/>
            <p14:sldId id="668"/>
            <p14:sldId id="599"/>
            <p14:sldId id="630"/>
          </p14:sldIdLst>
        </p14:section>
        <p14:section name="Lambda SAR" id="{0E363CFE-B37F-0A43-B757-60F064547836}">
          <p14:sldIdLst>
            <p14:sldId id="701"/>
            <p14:sldId id="834"/>
          </p14:sldIdLst>
        </p14:section>
        <p14:section name="References" id="{080C1990-4B8D-DA46-8E77-5BAFCCEC6A14}">
          <p14:sldIdLst>
            <p14:sldId id="674"/>
            <p14:sldId id="895"/>
          </p14:sldIdLst>
        </p14:section>
      </p14:sectionLst>
    </p:ex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Microsoft Office User" initials="Office" lastIdx="9" clrIdx="2"/>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CB64C"/>
    <a:srgbClr val="142835"/>
    <a:srgbClr val="0E2835"/>
    <a:srgbClr val="0D2735"/>
    <a:srgbClr val="414042"/>
    <a:srgbClr val="595A5D"/>
    <a:srgbClr val="DCDCDC"/>
    <a:srgbClr val="4F81BD"/>
    <a:srgbClr val="0C9B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05" autoAdjust="0"/>
    <p:restoredTop sz="80027" autoAdjust="0"/>
  </p:normalViewPr>
  <p:slideViewPr>
    <p:cSldViewPr snapToGrid="0" showGuides="1">
      <p:cViewPr varScale="1">
        <p:scale>
          <a:sx n="111" d="100"/>
          <a:sy n="111" d="100"/>
        </p:scale>
        <p:origin x="224" y="624"/>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4/18/18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mazon Ember Regular" charset="0"/>
        <a:ea typeface="+mn-ea"/>
        <a:cs typeface="+mn-cs"/>
      </a:defRPr>
    </a:lvl1pPr>
    <a:lvl2pPr marL="457200" algn="l" defTabSz="457200" rtl="0" eaLnBrk="1" latinLnBrk="0" hangingPunct="1">
      <a:defRPr sz="1200" b="0" i="0" kern="1200">
        <a:solidFill>
          <a:schemeClr val="tx1"/>
        </a:solidFill>
        <a:latin typeface="Amazon Ember Regular" charset="0"/>
        <a:ea typeface="+mn-ea"/>
        <a:cs typeface="+mn-cs"/>
      </a:defRPr>
    </a:lvl2pPr>
    <a:lvl3pPr marL="914400" algn="l" defTabSz="457200" rtl="0" eaLnBrk="1" latinLnBrk="0" hangingPunct="1">
      <a:defRPr sz="1200" b="0" i="0" kern="1200">
        <a:solidFill>
          <a:schemeClr val="tx1"/>
        </a:solidFill>
        <a:latin typeface="Amazon Ember Regular" charset="0"/>
        <a:ea typeface="+mn-ea"/>
        <a:cs typeface="+mn-cs"/>
      </a:defRPr>
    </a:lvl3pPr>
    <a:lvl4pPr marL="1371600" algn="l" defTabSz="457200" rtl="0" eaLnBrk="1" latinLnBrk="0" hangingPunct="1">
      <a:defRPr sz="1200" b="0" i="0" kern="1200">
        <a:solidFill>
          <a:schemeClr val="tx1"/>
        </a:solidFill>
        <a:latin typeface="Amazon Ember Regular" charset="0"/>
        <a:ea typeface="+mn-ea"/>
        <a:cs typeface="+mn-cs"/>
      </a:defRPr>
    </a:lvl4pPr>
    <a:lvl5pPr marL="1828800" algn="l" defTabSz="457200" rtl="0" eaLnBrk="1" latinLnBrk="0" hangingPunct="1">
      <a:defRPr sz="1200" b="0" i="0" kern="1200">
        <a:solidFill>
          <a:schemeClr val="tx1"/>
        </a:solidFill>
        <a:latin typeface="Amazon Ember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github.com/aws/aws-lambda-java-lib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docs.aws.amazon.com/AmazonCloudWatch/latest/monitoring/WhatIsCloudWatchLogs.html"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docs.aws.amazon.com/lambda/latest/dg/automating-updates-to-serverless-apps.html"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1347151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So lets say you plan to run several highly available applications across 3 different availability zones. </a:t>
            </a:r>
          </a:p>
          <a:p>
            <a:endParaRPr lang="en-US" sz="1800" baseline="0" dirty="0"/>
          </a:p>
          <a:p>
            <a:r>
              <a:rPr lang="en-US" sz="1800" baseline="0" dirty="0"/>
              <a:t>[CLICK] </a:t>
            </a:r>
          </a:p>
          <a:p>
            <a:r>
              <a:rPr lang="en-US" sz="1800" baseline="0" dirty="0"/>
              <a:t>ECS enables you to be able to operationalize your containerized workloads at very high scales. No management software to install or worry about its high availability. </a:t>
            </a:r>
          </a:p>
          <a:p>
            <a:endParaRPr lang="en-US" sz="1800" baseline="0" dirty="0"/>
          </a:p>
          <a:p>
            <a:r>
              <a:rPr lang="en-US" sz="1800" baseline="0" dirty="0"/>
              <a:t>The cluster management piece enabled you to be able to monitor the cluster, scale it using autoscaling groups and be able to manage state of the instances in the cluster. </a:t>
            </a:r>
          </a:p>
          <a:p>
            <a:endParaRPr lang="en-US" sz="1800" baseline="0" dirty="0"/>
          </a:p>
          <a:p>
            <a:r>
              <a:rPr lang="en-US" sz="1800" baseline="0" dirty="0"/>
              <a:t>The placement engine enables you to be able to set rules to target landing your containers on the right instances based on your preferences.</a:t>
            </a:r>
          </a:p>
          <a:p>
            <a:endParaRPr lang="en-US" sz="1800" baseline="0" dirty="0"/>
          </a:p>
          <a:p>
            <a:r>
              <a:rPr lang="en-US" sz="1800" baseline="0" dirty="0"/>
              <a:t>And then finally, the advanced scheduling features help maintain the desired state of the application, spawn new containers to automatically respond to scaling needs and maintain resiliency by deploying across multiple availability zones while being resource aware of the underlying compute.</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18</a:t>
            </a:fld>
            <a:endParaRPr lang="en-US" dirty="0"/>
          </a:p>
        </p:txBody>
      </p:sp>
    </p:spTree>
    <p:extLst>
      <p:ext uri="{BB962C8B-B14F-4D97-AF65-F5344CB8AC3E}">
        <p14:creationId xmlns:p14="http://schemas.microsoft.com/office/powerpoint/2010/main" val="122179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ensure we can support every workload, we’ve provided containers running on Amazon ECS deep integration with the</a:t>
            </a:r>
            <a:r>
              <a:rPr lang="en-US" sz="1200" kern="1200" baseline="0" dirty="0">
                <a:solidFill>
                  <a:schemeClr val="tx1"/>
                </a:solidFill>
                <a:effectLst/>
                <a:latin typeface="+mn-lt"/>
                <a:ea typeface="+mn-ea"/>
                <a:cs typeface="+mn-cs"/>
              </a:rPr>
              <a:t> breadth of </a:t>
            </a:r>
            <a:r>
              <a:rPr lang="en-US" sz="1200" kern="1200" dirty="0">
                <a:solidFill>
                  <a:schemeClr val="tx1"/>
                </a:solidFill>
                <a:effectLst/>
                <a:latin typeface="+mn-lt"/>
                <a:ea typeface="+mn-ea"/>
                <a:cs typeface="+mn-cs"/>
              </a:rPr>
              <a:t>AWS platform features and capabilities to make it easier to run container-based applications in production. These integrations include support for AWS VPC task networking, IAM roles and Security Groups for tasks, Load Balancer support (ELB, ALB, NLB), Task Auto Scaling for clusters and Tasks, and CloudWatch Metrics and Logs.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provide a rich set of developer</a:t>
            </a:r>
            <a:r>
              <a:rPr lang="en-US" sz="1200" kern="1200" baseline="0" dirty="0">
                <a:solidFill>
                  <a:schemeClr val="tx1"/>
                </a:solidFill>
                <a:effectLst/>
                <a:latin typeface="+mn-lt"/>
                <a:ea typeface="+mn-ea"/>
                <a:cs typeface="+mn-cs"/>
              </a:rPr>
              <a:t> tools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 it easier to build complex applications on AWS, including integration with AWS CodePipeline and the ECS CLI which offers a</a:t>
            </a:r>
            <a:r>
              <a:rPr lang="en-US" sz="1200" kern="1200" baseline="0" dirty="0">
                <a:solidFill>
                  <a:schemeClr val="tx1"/>
                </a:solidFill>
                <a:effectLst/>
                <a:latin typeface="+mn-lt"/>
                <a:ea typeface="+mn-ea"/>
                <a:cs typeface="+mn-cs"/>
              </a:rPr>
              <a:t> simplified, yet powerful, user experience for getting started with ECS</a:t>
            </a:r>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ECS</a:t>
            </a:r>
            <a:r>
              <a:rPr lang="en-US" baseline="0" dirty="0"/>
              <a:t> and Auto Scaling, customers can run applications that can grow to support cloud-scale applications.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69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If you double click on the instances it reveals that there is additional supporting software that you need to run, maintain and patch on ALL your virtual machines to support your containers like the Docker daemon and ECS Agent. </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20</a:t>
            </a:fld>
            <a:endParaRPr lang="en-US" dirty="0"/>
          </a:p>
        </p:txBody>
      </p:sp>
    </p:spTree>
    <p:extLst>
      <p:ext uri="{BB962C8B-B14F-4D97-AF65-F5344CB8AC3E}">
        <p14:creationId xmlns:p14="http://schemas.microsoft.com/office/powerpoint/2010/main" val="84536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the real picture looked something like this</a:t>
            </a:r>
            <a:r>
              <a:rPr lang="en-US" sz="1800" baseline="0" dirty="0"/>
              <a:t>. There are these additional layers of management you need to be aware of </a:t>
            </a:r>
            <a:r>
              <a:rPr lang="en-US" sz="1800" b="1" baseline="0" dirty="0"/>
              <a:t>when all you wanted to do was run containers!</a:t>
            </a:r>
          </a:p>
          <a:p>
            <a:endParaRPr lang="en-US" sz="1800" baseline="0" dirty="0"/>
          </a:p>
          <a:p>
            <a:r>
              <a:rPr lang="en-US" sz="1800" baseline="0" dirty="0"/>
              <a:t>[CLICK] </a:t>
            </a:r>
          </a:p>
          <a:p>
            <a:r>
              <a:rPr lang="en-US" sz="1800" baseline="0" dirty="0"/>
              <a:t>Fargate support for ECS enables you to do just that – fully managed orchestration as well as data plane experience bringing your focus to only containers.</a:t>
            </a:r>
          </a:p>
          <a:p>
            <a:endParaRPr lang="en-U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21</a:t>
            </a:fld>
            <a:endParaRPr lang="en-US" dirty="0"/>
          </a:p>
        </p:txBody>
      </p:sp>
    </p:spTree>
    <p:extLst>
      <p:ext uri="{BB962C8B-B14F-4D97-AF65-F5344CB8AC3E}">
        <p14:creationId xmlns:p14="http://schemas.microsoft.com/office/powerpoint/2010/main" val="296172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definition is like a blueprint to the recipe of your task. It includes all the relevant parameters for the container set that you want to run.</a:t>
            </a:r>
          </a:p>
          <a:p>
            <a:endParaRPr lang="en-US" dirty="0"/>
          </a:p>
          <a:p>
            <a:r>
              <a:rPr lang="en-US" dirty="0"/>
              <a:t>Cluster serves as logical abstraction to organize your tasks together, as well as administrative boundary for permissions and isolations. For example, you can setup IAM policies to prevent particular users to be able to run, or not, in a cluster. You can also permission it down to a limited set of resources.</a:t>
            </a:r>
          </a:p>
          <a:p>
            <a:endParaRPr lang="en-US" dirty="0"/>
          </a:p>
          <a:p>
            <a:r>
              <a:rPr lang="en-US" dirty="0"/>
              <a:t>Task is an instantiation of the task definition. This is where you specify runtime parameters such as </a:t>
            </a:r>
            <a:r>
              <a:rPr lang="en-US" dirty="0" err="1"/>
              <a:t>Fargate</a:t>
            </a:r>
            <a:r>
              <a:rPr lang="en-US" dirty="0"/>
              <a:t> or EC2.</a:t>
            </a:r>
          </a:p>
          <a:p>
            <a:endParaRPr lang="en-US" dirty="0"/>
          </a:p>
          <a:p>
            <a:r>
              <a:rPr lang="en-US" dirty="0"/>
              <a:t>Tasks are great, but often you want multiple copies of a task running. And a task may fail as well. That’s why we’ve the concept of Service. This is like ASG in EC2. You can ELB, ALB and NLB to load balance your tasks running in the service.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22</a:t>
            </a:fld>
            <a:endParaRPr lang="en-US" dirty="0"/>
          </a:p>
        </p:txBody>
      </p:sp>
    </p:spTree>
    <p:extLst>
      <p:ext uri="{BB962C8B-B14F-4D97-AF65-F5344CB8AC3E}">
        <p14:creationId xmlns:p14="http://schemas.microsoft.com/office/powerpoint/2010/main" val="2526994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AWS Console, show Create Cluster, Create </a:t>
            </a:r>
            <a:r>
              <a:rPr lang="en-US" dirty="0" err="1"/>
              <a:t>Taskdef</a:t>
            </a:r>
            <a:r>
              <a:rPr lang="en-US" dirty="0"/>
              <a:t>, Repository</a:t>
            </a:r>
          </a:p>
          <a:p>
            <a:endParaRPr lang="en-US" dirty="0"/>
          </a:p>
          <a:p>
            <a:r>
              <a:rPr lang="en-US" dirty="0"/>
              <a:t>Show </a:t>
            </a:r>
            <a:r>
              <a:rPr lang="en-US" dirty="0" err="1"/>
              <a:t>taskdefs</a:t>
            </a:r>
            <a:r>
              <a:rPr lang="en-US" dirty="0"/>
              <a:t> from https://</a:t>
            </a:r>
            <a:r>
              <a:rPr lang="en-US" dirty="0" err="1"/>
              <a:t>github.com</a:t>
            </a:r>
            <a:r>
              <a:rPr lang="en-US" dirty="0"/>
              <a:t>/</a:t>
            </a:r>
            <a:r>
              <a:rPr lang="en-US" dirty="0" err="1"/>
              <a:t>aws</a:t>
            </a:r>
            <a:r>
              <a:rPr lang="en-US" dirty="0"/>
              <a:t>-samples/</a:t>
            </a:r>
            <a:r>
              <a:rPr lang="en-US" dirty="0" err="1"/>
              <a:t>aws</a:t>
            </a:r>
            <a:r>
              <a:rPr lang="en-US" dirty="0"/>
              <a:t>-microservices-deploy-options/tree/master/apps/</a:t>
            </a:r>
            <a:r>
              <a:rPr lang="en-US" dirty="0" err="1"/>
              <a:t>ecs</a:t>
            </a:r>
            <a:r>
              <a:rPr lang="en-US" dirty="0"/>
              <a:t>/ec2/</a:t>
            </a:r>
            <a:r>
              <a:rPr lang="en-US" dirty="0" err="1"/>
              <a:t>taskdefs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23</a:t>
            </a:fld>
            <a:endParaRPr lang="en-US" dirty="0"/>
          </a:p>
        </p:txBody>
      </p:sp>
    </p:spTree>
    <p:extLst>
      <p:ext uri="{BB962C8B-B14F-4D97-AF65-F5344CB8AC3E}">
        <p14:creationId xmlns:p14="http://schemas.microsoft.com/office/powerpoint/2010/main" val="347191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latin typeface="Consolas" charset="0"/>
                <a:ea typeface="Consolas" charset="0"/>
                <a:cs typeface="Consolas" charset="0"/>
              </a:rPr>
              <a:t>So you continue to define your applications as you do for ECS today and use the SAME Apis</a:t>
            </a:r>
            <a:r>
              <a:rPr lang="en-US" sz="1800" baseline="0" dirty="0">
                <a:solidFill>
                  <a:srgbClr val="222222"/>
                </a:solidFill>
                <a:latin typeface="Consolas" charset="0"/>
                <a:ea typeface="Consolas" charset="0"/>
                <a:cs typeface="Consolas" charset="0"/>
              </a:rPr>
              <a:t>. </a:t>
            </a:r>
            <a:r>
              <a:rPr lang="en-US" sz="1800" baseline="0" dirty="0"/>
              <a:t>Running containers as Fargate or EC2 is really a launch time decision. There</a:t>
            </a:r>
            <a:r>
              <a:rPr lang="en-US" sz="1800" baseline="0" dirty="0">
                <a:solidFill>
                  <a:srgbClr val="222222"/>
                </a:solidFill>
                <a:latin typeface="Consolas" charset="0"/>
                <a:ea typeface="Consolas" charset="0"/>
                <a:cs typeface="Consolas" charset="0"/>
              </a:rPr>
              <a:t> is no additional plugin to be added to run your containers as Fargate.</a:t>
            </a:r>
          </a:p>
          <a:p>
            <a:endParaRPr lang="en-US" sz="1800" baseline="0" dirty="0">
              <a:solidFill>
                <a:srgbClr val="222222"/>
              </a:solidFill>
              <a:latin typeface="Consolas" charset="0"/>
              <a:ea typeface="Consolas" charset="0"/>
              <a:cs typeface="Consolas" charset="0"/>
            </a:endParaRPr>
          </a:p>
          <a:p>
            <a:r>
              <a:rPr lang="en-US" sz="1800" baseline="0" dirty="0">
                <a:solidFill>
                  <a:srgbClr val="222222"/>
                </a:solidFill>
                <a:latin typeface="Consolas" charset="0"/>
                <a:ea typeface="Consolas" charset="0"/>
                <a:cs typeface="Consolas" charset="0"/>
              </a:rPr>
              <a:t>And because you can continue to leverage the same constructs and APIs, not only is your migration between EC2 and Fargate easy but you can run a Fargatized service and one that runs on your EC2 instances side by side within the same cluster. So you get flexibility in picking the launch type for your purposes without breaking the model of co-location of your apps. </a:t>
            </a:r>
          </a:p>
          <a:p>
            <a:endParaRPr lang="en-US" sz="1200" dirty="0">
              <a:solidFill>
                <a:srgbClr val="222222"/>
              </a:solidFill>
              <a:latin typeface="Consolas" charset="0"/>
              <a:ea typeface="Consolas" charset="0"/>
              <a:cs typeface="Consolas" charset="0"/>
            </a:endParaRPr>
          </a:p>
        </p:txBody>
      </p:sp>
      <p:sp>
        <p:nvSpPr>
          <p:cNvPr id="4" name="Slide Number Placeholder 3"/>
          <p:cNvSpPr>
            <a:spLocks noGrp="1"/>
          </p:cNvSpPr>
          <p:nvPr>
            <p:ph type="sldNum" sz="quarter" idx="10"/>
          </p:nvPr>
        </p:nvSpPr>
        <p:spPr/>
        <p:txBody>
          <a:bodyPr/>
          <a:lstStyle/>
          <a:p>
            <a:fld id="{BAFC19F9-0583-4F75-8340-179CC39A694D}" type="slidenum">
              <a:rPr lang="en-US" smtClean="0"/>
              <a:t>24</a:t>
            </a:fld>
            <a:endParaRPr lang="en-US" dirty="0"/>
          </a:p>
        </p:txBody>
      </p:sp>
    </p:spTree>
    <p:extLst>
      <p:ext uri="{BB962C8B-B14F-4D97-AF65-F5344CB8AC3E}">
        <p14:creationId xmlns:p14="http://schemas.microsoft.com/office/powerpoint/2010/main" val="230304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application logs are sent to the CWL and CWE available</a:t>
            </a:r>
            <a:r>
              <a:rPr lang="en-US" sz="1200" baseline="0" dirty="0"/>
              <a:t> in customer account.</a:t>
            </a:r>
          </a:p>
          <a:p>
            <a:endParaRPr lang="en-US" sz="1200" baseline="0" dirty="0"/>
          </a:p>
          <a:p>
            <a:r>
              <a:rPr lang="en-US" sz="1200" b="0" i="0" kern="1200" dirty="0">
                <a:solidFill>
                  <a:schemeClr val="tx1"/>
                </a:solidFill>
                <a:effectLst/>
                <a:latin typeface="Amazon Ember Regular" charset="0"/>
                <a:ea typeface="+mn-ea"/>
                <a:cs typeface="+mn-cs"/>
              </a:rPr>
              <a:t>Amazon ECS event stream for CWE can be used to receive near real-time notifications regarding the current state of your Amazon ECS clusters.</a:t>
            </a:r>
            <a:endParaRPr lang="en-US" sz="1200" baseline="0" dirty="0"/>
          </a:p>
          <a:p>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dirty="0">
                <a:latin typeface="Amazon Ember" panose="020B0603020204020204" pitchFamily="34" charset="0"/>
                <a:ea typeface="Amazon Ember" panose="020B0603020204020204" pitchFamily="34" charset="0"/>
                <a:cs typeface="Amazon Ember" panose="020B0603020204020204" pitchFamily="34" charset="0"/>
              </a:rPr>
              <a:t>In addition</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when you want to setup scaling rules for your services, you can monitor the </a:t>
            </a:r>
            <a:r>
              <a:rPr lang="en-US" sz="1200" baseline="0" dirty="0" err="1">
                <a:latin typeface="Amazon Ember" panose="020B0603020204020204" pitchFamily="34" charset="0"/>
                <a:ea typeface="Amazon Ember" panose="020B0603020204020204" pitchFamily="34" charset="0"/>
                <a:cs typeface="Amazon Ember" panose="020B0603020204020204" pitchFamily="34" charset="0"/>
              </a:rPr>
              <a:t>ServiceCPU</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and </a:t>
            </a:r>
            <a:r>
              <a:rPr lang="en-US" sz="1200" baseline="0" dirty="0" err="1">
                <a:latin typeface="Amazon Ember" panose="020B0603020204020204" pitchFamily="34" charset="0"/>
                <a:ea typeface="Amazon Ember" panose="020B0603020204020204" pitchFamily="34" charset="0"/>
                <a:cs typeface="Amazon Ember" panose="020B0603020204020204" pitchFamily="34" charset="0"/>
              </a:rPr>
              <a:t>ServiceMemory</a:t>
            </a:r>
            <a:r>
              <a:rPr lang="en-US" sz="1200" baseline="0" dirty="0">
                <a:latin typeface="Amazon Ember" panose="020B0603020204020204" pitchFamily="34" charset="0"/>
                <a:ea typeface="Amazon Ember" panose="020B0603020204020204" pitchFamily="34" charset="0"/>
                <a:cs typeface="Amazon Ember" panose="020B0603020204020204" pitchFamily="34" charset="0"/>
              </a:rPr>
              <a:t> utilization.</a:t>
            </a: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a:p>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fld id="{BAFC19F9-0583-4F75-8340-179CC39A694D}" type="slidenum">
              <a:rPr lang="en-US" smtClean="0"/>
              <a:t>26</a:t>
            </a:fld>
            <a:endParaRPr lang="en-US" dirty="0"/>
          </a:p>
        </p:txBody>
      </p:sp>
    </p:spTree>
    <p:extLst>
      <p:ext uri="{BB962C8B-B14F-4D97-AF65-F5344CB8AC3E}">
        <p14:creationId xmlns:p14="http://schemas.microsoft.com/office/powerpoint/2010/main" val="201326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t>
            </a:r>
            <a:r>
              <a:rPr lang="en-US" dirty="0" err="1"/>
              <a:t>webapp</a:t>
            </a:r>
            <a:r>
              <a:rPr lang="en-US" dirty="0"/>
              <a:t>-service, show Metrics and Logs tab in the Cluster</a:t>
            </a:r>
          </a:p>
          <a:p>
            <a:r>
              <a:rPr lang="en-US" dirty="0"/>
              <a:t>Highlight integrated </a:t>
            </a:r>
            <a:r>
              <a:rPr lang="en-US" dirty="0" err="1"/>
              <a:t>CloudWatch</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27</a:t>
            </a:fld>
            <a:endParaRPr lang="en-US" dirty="0"/>
          </a:p>
        </p:txBody>
      </p:sp>
    </p:spTree>
    <p:extLst>
      <p:ext uri="{BB962C8B-B14F-4D97-AF65-F5344CB8AC3E}">
        <p14:creationId xmlns:p14="http://schemas.microsoft.com/office/powerpoint/2010/main" val="8554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Running</a:t>
            </a:r>
            <a:r>
              <a:rPr lang="en-US" sz="1800" baseline="0" dirty="0"/>
              <a:t> the ECS orchestration in itself continues to be at no additional charge, you only pay for what you request at the Task Level. Here we have defined Task level CPU and Memory at 1vCPU and 3GB respectively. You get what you define at the Task level and are charged on a per second basis and only for the time your task is in use. This CPU and memory is applied to all the containers in the task. These are the only required resource parameters when creating a task meant for </a:t>
            </a:r>
            <a:r>
              <a:rPr lang="en-US" sz="1800" baseline="0" dirty="0" err="1"/>
              <a:t>Fargate</a:t>
            </a:r>
            <a:r>
              <a:rPr lang="en-US" sz="1800" baseline="0" dirty="0"/>
              <a:t>. Container-level resources are still available but are now optional.</a:t>
            </a:r>
          </a:p>
          <a:p>
            <a:endParaRPr lang="en-US" sz="1800" baseline="0" dirty="0"/>
          </a:p>
          <a:p>
            <a:r>
              <a:rPr lang="en-US" sz="1800" baseline="0" dirty="0"/>
              <a:t>The billing is on a per second granularity and you configure and pay for the task level dimensions independently. In other words, you pay per CPU-second and per GB second for memory. The billing starts from when the Docker image starts to download.</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29</a:t>
            </a:fld>
            <a:endParaRPr lang="en-US" dirty="0"/>
          </a:p>
        </p:txBody>
      </p:sp>
    </p:spTree>
    <p:extLst>
      <p:ext uri="{BB962C8B-B14F-4D97-AF65-F5344CB8AC3E}">
        <p14:creationId xmlns:p14="http://schemas.microsoft.com/office/powerpoint/2010/main" val="72101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2700738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So you may ask, with</a:t>
            </a:r>
            <a:r>
              <a:rPr lang="en-US" sz="1800" baseline="0" dirty="0"/>
              <a:t> Fargate and EC2 launch types available, which one should I pick for workloads? Or if you say that I like the simplicity of Fargate but when should I when should I think</a:t>
            </a:r>
            <a:r>
              <a:rPr lang="en-US" sz="1800" dirty="0"/>
              <a:t> about using </a:t>
            </a:r>
            <a:r>
              <a:rPr lang="en-US" sz="1800" baseline="0" dirty="0"/>
              <a:t>the EC2 launch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t>How much you want to manage? Do you want to use OD or Spot Instances? Do you have specific memory/compute requirements? The key to understanding is that it is not a one-way door, you can go back and forth as the schemas are compatible and the administrative boundary is still the same ECS cluster.</a:t>
            </a:r>
            <a:endParaRPr lang="en-US" sz="1800" dirty="0"/>
          </a:p>
          <a:p>
            <a:endParaRPr lang="en-US" dirty="0"/>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30</a:t>
            </a:fld>
            <a:endParaRPr lang="en-US" dirty="0"/>
          </a:p>
        </p:txBody>
      </p:sp>
    </p:spTree>
    <p:extLst>
      <p:ext uri="{BB962C8B-B14F-4D97-AF65-F5344CB8AC3E}">
        <p14:creationId xmlns:p14="http://schemas.microsoft.com/office/powerpoint/2010/main" val="975189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Fargate clusters are heterogeneous. </a:t>
            </a:r>
          </a:p>
          <a:p>
            <a:endParaRPr lang="en-US" sz="1800" dirty="0"/>
          </a:p>
          <a:p>
            <a:r>
              <a:rPr lang="en-US" sz="1800" dirty="0"/>
              <a:t>Say you hav</a:t>
            </a:r>
            <a:r>
              <a:rPr lang="en-US" sz="1800" baseline="0" dirty="0"/>
              <a:t>e different requirements where the notifications app team would like to be able to move to Fargate but has a different timeline planned to do so but are ready to use Fargate for your Shopping cart and web apps.</a:t>
            </a:r>
          </a:p>
          <a:p>
            <a:endParaRPr lang="en-US" sz="1800" dirty="0"/>
          </a:p>
          <a:p>
            <a:r>
              <a:rPr lang="en-US" sz="1800" dirty="0"/>
              <a:t>[CLICK]</a:t>
            </a:r>
          </a:p>
          <a:p>
            <a:r>
              <a:rPr lang="en-US" sz="1800" baseline="0" dirty="0"/>
              <a:t>As you notice, you can run the Web and shopping cart apps as ECS services with launch type Fargate and you only see your tasks across the various subnets and AZs. You can continue to run Shopping Cart and Notifications apps as EC2 Launch Types within the same cluster as the Fargate powered Web app and network boundaries thereby applying uniform set of policies in terms of IAM permissions as well as network access rules. </a:t>
            </a:r>
          </a:p>
          <a:p>
            <a:endParaRPr lang="en-US" sz="1800" baseline="0" dirty="0"/>
          </a:p>
          <a:p>
            <a:r>
              <a:rPr lang="en-US" sz="1800" baseline="0" dirty="0"/>
              <a:t>Notice, how the containers are spread across different subnets across AZ. This gives high resiliency and </a:t>
            </a:r>
            <a:r>
              <a:rPr lang="en-US" sz="1800" baseline="0"/>
              <a:t>fault tolerance to your microservices.</a:t>
            </a:r>
            <a:endParaRPr lang="en-US" sz="1800" baseline="0" dirty="0"/>
          </a:p>
          <a:p>
            <a:endParaRPr lang="en-U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31</a:t>
            </a:fld>
            <a:endParaRPr lang="en-US" dirty="0"/>
          </a:p>
        </p:txBody>
      </p:sp>
    </p:spTree>
    <p:extLst>
      <p:ext uri="{BB962C8B-B14F-4D97-AF65-F5344CB8AC3E}">
        <p14:creationId xmlns:p14="http://schemas.microsoft.com/office/powerpoint/2010/main" val="156963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Amazon.com</a:t>
            </a:r>
            <a:r>
              <a:rPr lang="en-US" dirty="0"/>
              <a:t> had</a:t>
            </a:r>
            <a:r>
              <a:rPr lang="en-US" baseline="0" dirty="0"/>
              <a:t> the same problem as our customers and developers. </a:t>
            </a:r>
            <a:r>
              <a:rPr lang="en-US" baseline="0" dirty="0" err="1"/>
              <a:t>Amazon.com</a:t>
            </a:r>
            <a:r>
              <a:rPr lang="en-US" baseline="0" dirty="0"/>
              <a:t> is built as a set of 100s of microservices, we needed tools to automate the deployments. How do we do frequent deployments, like 50m changes (1.5 deployment/sec, i.e. 4k deployments during our 45 min talk) a year in 2014. Internal tools have inspired the </a:t>
            </a:r>
            <a:r>
              <a:rPr lang="en-US" baseline="0" dirty="0" err="1"/>
              <a:t>CodeStar</a:t>
            </a:r>
            <a:r>
              <a:rPr lang="en-US" baseline="0" dirty="0"/>
              <a:t> family.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32</a:t>
            </a:fld>
            <a:endParaRPr lang="en-US"/>
          </a:p>
        </p:txBody>
      </p:sp>
    </p:spTree>
    <p:extLst>
      <p:ext uri="{BB962C8B-B14F-4D97-AF65-F5344CB8AC3E}">
        <p14:creationId xmlns:p14="http://schemas.microsoft.com/office/powerpoint/2010/main" val="49029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9C3F2ED-74C5-7D4F-8560-0CC253E9A436}"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4273506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Pipeline was created</a:t>
            </a:r>
            <a:r>
              <a:rPr lang="en-US" baseline="0" dirty="0"/>
              <a:t> because of this requirement.</a:t>
            </a:r>
            <a:endParaRPr lang="en-US" dirty="0"/>
          </a:p>
        </p:txBody>
      </p:sp>
      <p:sp>
        <p:nvSpPr>
          <p:cNvPr id="4" name="Slide Number Placeholder 3"/>
          <p:cNvSpPr>
            <a:spLocks noGrp="1"/>
          </p:cNvSpPr>
          <p:nvPr>
            <p:ph type="sldNum" sz="quarter" idx="10"/>
          </p:nvPr>
        </p:nvSpPr>
        <p:spPr/>
        <p:txBody>
          <a:bodyPr/>
          <a:lstStyle/>
          <a:p>
            <a:fld id="{3D3BFE12-F705-D041-AE12-1C887954987F}" type="slidenum">
              <a:rPr lang="de-DE" smtClean="0"/>
              <a:t>34</a:t>
            </a:fld>
            <a:endParaRPr lang="de-DE"/>
          </a:p>
        </p:txBody>
      </p:sp>
    </p:spTree>
    <p:extLst>
      <p:ext uri="{BB962C8B-B14F-4D97-AF65-F5344CB8AC3E}">
        <p14:creationId xmlns:p14="http://schemas.microsoft.com/office/powerpoint/2010/main" val="184118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aws.amazon.com</a:t>
            </a:r>
            <a:r>
              <a:rPr lang="en-US" dirty="0"/>
              <a:t>/blogs/compute/continuous-deployment-to-amazon-ecs-using-aws-codepipeline-aws-codebuild-amazon-ecr-and-aws-cloudformation/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github.com</a:t>
            </a:r>
            <a:r>
              <a:rPr lang="en-US" dirty="0"/>
              <a:t>/</a:t>
            </a:r>
            <a:r>
              <a:rPr lang="en-US" dirty="0" err="1"/>
              <a:t>aws</a:t>
            </a:r>
            <a:r>
              <a:rPr lang="en-US" dirty="0"/>
              <a:t>-samples/aws-microservices-deploy-options#deployment-pipeline-fargate-with-aws-codepipeline</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35</a:t>
            </a:fld>
            <a:endParaRPr lang="en-US" dirty="0"/>
          </a:p>
        </p:txBody>
      </p:sp>
    </p:spTree>
    <p:extLst>
      <p:ext uri="{BB962C8B-B14F-4D97-AF65-F5344CB8AC3E}">
        <p14:creationId xmlns:p14="http://schemas.microsoft.com/office/powerpoint/2010/main" val="606765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github.com</a:t>
            </a:r>
            <a:r>
              <a:rPr lang="en-US" dirty="0"/>
              <a:t>/</a:t>
            </a:r>
            <a:r>
              <a:rPr lang="en-US" dirty="0" err="1"/>
              <a:t>aws</a:t>
            </a:r>
            <a:r>
              <a:rPr lang="en-US" dirty="0"/>
              <a:t>-samples/aws-microservices-deploy-options#deployment-pipeline-fargate-with-aws-codepipeline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36</a:t>
            </a:fld>
            <a:endParaRPr lang="en-US" dirty="0"/>
          </a:p>
        </p:txBody>
      </p:sp>
    </p:spTree>
    <p:extLst>
      <p:ext uri="{BB962C8B-B14F-4D97-AF65-F5344CB8AC3E}">
        <p14:creationId xmlns:p14="http://schemas.microsoft.com/office/powerpoint/2010/main" val="30066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38</a:t>
            </a:fld>
            <a:endParaRPr lang="en-US"/>
          </a:p>
        </p:txBody>
      </p:sp>
    </p:spTree>
    <p:extLst>
      <p:ext uri="{BB962C8B-B14F-4D97-AF65-F5344CB8AC3E}">
        <p14:creationId xmlns:p14="http://schemas.microsoft.com/office/powerpoint/2010/main" val="800889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Our customers</a:t>
            </a:r>
            <a:r>
              <a:rPr lang="en-US" sz="1200" baseline="0" dirty="0">
                <a:solidFill>
                  <a:prstClr val="black"/>
                </a:solidFill>
                <a:latin typeface="Calibri" panose="020F0502020204030204"/>
              </a:rPr>
              <a:t> believe that there are</a:t>
            </a:r>
            <a:r>
              <a:rPr lang="en-US" sz="1200" dirty="0">
                <a:solidFill>
                  <a:prstClr val="black"/>
                </a:solidFill>
                <a:latin typeface="Calibri" panose="020F0502020204030204"/>
              </a:rPr>
              <a:t> tremendous advantages to running Kubernetes on AWS. According to a CNCF survey this year, over 60% of Kubernetes workloads run on AWS today. This is entirely organic growth fueled by strong community of developers, customers, and partners.</a:t>
            </a:r>
          </a:p>
          <a:p>
            <a:endParaRPr lang="en-US" dirty="0"/>
          </a:p>
          <a:p>
            <a:r>
              <a:rPr lang="en-US" dirty="0"/>
              <a:t>Let’s take a quick look at what</a:t>
            </a:r>
            <a:r>
              <a:rPr lang="en-US" baseline="0" dirty="0"/>
              <a:t> your typical Kubernetes on AWS deployment looks like.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39</a:t>
            </a:fld>
            <a:endParaRPr lang="en-US" dirty="0"/>
          </a:p>
        </p:txBody>
      </p:sp>
    </p:spTree>
    <p:extLst>
      <p:ext uri="{BB962C8B-B14F-4D97-AF65-F5344CB8AC3E}">
        <p14:creationId xmlns:p14="http://schemas.microsoft.com/office/powerpoint/2010/main" val="323826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need to run the actual worker nodes- this is where your applications run. Worker nodes are generally deployed in </a:t>
            </a:r>
            <a:r>
              <a:rPr lang="en-US" dirty="0" err="1"/>
              <a:t>autoscaling</a:t>
            </a:r>
            <a:r>
              <a:rPr lang="en-US" dirty="0"/>
              <a:t> groups,</a:t>
            </a:r>
            <a:r>
              <a:rPr lang="en-US" baseline="0" dirty="0"/>
              <a:t> across multiple </a:t>
            </a:r>
            <a:r>
              <a:rPr lang="en-US" baseline="0" dirty="0" err="1"/>
              <a:t>Azs</a:t>
            </a:r>
            <a:r>
              <a:rPr lang="is-IS" baseline="0" dirty="0"/>
              <a:t>….you can choose OD or RI instances, spot instances, whatever instance type makes sense for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69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a:t>WildFly</a:t>
            </a:r>
            <a:r>
              <a:rPr lang="en-US" dirty="0"/>
              <a:t> Swarm wants to enable organizations to leverage their Java EE knowledge when moving to cloud native development. It does so by re-thinking of the execution environment - containerized applications in an orchestrated (Kubernetes) environment.  Many of the management features typically offered by application servers are now provided by containerized environments. </a:t>
            </a:r>
            <a:r>
              <a:rPr lang="en-US" dirty="0" err="1"/>
              <a:t>WildFly</a:t>
            </a:r>
            <a:r>
              <a:rPr lang="en-US" dirty="0"/>
              <a:t> Swarm replaces traditional </a:t>
            </a:r>
            <a:r>
              <a:rPr lang="en-US" dirty="0" err="1"/>
              <a:t>appserver</a:t>
            </a:r>
            <a:r>
              <a:rPr lang="en-US" dirty="0"/>
              <a:t> features and instead exposes features and capabilities that enable the container environment to more easily manage and monitor applications.</a:t>
            </a:r>
          </a:p>
          <a:p>
            <a:pPr marL="0" lvl="0" indent="0">
              <a:spcBef>
                <a:spcPts val="0"/>
              </a:spcBef>
              <a:spcAft>
                <a:spcPts val="0"/>
              </a:spcAft>
              <a:buNone/>
            </a:pPr>
            <a:endParaRPr lang="en-US" dirty="0"/>
          </a:p>
          <a:p>
            <a:pPr marL="0" lvl="0" indent="0">
              <a:spcBef>
                <a:spcPts val="0"/>
              </a:spcBef>
              <a:spcAft>
                <a:spcPts val="0"/>
              </a:spcAft>
              <a:buNone/>
            </a:pPr>
            <a:r>
              <a:rPr lang="en-US" dirty="0"/>
              <a:t>As an open source project that supports Java EE and </a:t>
            </a:r>
            <a:r>
              <a:rPr lang="en-US" dirty="0" err="1"/>
              <a:t>MicroProfile</a:t>
            </a:r>
            <a:r>
              <a:rPr lang="en-US" dirty="0"/>
              <a:t> specifications, </a:t>
            </a:r>
            <a:r>
              <a:rPr lang="en-US" dirty="0" err="1"/>
              <a:t>WildFly</a:t>
            </a:r>
            <a:r>
              <a:rPr lang="en-US" dirty="0"/>
              <a:t> Swarm </a:t>
            </a:r>
            <a:r>
              <a:rPr lang="en-US" dirty="0" err="1"/>
              <a:t>maintain's</a:t>
            </a:r>
            <a:r>
              <a:rPr lang="en-US" dirty="0"/>
              <a:t> Red Hat's core values in open source and industry standards, enabling customers to improve customer choice while simultaneously reducing risk.</a:t>
            </a:r>
          </a:p>
          <a:p>
            <a:pPr marL="0" lvl="0" indent="0">
              <a:spcBef>
                <a:spcPts val="0"/>
              </a:spcBef>
              <a:spcAft>
                <a:spcPts val="0"/>
              </a:spcAft>
              <a:buNone/>
            </a:pPr>
            <a:endParaRPr lang="en-US" dirty="0"/>
          </a:p>
          <a:p>
            <a:pPr marL="0" lvl="0" indent="0" rtl="0">
              <a:spcBef>
                <a:spcPts val="0"/>
              </a:spcBef>
              <a:spcAft>
                <a:spcPts val="0"/>
              </a:spcAft>
              <a:buNone/>
            </a:pPr>
            <a:r>
              <a:rPr lang="en-US" dirty="0" err="1"/>
              <a:t>WildFly</a:t>
            </a:r>
            <a:r>
              <a:rPr lang="en-US" dirty="0"/>
              <a:t> Swarm supports both Uber jars and traditional war file deployments. The uber-jar approach includes both application and just enough of the </a:t>
            </a:r>
            <a:r>
              <a:rPr lang="en-US" dirty="0" err="1"/>
              <a:t>appserver</a:t>
            </a:r>
            <a:r>
              <a:rPr lang="en-US" dirty="0"/>
              <a:t> to run the application. This is ideal for organizations that prefer a self-contained distributed "executable". Traditional war file deployment are for those that prefer to optimize for containerized environments.</a:t>
            </a:r>
          </a:p>
          <a:p>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8</a:t>
            </a:fld>
            <a:endParaRPr lang="en-US" dirty="0"/>
          </a:p>
        </p:txBody>
      </p:sp>
    </p:spTree>
    <p:extLst>
      <p:ext uri="{BB962C8B-B14F-4D97-AF65-F5344CB8AC3E}">
        <p14:creationId xmlns:p14="http://schemas.microsoft.com/office/powerpoint/2010/main" val="2214096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Our customers</a:t>
            </a:r>
            <a:r>
              <a:rPr lang="en-US" sz="1200" baseline="0" dirty="0">
                <a:solidFill>
                  <a:prstClr val="black"/>
                </a:solidFill>
                <a:latin typeface="Calibri" panose="020F0502020204030204"/>
              </a:rPr>
              <a:t> told us,</a:t>
            </a:r>
            <a:r>
              <a:rPr lang="en-US" sz="1200" dirty="0">
                <a:solidFill>
                  <a:prstClr val="black"/>
                </a:solidFill>
                <a:latin typeface="Calibri" panose="020F0502020204030204"/>
              </a:rPr>
              <a:t> “Hey, running Kubernetes isn’t trivial work, and we think we can better spend our cycles focusing on our applications.” </a:t>
            </a:r>
            <a:r>
              <a:rPr lang="en-US" sz="1200" baseline="0" dirty="0">
                <a:solidFill>
                  <a:prstClr val="black"/>
                </a:solidFill>
                <a:latin typeface="Calibri" panose="020F0502020204030204"/>
              </a:rPr>
              <a:t> “if we had things our way, we wouldn’t have to think about the nuances of </a:t>
            </a:r>
            <a:r>
              <a:rPr lang="en-US" sz="1200" baseline="0" dirty="0" err="1">
                <a:solidFill>
                  <a:prstClr val="black"/>
                </a:solidFill>
                <a:latin typeface="Calibri" panose="020F0502020204030204"/>
              </a:rPr>
              <a:t>kubernetes</a:t>
            </a:r>
            <a:r>
              <a:rPr lang="en-US" sz="1200" baseline="0" dirty="0">
                <a:solidFill>
                  <a:prstClr val="black"/>
                </a:solidFill>
                <a:latin typeface="Calibri" panose="020F0502020204030204"/>
              </a:rPr>
              <a:t> deployments or configuration, we wouldn’t have to worry about managing </a:t>
            </a:r>
            <a:r>
              <a:rPr lang="en-US" sz="1200" baseline="0" dirty="0" err="1">
                <a:solidFill>
                  <a:prstClr val="black"/>
                </a:solidFill>
                <a:latin typeface="Calibri" panose="020F0502020204030204"/>
              </a:rPr>
              <a:t>etcd</a:t>
            </a:r>
            <a:r>
              <a:rPr lang="en-US" sz="1200" baseline="0" dirty="0">
                <a:solidFill>
                  <a:prstClr val="black"/>
                </a:solidFill>
                <a:latin typeface="Calibri" panose="020F0502020204030204"/>
              </a:rPr>
              <a:t> or the masters” In essence, “run Kubernetes for 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41</a:t>
            </a:fld>
            <a:endParaRPr lang="en-US" dirty="0"/>
          </a:p>
        </p:txBody>
      </p:sp>
    </p:spTree>
    <p:extLst>
      <p:ext uri="{BB962C8B-B14F-4D97-AF65-F5344CB8AC3E}">
        <p14:creationId xmlns:p14="http://schemas.microsoft.com/office/powerpoint/2010/main" val="407222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We listened, and that’s why we’ve built Elastic Container Service for Kubernetes- or EKS. </a:t>
            </a:r>
          </a:p>
          <a:p>
            <a:endParaRPr lang="en-US" dirty="0"/>
          </a:p>
          <a:p>
            <a:r>
              <a:rPr lang="en-US" sz="1200" dirty="0">
                <a:effectLst/>
              </a:rPr>
              <a:t>We know how important a Kubernetes service is to our customers. So we didn't build Amazon EKS haphazardly.</a:t>
            </a:r>
            <a:r>
              <a:rPr lang="en-US" sz="1200" baseline="0" dirty="0">
                <a:effectLst/>
              </a:rPr>
              <a:t> An excellent way to communicate how we took your feedback and synthesized it into a service is by </a:t>
            </a:r>
            <a:r>
              <a:rPr lang="en-US" sz="1200" dirty="0">
                <a:effectLst/>
              </a:rPr>
              <a:t>taking</a:t>
            </a:r>
            <a:r>
              <a:rPr lang="en-US" sz="1200" baseline="0" dirty="0">
                <a:effectLst/>
              </a:rPr>
              <a:t> a look at the </a:t>
            </a:r>
            <a:r>
              <a:rPr lang="en-US" sz="1200" dirty="0">
                <a:effectLst/>
              </a:rPr>
              <a:t>core tenets for</a:t>
            </a:r>
            <a:r>
              <a:rPr lang="en-US" sz="1200" baseline="0" dirty="0">
                <a:effectLst/>
              </a:rPr>
              <a:t> EKS. These tenets </a:t>
            </a:r>
            <a:r>
              <a:rPr lang="en-US" sz="1200" dirty="0">
                <a:effectLst/>
              </a:rPr>
              <a:t>anchored our decision-making for how Amazon EKS should work.</a:t>
            </a:r>
            <a:r>
              <a:rPr lang="en-US" sz="1200" dirty="0">
                <a:solidFill>
                  <a:prstClr val="black"/>
                </a:solidFill>
                <a:latin typeface="Calibri" panose="020F0502020204030204"/>
              </a:rPr>
              <a:t> </a:t>
            </a:r>
            <a:br>
              <a:rPr lang="en-US" sz="1200" dirty="0">
                <a:effectLst/>
              </a:rPr>
            </a:b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42</a:t>
            </a:fld>
            <a:endParaRPr lang="en-US" dirty="0"/>
          </a:p>
        </p:txBody>
      </p:sp>
    </p:spTree>
    <p:extLst>
      <p:ext uri="{BB962C8B-B14F-4D97-AF65-F5344CB8AC3E}">
        <p14:creationId xmlns:p14="http://schemas.microsoft.com/office/powerpoint/2010/main" val="1488949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one more snapshot</a:t>
            </a:r>
            <a:r>
              <a:rPr lang="en-US" baseline="0" dirty="0"/>
              <a:t> of what your standard </a:t>
            </a:r>
            <a:r>
              <a:rPr lang="en-US" dirty="0"/>
              <a:t>Kubernetes</a:t>
            </a:r>
            <a:r>
              <a:rPr lang="en-US" baseline="0" dirty="0"/>
              <a:t> distribution looks like today</a:t>
            </a:r>
            <a:r>
              <a:rPr lang="en-US" dirty="0"/>
              <a:t>. Masters,</a:t>
            </a:r>
            <a:r>
              <a:rPr lang="en-US" baseline="0" dirty="0"/>
              <a:t> </a:t>
            </a:r>
            <a:r>
              <a:rPr lang="en-US" baseline="0" dirty="0" err="1"/>
              <a:t>Etcd</a:t>
            </a:r>
            <a:r>
              <a:rPr lang="en-US" baseline="0" dirty="0"/>
              <a:t>, Worker nodes, all running in your </a:t>
            </a:r>
            <a:r>
              <a:rPr lang="en-US" baseline="0" dirty="0" err="1"/>
              <a:t>acount</a:t>
            </a:r>
            <a:r>
              <a:rPr lang="en-US" baseline="0" dirty="0"/>
              <a:t> and under your supervision.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82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one more snapshot</a:t>
            </a:r>
            <a:r>
              <a:rPr lang="en-US" baseline="0" dirty="0"/>
              <a:t> of what your standard </a:t>
            </a:r>
            <a:r>
              <a:rPr lang="en-US" dirty="0"/>
              <a:t>Kubernetes</a:t>
            </a:r>
            <a:r>
              <a:rPr lang="en-US" baseline="0" dirty="0"/>
              <a:t> distribution looks like today</a:t>
            </a:r>
            <a:r>
              <a:rPr lang="en-US" dirty="0"/>
              <a:t>. Masters,</a:t>
            </a:r>
            <a:r>
              <a:rPr lang="en-US" baseline="0" dirty="0"/>
              <a:t> </a:t>
            </a:r>
            <a:r>
              <a:rPr lang="en-US" baseline="0" dirty="0" err="1"/>
              <a:t>Etcd</a:t>
            </a:r>
            <a:r>
              <a:rPr lang="en-US" baseline="0" dirty="0"/>
              <a:t>, Worker nodes, all running in your </a:t>
            </a:r>
            <a:r>
              <a:rPr lang="en-US" baseline="0" dirty="0" err="1"/>
              <a:t>acount</a:t>
            </a:r>
            <a:r>
              <a:rPr lang="en-US" baseline="0" dirty="0"/>
              <a:t> and under your supervision.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17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EKS, the</a:t>
            </a:r>
            <a:r>
              <a:rPr lang="en-US" baseline="0" dirty="0"/>
              <a:t> complexity of standing up your own Kubernetes control plane is simplified. Instead of running the Kubernetes control plane in your account, you connect to a managed Kubernetes endpoint in the AWS cloud. This endpoint abstracts the complexity of the Kubernetes control plane- your worker nodes can check into a cluster, and you can interact with your Kubernetes cluster through the tooling you already know and love.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09AFD-9E62-234C-B462-A85BDAA57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26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46</a:t>
            </a:fld>
            <a:endParaRPr lang="en-US" dirty="0"/>
          </a:p>
        </p:txBody>
      </p:sp>
    </p:spTree>
    <p:extLst>
      <p:ext uri="{BB962C8B-B14F-4D97-AF65-F5344CB8AC3E}">
        <p14:creationId xmlns:p14="http://schemas.microsoft.com/office/powerpoint/2010/main" val="1032879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48</a:t>
            </a:fld>
            <a:endParaRPr lang="en-US" dirty="0"/>
          </a:p>
        </p:txBody>
      </p:sp>
    </p:spTree>
    <p:extLst>
      <p:ext uri="{BB962C8B-B14F-4D97-AF65-F5344CB8AC3E}">
        <p14:creationId xmlns:p14="http://schemas.microsoft.com/office/powerpoint/2010/main" val="1087616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Helm has two parts – client (Helm) and server (Tiller).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Tiller runs inside of your Kubernetes cluster, and manages releases (installations) of your charts.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Helm runs on your laptop, CI/CD, or wherever you want it to run.</a:t>
            </a:r>
          </a:p>
          <a:p>
            <a:pPr marL="171450"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Charts are Helm packages that contain at least two things:</a:t>
            </a:r>
          </a:p>
          <a:p>
            <a:pPr marL="628650" lvl="1"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A description of the package (</a:t>
            </a:r>
            <a:r>
              <a:rPr lang="en-US" sz="1200" b="0" i="0" kern="1200" dirty="0" err="1">
                <a:solidFill>
                  <a:schemeClr val="tx1"/>
                </a:solidFill>
                <a:effectLst/>
                <a:latin typeface="Amazon Ember Regular" charset="0"/>
                <a:ea typeface="+mn-ea"/>
                <a:cs typeface="+mn-cs"/>
              </a:rPr>
              <a:t>Chart.yaml</a:t>
            </a:r>
            <a:r>
              <a:rPr lang="en-US" sz="1200" b="0" i="0" kern="1200" dirty="0">
                <a:solidFill>
                  <a:schemeClr val="tx1"/>
                </a:solidFill>
                <a:effectLst/>
                <a:latin typeface="Amazon Ember Regular" charset="0"/>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Amazon Ember Regular" charset="0"/>
                <a:ea typeface="+mn-ea"/>
                <a:cs typeface="+mn-cs"/>
              </a:rPr>
              <a:t>One or more templates, which contain Kubernetes manifest files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mazon Ember Regular" charset="0"/>
                <a:ea typeface="+mn-ea"/>
                <a:cs typeface="+mn-cs"/>
              </a:rPr>
              <a:t>Charts can be stored on disk, or fetched from remote chart repositories (like </a:t>
            </a:r>
            <a:r>
              <a:rPr lang="en-US" sz="1200" b="0" i="0" kern="1200" dirty="0" err="1">
                <a:solidFill>
                  <a:schemeClr val="tx1"/>
                </a:solidFill>
                <a:effectLst/>
                <a:latin typeface="Amazon Ember Regular" charset="0"/>
                <a:ea typeface="+mn-ea"/>
                <a:cs typeface="+mn-cs"/>
              </a:rPr>
              <a:t>Debian</a:t>
            </a:r>
            <a:r>
              <a:rPr lang="en-US" sz="1200" b="0" i="0" kern="1200" dirty="0">
                <a:solidFill>
                  <a:schemeClr val="tx1"/>
                </a:solidFill>
                <a:effectLst/>
                <a:latin typeface="Amazon Ember Regular" charset="0"/>
                <a:ea typeface="+mn-ea"/>
                <a:cs typeface="+mn-cs"/>
              </a:rPr>
              <a:t> or </a:t>
            </a:r>
            <a:r>
              <a:rPr lang="en-US" sz="1200" b="0" i="0" kern="1200" dirty="0" err="1">
                <a:solidFill>
                  <a:schemeClr val="tx1"/>
                </a:solidFill>
                <a:effectLst/>
                <a:latin typeface="Amazon Ember Regular" charset="0"/>
                <a:ea typeface="+mn-ea"/>
                <a:cs typeface="+mn-cs"/>
              </a:rPr>
              <a:t>RedHat</a:t>
            </a:r>
            <a:r>
              <a:rPr lang="en-US" sz="1200" b="0" i="0" kern="1200" dirty="0">
                <a:solidFill>
                  <a:schemeClr val="tx1"/>
                </a:solidFill>
                <a:effectLst/>
                <a:latin typeface="Amazon Ember Regular" charset="0"/>
                <a:ea typeface="+mn-ea"/>
                <a:cs typeface="+mn-cs"/>
              </a:rPr>
              <a:t> packages)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The Helm client is written in the Go programming language, and uses the </a:t>
            </a:r>
            <a:r>
              <a:rPr lang="en-US" sz="1200" b="0" i="0" kern="1200" dirty="0" err="1">
                <a:solidFill>
                  <a:schemeClr val="tx1"/>
                </a:solidFill>
                <a:effectLst/>
                <a:latin typeface="Amazon Ember Regular" charset="0"/>
                <a:ea typeface="+mn-ea"/>
                <a:cs typeface="+mn-cs"/>
              </a:rPr>
              <a:t>gRPC</a:t>
            </a:r>
            <a:r>
              <a:rPr lang="en-US" sz="1200" b="0" i="0" kern="1200" dirty="0">
                <a:solidFill>
                  <a:schemeClr val="tx1"/>
                </a:solidFill>
                <a:effectLst/>
                <a:latin typeface="Amazon Ember Regular" charset="0"/>
                <a:ea typeface="+mn-ea"/>
                <a:cs typeface="+mn-cs"/>
              </a:rPr>
              <a:t> protocol suite to interact with the Tiller server.</a:t>
            </a:r>
          </a:p>
          <a:p>
            <a:r>
              <a:rPr lang="en-US" sz="1200" b="0" i="0" kern="1200" dirty="0">
                <a:solidFill>
                  <a:schemeClr val="tx1"/>
                </a:solidFill>
                <a:effectLst/>
                <a:latin typeface="Amazon Ember Regular" charset="0"/>
                <a:ea typeface="+mn-ea"/>
                <a:cs typeface="+mn-cs"/>
              </a:rPr>
              <a:t>The Tiller server is also written in Go. It provides a </a:t>
            </a:r>
            <a:r>
              <a:rPr lang="en-US" sz="1200" b="0" i="0" kern="1200" dirty="0" err="1">
                <a:solidFill>
                  <a:schemeClr val="tx1"/>
                </a:solidFill>
                <a:effectLst/>
                <a:latin typeface="Amazon Ember Regular" charset="0"/>
                <a:ea typeface="+mn-ea"/>
                <a:cs typeface="+mn-cs"/>
              </a:rPr>
              <a:t>gRPC</a:t>
            </a:r>
            <a:r>
              <a:rPr lang="en-US" sz="1200" b="0" i="0" kern="1200" dirty="0">
                <a:solidFill>
                  <a:schemeClr val="tx1"/>
                </a:solidFill>
                <a:effectLst/>
                <a:latin typeface="Amazon Ember Regular" charset="0"/>
                <a:ea typeface="+mn-ea"/>
                <a:cs typeface="+mn-cs"/>
              </a:rPr>
              <a:t> server to connect with the client, and it uses the Kubernetes client library to communicate with Kubernetes. Currently, that library uses REST+JSON. The Tiller server stores information in </a:t>
            </a:r>
            <a:r>
              <a:rPr lang="en-US" sz="1200" b="0" i="0" kern="1200" dirty="0" err="1">
                <a:solidFill>
                  <a:schemeClr val="tx1"/>
                </a:solidFill>
                <a:effectLst/>
                <a:latin typeface="Amazon Ember Regular" charset="0"/>
                <a:ea typeface="+mn-ea"/>
                <a:cs typeface="+mn-cs"/>
              </a:rPr>
              <a:t>ConfigMaps</a:t>
            </a:r>
            <a:r>
              <a:rPr lang="en-US" sz="1200" b="0" i="0" kern="1200" dirty="0">
                <a:solidFill>
                  <a:schemeClr val="tx1"/>
                </a:solidFill>
                <a:effectLst/>
                <a:latin typeface="Amazon Ember Regular" charset="0"/>
                <a:ea typeface="+mn-ea"/>
                <a:cs typeface="+mn-cs"/>
              </a:rPr>
              <a:t> located inside of Kubernetes. It does not need its own database.</a:t>
            </a:r>
          </a:p>
          <a:p>
            <a:r>
              <a:rPr lang="en-US" sz="1200" b="0" i="0" kern="1200" dirty="0">
                <a:solidFill>
                  <a:schemeClr val="tx1"/>
                </a:solidFill>
                <a:effectLst/>
                <a:latin typeface="Amazon Ember Regular" charset="0"/>
                <a:ea typeface="+mn-ea"/>
                <a:cs typeface="+mn-cs"/>
              </a:rPr>
              <a:t>Configuration files are, when possible, written in YAML.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A </a:t>
            </a:r>
            <a:r>
              <a:rPr lang="en-US" sz="1200" b="0" i="1" kern="1200" dirty="0">
                <a:solidFill>
                  <a:schemeClr val="tx1"/>
                </a:solidFill>
                <a:effectLst/>
                <a:latin typeface="Amazon Ember Regular" charset="0"/>
                <a:ea typeface="+mn-ea"/>
                <a:cs typeface="+mn-cs"/>
              </a:rPr>
              <a:t>chart repository</a:t>
            </a:r>
            <a:r>
              <a:rPr lang="en-US" sz="1200" b="0" i="0" kern="1200" dirty="0">
                <a:solidFill>
                  <a:schemeClr val="tx1"/>
                </a:solidFill>
                <a:effectLst/>
                <a:latin typeface="Amazon Ember Regular" charset="0"/>
                <a:ea typeface="+mn-ea"/>
                <a:cs typeface="+mn-cs"/>
              </a:rPr>
              <a:t> is an HTTP server that houses an </a:t>
            </a:r>
            <a:r>
              <a:rPr lang="en-US" dirty="0" err="1"/>
              <a:t>index.yaml</a:t>
            </a:r>
            <a:r>
              <a:rPr lang="en-US" sz="1200" b="0" i="0" kern="1200" dirty="0">
                <a:solidFill>
                  <a:schemeClr val="tx1"/>
                </a:solidFill>
                <a:effectLst/>
                <a:latin typeface="Amazon Ember Regular" charset="0"/>
                <a:ea typeface="+mn-ea"/>
                <a:cs typeface="+mn-cs"/>
              </a:rPr>
              <a:t> file and optionally some packaged charts. When you're ready to share your charts, the preferred way to do so is by uploading them to a chart repository. </a:t>
            </a:r>
            <a:r>
              <a:rPr lang="en-US" sz="1200" b="0" i="0" kern="1200" dirty="0" err="1">
                <a:solidFill>
                  <a:schemeClr val="tx1"/>
                </a:solidFill>
                <a:effectLst/>
                <a:latin typeface="Amazon Ember Regular" charset="0"/>
                <a:ea typeface="+mn-ea"/>
                <a:cs typeface="+mn-cs"/>
              </a:rPr>
              <a:t>Index.yaml</a:t>
            </a:r>
            <a:r>
              <a:rPr lang="en-US" sz="1200" b="0" i="0" kern="1200" dirty="0">
                <a:solidFill>
                  <a:schemeClr val="tx1"/>
                </a:solidFill>
                <a:effectLst/>
                <a:latin typeface="Amazon Ember Regular" charset="0"/>
                <a:ea typeface="+mn-ea"/>
                <a:cs typeface="+mn-cs"/>
              </a:rPr>
              <a:t> is an index of all of the charts in the repository. It is not required that a chart package be located on the same server as the </a:t>
            </a:r>
            <a:r>
              <a:rPr lang="en-US" dirty="0" err="1"/>
              <a:t>index.yaml</a:t>
            </a:r>
            <a:r>
              <a:rPr lang="en-US" sz="1200" b="0" i="0" kern="1200" dirty="0">
                <a:solidFill>
                  <a:schemeClr val="tx1"/>
                </a:solidFill>
                <a:effectLst/>
                <a:latin typeface="Amazon Ember Regular" charset="0"/>
                <a:ea typeface="+mn-ea"/>
                <a:cs typeface="+mn-cs"/>
              </a:rPr>
              <a:t> file. However, doing so is often the easiest. Make sure the </a:t>
            </a:r>
            <a:r>
              <a:rPr lang="en-US" sz="1200" b="0" i="0" kern="1200" dirty="0" err="1">
                <a:solidFill>
                  <a:schemeClr val="tx1"/>
                </a:solidFill>
                <a:effectLst/>
                <a:latin typeface="Amazon Ember Regular" charset="0"/>
                <a:ea typeface="+mn-ea"/>
                <a:cs typeface="+mn-cs"/>
              </a:rPr>
              <a:t>index.yaml</a:t>
            </a:r>
            <a:r>
              <a:rPr lang="en-US" sz="1200" b="0" i="0" kern="1200" dirty="0">
                <a:solidFill>
                  <a:schemeClr val="tx1"/>
                </a:solidFill>
                <a:effectLst/>
                <a:latin typeface="Amazon Ember Regular" charset="0"/>
                <a:ea typeface="+mn-ea"/>
                <a:cs typeface="+mn-cs"/>
              </a:rPr>
              <a:t> file can be accessed with no authentication requirement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Tiller gets info via the client, when you use stable/spinnaker as the chart it will get the latest bits from one of the repos in your local helm </a:t>
            </a:r>
            <a:r>
              <a:rPr lang="en-US" sz="1200" b="0" i="0" kern="1200" dirty="0" err="1">
                <a:solidFill>
                  <a:schemeClr val="tx1"/>
                </a:solidFill>
                <a:effectLst/>
                <a:latin typeface="Amazon Ember Regular" charset="0"/>
                <a:ea typeface="+mn-ea"/>
                <a:cs typeface="+mn-cs"/>
              </a:rPr>
              <a:t>config</a:t>
            </a:r>
            <a:r>
              <a:rPr lang="en-US" sz="1200" b="0" i="0" kern="1200" dirty="0">
                <a:solidFill>
                  <a:schemeClr val="tx1"/>
                </a:solidFill>
                <a:effectLst/>
                <a:latin typeface="Amazon Ember Regular" charset="0"/>
                <a:ea typeface="+mn-ea"/>
                <a:cs typeface="+mn-cs"/>
              </a:rPr>
              <a:t> and sends the interpolated </a:t>
            </a:r>
            <a:r>
              <a:rPr lang="en-US" sz="1200" b="0" i="0" kern="1200" dirty="0" err="1">
                <a:solidFill>
                  <a:schemeClr val="tx1"/>
                </a:solidFill>
                <a:effectLst/>
                <a:latin typeface="Amazon Ember Regular" charset="0"/>
                <a:ea typeface="+mn-ea"/>
                <a:cs typeface="+mn-cs"/>
              </a:rPr>
              <a:t>configs</a:t>
            </a:r>
            <a:r>
              <a:rPr lang="en-US" sz="1200" b="0" i="0" kern="1200" dirty="0">
                <a:solidFill>
                  <a:schemeClr val="tx1"/>
                </a:solidFill>
                <a:effectLst/>
                <a:latin typeface="Amazon Ember Regular" charset="0"/>
                <a:ea typeface="+mn-ea"/>
                <a:cs typeface="+mn-cs"/>
              </a:rPr>
              <a:t> to tiller which handles the rest. Repo doesn't need to be configured with tiller, client only do.</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Because a chart repository can be any HTTP server that can serve YAML and tar files and can answer GET requests, you have a plethora of options when it comes down to hosting your own chart repository. For example, you can use a Amazon S3 bucket, </a:t>
            </a:r>
            <a:r>
              <a:rPr lang="en-US" sz="1200" b="0" i="0" kern="1200" dirty="0" err="1">
                <a:solidFill>
                  <a:schemeClr val="tx1"/>
                </a:solidFill>
                <a:effectLst/>
                <a:latin typeface="Amazon Ember Regular" charset="0"/>
                <a:ea typeface="+mn-ea"/>
                <a:cs typeface="+mn-cs"/>
              </a:rPr>
              <a:t>Github</a:t>
            </a:r>
            <a:r>
              <a:rPr lang="en-US" sz="1200" b="0" i="0" kern="1200" dirty="0">
                <a:solidFill>
                  <a:schemeClr val="tx1"/>
                </a:solidFill>
                <a:effectLst/>
                <a:latin typeface="Amazon Ember Regular" charset="0"/>
                <a:ea typeface="+mn-ea"/>
                <a:cs typeface="+mn-cs"/>
              </a:rPr>
              <a:t> Pages, or even create your own web server.</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51</a:t>
            </a:fld>
            <a:endParaRPr lang="en-US" dirty="0"/>
          </a:p>
        </p:txBody>
      </p:sp>
    </p:spTree>
    <p:extLst>
      <p:ext uri="{BB962C8B-B14F-4D97-AF65-F5344CB8AC3E}">
        <p14:creationId xmlns:p14="http://schemas.microsoft.com/office/powerpoint/2010/main" val="2265623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93617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provide access to our EKS API logs through </a:t>
            </a:r>
            <a:r>
              <a:rPr lang="en-US" dirty="0" err="1"/>
              <a:t>cloudtrail</a:t>
            </a:r>
            <a:r>
              <a:rPr lang="en-US" dirty="0"/>
              <a:t>, Kubernetes control plane logs through </a:t>
            </a:r>
            <a:r>
              <a:rPr lang="en-US" dirty="0" err="1"/>
              <a:t>cloudwatch</a:t>
            </a:r>
            <a:r>
              <a:rPr lang="en-US" dirty="0"/>
              <a:t> like </a:t>
            </a:r>
          </a:p>
          <a:p>
            <a:r>
              <a:rPr lang="en-US" dirty="0"/>
              <a:t>/</a:t>
            </a:r>
            <a:r>
              <a:rPr lang="en-US" dirty="0" err="1"/>
              <a:t>var</a:t>
            </a:r>
            <a:r>
              <a:rPr lang="en-US" dirty="0"/>
              <a:t>/log/</a:t>
            </a:r>
            <a:r>
              <a:rPr lang="en-US" dirty="0" err="1"/>
              <a:t>kube-apiserver.log</a:t>
            </a:r>
            <a:r>
              <a:rPr lang="en-US" dirty="0"/>
              <a:t> - API Server, responsible for serving the API</a:t>
            </a:r>
          </a:p>
          <a:p>
            <a:r>
              <a:rPr lang="en-US" dirty="0"/>
              <a:t>/</a:t>
            </a:r>
            <a:r>
              <a:rPr lang="en-US" dirty="0" err="1"/>
              <a:t>var</a:t>
            </a:r>
            <a:r>
              <a:rPr lang="en-US" dirty="0"/>
              <a:t>/log/</a:t>
            </a:r>
            <a:r>
              <a:rPr lang="en-US" dirty="0" err="1"/>
              <a:t>kube-scheduler.log</a:t>
            </a:r>
            <a:r>
              <a:rPr lang="en-US" dirty="0"/>
              <a:t> - Scheduler, responsible for making scheduling decisions</a:t>
            </a:r>
          </a:p>
          <a:p>
            <a:r>
              <a:rPr lang="en-US" dirty="0"/>
              <a:t>/</a:t>
            </a:r>
            <a:r>
              <a:rPr lang="en-US" dirty="0" err="1"/>
              <a:t>var</a:t>
            </a:r>
            <a:r>
              <a:rPr lang="en-US" dirty="0"/>
              <a:t>/log/</a:t>
            </a:r>
            <a:r>
              <a:rPr lang="en-US" dirty="0" err="1"/>
              <a:t>kube</a:t>
            </a:r>
            <a:r>
              <a:rPr lang="en-US" dirty="0"/>
              <a:t>-controller-</a:t>
            </a:r>
            <a:r>
              <a:rPr lang="en-US" dirty="0" err="1"/>
              <a:t>manager.log</a:t>
            </a:r>
            <a:r>
              <a:rPr lang="en-US" dirty="0"/>
              <a:t> - Controller that manages replication controllers</a:t>
            </a:r>
          </a:p>
          <a:p>
            <a:br>
              <a:rPr lang="en-US" dirty="0"/>
            </a:br>
            <a:r>
              <a:rPr lang="en-US" dirty="0"/>
              <a:t> and, finally,  we’ll provide access to the metrics server, which aggregates cluster wide metrics, for consumption via your favorite mechanism. </a:t>
            </a:r>
          </a:p>
          <a:p>
            <a:endParaRPr lang="en-US" dirty="0"/>
          </a:p>
        </p:txBody>
      </p:sp>
      <p:sp>
        <p:nvSpPr>
          <p:cNvPr id="4" name="Slide Number Placeholder 3"/>
          <p:cNvSpPr>
            <a:spLocks noGrp="1"/>
          </p:cNvSpPr>
          <p:nvPr>
            <p:ph type="sldNum" sz="quarter" idx="10"/>
          </p:nvPr>
        </p:nvSpPr>
        <p:spPr/>
        <p:txBody>
          <a:bodyPr/>
          <a:lstStyle/>
          <a:p>
            <a:fld id="{04709AFD-9E62-234C-B462-A85BDAA57157}" type="slidenum">
              <a:rPr lang="en-US" smtClean="0"/>
              <a:t>55</a:t>
            </a:fld>
            <a:endParaRPr lang="en-US"/>
          </a:p>
        </p:txBody>
      </p:sp>
    </p:spTree>
    <p:extLst>
      <p:ext uri="{BB962C8B-B14F-4D97-AF65-F5344CB8AC3E}">
        <p14:creationId xmlns:p14="http://schemas.microsoft.com/office/powerpoint/2010/main" val="88420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Single entry point, single </a:t>
            </a:r>
            <a:r>
              <a:rPr lang="en-US" dirty="0" err="1"/>
              <a:t>cmd</a:t>
            </a:r>
            <a:endParaRPr lang="en-US" dirty="0"/>
          </a:p>
          <a:p>
            <a:pPr marL="171450" indent="-171450">
              <a:buFont typeface="Arial" panose="020B0604020202020204" pitchFamily="34" charset="0"/>
              <a:buChar char="•"/>
            </a:pPr>
            <a:r>
              <a:rPr lang="en-US" dirty="0"/>
              <a:t>Microservices encourage polyglot culture. Containers enable them.</a:t>
            </a:r>
          </a:p>
          <a:p>
            <a:pPr marL="171450" indent="-171450">
              <a:buFont typeface="Arial" panose="020B0604020202020204" pitchFamily="34" charset="0"/>
              <a:buChar char="•"/>
            </a:pPr>
            <a:r>
              <a:rPr lang="en-US" dirty="0"/>
              <a:t>No impedance mismatch</a:t>
            </a:r>
          </a:p>
          <a:p>
            <a:pPr marL="171450" indent="-171450">
              <a:buFont typeface="Arial" panose="020B0604020202020204" pitchFamily="34" charset="0"/>
              <a:buChar char="•"/>
            </a:pPr>
            <a:r>
              <a:rPr lang="en-US" dirty="0"/>
              <a:t>Dependencies are totally packaged together</a:t>
            </a:r>
          </a:p>
          <a:p>
            <a:pPr marL="171450" indent="-171450">
              <a:buFont typeface="Arial" panose="020B0604020202020204" pitchFamily="34" charset="0"/>
              <a:buChar char="•"/>
            </a:pPr>
            <a:r>
              <a:rPr lang="en-US" dirty="0"/>
              <a:t>Containers can’t affect each other and that’s how we like microservices to be</a:t>
            </a:r>
          </a:p>
          <a:p>
            <a:pPr marL="171450" indent="-171450">
              <a:buFont typeface="Arial" panose="020B0604020202020204" pitchFamily="34" charset="0"/>
              <a:buChar char="•"/>
            </a:pPr>
            <a:r>
              <a:rPr lang="en-US" dirty="0"/>
              <a:t>Compare VM to containers. Faster to spin up in a container</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11</a:t>
            </a:fld>
            <a:endParaRPr lang="en-US" dirty="0"/>
          </a:p>
        </p:txBody>
      </p:sp>
    </p:spTree>
    <p:extLst>
      <p:ext uri="{BB962C8B-B14F-4D97-AF65-F5344CB8AC3E}">
        <p14:creationId xmlns:p14="http://schemas.microsoft.com/office/powerpoint/2010/main" val="1926658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t>
            </a:r>
            <a:r>
              <a:rPr lang="en-US" dirty="0" err="1"/>
              <a:t>CloudTrail</a:t>
            </a:r>
            <a:r>
              <a:rPr lang="en-US" dirty="0"/>
              <a:t> at https://us-west-2.console.aws.amazon.com/</a:t>
            </a:r>
            <a:r>
              <a:rPr lang="en-US" dirty="0" err="1"/>
              <a:t>cloudtrail</a:t>
            </a:r>
            <a:r>
              <a:rPr lang="en-US" dirty="0"/>
              <a:t>/</a:t>
            </a:r>
            <a:r>
              <a:rPr lang="en-US" dirty="0" err="1"/>
              <a:t>home?region</a:t>
            </a:r>
            <a:r>
              <a:rPr lang="en-US" dirty="0"/>
              <a:t>=us-west-2#/events</a:t>
            </a:r>
          </a:p>
          <a:p>
            <a:endParaRPr lang="en-US" dirty="0"/>
          </a:p>
          <a:p>
            <a:r>
              <a:rPr lang="en-US" dirty="0"/>
              <a:t>Show CW logs at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56</a:t>
            </a:fld>
            <a:endParaRPr lang="en-US" dirty="0"/>
          </a:p>
        </p:txBody>
      </p:sp>
    </p:spTree>
    <p:extLst>
      <p:ext uri="{BB962C8B-B14F-4D97-AF65-F5344CB8AC3E}">
        <p14:creationId xmlns:p14="http://schemas.microsoft.com/office/powerpoint/2010/main" val="937786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Amazon Ember Regular" charset="0"/>
                <a:ea typeface="+mn-ea"/>
                <a:cs typeface="+mn-cs"/>
              </a:rPr>
              <a:t>Control traffic between services with dynamic route configuration, conduct A/B tests, release canaries, and gradually upgrade versions using blue/green deployments. </a:t>
            </a:r>
          </a:p>
          <a:p>
            <a:pPr marL="171450" indent="-171450">
              <a:buFontTx/>
              <a:buChar char="-"/>
            </a:pPr>
            <a:r>
              <a:rPr lang="en-US" sz="1200" b="0" i="0" kern="1200" dirty="0">
                <a:solidFill>
                  <a:schemeClr val="tx1"/>
                </a:solidFill>
                <a:effectLst/>
                <a:latin typeface="Amazon Ember Regular" charset="0"/>
                <a:ea typeface="+mn-ea"/>
                <a:cs typeface="+mn-cs"/>
              </a:rPr>
              <a:t>Increase reliability by shielding applications from flaky networks and cascading failures in adverse conditions.</a:t>
            </a:r>
          </a:p>
          <a:p>
            <a:pPr marL="171450" indent="-171450">
              <a:buFontTx/>
              <a:buChar char="-"/>
            </a:pPr>
            <a:r>
              <a:rPr lang="en-US" sz="1200" b="0" i="0" kern="1200" dirty="0">
                <a:solidFill>
                  <a:schemeClr val="tx1"/>
                </a:solidFill>
                <a:effectLst/>
                <a:latin typeface="Amazon Ember Regular" charset="0"/>
                <a:ea typeface="+mn-ea"/>
                <a:cs typeface="+mn-cs"/>
              </a:rPr>
              <a:t>Apply organizational policy to the interaction between services, ensure access policies are enforced and resources are fairly distributed among consumers. Policy changes are made by configuring the mesh, not by changing application code.</a:t>
            </a:r>
          </a:p>
          <a:p>
            <a:pPr marL="171450" indent="-171450">
              <a:buFontTx/>
              <a:buChar char="-"/>
            </a:pPr>
            <a:r>
              <a:rPr lang="en-US" sz="1200" b="0" i="0" kern="1200" dirty="0">
                <a:solidFill>
                  <a:schemeClr val="tx1"/>
                </a:solidFill>
                <a:effectLst/>
                <a:latin typeface="Amazon Ember Regular" charset="0"/>
                <a:ea typeface="+mn-ea"/>
                <a:cs typeface="+mn-cs"/>
              </a:rPr>
              <a:t>Understand the dependencies between services, the nature and flow of traffic between them, and quickly identify issues with distributed tracing.</a:t>
            </a:r>
          </a:p>
          <a:p>
            <a:pPr marL="171450" indent="-171450">
              <a:buFontTx/>
              <a:buChar char="-"/>
            </a:pPr>
            <a:endParaRPr lang="en-US" sz="1200" b="0" i="0" kern="1200" dirty="0">
              <a:solidFill>
                <a:schemeClr val="tx1"/>
              </a:solidFill>
              <a:effectLst/>
              <a:latin typeface="Amazon Ember Regular" charset="0"/>
              <a:ea typeface="+mn-ea"/>
              <a:cs typeface="+mn-cs"/>
            </a:endParaRPr>
          </a:p>
          <a:p>
            <a:pPr marL="171450" indent="-171450">
              <a:buFontTx/>
              <a:buChar char="-"/>
            </a:pPr>
            <a:r>
              <a:rPr lang="en-US" sz="1200" b="0" i="0" kern="1200" dirty="0">
                <a:solidFill>
                  <a:schemeClr val="tx1"/>
                </a:solidFill>
                <a:effectLst/>
                <a:latin typeface="Amazon Ember Regular" charset="0"/>
                <a:ea typeface="+mn-ea"/>
                <a:cs typeface="+mn-cs"/>
              </a:rPr>
              <a:t>Sidecar proxies enable the decoupling of your applications from the operational aspects of managing service communication effectively and reliably.</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57</a:t>
            </a:fld>
            <a:endParaRPr lang="en-US" dirty="0"/>
          </a:p>
        </p:txBody>
      </p:sp>
    </p:spTree>
    <p:extLst>
      <p:ext uri="{BB962C8B-B14F-4D97-AF65-F5344CB8AC3E}">
        <p14:creationId xmlns:p14="http://schemas.microsoft.com/office/powerpoint/2010/main" val="5666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Dynamically configured based on weights and HTTP headers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58</a:t>
            </a:fld>
            <a:endParaRPr lang="en-US" dirty="0"/>
          </a:p>
        </p:txBody>
      </p:sp>
    </p:spTree>
    <p:extLst>
      <p:ext uri="{BB962C8B-B14F-4D97-AF65-F5344CB8AC3E}">
        <p14:creationId xmlns:p14="http://schemas.microsoft.com/office/powerpoint/2010/main" val="259210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endParaRPr lang="en-US" dirty="0"/>
          </a:p>
          <a:p>
            <a:pPr lvl="0" rtl="0">
              <a:spcBef>
                <a:spcPts val="0"/>
              </a:spcBef>
              <a:buNone/>
            </a:pPr>
            <a:r>
              <a:rPr lang="en-US" dirty="0"/>
              <a:t>Tune the Docker logs in different manner</a:t>
            </a:r>
          </a:p>
          <a:p>
            <a:pPr lvl="0" rtl="0">
              <a:spcBef>
                <a:spcPts val="0"/>
              </a:spcBef>
              <a:buNone/>
            </a:pPr>
            <a:r>
              <a:rPr lang="en-US" dirty="0"/>
              <a:t>System logs</a:t>
            </a:r>
          </a:p>
          <a:p>
            <a:pPr lvl="0" rtl="0">
              <a:spcBef>
                <a:spcPts val="0"/>
              </a:spcBef>
              <a:buNone/>
            </a:pPr>
            <a:r>
              <a:rPr lang="en-US" dirty="0"/>
              <a:t>Docker logs</a:t>
            </a:r>
          </a:p>
          <a:p>
            <a:pPr lvl="0" rtl="0">
              <a:spcBef>
                <a:spcPts val="0"/>
              </a:spcBef>
              <a:buNone/>
            </a:pPr>
            <a:endParaRPr lang="en-US" baseline="0" dirty="0"/>
          </a:p>
          <a:p>
            <a:pPr lvl="0" rtl="0">
              <a:spcBef>
                <a:spcPts val="0"/>
              </a:spcBef>
              <a:buNone/>
            </a:pPr>
            <a:r>
              <a:rPr lang="en-US" baseline="0" dirty="0"/>
              <a:t>Pod has a PID</a:t>
            </a:r>
          </a:p>
          <a:p>
            <a:pPr lvl="0" rtl="0">
              <a:spcBef>
                <a:spcPts val="0"/>
              </a:spcBef>
              <a:buNone/>
            </a:pPr>
            <a:r>
              <a:rPr lang="en-US" baseline="0" dirty="0"/>
              <a:t>PID writes to STDOUT</a:t>
            </a:r>
          </a:p>
          <a:p>
            <a:pPr lvl="0" rtl="0">
              <a:spcBef>
                <a:spcPts val="0"/>
              </a:spcBef>
              <a:buNone/>
            </a:pPr>
            <a:r>
              <a:rPr lang="en-US" baseline="0" dirty="0"/>
              <a:t>Docker picks it up and dumps to file</a:t>
            </a:r>
          </a:p>
          <a:p>
            <a:pPr lvl="0" rtl="0">
              <a:spcBef>
                <a:spcPts val="0"/>
              </a:spcBef>
              <a:buNone/>
            </a:pPr>
            <a:endParaRPr lang="en-US" baseline="0" dirty="0"/>
          </a:p>
          <a:p>
            <a:pPr lvl="0" rtl="0">
              <a:spcBef>
                <a:spcPts val="0"/>
              </a:spcBef>
              <a:buNone/>
            </a:pPr>
            <a:r>
              <a:rPr lang="en-US" baseline="0" dirty="0" err="1"/>
              <a:t>Debian</a:t>
            </a:r>
            <a:r>
              <a:rPr lang="en-US" baseline="0" dirty="0"/>
              <a:t>: </a:t>
            </a:r>
            <a:r>
              <a:rPr lang="en-US" baseline="0" dirty="0" err="1"/>
              <a:t>daemon.log</a:t>
            </a:r>
            <a:endParaRPr lang="en-US" baseline="0" dirty="0"/>
          </a:p>
          <a:p>
            <a:pPr lvl="0" rtl="0">
              <a:spcBef>
                <a:spcPts val="0"/>
              </a:spcBef>
              <a:buNone/>
            </a:pPr>
            <a:endParaRPr lang="en-US" baseline="0" dirty="0"/>
          </a:p>
          <a:p>
            <a:pPr lvl="0" rtl="0">
              <a:spcBef>
                <a:spcPts val="0"/>
              </a:spcBef>
              <a:buNone/>
            </a:pPr>
            <a:r>
              <a:rPr lang="en-US" baseline="0" dirty="0"/>
              <a:t>System log (</a:t>
            </a:r>
            <a:r>
              <a:rPr lang="en-US" baseline="0" dirty="0" err="1"/>
              <a:t>systemd</a:t>
            </a:r>
            <a:r>
              <a:rPr lang="en-US" baseline="0" dirty="0"/>
              <a:t> logs): Kernel panics, messages from Docker, </a:t>
            </a:r>
            <a:r>
              <a:rPr lang="en-US" baseline="0" dirty="0" err="1"/>
              <a:t>kubelet</a:t>
            </a:r>
            <a:r>
              <a:rPr lang="en-US" baseline="0" dirty="0"/>
              <a:t>, API server</a:t>
            </a:r>
          </a:p>
          <a:p>
            <a:pPr lvl="0" rtl="0">
              <a:spcBef>
                <a:spcPts val="0"/>
              </a:spcBef>
              <a:buNone/>
            </a:pPr>
            <a:r>
              <a:rPr lang="en-US" baseline="0" dirty="0"/>
              <a:t>Why my pod is not scheduling?  - </a:t>
            </a:r>
            <a:r>
              <a:rPr lang="en-US" baseline="0" dirty="0" err="1"/>
              <a:t>Kubectl</a:t>
            </a:r>
            <a:r>
              <a:rPr lang="en-US" baseline="0" dirty="0"/>
              <a:t> events, </a:t>
            </a:r>
            <a:r>
              <a:rPr lang="en-US" baseline="0" dirty="0" err="1"/>
              <a:t>kubectl</a:t>
            </a:r>
            <a:r>
              <a:rPr lang="en-US" baseline="0" dirty="0"/>
              <a:t> describe will help</a:t>
            </a:r>
          </a:p>
          <a:p>
            <a:pPr lvl="0" rtl="0">
              <a:spcBef>
                <a:spcPts val="0"/>
              </a:spcBef>
              <a:buNone/>
            </a:pPr>
            <a:endParaRPr lang="en-US" baseline="0" dirty="0"/>
          </a:p>
          <a:p>
            <a:pPr lvl="0" rtl="0">
              <a:spcBef>
                <a:spcPts val="0"/>
              </a:spcBef>
              <a:buNone/>
            </a:pPr>
            <a:r>
              <a:rPr lang="en-US" baseline="0" dirty="0"/>
              <a:t>Basic is throw Prometheus – aggregator for events, </a:t>
            </a:r>
            <a:r>
              <a:rPr lang="en-US" baseline="0" dirty="0">
                <a:solidFill>
                  <a:srgbClr val="FF0000"/>
                </a:solidFill>
              </a:rPr>
              <a:t>not a long term persistent store </a:t>
            </a:r>
            <a:r>
              <a:rPr lang="mr-IN" baseline="0" dirty="0">
                <a:solidFill>
                  <a:srgbClr val="FF0000"/>
                </a:solidFill>
              </a:rPr>
              <a:t>–</a:t>
            </a:r>
            <a:r>
              <a:rPr lang="en-US" baseline="0" dirty="0">
                <a:solidFill>
                  <a:srgbClr val="FF0000"/>
                </a:solidFill>
              </a:rPr>
              <a:t> Actually </a:t>
            </a:r>
            <a:r>
              <a:rPr lang="en-US" baseline="0" dirty="0" err="1">
                <a:solidFill>
                  <a:srgbClr val="FF0000"/>
                </a:solidFill>
              </a:rPr>
              <a:t>InfluxDB</a:t>
            </a:r>
            <a:r>
              <a:rPr lang="en-US" baseline="0" dirty="0">
                <a:solidFill>
                  <a:srgbClr val="FF0000"/>
                </a:solidFill>
              </a:rPr>
              <a:t> comes with scaling and clustering only in the commercial version. The open source version like Prometheus has to be manual </a:t>
            </a:r>
            <a:r>
              <a:rPr lang="en-US" baseline="0" dirty="0" err="1">
                <a:solidFill>
                  <a:srgbClr val="FF0000"/>
                </a:solidFill>
              </a:rPr>
              <a:t>sharded</a:t>
            </a:r>
            <a:r>
              <a:rPr lang="en-US" baseline="0" dirty="0">
                <a:solidFill>
                  <a:srgbClr val="FF0000"/>
                </a:solidFill>
              </a:rPr>
              <a:t> and scaling has to be figured out based on how much data is gathered.</a:t>
            </a:r>
          </a:p>
          <a:p>
            <a:pPr lvl="0" rtl="0">
              <a:spcBef>
                <a:spcPts val="0"/>
              </a:spcBef>
              <a:buNone/>
            </a:pPr>
            <a:endParaRPr lang="en-US" baseline="0" dirty="0"/>
          </a:p>
        </p:txBody>
      </p:sp>
    </p:spTree>
    <p:extLst>
      <p:ext uri="{BB962C8B-B14F-4D97-AF65-F5344CB8AC3E}">
        <p14:creationId xmlns:p14="http://schemas.microsoft.com/office/powerpoint/2010/main" val="2790149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helps you with tracing requests, record the traces in the X-Ray service, view service map of your distributed application in the X-Ray console and analyze specific issues that are affecting your application within a specific time frame.</a:t>
            </a:r>
          </a:p>
        </p:txBody>
      </p:sp>
      <p:sp>
        <p:nvSpPr>
          <p:cNvPr id="4" name="Slide Number Placeholder 3"/>
          <p:cNvSpPr>
            <a:spLocks noGrp="1"/>
          </p:cNvSpPr>
          <p:nvPr>
            <p:ph type="sldNum" sz="quarter" idx="10"/>
          </p:nvPr>
        </p:nvSpPr>
        <p:spPr/>
        <p:txBody>
          <a:bodyPr/>
          <a:lstStyle/>
          <a:p>
            <a:fld id="{9B5F80A7-D1A3-4A4B-8CDD-2FE707C10854}" type="slidenum">
              <a:rPr lang="en-US" smtClean="0"/>
              <a:t>65</a:t>
            </a:fld>
            <a:endParaRPr lang="en-US"/>
          </a:p>
        </p:txBody>
      </p:sp>
    </p:spTree>
    <p:extLst>
      <p:ext uri="{BB962C8B-B14F-4D97-AF65-F5344CB8AC3E}">
        <p14:creationId xmlns:p14="http://schemas.microsoft.com/office/powerpoint/2010/main" val="3695773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SDK is available for Java, .NET, .NET Core, Python, Ruby (beta), Go (RC1) and </a:t>
            </a:r>
            <a:r>
              <a:rPr lang="en-US" dirty="0" err="1"/>
              <a:t>Node.js</a:t>
            </a:r>
            <a:r>
              <a:rPr lang="en-US" dirty="0"/>
              <a:t>.</a:t>
            </a:r>
          </a:p>
          <a:p>
            <a:endParaRPr lang="en-US" dirty="0"/>
          </a:p>
          <a:p>
            <a:r>
              <a:rPr lang="en-US" dirty="0"/>
              <a:t>AWS services called using AWS SDK can be automatically instrumented.</a:t>
            </a:r>
          </a:p>
          <a:p>
            <a:r>
              <a:rPr lang="en-US" dirty="0"/>
              <a:t>Non-AWS services over HTTP and HTTPS can be instrumented</a:t>
            </a:r>
          </a:p>
          <a:p>
            <a:r>
              <a:rPr lang="en-US" dirty="0"/>
              <a:t>Driver available for MySQL and Postgres</a:t>
            </a:r>
          </a:p>
          <a:p>
            <a:endParaRPr lang="en-US" dirty="0"/>
          </a:p>
          <a:p>
            <a:r>
              <a:rPr lang="en-US" dirty="0"/>
              <a:t>It enables you to quickly instrument your application code to index data using annotations and log data using metadata.</a:t>
            </a:r>
          </a:p>
        </p:txBody>
      </p:sp>
      <p:sp>
        <p:nvSpPr>
          <p:cNvPr id="4" name="Slide Number Placeholder 3"/>
          <p:cNvSpPr>
            <a:spLocks noGrp="1"/>
          </p:cNvSpPr>
          <p:nvPr>
            <p:ph type="sldNum" sz="quarter" idx="10"/>
          </p:nvPr>
        </p:nvSpPr>
        <p:spPr/>
        <p:txBody>
          <a:bodyPr/>
          <a:lstStyle/>
          <a:p>
            <a:fld id="{9B5F80A7-D1A3-4A4B-8CDD-2FE707C10854}" type="slidenum">
              <a:rPr lang="en-US" smtClean="0"/>
              <a:t>66</a:t>
            </a:fld>
            <a:endParaRPr lang="en-US"/>
          </a:p>
        </p:txBody>
      </p:sp>
    </p:spTree>
    <p:extLst>
      <p:ext uri="{BB962C8B-B14F-4D97-AF65-F5344CB8AC3E}">
        <p14:creationId xmlns:p14="http://schemas.microsoft.com/office/powerpoint/2010/main" val="1984475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plan to extend</a:t>
            </a:r>
            <a:r>
              <a:rPr lang="en-US" baseline="0" dirty="0"/>
              <a:t> AWS Fargate to support </a:t>
            </a:r>
            <a:r>
              <a:rPr lang="en-US" dirty="0"/>
              <a:t>EKS,</a:t>
            </a:r>
            <a:r>
              <a:rPr lang="en-US" baseline="0" dirty="0"/>
              <a:t> our fully managed Kubernetes offering, in </a:t>
            </a:r>
            <a:r>
              <a:rPr lang="en-US" dirty="0"/>
              <a:t>2018.</a:t>
            </a:r>
          </a:p>
        </p:txBody>
      </p:sp>
      <p:sp>
        <p:nvSpPr>
          <p:cNvPr id="4" name="Slide Number Placeholder 3"/>
          <p:cNvSpPr>
            <a:spLocks noGrp="1"/>
          </p:cNvSpPr>
          <p:nvPr>
            <p:ph type="sldNum" sz="quarter" idx="10"/>
          </p:nvPr>
        </p:nvSpPr>
        <p:spPr/>
        <p:txBody>
          <a:bodyPr/>
          <a:lstStyle/>
          <a:p>
            <a:fld id="{BAFC19F9-0583-4F75-8340-179CC39A694D}" type="slidenum">
              <a:rPr lang="en-US" smtClean="0"/>
              <a:t>68</a:t>
            </a:fld>
            <a:endParaRPr lang="en-US" dirty="0"/>
          </a:p>
        </p:txBody>
      </p:sp>
    </p:spTree>
    <p:extLst>
      <p:ext uri="{BB962C8B-B14F-4D97-AF65-F5344CB8AC3E}">
        <p14:creationId xmlns:p14="http://schemas.microsoft.com/office/powerpoint/2010/main" val="53001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69</a:t>
            </a:fld>
            <a:endParaRPr lang="en-US"/>
          </a:p>
        </p:txBody>
      </p:sp>
    </p:spTree>
    <p:extLst>
      <p:ext uri="{BB962C8B-B14F-4D97-AF65-F5344CB8AC3E}">
        <p14:creationId xmlns:p14="http://schemas.microsoft.com/office/powerpoint/2010/main" val="14891939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70</a:t>
            </a:fld>
            <a:endParaRPr lang="en-US"/>
          </a:p>
        </p:txBody>
      </p:sp>
    </p:spTree>
    <p:extLst>
      <p:ext uri="{BB962C8B-B14F-4D97-AF65-F5344CB8AC3E}">
        <p14:creationId xmlns:p14="http://schemas.microsoft.com/office/powerpoint/2010/main" val="397982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AWS builds its data centers in multiple geographic regions as well as across multiple Availability Zones within each region to offer maximum resiliency against system disruptions.</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Start with Availability</a:t>
            </a:r>
            <a:r>
              <a:rPr lang="en-US" baseline="0" dirty="0"/>
              <a:t> (spread across 3 AZs in a region) by default.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Scale with usage. Today a sample application and becomes popular, then it’ll scale with the usage. If the application needs to be launched across the world, then you can add regions.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9C3F2ED-74C5-7D4F-8560-0CC253E9A436}" type="slidenum">
              <a:rPr lang="en-US" smtClean="0"/>
              <a:pPr/>
              <a:t>71</a:t>
            </a:fld>
            <a:endParaRPr lang="en-US" dirty="0"/>
          </a:p>
        </p:txBody>
      </p:sp>
    </p:spTree>
    <p:extLst>
      <p:ext uri="{BB962C8B-B14F-4D97-AF65-F5344CB8AC3E}">
        <p14:creationId xmlns:p14="http://schemas.microsoft.com/office/powerpoint/2010/main" val="1206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with containers is rather easy,</a:t>
            </a:r>
            <a:r>
              <a:rPr lang="en-US" baseline="0" dirty="0"/>
              <a:t> you could even spin up one locally without much effort</a:t>
            </a:r>
            <a:endParaRPr lang="en-US" dirty="0"/>
          </a:p>
        </p:txBody>
      </p:sp>
      <p:sp>
        <p:nvSpPr>
          <p:cNvPr id="4" name="Slide Number Placeholder 3"/>
          <p:cNvSpPr>
            <a:spLocks noGrp="1"/>
          </p:cNvSpPr>
          <p:nvPr>
            <p:ph type="sldNum" sz="quarter" idx="10"/>
          </p:nvPr>
        </p:nvSpPr>
        <p:spPr/>
        <p:txBody>
          <a:bodyPr/>
          <a:lstStyle/>
          <a:p>
            <a:fld id="{BAFC19F9-0583-4F75-8340-179CC39A694D}" type="slidenum">
              <a:rPr lang="en-US" smtClean="0"/>
              <a:t>12</a:t>
            </a:fld>
            <a:endParaRPr lang="en-US" dirty="0"/>
          </a:p>
        </p:txBody>
      </p:sp>
    </p:spTree>
    <p:extLst>
      <p:ext uri="{BB962C8B-B14F-4D97-AF65-F5344CB8AC3E}">
        <p14:creationId xmlns:p14="http://schemas.microsoft.com/office/powerpoint/2010/main" val="3985024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context</a:t>
            </a:r>
            <a:r>
              <a:rPr lang="en-US" baseline="0" dirty="0"/>
              <a:t> on Region &amp; AZ </a:t>
            </a:r>
            <a:r>
              <a:rPr lang="mr-IN" baseline="0" dirty="0"/>
              <a:t>–</a:t>
            </a:r>
            <a:r>
              <a:rPr lang="en-US" baseline="0" dirty="0"/>
              <a:t> 18 regions &amp; 53 AZ</a:t>
            </a:r>
          </a:p>
          <a:p>
            <a:endParaRPr lang="en-US" dirty="0"/>
          </a:p>
          <a:p>
            <a:r>
              <a:rPr lang="en-US" dirty="0"/>
              <a:t>To make HA, On EC2, you need to deploy across different AZ. On Managed, there is an</a:t>
            </a:r>
            <a:r>
              <a:rPr lang="en-US" baseline="0" dirty="0"/>
              <a:t> option for multi-AZ. In </a:t>
            </a:r>
            <a:r>
              <a:rPr lang="en-US" baseline="0" dirty="0" err="1"/>
              <a:t>Serverless</a:t>
            </a:r>
            <a:r>
              <a:rPr lang="en-US" baseline="0" dirty="0"/>
              <a:t>, everything (HA &amp; Fault tolerance) is taken care of for you.</a:t>
            </a:r>
          </a:p>
          <a:p>
            <a:endParaRPr lang="en-US" baseline="0" dirty="0"/>
          </a:p>
          <a:p>
            <a:r>
              <a:rPr lang="en-US" baseline="0" dirty="0"/>
              <a:t>First service was S3 and SQS </a:t>
            </a:r>
            <a:r>
              <a:rPr lang="mr-IN" baseline="0" dirty="0"/>
              <a:t>–</a:t>
            </a:r>
            <a:r>
              <a:rPr lang="en-US" baseline="0" dirty="0"/>
              <a:t> </a:t>
            </a:r>
            <a:r>
              <a:rPr lang="en-US" baseline="0" dirty="0" err="1"/>
              <a:t>Serverless</a:t>
            </a:r>
            <a:r>
              <a:rPr lang="en-US" baseline="0" dirty="0"/>
              <a:t> services. Lambda was added as Compute to S3 because of customer feedback. And then we added other sources to Lambda.</a:t>
            </a:r>
          </a:p>
          <a:p>
            <a:endParaRPr lang="en-US" baseline="0" dirty="0"/>
          </a:p>
          <a:p>
            <a:r>
              <a:rPr lang="en-US" baseline="0" dirty="0"/>
              <a:t>Provides a wide spectrum of services from </a:t>
            </a:r>
            <a:r>
              <a:rPr lang="en-US" baseline="0" dirty="0" err="1"/>
              <a:t>Chatbot</a:t>
            </a:r>
            <a:r>
              <a:rPr lang="en-US" baseline="0" dirty="0"/>
              <a:t>, IT automation, web application, Alexa and many others. We’ll look at a few of those today.</a:t>
            </a:r>
            <a:endParaRPr lang="en-US" dirty="0"/>
          </a:p>
        </p:txBody>
      </p:sp>
      <p:sp>
        <p:nvSpPr>
          <p:cNvPr id="4" name="Slide Number Placeholder 3"/>
          <p:cNvSpPr>
            <a:spLocks noGrp="1"/>
          </p:cNvSpPr>
          <p:nvPr>
            <p:ph type="sldNum" sz="quarter" idx="10"/>
          </p:nvPr>
        </p:nvSpPr>
        <p:spPr/>
        <p:txBody>
          <a:bodyPr/>
          <a:lstStyle/>
          <a:p>
            <a:fld id="{C9AECDCD-2FD5-4196-9596-C100DFB881F9}" type="slidenum">
              <a:rPr lang="en-SG" smtClean="0"/>
              <a:t>72</a:t>
            </a:fld>
            <a:endParaRPr lang="en-SG" dirty="0"/>
          </a:p>
        </p:txBody>
      </p:sp>
    </p:spTree>
    <p:extLst>
      <p:ext uri="{BB962C8B-B14F-4D97-AF65-F5344CB8AC3E}">
        <p14:creationId xmlns:p14="http://schemas.microsoft.com/office/powerpoint/2010/main" val="213278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73</a:t>
            </a:fld>
            <a:endParaRPr lang="en-US"/>
          </a:p>
        </p:txBody>
      </p:sp>
    </p:spTree>
    <p:extLst>
      <p:ext uri="{BB962C8B-B14F-4D97-AF65-F5344CB8AC3E}">
        <p14:creationId xmlns:p14="http://schemas.microsoft.com/office/powerpoint/2010/main" val="59724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were running Go on Lambda before we added support. Likewise,</a:t>
            </a:r>
            <a:r>
              <a:rPr lang="en-US" baseline="0" dirty="0"/>
              <a:t> customers have tested Fortran on Lambda. Can bring native libraries of your language.</a:t>
            </a:r>
          </a:p>
          <a:p>
            <a:endParaRPr lang="en-US" baseline="0" dirty="0"/>
          </a:p>
          <a:p>
            <a:r>
              <a:rPr lang="en-US" baseline="0" dirty="0"/>
              <a:t>Simple resource model </a:t>
            </a:r>
            <a:r>
              <a:rPr lang="mr-IN" baseline="0" dirty="0"/>
              <a:t>–</a:t>
            </a:r>
            <a:r>
              <a:rPr lang="en-US" baseline="0" dirty="0"/>
              <a:t> like a power button. One dial to get memory, CPU and network.</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74</a:t>
            </a:fld>
            <a:endParaRPr lang="en-US" dirty="0"/>
          </a:p>
        </p:txBody>
      </p:sp>
    </p:spTree>
    <p:extLst>
      <p:ext uri="{BB962C8B-B14F-4D97-AF65-F5344CB8AC3E}">
        <p14:creationId xmlns:p14="http://schemas.microsoft.com/office/powerpoint/2010/main" val="609458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difference between JSON payload and runtime context information.</a:t>
            </a:r>
          </a:p>
        </p:txBody>
      </p:sp>
      <p:sp>
        <p:nvSpPr>
          <p:cNvPr id="4" name="Slide Number Placeholder 3"/>
          <p:cNvSpPr>
            <a:spLocks noGrp="1"/>
          </p:cNvSpPr>
          <p:nvPr>
            <p:ph type="sldNum" sz="quarter" idx="10"/>
          </p:nvPr>
        </p:nvSpPr>
        <p:spPr/>
        <p:txBody>
          <a:bodyPr/>
          <a:lstStyle/>
          <a:p>
            <a:fld id="{69C3F2ED-74C5-7D4F-8560-0CC253E9A436}" type="slidenum">
              <a:rPr lang="en-US" smtClean="0"/>
              <a:pPr/>
              <a:t>75</a:t>
            </a:fld>
            <a:endParaRPr lang="en-US" dirty="0"/>
          </a:p>
        </p:txBody>
      </p:sp>
    </p:spTree>
    <p:extLst>
      <p:ext uri="{BB962C8B-B14F-4D97-AF65-F5344CB8AC3E}">
        <p14:creationId xmlns:p14="http://schemas.microsoft.com/office/powerpoint/2010/main" val="702049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DSL</a:t>
            </a:r>
            <a:r>
              <a:rPr lang="en-US" baseline="0" dirty="0"/>
              <a:t> on top of CFN</a:t>
            </a:r>
          </a:p>
          <a:p>
            <a:r>
              <a:rPr lang="en-US" baseline="0" dirty="0"/>
              <a:t>Done to simplify deployment of </a:t>
            </a:r>
            <a:r>
              <a:rPr lang="en-US" baseline="0" dirty="0" err="1"/>
              <a:t>Serverless</a:t>
            </a:r>
            <a:r>
              <a:rPr lang="en-US" baseline="0" dirty="0"/>
              <a:t> application</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78</a:t>
            </a:fld>
            <a:endParaRPr lang="en-US" dirty="0"/>
          </a:p>
        </p:txBody>
      </p:sp>
    </p:spTree>
    <p:extLst>
      <p:ext uri="{BB962C8B-B14F-4D97-AF65-F5344CB8AC3E}">
        <p14:creationId xmlns:p14="http://schemas.microsoft.com/office/powerpoint/2010/main" val="1923574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a:t>
            </a:r>
            <a:r>
              <a:rPr lang="en-US" dirty="0" err="1"/>
              <a:t>opensource</a:t>
            </a:r>
            <a:r>
              <a:rPr lang="en-US" dirty="0"/>
              <a:t> </a:t>
            </a:r>
            <a:r>
              <a:rPr lang="en-US" dirty="0" err="1"/>
              <a:t>docker</a:t>
            </a:r>
            <a:r>
              <a:rPr lang="en-US" dirty="0"/>
              <a:t>-lambda Docker image</a:t>
            </a:r>
            <a:r>
              <a:rPr lang="en-US" baseline="0" dirty="0"/>
              <a:t> to mimic Lambda’s runtime environment. Emulates timeout, memory limits and runtimes. Does not emulate CPU limits. Partial API Gateway emulation (proxy calls).</a:t>
            </a:r>
          </a:p>
          <a:p>
            <a:endParaRPr lang="en-US" baseline="0" dirty="0"/>
          </a:p>
          <a:p>
            <a:r>
              <a:rPr lang="en-US" baseline="0" dirty="0"/>
              <a:t>Before proxy-style, developers have to transform the input/output formats using Velocity Template Language in order to be able to invoke Lambda functions. Amazon is a customer-obsessed company, so we listened to feedback and added a simple proxy-style.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81</a:t>
            </a:fld>
            <a:endParaRPr lang="en-US" dirty="0"/>
          </a:p>
        </p:txBody>
      </p:sp>
    </p:spTree>
    <p:extLst>
      <p:ext uri="{BB962C8B-B14F-4D97-AF65-F5344CB8AC3E}">
        <p14:creationId xmlns:p14="http://schemas.microsoft.com/office/powerpoint/2010/main" val="137909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85</a:t>
            </a:fld>
            <a:endParaRPr lang="en-US"/>
          </a:p>
        </p:txBody>
      </p:sp>
    </p:spTree>
    <p:extLst>
      <p:ext uri="{BB962C8B-B14F-4D97-AF65-F5344CB8AC3E}">
        <p14:creationId xmlns:p14="http://schemas.microsoft.com/office/powerpoint/2010/main" val="1409215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86</a:t>
            </a:fld>
            <a:endParaRPr lang="en-US" dirty="0"/>
          </a:p>
        </p:txBody>
      </p:sp>
    </p:spTree>
    <p:extLst>
      <p:ext uri="{BB962C8B-B14F-4D97-AF65-F5344CB8AC3E}">
        <p14:creationId xmlns:p14="http://schemas.microsoft.com/office/powerpoint/2010/main" val="1875505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87</a:t>
            </a:fld>
            <a:endParaRPr lang="en-US" dirty="0"/>
          </a:p>
        </p:txBody>
      </p:sp>
    </p:spTree>
    <p:extLst>
      <p:ext uri="{BB962C8B-B14F-4D97-AF65-F5344CB8AC3E}">
        <p14:creationId xmlns:p14="http://schemas.microsoft.com/office/powerpoint/2010/main" val="3296842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88</a:t>
            </a:fld>
            <a:endParaRPr lang="en-US" dirty="0"/>
          </a:p>
        </p:txBody>
      </p:sp>
    </p:spTree>
    <p:extLst>
      <p:ext uri="{BB962C8B-B14F-4D97-AF65-F5344CB8AC3E}">
        <p14:creationId xmlns:p14="http://schemas.microsoft.com/office/powerpoint/2010/main" val="269874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mazon Ember Regular" charset="0"/>
                <a:ea typeface="+mn-ea"/>
                <a:cs typeface="+mn-cs"/>
              </a:rPr>
              <a:t>docker</a:t>
            </a:r>
            <a:r>
              <a:rPr lang="en-US" sz="1200" b="0" i="0" kern="1200" dirty="0">
                <a:solidFill>
                  <a:schemeClr val="tx1"/>
                </a:solidFill>
                <a:effectLst/>
                <a:latin typeface="Amazon Ember Regular" charset="0"/>
                <a:ea typeface="+mn-ea"/>
                <a:cs typeface="+mn-cs"/>
              </a:rPr>
              <a:t> swarm </a:t>
            </a:r>
            <a:r>
              <a:rPr lang="en-US" sz="1200" b="0" i="0" kern="1200" dirty="0" err="1">
                <a:solidFill>
                  <a:schemeClr val="tx1"/>
                </a:solidFill>
                <a:effectLst/>
                <a:latin typeface="Amazon Ember Regular" charset="0"/>
                <a:ea typeface="+mn-ea"/>
                <a:cs typeface="+mn-cs"/>
              </a:rPr>
              <a:t>init</a:t>
            </a:r>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cd apps/</a:t>
            </a:r>
            <a:r>
              <a:rPr lang="en-US" sz="1200" b="0" i="0" kern="1200" dirty="0" err="1">
                <a:solidFill>
                  <a:schemeClr val="tx1"/>
                </a:solidFill>
                <a:effectLst/>
                <a:latin typeface="Amazon Ember Regular" charset="0"/>
                <a:ea typeface="+mn-ea"/>
                <a:cs typeface="+mn-cs"/>
              </a:rPr>
              <a:t>docker</a:t>
            </a:r>
            <a:endParaRPr lang="en-US" sz="1200" b="0" i="0" kern="1200" dirty="0">
              <a:solidFill>
                <a:schemeClr val="tx1"/>
              </a:solidFill>
              <a:effectLst/>
              <a:latin typeface="Amazon Ember Regular" charset="0"/>
              <a:ea typeface="+mn-ea"/>
              <a:cs typeface="+mn-cs"/>
            </a:endParaRPr>
          </a:p>
          <a:p>
            <a:r>
              <a:rPr lang="en-US" sz="1200" b="0" i="0" kern="1200" dirty="0" err="1">
                <a:solidFill>
                  <a:schemeClr val="tx1"/>
                </a:solidFill>
                <a:effectLst/>
                <a:latin typeface="Amazon Ember Regular" charset="0"/>
                <a:ea typeface="+mn-ea"/>
                <a:cs typeface="+mn-cs"/>
              </a:rPr>
              <a:t>docker</a:t>
            </a:r>
            <a:r>
              <a:rPr lang="en-US" sz="1200" b="0" i="0" kern="1200" dirty="0">
                <a:solidFill>
                  <a:schemeClr val="tx1"/>
                </a:solidFill>
                <a:effectLst/>
                <a:latin typeface="Amazon Ember Regular" charset="0"/>
                <a:ea typeface="+mn-ea"/>
                <a:cs typeface="+mn-cs"/>
              </a:rPr>
              <a:t> stack deploy --compose-file </a:t>
            </a:r>
            <a:r>
              <a:rPr lang="en-US" sz="1200" b="0" i="0" kern="1200" dirty="0" err="1">
                <a:solidFill>
                  <a:schemeClr val="tx1"/>
                </a:solidFill>
                <a:effectLst/>
                <a:latin typeface="Amazon Ember Regular" charset="0"/>
                <a:ea typeface="+mn-ea"/>
                <a:cs typeface="+mn-cs"/>
              </a:rPr>
              <a:t>docker-compose.yaml</a:t>
            </a:r>
            <a:r>
              <a:rPr lang="en-US" sz="1200" b="0" i="0" kern="1200" dirty="0">
                <a:solidFill>
                  <a:schemeClr val="tx1"/>
                </a:solidFill>
                <a:effectLst/>
                <a:latin typeface="Amazon Ember Regular" charset="0"/>
                <a:ea typeface="+mn-ea"/>
                <a:cs typeface="+mn-cs"/>
              </a:rPr>
              <a:t> </a:t>
            </a:r>
            <a:r>
              <a:rPr lang="en-US" sz="1200" b="0" i="0" kern="1200" dirty="0" err="1">
                <a:solidFill>
                  <a:schemeClr val="tx1"/>
                </a:solidFill>
                <a:effectLst/>
                <a:latin typeface="Amazon Ember Regular" charset="0"/>
                <a:ea typeface="+mn-ea"/>
                <a:cs typeface="+mn-cs"/>
              </a:rPr>
              <a:t>myapp</a:t>
            </a:r>
            <a:endParaRPr lang="en-US" sz="1200" b="0" i="0" kern="1200" dirty="0">
              <a:solidFill>
                <a:schemeClr val="tx1"/>
              </a:solidFill>
              <a:effectLst/>
              <a:latin typeface="Amazon Ember Regular"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curl http://localhost:8080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Amazon Ember Regular" charset="0"/>
                <a:ea typeface="+mn-ea"/>
                <a:cs typeface="+mn-cs"/>
              </a:rPr>
              <a:t>docker</a:t>
            </a:r>
            <a:r>
              <a:rPr lang="en-US" sz="1200" b="0" i="0" kern="1200" dirty="0">
                <a:solidFill>
                  <a:schemeClr val="tx1"/>
                </a:solidFill>
                <a:effectLst/>
                <a:latin typeface="Amazon Ember Regular" charset="0"/>
                <a:ea typeface="+mn-ea"/>
                <a:cs typeface="+mn-cs"/>
              </a:rPr>
              <a:t> stack </a:t>
            </a:r>
            <a:r>
              <a:rPr lang="en-US" sz="1200" b="0" i="0" kern="1200" dirty="0" err="1">
                <a:solidFill>
                  <a:schemeClr val="tx1"/>
                </a:solidFill>
                <a:effectLst/>
                <a:latin typeface="Amazon Ember Regular" charset="0"/>
                <a:ea typeface="+mn-ea"/>
                <a:cs typeface="+mn-cs"/>
              </a:rPr>
              <a:t>rm</a:t>
            </a:r>
            <a:r>
              <a:rPr lang="en-US" sz="1200" b="0" i="0" kern="1200" dirty="0">
                <a:solidFill>
                  <a:schemeClr val="tx1"/>
                </a:solidFill>
                <a:effectLst/>
                <a:latin typeface="Amazon Ember Regular" charset="0"/>
                <a:ea typeface="+mn-ea"/>
                <a:cs typeface="+mn-cs"/>
              </a:rPr>
              <a:t> </a:t>
            </a:r>
            <a:r>
              <a:rPr lang="en-US" sz="1200" b="0" i="0" kern="1200" dirty="0" err="1">
                <a:solidFill>
                  <a:schemeClr val="tx1"/>
                </a:solidFill>
                <a:effectLst/>
                <a:latin typeface="Amazon Ember Regular" charset="0"/>
                <a:ea typeface="+mn-ea"/>
                <a:cs typeface="+mn-cs"/>
              </a:rPr>
              <a:t>myapp</a:t>
            </a:r>
            <a:endParaRPr lang="en-US" sz="1200" b="0" i="0" kern="1200" dirty="0">
              <a:solidFill>
                <a:schemeClr val="tx1"/>
              </a:solidFill>
              <a:effectLst/>
              <a:latin typeface="Amazon Ember Regular" charset="0"/>
              <a:ea typeface="+mn-ea"/>
              <a:cs typeface="+mn-cs"/>
            </a:endParaRPr>
          </a:p>
          <a:p>
            <a:endParaRPr lang="en-US" sz="1200" b="0" i="0" kern="1200" dirty="0">
              <a:solidFill>
                <a:schemeClr val="tx1"/>
              </a:solidFill>
              <a:effectLst/>
              <a:latin typeface="Amazon Ember Regular"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13</a:t>
            </a:fld>
            <a:endParaRPr lang="en-US" dirty="0"/>
          </a:p>
        </p:txBody>
      </p:sp>
    </p:spTree>
    <p:extLst>
      <p:ext uri="{BB962C8B-B14F-4D97-AF65-F5344CB8AC3E}">
        <p14:creationId xmlns:p14="http://schemas.microsoft.com/office/powerpoint/2010/main" val="4268283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allows you to make a more unit-testable function.</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Talk about 1000 concurrent execution and your database may not be able to handle this.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90</a:t>
            </a:fld>
            <a:endParaRPr lang="en-US" dirty="0"/>
          </a:p>
        </p:txBody>
      </p:sp>
    </p:spTree>
    <p:extLst>
      <p:ext uri="{BB962C8B-B14F-4D97-AF65-F5344CB8AC3E}">
        <p14:creationId xmlns:p14="http://schemas.microsoft.com/office/powerpoint/2010/main" val="36928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will reduce the amount of time that it takes for your deployment package to be downloaded and unpacked ahead of invocation. For functions authored in Java or .NET Core, avoid uploading the entire AWS SDK library as part of your deployment package. Instead, selectively depend on the modules which pick up components of the SDK you need (e.g. </a:t>
            </a:r>
            <a:r>
              <a:rPr lang="en-US" sz="1200" b="0" i="0" kern="1200" dirty="0" err="1">
                <a:solidFill>
                  <a:schemeClr val="tx1"/>
                </a:solidFill>
                <a:effectLst/>
                <a:latin typeface="Amazon Ember Regular" charset="0"/>
                <a:ea typeface="+mn-ea"/>
                <a:cs typeface="+mn-cs"/>
              </a:rPr>
              <a:t>DynamoDB</a:t>
            </a:r>
            <a:r>
              <a:rPr lang="en-US" sz="1200" b="0" i="0" kern="1200" dirty="0">
                <a:solidFill>
                  <a:schemeClr val="tx1"/>
                </a:solidFill>
                <a:effectLst/>
                <a:latin typeface="Amazon Ember Regular" charset="0"/>
                <a:ea typeface="+mn-ea"/>
                <a:cs typeface="+mn-cs"/>
              </a:rPr>
              <a:t>, Amazon S3 SDK modules and </a:t>
            </a:r>
            <a:r>
              <a:rPr lang="en-US" sz="1200" b="0" i="0" u="none" strike="noStrike" kern="1200" dirty="0">
                <a:solidFill>
                  <a:schemeClr val="tx1"/>
                </a:solidFill>
                <a:effectLst/>
                <a:latin typeface="Amazon Ember Regular" charset="0"/>
                <a:ea typeface="+mn-ea"/>
                <a:cs typeface="+mn-cs"/>
                <a:hlinkClick r:id="rId3"/>
              </a:rPr>
              <a:t>Lambda core libraries</a:t>
            </a:r>
            <a:r>
              <a:rPr lang="en-US" sz="1200" b="0" i="0" kern="1200" dirty="0">
                <a:solidFill>
                  <a:schemeClr val="tx1"/>
                </a:solidFill>
                <a:effectLst/>
                <a:latin typeface="Amazon Ember Regular"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91</a:t>
            </a:fld>
            <a:endParaRPr lang="en-US" dirty="0"/>
          </a:p>
        </p:txBody>
      </p:sp>
    </p:spTree>
    <p:extLst>
      <p:ext uri="{BB962C8B-B14F-4D97-AF65-F5344CB8AC3E}">
        <p14:creationId xmlns:p14="http://schemas.microsoft.com/office/powerpoint/2010/main" val="67262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Environment variables for Lambda functions enable you to dynamically pass settings to your function code and libraries, without making changes to your code. This allows a Lambda function to behave differently as it moves through lifecycle stages from development to deployment.</a:t>
            </a:r>
            <a:r>
              <a:rPr lang="en-US" sz="1200" b="0" i="0" kern="1200" baseline="0" dirty="0">
                <a:solidFill>
                  <a:schemeClr val="tx1"/>
                </a:solidFill>
                <a:effectLst/>
                <a:latin typeface="Amazon Ember Regular" charset="0"/>
                <a:ea typeface="+mn-ea"/>
                <a:cs typeface="+mn-cs"/>
              </a:rPr>
              <a:t> Total set cannot exceed 4kb.</a:t>
            </a:r>
            <a:endParaRPr lang="en-US" sz="1200" b="0" i="0" kern="1200" dirty="0">
              <a:solidFill>
                <a:schemeClr val="tx1"/>
              </a:solidFill>
              <a:effectLst/>
              <a:latin typeface="Amazon Ember Regular"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mazon Ember Regular"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EC2 metadata</a:t>
            </a:r>
            <a:r>
              <a:rPr lang="en-US" sz="1200" b="0" i="0" kern="1200" baseline="0" dirty="0">
                <a:solidFill>
                  <a:schemeClr val="tx1"/>
                </a:solidFill>
                <a:effectLst/>
                <a:latin typeface="Amazon Ember Regular" charset="0"/>
                <a:ea typeface="+mn-ea"/>
                <a:cs typeface="+mn-cs"/>
              </a:rPr>
              <a:t> API provides several environment variables, for example AWS_REGION.</a:t>
            </a:r>
            <a:endParaRPr lang="en-US" dirty="0"/>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For example, if you are writing to an Amazon S3 bucket, instead of hard-coding the bucket name you are writing to, configure the bucket name as an environment variable.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Environment variables are encrypted using AWS Key Management Service. Decrypted</a:t>
            </a:r>
            <a:r>
              <a:rPr lang="en-US" sz="1200" b="0" i="0" kern="1200" baseline="0" dirty="0">
                <a:solidFill>
                  <a:schemeClr val="tx1"/>
                </a:solidFill>
                <a:effectLst/>
                <a:latin typeface="Amazon Ember Regular" charset="0"/>
                <a:ea typeface="+mn-ea"/>
                <a:cs typeface="+mn-cs"/>
              </a:rPr>
              <a:t> when accessed in the application.</a:t>
            </a:r>
            <a:endParaRPr lang="en-US" sz="1200" b="0" i="0" kern="1200" dirty="0">
              <a:solidFill>
                <a:schemeClr val="tx1"/>
              </a:solidFill>
              <a:effectLst/>
              <a:latin typeface="Amazon Ember Regular" charset="0"/>
              <a:ea typeface="+mn-ea"/>
              <a:cs typeface="+mn-cs"/>
            </a:endParaRPr>
          </a:p>
          <a:p>
            <a:endParaRPr lang="en-US" sz="12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92</a:t>
            </a:fld>
            <a:endParaRPr lang="en-US" dirty="0"/>
          </a:p>
        </p:txBody>
      </p:sp>
    </p:spTree>
    <p:extLst>
      <p:ext uri="{BB962C8B-B14F-4D97-AF65-F5344CB8AC3E}">
        <p14:creationId xmlns:p14="http://schemas.microsoft.com/office/powerpoint/2010/main" val="162411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versions</a:t>
            </a:r>
            <a:r>
              <a:rPr lang="en-US" baseline="0" dirty="0"/>
              <a:t> of libraries are available but we may change and would not like customer’s applications to break</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93</a:t>
            </a:fld>
            <a:endParaRPr lang="en-US" dirty="0"/>
          </a:p>
        </p:txBody>
      </p:sp>
    </p:spTree>
    <p:extLst>
      <p:ext uri="{BB962C8B-B14F-4D97-AF65-F5344CB8AC3E}">
        <p14:creationId xmlns:p14="http://schemas.microsoft.com/office/powerpoint/2010/main" val="262598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Regular" charset="0"/>
                <a:ea typeface="+mn-ea"/>
                <a:cs typeface="+mn-cs"/>
              </a:rPr>
              <a:t>This is an example of what happens when you give more memory to a function: you also get more CPU and I/O capacity. This is a CPU-bound function (computing primes) so if you give more memory, it’ll be faster and finish earlier. Since you pay by the hundreds of milliseconds, if you give more memory and CPU you’ll get the results quicker, and pay almost the same!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Analogy of power button</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Any increase in memory size triggers an equivalent increase in CPU available to your function. The memory usage for your function is determined per-invoke and can be viewed in </a:t>
            </a:r>
            <a:r>
              <a:rPr lang="en-US" sz="1200" b="0" i="0" u="none" strike="noStrike" kern="1200" dirty="0">
                <a:solidFill>
                  <a:schemeClr val="tx1"/>
                </a:solidFill>
                <a:effectLst/>
                <a:latin typeface="Amazon Ember Regular" charset="0"/>
                <a:ea typeface="+mn-ea"/>
                <a:cs typeface="+mn-cs"/>
                <a:hlinkClick r:id="rId3"/>
              </a:rPr>
              <a:t>AWS CloudWatch Logs</a:t>
            </a:r>
            <a:r>
              <a:rPr lang="en-US" sz="1200" b="0" i="0" kern="1200" dirty="0">
                <a:solidFill>
                  <a:schemeClr val="tx1"/>
                </a:solidFill>
                <a:effectLst/>
                <a:latin typeface="Amazon Ember Regular" charset="0"/>
                <a:ea typeface="+mn-ea"/>
                <a:cs typeface="+mn-cs"/>
              </a:rPr>
              <a:t>. By analyzing the </a:t>
            </a:r>
            <a:r>
              <a:rPr lang="en-US" dirty="0"/>
              <a:t>Max Memory Used:</a:t>
            </a:r>
            <a:r>
              <a:rPr lang="en-US" sz="1200" b="0" i="0" kern="1200" dirty="0">
                <a:solidFill>
                  <a:schemeClr val="tx1"/>
                </a:solidFill>
                <a:effectLst/>
                <a:latin typeface="Amazon Ember Regular" charset="0"/>
                <a:ea typeface="+mn-ea"/>
                <a:cs typeface="+mn-cs"/>
              </a:rPr>
              <a:t> field, you can determine if your function needs more memory or if you over-provisioned your function's memory size.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The following table shows the average execution time and effective cost for a function executed</a:t>
            </a:r>
            <a:r>
              <a:rPr lang="en-US" sz="1200" b="0" i="0" kern="1200" baseline="0" dirty="0">
                <a:solidFill>
                  <a:schemeClr val="tx1"/>
                </a:solidFill>
                <a:effectLst/>
                <a:latin typeface="Amazon Ember Regular" charset="0"/>
                <a:ea typeface="+mn-ea"/>
                <a:cs typeface="+mn-cs"/>
              </a:rPr>
              <a:t> with different memories</a:t>
            </a:r>
            <a:r>
              <a:rPr lang="en-US" sz="1200" b="0" i="0" kern="1200" dirty="0">
                <a:solidFill>
                  <a:schemeClr val="tx1"/>
                </a:solidFill>
                <a:effectLst/>
                <a:latin typeface="Amazon Ember Regular" charset="0"/>
                <a:ea typeface="+mn-ea"/>
                <a:cs typeface="+mn-cs"/>
              </a:rPr>
              <a:t>, where each one was invoked 1,000 times. As we see, the effective cost goes down as CPU power increases, while the execution time at the highest memory size is </a:t>
            </a:r>
            <a:r>
              <a:rPr lang="en-US" sz="1200" b="0" i="0" kern="1200" dirty="0" err="1">
                <a:solidFill>
                  <a:schemeClr val="tx1"/>
                </a:solidFill>
                <a:effectLst/>
                <a:latin typeface="Amazon Ember Regular" charset="0"/>
                <a:ea typeface="+mn-ea"/>
                <a:cs typeface="+mn-cs"/>
              </a:rPr>
              <a:t>aboutone</a:t>
            </a:r>
            <a:r>
              <a:rPr lang="en-US" sz="1200" b="0" i="0" kern="1200" dirty="0">
                <a:solidFill>
                  <a:schemeClr val="tx1"/>
                </a:solidFill>
                <a:effectLst/>
                <a:latin typeface="Amazon Ember Regular" charset="0"/>
                <a:ea typeface="+mn-ea"/>
                <a:cs typeface="+mn-cs"/>
              </a:rPr>
              <a:t> tenth than at the lowest memory size.</a:t>
            </a:r>
          </a:p>
          <a:p>
            <a:endParaRPr lang="en-US" sz="1200" b="0" i="0" kern="1200" dirty="0">
              <a:solidFill>
                <a:schemeClr val="tx1"/>
              </a:solidFill>
              <a:effectLst/>
              <a:latin typeface="Amazon Ember Regular" charset="0"/>
              <a:ea typeface="+mn-ea"/>
              <a:cs typeface="+mn-cs"/>
            </a:endParaRPr>
          </a:p>
          <a:p>
            <a:r>
              <a:rPr lang="en-US" sz="1200" b="0" i="0" kern="1200" dirty="0">
                <a:solidFill>
                  <a:schemeClr val="tx1"/>
                </a:solidFill>
                <a:effectLst/>
                <a:latin typeface="Amazon Ember Regular" charset="0"/>
                <a:ea typeface="+mn-ea"/>
                <a:cs typeface="+mn-cs"/>
              </a:rPr>
              <a:t>Increasing the CPU power of a CPU-bound Lambda function reduces the duration without increasing the cost. </a:t>
            </a:r>
            <a:r>
              <a:rPr lang="en-US" sz="1200" b="1" i="0" kern="1200" dirty="0">
                <a:solidFill>
                  <a:schemeClr val="tx1"/>
                </a:solidFill>
                <a:effectLst/>
                <a:latin typeface="Amazon Ember Regular" charset="0"/>
                <a:ea typeface="+mn-ea"/>
                <a:cs typeface="+mn-cs"/>
              </a:rPr>
              <a:t>Faster is cheaper in this case.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95</a:t>
            </a:fld>
            <a:endParaRPr lang="en-US" dirty="0"/>
          </a:p>
        </p:txBody>
      </p:sp>
    </p:spTree>
    <p:extLst>
      <p:ext uri="{BB962C8B-B14F-4D97-AF65-F5344CB8AC3E}">
        <p14:creationId xmlns:p14="http://schemas.microsoft.com/office/powerpoint/2010/main" val="13835116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Concurrent execution of 1000 functions, soft limit, can be increased by</a:t>
            </a:r>
            <a:r>
              <a:rPr lang="en-US" baseline="0" dirty="0"/>
              <a:t> request</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96</a:t>
            </a:fld>
            <a:endParaRPr lang="en-US" dirty="0"/>
          </a:p>
        </p:txBody>
      </p:sp>
    </p:spTree>
    <p:extLst>
      <p:ext uri="{BB962C8B-B14F-4D97-AF65-F5344CB8AC3E}">
        <p14:creationId xmlns:p14="http://schemas.microsoft.com/office/powerpoint/2010/main" val="15159424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https://github.com/awslabs/serverless-application-model/blob/develop/docs/safe_lambda_deployments.rst</a:t>
            </a:r>
          </a:p>
          <a:p>
            <a:endParaRPr lang="en-US" dirty="0">
              <a:hlinkClick r:id="rId3"/>
            </a:endParaRPr>
          </a:p>
          <a:p>
            <a:r>
              <a:rPr lang="en-US" dirty="0">
                <a:hlinkClick r:id="rId3"/>
              </a:rPr>
              <a:t>https://docs.aws.amazon.com/lambda/latest/dg/automating-updates-to-serverless-apps.html</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99</a:t>
            </a:fld>
            <a:endParaRPr lang="en-US" dirty="0"/>
          </a:p>
        </p:txBody>
      </p:sp>
    </p:spTree>
    <p:extLst>
      <p:ext uri="{BB962C8B-B14F-4D97-AF65-F5344CB8AC3E}">
        <p14:creationId xmlns:p14="http://schemas.microsoft.com/office/powerpoint/2010/main" val="2233230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Monitoring was </a:t>
            </a:r>
            <a:r>
              <a:rPr lang="en-US" dirty="0" err="1"/>
              <a:t>kinda</a:t>
            </a:r>
            <a:r>
              <a:rPr lang="en-US" dirty="0"/>
              <a:t> left out. Lambda got really</a:t>
            </a:r>
            <a:r>
              <a:rPr lang="en-US" baseline="0" dirty="0"/>
              <a:t> popular, Lambda started with S3, added API Gateway. Customers had a lot of trouble debugging such applications, particularly with multiple functions. X-Ray is an instrument to debug your application at scale.</a:t>
            </a:r>
          </a:p>
          <a:p>
            <a:endParaRPr lang="en-US" dirty="0"/>
          </a:p>
          <a:p>
            <a:r>
              <a:rPr lang="en-US" dirty="0"/>
              <a:t>AWS X-Ray</a:t>
            </a:r>
            <a:r>
              <a:rPr lang="en-US" baseline="0" dirty="0"/>
              <a:t> helps developers analyze and debug production, distributed applications, such as those built using microservices architecture. X-Ray provides an end-to-end view of requests as they travel through your application. and show a map of your underlying application component.</a:t>
            </a:r>
          </a:p>
          <a:p>
            <a:endParaRPr lang="en-US" baseline="0" dirty="0"/>
          </a:p>
          <a:p>
            <a:r>
              <a:rPr lang="en-US" baseline="0" dirty="0"/>
              <a:t>A request id is added to each request that is sent to the application, and is used for tracing and debugging.</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102</a:t>
            </a:fld>
            <a:endParaRPr lang="en-US" dirty="0"/>
          </a:p>
        </p:txBody>
      </p:sp>
    </p:spTree>
    <p:extLst>
      <p:ext uri="{BB962C8B-B14F-4D97-AF65-F5344CB8AC3E}">
        <p14:creationId xmlns:p14="http://schemas.microsoft.com/office/powerpoint/2010/main" val="1174547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a:t>
            </a:r>
            <a:r>
              <a:rPr lang="en-US" dirty="0" err="1"/>
              <a:t>Node.js</a:t>
            </a:r>
            <a:r>
              <a:rPr lang="en-US" dirty="0"/>
              <a:t> application from X-R</a:t>
            </a:r>
          </a:p>
          <a:p>
            <a:endParaRPr lang="en-US" dirty="0"/>
          </a:p>
          <a:p>
            <a:r>
              <a:rPr lang="en-US" dirty="0"/>
              <a:t>This allows you to identify cold and warm start times for your application. For example, for Python it takes about 3</a:t>
            </a:r>
            <a:r>
              <a:rPr lang="en-US" baseline="0" dirty="0"/>
              <a:t> seconds and 10-12 seconds for a Java-based Lambda.</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103</a:t>
            </a:fld>
            <a:endParaRPr lang="en-US" dirty="0"/>
          </a:p>
        </p:txBody>
      </p:sp>
    </p:spTree>
    <p:extLst>
      <p:ext uri="{BB962C8B-B14F-4D97-AF65-F5344CB8AC3E}">
        <p14:creationId xmlns:p14="http://schemas.microsoft.com/office/powerpoint/2010/main" val="2782645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13AC82A-AA3F-BA41-8678-7733BFD89161}" type="slidenum">
              <a:rPr lang="en-US" smtClean="0"/>
              <a:t>105</a:t>
            </a:fld>
            <a:endParaRPr lang="en-US" dirty="0"/>
          </a:p>
        </p:txBody>
      </p:sp>
    </p:spTree>
    <p:extLst>
      <p:ext uri="{BB962C8B-B14F-4D97-AF65-F5344CB8AC3E}">
        <p14:creationId xmlns:p14="http://schemas.microsoft.com/office/powerpoint/2010/main" val="6306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you want to run</a:t>
            </a:r>
            <a:r>
              <a:rPr lang="en-US" baseline="0" dirty="0"/>
              <a:t> containers </a:t>
            </a:r>
            <a:r>
              <a:rPr lang="en-US" dirty="0"/>
              <a:t>in the cloud, you spin</a:t>
            </a:r>
            <a:r>
              <a:rPr lang="en-US" baseline="0" dirty="0"/>
              <a:t> up some EC2 instances, launch containers on them and get going in minutes. This would work even if you are using dozens of containers. But as you think about scaling this, managing hundreds of such instances, monitoring their health, scaling them and launching your containers on them and the whole lifecycle around them</a:t>
            </a:r>
            <a:r>
              <a:rPr lang="is-IS" baseline="0" dirty="0"/>
              <a:t>…how do you scale for that?</a:t>
            </a:r>
          </a:p>
          <a:p>
            <a:endParaRPr lang="is-IS" baseline="0" dirty="0"/>
          </a:p>
          <a:p>
            <a:endParaRPr lang="is-IS" baseline="0" dirty="0"/>
          </a:p>
          <a:p>
            <a:endParaRPr lang="is-IS" baseline="0" dirty="0"/>
          </a:p>
          <a:p>
            <a:endParaRPr lang="is-IS" baseline="0" dirty="0"/>
          </a:p>
        </p:txBody>
      </p:sp>
      <p:sp>
        <p:nvSpPr>
          <p:cNvPr id="4" name="Slide Number Placeholder 3"/>
          <p:cNvSpPr>
            <a:spLocks noGrp="1"/>
          </p:cNvSpPr>
          <p:nvPr>
            <p:ph type="sldNum" sz="quarter" idx="10"/>
          </p:nvPr>
        </p:nvSpPr>
        <p:spPr/>
        <p:txBody>
          <a:bodyPr/>
          <a:lstStyle/>
          <a:p>
            <a:fld id="{BAFC19F9-0583-4F75-8340-179CC39A694D}" type="slidenum">
              <a:rPr lang="en-US" smtClean="0"/>
              <a:t>14</a:t>
            </a:fld>
            <a:endParaRPr lang="en-US" dirty="0"/>
          </a:p>
        </p:txBody>
      </p:sp>
    </p:spTree>
    <p:extLst>
      <p:ext uri="{BB962C8B-B14F-4D97-AF65-F5344CB8AC3E}">
        <p14:creationId xmlns:p14="http://schemas.microsoft.com/office/powerpoint/2010/main" val="10821023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106</a:t>
            </a:fld>
            <a:endParaRPr lang="en-US" dirty="0"/>
          </a:p>
        </p:txBody>
      </p:sp>
    </p:spTree>
    <p:extLst>
      <p:ext uri="{BB962C8B-B14F-4D97-AF65-F5344CB8AC3E}">
        <p14:creationId xmlns:p14="http://schemas.microsoft.com/office/powerpoint/2010/main" val="10142861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years ago it was quite common for media companies to use </a:t>
            </a:r>
            <a:r>
              <a:rPr lang="en-US" dirty="0" err="1"/>
              <a:t>FFMpeg</a:t>
            </a:r>
            <a:r>
              <a:rPr lang="en-US" dirty="0"/>
              <a:t> to extract metadata</a:t>
            </a:r>
            <a:r>
              <a:rPr lang="en-US" baseline="0" dirty="0"/>
              <a:t> from an image, resize, add more metadata, rename, and store it again. It was quite painful. It was one of the first </a:t>
            </a:r>
            <a:r>
              <a:rPr lang="en-US" baseline="0" dirty="0" err="1"/>
              <a:t>usecases</a:t>
            </a:r>
            <a:r>
              <a:rPr lang="en-US" baseline="0" dirty="0"/>
              <a:t> why Lambda came to life.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107</a:t>
            </a:fld>
            <a:endParaRPr lang="en-US" dirty="0"/>
          </a:p>
        </p:txBody>
      </p:sp>
    </p:spTree>
    <p:extLst>
      <p:ext uri="{BB962C8B-B14F-4D97-AF65-F5344CB8AC3E}">
        <p14:creationId xmlns:p14="http://schemas.microsoft.com/office/powerpoint/2010/main" val="2120881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Once the basic</a:t>
            </a:r>
            <a:r>
              <a:rPr lang="en-US" baseline="0" dirty="0"/>
              <a:t> </a:t>
            </a:r>
            <a:r>
              <a:rPr lang="en-US" baseline="0" dirty="0" err="1"/>
              <a:t>usecase</a:t>
            </a:r>
            <a:r>
              <a:rPr lang="en-US" baseline="0" dirty="0"/>
              <a:t> was working, customers wanted to use Lambda in multiple ways. They would create different functions for different microservices, so to say. Now they needed a way to coordinate these functions together. So, if you’re triggering a Lambda function when a document is uploaded to S3 and that should trigger a series of other Lambda functions, then this requires a lot of custom wiring. So, we listen to customers and introduced Step Functions. Think of it as a state machine running in the cloud that you can control through an API.</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Rekognition</a:t>
            </a:r>
            <a:r>
              <a:rPr lang="en-US" baseline="0" dirty="0"/>
              <a:t> is very useful for customers that have very large media library and want to index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AW</a:t>
            </a:r>
            <a:r>
              <a:rPr lang="en-US" baseline="0" dirty="0"/>
              <a:t>S Step Functions makes it easy to coordinate the components of distributed applications and microservices using visual workflows. It provides a graphical console to arrange and visualize the components of your application as a series of steps. This makes it simple and easy to run multistep applications. Step Functions automatically triggers and tracks each step, and retries when there are errors, so your application executes as expected.</a:t>
            </a:r>
            <a:endParaRPr lang="en-US" dirty="0"/>
          </a:p>
          <a:p>
            <a:endParaRPr lang="en-US" dirty="0"/>
          </a:p>
          <a:p>
            <a:r>
              <a:rPr lang="en-US" dirty="0"/>
              <a:t>Demo: https://</a:t>
            </a:r>
            <a:r>
              <a:rPr lang="en-US" dirty="0" err="1"/>
              <a:t>github.com</a:t>
            </a:r>
            <a:r>
              <a:rPr lang="en-US" dirty="0"/>
              <a:t>/</a:t>
            </a:r>
            <a:r>
              <a:rPr lang="en-US" dirty="0" err="1"/>
              <a:t>awslabs</a:t>
            </a:r>
            <a:r>
              <a:rPr lang="en-US" dirty="0"/>
              <a:t>/lambda-</a:t>
            </a:r>
            <a:r>
              <a:rPr lang="en-US" dirty="0" err="1"/>
              <a:t>refarch</a:t>
            </a:r>
            <a:r>
              <a:rPr lang="en-US" dirty="0"/>
              <a:t>-</a:t>
            </a:r>
            <a:r>
              <a:rPr lang="en-US" dirty="0" err="1"/>
              <a:t>imagerecognition</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108</a:t>
            </a:fld>
            <a:endParaRPr lang="en-US" dirty="0"/>
          </a:p>
        </p:txBody>
      </p:sp>
    </p:spTree>
    <p:extLst>
      <p:ext uri="{BB962C8B-B14F-4D97-AF65-F5344CB8AC3E}">
        <p14:creationId xmlns:p14="http://schemas.microsoft.com/office/powerpoint/2010/main" val="105235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So lets say you plan to run several highly available applications across 3 different availability zones. </a:t>
            </a:r>
          </a:p>
          <a:p>
            <a:endParaRPr lang="en-US" sz="1800" baseline="0" dirty="0"/>
          </a:p>
          <a:p>
            <a:r>
              <a:rPr lang="en-US" sz="1800" baseline="0" dirty="0"/>
              <a:t>[CLICK] </a:t>
            </a:r>
          </a:p>
          <a:p>
            <a:r>
              <a:rPr lang="en-US" sz="1800" baseline="0" dirty="0"/>
              <a:t>ECS enables you to be able to operationalize your containerized workloads at very high scales. No management software to install or worry about its high availability. </a:t>
            </a:r>
          </a:p>
          <a:p>
            <a:endParaRPr lang="en-US" sz="1800" baseline="0" dirty="0"/>
          </a:p>
          <a:p>
            <a:r>
              <a:rPr lang="en-US" sz="1800" baseline="0" dirty="0"/>
              <a:t>The cluster management piece enabled you to be able to monitor the cluster, scale it using autoscaling groups and be able to manage state of the instances in the cluster. </a:t>
            </a:r>
          </a:p>
          <a:p>
            <a:endParaRPr lang="en-US" sz="1800" baseline="0" dirty="0"/>
          </a:p>
          <a:p>
            <a:r>
              <a:rPr lang="en-US" sz="1800" baseline="0" dirty="0"/>
              <a:t>The placement engine enables you to be able to set rules to target landing your containers on the right instances based on your preferences.</a:t>
            </a:r>
          </a:p>
          <a:p>
            <a:endParaRPr lang="en-US" sz="1800" baseline="0" dirty="0"/>
          </a:p>
          <a:p>
            <a:r>
              <a:rPr lang="en-US" sz="1800" baseline="0" dirty="0"/>
              <a:t>And then finally, the advanced scheduling features help maintain the desired state of the application, spawn new containers to automatically respond to scaling needs and maintain resiliency by deploying across multiple availability zones while being resource aware of the underlying compute.</a:t>
            </a:r>
            <a:endParaRPr lang="en-US" sz="1800" dirty="0"/>
          </a:p>
        </p:txBody>
      </p:sp>
      <p:sp>
        <p:nvSpPr>
          <p:cNvPr id="4" name="Slide Number Placeholder 3"/>
          <p:cNvSpPr>
            <a:spLocks noGrp="1"/>
          </p:cNvSpPr>
          <p:nvPr>
            <p:ph type="sldNum" sz="quarter" idx="10"/>
          </p:nvPr>
        </p:nvSpPr>
        <p:spPr/>
        <p:txBody>
          <a:bodyPr/>
          <a:lstStyle/>
          <a:p>
            <a:fld id="{BAFC19F9-0583-4F75-8340-179CC39A694D}" type="slidenum">
              <a:rPr lang="en-US" smtClean="0"/>
              <a:t>15</a:t>
            </a:fld>
            <a:endParaRPr lang="en-US" dirty="0"/>
          </a:p>
        </p:txBody>
      </p:sp>
    </p:spTree>
    <p:extLst>
      <p:ext uri="{BB962C8B-B14F-4D97-AF65-F5344CB8AC3E}">
        <p14:creationId xmlns:p14="http://schemas.microsoft.com/office/powerpoint/2010/main" val="409718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cluster </a:t>
            </a:r>
            <a:r>
              <a:rPr lang="en-US" sz="1200" kern="1200" dirty="0" err="1">
                <a:solidFill>
                  <a:schemeClr val="tx1"/>
                </a:solidFill>
                <a:effectLst/>
                <a:latin typeface="+mn-lt"/>
                <a:ea typeface="+mn-ea"/>
                <a:cs typeface="+mn-cs"/>
              </a:rPr>
              <a:t>mgmt</a:t>
            </a:r>
            <a:r>
              <a:rPr lang="en-US" sz="1200" kern="1200" dirty="0">
                <a:solidFill>
                  <a:schemeClr val="tx1"/>
                </a:solidFill>
                <a:effectLst/>
                <a:latin typeface="+mn-lt"/>
                <a:ea typeface="+mn-ea"/>
                <a:cs typeface="+mn-cs"/>
              </a:rPr>
              <a:t> layer where we talked about ECS as the option there. Now you can now choose at the hosting layer if you want to run your containers on EC2 or on Fargate for a more hands off managed experience. And recently we also announced EKS which is our managed k8s offering. Removes need to host k8s master.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preview right now to be used with ec2 worker nodes.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hosting can use EC2 and Fargate. Run containers without hosting ec2 instances. Can pick at each layer. EKS + Fargate is also coming soon. We also have a registry service to store container images: ECR</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16</a:t>
            </a:fld>
            <a:endParaRPr lang="en-US" dirty="0"/>
          </a:p>
        </p:txBody>
      </p:sp>
    </p:spTree>
    <p:extLst>
      <p:ext uri="{BB962C8B-B14F-4D97-AF65-F5344CB8AC3E}">
        <p14:creationId xmlns:p14="http://schemas.microsoft.com/office/powerpoint/2010/main" val="1387958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6" name="Text Placeholder 11"/>
          <p:cNvSpPr>
            <a:spLocks noGrp="1"/>
          </p:cNvSpPr>
          <p:nvPr>
            <p:ph type="body" sz="quarter" idx="10" hasCustomPrompt="1"/>
          </p:nvPr>
        </p:nvSpPr>
        <p:spPr>
          <a:xfrm>
            <a:off x="487899" y="3956022"/>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337023"/>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908228"/>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658575"/>
            <a:ext cx="6041582" cy="487849"/>
          </a:xfrm>
        </p:spPr>
        <p:txBody>
          <a:bodyPr/>
          <a:lstStyle>
            <a:lvl1pPr marL="0" indent="0" algn="l">
              <a:buNone/>
              <a:defRPr/>
            </a:lvl1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137" y="437055"/>
            <a:ext cx="979394" cy="585529"/>
          </a:xfrm>
          <a:prstGeom prst="rect">
            <a:avLst/>
          </a:prstGeom>
        </p:spPr>
      </p:pic>
    </p:spTree>
    <p:extLst>
      <p:ext uri="{BB962C8B-B14F-4D97-AF65-F5344CB8AC3E}">
        <p14:creationId xmlns:p14="http://schemas.microsoft.com/office/powerpoint/2010/main" val="200531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639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30250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3" name="Text Placeholder 3"/>
          <p:cNvSpPr>
            <a:spLocks noGrp="1"/>
          </p:cNvSpPr>
          <p:nvPr>
            <p:ph type="body" sz="half" idx="2"/>
          </p:nvPr>
        </p:nvSpPr>
        <p:spPr>
          <a:xfrm>
            <a:off x="339939"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Text Placeholder 3"/>
          <p:cNvSpPr>
            <a:spLocks noGrp="1"/>
          </p:cNvSpPr>
          <p:nvPr>
            <p:ph type="body" sz="half" idx="11"/>
          </p:nvPr>
        </p:nvSpPr>
        <p:spPr>
          <a:xfrm>
            <a:off x="3479314"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p:cNvSpPr>
            <a:spLocks noGrp="1"/>
          </p:cNvSpPr>
          <p:nvPr>
            <p:ph type="body" sz="half" idx="13"/>
          </p:nvPr>
        </p:nvSpPr>
        <p:spPr>
          <a:xfrm>
            <a:off x="6624980" y="2151897"/>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5"/>
          </p:nvPr>
        </p:nvSpPr>
        <p:spPr>
          <a:xfrm>
            <a:off x="339939"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100" b="0" i="0">
                <a:solidFill>
                  <a:schemeClr val="bg1"/>
                </a:solidFill>
                <a:latin typeface="Amazon Ember Light" charset="0"/>
                <a:ea typeface="Amazon Ember Light" charset="0"/>
                <a:cs typeface="Amazon Ember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27309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 No Log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lvl1pPr>
          </a:lstStyle>
          <a:p>
            <a:r>
              <a:rPr lang="en-US"/>
              <a:t>Click to edit Master 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 No Logo">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9" name="TextBox 8"/>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accent6">
                    <a:lumMod val="60000"/>
                    <a:lumOff val="40000"/>
                  </a:schemeClr>
                </a:solidFill>
                <a:latin typeface="Amazon Ember Regular" charset="0"/>
              </a:rPr>
              <a:t>© 2017, Amazon Web Services, Inc. or its Affiliates. All rights reserved.</a:t>
            </a:r>
          </a:p>
        </p:txBody>
      </p:sp>
      <p:sp>
        <p:nvSpPr>
          <p:cNvPr id="10" name="Title 1"/>
          <p:cNvSpPr>
            <a:spLocks noGrp="1"/>
          </p:cNvSpPr>
          <p:nvPr>
            <p:ph type="title"/>
          </p:nvPr>
        </p:nvSpPr>
        <p:spPr>
          <a:xfrm>
            <a:off x="411647" y="1674428"/>
            <a:ext cx="6069541" cy="1250668"/>
          </a:xfrm>
        </p:spPr>
        <p:txBody>
          <a:bodyPr anchor="ctr" anchorCtr="0">
            <a:noAutofit/>
          </a:bodyPr>
          <a:lstStyle>
            <a:lvl1pPr algn="l">
              <a:defRPr sz="3000"/>
            </a:lvl1pPr>
          </a:lstStyle>
          <a:p>
            <a:r>
              <a:rPr lang="en-US"/>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2572387"/>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7877CB-F3DE-4A49-AD60-DAD881330813}" type="datetimeFigureOut">
              <a:rPr lang="en-US" smtClean="0"/>
              <a:t>4/18/18</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35880A1-AEF0-5D4B-9952-26933E112C6D}" type="slidenum">
              <a:rPr lang="en-US" smtClean="0"/>
              <a:t>‹#›</a:t>
            </a:fld>
            <a:endParaRPr lang="en-US"/>
          </a:p>
        </p:txBody>
      </p:sp>
    </p:spTree>
    <p:extLst>
      <p:ext uri="{BB962C8B-B14F-4D97-AF65-F5344CB8AC3E}">
        <p14:creationId xmlns:p14="http://schemas.microsoft.com/office/powerpoint/2010/main" val="178921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1" y="4917710"/>
            <a:ext cx="3027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defTabSz="457189"/>
            <a:r>
              <a:rPr lang="en-US" altLang="x-none" sz="700" dirty="0">
                <a:solidFill>
                  <a:srgbClr val="7F7F7F"/>
                </a:solidFill>
                <a:latin typeface="Amazon Ember" charset="0"/>
                <a:ea typeface="Amazon Ember" charset="0"/>
                <a:cs typeface="Amazon Ember" charset="0"/>
              </a:rPr>
              <a:t>© 2017, Amazon Web Services, Inc. or its Affiliates. All rights reserved.</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9433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Content Page Layout (no subtitl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baseline="0">
                <a:solidFill>
                  <a:schemeClr val="bg1"/>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719946"/>
            <a:ext cx="8454826" cy="3911321"/>
          </a:xfrm>
        </p:spPr>
        <p:txBody>
          <a:bodyPr lIns="0" tIns="0" rIns="0" bIns="0" anchor="t"/>
          <a:lstStyle>
            <a:lvl1pPr>
              <a:defRPr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1809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Content Page Layout (includes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789" y="174205"/>
            <a:ext cx="8205304" cy="545741"/>
          </a:xfrm>
        </p:spPr>
        <p:txBody>
          <a:bodyPr lIns="0"/>
          <a:lstStyle>
            <a:lvl1pPr>
              <a:defRPr baseline="0">
                <a:solidFill>
                  <a:schemeClr val="bg2">
                    <a:lumMod val="10000"/>
                  </a:schemeClr>
                </a:solidFill>
                <a:latin typeface="Amazon Ember Light"/>
                <a:cs typeface="Amazon Ember Light"/>
              </a:defRPr>
            </a:lvl1pPr>
          </a:lstStyle>
          <a:p>
            <a:pPr lvl="0"/>
            <a:r>
              <a:rPr lang="en-US" dirty="0"/>
              <a:t>Standard Content Page (optional, includes subtitle)</a:t>
            </a:r>
          </a:p>
        </p:txBody>
      </p:sp>
      <p:sp>
        <p:nvSpPr>
          <p:cNvPr id="5" name="Content Placeholder 3"/>
          <p:cNvSpPr>
            <a:spLocks noGrp="1"/>
          </p:cNvSpPr>
          <p:nvPr>
            <p:ph sz="half" idx="11" hasCustomPrompt="1"/>
          </p:nvPr>
        </p:nvSpPr>
        <p:spPr>
          <a:xfrm>
            <a:off x="342041" y="1545908"/>
            <a:ext cx="8226225" cy="380863"/>
          </a:xfrm>
        </p:spPr>
        <p:txBody>
          <a:bodyPr lIns="0"/>
          <a:lstStyle>
            <a:lvl1pPr>
              <a:defRPr b="1" i="0" baseline="0">
                <a:solidFill>
                  <a:schemeClr val="bg2">
                    <a:lumMod val="10000"/>
                  </a:schemeClr>
                </a:solidFill>
                <a:latin typeface="Amazon Ember"/>
                <a:cs typeface="Amazon Ember"/>
              </a:defRPr>
            </a:lvl1pPr>
          </a:lstStyle>
          <a:p>
            <a:r>
              <a:rPr lang="en-US" dirty="0"/>
              <a:t>Subtitle</a:t>
            </a:r>
          </a:p>
        </p:txBody>
      </p:sp>
      <p:sp>
        <p:nvSpPr>
          <p:cNvPr id="6" name="Content Placeholder 3"/>
          <p:cNvSpPr>
            <a:spLocks noGrp="1"/>
          </p:cNvSpPr>
          <p:nvPr>
            <p:ph sz="half" idx="12" hasCustomPrompt="1"/>
          </p:nvPr>
        </p:nvSpPr>
        <p:spPr>
          <a:xfrm>
            <a:off x="342041" y="1983921"/>
            <a:ext cx="8226225" cy="2647345"/>
          </a:xfrm>
        </p:spPr>
        <p:txBody>
          <a:bodyPr lIns="0" tIns="0" rIns="0" bIns="0" anchor="t"/>
          <a:lstStyle>
            <a:lvl1pPr>
              <a:defRPr baseline="0">
                <a:solidFill>
                  <a:schemeClr val="bg2">
                    <a:lumMod val="10000"/>
                  </a:schemeClr>
                </a:solidFill>
                <a:latin typeface="Amazon Ember Light"/>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99023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248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de Snippet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6789" y="174205"/>
            <a:ext cx="8205304" cy="545741"/>
          </a:xfrm>
        </p:spPr>
        <p:txBody>
          <a:bodyPr lIns="0"/>
          <a:lstStyle>
            <a:lvl1pPr>
              <a:defRPr>
                <a:solidFill>
                  <a:schemeClr val="bg2">
                    <a:lumMod val="10000"/>
                  </a:schemeClr>
                </a:solidFill>
                <a:latin typeface="Amazon Ember Light"/>
                <a:cs typeface="Amazon Ember Light"/>
              </a:defRPr>
            </a:lvl1pPr>
          </a:lstStyle>
          <a:p>
            <a:pPr lvl="0"/>
            <a:r>
              <a:rPr lang="en-US" dirty="0"/>
              <a:t>Code Snippet</a:t>
            </a:r>
          </a:p>
        </p:txBody>
      </p:sp>
      <p:sp>
        <p:nvSpPr>
          <p:cNvPr id="5" name="Content Placeholder 3"/>
          <p:cNvSpPr>
            <a:spLocks noGrp="1"/>
          </p:cNvSpPr>
          <p:nvPr>
            <p:ph sz="half" idx="12" hasCustomPrompt="1"/>
          </p:nvPr>
        </p:nvSpPr>
        <p:spPr>
          <a:xfrm>
            <a:off x="342042" y="1983921"/>
            <a:ext cx="8200050" cy="2579617"/>
          </a:xfrm>
        </p:spPr>
        <p:txBody>
          <a:bodyPr lIns="0" tIns="0" rIns="0" bIns="0"/>
          <a:lstStyle>
            <a:lvl1pPr>
              <a:defRPr baseline="0">
                <a:solidFill>
                  <a:schemeClr val="bg2">
                    <a:lumMod val="10000"/>
                  </a:schemeClr>
                </a:solidFill>
                <a:latin typeface="Amazon Ember Light"/>
                <a:cs typeface="Amazon Ember Light"/>
              </a:defRPr>
            </a:lvl1pPr>
          </a:lstStyle>
          <a:p>
            <a:r>
              <a:rPr lang="en-US" dirty="0"/>
              <a:t>lorem ipsum</a:t>
            </a:r>
          </a:p>
        </p:txBody>
      </p:sp>
      <p:sp>
        <p:nvSpPr>
          <p:cNvPr id="6" name="Content Placeholder 3"/>
          <p:cNvSpPr>
            <a:spLocks noGrp="1"/>
          </p:cNvSpPr>
          <p:nvPr>
            <p:ph sz="half" idx="11" hasCustomPrompt="1"/>
          </p:nvPr>
        </p:nvSpPr>
        <p:spPr>
          <a:xfrm>
            <a:off x="342041" y="1545908"/>
            <a:ext cx="8200051" cy="380863"/>
          </a:xfrm>
        </p:spPr>
        <p:txBody>
          <a:bodyPr lIns="0"/>
          <a:lstStyle>
            <a:lvl1pPr>
              <a:defRPr b="1" i="0" baseline="0">
                <a:solidFill>
                  <a:schemeClr val="bg2">
                    <a:lumMod val="10000"/>
                  </a:schemeClr>
                </a:solidFill>
                <a:latin typeface="Amazon Ember"/>
                <a:cs typeface="Amazon Ember"/>
              </a:defRPr>
            </a:lvl1pPr>
          </a:lstStyle>
          <a:p>
            <a:r>
              <a:rPr lang="en-US" dirty="0"/>
              <a:t>Sample Code:</a:t>
            </a:r>
          </a:p>
        </p:txBody>
      </p:sp>
      <p:sp>
        <p:nvSpPr>
          <p:cNvPr id="10" name="TextBox 9">
            <a:extLst>
              <a:ext uri="{FF2B5EF4-FFF2-40B4-BE49-F238E27FC236}">
                <a16:creationId xmlns:a16="http://schemas.microsoft.com/office/drawing/2014/main" id="{0A927AFF-C1F3-CE47-8062-5E82CEA3736A}"/>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0145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ow me the code">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73F9A33-B3EC-564A-A5C9-FAFB7FEB9F50}"/>
              </a:ext>
            </a:extLst>
          </p:cNvPr>
          <p:cNvSpPr>
            <a:spLocks noGrp="1"/>
          </p:cNvSpPr>
          <p:nvPr>
            <p:ph sz="quarter" idx="10"/>
          </p:nvPr>
        </p:nvSpPr>
        <p:spPr>
          <a:xfrm>
            <a:off x="308223" y="2167403"/>
            <a:ext cx="7772400" cy="914400"/>
          </a:xfrm>
        </p:spPr>
        <p:txBody>
          <a:bodyPr/>
          <a:lstStyle>
            <a:lvl1pPr>
              <a:defRPr sz="4000"/>
            </a:lvl1pPr>
          </a:lstStyle>
          <a:p>
            <a:pPr lvl="0"/>
            <a:r>
              <a:rPr lang="en-US" dirty="0"/>
              <a:t>Edit Master text style</a:t>
            </a:r>
          </a:p>
        </p:txBody>
      </p:sp>
      <p:sp>
        <p:nvSpPr>
          <p:cNvPr id="13" name="TextBox 12">
            <a:extLst>
              <a:ext uri="{FF2B5EF4-FFF2-40B4-BE49-F238E27FC236}">
                <a16:creationId xmlns:a16="http://schemas.microsoft.com/office/drawing/2014/main" id="{9FDA4E98-562A-7E45-8344-FCBAD7D8FAE0}"/>
              </a:ext>
            </a:extLst>
          </p:cNvPr>
          <p:cNvSpPr txBox="1"/>
          <p:nvPr userDrawn="1"/>
        </p:nvSpPr>
        <p:spPr>
          <a:xfrm>
            <a:off x="308223" y="1551397"/>
            <a:ext cx="3357842" cy="461665"/>
          </a:xfrm>
          <a:prstGeom prst="rect">
            <a:avLst/>
          </a:prstGeom>
          <a:noFill/>
        </p:spPr>
        <p:txBody>
          <a:bodyPr wrap="none" rtlCol="0">
            <a:spAutoFit/>
          </a:bodyPr>
          <a:lstStyle/>
          <a:p>
            <a:r>
              <a:rPr lang="en-US" sz="2400" b="0" dirty="0">
                <a:solidFill>
                  <a:schemeClr val="accent1"/>
                </a:solidFill>
              </a:rPr>
              <a:t>SHOW ME THE CODE</a:t>
            </a:r>
          </a:p>
        </p:txBody>
      </p:sp>
    </p:spTree>
    <p:extLst>
      <p:ext uri="{BB962C8B-B14F-4D97-AF65-F5344CB8AC3E}">
        <p14:creationId xmlns:p14="http://schemas.microsoft.com/office/powerpoint/2010/main" val="214010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bg1"/>
                </a:solidFill>
              </a:defRPr>
            </a:lvl1pPr>
            <a:lvl2pPr marL="742950" indent="-285750">
              <a:buFont typeface="Arial"/>
              <a:buChar char="•"/>
              <a:defRPr>
                <a:solidFill>
                  <a:schemeClr val="bg1"/>
                </a:solidFill>
              </a:defRPr>
            </a:lvl2pPr>
            <a:lvl3pPr marL="1143000" indent="-228600">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845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bg1"/>
                </a:solidFill>
              </a:defRPr>
            </a:lvl1pPr>
            <a:lvl2pPr marL="742950" indent="-285750">
              <a:buFont typeface="Arial"/>
              <a:buChar char="•"/>
              <a:defRPr>
                <a:solidFill>
                  <a:schemeClr val="bg1"/>
                </a:solidFill>
              </a:defRPr>
            </a:lvl2pPr>
            <a:lvl3pPr marL="1143000" indent="-228600">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4B140D38-E0EC-0F45-815D-5CB5FB1DCECC}"/>
              </a:ext>
            </a:extLst>
          </p:cNvPr>
          <p:cNvSpPr>
            <a:spLocks noGrp="1"/>
          </p:cNvSpPr>
          <p:nvPr>
            <p:ph type="body" sz="quarter" idx="10"/>
          </p:nvPr>
        </p:nvSpPr>
        <p:spPr>
          <a:xfrm>
            <a:off x="336550" y="660400"/>
            <a:ext cx="8205543" cy="349250"/>
          </a:xfrm>
        </p:spPr>
        <p:txBody>
          <a:bodyPr/>
          <a:lstStyle>
            <a:lvl1pPr>
              <a:defRPr sz="2000"/>
            </a:lvl1pPr>
          </a:lstStyle>
          <a:p>
            <a:pPr lvl="0"/>
            <a:r>
              <a:rPr lang="en-US" dirty="0"/>
              <a:t>Edit Master text styles</a:t>
            </a:r>
          </a:p>
        </p:txBody>
      </p:sp>
    </p:spTree>
    <p:extLst>
      <p:ext uri="{BB962C8B-B14F-4D97-AF65-F5344CB8AC3E}">
        <p14:creationId xmlns:p14="http://schemas.microsoft.com/office/powerpoint/2010/main" val="21282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Tree>
    <p:extLst>
      <p:ext uri="{BB962C8B-B14F-4D97-AF65-F5344CB8AC3E}">
        <p14:creationId xmlns:p14="http://schemas.microsoft.com/office/powerpoint/2010/main" val="4670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531A36BB-298C-DC46-8363-BE93EF42D3F8}"/>
              </a:ext>
            </a:extLst>
          </p:cNvPr>
          <p:cNvSpPr>
            <a:spLocks noGrp="1"/>
          </p:cNvSpPr>
          <p:nvPr>
            <p:ph type="body" sz="quarter" idx="10"/>
          </p:nvPr>
        </p:nvSpPr>
        <p:spPr>
          <a:xfrm>
            <a:off x="336550" y="660400"/>
            <a:ext cx="8205543" cy="349250"/>
          </a:xfrm>
        </p:spPr>
        <p:txBody>
          <a:bodyPr/>
          <a:lstStyle>
            <a:lvl1pPr>
              <a:defRPr sz="2000"/>
            </a:lvl1pPr>
          </a:lstStyle>
          <a:p>
            <a:pPr lvl="0"/>
            <a:r>
              <a:rPr lang="en-US" dirty="0"/>
              <a:t>Edit Master text styles</a:t>
            </a:r>
          </a:p>
        </p:txBody>
      </p:sp>
    </p:spTree>
    <p:extLst>
      <p:ext uri="{BB962C8B-B14F-4D97-AF65-F5344CB8AC3E}">
        <p14:creationId xmlns:p14="http://schemas.microsoft.com/office/powerpoint/2010/main" val="91187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bg1"/>
                </a:solidFill>
              </a:defRPr>
            </a:lvl1pPr>
            <a:lvl2pPr>
              <a:defRPr sz="20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51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489150" y="4802438"/>
            <a:ext cx="3027774" cy="107722"/>
          </a:xfrm>
          <a:prstGeom prst="rect">
            <a:avLst/>
          </a:prstGeom>
          <a:noFill/>
        </p:spPr>
        <p:txBody>
          <a:bodyPr wrap="square" lIns="0" tIns="0" rIns="0" bIns="0" rtlCol="0">
            <a:spAutoFit/>
          </a:bodyPr>
          <a:lstStyle/>
          <a:p>
            <a:r>
              <a:rPr lang="en-US" sz="700" b="0" i="0" dirty="0">
                <a:solidFill>
                  <a:schemeClr val="bg1"/>
                </a:solidFill>
                <a:latin typeface="Amazon Ember Regular" charset="0"/>
              </a:rPr>
              <a:t>© 2018, Amazon Web Services, Inc. or its Affiliates. All rights reserved.</a:t>
            </a:r>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726" r:id="rId3"/>
    <p:sldLayoutId id="2147483676" r:id="rId4"/>
    <p:sldLayoutId id="2147483729" r:id="rId5"/>
    <p:sldLayoutId id="2147483680" r:id="rId6"/>
    <p:sldLayoutId id="2147483730" r:id="rId7"/>
    <p:sldLayoutId id="2147483681" r:id="rId8"/>
    <p:sldLayoutId id="2147483678" r:id="rId9"/>
    <p:sldLayoutId id="2147483689" r:id="rId10"/>
    <p:sldLayoutId id="2147483690" r:id="rId11"/>
    <p:sldLayoutId id="2147483691" r:id="rId12"/>
    <p:sldLayoutId id="2147483693" r:id="rId13"/>
    <p:sldLayoutId id="2147483695" r:id="rId14"/>
    <p:sldLayoutId id="2147483687" r:id="rId15"/>
    <p:sldLayoutId id="2147483727" r:id="rId16"/>
    <p:sldLayoutId id="2147483732" r:id="rId17"/>
    <p:sldLayoutId id="2147483733" r:id="rId18"/>
    <p:sldLayoutId id="2147483734" r:id="rId19"/>
    <p:sldLayoutId id="214748373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p:titleStyle>
    <p:bodyStyle>
      <a:lvl1pPr marL="0" indent="0" algn="l" defTabSz="457200" rtl="0" eaLnBrk="1" latinLnBrk="0" hangingPunct="1">
        <a:spcBef>
          <a:spcPct val="20000"/>
        </a:spcBef>
        <a:buFontTx/>
        <a:buNone/>
        <a:defRPr sz="24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31.tiff"/></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10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emf"/><Relationship Id="rId18" Type="http://schemas.openxmlformats.org/officeDocument/2006/relationships/image" Target="../media/image148.png"/><Relationship Id="rId3" Type="http://schemas.openxmlformats.org/officeDocument/2006/relationships/image" Target="../media/image134.emf"/><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7.png"/><Relationship Id="rId2" Type="http://schemas.openxmlformats.org/officeDocument/2006/relationships/notesSlide" Target="../notesSlides/notesSlide70.xml"/><Relationship Id="rId16" Type="http://schemas.openxmlformats.org/officeDocument/2006/relationships/image" Target="../media/image118.png"/><Relationship Id="rId20"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37.emf"/><Relationship Id="rId11" Type="http://schemas.openxmlformats.org/officeDocument/2006/relationships/image" Target="../media/image142.png"/><Relationship Id="rId5" Type="http://schemas.openxmlformats.org/officeDocument/2006/relationships/image" Target="../media/image136.emf"/><Relationship Id="rId15" Type="http://schemas.openxmlformats.org/officeDocument/2006/relationships/image" Target="../media/image146.png"/><Relationship Id="rId10" Type="http://schemas.openxmlformats.org/officeDocument/2006/relationships/image" Target="../media/image141.png"/><Relationship Id="rId19" Type="http://schemas.microsoft.com/office/2007/relationships/hdphoto" Target="../media/hdphoto4.wdp"/><Relationship Id="rId4" Type="http://schemas.openxmlformats.org/officeDocument/2006/relationships/image" Target="../media/image135.emf"/><Relationship Id="rId9" Type="http://schemas.openxmlformats.org/officeDocument/2006/relationships/image" Target="../media/image140.png"/><Relationship Id="rId1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94.png"/><Relationship Id="rId7" Type="http://schemas.openxmlformats.org/officeDocument/2006/relationships/image" Target="../media/image152.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156.tiff"/><Relationship Id="rId5" Type="http://schemas.openxmlformats.org/officeDocument/2006/relationships/image" Target="../media/image151.png"/><Relationship Id="rId10" Type="http://schemas.openxmlformats.org/officeDocument/2006/relationships/image" Target="../media/image155.png"/><Relationship Id="rId4" Type="http://schemas.openxmlformats.org/officeDocument/2006/relationships/image" Target="../media/image150.png"/><Relationship Id="rId9" Type="http://schemas.openxmlformats.org/officeDocument/2006/relationships/image" Target="../media/image154.png"/></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aws.amazon.com/fargate" TargetMode="External"/><Relationship Id="rId2" Type="http://schemas.openxmlformats.org/officeDocument/2006/relationships/hyperlink" Target="https://aws.amazon.com/ecs" TargetMode="External"/><Relationship Id="rId1" Type="http://schemas.openxmlformats.org/officeDocument/2006/relationships/slideLayout" Target="../slideLayouts/slideLayout4.xml"/><Relationship Id="rId5" Type="http://schemas.openxmlformats.org/officeDocument/2006/relationships/hyperlink" Target="https://aws.amazon.com/eks" TargetMode="External"/><Relationship Id="rId4" Type="http://schemas.openxmlformats.org/officeDocument/2006/relationships/hyperlink" Target="https://aws.amazon.com/serverless/"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tif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59.tiff"/><Relationship Id="rId4" Type="http://schemas.openxmlformats.org/officeDocument/2006/relationships/image" Target="../media/image58.png"/><Relationship Id="rId9" Type="http://schemas.openxmlformats.org/officeDocument/2006/relationships/image" Target="../media/image62.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png"/><Relationship Id="rId7" Type="http://schemas.openxmlformats.org/officeDocument/2006/relationships/image" Target="../media/image70.tif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tiff"/><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80.png"/><Relationship Id="rId4" Type="http://schemas.openxmlformats.org/officeDocument/2006/relationships/image" Target="../media/image66.png"/><Relationship Id="rId9"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41.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github.com/aws?q=xray-sdk"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4.png"/><Relationship Id="rId21" Type="http://schemas.openxmlformats.org/officeDocument/2006/relationships/image" Target="../media/image111.tiff"/><Relationship Id="rId7" Type="http://schemas.openxmlformats.org/officeDocument/2006/relationships/image" Target="../media/image10.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50.xml"/><Relationship Id="rId16" Type="http://schemas.openxmlformats.org/officeDocument/2006/relationships/image" Target="../media/image106.tiff"/><Relationship Id="rId20" Type="http://schemas.openxmlformats.org/officeDocument/2006/relationships/image" Target="../media/image110.tiff"/><Relationship Id="rId1" Type="http://schemas.openxmlformats.org/officeDocument/2006/relationships/slideLayout" Target="../slideLayouts/slideLayout6.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5.png"/><Relationship Id="rId9" Type="http://schemas.openxmlformats.org/officeDocument/2006/relationships/image" Target="../media/image99.png"/><Relationship Id="rId14" Type="http://schemas.openxmlformats.org/officeDocument/2006/relationships/image" Target="../media/image10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tif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tif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87898" y="1465777"/>
            <a:ext cx="8122701" cy="744537"/>
          </a:xfrm>
        </p:spPr>
        <p:txBody>
          <a:bodyPr/>
          <a:lstStyle/>
          <a:p>
            <a:r>
              <a:rPr lang="en-US" sz="3600" dirty="0"/>
              <a:t>Deploying Microservices </a:t>
            </a:r>
          </a:p>
          <a:p>
            <a:r>
              <a:rPr lang="en-US" sz="3600" dirty="0"/>
              <a:t>using AWS Compute</a:t>
            </a:r>
          </a:p>
        </p:txBody>
      </p:sp>
      <p:sp>
        <p:nvSpPr>
          <p:cNvPr id="7" name="TextBox 6"/>
          <p:cNvSpPr txBox="1"/>
          <p:nvPr/>
        </p:nvSpPr>
        <p:spPr>
          <a:xfrm>
            <a:off x="487898" y="2872111"/>
            <a:ext cx="3482969" cy="1631216"/>
          </a:xfrm>
          <a:prstGeom prst="rect">
            <a:avLst/>
          </a:prstGeom>
          <a:noFill/>
        </p:spPr>
        <p:txBody>
          <a:bodyPr wrap="square" rtlCol="0">
            <a:spAutoFit/>
          </a:bodyPr>
          <a:lstStyle/>
          <a:p>
            <a:r>
              <a:rPr lang="en-US" sz="2000" b="1"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a:t>
            </a:r>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Gupta</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Principal Technologist</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argu@amazon.com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arungupta</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arun-gupta</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58" y="3593386"/>
            <a:ext cx="216000" cy="216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58" y="4206557"/>
            <a:ext cx="216000" cy="216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58" y="3899971"/>
            <a:ext cx="216000" cy="216000"/>
          </a:xfrm>
          <a:prstGeom prst="rect">
            <a:avLst/>
          </a:prstGeom>
        </p:spPr>
      </p:pic>
      <p:sp>
        <p:nvSpPr>
          <p:cNvPr id="9" name="TextBox 8">
            <a:extLst>
              <a:ext uri="{FF2B5EF4-FFF2-40B4-BE49-F238E27FC236}">
                <a16:creationId xmlns:a16="http://schemas.microsoft.com/office/drawing/2014/main" id="{21EB78A7-66B3-EF44-990C-3B48C65E562E}"/>
              </a:ext>
            </a:extLst>
          </p:cNvPr>
          <p:cNvSpPr txBox="1"/>
          <p:nvPr/>
        </p:nvSpPr>
        <p:spPr>
          <a:xfrm>
            <a:off x="4458765" y="2885778"/>
            <a:ext cx="3482969" cy="1631216"/>
          </a:xfrm>
          <a:prstGeom prst="rect">
            <a:avLst/>
          </a:prstGeom>
          <a:noFill/>
        </p:spPr>
        <p:txBody>
          <a:bodyPr wrap="square" rtlCol="0">
            <a:spAutoFit/>
          </a:bodyPr>
          <a:lstStyle/>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 Jernigan</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 Advocate</a:t>
            </a: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tfj@amazon.com</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tiffanyfayj</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2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tiffanyfj</a:t>
            </a:r>
            <a:endPar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 name="Picture 9">
            <a:extLst>
              <a:ext uri="{FF2B5EF4-FFF2-40B4-BE49-F238E27FC236}">
                <a16:creationId xmlns:a16="http://schemas.microsoft.com/office/drawing/2014/main" id="{1C6E826C-5182-304C-BFAA-99E587FB9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92" y="3593386"/>
            <a:ext cx="216000" cy="152400"/>
          </a:xfrm>
          <a:prstGeom prst="rect">
            <a:avLst/>
          </a:prstGeom>
        </p:spPr>
      </p:pic>
      <p:pic>
        <p:nvPicPr>
          <p:cNvPr id="14" name="Picture 13">
            <a:extLst>
              <a:ext uri="{FF2B5EF4-FFF2-40B4-BE49-F238E27FC236}">
                <a16:creationId xmlns:a16="http://schemas.microsoft.com/office/drawing/2014/main" id="{2CCDB5A6-0D23-8145-9C00-C73BC9D5E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92" y="4206557"/>
            <a:ext cx="216000" cy="152400"/>
          </a:xfrm>
          <a:prstGeom prst="rect">
            <a:avLst/>
          </a:prstGeom>
        </p:spPr>
      </p:pic>
      <p:pic>
        <p:nvPicPr>
          <p:cNvPr id="15" name="Picture 14">
            <a:extLst>
              <a:ext uri="{FF2B5EF4-FFF2-40B4-BE49-F238E27FC236}">
                <a16:creationId xmlns:a16="http://schemas.microsoft.com/office/drawing/2014/main" id="{E30D0A66-D61C-D041-8CF4-FD9D2D834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592" y="3899971"/>
            <a:ext cx="216000" cy="152400"/>
          </a:xfrm>
          <a:prstGeom prst="rect">
            <a:avLst/>
          </a:prstGeom>
        </p:spPr>
      </p:pic>
    </p:spTree>
    <p:extLst>
      <p:ext uri="{BB962C8B-B14F-4D97-AF65-F5344CB8AC3E}">
        <p14:creationId xmlns:p14="http://schemas.microsoft.com/office/powerpoint/2010/main" val="21183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27B80-4BFD-5B41-B4C9-8BF5652B3683}"/>
              </a:ext>
            </a:extLst>
          </p:cNvPr>
          <p:cNvSpPr>
            <a:spLocks noGrp="1"/>
          </p:cNvSpPr>
          <p:nvPr>
            <p:ph type="title"/>
          </p:nvPr>
        </p:nvSpPr>
        <p:spPr/>
        <p:txBody>
          <a:bodyPr/>
          <a:lstStyle/>
          <a:p>
            <a:r>
              <a:rPr lang="en-US" dirty="0"/>
              <a:t>Microservices and Containers</a:t>
            </a:r>
          </a:p>
        </p:txBody>
      </p:sp>
    </p:spTree>
    <p:extLst>
      <p:ext uri="{BB962C8B-B14F-4D97-AF65-F5344CB8AC3E}">
        <p14:creationId xmlns:p14="http://schemas.microsoft.com/office/powerpoint/2010/main" val="212763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947AF-83BA-BA46-9DD1-3074FBBFAEC4}"/>
              </a:ext>
            </a:extLst>
          </p:cNvPr>
          <p:cNvSpPr>
            <a:spLocks noGrp="1"/>
          </p:cNvSpPr>
          <p:nvPr>
            <p:ph sz="quarter" idx="10"/>
          </p:nvPr>
        </p:nvSpPr>
        <p:spPr/>
        <p:txBody>
          <a:bodyPr/>
          <a:lstStyle/>
          <a:p>
            <a:r>
              <a:rPr lang="en-US" dirty="0"/>
              <a:t>Canary Deployments using SAM</a:t>
            </a:r>
          </a:p>
        </p:txBody>
      </p:sp>
    </p:spTree>
    <p:extLst>
      <p:ext uri="{BB962C8B-B14F-4D97-AF65-F5344CB8AC3E}">
        <p14:creationId xmlns:p14="http://schemas.microsoft.com/office/powerpoint/2010/main" val="7149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B294-3C70-574E-B95B-A33029716C92}"/>
              </a:ext>
            </a:extLst>
          </p:cNvPr>
          <p:cNvSpPr>
            <a:spLocks noGrp="1"/>
          </p:cNvSpPr>
          <p:nvPr>
            <p:ph type="title"/>
          </p:nvPr>
        </p:nvSpPr>
        <p:spPr/>
        <p:txBody>
          <a:bodyPr/>
          <a:lstStyle/>
          <a:p>
            <a:r>
              <a:rPr lang="en-US" dirty="0"/>
              <a:t>Logging and Metrics are a universal right!</a:t>
            </a:r>
          </a:p>
        </p:txBody>
      </p:sp>
      <p:sp>
        <p:nvSpPr>
          <p:cNvPr id="3" name="Content Placeholder 2">
            <a:extLst>
              <a:ext uri="{FF2B5EF4-FFF2-40B4-BE49-F238E27FC236}">
                <a16:creationId xmlns:a16="http://schemas.microsoft.com/office/drawing/2014/main" id="{B93E8D10-8707-1345-A599-76535716F9EB}"/>
              </a:ext>
            </a:extLst>
          </p:cNvPr>
          <p:cNvSpPr>
            <a:spLocks noGrp="1"/>
          </p:cNvSpPr>
          <p:nvPr>
            <p:ph idx="1"/>
          </p:nvPr>
        </p:nvSpPr>
        <p:spPr>
          <a:xfrm>
            <a:off x="340592" y="1009332"/>
            <a:ext cx="8205304" cy="3553926"/>
          </a:xfrm>
        </p:spPr>
        <p:txBody>
          <a:bodyPr/>
          <a:lstStyle/>
          <a:p>
            <a:r>
              <a:rPr lang="en-US" b="1" dirty="0" err="1"/>
              <a:t>CloudWatch</a:t>
            </a:r>
            <a:r>
              <a:rPr lang="en-US" b="1" dirty="0"/>
              <a:t> Metrics:</a:t>
            </a:r>
          </a:p>
          <a:p>
            <a:pPr marL="342900" indent="-342900">
              <a:buFont typeface="Arial" charset="0"/>
              <a:buChar char="•"/>
            </a:pPr>
            <a:r>
              <a:rPr lang="en-US" sz="2000" dirty="0"/>
              <a:t>6 Built in metrics for Lambda</a:t>
            </a:r>
          </a:p>
          <a:p>
            <a:pPr marL="1085850" lvl="1" indent="-342900">
              <a:buFont typeface="Arial" charset="0"/>
              <a:buChar char="•"/>
            </a:pPr>
            <a:r>
              <a:rPr lang="en-US" sz="1800" dirty="0"/>
              <a:t>Invocation Count, Invocation duration, Invocation errors, Throttled Invocation, Iterator Age, DLQ Errors</a:t>
            </a:r>
          </a:p>
          <a:p>
            <a:pPr marL="1085850" lvl="1" indent="-342900">
              <a:buFont typeface="Arial" charset="0"/>
              <a:buChar char="•"/>
            </a:pPr>
            <a:r>
              <a:rPr lang="en-US" sz="1800" dirty="0"/>
              <a:t>Can call “put-metric-data” from your function code for custom metrics</a:t>
            </a:r>
          </a:p>
          <a:p>
            <a:pPr marL="342900" indent="-342900">
              <a:buFont typeface="Arial" charset="0"/>
              <a:buChar char="•"/>
            </a:pPr>
            <a:r>
              <a:rPr lang="en-US" sz="2000" dirty="0"/>
              <a:t>7 Built in metrics for API-Gateway</a:t>
            </a:r>
          </a:p>
          <a:p>
            <a:pPr marL="1085850" lvl="1" indent="-342900">
              <a:buFont typeface="Arial" charset="0"/>
              <a:buChar char="•"/>
            </a:pPr>
            <a:r>
              <a:rPr lang="en-US" sz="1800" dirty="0"/>
              <a:t>API Calls Count, Latency, 4XXs, 5XXs, Integration Latency, Cache Hit Count, Cache Miss Count</a:t>
            </a:r>
          </a:p>
          <a:p>
            <a:pPr marL="1085850" lvl="1" indent="-342900">
              <a:buFont typeface="Arial" charset="0"/>
              <a:buChar char="•"/>
            </a:pPr>
            <a:r>
              <a:rPr lang="en-US" sz="1800" dirty="0"/>
              <a:t>Error and Cache metrics now support </a:t>
            </a:r>
            <a:r>
              <a:rPr lang="en-US" sz="1800" i="1" dirty="0"/>
              <a:t>averages</a:t>
            </a:r>
            <a:r>
              <a:rPr lang="en-US" sz="1800" dirty="0"/>
              <a:t> and </a:t>
            </a:r>
            <a:r>
              <a:rPr lang="en-US" sz="1800" i="1" dirty="0"/>
              <a:t>percentiles</a:t>
            </a:r>
          </a:p>
        </p:txBody>
      </p:sp>
      <p:pic>
        <p:nvPicPr>
          <p:cNvPr id="4" name="Picture 3">
            <a:extLst>
              <a:ext uri="{FF2B5EF4-FFF2-40B4-BE49-F238E27FC236}">
                <a16:creationId xmlns:a16="http://schemas.microsoft.com/office/drawing/2014/main" id="{0A73DFB9-0C57-7E46-8444-A21F374EB6D6}"/>
              </a:ext>
            </a:extLst>
          </p:cNvPr>
          <p:cNvPicPr>
            <a:picLocks noChangeAspect="1"/>
          </p:cNvPicPr>
          <p:nvPr/>
        </p:nvPicPr>
        <p:blipFill>
          <a:blip r:embed="rId2"/>
          <a:stretch>
            <a:fillRect/>
          </a:stretch>
        </p:blipFill>
        <p:spPr>
          <a:xfrm>
            <a:off x="7875270" y="219826"/>
            <a:ext cx="1089659" cy="1230357"/>
          </a:xfrm>
          <a:prstGeom prst="rect">
            <a:avLst/>
          </a:prstGeom>
        </p:spPr>
      </p:pic>
    </p:spTree>
    <p:extLst>
      <p:ext uri="{BB962C8B-B14F-4D97-AF65-F5344CB8AC3E}">
        <p14:creationId xmlns:p14="http://schemas.microsoft.com/office/powerpoint/2010/main" val="35998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58653" y="1355051"/>
            <a:ext cx="3946451" cy="1884227"/>
          </a:xfrm>
          <a:prstGeom prst="rect">
            <a:avLst/>
          </a:prstGeom>
        </p:spPr>
      </p:pic>
      <p:sp>
        <p:nvSpPr>
          <p:cNvPr id="4" name="Title 3"/>
          <p:cNvSpPr>
            <a:spLocks noGrp="1"/>
          </p:cNvSpPr>
          <p:nvPr>
            <p:ph type="title"/>
          </p:nvPr>
        </p:nvSpPr>
        <p:spPr/>
        <p:txBody>
          <a:bodyPr/>
          <a:lstStyle/>
          <a:p>
            <a:r>
              <a:rPr lang="en-US" dirty="0"/>
              <a:t>App Monitoring with AWS X-Ray and </a:t>
            </a:r>
            <a:r>
              <a:rPr lang="en-US" dirty="0" err="1"/>
              <a:t>Serverless</a:t>
            </a:r>
            <a:endParaRPr lang="en-US" dirty="0"/>
          </a:p>
        </p:txBody>
      </p:sp>
      <p:sp>
        <p:nvSpPr>
          <p:cNvPr id="5" name="Content Placeholder 2"/>
          <p:cNvSpPr>
            <a:spLocks noGrp="1"/>
          </p:cNvSpPr>
          <p:nvPr>
            <p:ph sz="quarter" idx="4294967295"/>
          </p:nvPr>
        </p:nvSpPr>
        <p:spPr>
          <a:xfrm>
            <a:off x="0" y="1225550"/>
            <a:ext cx="5530850" cy="1604963"/>
          </a:xfrm>
        </p:spPr>
        <p:txBody>
          <a:bodyPr>
            <a:noAutofit/>
          </a:bodyPr>
          <a:lstStyle/>
          <a:p>
            <a:pPr marL="342900" indent="-342900">
              <a:spcBef>
                <a:spcPts val="0"/>
              </a:spcBef>
              <a:spcAft>
                <a:spcPts val="1200"/>
              </a:spcAft>
              <a:buFont typeface="Arial" charset="0"/>
              <a:buChar char="•"/>
            </a:pPr>
            <a:r>
              <a:rPr lang="en-US" sz="2000" dirty="0"/>
              <a:t>Lambda instruments incoming requests for all supported languages</a:t>
            </a:r>
          </a:p>
          <a:p>
            <a:pPr marL="342900" indent="-342900">
              <a:spcBef>
                <a:spcPts val="0"/>
              </a:spcBef>
              <a:spcAft>
                <a:spcPts val="1200"/>
              </a:spcAft>
              <a:buFont typeface="Arial" charset="0"/>
              <a:buChar char="•"/>
            </a:pPr>
            <a:r>
              <a:rPr lang="en-US" sz="2000" dirty="0"/>
              <a:t>Lambda runs the X-Ray daemon on all languages with an SDK</a:t>
            </a:r>
          </a:p>
        </p:txBody>
      </p:sp>
      <p:pic>
        <p:nvPicPr>
          <p:cNvPr id="7" name="Picture 6"/>
          <p:cNvPicPr>
            <a:picLocks noChangeAspect="1"/>
          </p:cNvPicPr>
          <p:nvPr/>
        </p:nvPicPr>
        <p:blipFill>
          <a:blip r:embed="rId4"/>
          <a:stretch>
            <a:fillRect/>
          </a:stretch>
        </p:blipFill>
        <p:spPr>
          <a:xfrm>
            <a:off x="6778977" y="3525877"/>
            <a:ext cx="1548945" cy="488656"/>
          </a:xfrm>
          <a:prstGeom prst="rect">
            <a:avLst/>
          </a:prstGeom>
        </p:spPr>
      </p:pic>
      <p:sp>
        <p:nvSpPr>
          <p:cNvPr id="6" name="Content Placeholder 1"/>
          <p:cNvSpPr txBox="1">
            <a:spLocks/>
          </p:cNvSpPr>
          <p:nvPr/>
        </p:nvSpPr>
        <p:spPr>
          <a:xfrm>
            <a:off x="336789" y="3239278"/>
            <a:ext cx="6280321" cy="1105571"/>
          </a:xfrm>
          <a:prstGeom prst="rect">
            <a:avLst/>
          </a:prstGeom>
          <a:ln w="12700">
            <a:solidFill>
              <a:schemeClr val="tx1"/>
            </a:solidFill>
          </a:ln>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err="1">
                <a:solidFill>
                  <a:srgbClr val="FCB64C"/>
                </a:solidFill>
                <a:latin typeface="Anonymous Pro for Powerline" charset="0"/>
                <a:ea typeface="Anonymous Pro for Powerline" charset="0"/>
                <a:cs typeface="Anonymous Pro for Powerline" charset="0"/>
              </a:rPr>
              <a:t>var</a:t>
            </a:r>
            <a:r>
              <a:rPr lang="en-US" sz="1400" dirty="0">
                <a:solidFill>
                  <a:srgbClr val="FCB64C"/>
                </a:solidFill>
                <a:latin typeface="Anonymous Pro for Powerline" charset="0"/>
                <a:ea typeface="Anonymous Pro for Powerline" charset="0"/>
                <a:cs typeface="Anonymous Pro for Powerline" charset="0"/>
              </a:rPr>
              <a:t> AWSXRay = require(‘aws-xray-sdk-core‘);</a:t>
            </a:r>
          </a:p>
          <a:p>
            <a:r>
              <a:rPr lang="en-US" sz="1400" dirty="0">
                <a:solidFill>
                  <a:srgbClr val="FCB64C"/>
                </a:solidFill>
                <a:latin typeface="Anonymous Pro for Powerline" charset="0"/>
                <a:ea typeface="Anonymous Pro for Powerline" charset="0"/>
                <a:cs typeface="Anonymous Pro for Powerline" charset="0"/>
              </a:rPr>
              <a:t>AWSXRay.middleware.setSamplingRules(‘sampling-rules.json’);</a:t>
            </a:r>
          </a:p>
          <a:p>
            <a:r>
              <a:rPr lang="en-US" sz="1400" dirty="0">
                <a:solidFill>
                  <a:srgbClr val="FCB64C"/>
                </a:solidFill>
                <a:latin typeface="Anonymous Pro for Powerline" charset="0"/>
                <a:ea typeface="Anonymous Pro for Powerline" charset="0"/>
                <a:cs typeface="Anonymous Pro for Powerline" charset="0"/>
              </a:rPr>
              <a:t>var AWS = AWSXRay.captureAWS(require(‘aws-sdk’));</a:t>
            </a:r>
          </a:p>
          <a:p>
            <a:r>
              <a:rPr lang="en-US" sz="1400" dirty="0">
                <a:solidFill>
                  <a:srgbClr val="FCB64C"/>
                </a:solidFill>
                <a:latin typeface="Anonymous Pro for Powerline" charset="0"/>
                <a:ea typeface="Anonymous Pro for Powerline" charset="0"/>
                <a:cs typeface="Anonymous Pro for Powerline" charset="0"/>
              </a:rPr>
              <a:t>S3Client = AWS.S3();</a:t>
            </a:r>
          </a:p>
          <a:p>
            <a:endParaRPr lang="en-US" sz="1400" dirty="0">
              <a:solidFill>
                <a:srgbClr val="FCB64C"/>
              </a:solidFill>
              <a:latin typeface="Anonymous Pro for Powerline" charset="0"/>
              <a:ea typeface="Anonymous Pro for Powerline" charset="0"/>
              <a:cs typeface="Anonymous Pro for Powerline" charset="0"/>
            </a:endParaRPr>
          </a:p>
        </p:txBody>
      </p:sp>
    </p:spTree>
    <p:extLst>
      <p:ext uri="{BB962C8B-B14F-4D97-AF65-F5344CB8AC3E}">
        <p14:creationId xmlns:p14="http://schemas.microsoft.com/office/powerpoint/2010/main" val="189430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Trace Example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9" y="1280849"/>
            <a:ext cx="8454102" cy="2823538"/>
          </a:xfrm>
          <a:prstGeom prst="rect">
            <a:avLst/>
          </a:prstGeom>
        </p:spPr>
      </p:pic>
    </p:spTree>
    <p:extLst>
      <p:ext uri="{BB962C8B-B14F-4D97-AF65-F5344CB8AC3E}">
        <p14:creationId xmlns:p14="http://schemas.microsoft.com/office/powerpoint/2010/main" val="95522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78094-FE2C-0244-BA4A-E16775C8092C}"/>
              </a:ext>
            </a:extLst>
          </p:cNvPr>
          <p:cNvSpPr>
            <a:spLocks noGrp="1"/>
          </p:cNvSpPr>
          <p:nvPr>
            <p:ph type="title"/>
          </p:nvPr>
        </p:nvSpPr>
        <p:spPr/>
        <p:txBody>
          <a:bodyPr/>
          <a:lstStyle/>
          <a:p>
            <a:r>
              <a:rPr lang="en-US" dirty="0"/>
              <a:t>Composing Lambda Functions</a:t>
            </a:r>
          </a:p>
        </p:txBody>
      </p:sp>
    </p:spTree>
    <p:extLst>
      <p:ext uri="{BB962C8B-B14F-4D97-AF65-F5344CB8AC3E}">
        <p14:creationId xmlns:p14="http://schemas.microsoft.com/office/powerpoint/2010/main" val="10835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lumMod val="85000"/>
                  </a:schemeClr>
                </a:solidFill>
              </a:rPr>
              <a:t>Event Processing</a:t>
            </a:r>
          </a:p>
        </p:txBody>
      </p:sp>
      <p:pic>
        <p:nvPicPr>
          <p:cNvPr id="46" name="Picture 45"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7873" y="1604488"/>
            <a:ext cx="731520" cy="731520"/>
          </a:xfrm>
          <a:prstGeom prst="rect">
            <a:avLst/>
          </a:prstGeom>
        </p:spPr>
      </p:pic>
      <p:pic>
        <p:nvPicPr>
          <p:cNvPr id="77" name="Picture 76"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4000" y="1601152"/>
            <a:ext cx="731520" cy="731520"/>
          </a:xfrm>
          <a:prstGeom prst="rect">
            <a:avLst/>
          </a:prstGeom>
        </p:spPr>
      </p:pic>
      <p:sp>
        <p:nvSpPr>
          <p:cNvPr id="78" name="TextBox 77"/>
          <p:cNvSpPr txBox="1"/>
          <p:nvPr/>
        </p:nvSpPr>
        <p:spPr>
          <a:xfrm>
            <a:off x="3984003"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A</a:t>
            </a:r>
          </a:p>
        </p:txBody>
      </p:sp>
      <p:cxnSp>
        <p:nvCxnSpPr>
          <p:cNvPr id="79" name="Straight Arrow Connector 78"/>
          <p:cNvCxnSpPr>
            <a:endCxn id="46" idx="1"/>
          </p:cNvCxnSpPr>
          <p:nvPr/>
        </p:nvCxnSpPr>
        <p:spPr>
          <a:xfrm flipV="1">
            <a:off x="4615520" y="1970248"/>
            <a:ext cx="1132353" cy="3962"/>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850287"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B</a:t>
            </a:r>
          </a:p>
        </p:txBody>
      </p:sp>
      <p:pic>
        <p:nvPicPr>
          <p:cNvPr id="38" name="Picture 37" descr="EC2-Instan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9250" y="1604488"/>
            <a:ext cx="731520" cy="731520"/>
          </a:xfrm>
          <a:prstGeom prst="rect">
            <a:avLst/>
          </a:prstGeom>
        </p:spPr>
      </p:pic>
      <p:sp>
        <p:nvSpPr>
          <p:cNvPr id="39" name="TextBox 38"/>
          <p:cNvSpPr txBox="1"/>
          <p:nvPr/>
        </p:nvSpPr>
        <p:spPr>
          <a:xfrm>
            <a:off x="7561664" y="1821115"/>
            <a:ext cx="526692" cy="276999"/>
          </a:xfrm>
          <a:prstGeom prst="rect">
            <a:avLst/>
          </a:prstGeom>
          <a:noFill/>
        </p:spPr>
        <p:txBody>
          <a:bodyPr wrap="square" lIns="0" tIns="0" rIns="0" bIns="0" rtlCol="0">
            <a:spAutoFit/>
          </a:bodyPr>
          <a:lstStyle/>
          <a:p>
            <a:pPr algn="ctr"/>
            <a:r>
              <a:rPr lang="en-US" dirty="0">
                <a:solidFill>
                  <a:schemeClr val="bg1">
                    <a:lumMod val="85000"/>
                  </a:schemeClr>
                </a:solidFill>
                <a:latin typeface="Helvetica Neue"/>
                <a:cs typeface="Helvetica Neue"/>
              </a:rPr>
              <a:t>C</a:t>
            </a:r>
          </a:p>
        </p:txBody>
      </p:sp>
      <p:cxnSp>
        <p:nvCxnSpPr>
          <p:cNvPr id="40" name="Straight Arrow Connector 39"/>
          <p:cNvCxnSpPr>
            <a:stCxn id="46" idx="3"/>
            <a:endCxn id="38" idx="1"/>
          </p:cNvCxnSpPr>
          <p:nvPr/>
        </p:nvCxnSpPr>
        <p:spPr>
          <a:xfrm>
            <a:off x="6479393" y="1970248"/>
            <a:ext cx="979857" cy="0"/>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39859" y="1774802"/>
            <a:ext cx="2570191" cy="369332"/>
          </a:xfrm>
          <a:prstGeom prst="rect">
            <a:avLst/>
          </a:prstGeom>
          <a:noFill/>
        </p:spPr>
        <p:txBody>
          <a:bodyPr wrap="none" rtlCol="0">
            <a:spAutoFit/>
          </a:bodyPr>
          <a:lstStyle/>
          <a:p>
            <a:r>
              <a:rPr lang="en-US" dirty="0">
                <a:solidFill>
                  <a:schemeClr val="bg1">
                    <a:lumMod val="85000"/>
                  </a:schemeClr>
                </a:solidFill>
              </a:rPr>
              <a:t>Event A on B triggers C</a:t>
            </a:r>
          </a:p>
        </p:txBody>
      </p:sp>
      <p:sp>
        <p:nvSpPr>
          <p:cNvPr id="43" name="Right Arrow 42"/>
          <p:cNvSpPr/>
          <p:nvPr/>
        </p:nvSpPr>
        <p:spPr>
          <a:xfrm>
            <a:off x="2634581" y="3327893"/>
            <a:ext cx="1349422" cy="1138255"/>
          </a:xfrm>
          <a:prstGeom prst="rightArrow">
            <a:avLst/>
          </a:prstGeom>
          <a:solidFill>
            <a:schemeClr val="bg1">
              <a:lumMod val="20000"/>
              <a:lumOff val="80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85000"/>
                </a:schemeClr>
              </a:solidFill>
            </a:endParaRPr>
          </a:p>
        </p:txBody>
      </p:sp>
      <p:sp>
        <p:nvSpPr>
          <p:cNvPr id="44" name="Right Arrow 43"/>
          <p:cNvSpPr/>
          <p:nvPr/>
        </p:nvSpPr>
        <p:spPr>
          <a:xfrm>
            <a:off x="5123472" y="3326514"/>
            <a:ext cx="1502458" cy="1138255"/>
          </a:xfrm>
          <a:prstGeom prst="rightArrow">
            <a:avLst/>
          </a:prstGeom>
          <a:solidFill>
            <a:schemeClr val="bg1">
              <a:lumMod val="20000"/>
              <a:lumOff val="80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85000"/>
                </a:schemeClr>
              </a:solidFill>
            </a:endParaRPr>
          </a:p>
        </p:txBody>
      </p:sp>
      <p:sp>
        <p:nvSpPr>
          <p:cNvPr id="45" name="TextBox 44"/>
          <p:cNvSpPr txBox="1"/>
          <p:nvPr/>
        </p:nvSpPr>
        <p:spPr>
          <a:xfrm>
            <a:off x="1102636" y="3763564"/>
            <a:ext cx="1210588" cy="338554"/>
          </a:xfrm>
          <a:prstGeom prst="rect">
            <a:avLst/>
          </a:prstGeom>
          <a:noFill/>
        </p:spPr>
        <p:txBody>
          <a:bodyPr wrap="none" rtlCol="0">
            <a:spAutoFit/>
          </a:bodyPr>
          <a:lstStyle/>
          <a:p>
            <a:r>
              <a:rPr lang="en-US" sz="1600" b="1">
                <a:solidFill>
                  <a:schemeClr val="bg1">
                    <a:lumMod val="85000"/>
                  </a:schemeClr>
                </a:solidFill>
              </a:rPr>
              <a:t>Invocation</a:t>
            </a:r>
            <a:endParaRPr lang="en-US" sz="1600" b="1" dirty="0">
              <a:solidFill>
                <a:schemeClr val="bg1">
                  <a:lumMod val="85000"/>
                </a:schemeClr>
              </a:solidFill>
            </a:endParaRPr>
          </a:p>
        </p:txBody>
      </p:sp>
      <p:grpSp>
        <p:nvGrpSpPr>
          <p:cNvPr id="47" name="Group 2822"/>
          <p:cNvGrpSpPr/>
          <p:nvPr/>
        </p:nvGrpSpPr>
        <p:grpSpPr>
          <a:xfrm>
            <a:off x="4166588" y="3530311"/>
            <a:ext cx="738460" cy="772877"/>
            <a:chOff x="0" y="0"/>
            <a:chExt cx="1394170" cy="1394170"/>
          </a:xfrm>
        </p:grpSpPr>
        <p:sp>
          <p:nvSpPr>
            <p:cNvPr id="48"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lvl="0" algn="l" defTabSz="914400">
                <a:defRPr sz="1800">
                  <a:solidFill>
                    <a:srgbClr val="000000"/>
                  </a:solidFill>
                  <a:latin typeface="Calibri"/>
                  <a:ea typeface="Calibri"/>
                  <a:cs typeface="Calibri"/>
                  <a:sym typeface="Calibri"/>
                </a:defRPr>
              </a:pPr>
              <a:endParaRPr>
                <a:solidFill>
                  <a:schemeClr val="bg1">
                    <a:lumMod val="85000"/>
                  </a:schemeClr>
                </a:solidFill>
              </a:endParaRPr>
            </a:p>
          </p:txBody>
        </p:sp>
        <p:pic>
          <p:nvPicPr>
            <p:cNvPr id="49" name="image11.pdf"/>
            <p:cNvPicPr/>
            <p:nvPr/>
          </p:nvPicPr>
          <p:blipFill>
            <a:blip r:embed="rId4"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sp>
        <p:nvSpPr>
          <p:cNvPr id="50" name="TextBox 49"/>
          <p:cNvSpPr txBox="1"/>
          <p:nvPr/>
        </p:nvSpPr>
        <p:spPr>
          <a:xfrm>
            <a:off x="3817543" y="4437623"/>
            <a:ext cx="1563311" cy="276999"/>
          </a:xfrm>
          <a:prstGeom prst="rect">
            <a:avLst/>
          </a:prstGeom>
          <a:noFill/>
        </p:spPr>
        <p:txBody>
          <a:bodyPr wrap="square" rtlCol="0">
            <a:spAutoFit/>
          </a:bodyPr>
          <a:lstStyle/>
          <a:p>
            <a:pPr algn="ctr"/>
            <a:r>
              <a:rPr lang="en-US" sz="1200" b="1" dirty="0">
                <a:solidFill>
                  <a:schemeClr val="bg1">
                    <a:lumMod val="85000"/>
                  </a:schemeClr>
                </a:solidFill>
              </a:rPr>
              <a:t>Lambda functions</a:t>
            </a:r>
          </a:p>
        </p:txBody>
      </p:sp>
      <p:sp>
        <p:nvSpPr>
          <p:cNvPr id="51" name="TextBox 50"/>
          <p:cNvSpPr txBox="1"/>
          <p:nvPr/>
        </p:nvSpPr>
        <p:spPr>
          <a:xfrm>
            <a:off x="7034044" y="3728116"/>
            <a:ext cx="822661" cy="338554"/>
          </a:xfrm>
          <a:prstGeom prst="rect">
            <a:avLst/>
          </a:prstGeom>
          <a:noFill/>
        </p:spPr>
        <p:txBody>
          <a:bodyPr wrap="none" rtlCol="0">
            <a:spAutoFit/>
          </a:bodyPr>
          <a:lstStyle/>
          <a:p>
            <a:r>
              <a:rPr lang="en-US" sz="1600" b="1" dirty="0">
                <a:solidFill>
                  <a:schemeClr val="bg1">
                    <a:lumMod val="85000"/>
                  </a:schemeClr>
                </a:solidFill>
              </a:rPr>
              <a:t>Action</a:t>
            </a:r>
          </a:p>
        </p:txBody>
      </p:sp>
      <p:cxnSp>
        <p:nvCxnSpPr>
          <p:cNvPr id="53" name="Straight Connector 52"/>
          <p:cNvCxnSpPr/>
          <p:nvPr/>
        </p:nvCxnSpPr>
        <p:spPr>
          <a:xfrm flipV="1">
            <a:off x="749508" y="2968052"/>
            <a:ext cx="7792585" cy="7496"/>
          </a:xfrm>
          <a:prstGeom prst="line">
            <a:avLst/>
          </a:prstGeom>
          <a:ln>
            <a:solidFill>
              <a:schemeClr val="bg1">
                <a:lumMod val="20000"/>
                <a:lumOff val="8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045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35" grpId="0"/>
      <p:bldP spid="39" grpId="0"/>
      <p:bldP spid="42" grpId="0"/>
      <p:bldP spid="43" grpId="0" animBg="1"/>
      <p:bldP spid="44" grpId="0" animBg="1"/>
      <p:bldP spid="45" grpId="0"/>
      <p:bldP spid="50" grpId="0"/>
      <p:bldP spid="5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95000"/>
                  </a:schemeClr>
                </a:solidFill>
              </a:rPr>
              <a:t>Event-driven platform</a:t>
            </a:r>
          </a:p>
        </p:txBody>
      </p:sp>
      <p:sp>
        <p:nvSpPr>
          <p:cNvPr id="4" name="Rectangle 3"/>
          <p:cNvSpPr/>
          <p:nvPr/>
        </p:nvSpPr>
        <p:spPr>
          <a:xfrm>
            <a:off x="398751" y="2165639"/>
            <a:ext cx="868010"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S3 event notifications</a:t>
            </a:r>
          </a:p>
        </p:txBody>
      </p:sp>
      <p:sp>
        <p:nvSpPr>
          <p:cNvPr id="5" name="Rectangle 4"/>
          <p:cNvSpPr/>
          <p:nvPr/>
        </p:nvSpPr>
        <p:spPr>
          <a:xfrm>
            <a:off x="1140290" y="2165639"/>
            <a:ext cx="864744" cy="369332"/>
          </a:xfrm>
          <a:prstGeom prst="rect">
            <a:avLst/>
          </a:prstGeom>
        </p:spPr>
        <p:txBody>
          <a:bodyPr wrap="square">
            <a:spAutoFit/>
          </a:bodyPr>
          <a:lstStyle/>
          <a:p>
            <a:pPr lvl="0" algn="ctr">
              <a:defRPr sz="1800">
                <a:solidFill>
                  <a:srgbClr val="000000"/>
                </a:solidFill>
              </a:defRPr>
            </a:pPr>
            <a:r>
              <a:rPr lang="en-US" sz="900" dirty="0" err="1">
                <a:solidFill>
                  <a:schemeClr val="bg1">
                    <a:lumMod val="95000"/>
                  </a:schemeClr>
                </a:solidFill>
                <a:latin typeface="Arial"/>
                <a:cs typeface="Arial"/>
              </a:rPr>
              <a:t>DynamoDB</a:t>
            </a:r>
            <a:r>
              <a:rPr lang="en-US" sz="900" dirty="0">
                <a:solidFill>
                  <a:schemeClr val="bg1">
                    <a:lumMod val="95000"/>
                  </a:schemeClr>
                </a:solidFill>
                <a:latin typeface="Arial"/>
                <a:cs typeface="Arial"/>
              </a:rPr>
              <a:t> Streams</a:t>
            </a:r>
          </a:p>
        </p:txBody>
      </p:sp>
      <p:sp>
        <p:nvSpPr>
          <p:cNvPr id="6" name="Rectangle 5"/>
          <p:cNvSpPr/>
          <p:nvPr/>
        </p:nvSpPr>
        <p:spPr>
          <a:xfrm>
            <a:off x="1979358" y="2174107"/>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Kinesis events</a:t>
            </a:r>
          </a:p>
        </p:txBody>
      </p:sp>
      <p:sp>
        <p:nvSpPr>
          <p:cNvPr id="7" name="Rectangle 6"/>
          <p:cNvSpPr/>
          <p:nvPr/>
        </p:nvSpPr>
        <p:spPr>
          <a:xfrm>
            <a:off x="1959214" y="3037165"/>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Cognito events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21" y="1731182"/>
            <a:ext cx="431907" cy="4294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8938" y="1717673"/>
            <a:ext cx="431907" cy="4294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2134" y="1717673"/>
            <a:ext cx="431907" cy="429400"/>
          </a:xfrm>
          <a:prstGeom prst="rect">
            <a:avLst/>
          </a:prstGeom>
        </p:spPr>
      </p:pic>
      <p:sp>
        <p:nvSpPr>
          <p:cNvPr id="12" name="Rectangle 11"/>
          <p:cNvSpPr/>
          <p:nvPr/>
        </p:nvSpPr>
        <p:spPr>
          <a:xfrm>
            <a:off x="545182" y="3057702"/>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SNS events</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927" y="2586711"/>
            <a:ext cx="431907" cy="429400"/>
          </a:xfrm>
          <a:prstGeom prst="rect">
            <a:avLst/>
          </a:prstGeom>
        </p:spPr>
      </p:pic>
      <p:sp>
        <p:nvSpPr>
          <p:cNvPr id="14" name="Rectangle 13"/>
          <p:cNvSpPr/>
          <p:nvPr/>
        </p:nvSpPr>
        <p:spPr>
          <a:xfrm>
            <a:off x="1202076" y="3962975"/>
            <a:ext cx="620784"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Custom events</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836" y="3531847"/>
            <a:ext cx="431907" cy="429400"/>
          </a:xfrm>
          <a:prstGeom prst="rect">
            <a:avLst/>
          </a:prstGeom>
        </p:spPr>
      </p:pic>
      <p:pic>
        <p:nvPicPr>
          <p:cNvPr id="16" name="Picture 15" descr="iPhone-Mobile.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912219" y="3845434"/>
            <a:ext cx="133739" cy="249747"/>
          </a:xfrm>
          <a:prstGeom prst="rect">
            <a:avLst/>
          </a:prstGeom>
        </p:spPr>
      </p:pic>
      <p:pic>
        <p:nvPicPr>
          <p:cNvPr id="17" name="Picture 16" descr="Kindle-Fire-HD.png"/>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805356" y="3522420"/>
            <a:ext cx="347463" cy="263222"/>
          </a:xfrm>
          <a:prstGeom prst="rect">
            <a:avLst/>
          </a:prstGeom>
        </p:spPr>
      </p:pic>
      <p:pic>
        <p:nvPicPr>
          <p:cNvPr id="18" name="Picture 17" descr="Browers-Chrome.pn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07877" y="3546198"/>
            <a:ext cx="319420" cy="234360"/>
          </a:xfrm>
          <a:prstGeom prst="rect">
            <a:avLst/>
          </a:prstGeom>
        </p:spPr>
      </p:pic>
      <p:pic>
        <p:nvPicPr>
          <p:cNvPr id="20" name="Picture 2" descr="C:\Users\timwagne\Downloads\AWS Image Library\PNG\Generic-Orange-Gears.png"/>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490" y="3838347"/>
            <a:ext cx="542789" cy="316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939" y="2570474"/>
            <a:ext cx="431907" cy="429400"/>
          </a:xfrm>
          <a:prstGeom prst="rect">
            <a:avLst/>
          </a:prstGeom>
        </p:spPr>
      </p:pic>
      <p:sp>
        <p:nvSpPr>
          <p:cNvPr id="22" name="Rectangle 21"/>
          <p:cNvSpPr/>
          <p:nvPr/>
        </p:nvSpPr>
        <p:spPr>
          <a:xfrm>
            <a:off x="1172439" y="3053411"/>
            <a:ext cx="780302" cy="369332"/>
          </a:xfrm>
          <a:prstGeom prst="rect">
            <a:avLst/>
          </a:prstGeom>
        </p:spPr>
        <p:txBody>
          <a:bodyPr wrap="square">
            <a:spAutoFit/>
          </a:bodyPr>
          <a:lstStyle/>
          <a:p>
            <a:pPr lvl="0" algn="ctr">
              <a:defRPr sz="1800">
                <a:solidFill>
                  <a:srgbClr val="000000"/>
                </a:solidFill>
              </a:defRPr>
            </a:pPr>
            <a:r>
              <a:rPr lang="en-US" sz="900" dirty="0">
                <a:solidFill>
                  <a:schemeClr val="bg1">
                    <a:lumMod val="95000"/>
                  </a:schemeClr>
                </a:solidFill>
                <a:latin typeface="Arial"/>
                <a:cs typeface="Arial"/>
              </a:rPr>
              <a:t>CloudTrail events</a:t>
            </a: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4045" y="2570474"/>
            <a:ext cx="431907" cy="429400"/>
          </a:xfrm>
          <a:prstGeom prst="rect">
            <a:avLst/>
          </a:prstGeom>
        </p:spPr>
      </p:pic>
      <p:sp>
        <p:nvSpPr>
          <p:cNvPr id="45" name="Right Arrow 44"/>
          <p:cNvSpPr/>
          <p:nvPr/>
        </p:nvSpPr>
        <p:spPr>
          <a:xfrm>
            <a:off x="2927691" y="1951404"/>
            <a:ext cx="1349422" cy="1138255"/>
          </a:xfrm>
          <a:prstGeom prst="rightArrow">
            <a:avLst/>
          </a:prstGeom>
          <a:solidFill>
            <a:schemeClr val="bg1">
              <a:lumMod val="85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95000"/>
                </a:schemeClr>
              </a:solidFill>
            </a:endParaRPr>
          </a:p>
        </p:txBody>
      </p:sp>
      <p:sp>
        <p:nvSpPr>
          <p:cNvPr id="46" name="Right Arrow 45"/>
          <p:cNvSpPr/>
          <p:nvPr/>
        </p:nvSpPr>
        <p:spPr>
          <a:xfrm>
            <a:off x="5416582" y="1950025"/>
            <a:ext cx="1502458" cy="1138255"/>
          </a:xfrm>
          <a:prstGeom prst="rightArrow">
            <a:avLst/>
          </a:prstGeom>
          <a:solidFill>
            <a:schemeClr val="bg1">
              <a:lumMod val="85000"/>
            </a:schemeClr>
          </a:solidFill>
          <a:ln>
            <a:solidFill>
              <a:schemeClr val="bg1">
                <a:lumMod val="20000"/>
                <a:lumOff val="80000"/>
              </a:schemeClr>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bg1">
                  <a:lumMod val="95000"/>
                </a:schemeClr>
              </a:solidFill>
            </a:endParaRPr>
          </a:p>
        </p:txBody>
      </p:sp>
      <p:pic>
        <p:nvPicPr>
          <p:cNvPr id="53" name="Picture 52"/>
          <p:cNvPicPr>
            <a:picLocks noChangeAspect="1"/>
          </p:cNvPicPr>
          <p:nvPr/>
        </p:nvPicPr>
        <p:blipFill>
          <a:blip r:embed="rId11"/>
          <a:stretch>
            <a:fillRect/>
          </a:stretch>
        </p:blipFill>
        <p:spPr>
          <a:xfrm>
            <a:off x="8307070" y="3015738"/>
            <a:ext cx="469900" cy="469900"/>
          </a:xfrm>
          <a:prstGeom prst="rect">
            <a:avLst/>
          </a:prstGeom>
        </p:spPr>
      </p:pic>
      <p:sp>
        <p:nvSpPr>
          <p:cNvPr id="54" name="TextBox 53"/>
          <p:cNvSpPr txBox="1"/>
          <p:nvPr/>
        </p:nvSpPr>
        <p:spPr>
          <a:xfrm>
            <a:off x="8154373" y="2801960"/>
            <a:ext cx="644728" cy="246221"/>
          </a:xfrm>
          <a:prstGeom prst="rect">
            <a:avLst/>
          </a:prstGeom>
          <a:noFill/>
        </p:spPr>
        <p:txBody>
          <a:bodyPr wrap="none" rtlCol="0">
            <a:spAutoFit/>
          </a:bodyPr>
          <a:lstStyle/>
          <a:p>
            <a:r>
              <a:rPr lang="en-US" sz="1000" dirty="0">
                <a:solidFill>
                  <a:schemeClr val="bg1">
                    <a:lumMod val="95000"/>
                  </a:schemeClr>
                </a:solidFill>
              </a:rPr>
              <a:t>Lambda</a:t>
            </a:r>
            <a:endParaRPr lang="en-US" dirty="0">
              <a:solidFill>
                <a:schemeClr val="bg1">
                  <a:lumMod val="95000"/>
                </a:schemeClr>
              </a:solidFill>
            </a:endParaRPr>
          </a:p>
        </p:txBody>
      </p:sp>
      <p:pic>
        <p:nvPicPr>
          <p:cNvPr id="55" name="Picture 54" descr="DynamoDB.png"/>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633540" y="3041171"/>
            <a:ext cx="453798" cy="446083"/>
          </a:xfrm>
          <a:prstGeom prst="rect">
            <a:avLst/>
          </a:prstGeom>
        </p:spPr>
      </p:pic>
      <p:sp>
        <p:nvSpPr>
          <p:cNvPr id="56" name="TextBox 55"/>
          <p:cNvSpPr txBox="1"/>
          <p:nvPr/>
        </p:nvSpPr>
        <p:spPr>
          <a:xfrm>
            <a:off x="7376265" y="2813430"/>
            <a:ext cx="838691" cy="246221"/>
          </a:xfrm>
          <a:prstGeom prst="rect">
            <a:avLst/>
          </a:prstGeom>
          <a:noFill/>
        </p:spPr>
        <p:txBody>
          <a:bodyPr wrap="none" rtlCol="0">
            <a:spAutoFit/>
          </a:bodyPr>
          <a:lstStyle/>
          <a:p>
            <a:r>
              <a:rPr lang="en-US" sz="1000" dirty="0">
                <a:solidFill>
                  <a:schemeClr val="bg1">
                    <a:lumMod val="95000"/>
                  </a:schemeClr>
                </a:solidFill>
              </a:rPr>
              <a:t>DynamoDB</a:t>
            </a:r>
            <a:endParaRPr lang="en-US" dirty="0">
              <a:solidFill>
                <a:schemeClr val="bg1">
                  <a:lumMod val="95000"/>
                </a:schemeClr>
              </a:solidFill>
            </a:endParaRPr>
          </a:p>
        </p:txBody>
      </p:sp>
      <p:pic>
        <p:nvPicPr>
          <p:cNvPr id="57" name="Picture 56" descr="Kinesis.eps"/>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83123" y="3797224"/>
            <a:ext cx="404215" cy="485058"/>
          </a:xfrm>
          <a:prstGeom prst="rect">
            <a:avLst/>
          </a:prstGeom>
        </p:spPr>
      </p:pic>
      <p:sp>
        <p:nvSpPr>
          <p:cNvPr id="58" name="TextBox 57"/>
          <p:cNvSpPr txBox="1"/>
          <p:nvPr/>
        </p:nvSpPr>
        <p:spPr>
          <a:xfrm>
            <a:off x="7592427" y="3573400"/>
            <a:ext cx="596638" cy="246221"/>
          </a:xfrm>
          <a:prstGeom prst="rect">
            <a:avLst/>
          </a:prstGeom>
          <a:noFill/>
        </p:spPr>
        <p:txBody>
          <a:bodyPr wrap="none" rtlCol="0">
            <a:spAutoFit/>
          </a:bodyPr>
          <a:lstStyle/>
          <a:p>
            <a:r>
              <a:rPr lang="en-US" sz="1000" dirty="0">
                <a:solidFill>
                  <a:schemeClr val="bg1">
                    <a:lumMod val="95000"/>
                  </a:schemeClr>
                </a:solidFill>
              </a:rPr>
              <a:t>Kinesis</a:t>
            </a:r>
            <a:endParaRPr lang="en-US" dirty="0">
              <a:solidFill>
                <a:schemeClr val="bg1">
                  <a:lumMod val="95000"/>
                </a:schemeClr>
              </a:solidFill>
            </a:endParaRPr>
          </a:p>
        </p:txBody>
      </p:sp>
      <p:pic>
        <p:nvPicPr>
          <p:cNvPr id="59" name="Picture 58" descr="S3.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74563" y="3803046"/>
            <a:ext cx="438976" cy="438976"/>
          </a:xfrm>
          <a:prstGeom prst="rect">
            <a:avLst/>
          </a:prstGeom>
        </p:spPr>
      </p:pic>
      <p:sp>
        <p:nvSpPr>
          <p:cNvPr id="60" name="TextBox 59"/>
          <p:cNvSpPr txBox="1"/>
          <p:nvPr/>
        </p:nvSpPr>
        <p:spPr>
          <a:xfrm>
            <a:off x="8332546" y="3567756"/>
            <a:ext cx="340158" cy="246221"/>
          </a:xfrm>
          <a:prstGeom prst="rect">
            <a:avLst/>
          </a:prstGeom>
          <a:noFill/>
        </p:spPr>
        <p:txBody>
          <a:bodyPr wrap="none" rtlCol="0">
            <a:spAutoFit/>
          </a:bodyPr>
          <a:lstStyle/>
          <a:p>
            <a:r>
              <a:rPr lang="en-US" sz="1000" dirty="0">
                <a:solidFill>
                  <a:schemeClr val="bg1">
                    <a:lumMod val="95000"/>
                  </a:schemeClr>
                </a:solidFill>
              </a:rPr>
              <a:t>S3</a:t>
            </a:r>
            <a:endParaRPr lang="en-US" dirty="0">
              <a:solidFill>
                <a:schemeClr val="bg1">
                  <a:lumMod val="95000"/>
                </a:schemeClr>
              </a:solidFill>
            </a:endParaRPr>
          </a:p>
        </p:txBody>
      </p:sp>
      <p:sp>
        <p:nvSpPr>
          <p:cNvPr id="61" name="TextBox 60"/>
          <p:cNvSpPr txBox="1"/>
          <p:nvPr/>
        </p:nvSpPr>
        <p:spPr>
          <a:xfrm>
            <a:off x="7413300" y="1503859"/>
            <a:ext cx="987771" cy="276999"/>
          </a:xfrm>
          <a:prstGeom prst="rect">
            <a:avLst/>
          </a:prstGeom>
          <a:noFill/>
        </p:spPr>
        <p:txBody>
          <a:bodyPr wrap="none" rtlCol="0">
            <a:spAutoFit/>
          </a:bodyPr>
          <a:lstStyle/>
          <a:p>
            <a:r>
              <a:rPr lang="en-US" sz="1200" dirty="0">
                <a:solidFill>
                  <a:schemeClr val="bg1">
                    <a:lumMod val="95000"/>
                  </a:schemeClr>
                </a:solidFill>
              </a:rPr>
              <a:t>Any custom</a:t>
            </a:r>
            <a:endParaRPr lang="en-US" sz="2700" dirty="0">
              <a:solidFill>
                <a:schemeClr val="bg1">
                  <a:lumMod val="95000"/>
                </a:schemeClr>
              </a:solidFill>
            </a:endParaRPr>
          </a:p>
        </p:txBody>
      </p:sp>
      <p:sp>
        <p:nvSpPr>
          <p:cNvPr id="62" name="TextBox 61"/>
          <p:cNvSpPr txBox="1"/>
          <p:nvPr/>
        </p:nvSpPr>
        <p:spPr>
          <a:xfrm>
            <a:off x="564647" y="1093454"/>
            <a:ext cx="2392001" cy="584775"/>
          </a:xfrm>
          <a:prstGeom prst="rect">
            <a:avLst/>
          </a:prstGeom>
          <a:noFill/>
        </p:spPr>
        <p:txBody>
          <a:bodyPr wrap="none" rtlCol="0">
            <a:spAutoFit/>
          </a:bodyPr>
          <a:lstStyle/>
          <a:p>
            <a:r>
              <a:rPr lang="en-US" sz="1200" b="1" dirty="0">
                <a:solidFill>
                  <a:schemeClr val="bg1">
                    <a:lumMod val="95000"/>
                  </a:schemeClr>
                </a:solidFill>
              </a:rPr>
              <a:t>Invoked in response to events</a:t>
            </a:r>
          </a:p>
          <a:p>
            <a:pPr marL="171450" indent="-171450">
              <a:buFontTx/>
              <a:buChar char="-"/>
            </a:pPr>
            <a:r>
              <a:rPr lang="en-US" sz="1000" b="1" dirty="0">
                <a:solidFill>
                  <a:schemeClr val="bg1">
                    <a:lumMod val="95000"/>
                  </a:schemeClr>
                </a:solidFill>
              </a:rPr>
              <a:t>Changes in data</a:t>
            </a:r>
          </a:p>
          <a:p>
            <a:pPr marL="171450" indent="-171450">
              <a:buFontTx/>
              <a:buChar char="-"/>
            </a:pPr>
            <a:r>
              <a:rPr lang="en-US" sz="1000" b="1" dirty="0">
                <a:solidFill>
                  <a:schemeClr val="bg1">
                    <a:lumMod val="95000"/>
                  </a:schemeClr>
                </a:solidFill>
              </a:rPr>
              <a:t>Changes in state</a:t>
            </a:r>
          </a:p>
        </p:txBody>
      </p:sp>
      <p:pic>
        <p:nvPicPr>
          <p:cNvPr id="63" name="Picture 62" descr="AWS-Cloud.png"/>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71694" y="2153013"/>
            <a:ext cx="536379" cy="527260"/>
          </a:xfrm>
          <a:prstGeom prst="rect">
            <a:avLst/>
          </a:prstGeom>
        </p:spPr>
      </p:pic>
      <p:grpSp>
        <p:nvGrpSpPr>
          <p:cNvPr id="65" name="Group 2822"/>
          <p:cNvGrpSpPr/>
          <p:nvPr/>
        </p:nvGrpSpPr>
        <p:grpSpPr>
          <a:xfrm>
            <a:off x="4459698" y="2153822"/>
            <a:ext cx="738460" cy="772877"/>
            <a:chOff x="0" y="0"/>
            <a:chExt cx="1394170" cy="1394170"/>
          </a:xfrm>
        </p:grpSpPr>
        <p:sp>
          <p:nvSpPr>
            <p:cNvPr id="66"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lvl="0" algn="l" defTabSz="914400">
                <a:defRPr sz="1800">
                  <a:solidFill>
                    <a:srgbClr val="000000"/>
                  </a:solidFill>
                  <a:latin typeface="Calibri"/>
                  <a:ea typeface="Calibri"/>
                  <a:cs typeface="Calibri"/>
                  <a:sym typeface="Calibri"/>
                </a:defRPr>
              </a:pPr>
              <a:endParaRPr>
                <a:solidFill>
                  <a:schemeClr val="bg1">
                    <a:lumMod val="95000"/>
                  </a:schemeClr>
                </a:solidFill>
              </a:endParaRPr>
            </a:p>
          </p:txBody>
        </p:sp>
        <p:pic>
          <p:nvPicPr>
            <p:cNvPr id="67" name="image11.pdf"/>
            <p:cNvPicPr/>
            <p:nvPr/>
          </p:nvPicPr>
          <p:blipFill>
            <a:blip r:embed="rId16"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sp>
        <p:nvSpPr>
          <p:cNvPr id="71" name="TextBox 70"/>
          <p:cNvSpPr txBox="1"/>
          <p:nvPr/>
        </p:nvSpPr>
        <p:spPr>
          <a:xfrm>
            <a:off x="6895890" y="3580678"/>
            <a:ext cx="652743" cy="246221"/>
          </a:xfrm>
          <a:prstGeom prst="rect">
            <a:avLst/>
          </a:prstGeom>
          <a:noFill/>
        </p:spPr>
        <p:txBody>
          <a:bodyPr wrap="none" rtlCol="0">
            <a:spAutoFit/>
          </a:bodyPr>
          <a:lstStyle/>
          <a:p>
            <a:r>
              <a:rPr lang="en-US" sz="1000" dirty="0">
                <a:solidFill>
                  <a:schemeClr val="bg1">
                    <a:lumMod val="95000"/>
                  </a:schemeClr>
                </a:solidFill>
              </a:rPr>
              <a:t>Redshift</a:t>
            </a:r>
            <a:endParaRPr lang="en-US" dirty="0">
              <a:solidFill>
                <a:schemeClr val="bg1">
                  <a:lumMod val="95000"/>
                </a:schemeClr>
              </a:solidFill>
            </a:endParaRPr>
          </a:p>
        </p:txBody>
      </p:sp>
      <p:pic>
        <p:nvPicPr>
          <p:cNvPr id="72" name="Picture 71" descr="RedShift.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951180" y="3801331"/>
            <a:ext cx="491401" cy="491401"/>
          </a:xfrm>
          <a:prstGeom prst="rect">
            <a:avLst/>
          </a:prstGeom>
        </p:spPr>
      </p:pic>
      <p:pic>
        <p:nvPicPr>
          <p:cNvPr id="73" name="Picture 72" descr="SNS.png"/>
          <p:cNvPicPr>
            <a:picLocks noChangeAspect="1"/>
          </p:cNvPicPr>
          <p:nvPr/>
        </p:nvPicPr>
        <p:blipFill>
          <a:blip r:embed="rId18" cstate="hqprint">
            <a:extLst>
              <a:ext uri="{BEBA8EAE-BF5A-486C-A8C5-ECC9F3942E4B}">
                <a14:imgProps xmlns:a14="http://schemas.microsoft.com/office/drawing/2010/main">
                  <a14:imgLayer r:embed="rId19">
                    <a14:imgEffect>
                      <a14:brightnessContrast bright="-9000" contrast="39000"/>
                    </a14:imgEffect>
                  </a14:imgLayer>
                </a14:imgProps>
              </a:ext>
              <a:ext uri="{28A0092B-C50C-407E-A947-70E740481C1C}">
                <a14:useLocalDpi xmlns:a14="http://schemas.microsoft.com/office/drawing/2010/main"/>
              </a:ext>
            </a:extLst>
          </a:blip>
          <a:stretch>
            <a:fillRect/>
          </a:stretch>
        </p:blipFill>
        <p:spPr>
          <a:xfrm>
            <a:off x="6919040" y="2999874"/>
            <a:ext cx="533400" cy="533400"/>
          </a:xfrm>
          <a:prstGeom prst="rect">
            <a:avLst/>
          </a:prstGeom>
        </p:spPr>
      </p:pic>
      <p:sp>
        <p:nvSpPr>
          <p:cNvPr id="74" name="TextBox 73"/>
          <p:cNvSpPr txBox="1"/>
          <p:nvPr/>
        </p:nvSpPr>
        <p:spPr>
          <a:xfrm>
            <a:off x="6939574" y="2822383"/>
            <a:ext cx="447558" cy="246221"/>
          </a:xfrm>
          <a:prstGeom prst="rect">
            <a:avLst/>
          </a:prstGeom>
          <a:noFill/>
        </p:spPr>
        <p:txBody>
          <a:bodyPr wrap="none" rtlCol="0">
            <a:spAutoFit/>
          </a:bodyPr>
          <a:lstStyle/>
          <a:p>
            <a:r>
              <a:rPr lang="en-US" sz="1000" dirty="0">
                <a:solidFill>
                  <a:schemeClr val="bg1">
                    <a:lumMod val="95000"/>
                  </a:schemeClr>
                </a:solidFill>
              </a:rPr>
              <a:t>SNS</a:t>
            </a:r>
            <a:endParaRPr lang="en-US" dirty="0">
              <a:solidFill>
                <a:schemeClr val="bg1">
                  <a:lumMod val="95000"/>
                </a:schemeClr>
              </a:solidFill>
            </a:endParaRPr>
          </a:p>
        </p:txBody>
      </p:sp>
      <p:sp>
        <p:nvSpPr>
          <p:cNvPr id="75" name="TextBox 74"/>
          <p:cNvSpPr txBox="1"/>
          <p:nvPr/>
        </p:nvSpPr>
        <p:spPr>
          <a:xfrm>
            <a:off x="7085338" y="1033114"/>
            <a:ext cx="1922563" cy="461665"/>
          </a:xfrm>
          <a:prstGeom prst="rect">
            <a:avLst/>
          </a:prstGeom>
          <a:noFill/>
        </p:spPr>
        <p:txBody>
          <a:bodyPr wrap="square" rtlCol="0">
            <a:spAutoFit/>
          </a:bodyPr>
          <a:lstStyle/>
          <a:p>
            <a:r>
              <a:rPr lang="en-US" sz="1200" b="1" dirty="0">
                <a:solidFill>
                  <a:schemeClr val="bg1">
                    <a:lumMod val="95000"/>
                  </a:schemeClr>
                </a:solidFill>
              </a:rPr>
              <a:t>Access any service, including your own</a:t>
            </a:r>
          </a:p>
        </p:txBody>
      </p:sp>
      <p:pic>
        <p:nvPicPr>
          <p:cNvPr id="77" name="Picture 76" descr="Clouds No BG.png"/>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7526987" y="1814103"/>
            <a:ext cx="647325" cy="290023"/>
          </a:xfrm>
          <a:prstGeom prst="rect">
            <a:avLst/>
          </a:prstGeom>
        </p:spPr>
      </p:pic>
      <p:sp>
        <p:nvSpPr>
          <p:cNvPr id="47" name="TextBox 46"/>
          <p:cNvSpPr txBox="1"/>
          <p:nvPr/>
        </p:nvSpPr>
        <p:spPr>
          <a:xfrm>
            <a:off x="7442113" y="2551163"/>
            <a:ext cx="1264568" cy="246221"/>
          </a:xfrm>
          <a:prstGeom prst="rect">
            <a:avLst/>
          </a:prstGeom>
          <a:noFill/>
        </p:spPr>
        <p:txBody>
          <a:bodyPr wrap="square" rtlCol="0">
            <a:spAutoFit/>
          </a:bodyPr>
          <a:lstStyle/>
          <a:p>
            <a:r>
              <a:rPr lang="en-US" sz="1000" b="1" dirty="0">
                <a:solidFill>
                  <a:schemeClr val="bg1">
                    <a:lumMod val="95000"/>
                  </a:schemeClr>
                </a:solidFill>
              </a:rPr>
              <a:t>Such as…</a:t>
            </a:r>
          </a:p>
        </p:txBody>
      </p:sp>
      <p:sp>
        <p:nvSpPr>
          <p:cNvPr id="48" name="TextBox 47"/>
          <p:cNvSpPr txBox="1"/>
          <p:nvPr/>
        </p:nvSpPr>
        <p:spPr>
          <a:xfrm>
            <a:off x="4110653" y="3061134"/>
            <a:ext cx="1563311" cy="276999"/>
          </a:xfrm>
          <a:prstGeom prst="rect">
            <a:avLst/>
          </a:prstGeom>
          <a:noFill/>
        </p:spPr>
        <p:txBody>
          <a:bodyPr wrap="square" rtlCol="0">
            <a:spAutoFit/>
          </a:bodyPr>
          <a:lstStyle/>
          <a:p>
            <a:pPr algn="ctr"/>
            <a:r>
              <a:rPr lang="en-US" sz="1200" b="1" dirty="0">
                <a:solidFill>
                  <a:schemeClr val="bg1">
                    <a:lumMod val="95000"/>
                  </a:schemeClr>
                </a:solidFill>
              </a:rPr>
              <a:t>Lambda functions</a:t>
            </a:r>
          </a:p>
        </p:txBody>
      </p:sp>
      <p:sp>
        <p:nvSpPr>
          <p:cNvPr id="49" name="Rectangle 48"/>
          <p:cNvSpPr/>
          <p:nvPr/>
        </p:nvSpPr>
        <p:spPr>
          <a:xfrm>
            <a:off x="1785467" y="3992645"/>
            <a:ext cx="879671" cy="369332"/>
          </a:xfrm>
          <a:prstGeom prst="rect">
            <a:avLst/>
          </a:prstGeom>
        </p:spPr>
        <p:txBody>
          <a:bodyPr wrap="square">
            <a:spAutoFit/>
          </a:bodyPr>
          <a:lstStyle/>
          <a:p>
            <a:pPr lvl="0" algn="ctr">
              <a:defRPr sz="1800">
                <a:solidFill>
                  <a:srgbClr val="000000"/>
                </a:solidFill>
              </a:defRPr>
            </a:pPr>
            <a:r>
              <a:rPr lang="en-US" sz="900" dirty="0" err="1">
                <a:solidFill>
                  <a:schemeClr val="bg1">
                    <a:lumMod val="95000"/>
                  </a:schemeClr>
                </a:solidFill>
                <a:latin typeface="Arial"/>
                <a:cs typeface="Arial"/>
              </a:rPr>
              <a:t>CloudWatch</a:t>
            </a:r>
            <a:endParaRPr lang="en-US" sz="900" dirty="0">
              <a:solidFill>
                <a:schemeClr val="bg1">
                  <a:lumMod val="95000"/>
                </a:schemeClr>
              </a:solidFill>
              <a:latin typeface="Arial"/>
              <a:cs typeface="Arial"/>
            </a:endParaRPr>
          </a:p>
          <a:p>
            <a:pPr lvl="0" algn="ctr">
              <a:defRPr sz="1800">
                <a:solidFill>
                  <a:srgbClr val="000000"/>
                </a:solidFill>
              </a:defRPr>
            </a:pPr>
            <a:r>
              <a:rPr lang="en-US" sz="900" dirty="0">
                <a:solidFill>
                  <a:schemeClr val="bg1">
                    <a:lumMod val="95000"/>
                  </a:schemeClr>
                </a:solidFill>
                <a:latin typeface="Arial"/>
                <a:cs typeface="Arial"/>
              </a:rPr>
              <a:t>events</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863" y="3527694"/>
            <a:ext cx="431907" cy="429400"/>
          </a:xfrm>
          <a:prstGeom prst="rect">
            <a:avLst/>
          </a:prstGeom>
        </p:spPr>
      </p:pic>
    </p:spTree>
    <p:extLst>
      <p:ext uri="{BB962C8B-B14F-4D97-AF65-F5344CB8AC3E}">
        <p14:creationId xmlns:p14="http://schemas.microsoft.com/office/powerpoint/2010/main" val="8201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95000"/>
                  </a:schemeClr>
                </a:solidFill>
              </a:rPr>
              <a:t>Event-driven actions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0405" y="2335949"/>
            <a:ext cx="409952" cy="491943"/>
          </a:xfrm>
          <a:prstGeom prst="rect">
            <a:avLst/>
          </a:prstGeom>
        </p:spPr>
      </p:pic>
      <p:sp>
        <p:nvSpPr>
          <p:cNvPr id="6" name="TextBox 5"/>
          <p:cNvSpPr txBox="1"/>
          <p:nvPr/>
        </p:nvSpPr>
        <p:spPr>
          <a:xfrm>
            <a:off x="5038932" y="1822422"/>
            <a:ext cx="1212896" cy="461665"/>
          </a:xfrm>
          <a:prstGeom prst="rect">
            <a:avLst/>
          </a:prstGeom>
          <a:noFill/>
        </p:spPr>
        <p:txBody>
          <a:bodyPr wrap="none" rtlCol="0">
            <a:spAutoFit/>
          </a:bodyPr>
          <a:lstStyle/>
          <a:p>
            <a:pPr algn="ctr"/>
            <a:r>
              <a:rPr lang="en-US" sz="1200" dirty="0">
                <a:solidFill>
                  <a:schemeClr val="bg1">
                    <a:lumMod val="95000"/>
                  </a:schemeClr>
                </a:solidFill>
              </a:rPr>
              <a:t>Lambda: </a:t>
            </a:r>
          </a:p>
          <a:p>
            <a:pPr algn="ctr"/>
            <a:r>
              <a:rPr lang="en-US" sz="1200" dirty="0">
                <a:solidFill>
                  <a:schemeClr val="bg1">
                    <a:lumMod val="95000"/>
                  </a:schemeClr>
                </a:solidFill>
              </a:rPr>
              <a:t>Resize Images</a:t>
            </a:r>
          </a:p>
        </p:txBody>
      </p:sp>
      <p:cxnSp>
        <p:nvCxnSpPr>
          <p:cNvPr id="9" name="Straight Arrow Connector 8"/>
          <p:cNvCxnSpPr/>
          <p:nvPr/>
        </p:nvCxnSpPr>
        <p:spPr>
          <a:xfrm>
            <a:off x="3977669" y="2581920"/>
            <a:ext cx="1462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50357" y="2581920"/>
            <a:ext cx="1797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48806" y="2581920"/>
            <a:ext cx="15335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User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4810" y="2196411"/>
            <a:ext cx="731520" cy="731520"/>
          </a:xfrm>
          <a:prstGeom prst="rect">
            <a:avLst/>
          </a:prstGeom>
        </p:spPr>
      </p:pic>
      <p:pic>
        <p:nvPicPr>
          <p:cNvPr id="24" name="Picture 23" descr="Mobile-Clien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9190" y="2218478"/>
            <a:ext cx="731520" cy="731520"/>
          </a:xfrm>
          <a:prstGeom prst="rect">
            <a:avLst/>
          </a:prstGeom>
        </p:spPr>
      </p:pic>
      <p:sp>
        <p:nvSpPr>
          <p:cNvPr id="25" name="TextBox 24"/>
          <p:cNvSpPr txBox="1"/>
          <p:nvPr/>
        </p:nvSpPr>
        <p:spPr>
          <a:xfrm>
            <a:off x="601080" y="2927931"/>
            <a:ext cx="1590500" cy="276999"/>
          </a:xfrm>
          <a:prstGeom prst="rect">
            <a:avLst/>
          </a:prstGeom>
          <a:noFill/>
        </p:spPr>
        <p:txBody>
          <a:bodyPr wrap="none" rtlCol="0">
            <a:spAutoFit/>
          </a:bodyPr>
          <a:lstStyle/>
          <a:p>
            <a:pPr algn="ctr"/>
            <a:r>
              <a:rPr lang="en-US" sz="1200" dirty="0">
                <a:solidFill>
                  <a:schemeClr val="bg1">
                    <a:lumMod val="95000"/>
                  </a:schemeClr>
                </a:solidFill>
              </a:rPr>
              <a:t>Users upload photos</a:t>
            </a:r>
          </a:p>
        </p:txBody>
      </p:sp>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88491" y="2324238"/>
            <a:ext cx="410843" cy="537995"/>
          </a:xfrm>
          <a:prstGeom prst="rect">
            <a:avLst/>
          </a:prstGeom>
        </p:spPr>
      </p:pic>
      <p:sp>
        <p:nvSpPr>
          <p:cNvPr id="27" name="TextBox 26"/>
          <p:cNvSpPr txBox="1"/>
          <p:nvPr/>
        </p:nvSpPr>
        <p:spPr>
          <a:xfrm>
            <a:off x="3223886" y="1863607"/>
            <a:ext cx="1140056" cy="430887"/>
          </a:xfrm>
          <a:prstGeom prst="rect">
            <a:avLst/>
          </a:prstGeom>
          <a:noFill/>
        </p:spPr>
        <p:txBody>
          <a:bodyPr wrap="none" rtlCol="0">
            <a:spAutoFit/>
          </a:bodyPr>
          <a:lstStyle/>
          <a:p>
            <a:pPr algn="ctr"/>
            <a:r>
              <a:rPr lang="en-US" sz="1100" dirty="0">
                <a:solidFill>
                  <a:schemeClr val="bg1">
                    <a:lumMod val="95000"/>
                  </a:schemeClr>
                </a:solidFill>
              </a:rPr>
              <a:t>S3:</a:t>
            </a:r>
          </a:p>
          <a:p>
            <a:pPr algn="ctr"/>
            <a:r>
              <a:rPr lang="en-US" sz="1100" dirty="0">
                <a:solidFill>
                  <a:schemeClr val="bg1">
                    <a:lumMod val="95000"/>
                  </a:schemeClr>
                </a:solidFill>
              </a:rPr>
              <a:t>Source Bucket</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56033" y="2335949"/>
            <a:ext cx="410843" cy="537995"/>
          </a:xfrm>
          <a:prstGeom prst="rect">
            <a:avLst/>
          </a:prstGeom>
        </p:spPr>
      </p:pic>
      <p:sp>
        <p:nvSpPr>
          <p:cNvPr id="29" name="TextBox 28"/>
          <p:cNvSpPr txBox="1"/>
          <p:nvPr/>
        </p:nvSpPr>
        <p:spPr>
          <a:xfrm>
            <a:off x="7180823" y="1875318"/>
            <a:ext cx="1361270" cy="430887"/>
          </a:xfrm>
          <a:prstGeom prst="rect">
            <a:avLst/>
          </a:prstGeom>
          <a:noFill/>
        </p:spPr>
        <p:txBody>
          <a:bodyPr wrap="none" rtlCol="0">
            <a:spAutoFit/>
          </a:bodyPr>
          <a:lstStyle/>
          <a:p>
            <a:pPr algn="ctr"/>
            <a:r>
              <a:rPr lang="en-US" sz="1100" dirty="0">
                <a:solidFill>
                  <a:schemeClr val="bg1">
                    <a:lumMod val="95000"/>
                  </a:schemeClr>
                </a:solidFill>
              </a:rPr>
              <a:t>S3:</a:t>
            </a:r>
          </a:p>
          <a:p>
            <a:pPr algn="ctr"/>
            <a:r>
              <a:rPr lang="en-US" sz="1100" dirty="0">
                <a:solidFill>
                  <a:schemeClr val="bg1">
                    <a:lumMod val="95000"/>
                  </a:schemeClr>
                </a:solidFill>
              </a:rPr>
              <a:t>Destination Bucket</a:t>
            </a:r>
          </a:p>
        </p:txBody>
      </p:sp>
      <p:sp>
        <p:nvSpPr>
          <p:cNvPr id="30" name="TextBox 29"/>
          <p:cNvSpPr txBox="1"/>
          <p:nvPr/>
        </p:nvSpPr>
        <p:spPr>
          <a:xfrm>
            <a:off x="4174338" y="2562171"/>
            <a:ext cx="1091068" cy="461665"/>
          </a:xfrm>
          <a:prstGeom prst="rect">
            <a:avLst/>
          </a:prstGeom>
          <a:noFill/>
        </p:spPr>
        <p:txBody>
          <a:bodyPr wrap="none" rtlCol="0">
            <a:spAutoFit/>
          </a:bodyPr>
          <a:lstStyle/>
          <a:p>
            <a:pPr algn="ctr"/>
            <a:r>
              <a:rPr lang="en-US" sz="1200" dirty="0">
                <a:solidFill>
                  <a:schemeClr val="bg1">
                    <a:lumMod val="95000"/>
                  </a:schemeClr>
                </a:solidFill>
              </a:rPr>
              <a:t>Triggered on </a:t>
            </a:r>
          </a:p>
          <a:p>
            <a:pPr algn="ctr"/>
            <a:r>
              <a:rPr lang="en-US" sz="1200" dirty="0">
                <a:solidFill>
                  <a:schemeClr val="bg1">
                    <a:lumMod val="95000"/>
                  </a:schemeClr>
                </a:solidFill>
              </a:rPr>
              <a:t>PUTs</a:t>
            </a:r>
          </a:p>
        </p:txBody>
      </p:sp>
      <p:sp>
        <p:nvSpPr>
          <p:cNvPr id="31" name="Rectangle 30"/>
          <p:cNvSpPr/>
          <p:nvPr/>
        </p:nvSpPr>
        <p:spPr>
          <a:xfrm>
            <a:off x="1" y="4372150"/>
            <a:ext cx="9144000" cy="780090"/>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25" y="4298312"/>
            <a:ext cx="2487197" cy="873006"/>
          </a:xfrm>
          <a:prstGeom prst="rect">
            <a:avLst/>
          </a:prstGeom>
          <a:ln>
            <a:noFill/>
          </a:ln>
        </p:spPr>
      </p:pic>
      <p:pic>
        <p:nvPicPr>
          <p:cNvPr id="33" name="Picture 32" descr="6B9FA3A8-06AC-4352-9718-9043AC6D171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8443" y="4449023"/>
            <a:ext cx="1496439" cy="4902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8846" y="4620111"/>
            <a:ext cx="1233538" cy="288539"/>
          </a:xfrm>
          <a:prstGeom prst="rect">
            <a:avLst/>
          </a:prstGeom>
          <a:ln>
            <a:noFill/>
          </a:ln>
        </p:spPr>
      </p:pic>
      <p:pic>
        <p:nvPicPr>
          <p:cNvPr id="35" name="Picture 34"/>
          <p:cNvPicPr>
            <a:picLocks noChangeAspect="1"/>
          </p:cNvPicPr>
          <p:nvPr/>
        </p:nvPicPr>
        <p:blipFill rotWithShape="1">
          <a:blip r:embed="rId10"/>
          <a:srcRect l="12965" t="27323" r="14000" b="16762"/>
          <a:stretch/>
        </p:blipFill>
        <p:spPr>
          <a:xfrm>
            <a:off x="3854558" y="4548369"/>
            <a:ext cx="2305727" cy="449092"/>
          </a:xfrm>
          <a:prstGeom prst="rect">
            <a:avLst/>
          </a:prstGeom>
        </p:spPr>
      </p:pic>
      <p:pic>
        <p:nvPicPr>
          <p:cNvPr id="36" name="Picture 35"/>
          <p:cNvPicPr>
            <a:picLocks noChangeAspect="1"/>
          </p:cNvPicPr>
          <p:nvPr/>
        </p:nvPicPr>
        <p:blipFill>
          <a:blip r:embed="rId11"/>
          <a:stretch>
            <a:fillRect/>
          </a:stretch>
        </p:blipFill>
        <p:spPr>
          <a:xfrm>
            <a:off x="6090000" y="4393716"/>
            <a:ext cx="1317917" cy="741328"/>
          </a:xfrm>
          <a:prstGeom prst="rect">
            <a:avLst/>
          </a:prstGeom>
        </p:spPr>
      </p:pic>
    </p:spTree>
    <p:extLst>
      <p:ext uri="{BB962C8B-B14F-4D97-AF65-F5344CB8AC3E}">
        <p14:creationId xmlns:p14="http://schemas.microsoft.com/office/powerpoint/2010/main" val="7774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Step Functions: </a:t>
            </a:r>
            <a:br>
              <a:rPr lang="en-US" dirty="0"/>
            </a:br>
            <a:br>
              <a:rPr lang="en-US" dirty="0"/>
            </a:br>
            <a:r>
              <a:rPr lang="en-US" sz="1800" dirty="0"/>
              <a:t>Orchestrate a Serverless processing </a:t>
            </a:r>
            <a:br>
              <a:rPr lang="en-US" sz="1800" dirty="0"/>
            </a:br>
            <a:r>
              <a:rPr lang="en-US" sz="1800" dirty="0"/>
              <a:t>workflow using AWS Lambda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41" y="114936"/>
            <a:ext cx="3927250" cy="4531932"/>
          </a:xfrm>
          <a:prstGeom prst="rect">
            <a:avLst/>
          </a:prstGeom>
        </p:spPr>
      </p:pic>
    </p:spTree>
    <p:extLst>
      <p:ext uri="{BB962C8B-B14F-4D97-AF65-F5344CB8AC3E}">
        <p14:creationId xmlns:p14="http://schemas.microsoft.com/office/powerpoint/2010/main" val="7215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Application Repository</a:t>
            </a:r>
          </a:p>
        </p:txBody>
      </p:sp>
      <p:pic>
        <p:nvPicPr>
          <p:cNvPr id="4" name="Picture 3"/>
          <p:cNvPicPr>
            <a:picLocks noChangeAspect="1"/>
          </p:cNvPicPr>
          <p:nvPr/>
        </p:nvPicPr>
        <p:blipFill>
          <a:blip r:embed="rId2"/>
          <a:stretch>
            <a:fillRect/>
          </a:stretch>
        </p:blipFill>
        <p:spPr>
          <a:xfrm>
            <a:off x="0" y="1049045"/>
            <a:ext cx="9144000" cy="3045410"/>
          </a:xfrm>
          <a:prstGeom prst="rect">
            <a:avLst/>
          </a:prstGeom>
        </p:spPr>
      </p:pic>
    </p:spTree>
    <p:extLst>
      <p:ext uri="{BB962C8B-B14F-4D97-AF65-F5344CB8AC3E}">
        <p14:creationId xmlns:p14="http://schemas.microsoft.com/office/powerpoint/2010/main" val="17973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F45F6-128D-9245-BCB9-6A877FF197D6}"/>
              </a:ext>
            </a:extLst>
          </p:cNvPr>
          <p:cNvSpPr>
            <a:spLocks noGrp="1"/>
          </p:cNvSpPr>
          <p:nvPr>
            <p:ph type="title"/>
          </p:nvPr>
        </p:nvSpPr>
        <p:spPr/>
        <p:txBody>
          <a:bodyPr/>
          <a:lstStyle/>
          <a:p>
            <a:r>
              <a:rPr lang="en-US" dirty="0"/>
              <a:t>Microservices and Containers</a:t>
            </a:r>
          </a:p>
        </p:txBody>
      </p:sp>
      <p:sp>
        <p:nvSpPr>
          <p:cNvPr id="4" name="Content Placeholder 3">
            <a:extLst>
              <a:ext uri="{FF2B5EF4-FFF2-40B4-BE49-F238E27FC236}">
                <a16:creationId xmlns:a16="http://schemas.microsoft.com/office/drawing/2014/main" id="{8304F706-1BC7-264D-B8C9-8F6D79723015}"/>
              </a:ext>
            </a:extLst>
          </p:cNvPr>
          <p:cNvSpPr>
            <a:spLocks noGrp="1"/>
          </p:cNvSpPr>
          <p:nvPr>
            <p:ph idx="1"/>
          </p:nvPr>
        </p:nvSpPr>
        <p:spPr/>
        <p:txBody>
          <a:bodyPr/>
          <a:lstStyle/>
          <a:p>
            <a:pPr marL="342900" indent="-342900">
              <a:buFont typeface="Arial" panose="020B0604020202020204" pitchFamily="34" charset="0"/>
              <a:buChar char="•"/>
            </a:pPr>
            <a:r>
              <a:rPr lang="en-US" dirty="0"/>
              <a:t>Do one thing, really well</a:t>
            </a:r>
          </a:p>
          <a:p>
            <a:pPr marL="342900" indent="-342900">
              <a:buFont typeface="Arial" panose="020B0604020202020204" pitchFamily="34" charset="0"/>
              <a:buChar char="•"/>
            </a:pPr>
            <a:r>
              <a:rPr lang="en-US" dirty="0"/>
              <a:t>Any app, any language</a:t>
            </a:r>
          </a:p>
          <a:p>
            <a:pPr marL="342900" indent="-342900">
              <a:buFont typeface="Arial" panose="020B0604020202020204" pitchFamily="34" charset="0"/>
              <a:buChar char="•"/>
            </a:pPr>
            <a:r>
              <a:rPr lang="en-US" dirty="0"/>
              <a:t>Test and deploy same artifact</a:t>
            </a:r>
          </a:p>
          <a:p>
            <a:pPr marL="342900" indent="-342900">
              <a:buFont typeface="Arial" panose="020B0604020202020204" pitchFamily="34" charset="0"/>
              <a:buChar char="•"/>
            </a:pPr>
            <a:r>
              <a:rPr lang="en-US" dirty="0"/>
              <a:t>Self-contained services</a:t>
            </a:r>
          </a:p>
          <a:p>
            <a:pPr marL="342900" indent="-342900">
              <a:buFont typeface="Arial" panose="020B0604020202020204" pitchFamily="34" charset="0"/>
              <a:buChar char="•"/>
            </a:pPr>
            <a:r>
              <a:rPr lang="en-US" dirty="0"/>
              <a:t>Isolated execution environment</a:t>
            </a:r>
          </a:p>
          <a:p>
            <a:pPr marL="342900" indent="-342900">
              <a:buFont typeface="Arial" panose="020B0604020202020204" pitchFamily="34" charset="0"/>
              <a:buChar char="•"/>
            </a:pPr>
            <a:r>
              <a:rPr lang="en-US" dirty="0"/>
              <a:t>Faster startup</a:t>
            </a:r>
          </a:p>
          <a:p>
            <a:pPr marL="342900" indent="-342900">
              <a:buFont typeface="Arial" panose="020B0604020202020204" pitchFamily="34" charset="0"/>
              <a:buChar char="•"/>
            </a:pPr>
            <a:r>
              <a:rPr lang="en-US" dirty="0"/>
              <a:t>Scaling and upgrading</a:t>
            </a:r>
          </a:p>
        </p:txBody>
      </p:sp>
      <p:sp>
        <p:nvSpPr>
          <p:cNvPr id="6" name="Group">
            <a:extLst>
              <a:ext uri="{FF2B5EF4-FFF2-40B4-BE49-F238E27FC236}">
                <a16:creationId xmlns:a16="http://schemas.microsoft.com/office/drawing/2014/main" id="{69379D9F-2F12-224A-A8F6-706D1AD46F3F}"/>
              </a:ext>
            </a:extLst>
          </p:cNvPr>
          <p:cNvSpPr>
            <a:spLocks noChangeAspect="1"/>
          </p:cNvSpPr>
          <p:nvPr/>
        </p:nvSpPr>
        <p:spPr>
          <a:xfrm>
            <a:off x="5482235" y="1009332"/>
            <a:ext cx="3059858" cy="2939873"/>
          </a:xfrm>
          <a:prstGeom prst="roundRect">
            <a:avLst>
              <a:gd name="adj" fmla="val 15000"/>
            </a:avLst>
          </a:prstGeom>
          <a:solidFill>
            <a:srgbClr val="FFFFFF"/>
          </a:solidFill>
          <a:ln w="25400">
            <a:solidFill>
              <a:srgbClr val="FF9600"/>
            </a:solidFill>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474746"/>
              </a:solidFill>
              <a:effectLst/>
              <a:uLnTx/>
              <a:uFillTx/>
              <a:cs typeface="Arial"/>
              <a:sym typeface="Arial"/>
            </a:endParaRPr>
          </a:p>
        </p:txBody>
      </p:sp>
      <p:grpSp>
        <p:nvGrpSpPr>
          <p:cNvPr id="24" name="Group 23">
            <a:extLst>
              <a:ext uri="{FF2B5EF4-FFF2-40B4-BE49-F238E27FC236}">
                <a16:creationId xmlns:a16="http://schemas.microsoft.com/office/drawing/2014/main" id="{CB1F3DCF-41DC-284A-867A-83689785585E}"/>
              </a:ext>
            </a:extLst>
          </p:cNvPr>
          <p:cNvGrpSpPr/>
          <p:nvPr/>
        </p:nvGrpSpPr>
        <p:grpSpPr>
          <a:xfrm>
            <a:off x="7213969" y="1470182"/>
            <a:ext cx="935156" cy="764367"/>
            <a:chOff x="7213969" y="1470182"/>
            <a:chExt cx="935156" cy="764367"/>
          </a:xfrm>
        </p:grpSpPr>
        <p:grpSp>
          <p:nvGrpSpPr>
            <p:cNvPr id="10" name="Group 9">
              <a:extLst>
                <a:ext uri="{FF2B5EF4-FFF2-40B4-BE49-F238E27FC236}">
                  <a16:creationId xmlns:a16="http://schemas.microsoft.com/office/drawing/2014/main" id="{22F0C110-FE11-0842-B96D-465B48D05001}"/>
                </a:ext>
              </a:extLst>
            </p:cNvPr>
            <p:cNvGrpSpPr>
              <a:grpSpLocks noChangeAspect="1"/>
            </p:cNvGrpSpPr>
            <p:nvPr/>
          </p:nvGrpSpPr>
          <p:grpSpPr>
            <a:xfrm>
              <a:off x="7213969" y="1470182"/>
              <a:ext cx="935156" cy="764367"/>
              <a:chOff x="4798880" y="1261136"/>
              <a:chExt cx="1227247" cy="1003120"/>
            </a:xfrm>
          </p:grpSpPr>
          <p:sp>
            <p:nvSpPr>
              <p:cNvPr id="11" name="Polygon">
                <a:extLst>
                  <a:ext uri="{FF2B5EF4-FFF2-40B4-BE49-F238E27FC236}">
                    <a16:creationId xmlns:a16="http://schemas.microsoft.com/office/drawing/2014/main" id="{C55FF32C-9186-ED45-B520-9558486F229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12" name="Group">
                <a:extLst>
                  <a:ext uri="{FF2B5EF4-FFF2-40B4-BE49-F238E27FC236}">
                    <a16:creationId xmlns:a16="http://schemas.microsoft.com/office/drawing/2014/main" id="{58125B10-5E36-0741-9E1E-93625B51D34B}"/>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21" name="Image" descr="Image">
              <a:extLst>
                <a:ext uri="{FF2B5EF4-FFF2-40B4-BE49-F238E27FC236}">
                  <a16:creationId xmlns:a16="http://schemas.microsoft.com/office/drawing/2014/main" id="{2964753A-D4DE-7745-B1A2-B4C1FEC903BC}"/>
                </a:ext>
              </a:extLst>
            </p:cNvPr>
            <p:cNvPicPr>
              <a:picLocks noChangeAspect="1"/>
            </p:cNvPicPr>
            <p:nvPr/>
          </p:nvPicPr>
          <p:blipFill>
            <a:blip r:embed="rId3">
              <a:extLst/>
            </a:blip>
            <a:stretch>
              <a:fillRect/>
            </a:stretch>
          </p:blipFill>
          <p:spPr>
            <a:xfrm>
              <a:off x="7438994" y="1615482"/>
              <a:ext cx="467965" cy="388051"/>
            </a:xfrm>
            <a:prstGeom prst="rect">
              <a:avLst/>
            </a:prstGeom>
            <a:ln w="12700">
              <a:miter lim="400000"/>
            </a:ln>
          </p:spPr>
        </p:pic>
      </p:grpSp>
      <p:grpSp>
        <p:nvGrpSpPr>
          <p:cNvPr id="25" name="Group 24">
            <a:extLst>
              <a:ext uri="{FF2B5EF4-FFF2-40B4-BE49-F238E27FC236}">
                <a16:creationId xmlns:a16="http://schemas.microsoft.com/office/drawing/2014/main" id="{839E8538-5C05-4C4B-8BA4-C8D40A6393A7}"/>
              </a:ext>
            </a:extLst>
          </p:cNvPr>
          <p:cNvGrpSpPr/>
          <p:nvPr/>
        </p:nvGrpSpPr>
        <p:grpSpPr>
          <a:xfrm>
            <a:off x="7226665" y="2709693"/>
            <a:ext cx="935156" cy="764367"/>
            <a:chOff x="7213969" y="1470182"/>
            <a:chExt cx="935156" cy="764367"/>
          </a:xfrm>
        </p:grpSpPr>
        <p:grpSp>
          <p:nvGrpSpPr>
            <p:cNvPr id="26" name="Group 25">
              <a:extLst>
                <a:ext uri="{FF2B5EF4-FFF2-40B4-BE49-F238E27FC236}">
                  <a16:creationId xmlns:a16="http://schemas.microsoft.com/office/drawing/2014/main" id="{6D7CCEED-482A-C647-8447-C15B3BC4D3BE}"/>
                </a:ext>
              </a:extLst>
            </p:cNvPr>
            <p:cNvGrpSpPr>
              <a:grpSpLocks noChangeAspect="1"/>
            </p:cNvGrpSpPr>
            <p:nvPr/>
          </p:nvGrpSpPr>
          <p:grpSpPr>
            <a:xfrm>
              <a:off x="7213969" y="1470182"/>
              <a:ext cx="935156" cy="764367"/>
              <a:chOff x="4798880" y="1261136"/>
              <a:chExt cx="1227247" cy="1003120"/>
            </a:xfrm>
          </p:grpSpPr>
          <p:sp>
            <p:nvSpPr>
              <p:cNvPr id="28" name="Polygon">
                <a:extLst>
                  <a:ext uri="{FF2B5EF4-FFF2-40B4-BE49-F238E27FC236}">
                    <a16:creationId xmlns:a16="http://schemas.microsoft.com/office/drawing/2014/main" id="{9C20CDAD-3FFE-0C43-B26C-07E4F94155D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29" name="Group">
                <a:extLst>
                  <a:ext uri="{FF2B5EF4-FFF2-40B4-BE49-F238E27FC236}">
                    <a16:creationId xmlns:a16="http://schemas.microsoft.com/office/drawing/2014/main" id="{F3133292-C892-254A-B088-CD62217D64A4}"/>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27" name="Image" descr="Image">
              <a:extLst>
                <a:ext uri="{FF2B5EF4-FFF2-40B4-BE49-F238E27FC236}">
                  <a16:creationId xmlns:a16="http://schemas.microsoft.com/office/drawing/2014/main" id="{DD220CD0-7F20-2848-B5E1-D58AFB7145D2}"/>
                </a:ext>
              </a:extLst>
            </p:cNvPr>
            <p:cNvPicPr>
              <a:picLocks noChangeAspect="1"/>
            </p:cNvPicPr>
            <p:nvPr/>
          </p:nvPicPr>
          <p:blipFill>
            <a:blip r:embed="rId3">
              <a:extLst/>
            </a:blip>
            <a:stretch>
              <a:fillRect/>
            </a:stretch>
          </p:blipFill>
          <p:spPr>
            <a:xfrm>
              <a:off x="7438994" y="1615482"/>
              <a:ext cx="467965" cy="388051"/>
            </a:xfrm>
            <a:prstGeom prst="rect">
              <a:avLst/>
            </a:prstGeom>
            <a:ln w="12700">
              <a:miter lim="400000"/>
            </a:ln>
          </p:spPr>
        </p:pic>
      </p:grpSp>
      <p:grpSp>
        <p:nvGrpSpPr>
          <p:cNvPr id="30" name="Group 29">
            <a:extLst>
              <a:ext uri="{FF2B5EF4-FFF2-40B4-BE49-F238E27FC236}">
                <a16:creationId xmlns:a16="http://schemas.microsoft.com/office/drawing/2014/main" id="{07CAD695-3748-084E-B329-2A054BF4CA32}"/>
              </a:ext>
            </a:extLst>
          </p:cNvPr>
          <p:cNvGrpSpPr/>
          <p:nvPr/>
        </p:nvGrpSpPr>
        <p:grpSpPr>
          <a:xfrm>
            <a:off x="5867759" y="2711210"/>
            <a:ext cx="935156" cy="764367"/>
            <a:chOff x="7213969" y="1470182"/>
            <a:chExt cx="935156" cy="764367"/>
          </a:xfrm>
        </p:grpSpPr>
        <p:grpSp>
          <p:nvGrpSpPr>
            <p:cNvPr id="31" name="Group 30">
              <a:extLst>
                <a:ext uri="{FF2B5EF4-FFF2-40B4-BE49-F238E27FC236}">
                  <a16:creationId xmlns:a16="http://schemas.microsoft.com/office/drawing/2014/main" id="{A18A57EC-6B34-1045-9A6C-CC6165800358}"/>
                </a:ext>
              </a:extLst>
            </p:cNvPr>
            <p:cNvGrpSpPr>
              <a:grpSpLocks noChangeAspect="1"/>
            </p:cNvGrpSpPr>
            <p:nvPr/>
          </p:nvGrpSpPr>
          <p:grpSpPr>
            <a:xfrm>
              <a:off x="7213969" y="1470182"/>
              <a:ext cx="935156" cy="764367"/>
              <a:chOff x="4798880" y="1261136"/>
              <a:chExt cx="1227247" cy="1003120"/>
            </a:xfrm>
          </p:grpSpPr>
          <p:sp>
            <p:nvSpPr>
              <p:cNvPr id="33" name="Polygon">
                <a:extLst>
                  <a:ext uri="{FF2B5EF4-FFF2-40B4-BE49-F238E27FC236}">
                    <a16:creationId xmlns:a16="http://schemas.microsoft.com/office/drawing/2014/main" id="{F970FFA5-2B1F-1C48-9BDC-92E3F85535E6}"/>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4" name="Group">
                <a:extLst>
                  <a:ext uri="{FF2B5EF4-FFF2-40B4-BE49-F238E27FC236}">
                    <a16:creationId xmlns:a16="http://schemas.microsoft.com/office/drawing/2014/main" id="{ACC8219C-0075-7241-A1AE-59232EADA2EF}"/>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32" name="Image" descr="Image">
              <a:extLst>
                <a:ext uri="{FF2B5EF4-FFF2-40B4-BE49-F238E27FC236}">
                  <a16:creationId xmlns:a16="http://schemas.microsoft.com/office/drawing/2014/main" id="{5ABEC661-993B-8B40-A9F5-F1F517B614A2}"/>
                </a:ext>
              </a:extLst>
            </p:cNvPr>
            <p:cNvPicPr>
              <a:picLocks noChangeAspect="1"/>
            </p:cNvPicPr>
            <p:nvPr/>
          </p:nvPicPr>
          <p:blipFill>
            <a:blip r:embed="rId3">
              <a:extLst/>
            </a:blip>
            <a:stretch>
              <a:fillRect/>
            </a:stretch>
          </p:blipFill>
          <p:spPr>
            <a:xfrm>
              <a:off x="7438994" y="1615482"/>
              <a:ext cx="467965" cy="388051"/>
            </a:xfrm>
            <a:prstGeom prst="rect">
              <a:avLst/>
            </a:prstGeom>
            <a:ln w="12700">
              <a:miter lim="400000"/>
            </a:ln>
          </p:spPr>
        </p:pic>
      </p:grpSp>
      <p:grpSp>
        <p:nvGrpSpPr>
          <p:cNvPr id="35" name="Group 34">
            <a:extLst>
              <a:ext uri="{FF2B5EF4-FFF2-40B4-BE49-F238E27FC236}">
                <a16:creationId xmlns:a16="http://schemas.microsoft.com/office/drawing/2014/main" id="{12997CC7-961D-5440-BF5D-B628FD8AE8C8}"/>
              </a:ext>
            </a:extLst>
          </p:cNvPr>
          <p:cNvGrpSpPr/>
          <p:nvPr/>
        </p:nvGrpSpPr>
        <p:grpSpPr>
          <a:xfrm>
            <a:off x="5876330" y="1466779"/>
            <a:ext cx="935156" cy="764367"/>
            <a:chOff x="7213969" y="1470182"/>
            <a:chExt cx="935156" cy="764367"/>
          </a:xfrm>
        </p:grpSpPr>
        <p:grpSp>
          <p:nvGrpSpPr>
            <p:cNvPr id="36" name="Group 35">
              <a:extLst>
                <a:ext uri="{FF2B5EF4-FFF2-40B4-BE49-F238E27FC236}">
                  <a16:creationId xmlns:a16="http://schemas.microsoft.com/office/drawing/2014/main" id="{16828FA2-00CD-CE4C-8624-1360E3A44F84}"/>
                </a:ext>
              </a:extLst>
            </p:cNvPr>
            <p:cNvGrpSpPr>
              <a:grpSpLocks noChangeAspect="1"/>
            </p:cNvGrpSpPr>
            <p:nvPr/>
          </p:nvGrpSpPr>
          <p:grpSpPr>
            <a:xfrm>
              <a:off x="7213969" y="1470182"/>
              <a:ext cx="935156" cy="764367"/>
              <a:chOff x="4798880" y="1261136"/>
              <a:chExt cx="1227247" cy="1003120"/>
            </a:xfrm>
          </p:grpSpPr>
          <p:sp>
            <p:nvSpPr>
              <p:cNvPr id="38" name="Polygon">
                <a:extLst>
                  <a:ext uri="{FF2B5EF4-FFF2-40B4-BE49-F238E27FC236}">
                    <a16:creationId xmlns:a16="http://schemas.microsoft.com/office/drawing/2014/main" id="{CDDB58AB-F931-8342-82A0-2EA7F2F058B3}"/>
                  </a:ext>
                </a:extLst>
              </p:cNvPr>
              <p:cNvSpPr/>
              <p:nvPr/>
            </p:nvSpPr>
            <p:spPr>
              <a:xfrm>
                <a:off x="5028029" y="1358225"/>
                <a:ext cx="768949" cy="808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25400">
                <a:solidFill>
                  <a:srgbClr val="A7A7A7"/>
                </a:solidFill>
                <a:miter lim="400000"/>
              </a:ln>
            </p:spPr>
            <p:txBody>
              <a:bodyPr lIns="53578" tIns="53578" rIns="53578" bIns="53578" anchor="ctr"/>
              <a:lstStyle/>
              <a:p>
                <a:pPr marL="0" marR="0" lvl="0" indent="0" algn="ctr" defTabSz="584200" eaLnBrk="1" fontAlgn="auto" latinLnBrk="0" hangingPunct="0">
                  <a:lnSpc>
                    <a:spcPct val="100000"/>
                  </a:lnSpc>
                  <a:spcBef>
                    <a:spcPts val="0"/>
                  </a:spcBef>
                  <a:spcAft>
                    <a:spcPts val="0"/>
                  </a:spcAft>
                  <a:buClrTx/>
                  <a:buSzTx/>
                  <a:buFontTx/>
                  <a:buNone/>
                  <a:tabLst/>
                  <a:defRPr sz="1300">
                    <a:solidFill>
                      <a:srgbClr val="000000"/>
                    </a:solidFill>
                    <a:latin typeface="Helvetica Light"/>
                    <a:ea typeface="Helvetica Light"/>
                    <a:cs typeface="Helvetica Light"/>
                    <a:sym typeface="Helvetica Light"/>
                  </a:defRPr>
                </a:pPr>
                <a:endParaRPr kumimoji="0" sz="13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39" name="Group">
                <a:extLst>
                  <a:ext uri="{FF2B5EF4-FFF2-40B4-BE49-F238E27FC236}">
                    <a16:creationId xmlns:a16="http://schemas.microsoft.com/office/drawing/2014/main" id="{DFC923EA-972A-EA4E-9EB3-851B3E395CEB}"/>
                  </a:ext>
                </a:extLst>
              </p:cNvPr>
              <p:cNvSpPr/>
              <p:nvPr/>
            </p:nvSpPr>
            <p:spPr>
              <a:xfrm>
                <a:off x="4798880" y="1261136"/>
                <a:ext cx="1227247" cy="1003120"/>
              </a:xfrm>
              <a:prstGeom prst="roundRect">
                <a:avLst>
                  <a:gd name="adj" fmla="val 12626"/>
                </a:avLst>
              </a:prstGeom>
              <a:ln w="25400">
                <a:solidFill>
                  <a:srgbClr val="FF9600"/>
                </a:solidFill>
                <a:custDash>
                  <a:ds d="200000" sp="200000"/>
                </a:custDash>
                <a:miter lim="400000"/>
              </a:ln>
            </p:spPr>
            <p:txBody>
              <a:bodyPr lIns="45719" rIns="45719" anchor="ctr"/>
              <a:lstStyle/>
              <a:p>
                <a:pPr marL="0" marR="0" lvl="0" indent="0" defTabSz="91440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74746"/>
                  </a:solidFill>
                  <a:effectLst/>
                  <a:uLnTx/>
                  <a:uFillTx/>
                  <a:cs typeface="Arial"/>
                  <a:sym typeface="Arial"/>
                </a:endParaRPr>
              </a:p>
            </p:txBody>
          </p:sp>
        </p:grpSp>
        <p:pic>
          <p:nvPicPr>
            <p:cNvPr id="37" name="Image" descr="Image">
              <a:extLst>
                <a:ext uri="{FF2B5EF4-FFF2-40B4-BE49-F238E27FC236}">
                  <a16:creationId xmlns:a16="http://schemas.microsoft.com/office/drawing/2014/main" id="{9101009C-6934-054E-A8E7-E44957DC6E12}"/>
                </a:ext>
              </a:extLst>
            </p:cNvPr>
            <p:cNvPicPr>
              <a:picLocks noChangeAspect="1"/>
            </p:cNvPicPr>
            <p:nvPr/>
          </p:nvPicPr>
          <p:blipFill>
            <a:blip r:embed="rId3">
              <a:extLst/>
            </a:blip>
            <a:stretch>
              <a:fillRect/>
            </a:stretch>
          </p:blipFill>
          <p:spPr>
            <a:xfrm>
              <a:off x="7438994" y="1615482"/>
              <a:ext cx="467965" cy="388051"/>
            </a:xfrm>
            <a:prstGeom prst="rect">
              <a:avLst/>
            </a:prstGeom>
            <a:ln w="12700">
              <a:miter lim="400000"/>
            </a:ln>
          </p:spPr>
        </p:pic>
      </p:grpSp>
    </p:spTree>
    <p:extLst>
      <p:ext uri="{BB962C8B-B14F-4D97-AF65-F5344CB8AC3E}">
        <p14:creationId xmlns:p14="http://schemas.microsoft.com/office/powerpoint/2010/main" val="85356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0F49D4-FE4F-6048-A87E-CF1A6B4C4A6A}"/>
              </a:ext>
            </a:extLst>
          </p:cNvPr>
          <p:cNvSpPr>
            <a:spLocks noGrp="1"/>
          </p:cNvSpPr>
          <p:nvPr>
            <p:ph sz="quarter" idx="10"/>
          </p:nvPr>
        </p:nvSpPr>
        <p:spPr>
          <a:xfrm>
            <a:off x="308223" y="2167403"/>
            <a:ext cx="8496730" cy="914400"/>
          </a:xfrm>
        </p:spPr>
        <p:txBody>
          <a:bodyPr/>
          <a:lstStyle/>
          <a:p>
            <a:r>
              <a:rPr lang="en-US" dirty="0" err="1"/>
              <a:t>Serverless</a:t>
            </a:r>
            <a:r>
              <a:rPr lang="en-US" dirty="0"/>
              <a:t> Application Repository</a:t>
            </a:r>
          </a:p>
        </p:txBody>
      </p:sp>
    </p:spTree>
    <p:extLst>
      <p:ext uri="{BB962C8B-B14F-4D97-AF65-F5344CB8AC3E}">
        <p14:creationId xmlns:p14="http://schemas.microsoft.com/office/powerpoint/2010/main" val="390656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p>
        </p:txBody>
      </p:sp>
      <p:sp>
        <p:nvSpPr>
          <p:cNvPr id="3" name="Content Placeholder 2"/>
          <p:cNvSpPr>
            <a:spLocks noGrp="1"/>
          </p:cNvSpPr>
          <p:nvPr>
            <p:ph idx="1"/>
          </p:nvPr>
        </p:nvSpPr>
        <p:spPr>
          <a:xfrm>
            <a:off x="336789" y="920842"/>
            <a:ext cx="8205304" cy="3553926"/>
          </a:xfrm>
        </p:spPr>
        <p:txBody>
          <a:bodyPr/>
          <a:lstStyle/>
          <a:p>
            <a:r>
              <a:rPr lang="en-US" sz="2000" dirty="0"/>
              <a:t>AWS </a:t>
            </a:r>
            <a:r>
              <a:rPr lang="en-US" sz="2000" dirty="0" err="1"/>
              <a:t>Fargate</a:t>
            </a:r>
            <a:r>
              <a:rPr lang="en-US" sz="2000" dirty="0"/>
              <a:t> &amp; Amazon ECS</a:t>
            </a:r>
          </a:p>
          <a:p>
            <a:r>
              <a:rPr lang="en-US" sz="2000" dirty="0">
                <a:hlinkClick r:id="rId2"/>
              </a:rPr>
              <a:t>https://aws.amazon.com/ecs</a:t>
            </a:r>
            <a:endParaRPr lang="en-US" sz="2000" dirty="0"/>
          </a:p>
          <a:p>
            <a:r>
              <a:rPr lang="en-US" sz="2000" dirty="0">
                <a:hlinkClick r:id="rId3"/>
              </a:rPr>
              <a:t>https://aws.amazon.com/fargate</a:t>
            </a:r>
            <a:endParaRPr lang="en-US" sz="2000" dirty="0"/>
          </a:p>
          <a:p>
            <a:endParaRPr lang="en-US" sz="2000" dirty="0"/>
          </a:p>
          <a:p>
            <a:r>
              <a:rPr lang="en-US" sz="2000" dirty="0" err="1"/>
              <a:t>Serverless</a:t>
            </a:r>
            <a:endParaRPr lang="en-US" sz="2000" dirty="0"/>
          </a:p>
          <a:p>
            <a:r>
              <a:rPr lang="en-US" sz="2000" dirty="0">
                <a:hlinkClick r:id="rId4"/>
              </a:rPr>
              <a:t>https://aws.amazon.com/serverless/</a:t>
            </a:r>
            <a:endParaRPr lang="en-US" sz="2000" dirty="0"/>
          </a:p>
          <a:p>
            <a:endParaRPr lang="en-US" sz="2000" dirty="0"/>
          </a:p>
          <a:p>
            <a:r>
              <a:rPr lang="en-US" sz="2000" dirty="0"/>
              <a:t>Kubernetes</a:t>
            </a:r>
          </a:p>
          <a:p>
            <a:r>
              <a:rPr lang="en-US" sz="2000" dirty="0">
                <a:hlinkClick r:id="rId5"/>
              </a:rPr>
              <a:t>https://aws.amazon.com/eks</a:t>
            </a:r>
            <a:endParaRPr lang="en-US" sz="2000" dirty="0"/>
          </a:p>
        </p:txBody>
      </p:sp>
    </p:spTree>
    <p:extLst>
      <p:ext uri="{BB962C8B-B14F-4D97-AF65-F5344CB8AC3E}">
        <p14:creationId xmlns:p14="http://schemas.microsoft.com/office/powerpoint/2010/main" val="133075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56ED-9E6D-794E-9D5A-8F065F624D5D}"/>
              </a:ext>
            </a:extLst>
          </p:cNvPr>
          <p:cNvSpPr>
            <a:spLocks noGrp="1"/>
          </p:cNvSpPr>
          <p:nvPr>
            <p:ph type="title"/>
          </p:nvPr>
        </p:nvSpPr>
        <p:spPr>
          <a:xfrm>
            <a:off x="281372" y="521336"/>
            <a:ext cx="8205304" cy="545741"/>
          </a:xfrm>
        </p:spPr>
        <p:txBody>
          <a:bodyPr/>
          <a:lstStyle/>
          <a:p>
            <a:pPr algn="ctr"/>
            <a:r>
              <a:rPr lang="en-US" dirty="0" err="1"/>
              <a:t>github.com</a:t>
            </a:r>
            <a:r>
              <a:rPr lang="en-US" dirty="0"/>
              <a:t>/</a:t>
            </a:r>
            <a:br>
              <a:rPr lang="en-US" dirty="0"/>
            </a:br>
            <a:r>
              <a:rPr lang="en-US" dirty="0" err="1"/>
              <a:t>aws</a:t>
            </a:r>
            <a:r>
              <a:rPr lang="en-US" dirty="0"/>
              <a:t>-samples/</a:t>
            </a:r>
            <a:br>
              <a:rPr lang="en-US" dirty="0"/>
            </a:br>
            <a:r>
              <a:rPr lang="en-US" dirty="0" err="1"/>
              <a:t>aws</a:t>
            </a:r>
            <a:r>
              <a:rPr lang="en-US" dirty="0"/>
              <a:t>-microservices-deploy-options</a:t>
            </a:r>
          </a:p>
        </p:txBody>
      </p:sp>
      <p:pic>
        <p:nvPicPr>
          <p:cNvPr id="4" name="Picture 3">
            <a:extLst>
              <a:ext uri="{FF2B5EF4-FFF2-40B4-BE49-F238E27FC236}">
                <a16:creationId xmlns:a16="http://schemas.microsoft.com/office/drawing/2014/main" id="{CEA70F9E-4CAE-A745-9130-B0560755B41A}"/>
              </a:ext>
            </a:extLst>
          </p:cNvPr>
          <p:cNvPicPr>
            <a:picLocks noChangeAspect="1"/>
          </p:cNvPicPr>
          <p:nvPr/>
        </p:nvPicPr>
        <p:blipFill>
          <a:blip r:embed="rId2"/>
          <a:stretch>
            <a:fillRect/>
          </a:stretch>
        </p:blipFill>
        <p:spPr>
          <a:xfrm>
            <a:off x="3068781" y="1936749"/>
            <a:ext cx="2805545" cy="2805545"/>
          </a:xfrm>
          <a:prstGeom prst="rect">
            <a:avLst/>
          </a:prstGeom>
        </p:spPr>
      </p:pic>
    </p:spTree>
    <p:extLst>
      <p:ext uri="{BB962C8B-B14F-4D97-AF65-F5344CB8AC3E}">
        <p14:creationId xmlns:p14="http://schemas.microsoft.com/office/powerpoint/2010/main" val="42202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8B098-6EAA-468F-8521-DC8420DF07AE}"/>
              </a:ext>
            </a:extLst>
          </p:cNvPr>
          <p:cNvPicPr>
            <a:picLocks noChangeAspect="1"/>
          </p:cNvPicPr>
          <p:nvPr/>
        </p:nvPicPr>
        <p:blipFill>
          <a:blip r:embed="rId3"/>
          <a:stretch>
            <a:fillRect/>
          </a:stretch>
        </p:blipFill>
        <p:spPr>
          <a:xfrm>
            <a:off x="2554049" y="921695"/>
            <a:ext cx="4035902" cy="4035902"/>
          </a:xfrm>
          <a:prstGeom prst="rect">
            <a:avLst/>
          </a:prstGeom>
        </p:spPr>
      </p:pic>
      <p:sp>
        <p:nvSpPr>
          <p:cNvPr id="2" name="Title 1">
            <a:extLst>
              <a:ext uri="{FF2B5EF4-FFF2-40B4-BE49-F238E27FC236}">
                <a16:creationId xmlns:a16="http://schemas.microsoft.com/office/drawing/2014/main" id="{18C6B198-CA8F-4DCA-9E92-42E2521D40B9}"/>
              </a:ext>
            </a:extLst>
          </p:cNvPr>
          <p:cNvSpPr>
            <a:spLocks noGrp="1"/>
          </p:cNvSpPr>
          <p:nvPr>
            <p:ph type="title"/>
          </p:nvPr>
        </p:nvSpPr>
        <p:spPr/>
        <p:txBody>
          <a:bodyPr/>
          <a:lstStyle/>
          <a:p>
            <a:r>
              <a:rPr lang="en-US" dirty="0"/>
              <a:t>Running Container</a:t>
            </a:r>
          </a:p>
        </p:txBody>
      </p:sp>
      <p:grpSp>
        <p:nvGrpSpPr>
          <p:cNvPr id="6" name="Group 5">
            <a:extLst>
              <a:ext uri="{FF2B5EF4-FFF2-40B4-BE49-F238E27FC236}">
                <a16:creationId xmlns:a16="http://schemas.microsoft.com/office/drawing/2014/main" id="{9ABF3666-F11B-4137-8FE4-10C3F7B0EACB}"/>
              </a:ext>
            </a:extLst>
          </p:cNvPr>
          <p:cNvGrpSpPr/>
          <p:nvPr/>
        </p:nvGrpSpPr>
        <p:grpSpPr>
          <a:xfrm>
            <a:off x="3599866" y="2198506"/>
            <a:ext cx="1944269" cy="1173744"/>
            <a:chOff x="12476774" y="220173"/>
            <a:chExt cx="1890713" cy="1141413"/>
          </a:xfrm>
        </p:grpSpPr>
        <p:sp>
          <p:nvSpPr>
            <p:cNvPr id="8" name="Freeform 5">
              <a:extLst>
                <a:ext uri="{FF2B5EF4-FFF2-40B4-BE49-F238E27FC236}">
                  <a16:creationId xmlns:a16="http://schemas.microsoft.com/office/drawing/2014/main" id="{01AE744C-1B21-4A22-BAB7-CAFB5F495E48}"/>
                </a:ext>
              </a:extLst>
            </p:cNvPr>
            <p:cNvSpPr>
              <a:spLocks/>
            </p:cNvSpPr>
            <p:nvPr/>
          </p:nvSpPr>
          <p:spPr bwMode="auto">
            <a:xfrm>
              <a:off x="13176862" y="583711"/>
              <a:ext cx="1025525" cy="292100"/>
            </a:xfrm>
            <a:custGeom>
              <a:avLst/>
              <a:gdLst>
                <a:gd name="T0" fmla="*/ 469 w 474"/>
                <a:gd name="T1" fmla="*/ 135 h 135"/>
                <a:gd name="T2" fmla="*/ 5 w 474"/>
                <a:gd name="T3" fmla="*/ 135 h 135"/>
                <a:gd name="T4" fmla="*/ 0 w 474"/>
                <a:gd name="T5" fmla="*/ 130 h 135"/>
                <a:gd name="T6" fmla="*/ 0 w 474"/>
                <a:gd name="T7" fmla="*/ 5 h 135"/>
                <a:gd name="T8" fmla="*/ 5 w 474"/>
                <a:gd name="T9" fmla="*/ 0 h 135"/>
                <a:gd name="T10" fmla="*/ 469 w 474"/>
                <a:gd name="T11" fmla="*/ 0 h 135"/>
                <a:gd name="T12" fmla="*/ 474 w 474"/>
                <a:gd name="T13" fmla="*/ 5 h 135"/>
                <a:gd name="T14" fmla="*/ 474 w 474"/>
                <a:gd name="T15" fmla="*/ 130 h 135"/>
                <a:gd name="T16" fmla="*/ 469 w 474"/>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35">
                  <a:moveTo>
                    <a:pt x="469" y="135"/>
                  </a:moveTo>
                  <a:cubicBezTo>
                    <a:pt x="5" y="135"/>
                    <a:pt x="5" y="135"/>
                    <a:pt x="5" y="135"/>
                  </a:cubicBezTo>
                  <a:cubicBezTo>
                    <a:pt x="2" y="135"/>
                    <a:pt x="0" y="132"/>
                    <a:pt x="0" y="130"/>
                  </a:cubicBezTo>
                  <a:cubicBezTo>
                    <a:pt x="0" y="5"/>
                    <a:pt x="0" y="5"/>
                    <a:pt x="0" y="5"/>
                  </a:cubicBezTo>
                  <a:cubicBezTo>
                    <a:pt x="0" y="2"/>
                    <a:pt x="2" y="0"/>
                    <a:pt x="5" y="0"/>
                  </a:cubicBezTo>
                  <a:cubicBezTo>
                    <a:pt x="469" y="0"/>
                    <a:pt x="469" y="0"/>
                    <a:pt x="469" y="0"/>
                  </a:cubicBezTo>
                  <a:cubicBezTo>
                    <a:pt x="471" y="0"/>
                    <a:pt x="474" y="2"/>
                    <a:pt x="474" y="5"/>
                  </a:cubicBezTo>
                  <a:cubicBezTo>
                    <a:pt x="474" y="130"/>
                    <a:pt x="474" y="130"/>
                    <a:pt x="474" y="130"/>
                  </a:cubicBezTo>
                  <a:cubicBezTo>
                    <a:pt x="474" y="132"/>
                    <a:pt x="471" y="135"/>
                    <a:pt x="469" y="135"/>
                  </a:cubicBezTo>
                  <a:close/>
                </a:path>
              </a:pathLst>
            </a:custGeom>
            <a:solidFill>
              <a:srgbClr val="636466"/>
            </a:solidFill>
            <a:ln w="158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 name="Line 17">
              <a:extLst>
                <a:ext uri="{FF2B5EF4-FFF2-40B4-BE49-F238E27FC236}">
                  <a16:creationId xmlns:a16="http://schemas.microsoft.com/office/drawing/2014/main" id="{128840E8-FA5A-4BDF-9ED7-4EA97576CB4E}"/>
                </a:ext>
              </a:extLst>
            </p:cNvPr>
            <p:cNvSpPr>
              <a:spLocks noChangeShapeType="1"/>
            </p:cNvSpPr>
            <p:nvPr/>
          </p:nvSpPr>
          <p:spPr bwMode="auto">
            <a:xfrm flipH="1">
              <a:off x="13176862" y="678961"/>
              <a:ext cx="1025525"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Line 18">
              <a:extLst>
                <a:ext uri="{FF2B5EF4-FFF2-40B4-BE49-F238E27FC236}">
                  <a16:creationId xmlns:a16="http://schemas.microsoft.com/office/drawing/2014/main" id="{BC3D31D6-0257-4840-9902-D85778591CBA}"/>
                </a:ext>
              </a:extLst>
            </p:cNvPr>
            <p:cNvSpPr>
              <a:spLocks noChangeShapeType="1"/>
            </p:cNvSpPr>
            <p:nvPr/>
          </p:nvSpPr>
          <p:spPr bwMode="auto">
            <a:xfrm flipH="1">
              <a:off x="13176862" y="777386"/>
              <a:ext cx="10366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9AE4B20-17DE-4FA0-98CA-344D80055A66}"/>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solidFill>
              <a:srgbClr val="353535"/>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6140F0EF-FAFA-4292-A7F2-5F2FCBA4DE86}"/>
                </a:ext>
              </a:extLst>
            </p:cNvPr>
            <p:cNvSpPr>
              <a:spLocks/>
            </p:cNvSpPr>
            <p:nvPr/>
          </p:nvSpPr>
          <p:spPr bwMode="auto">
            <a:xfrm>
              <a:off x="12883174" y="418611"/>
              <a:ext cx="90488" cy="63500"/>
            </a:xfrm>
            <a:custGeom>
              <a:avLst/>
              <a:gdLst>
                <a:gd name="T0" fmla="*/ 37 w 42"/>
                <a:gd name="T1" fmla="*/ 29 h 29"/>
                <a:gd name="T2" fmla="*/ 5 w 42"/>
                <a:gd name="T3" fmla="*/ 29 h 29"/>
                <a:gd name="T4" fmla="*/ 0 w 42"/>
                <a:gd name="T5" fmla="*/ 24 h 29"/>
                <a:gd name="T6" fmla="*/ 0 w 42"/>
                <a:gd name="T7" fmla="*/ 5 h 29"/>
                <a:gd name="T8" fmla="*/ 5 w 42"/>
                <a:gd name="T9" fmla="*/ 0 h 29"/>
                <a:gd name="T10" fmla="*/ 37 w 42"/>
                <a:gd name="T11" fmla="*/ 0 h 29"/>
                <a:gd name="T12" fmla="*/ 42 w 42"/>
                <a:gd name="T13" fmla="*/ 5 h 29"/>
                <a:gd name="T14" fmla="*/ 42 w 42"/>
                <a:gd name="T15" fmla="*/ 24 h 29"/>
                <a:gd name="T16" fmla="*/ 37 w 4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37" y="29"/>
                  </a:moveTo>
                  <a:cubicBezTo>
                    <a:pt x="5" y="29"/>
                    <a:pt x="5" y="29"/>
                    <a:pt x="5" y="29"/>
                  </a:cubicBezTo>
                  <a:cubicBezTo>
                    <a:pt x="2" y="29"/>
                    <a:pt x="0" y="26"/>
                    <a:pt x="0" y="24"/>
                  </a:cubicBezTo>
                  <a:cubicBezTo>
                    <a:pt x="0" y="5"/>
                    <a:pt x="0" y="5"/>
                    <a:pt x="0" y="5"/>
                  </a:cubicBezTo>
                  <a:cubicBezTo>
                    <a:pt x="0" y="2"/>
                    <a:pt x="2" y="0"/>
                    <a:pt x="5" y="0"/>
                  </a:cubicBezTo>
                  <a:cubicBezTo>
                    <a:pt x="37" y="0"/>
                    <a:pt x="37" y="0"/>
                    <a:pt x="37" y="0"/>
                  </a:cubicBezTo>
                  <a:cubicBezTo>
                    <a:pt x="40" y="0"/>
                    <a:pt x="42" y="2"/>
                    <a:pt x="42" y="5"/>
                  </a:cubicBezTo>
                  <a:cubicBezTo>
                    <a:pt x="42" y="24"/>
                    <a:pt x="42" y="24"/>
                    <a:pt x="42" y="24"/>
                  </a:cubicBezTo>
                  <a:cubicBezTo>
                    <a:pt x="42" y="26"/>
                    <a:pt x="40" y="29"/>
                    <a:pt x="37" y="2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E8CD267-E026-4CE9-84A5-24E24577C3B8}"/>
                </a:ext>
              </a:extLst>
            </p:cNvPr>
            <p:cNvSpPr>
              <a:spLocks/>
            </p:cNvSpPr>
            <p:nvPr/>
          </p:nvSpPr>
          <p:spPr bwMode="auto">
            <a:xfrm>
              <a:off x="12530749" y="759923"/>
              <a:ext cx="139700" cy="106363"/>
            </a:xfrm>
            <a:custGeom>
              <a:avLst/>
              <a:gdLst>
                <a:gd name="T0" fmla="*/ 60 w 65"/>
                <a:gd name="T1" fmla="*/ 49 h 49"/>
                <a:gd name="T2" fmla="*/ 5 w 65"/>
                <a:gd name="T3" fmla="*/ 49 h 49"/>
                <a:gd name="T4" fmla="*/ 0 w 65"/>
                <a:gd name="T5" fmla="*/ 44 h 49"/>
                <a:gd name="T6" fmla="*/ 0 w 65"/>
                <a:gd name="T7" fmla="*/ 5 h 49"/>
                <a:gd name="T8" fmla="*/ 5 w 65"/>
                <a:gd name="T9" fmla="*/ 0 h 49"/>
                <a:gd name="T10" fmla="*/ 60 w 65"/>
                <a:gd name="T11" fmla="*/ 0 h 49"/>
                <a:gd name="T12" fmla="*/ 65 w 65"/>
                <a:gd name="T13" fmla="*/ 5 h 49"/>
                <a:gd name="T14" fmla="*/ 65 w 65"/>
                <a:gd name="T15" fmla="*/ 44 h 49"/>
                <a:gd name="T16" fmla="*/ 60 w 6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9">
                  <a:moveTo>
                    <a:pt x="60" y="49"/>
                  </a:moveTo>
                  <a:cubicBezTo>
                    <a:pt x="5" y="49"/>
                    <a:pt x="5" y="49"/>
                    <a:pt x="5" y="49"/>
                  </a:cubicBezTo>
                  <a:cubicBezTo>
                    <a:pt x="2" y="49"/>
                    <a:pt x="0" y="46"/>
                    <a:pt x="0" y="44"/>
                  </a:cubicBezTo>
                  <a:cubicBezTo>
                    <a:pt x="0" y="5"/>
                    <a:pt x="0" y="5"/>
                    <a:pt x="0" y="5"/>
                  </a:cubicBezTo>
                  <a:cubicBezTo>
                    <a:pt x="0" y="2"/>
                    <a:pt x="2" y="0"/>
                    <a:pt x="5" y="0"/>
                  </a:cubicBezTo>
                  <a:cubicBezTo>
                    <a:pt x="60" y="0"/>
                    <a:pt x="60" y="0"/>
                    <a:pt x="60" y="0"/>
                  </a:cubicBezTo>
                  <a:cubicBezTo>
                    <a:pt x="63" y="0"/>
                    <a:pt x="65" y="2"/>
                    <a:pt x="65" y="5"/>
                  </a:cubicBezTo>
                  <a:cubicBezTo>
                    <a:pt x="65" y="44"/>
                    <a:pt x="65" y="44"/>
                    <a:pt x="65" y="44"/>
                  </a:cubicBezTo>
                  <a:cubicBezTo>
                    <a:pt x="65" y="46"/>
                    <a:pt x="63" y="49"/>
                    <a:pt x="60" y="49"/>
                  </a:cubicBezTo>
                  <a:close/>
                </a:path>
              </a:pathLst>
            </a:custGeom>
            <a:solidFill>
              <a:srgbClr val="636466"/>
            </a:solidFill>
            <a:ln w="158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4" name="Line 10">
              <a:extLst>
                <a:ext uri="{FF2B5EF4-FFF2-40B4-BE49-F238E27FC236}">
                  <a16:creationId xmlns:a16="http://schemas.microsoft.com/office/drawing/2014/main" id="{63149064-551D-4F1C-88D3-CDCDB1325CCD}"/>
                </a:ext>
              </a:extLst>
            </p:cNvPr>
            <p:cNvSpPr>
              <a:spLocks noChangeShapeType="1"/>
            </p:cNvSpPr>
            <p:nvPr/>
          </p:nvSpPr>
          <p:spPr bwMode="auto">
            <a:xfrm>
              <a:off x="12929212" y="220173"/>
              <a:ext cx="0" cy="198438"/>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11">
              <a:extLst>
                <a:ext uri="{FF2B5EF4-FFF2-40B4-BE49-F238E27FC236}">
                  <a16:creationId xmlns:a16="http://schemas.microsoft.com/office/drawing/2014/main" id="{AFC7E872-4B27-48E7-B885-EF52B12A2081}"/>
                </a:ext>
              </a:extLst>
            </p:cNvPr>
            <p:cNvSpPr>
              <a:spLocks noChangeShapeType="1"/>
            </p:cNvSpPr>
            <p:nvPr/>
          </p:nvSpPr>
          <p:spPr bwMode="auto">
            <a:xfrm>
              <a:off x="12870474" y="285261"/>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11">
              <a:extLst>
                <a:ext uri="{FF2B5EF4-FFF2-40B4-BE49-F238E27FC236}">
                  <a16:creationId xmlns:a16="http://schemas.microsoft.com/office/drawing/2014/main" id="{FB2FAEC1-66A1-4B00-9AF2-ACF4EF6D93F5}"/>
                </a:ext>
              </a:extLst>
            </p:cNvPr>
            <p:cNvSpPr>
              <a:spLocks noChangeShapeType="1"/>
            </p:cNvSpPr>
            <p:nvPr/>
          </p:nvSpPr>
          <p:spPr bwMode="auto">
            <a:xfrm>
              <a:off x="12870474" y="256686"/>
              <a:ext cx="122238"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Shape 16">
              <a:extLst>
                <a:ext uri="{FF2B5EF4-FFF2-40B4-BE49-F238E27FC236}">
                  <a16:creationId xmlns:a16="http://schemas.microsoft.com/office/drawing/2014/main" id="{D78E17E8-7CA7-425E-B231-234456E6B6AC}"/>
                </a:ext>
              </a:extLst>
            </p:cNvPr>
            <p:cNvSpPr>
              <a:spLocks/>
            </p:cNvSpPr>
            <p:nvPr/>
          </p:nvSpPr>
          <p:spPr bwMode="auto">
            <a:xfrm>
              <a:off x="12485401" y="455123"/>
              <a:ext cx="970908" cy="906463"/>
            </a:xfrm>
            <a:custGeom>
              <a:avLst/>
              <a:gdLst>
                <a:gd name="connsiteX0" fmla="*/ 218518 w 970908"/>
                <a:gd name="connsiteY0" fmla="*/ 0 h 906463"/>
                <a:gd name="connsiteX1" fmla="*/ 649012 w 970908"/>
                <a:gd name="connsiteY1" fmla="*/ 0 h 906463"/>
                <a:gd name="connsiteX2" fmla="*/ 692278 w 970908"/>
                <a:gd name="connsiteY2" fmla="*/ 52046 h 906463"/>
                <a:gd name="connsiteX3" fmla="*/ 692278 w 970908"/>
                <a:gd name="connsiteY3" fmla="*/ 420703 h 906463"/>
                <a:gd name="connsiteX4" fmla="*/ 928360 w 970908"/>
                <a:gd name="connsiteY4" fmla="*/ 420703 h 906463"/>
                <a:gd name="connsiteX5" fmla="*/ 970908 w 970908"/>
                <a:gd name="connsiteY5" fmla="*/ 420703 h 906463"/>
                <a:gd name="connsiteX6" fmla="*/ 598101 w 970908"/>
                <a:gd name="connsiteY6" fmla="*/ 906463 h 906463"/>
                <a:gd name="connsiteX7" fmla="*/ 504812 w 970908"/>
                <a:gd name="connsiteY7" fmla="*/ 906463 h 906463"/>
                <a:gd name="connsiteX8" fmla="*/ 294233 w 970908"/>
                <a:gd name="connsiteY8" fmla="*/ 906463 h 906463"/>
                <a:gd name="connsiteX9" fmla="*/ 26 w 970908"/>
                <a:gd name="connsiteY9" fmla="*/ 568166 h 906463"/>
                <a:gd name="connsiteX10" fmla="*/ 26 w 970908"/>
                <a:gd name="connsiteY10" fmla="*/ 427209 h 906463"/>
                <a:gd name="connsiteX11" fmla="*/ 43292 w 970908"/>
                <a:gd name="connsiteY11" fmla="*/ 390343 h 906463"/>
                <a:gd name="connsiteX12" fmla="*/ 186069 w 970908"/>
                <a:gd name="connsiteY12" fmla="*/ 390343 h 906463"/>
                <a:gd name="connsiteX13" fmla="*/ 186069 w 970908"/>
                <a:gd name="connsiteY13" fmla="*/ 39034 h 906463"/>
                <a:gd name="connsiteX14" fmla="*/ 218518 w 970908"/>
                <a:gd name="connsiteY14" fmla="*/ 0 h 9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908" h="906463">
                  <a:moveTo>
                    <a:pt x="218518" y="0"/>
                  </a:moveTo>
                  <a:cubicBezTo>
                    <a:pt x="218518" y="0"/>
                    <a:pt x="594930" y="0"/>
                    <a:pt x="649012" y="0"/>
                  </a:cubicBezTo>
                  <a:cubicBezTo>
                    <a:pt x="700931" y="0"/>
                    <a:pt x="692278" y="52046"/>
                    <a:pt x="692278" y="52046"/>
                  </a:cubicBezTo>
                  <a:cubicBezTo>
                    <a:pt x="692278" y="52046"/>
                    <a:pt x="692278" y="52046"/>
                    <a:pt x="692278" y="420703"/>
                  </a:cubicBezTo>
                  <a:cubicBezTo>
                    <a:pt x="692278" y="420703"/>
                    <a:pt x="692278" y="420703"/>
                    <a:pt x="928360" y="420703"/>
                  </a:cubicBezTo>
                  <a:lnTo>
                    <a:pt x="970908" y="420703"/>
                  </a:lnTo>
                  <a:lnTo>
                    <a:pt x="598101" y="906463"/>
                  </a:lnTo>
                  <a:lnTo>
                    <a:pt x="504812" y="906463"/>
                  </a:lnTo>
                  <a:cubicBezTo>
                    <a:pt x="439098" y="906463"/>
                    <a:pt x="369002" y="906463"/>
                    <a:pt x="294233" y="906463"/>
                  </a:cubicBezTo>
                  <a:cubicBezTo>
                    <a:pt x="-8627" y="782855"/>
                    <a:pt x="26" y="568166"/>
                    <a:pt x="26" y="568166"/>
                  </a:cubicBezTo>
                  <a:cubicBezTo>
                    <a:pt x="26" y="568166"/>
                    <a:pt x="26" y="568166"/>
                    <a:pt x="26" y="427209"/>
                  </a:cubicBezTo>
                  <a:cubicBezTo>
                    <a:pt x="26" y="386006"/>
                    <a:pt x="43292" y="390343"/>
                    <a:pt x="43292" y="390343"/>
                  </a:cubicBezTo>
                  <a:cubicBezTo>
                    <a:pt x="43292" y="390343"/>
                    <a:pt x="43292" y="390343"/>
                    <a:pt x="186069" y="390343"/>
                  </a:cubicBezTo>
                  <a:cubicBezTo>
                    <a:pt x="186069" y="390343"/>
                    <a:pt x="186069" y="69394"/>
                    <a:pt x="186069" y="39034"/>
                  </a:cubicBezTo>
                  <a:cubicBezTo>
                    <a:pt x="186069" y="6506"/>
                    <a:pt x="218518" y="0"/>
                    <a:pt x="218518" y="0"/>
                  </a:cubicBezTo>
                  <a:close/>
                </a:path>
              </a:pathLst>
            </a:custGeom>
            <a:solidFill>
              <a:srgbClr val="F18606"/>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18" name="Freeform 6">
              <a:extLst>
                <a:ext uri="{FF2B5EF4-FFF2-40B4-BE49-F238E27FC236}">
                  <a16:creationId xmlns:a16="http://schemas.microsoft.com/office/drawing/2014/main" id="{B67A5DD5-6235-4FE9-86A9-0475CE3EF3CB}"/>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Line 19">
              <a:extLst>
                <a:ext uri="{FF2B5EF4-FFF2-40B4-BE49-F238E27FC236}">
                  <a16:creationId xmlns:a16="http://schemas.microsoft.com/office/drawing/2014/main" id="{9F55B796-4625-4037-997C-2FD37F8E939F}"/>
                </a:ext>
              </a:extLst>
            </p:cNvPr>
            <p:cNvSpPr>
              <a:spLocks noChangeShapeType="1"/>
            </p:cNvSpPr>
            <p:nvPr/>
          </p:nvSpPr>
          <p:spPr bwMode="auto">
            <a:xfrm>
              <a:off x="12491062" y="1075836"/>
              <a:ext cx="1871663" cy="0"/>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20">
              <a:extLst>
                <a:ext uri="{FF2B5EF4-FFF2-40B4-BE49-F238E27FC236}">
                  <a16:creationId xmlns:a16="http://schemas.microsoft.com/office/drawing/2014/main" id="{3B122D5B-025F-42D0-AA73-FDCAEDA49A40}"/>
                </a:ext>
              </a:extLst>
            </p:cNvPr>
            <p:cNvSpPr>
              <a:spLocks noChangeArrowheads="1"/>
            </p:cNvSpPr>
            <p:nvPr/>
          </p:nvSpPr>
          <p:spPr bwMode="auto">
            <a:xfrm>
              <a:off x="14192862" y="832948"/>
              <a:ext cx="109538" cy="107950"/>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14">
              <a:extLst>
                <a:ext uri="{FF2B5EF4-FFF2-40B4-BE49-F238E27FC236}">
                  <a16:creationId xmlns:a16="http://schemas.microsoft.com/office/drawing/2014/main" id="{C9FE5CA9-E538-42CE-A754-DD79FA9F114E}"/>
                </a:ext>
              </a:extLst>
            </p:cNvPr>
            <p:cNvSpPr>
              <a:spLocks noChangeShapeType="1"/>
            </p:cNvSpPr>
            <p:nvPr/>
          </p:nvSpPr>
          <p:spPr bwMode="auto">
            <a:xfrm>
              <a:off x="13424512" y="585298"/>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Line 15">
              <a:extLst>
                <a:ext uri="{FF2B5EF4-FFF2-40B4-BE49-F238E27FC236}">
                  <a16:creationId xmlns:a16="http://schemas.microsoft.com/office/drawing/2014/main" id="{8E9A10E6-8105-45FE-B986-27AFDA4FBD2F}"/>
                </a:ext>
              </a:extLst>
            </p:cNvPr>
            <p:cNvSpPr>
              <a:spLocks noChangeShapeType="1"/>
            </p:cNvSpPr>
            <p:nvPr/>
          </p:nvSpPr>
          <p:spPr bwMode="auto">
            <a:xfrm>
              <a:off x="13689624"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Line 16">
              <a:extLst>
                <a:ext uri="{FF2B5EF4-FFF2-40B4-BE49-F238E27FC236}">
                  <a16:creationId xmlns:a16="http://schemas.microsoft.com/office/drawing/2014/main" id="{118A4554-D071-41D8-BA8D-EBE5B2F30609}"/>
                </a:ext>
              </a:extLst>
            </p:cNvPr>
            <p:cNvSpPr>
              <a:spLocks noChangeShapeType="1"/>
            </p:cNvSpPr>
            <p:nvPr/>
          </p:nvSpPr>
          <p:spPr bwMode="auto">
            <a:xfrm>
              <a:off x="13945212" y="583711"/>
              <a:ext cx="0" cy="284163"/>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ED08B362-F2C5-420B-AA4B-49CF79F09D20}"/>
                </a:ext>
              </a:extLst>
            </p:cNvPr>
            <p:cNvSpPr>
              <a:spLocks/>
            </p:cNvSpPr>
            <p:nvPr/>
          </p:nvSpPr>
          <p:spPr bwMode="auto">
            <a:xfrm>
              <a:off x="1271807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1A94E530-5A66-4194-80FE-A08D3D4A929F}"/>
                </a:ext>
              </a:extLst>
            </p:cNvPr>
            <p:cNvSpPr>
              <a:spLocks/>
            </p:cNvSpPr>
            <p:nvPr/>
          </p:nvSpPr>
          <p:spPr bwMode="auto">
            <a:xfrm>
              <a:off x="12860949"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C85C820D-53AD-4A50-9D37-977471F6D8E8}"/>
                </a:ext>
              </a:extLst>
            </p:cNvPr>
            <p:cNvSpPr>
              <a:spLocks/>
            </p:cNvSpPr>
            <p:nvPr/>
          </p:nvSpPr>
          <p:spPr bwMode="auto">
            <a:xfrm>
              <a:off x="1300382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2806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mph" presetSubtype="0" accel="100000" autoRev="1" fill="hold" nodeType="withEffect">
                                  <p:stCondLst>
                                    <p:cond delay="200"/>
                                  </p:stCondLst>
                                  <p:childTnLst>
                                    <p:animScale>
                                      <p:cBhvr>
                                        <p:cTn id="9" dur="5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Docker Deployment</a:t>
            </a:r>
          </a:p>
        </p:txBody>
      </p:sp>
    </p:spTree>
    <p:extLst>
      <p:ext uri="{BB962C8B-B14F-4D97-AF65-F5344CB8AC3E}">
        <p14:creationId xmlns:p14="http://schemas.microsoft.com/office/powerpoint/2010/main" val="272791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7984" y="1672412"/>
            <a:ext cx="1731487" cy="1781988"/>
            <a:chOff x="796221" y="2588133"/>
            <a:chExt cx="1565980" cy="1611654"/>
          </a:xfrm>
        </p:grpSpPr>
        <p:grpSp>
          <p:nvGrpSpPr>
            <p:cNvPr id="45" name="Group 44"/>
            <p:cNvGrpSpPr/>
            <p:nvPr/>
          </p:nvGrpSpPr>
          <p:grpSpPr>
            <a:xfrm>
              <a:off x="796221" y="2644708"/>
              <a:ext cx="1415238" cy="1555079"/>
              <a:chOff x="1069936" y="2616870"/>
              <a:chExt cx="1415238" cy="1555079"/>
            </a:xfrm>
          </p:grpSpPr>
          <p:sp>
            <p:nvSpPr>
              <p:cNvPr id="39" name="Rounded Rectangle 3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2" name="TextBox 1"/>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19" name="Group 118"/>
          <p:cNvGrpSpPr/>
          <p:nvPr/>
        </p:nvGrpSpPr>
        <p:grpSpPr>
          <a:xfrm>
            <a:off x="7185089" y="1672412"/>
            <a:ext cx="1731487" cy="1781988"/>
            <a:chOff x="796221" y="2588133"/>
            <a:chExt cx="1565980" cy="1611654"/>
          </a:xfrm>
        </p:grpSpPr>
        <p:grpSp>
          <p:nvGrpSpPr>
            <p:cNvPr id="120" name="Group 119"/>
            <p:cNvGrpSpPr/>
            <p:nvPr/>
          </p:nvGrpSpPr>
          <p:grpSpPr>
            <a:xfrm>
              <a:off x="796221" y="2644708"/>
              <a:ext cx="1415238" cy="1555079"/>
              <a:chOff x="1069936" y="2616870"/>
              <a:chExt cx="1415238" cy="1555079"/>
            </a:xfrm>
          </p:grpSpPr>
          <p:sp>
            <p:nvSpPr>
              <p:cNvPr id="126" name="Rounded Rectangle 125"/>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27" name="Picture 1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28" name="Picture 1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29" name="Picture 1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30" name="Picture 12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31" name="Picture 13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21" name="TextBox 120"/>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32" name="Group 131"/>
          <p:cNvGrpSpPr/>
          <p:nvPr/>
        </p:nvGrpSpPr>
        <p:grpSpPr>
          <a:xfrm>
            <a:off x="5485812" y="1672412"/>
            <a:ext cx="1731487" cy="1781988"/>
            <a:chOff x="796221" y="2588133"/>
            <a:chExt cx="1565980" cy="1611654"/>
          </a:xfrm>
        </p:grpSpPr>
        <p:grpSp>
          <p:nvGrpSpPr>
            <p:cNvPr id="133" name="Group 132"/>
            <p:cNvGrpSpPr/>
            <p:nvPr/>
          </p:nvGrpSpPr>
          <p:grpSpPr>
            <a:xfrm>
              <a:off x="796221" y="2644708"/>
              <a:ext cx="1415238" cy="1555079"/>
              <a:chOff x="1069936" y="2616870"/>
              <a:chExt cx="1415238" cy="1555079"/>
            </a:xfrm>
          </p:grpSpPr>
          <p:sp>
            <p:nvSpPr>
              <p:cNvPr id="139" name="Rounded Rectangle 13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40" name="Picture 1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41" name="Picture 1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42" name="Picture 1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43" name="Picture 1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44" name="Picture 14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34" name="TextBox 133"/>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45" name="Group 144"/>
          <p:cNvGrpSpPr/>
          <p:nvPr/>
        </p:nvGrpSpPr>
        <p:grpSpPr>
          <a:xfrm>
            <a:off x="3786536" y="1672412"/>
            <a:ext cx="1731487" cy="1781988"/>
            <a:chOff x="796221" y="2588133"/>
            <a:chExt cx="1565980" cy="1611654"/>
          </a:xfrm>
        </p:grpSpPr>
        <p:grpSp>
          <p:nvGrpSpPr>
            <p:cNvPr id="146" name="Group 145"/>
            <p:cNvGrpSpPr/>
            <p:nvPr/>
          </p:nvGrpSpPr>
          <p:grpSpPr>
            <a:xfrm>
              <a:off x="796221" y="2644708"/>
              <a:ext cx="1415238" cy="1555079"/>
              <a:chOff x="1069936" y="2616870"/>
              <a:chExt cx="1415238" cy="1555079"/>
            </a:xfrm>
          </p:grpSpPr>
          <p:sp>
            <p:nvSpPr>
              <p:cNvPr id="152" name="Rounded Rectangle 151"/>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53" name="Picture 15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54" name="Picture 15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55" name="Picture 15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56" name="Picture 15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57" name="Picture 15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47" name="TextBox 146"/>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grpSp>
        <p:nvGrpSpPr>
          <p:cNvPr id="158" name="Group 157"/>
          <p:cNvGrpSpPr/>
          <p:nvPr/>
        </p:nvGrpSpPr>
        <p:grpSpPr>
          <a:xfrm>
            <a:off x="2087260" y="1672412"/>
            <a:ext cx="1731487" cy="1781988"/>
            <a:chOff x="796221" y="2588133"/>
            <a:chExt cx="1565980" cy="1611654"/>
          </a:xfrm>
        </p:grpSpPr>
        <p:grpSp>
          <p:nvGrpSpPr>
            <p:cNvPr id="159" name="Group 158"/>
            <p:cNvGrpSpPr/>
            <p:nvPr/>
          </p:nvGrpSpPr>
          <p:grpSpPr>
            <a:xfrm>
              <a:off x="796221" y="2644708"/>
              <a:ext cx="1415238" cy="1555079"/>
              <a:chOff x="1069936" y="2616870"/>
              <a:chExt cx="1415238" cy="1555079"/>
            </a:xfrm>
          </p:grpSpPr>
          <p:sp>
            <p:nvSpPr>
              <p:cNvPr id="165" name="Rounded Rectangle 164"/>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rial"/>
                  <a:cs typeface="Arial"/>
                </a:endParaRPr>
              </a:p>
            </p:txBody>
          </p:sp>
          <p:pic>
            <p:nvPicPr>
              <p:cNvPr id="166" name="Picture 16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67" name="Picture 16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68" name="Picture 16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69" name="Picture 16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70" name="Picture 16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
          <p:nvSpPr>
            <p:cNvPr id="160" name="TextBox 159"/>
            <p:cNvSpPr txBox="1"/>
            <p:nvPr/>
          </p:nvSpPr>
          <p:spPr>
            <a:xfrm>
              <a:off x="1090911" y="2588133"/>
              <a:ext cx="1271290" cy="250522"/>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sp>
        <p:nvSpPr>
          <p:cNvPr id="3" name="Title 2">
            <a:extLst>
              <a:ext uri="{FF2B5EF4-FFF2-40B4-BE49-F238E27FC236}">
                <a16:creationId xmlns:a16="http://schemas.microsoft.com/office/drawing/2014/main" id="{4A9E78DC-9085-41D6-A867-5DB23BAE03EC}"/>
              </a:ext>
            </a:extLst>
          </p:cNvPr>
          <p:cNvSpPr>
            <a:spLocks noGrp="1"/>
          </p:cNvSpPr>
          <p:nvPr>
            <p:ph type="title"/>
          </p:nvPr>
        </p:nvSpPr>
        <p:spPr/>
        <p:txBody>
          <a:bodyPr/>
          <a:lstStyle/>
          <a:p>
            <a:r>
              <a:rPr lang="en-US" dirty="0"/>
              <a:t>Running Containers</a:t>
            </a:r>
          </a:p>
        </p:txBody>
      </p:sp>
    </p:spTree>
    <p:extLst>
      <p:ext uri="{BB962C8B-B14F-4D97-AF65-F5344CB8AC3E}">
        <p14:creationId xmlns:p14="http://schemas.microsoft.com/office/powerpoint/2010/main" val="15193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82220" y="1004294"/>
            <a:ext cx="6000108" cy="1863327"/>
            <a:chOff x="1369111" y="1182029"/>
            <a:chExt cx="6000108" cy="1863327"/>
          </a:xfrm>
        </p:grpSpPr>
        <p:sp>
          <p:nvSpPr>
            <p:cNvPr id="270" name="Rectangle 269">
              <a:extLst>
                <a:ext uri="{FF2B5EF4-FFF2-40B4-BE49-F238E27FC236}">
                  <a16:creationId xmlns:a16="http://schemas.microsoft.com/office/drawing/2014/main" id="{F4FEF678-5957-4BC0-AB05-7B6BE4C13CD4}"/>
                </a:ext>
              </a:extLst>
            </p:cNvPr>
            <p:cNvSpPr/>
            <p:nvPr/>
          </p:nvSpPr>
          <p:spPr>
            <a:xfrm>
              <a:off x="1563853" y="1337201"/>
              <a:ext cx="5622085" cy="563876"/>
            </a:xfrm>
            <a:prstGeom prst="rect">
              <a:avLst/>
            </a:prstGeom>
            <a:solidFill>
              <a:schemeClr val="accent1"/>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sp>
          <p:nvSpPr>
            <p:cNvPr id="272" name="Rectangle 271">
              <a:extLst>
                <a:ext uri="{FF2B5EF4-FFF2-40B4-BE49-F238E27FC236}">
                  <a16:creationId xmlns:a16="http://schemas.microsoft.com/office/drawing/2014/main" id="{CB325935-1F45-4A99-A4DB-DDE6D1530C7C}"/>
                </a:ext>
              </a:extLst>
            </p:cNvPr>
            <p:cNvSpPr/>
            <p:nvPr/>
          </p:nvSpPr>
          <p:spPr>
            <a:xfrm>
              <a:off x="1563853" y="2006914"/>
              <a:ext cx="271357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273" name="Rectangle 272">
              <a:extLst>
                <a:ext uri="{FF2B5EF4-FFF2-40B4-BE49-F238E27FC236}">
                  <a16:creationId xmlns:a16="http://schemas.microsoft.com/office/drawing/2014/main" id="{8D06D5E2-5536-43D8-96CD-F499D56CEDA2}"/>
                </a:ext>
              </a:extLst>
            </p:cNvPr>
            <p:cNvSpPr/>
            <p:nvPr/>
          </p:nvSpPr>
          <p:spPr>
            <a:xfrm>
              <a:off x="4404766" y="2006914"/>
              <a:ext cx="277656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Placement Engine</a:t>
              </a:r>
            </a:p>
          </p:txBody>
        </p:sp>
        <p:sp>
          <p:nvSpPr>
            <p:cNvPr id="277" name="Rectangle 276">
              <a:extLst>
                <a:ext uri="{FF2B5EF4-FFF2-40B4-BE49-F238E27FC236}">
                  <a16:creationId xmlns:a16="http://schemas.microsoft.com/office/drawing/2014/main" id="{F4FEF678-5957-4BC0-AB05-7B6BE4C13CD4}"/>
                </a:ext>
              </a:extLst>
            </p:cNvPr>
            <p:cNvSpPr/>
            <p:nvPr/>
          </p:nvSpPr>
          <p:spPr>
            <a:xfrm>
              <a:off x="1369111" y="1182029"/>
              <a:ext cx="6000108" cy="1340626"/>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43" name="Straight Connector 342">
              <a:extLst>
                <a:ext uri="{FF2B5EF4-FFF2-40B4-BE49-F238E27FC236}">
                  <a16:creationId xmlns:a16="http://schemas.microsoft.com/office/drawing/2014/main" id="{36CCD45F-F02B-409D-BC6C-05BAA4B52853}"/>
                </a:ext>
              </a:extLst>
            </p:cNvPr>
            <p:cNvCxnSpPr>
              <a:cxnSpLocks/>
              <a:stCxn id="489" idx="0"/>
              <a:endCxn id="277" idx="2"/>
            </p:cNvCxnSpPr>
            <p:nvPr/>
          </p:nvCxnSpPr>
          <p:spPr>
            <a:xfrm flipV="1">
              <a:off x="4355932" y="2522655"/>
              <a:ext cx="13233"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529A100E-26F1-4B5C-9009-A1D7F00EBA55}"/>
                </a:ext>
              </a:extLst>
            </p:cNvPr>
            <p:cNvCxnSpPr>
              <a:cxnSpLocks/>
              <a:stCxn id="277" idx="2"/>
              <a:endCxn id="338" idx="0"/>
            </p:cNvCxnSpPr>
            <p:nvPr/>
          </p:nvCxnSpPr>
          <p:spPr>
            <a:xfrm flipH="1">
              <a:off x="1533157" y="2522655"/>
              <a:ext cx="2836008"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36CCD45F-F02B-409D-BC6C-05BAA4B52853}"/>
                </a:ext>
              </a:extLst>
            </p:cNvPr>
            <p:cNvCxnSpPr>
              <a:cxnSpLocks/>
              <a:stCxn id="565" idx="0"/>
              <a:endCxn id="277" idx="2"/>
            </p:cNvCxnSpPr>
            <p:nvPr/>
          </p:nvCxnSpPr>
          <p:spPr>
            <a:xfrm flipH="1" flipV="1">
              <a:off x="4369165" y="2522655"/>
              <a:ext cx="2809543" cy="522701"/>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3" name="Title 2">
            <a:extLst>
              <a:ext uri="{FF2B5EF4-FFF2-40B4-BE49-F238E27FC236}">
                <a16:creationId xmlns:a16="http://schemas.microsoft.com/office/drawing/2014/main" id="{B0CA8803-4293-4B52-901B-83EE3DEB5F74}"/>
              </a:ext>
            </a:extLst>
          </p:cNvPr>
          <p:cNvSpPr>
            <a:spLocks noGrp="1"/>
          </p:cNvSpPr>
          <p:nvPr>
            <p:ph type="title"/>
          </p:nvPr>
        </p:nvSpPr>
        <p:spPr/>
        <p:txBody>
          <a:bodyPr/>
          <a:lstStyle/>
          <a:p>
            <a:r>
              <a:rPr lang="en-US" dirty="0"/>
              <a:t>Running Containers at Scale</a:t>
            </a:r>
          </a:p>
        </p:txBody>
      </p:sp>
      <p:grpSp>
        <p:nvGrpSpPr>
          <p:cNvPr id="18" name="Group 17">
            <a:extLst>
              <a:ext uri="{FF2B5EF4-FFF2-40B4-BE49-F238E27FC236}">
                <a16:creationId xmlns:a16="http://schemas.microsoft.com/office/drawing/2014/main" id="{610B4D9F-044D-4CC5-B22A-3861A9B57E16}"/>
              </a:ext>
            </a:extLst>
          </p:cNvPr>
          <p:cNvGrpSpPr/>
          <p:nvPr/>
        </p:nvGrpSpPr>
        <p:grpSpPr>
          <a:xfrm>
            <a:off x="398839" y="2867621"/>
            <a:ext cx="2694853" cy="1435209"/>
            <a:chOff x="398839" y="2867621"/>
            <a:chExt cx="2777155" cy="1479041"/>
          </a:xfrm>
        </p:grpSpPr>
        <p:sp>
          <p:nvSpPr>
            <p:cNvPr id="338" name="Rounded Rectangle 337"/>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 name="TextBox 4"/>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#1</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 name="Group 16">
              <a:extLst>
                <a:ext uri="{FF2B5EF4-FFF2-40B4-BE49-F238E27FC236}">
                  <a16:creationId xmlns:a16="http://schemas.microsoft.com/office/drawing/2014/main" id="{8FA3EBEB-2AF7-495B-BEAC-0A827779CBE0}"/>
                </a:ext>
              </a:extLst>
            </p:cNvPr>
            <p:cNvGrpSpPr/>
            <p:nvPr/>
          </p:nvGrpSpPr>
          <p:grpSpPr>
            <a:xfrm>
              <a:off x="526240" y="2973182"/>
              <a:ext cx="2522353" cy="1040502"/>
              <a:chOff x="526240" y="2973182"/>
              <a:chExt cx="2522353" cy="1040502"/>
            </a:xfrm>
          </p:grpSpPr>
          <p:grpSp>
            <p:nvGrpSpPr>
              <p:cNvPr id="16" name="Group 15">
                <a:extLst>
                  <a:ext uri="{FF2B5EF4-FFF2-40B4-BE49-F238E27FC236}">
                    <a16:creationId xmlns:a16="http://schemas.microsoft.com/office/drawing/2014/main" id="{41F0D47A-29E8-4620-975D-099BC31FBA18}"/>
                  </a:ext>
                </a:extLst>
              </p:cNvPr>
              <p:cNvGrpSpPr/>
              <p:nvPr/>
            </p:nvGrpSpPr>
            <p:grpSpPr>
              <a:xfrm>
                <a:off x="526240" y="2973182"/>
                <a:ext cx="2522353" cy="494247"/>
                <a:chOff x="449447" y="2973182"/>
                <a:chExt cx="2636627" cy="516639"/>
              </a:xfrm>
            </p:grpSpPr>
            <p:grpSp>
              <p:nvGrpSpPr>
                <p:cNvPr id="59" name="Group 58"/>
                <p:cNvGrpSpPr/>
                <p:nvPr/>
              </p:nvGrpSpPr>
              <p:grpSpPr>
                <a:xfrm>
                  <a:off x="2074283" y="2973182"/>
                  <a:ext cx="470180" cy="516639"/>
                  <a:chOff x="1069936" y="2616870"/>
                  <a:chExt cx="1415238" cy="1555079"/>
                </a:xfrm>
              </p:grpSpPr>
              <p:sp>
                <p:nvSpPr>
                  <p:cNvPr id="81" name="Rounded Rectangle 8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83" name="Picture 8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84" name="Picture 8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85" name="Picture 8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86" name="Picture 8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87" name="Picture 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88" name="Group 87"/>
                <p:cNvGrpSpPr/>
                <p:nvPr/>
              </p:nvGrpSpPr>
              <p:grpSpPr>
                <a:xfrm>
                  <a:off x="1532671" y="2973182"/>
                  <a:ext cx="470180" cy="516639"/>
                  <a:chOff x="1069936" y="2616870"/>
                  <a:chExt cx="1415238" cy="1555079"/>
                </a:xfrm>
              </p:grpSpPr>
              <p:sp>
                <p:nvSpPr>
                  <p:cNvPr id="89" name="Rounded Rectangle 8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90" name="Picture 8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91" name="Picture 9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92" name="Picture 9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93" name="Picture 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94" name="Picture 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99" name="Group 98"/>
                <p:cNvGrpSpPr/>
                <p:nvPr/>
              </p:nvGrpSpPr>
              <p:grpSpPr>
                <a:xfrm>
                  <a:off x="2615894" y="2973182"/>
                  <a:ext cx="470180" cy="516639"/>
                  <a:chOff x="1069936" y="2616870"/>
                  <a:chExt cx="1415238" cy="1555079"/>
                </a:xfrm>
              </p:grpSpPr>
              <p:sp>
                <p:nvSpPr>
                  <p:cNvPr id="100" name="Rounded Rectangle 99"/>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101" name="Picture 10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02" name="Picture 10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03" name="Picture 10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04" name="Picture 10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05" name="Picture 10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3" name="Group 282"/>
                <p:cNvGrpSpPr/>
                <p:nvPr/>
              </p:nvGrpSpPr>
              <p:grpSpPr>
                <a:xfrm>
                  <a:off x="991059" y="2973182"/>
                  <a:ext cx="470180" cy="516639"/>
                  <a:chOff x="1069936" y="2616870"/>
                  <a:chExt cx="1415238" cy="1555079"/>
                </a:xfrm>
              </p:grpSpPr>
              <p:sp>
                <p:nvSpPr>
                  <p:cNvPr id="291" name="Rounded Rectangle 29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92" name="Picture 29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93" name="Picture 2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94" name="Picture 2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95" name="Picture 2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6" name="Picture 29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4" name="Group 283"/>
                <p:cNvGrpSpPr/>
                <p:nvPr/>
              </p:nvGrpSpPr>
              <p:grpSpPr>
                <a:xfrm>
                  <a:off x="449447" y="2973182"/>
                  <a:ext cx="470180" cy="516639"/>
                  <a:chOff x="1069936" y="2616870"/>
                  <a:chExt cx="1415238" cy="1555079"/>
                </a:xfrm>
              </p:grpSpPr>
              <p:sp>
                <p:nvSpPr>
                  <p:cNvPr id="285" name="Rounded Rectangle 284"/>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86" name="Picture 28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87" name="Picture 2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88" name="Picture 28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89" name="Picture 28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0" name="Picture 28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251" name="Group 250">
                <a:extLst>
                  <a:ext uri="{FF2B5EF4-FFF2-40B4-BE49-F238E27FC236}">
                    <a16:creationId xmlns:a16="http://schemas.microsoft.com/office/drawing/2014/main" id="{56CC79DA-19C0-4ED5-9D46-63B90A9C8431}"/>
                  </a:ext>
                </a:extLst>
              </p:cNvPr>
              <p:cNvGrpSpPr/>
              <p:nvPr/>
            </p:nvGrpSpPr>
            <p:grpSpPr>
              <a:xfrm>
                <a:off x="526240" y="3519437"/>
                <a:ext cx="2522353" cy="494247"/>
                <a:chOff x="449447" y="2973182"/>
                <a:chExt cx="2636627" cy="516639"/>
              </a:xfrm>
            </p:grpSpPr>
            <p:grpSp>
              <p:nvGrpSpPr>
                <p:cNvPr id="252" name="Group 251">
                  <a:extLst>
                    <a:ext uri="{FF2B5EF4-FFF2-40B4-BE49-F238E27FC236}">
                      <a16:creationId xmlns:a16="http://schemas.microsoft.com/office/drawing/2014/main" id="{F1C6B8F4-07EF-4688-A61B-41C4E0F73B23}"/>
                    </a:ext>
                  </a:extLst>
                </p:cNvPr>
                <p:cNvGrpSpPr/>
                <p:nvPr/>
              </p:nvGrpSpPr>
              <p:grpSpPr>
                <a:xfrm>
                  <a:off x="2074283" y="2973182"/>
                  <a:ext cx="470180" cy="516639"/>
                  <a:chOff x="1069936" y="2616870"/>
                  <a:chExt cx="1415238" cy="1555079"/>
                </a:xfrm>
              </p:grpSpPr>
              <p:sp>
                <p:nvSpPr>
                  <p:cNvPr id="324" name="Rounded Rectangle 80">
                    <a:extLst>
                      <a:ext uri="{FF2B5EF4-FFF2-40B4-BE49-F238E27FC236}">
                        <a16:creationId xmlns:a16="http://schemas.microsoft.com/office/drawing/2014/main" id="{9D2A4932-CA0D-4E5B-8C08-4657AF75F32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25" name="Picture 324">
                    <a:extLst>
                      <a:ext uri="{FF2B5EF4-FFF2-40B4-BE49-F238E27FC236}">
                        <a16:creationId xmlns:a16="http://schemas.microsoft.com/office/drawing/2014/main" id="{B3A08775-E3B8-404A-8386-17E2C8F692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6" name="Picture 325">
                    <a:extLst>
                      <a:ext uri="{FF2B5EF4-FFF2-40B4-BE49-F238E27FC236}">
                        <a16:creationId xmlns:a16="http://schemas.microsoft.com/office/drawing/2014/main" id="{95897200-DA11-411D-B0F8-D6E67A5367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7" name="Picture 326">
                    <a:extLst>
                      <a:ext uri="{FF2B5EF4-FFF2-40B4-BE49-F238E27FC236}">
                        <a16:creationId xmlns:a16="http://schemas.microsoft.com/office/drawing/2014/main" id="{E61D6733-4DE9-47B4-90EE-F65EC1B03C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8" name="Picture 327">
                    <a:extLst>
                      <a:ext uri="{FF2B5EF4-FFF2-40B4-BE49-F238E27FC236}">
                        <a16:creationId xmlns:a16="http://schemas.microsoft.com/office/drawing/2014/main" id="{6CD63E81-98AD-48EC-92BD-A777790BED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9" name="Picture 328">
                    <a:extLst>
                      <a:ext uri="{FF2B5EF4-FFF2-40B4-BE49-F238E27FC236}">
                        <a16:creationId xmlns:a16="http://schemas.microsoft.com/office/drawing/2014/main" id="{31D5BB4E-740B-44B8-8D6A-5CF7BE60AC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4" name="Group 253">
                  <a:extLst>
                    <a:ext uri="{FF2B5EF4-FFF2-40B4-BE49-F238E27FC236}">
                      <a16:creationId xmlns:a16="http://schemas.microsoft.com/office/drawing/2014/main" id="{1916ACBB-B3A5-43C8-B0D2-13B8E1A92EE8}"/>
                    </a:ext>
                  </a:extLst>
                </p:cNvPr>
                <p:cNvGrpSpPr/>
                <p:nvPr/>
              </p:nvGrpSpPr>
              <p:grpSpPr>
                <a:xfrm>
                  <a:off x="1532671" y="2973182"/>
                  <a:ext cx="470180" cy="516639"/>
                  <a:chOff x="1069936" y="2616870"/>
                  <a:chExt cx="1415238" cy="1555079"/>
                </a:xfrm>
              </p:grpSpPr>
              <p:sp>
                <p:nvSpPr>
                  <p:cNvPr id="318" name="Rounded Rectangle 88">
                    <a:extLst>
                      <a:ext uri="{FF2B5EF4-FFF2-40B4-BE49-F238E27FC236}">
                        <a16:creationId xmlns:a16="http://schemas.microsoft.com/office/drawing/2014/main" id="{0BC6204A-85CE-46EC-BE5F-E1BF10D56C30}"/>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9" name="Picture 318">
                    <a:extLst>
                      <a:ext uri="{FF2B5EF4-FFF2-40B4-BE49-F238E27FC236}">
                        <a16:creationId xmlns:a16="http://schemas.microsoft.com/office/drawing/2014/main" id="{09FC815B-E7E2-4D14-808F-6EFAB482A0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0" name="Picture 319">
                    <a:extLst>
                      <a:ext uri="{FF2B5EF4-FFF2-40B4-BE49-F238E27FC236}">
                        <a16:creationId xmlns:a16="http://schemas.microsoft.com/office/drawing/2014/main" id="{B76A6C83-84E8-4524-B31B-5E43903A8A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1" name="Picture 320">
                    <a:extLst>
                      <a:ext uri="{FF2B5EF4-FFF2-40B4-BE49-F238E27FC236}">
                        <a16:creationId xmlns:a16="http://schemas.microsoft.com/office/drawing/2014/main" id="{B8AA75F9-32B3-41B3-B12B-8393108F987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2" name="Picture 321">
                    <a:extLst>
                      <a:ext uri="{FF2B5EF4-FFF2-40B4-BE49-F238E27FC236}">
                        <a16:creationId xmlns:a16="http://schemas.microsoft.com/office/drawing/2014/main" id="{02ABC63A-029C-4370-A196-B215CA55C2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3" name="Picture 322">
                    <a:extLst>
                      <a:ext uri="{FF2B5EF4-FFF2-40B4-BE49-F238E27FC236}">
                        <a16:creationId xmlns:a16="http://schemas.microsoft.com/office/drawing/2014/main" id="{757D0A33-E4FB-44CD-AD82-934FD941949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5" name="Group 254">
                  <a:extLst>
                    <a:ext uri="{FF2B5EF4-FFF2-40B4-BE49-F238E27FC236}">
                      <a16:creationId xmlns:a16="http://schemas.microsoft.com/office/drawing/2014/main" id="{B699DCEB-D74F-48E3-ADB0-3E638B4EBD93}"/>
                    </a:ext>
                  </a:extLst>
                </p:cNvPr>
                <p:cNvGrpSpPr/>
                <p:nvPr/>
              </p:nvGrpSpPr>
              <p:grpSpPr>
                <a:xfrm>
                  <a:off x="2615894" y="2973182"/>
                  <a:ext cx="470180" cy="516639"/>
                  <a:chOff x="1069936" y="2616870"/>
                  <a:chExt cx="1415238" cy="1555079"/>
                </a:xfrm>
              </p:grpSpPr>
              <p:sp>
                <p:nvSpPr>
                  <p:cNvPr id="312" name="Rounded Rectangle 99">
                    <a:extLst>
                      <a:ext uri="{FF2B5EF4-FFF2-40B4-BE49-F238E27FC236}">
                        <a16:creationId xmlns:a16="http://schemas.microsoft.com/office/drawing/2014/main" id="{B326F719-9A65-4FD3-84A4-42022A30D83F}"/>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3" name="Picture 312">
                    <a:extLst>
                      <a:ext uri="{FF2B5EF4-FFF2-40B4-BE49-F238E27FC236}">
                        <a16:creationId xmlns:a16="http://schemas.microsoft.com/office/drawing/2014/main" id="{82670686-0A6D-4456-897E-8F357DF3C6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14" name="Picture 313">
                    <a:extLst>
                      <a:ext uri="{FF2B5EF4-FFF2-40B4-BE49-F238E27FC236}">
                        <a16:creationId xmlns:a16="http://schemas.microsoft.com/office/drawing/2014/main" id="{3AA3B2E1-BEC4-4116-8028-C83E0F02EF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15" name="Picture 314">
                    <a:extLst>
                      <a:ext uri="{FF2B5EF4-FFF2-40B4-BE49-F238E27FC236}">
                        <a16:creationId xmlns:a16="http://schemas.microsoft.com/office/drawing/2014/main" id="{24E4A631-9977-4CB5-B5F5-3C751287E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6" name="Picture 315">
                    <a:extLst>
                      <a:ext uri="{FF2B5EF4-FFF2-40B4-BE49-F238E27FC236}">
                        <a16:creationId xmlns:a16="http://schemas.microsoft.com/office/drawing/2014/main" id="{D33F960D-B5A9-48F9-949E-0C5BE3C6FC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7" name="Picture 316">
                    <a:extLst>
                      <a:ext uri="{FF2B5EF4-FFF2-40B4-BE49-F238E27FC236}">
                        <a16:creationId xmlns:a16="http://schemas.microsoft.com/office/drawing/2014/main" id="{86484031-B0D5-4039-8E4C-F81B2FB895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6" name="Group 255">
                  <a:extLst>
                    <a:ext uri="{FF2B5EF4-FFF2-40B4-BE49-F238E27FC236}">
                      <a16:creationId xmlns:a16="http://schemas.microsoft.com/office/drawing/2014/main" id="{6C9321B1-F1C3-4140-9276-41DCFF0F9B84}"/>
                    </a:ext>
                  </a:extLst>
                </p:cNvPr>
                <p:cNvGrpSpPr/>
                <p:nvPr/>
              </p:nvGrpSpPr>
              <p:grpSpPr>
                <a:xfrm>
                  <a:off x="991059" y="2973182"/>
                  <a:ext cx="470180" cy="516639"/>
                  <a:chOff x="1069936" y="2616870"/>
                  <a:chExt cx="1415238" cy="1555079"/>
                </a:xfrm>
              </p:grpSpPr>
              <p:sp>
                <p:nvSpPr>
                  <p:cNvPr id="276" name="Rounded Rectangle 290">
                    <a:extLst>
                      <a:ext uri="{FF2B5EF4-FFF2-40B4-BE49-F238E27FC236}">
                        <a16:creationId xmlns:a16="http://schemas.microsoft.com/office/drawing/2014/main" id="{78A9C00A-B05F-4BEE-AC15-82A33679B3DC}"/>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78" name="Picture 277">
                    <a:extLst>
                      <a:ext uri="{FF2B5EF4-FFF2-40B4-BE49-F238E27FC236}">
                        <a16:creationId xmlns:a16="http://schemas.microsoft.com/office/drawing/2014/main" id="{97AD18C4-8074-41BF-AD62-37D659FB3AB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79" name="Picture 278">
                    <a:extLst>
                      <a:ext uri="{FF2B5EF4-FFF2-40B4-BE49-F238E27FC236}">
                        <a16:creationId xmlns:a16="http://schemas.microsoft.com/office/drawing/2014/main" id="{6ADF46DD-F442-498F-A2D9-F439900064C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09" name="Picture 308">
                    <a:extLst>
                      <a:ext uri="{FF2B5EF4-FFF2-40B4-BE49-F238E27FC236}">
                        <a16:creationId xmlns:a16="http://schemas.microsoft.com/office/drawing/2014/main" id="{BA045209-AF31-458F-B00E-02DE6461D32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0" name="Picture 309">
                    <a:extLst>
                      <a:ext uri="{FF2B5EF4-FFF2-40B4-BE49-F238E27FC236}">
                        <a16:creationId xmlns:a16="http://schemas.microsoft.com/office/drawing/2014/main" id="{E58879C5-BF07-4C5E-BF89-02496598B3D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1" name="Picture 310">
                    <a:extLst>
                      <a:ext uri="{FF2B5EF4-FFF2-40B4-BE49-F238E27FC236}">
                        <a16:creationId xmlns:a16="http://schemas.microsoft.com/office/drawing/2014/main" id="{137AC0DB-ED1C-44B0-AB80-9B7C3F473E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7" name="Group 256">
                  <a:extLst>
                    <a:ext uri="{FF2B5EF4-FFF2-40B4-BE49-F238E27FC236}">
                      <a16:creationId xmlns:a16="http://schemas.microsoft.com/office/drawing/2014/main" id="{1B1022B0-ACAA-4492-922A-2A0E13376A2C}"/>
                    </a:ext>
                  </a:extLst>
                </p:cNvPr>
                <p:cNvGrpSpPr/>
                <p:nvPr/>
              </p:nvGrpSpPr>
              <p:grpSpPr>
                <a:xfrm>
                  <a:off x="449447" y="2973182"/>
                  <a:ext cx="470180" cy="516639"/>
                  <a:chOff x="1069936" y="2616870"/>
                  <a:chExt cx="1415238" cy="1555079"/>
                </a:xfrm>
              </p:grpSpPr>
              <p:sp>
                <p:nvSpPr>
                  <p:cNvPr id="258" name="Rounded Rectangle 284">
                    <a:extLst>
                      <a:ext uri="{FF2B5EF4-FFF2-40B4-BE49-F238E27FC236}">
                        <a16:creationId xmlns:a16="http://schemas.microsoft.com/office/drawing/2014/main" id="{AFAFB7C3-4D43-4AE6-8464-68F63E1D01F8}"/>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59" name="Picture 258">
                    <a:extLst>
                      <a:ext uri="{FF2B5EF4-FFF2-40B4-BE49-F238E27FC236}">
                        <a16:creationId xmlns:a16="http://schemas.microsoft.com/office/drawing/2014/main" id="{D0F83C1E-AEF9-492F-8B88-317B65EAEA2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60" name="Picture 259">
                    <a:extLst>
                      <a:ext uri="{FF2B5EF4-FFF2-40B4-BE49-F238E27FC236}">
                        <a16:creationId xmlns:a16="http://schemas.microsoft.com/office/drawing/2014/main" id="{179033E0-BDAC-40C3-94D5-768789220E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61" name="Picture 260">
                    <a:extLst>
                      <a:ext uri="{FF2B5EF4-FFF2-40B4-BE49-F238E27FC236}">
                        <a16:creationId xmlns:a16="http://schemas.microsoft.com/office/drawing/2014/main" id="{78C808E4-C86A-483F-9CF8-892048B74E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62" name="Picture 261">
                    <a:extLst>
                      <a:ext uri="{FF2B5EF4-FFF2-40B4-BE49-F238E27FC236}">
                        <a16:creationId xmlns:a16="http://schemas.microsoft.com/office/drawing/2014/main" id="{2B2936E0-7572-4965-A5C9-3E000ACB0B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69" name="Picture 268">
                    <a:extLst>
                      <a:ext uri="{FF2B5EF4-FFF2-40B4-BE49-F238E27FC236}">
                        <a16:creationId xmlns:a16="http://schemas.microsoft.com/office/drawing/2014/main" id="{5D140588-BFD3-41FA-9DF1-CFE64301A6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488" name="Group 487">
            <a:extLst>
              <a:ext uri="{FF2B5EF4-FFF2-40B4-BE49-F238E27FC236}">
                <a16:creationId xmlns:a16="http://schemas.microsoft.com/office/drawing/2014/main" id="{1059CC2A-89D6-4AA8-AFC9-9692355CEAAA}"/>
              </a:ext>
            </a:extLst>
          </p:cNvPr>
          <p:cNvGrpSpPr/>
          <p:nvPr/>
        </p:nvGrpSpPr>
        <p:grpSpPr>
          <a:xfrm>
            <a:off x="3221614" y="2867621"/>
            <a:ext cx="2694853" cy="1435209"/>
            <a:chOff x="398839" y="2867621"/>
            <a:chExt cx="2777155" cy="1479041"/>
          </a:xfrm>
        </p:grpSpPr>
        <p:sp>
          <p:nvSpPr>
            <p:cNvPr id="489" name="Rounded Rectangle 337">
              <a:extLst>
                <a:ext uri="{FF2B5EF4-FFF2-40B4-BE49-F238E27FC236}">
                  <a16:creationId xmlns:a16="http://schemas.microsoft.com/office/drawing/2014/main" id="{F362334D-B44E-45C6-A4FE-82ABC7379EC0}"/>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490" name="TextBox 489">
              <a:extLst>
                <a:ext uri="{FF2B5EF4-FFF2-40B4-BE49-F238E27FC236}">
                  <a16:creationId xmlns:a16="http://schemas.microsoft.com/office/drawing/2014/main" id="{3C26F754-A6ED-42B0-B85C-48A057FB1D65}"/>
                </a:ext>
              </a:extLst>
            </p:cNvPr>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#2</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91" name="Group 490">
              <a:extLst>
                <a:ext uri="{FF2B5EF4-FFF2-40B4-BE49-F238E27FC236}">
                  <a16:creationId xmlns:a16="http://schemas.microsoft.com/office/drawing/2014/main" id="{03DD17A0-8C41-4D78-B6A4-68EA8976F7D4}"/>
                </a:ext>
              </a:extLst>
            </p:cNvPr>
            <p:cNvGrpSpPr/>
            <p:nvPr/>
          </p:nvGrpSpPr>
          <p:grpSpPr>
            <a:xfrm>
              <a:off x="526240" y="2973182"/>
              <a:ext cx="2522353" cy="1040502"/>
              <a:chOff x="526240" y="2973182"/>
              <a:chExt cx="2522353" cy="1040502"/>
            </a:xfrm>
          </p:grpSpPr>
          <p:grpSp>
            <p:nvGrpSpPr>
              <p:cNvPr id="492" name="Group 491">
                <a:extLst>
                  <a:ext uri="{FF2B5EF4-FFF2-40B4-BE49-F238E27FC236}">
                    <a16:creationId xmlns:a16="http://schemas.microsoft.com/office/drawing/2014/main" id="{1DE8F46D-2FA9-4D2F-8095-D9713E0902FF}"/>
                  </a:ext>
                </a:extLst>
              </p:cNvPr>
              <p:cNvGrpSpPr/>
              <p:nvPr/>
            </p:nvGrpSpPr>
            <p:grpSpPr>
              <a:xfrm>
                <a:off x="526240" y="2973182"/>
                <a:ext cx="2522353" cy="494247"/>
                <a:chOff x="449447" y="2973182"/>
                <a:chExt cx="2636627" cy="516639"/>
              </a:xfrm>
            </p:grpSpPr>
            <p:grpSp>
              <p:nvGrpSpPr>
                <p:cNvPr id="529" name="Group 528">
                  <a:extLst>
                    <a:ext uri="{FF2B5EF4-FFF2-40B4-BE49-F238E27FC236}">
                      <a16:creationId xmlns:a16="http://schemas.microsoft.com/office/drawing/2014/main" id="{A7DEB46F-723F-4594-86A8-845B98EF4679}"/>
                    </a:ext>
                  </a:extLst>
                </p:cNvPr>
                <p:cNvGrpSpPr/>
                <p:nvPr/>
              </p:nvGrpSpPr>
              <p:grpSpPr>
                <a:xfrm>
                  <a:off x="2074283" y="2973182"/>
                  <a:ext cx="470180" cy="516639"/>
                  <a:chOff x="1069936" y="2616870"/>
                  <a:chExt cx="1415238" cy="1555079"/>
                </a:xfrm>
              </p:grpSpPr>
              <p:sp>
                <p:nvSpPr>
                  <p:cNvPr id="558" name="Rounded Rectangle 80">
                    <a:extLst>
                      <a:ext uri="{FF2B5EF4-FFF2-40B4-BE49-F238E27FC236}">
                        <a16:creationId xmlns:a16="http://schemas.microsoft.com/office/drawing/2014/main" id="{41CC7B80-83FC-428C-ABF0-BB309210D89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9" name="Picture 558">
                    <a:extLst>
                      <a:ext uri="{FF2B5EF4-FFF2-40B4-BE49-F238E27FC236}">
                        <a16:creationId xmlns:a16="http://schemas.microsoft.com/office/drawing/2014/main" id="{A348D18B-8145-4E53-9854-0664FF340F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60" name="Picture 559">
                    <a:extLst>
                      <a:ext uri="{FF2B5EF4-FFF2-40B4-BE49-F238E27FC236}">
                        <a16:creationId xmlns:a16="http://schemas.microsoft.com/office/drawing/2014/main" id="{9FE84AB7-3414-476C-B6F2-02D47AFB41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61" name="Picture 560">
                    <a:extLst>
                      <a:ext uri="{FF2B5EF4-FFF2-40B4-BE49-F238E27FC236}">
                        <a16:creationId xmlns:a16="http://schemas.microsoft.com/office/drawing/2014/main" id="{38347178-BD39-4761-8C2A-833E6C453D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62" name="Picture 561">
                    <a:extLst>
                      <a:ext uri="{FF2B5EF4-FFF2-40B4-BE49-F238E27FC236}">
                        <a16:creationId xmlns:a16="http://schemas.microsoft.com/office/drawing/2014/main" id="{6D88BDA9-D151-47C3-9912-3F4B07389F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63" name="Picture 562">
                    <a:extLst>
                      <a:ext uri="{FF2B5EF4-FFF2-40B4-BE49-F238E27FC236}">
                        <a16:creationId xmlns:a16="http://schemas.microsoft.com/office/drawing/2014/main" id="{AFFDD19D-F8CB-46DE-B291-F16AF24C6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0" name="Group 529">
                  <a:extLst>
                    <a:ext uri="{FF2B5EF4-FFF2-40B4-BE49-F238E27FC236}">
                      <a16:creationId xmlns:a16="http://schemas.microsoft.com/office/drawing/2014/main" id="{9F609E4B-1EF3-40FD-93CA-7CD2C3DA37C3}"/>
                    </a:ext>
                  </a:extLst>
                </p:cNvPr>
                <p:cNvGrpSpPr/>
                <p:nvPr/>
              </p:nvGrpSpPr>
              <p:grpSpPr>
                <a:xfrm>
                  <a:off x="1532671" y="2973182"/>
                  <a:ext cx="470180" cy="516639"/>
                  <a:chOff x="1069936" y="2616870"/>
                  <a:chExt cx="1415238" cy="1555079"/>
                </a:xfrm>
              </p:grpSpPr>
              <p:sp>
                <p:nvSpPr>
                  <p:cNvPr id="552" name="Rounded Rectangle 88">
                    <a:extLst>
                      <a:ext uri="{FF2B5EF4-FFF2-40B4-BE49-F238E27FC236}">
                        <a16:creationId xmlns:a16="http://schemas.microsoft.com/office/drawing/2014/main" id="{710E570A-0E10-465C-B8D2-D5B844EE5C0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3" name="Picture 552">
                    <a:extLst>
                      <a:ext uri="{FF2B5EF4-FFF2-40B4-BE49-F238E27FC236}">
                        <a16:creationId xmlns:a16="http://schemas.microsoft.com/office/drawing/2014/main" id="{0EB9B0E6-0231-4EDD-9588-4072FA84DA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54" name="Picture 553">
                    <a:extLst>
                      <a:ext uri="{FF2B5EF4-FFF2-40B4-BE49-F238E27FC236}">
                        <a16:creationId xmlns:a16="http://schemas.microsoft.com/office/drawing/2014/main" id="{DFCAD440-A387-49C8-AD13-7A94B6DF9C2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55" name="Picture 554">
                    <a:extLst>
                      <a:ext uri="{FF2B5EF4-FFF2-40B4-BE49-F238E27FC236}">
                        <a16:creationId xmlns:a16="http://schemas.microsoft.com/office/drawing/2014/main" id="{32DC85FD-0AB7-4C20-8D9F-E7BE3537EF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6" name="Picture 555">
                    <a:extLst>
                      <a:ext uri="{FF2B5EF4-FFF2-40B4-BE49-F238E27FC236}">
                        <a16:creationId xmlns:a16="http://schemas.microsoft.com/office/drawing/2014/main" id="{1B0F0CE7-6E71-47EE-B7D4-424DAC0717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7" name="Picture 556">
                    <a:extLst>
                      <a:ext uri="{FF2B5EF4-FFF2-40B4-BE49-F238E27FC236}">
                        <a16:creationId xmlns:a16="http://schemas.microsoft.com/office/drawing/2014/main" id="{73C559BF-66BE-448B-88FE-F8E511553A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1" name="Group 530">
                  <a:extLst>
                    <a:ext uri="{FF2B5EF4-FFF2-40B4-BE49-F238E27FC236}">
                      <a16:creationId xmlns:a16="http://schemas.microsoft.com/office/drawing/2014/main" id="{E65EA885-033E-4770-8F52-4C595AC6C82F}"/>
                    </a:ext>
                  </a:extLst>
                </p:cNvPr>
                <p:cNvGrpSpPr/>
                <p:nvPr/>
              </p:nvGrpSpPr>
              <p:grpSpPr>
                <a:xfrm>
                  <a:off x="2615894" y="2973182"/>
                  <a:ext cx="470180" cy="516639"/>
                  <a:chOff x="1069936" y="2616870"/>
                  <a:chExt cx="1415238" cy="1555079"/>
                </a:xfrm>
              </p:grpSpPr>
              <p:sp>
                <p:nvSpPr>
                  <p:cNvPr id="546" name="Rounded Rectangle 99">
                    <a:extLst>
                      <a:ext uri="{FF2B5EF4-FFF2-40B4-BE49-F238E27FC236}">
                        <a16:creationId xmlns:a16="http://schemas.microsoft.com/office/drawing/2014/main" id="{1050707F-8111-4C6E-BD4E-5D2246030B6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7" name="Picture 546">
                    <a:extLst>
                      <a:ext uri="{FF2B5EF4-FFF2-40B4-BE49-F238E27FC236}">
                        <a16:creationId xmlns:a16="http://schemas.microsoft.com/office/drawing/2014/main" id="{9B147079-F30F-43D3-9682-FD3738620D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8" name="Picture 547">
                    <a:extLst>
                      <a:ext uri="{FF2B5EF4-FFF2-40B4-BE49-F238E27FC236}">
                        <a16:creationId xmlns:a16="http://schemas.microsoft.com/office/drawing/2014/main" id="{D7EF6D42-7BAD-45B6-81B7-B540CF4E17A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9" name="Picture 548">
                    <a:extLst>
                      <a:ext uri="{FF2B5EF4-FFF2-40B4-BE49-F238E27FC236}">
                        <a16:creationId xmlns:a16="http://schemas.microsoft.com/office/drawing/2014/main" id="{D6CC56A7-317A-42C5-8FB0-3FB1364DDB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0" name="Picture 549">
                    <a:extLst>
                      <a:ext uri="{FF2B5EF4-FFF2-40B4-BE49-F238E27FC236}">
                        <a16:creationId xmlns:a16="http://schemas.microsoft.com/office/drawing/2014/main" id="{BB572261-10C1-4A76-BC8C-AF302E58CD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1" name="Picture 550">
                    <a:extLst>
                      <a:ext uri="{FF2B5EF4-FFF2-40B4-BE49-F238E27FC236}">
                        <a16:creationId xmlns:a16="http://schemas.microsoft.com/office/drawing/2014/main" id="{812BF55A-3F71-4C88-BC22-0FD51696C2E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2" name="Group 531">
                  <a:extLst>
                    <a:ext uri="{FF2B5EF4-FFF2-40B4-BE49-F238E27FC236}">
                      <a16:creationId xmlns:a16="http://schemas.microsoft.com/office/drawing/2014/main" id="{CCD49C8E-7E68-4793-888E-779344C53ADA}"/>
                    </a:ext>
                  </a:extLst>
                </p:cNvPr>
                <p:cNvGrpSpPr/>
                <p:nvPr/>
              </p:nvGrpSpPr>
              <p:grpSpPr>
                <a:xfrm>
                  <a:off x="991059" y="2973182"/>
                  <a:ext cx="470180" cy="516639"/>
                  <a:chOff x="1069936" y="2616870"/>
                  <a:chExt cx="1415238" cy="1555079"/>
                </a:xfrm>
              </p:grpSpPr>
              <p:sp>
                <p:nvSpPr>
                  <p:cNvPr id="540" name="Rounded Rectangle 290">
                    <a:extLst>
                      <a:ext uri="{FF2B5EF4-FFF2-40B4-BE49-F238E27FC236}">
                        <a16:creationId xmlns:a16="http://schemas.microsoft.com/office/drawing/2014/main" id="{FD42E6C4-E4DA-4041-930C-A17D25CE6FB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1" name="Picture 540">
                    <a:extLst>
                      <a:ext uri="{FF2B5EF4-FFF2-40B4-BE49-F238E27FC236}">
                        <a16:creationId xmlns:a16="http://schemas.microsoft.com/office/drawing/2014/main" id="{A07ACC44-12AE-4AC3-90C9-C158EA3922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2" name="Picture 541">
                    <a:extLst>
                      <a:ext uri="{FF2B5EF4-FFF2-40B4-BE49-F238E27FC236}">
                        <a16:creationId xmlns:a16="http://schemas.microsoft.com/office/drawing/2014/main" id="{122F9608-692E-411B-B17C-DF79EAE32F3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3" name="Picture 542">
                    <a:extLst>
                      <a:ext uri="{FF2B5EF4-FFF2-40B4-BE49-F238E27FC236}">
                        <a16:creationId xmlns:a16="http://schemas.microsoft.com/office/drawing/2014/main" id="{B388B6C9-F3FD-4BB6-A596-3AAD03AD37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44" name="Picture 543">
                    <a:extLst>
                      <a:ext uri="{FF2B5EF4-FFF2-40B4-BE49-F238E27FC236}">
                        <a16:creationId xmlns:a16="http://schemas.microsoft.com/office/drawing/2014/main" id="{9F2C3E1B-0DBD-4BA9-97A6-1FF65A5532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45" name="Picture 544">
                    <a:extLst>
                      <a:ext uri="{FF2B5EF4-FFF2-40B4-BE49-F238E27FC236}">
                        <a16:creationId xmlns:a16="http://schemas.microsoft.com/office/drawing/2014/main" id="{6B73F787-8C2A-429F-AEC7-9CA81704E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3" name="Group 532">
                  <a:extLst>
                    <a:ext uri="{FF2B5EF4-FFF2-40B4-BE49-F238E27FC236}">
                      <a16:creationId xmlns:a16="http://schemas.microsoft.com/office/drawing/2014/main" id="{6D061D83-3E77-48BF-B447-1C995B70FA4E}"/>
                    </a:ext>
                  </a:extLst>
                </p:cNvPr>
                <p:cNvGrpSpPr/>
                <p:nvPr/>
              </p:nvGrpSpPr>
              <p:grpSpPr>
                <a:xfrm>
                  <a:off x="449447" y="2973182"/>
                  <a:ext cx="470180" cy="516639"/>
                  <a:chOff x="1069936" y="2616870"/>
                  <a:chExt cx="1415238" cy="1555079"/>
                </a:xfrm>
              </p:grpSpPr>
              <p:sp>
                <p:nvSpPr>
                  <p:cNvPr id="534" name="Rounded Rectangle 284">
                    <a:extLst>
                      <a:ext uri="{FF2B5EF4-FFF2-40B4-BE49-F238E27FC236}">
                        <a16:creationId xmlns:a16="http://schemas.microsoft.com/office/drawing/2014/main" id="{016E15A5-64BF-4C76-9B7A-0806344CD2C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35" name="Picture 534">
                    <a:extLst>
                      <a:ext uri="{FF2B5EF4-FFF2-40B4-BE49-F238E27FC236}">
                        <a16:creationId xmlns:a16="http://schemas.microsoft.com/office/drawing/2014/main" id="{37160F2D-0EFC-47FB-8FF7-65E58EB467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36" name="Picture 535">
                    <a:extLst>
                      <a:ext uri="{FF2B5EF4-FFF2-40B4-BE49-F238E27FC236}">
                        <a16:creationId xmlns:a16="http://schemas.microsoft.com/office/drawing/2014/main" id="{F7C7E5C0-5268-40A5-A5C0-66A18502D0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37" name="Picture 536">
                    <a:extLst>
                      <a:ext uri="{FF2B5EF4-FFF2-40B4-BE49-F238E27FC236}">
                        <a16:creationId xmlns:a16="http://schemas.microsoft.com/office/drawing/2014/main" id="{48371936-876D-4B1F-8449-439C14D83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38" name="Picture 537">
                    <a:extLst>
                      <a:ext uri="{FF2B5EF4-FFF2-40B4-BE49-F238E27FC236}">
                        <a16:creationId xmlns:a16="http://schemas.microsoft.com/office/drawing/2014/main" id="{41DB3659-0462-434C-B5D8-A655BBB549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39" name="Picture 538">
                    <a:extLst>
                      <a:ext uri="{FF2B5EF4-FFF2-40B4-BE49-F238E27FC236}">
                        <a16:creationId xmlns:a16="http://schemas.microsoft.com/office/drawing/2014/main" id="{FCB7A584-702D-4C74-AF6B-ECAE0D3CE6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493" name="Group 492">
                <a:extLst>
                  <a:ext uri="{FF2B5EF4-FFF2-40B4-BE49-F238E27FC236}">
                    <a16:creationId xmlns:a16="http://schemas.microsoft.com/office/drawing/2014/main" id="{904B7B49-7D73-4939-B1AB-16D55C1EAB1A}"/>
                  </a:ext>
                </a:extLst>
              </p:cNvPr>
              <p:cNvGrpSpPr/>
              <p:nvPr/>
            </p:nvGrpSpPr>
            <p:grpSpPr>
              <a:xfrm>
                <a:off x="526240" y="3519437"/>
                <a:ext cx="2522353" cy="494247"/>
                <a:chOff x="449447" y="2973182"/>
                <a:chExt cx="2636627" cy="516639"/>
              </a:xfrm>
            </p:grpSpPr>
            <p:grpSp>
              <p:nvGrpSpPr>
                <p:cNvPr id="494" name="Group 493">
                  <a:extLst>
                    <a:ext uri="{FF2B5EF4-FFF2-40B4-BE49-F238E27FC236}">
                      <a16:creationId xmlns:a16="http://schemas.microsoft.com/office/drawing/2014/main" id="{C79A534A-8D96-43CF-B4B8-B14B5D323D76}"/>
                    </a:ext>
                  </a:extLst>
                </p:cNvPr>
                <p:cNvGrpSpPr/>
                <p:nvPr/>
              </p:nvGrpSpPr>
              <p:grpSpPr>
                <a:xfrm>
                  <a:off x="2074283" y="2973182"/>
                  <a:ext cx="470180" cy="516639"/>
                  <a:chOff x="1069936" y="2616870"/>
                  <a:chExt cx="1415238" cy="1555079"/>
                </a:xfrm>
              </p:grpSpPr>
              <p:sp>
                <p:nvSpPr>
                  <p:cNvPr id="523" name="Rounded Rectangle 80">
                    <a:extLst>
                      <a:ext uri="{FF2B5EF4-FFF2-40B4-BE49-F238E27FC236}">
                        <a16:creationId xmlns:a16="http://schemas.microsoft.com/office/drawing/2014/main" id="{EDAD1A94-0F6A-44EF-ACD0-87034D80B0C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24" name="Picture 523">
                    <a:extLst>
                      <a:ext uri="{FF2B5EF4-FFF2-40B4-BE49-F238E27FC236}">
                        <a16:creationId xmlns:a16="http://schemas.microsoft.com/office/drawing/2014/main" id="{FF69C4B0-8781-4FD2-B398-5F9F68DFBA7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25" name="Picture 524">
                    <a:extLst>
                      <a:ext uri="{FF2B5EF4-FFF2-40B4-BE49-F238E27FC236}">
                        <a16:creationId xmlns:a16="http://schemas.microsoft.com/office/drawing/2014/main" id="{8A5E1E5A-A206-4165-AC0A-C22533786F4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6" name="Picture 525">
                    <a:extLst>
                      <a:ext uri="{FF2B5EF4-FFF2-40B4-BE49-F238E27FC236}">
                        <a16:creationId xmlns:a16="http://schemas.microsoft.com/office/drawing/2014/main" id="{C771FA35-A734-420C-B7BA-85CC093921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7" name="Picture 526">
                    <a:extLst>
                      <a:ext uri="{FF2B5EF4-FFF2-40B4-BE49-F238E27FC236}">
                        <a16:creationId xmlns:a16="http://schemas.microsoft.com/office/drawing/2014/main" id="{FD4E884E-FEF3-478B-AA05-C8285278C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8" name="Picture 527">
                    <a:extLst>
                      <a:ext uri="{FF2B5EF4-FFF2-40B4-BE49-F238E27FC236}">
                        <a16:creationId xmlns:a16="http://schemas.microsoft.com/office/drawing/2014/main" id="{783DCE74-27A5-4DA8-A1D2-BAD5826A04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5" name="Group 494">
                  <a:extLst>
                    <a:ext uri="{FF2B5EF4-FFF2-40B4-BE49-F238E27FC236}">
                      <a16:creationId xmlns:a16="http://schemas.microsoft.com/office/drawing/2014/main" id="{79EB7696-6BDD-427D-9B43-BE9E67D8E1D2}"/>
                    </a:ext>
                  </a:extLst>
                </p:cNvPr>
                <p:cNvGrpSpPr/>
                <p:nvPr/>
              </p:nvGrpSpPr>
              <p:grpSpPr>
                <a:xfrm>
                  <a:off x="1532671" y="2973182"/>
                  <a:ext cx="470180" cy="516639"/>
                  <a:chOff x="1069936" y="2616870"/>
                  <a:chExt cx="1415238" cy="1555079"/>
                </a:xfrm>
              </p:grpSpPr>
              <p:sp>
                <p:nvSpPr>
                  <p:cNvPr id="517" name="Rounded Rectangle 88">
                    <a:extLst>
                      <a:ext uri="{FF2B5EF4-FFF2-40B4-BE49-F238E27FC236}">
                        <a16:creationId xmlns:a16="http://schemas.microsoft.com/office/drawing/2014/main" id="{29316460-907D-47A5-A535-66CB3EC5EF2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8" name="Picture 517">
                    <a:extLst>
                      <a:ext uri="{FF2B5EF4-FFF2-40B4-BE49-F238E27FC236}">
                        <a16:creationId xmlns:a16="http://schemas.microsoft.com/office/drawing/2014/main" id="{58867146-1F41-44F0-96A6-755165AE13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9" name="Picture 518">
                    <a:extLst>
                      <a:ext uri="{FF2B5EF4-FFF2-40B4-BE49-F238E27FC236}">
                        <a16:creationId xmlns:a16="http://schemas.microsoft.com/office/drawing/2014/main" id="{B16165AF-B12F-4BF6-AC96-52D84383DE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0" name="Picture 519">
                    <a:extLst>
                      <a:ext uri="{FF2B5EF4-FFF2-40B4-BE49-F238E27FC236}">
                        <a16:creationId xmlns:a16="http://schemas.microsoft.com/office/drawing/2014/main" id="{58A9AADF-DF6C-4D39-950D-7DAC291D39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1" name="Picture 520">
                    <a:extLst>
                      <a:ext uri="{FF2B5EF4-FFF2-40B4-BE49-F238E27FC236}">
                        <a16:creationId xmlns:a16="http://schemas.microsoft.com/office/drawing/2014/main" id="{9E532391-5DAD-4ED3-9484-7211F693F9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2" name="Picture 521">
                    <a:extLst>
                      <a:ext uri="{FF2B5EF4-FFF2-40B4-BE49-F238E27FC236}">
                        <a16:creationId xmlns:a16="http://schemas.microsoft.com/office/drawing/2014/main" id="{9A206ADB-2FB4-4380-AA18-0F143884DF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6" name="Group 495">
                  <a:extLst>
                    <a:ext uri="{FF2B5EF4-FFF2-40B4-BE49-F238E27FC236}">
                      <a16:creationId xmlns:a16="http://schemas.microsoft.com/office/drawing/2014/main" id="{7A165DEC-150A-4813-B262-EF0110B22E0A}"/>
                    </a:ext>
                  </a:extLst>
                </p:cNvPr>
                <p:cNvGrpSpPr/>
                <p:nvPr/>
              </p:nvGrpSpPr>
              <p:grpSpPr>
                <a:xfrm>
                  <a:off x="2615894" y="2973182"/>
                  <a:ext cx="470180" cy="516639"/>
                  <a:chOff x="1069936" y="2616870"/>
                  <a:chExt cx="1415238" cy="1555079"/>
                </a:xfrm>
              </p:grpSpPr>
              <p:sp>
                <p:nvSpPr>
                  <p:cNvPr id="511" name="Rounded Rectangle 99">
                    <a:extLst>
                      <a:ext uri="{FF2B5EF4-FFF2-40B4-BE49-F238E27FC236}">
                        <a16:creationId xmlns:a16="http://schemas.microsoft.com/office/drawing/2014/main" id="{56A7FA63-A4DE-41CE-90A7-DDAAE35E67C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2" name="Picture 511">
                    <a:extLst>
                      <a:ext uri="{FF2B5EF4-FFF2-40B4-BE49-F238E27FC236}">
                        <a16:creationId xmlns:a16="http://schemas.microsoft.com/office/drawing/2014/main" id="{3E270597-26B5-464A-8877-C0BA2A0B80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3" name="Picture 512">
                    <a:extLst>
                      <a:ext uri="{FF2B5EF4-FFF2-40B4-BE49-F238E27FC236}">
                        <a16:creationId xmlns:a16="http://schemas.microsoft.com/office/drawing/2014/main" id="{4BADC2B8-D373-4625-89D5-EC73DED8F3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14" name="Picture 513">
                    <a:extLst>
                      <a:ext uri="{FF2B5EF4-FFF2-40B4-BE49-F238E27FC236}">
                        <a16:creationId xmlns:a16="http://schemas.microsoft.com/office/drawing/2014/main" id="{3946B700-5A94-4F44-BE7E-FBC9348B1AC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15" name="Picture 514">
                    <a:extLst>
                      <a:ext uri="{FF2B5EF4-FFF2-40B4-BE49-F238E27FC236}">
                        <a16:creationId xmlns:a16="http://schemas.microsoft.com/office/drawing/2014/main" id="{5BB27BEA-22A6-47E4-AC38-4507A76459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6" name="Picture 515">
                    <a:extLst>
                      <a:ext uri="{FF2B5EF4-FFF2-40B4-BE49-F238E27FC236}">
                        <a16:creationId xmlns:a16="http://schemas.microsoft.com/office/drawing/2014/main" id="{FEFDC12D-39AB-4DEB-99C5-7161E3CFFC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7" name="Group 496">
                  <a:extLst>
                    <a:ext uri="{FF2B5EF4-FFF2-40B4-BE49-F238E27FC236}">
                      <a16:creationId xmlns:a16="http://schemas.microsoft.com/office/drawing/2014/main" id="{246B18CE-3BE1-43BC-8C8D-45E1BA93AE7B}"/>
                    </a:ext>
                  </a:extLst>
                </p:cNvPr>
                <p:cNvGrpSpPr/>
                <p:nvPr/>
              </p:nvGrpSpPr>
              <p:grpSpPr>
                <a:xfrm>
                  <a:off x="991059" y="2973182"/>
                  <a:ext cx="470180" cy="516639"/>
                  <a:chOff x="1069936" y="2616870"/>
                  <a:chExt cx="1415238" cy="1555079"/>
                </a:xfrm>
              </p:grpSpPr>
              <p:sp>
                <p:nvSpPr>
                  <p:cNvPr id="505" name="Rounded Rectangle 290">
                    <a:extLst>
                      <a:ext uri="{FF2B5EF4-FFF2-40B4-BE49-F238E27FC236}">
                        <a16:creationId xmlns:a16="http://schemas.microsoft.com/office/drawing/2014/main" id="{773BB5B9-AAD2-4E79-82C3-6ACB4B83F40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6" name="Picture 505">
                    <a:extLst>
                      <a:ext uri="{FF2B5EF4-FFF2-40B4-BE49-F238E27FC236}">
                        <a16:creationId xmlns:a16="http://schemas.microsoft.com/office/drawing/2014/main" id="{664F7AB8-11BB-422B-A506-60DDDFF070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7" name="Picture 506">
                    <a:extLst>
                      <a:ext uri="{FF2B5EF4-FFF2-40B4-BE49-F238E27FC236}">
                        <a16:creationId xmlns:a16="http://schemas.microsoft.com/office/drawing/2014/main" id="{E761A85F-DEC5-435A-BE1E-A7A81E6DF6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8" name="Picture 507">
                    <a:extLst>
                      <a:ext uri="{FF2B5EF4-FFF2-40B4-BE49-F238E27FC236}">
                        <a16:creationId xmlns:a16="http://schemas.microsoft.com/office/drawing/2014/main" id="{31718D0D-B1FD-4853-B838-15A9823E98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9" name="Picture 508">
                    <a:extLst>
                      <a:ext uri="{FF2B5EF4-FFF2-40B4-BE49-F238E27FC236}">
                        <a16:creationId xmlns:a16="http://schemas.microsoft.com/office/drawing/2014/main" id="{94CC0588-0280-4866-84DB-844D13771F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0" name="Picture 509">
                    <a:extLst>
                      <a:ext uri="{FF2B5EF4-FFF2-40B4-BE49-F238E27FC236}">
                        <a16:creationId xmlns:a16="http://schemas.microsoft.com/office/drawing/2014/main" id="{A7FA9658-53C1-4FAE-8776-E1B99ABADC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8" name="Group 497">
                  <a:extLst>
                    <a:ext uri="{FF2B5EF4-FFF2-40B4-BE49-F238E27FC236}">
                      <a16:creationId xmlns:a16="http://schemas.microsoft.com/office/drawing/2014/main" id="{12CEC7C1-686D-462B-BC76-B3F3481468BD}"/>
                    </a:ext>
                  </a:extLst>
                </p:cNvPr>
                <p:cNvGrpSpPr/>
                <p:nvPr/>
              </p:nvGrpSpPr>
              <p:grpSpPr>
                <a:xfrm>
                  <a:off x="449447" y="2973182"/>
                  <a:ext cx="470180" cy="516639"/>
                  <a:chOff x="1069936" y="2616870"/>
                  <a:chExt cx="1415238" cy="1555079"/>
                </a:xfrm>
              </p:grpSpPr>
              <p:sp>
                <p:nvSpPr>
                  <p:cNvPr id="499" name="Rounded Rectangle 284">
                    <a:extLst>
                      <a:ext uri="{FF2B5EF4-FFF2-40B4-BE49-F238E27FC236}">
                        <a16:creationId xmlns:a16="http://schemas.microsoft.com/office/drawing/2014/main" id="{5E4087C5-51EA-4F10-9948-90A37E5D3A8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0" name="Picture 499">
                    <a:extLst>
                      <a:ext uri="{FF2B5EF4-FFF2-40B4-BE49-F238E27FC236}">
                        <a16:creationId xmlns:a16="http://schemas.microsoft.com/office/drawing/2014/main" id="{64860B99-BE00-428C-861F-3A56C492F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1" name="Picture 500">
                    <a:extLst>
                      <a:ext uri="{FF2B5EF4-FFF2-40B4-BE49-F238E27FC236}">
                        <a16:creationId xmlns:a16="http://schemas.microsoft.com/office/drawing/2014/main" id="{07FA6B9A-4013-480E-84F9-FFC0CF0B46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2" name="Picture 501">
                    <a:extLst>
                      <a:ext uri="{FF2B5EF4-FFF2-40B4-BE49-F238E27FC236}">
                        <a16:creationId xmlns:a16="http://schemas.microsoft.com/office/drawing/2014/main" id="{E6748F4C-EFD4-4EBB-ACEB-4FFBE8B535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3" name="Picture 502">
                    <a:extLst>
                      <a:ext uri="{FF2B5EF4-FFF2-40B4-BE49-F238E27FC236}">
                        <a16:creationId xmlns:a16="http://schemas.microsoft.com/office/drawing/2014/main" id="{1467AB3D-35E9-428A-BE2D-9DF63E9525A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04" name="Picture 503">
                    <a:extLst>
                      <a:ext uri="{FF2B5EF4-FFF2-40B4-BE49-F238E27FC236}">
                        <a16:creationId xmlns:a16="http://schemas.microsoft.com/office/drawing/2014/main" id="{4DD13C98-170E-4DC2-B1AB-0148E612A3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564" name="Group 563">
            <a:extLst>
              <a:ext uri="{FF2B5EF4-FFF2-40B4-BE49-F238E27FC236}">
                <a16:creationId xmlns:a16="http://schemas.microsoft.com/office/drawing/2014/main" id="{40692125-D1BF-42F9-9BE3-26BBBA1E3584}"/>
              </a:ext>
            </a:extLst>
          </p:cNvPr>
          <p:cNvGrpSpPr/>
          <p:nvPr/>
        </p:nvGrpSpPr>
        <p:grpSpPr>
          <a:xfrm>
            <a:off x="6044390" y="2867621"/>
            <a:ext cx="2694853" cy="1435209"/>
            <a:chOff x="398839" y="2867621"/>
            <a:chExt cx="2777155" cy="1479041"/>
          </a:xfrm>
        </p:grpSpPr>
        <p:sp>
          <p:nvSpPr>
            <p:cNvPr id="565" name="Rounded Rectangle 337">
              <a:extLst>
                <a:ext uri="{FF2B5EF4-FFF2-40B4-BE49-F238E27FC236}">
                  <a16:creationId xmlns:a16="http://schemas.microsoft.com/office/drawing/2014/main" id="{A8D517AC-2EAE-4BCE-BF43-0F61377475BA}"/>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66" name="TextBox 565">
              <a:extLst>
                <a:ext uri="{FF2B5EF4-FFF2-40B4-BE49-F238E27FC236}">
                  <a16:creationId xmlns:a16="http://schemas.microsoft.com/office/drawing/2014/main" id="{6E3C66CF-5EF6-4F14-AF9E-5237F7D41537}"/>
                </a:ext>
              </a:extLst>
            </p:cNvPr>
            <p:cNvSpPr txBox="1"/>
            <p:nvPr/>
          </p:nvSpPr>
          <p:spPr>
            <a:xfrm>
              <a:off x="924534" y="4071998"/>
              <a:ext cx="1725764"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#3</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67" name="Group 566">
              <a:extLst>
                <a:ext uri="{FF2B5EF4-FFF2-40B4-BE49-F238E27FC236}">
                  <a16:creationId xmlns:a16="http://schemas.microsoft.com/office/drawing/2014/main" id="{AE21232A-900C-4AE2-AFCA-AB40E3DABE13}"/>
                </a:ext>
              </a:extLst>
            </p:cNvPr>
            <p:cNvGrpSpPr/>
            <p:nvPr/>
          </p:nvGrpSpPr>
          <p:grpSpPr>
            <a:xfrm>
              <a:off x="526240" y="2973182"/>
              <a:ext cx="2522353" cy="1040502"/>
              <a:chOff x="526240" y="2973182"/>
              <a:chExt cx="2522353" cy="1040502"/>
            </a:xfrm>
          </p:grpSpPr>
          <p:grpSp>
            <p:nvGrpSpPr>
              <p:cNvPr id="568" name="Group 567">
                <a:extLst>
                  <a:ext uri="{FF2B5EF4-FFF2-40B4-BE49-F238E27FC236}">
                    <a16:creationId xmlns:a16="http://schemas.microsoft.com/office/drawing/2014/main" id="{493B7855-1451-4259-B9EE-78623C63A2CF}"/>
                  </a:ext>
                </a:extLst>
              </p:cNvPr>
              <p:cNvGrpSpPr/>
              <p:nvPr/>
            </p:nvGrpSpPr>
            <p:grpSpPr>
              <a:xfrm>
                <a:off x="526240" y="2973182"/>
                <a:ext cx="2522353" cy="494247"/>
                <a:chOff x="449447" y="2973182"/>
                <a:chExt cx="2636627" cy="516639"/>
              </a:xfrm>
            </p:grpSpPr>
            <p:grpSp>
              <p:nvGrpSpPr>
                <p:cNvPr id="605" name="Group 604">
                  <a:extLst>
                    <a:ext uri="{FF2B5EF4-FFF2-40B4-BE49-F238E27FC236}">
                      <a16:creationId xmlns:a16="http://schemas.microsoft.com/office/drawing/2014/main" id="{72A42F51-E171-4C57-83A6-C1234CD20106}"/>
                    </a:ext>
                  </a:extLst>
                </p:cNvPr>
                <p:cNvGrpSpPr/>
                <p:nvPr/>
              </p:nvGrpSpPr>
              <p:grpSpPr>
                <a:xfrm>
                  <a:off x="2074283" y="2973182"/>
                  <a:ext cx="470180" cy="516639"/>
                  <a:chOff x="1069936" y="2616870"/>
                  <a:chExt cx="1415238" cy="1555079"/>
                </a:xfrm>
              </p:grpSpPr>
              <p:sp>
                <p:nvSpPr>
                  <p:cNvPr id="634" name="Rounded Rectangle 80">
                    <a:extLst>
                      <a:ext uri="{FF2B5EF4-FFF2-40B4-BE49-F238E27FC236}">
                        <a16:creationId xmlns:a16="http://schemas.microsoft.com/office/drawing/2014/main" id="{16A8221D-FDC9-44CA-9795-FF44DE793DD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35" name="Picture 634">
                    <a:extLst>
                      <a:ext uri="{FF2B5EF4-FFF2-40B4-BE49-F238E27FC236}">
                        <a16:creationId xmlns:a16="http://schemas.microsoft.com/office/drawing/2014/main" id="{5DF95041-1629-4570-95CD-24E4F1B83E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6" name="Picture 635">
                    <a:extLst>
                      <a:ext uri="{FF2B5EF4-FFF2-40B4-BE49-F238E27FC236}">
                        <a16:creationId xmlns:a16="http://schemas.microsoft.com/office/drawing/2014/main" id="{148FE5A4-81BF-4817-B4CB-EA6D144403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7" name="Picture 636">
                    <a:extLst>
                      <a:ext uri="{FF2B5EF4-FFF2-40B4-BE49-F238E27FC236}">
                        <a16:creationId xmlns:a16="http://schemas.microsoft.com/office/drawing/2014/main" id="{2BEC12B7-DD05-4A14-9010-05753F1F47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8" name="Picture 637">
                    <a:extLst>
                      <a:ext uri="{FF2B5EF4-FFF2-40B4-BE49-F238E27FC236}">
                        <a16:creationId xmlns:a16="http://schemas.microsoft.com/office/drawing/2014/main" id="{7A0C63BC-0BEA-48EA-95C5-357F9BFE68C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9" name="Picture 638">
                    <a:extLst>
                      <a:ext uri="{FF2B5EF4-FFF2-40B4-BE49-F238E27FC236}">
                        <a16:creationId xmlns:a16="http://schemas.microsoft.com/office/drawing/2014/main" id="{5EF5E806-40BF-4FED-9F73-10DA5FCFF0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6" name="Group 605">
                  <a:extLst>
                    <a:ext uri="{FF2B5EF4-FFF2-40B4-BE49-F238E27FC236}">
                      <a16:creationId xmlns:a16="http://schemas.microsoft.com/office/drawing/2014/main" id="{49CB484A-65B2-4174-92E5-91AFF5027079}"/>
                    </a:ext>
                  </a:extLst>
                </p:cNvPr>
                <p:cNvGrpSpPr/>
                <p:nvPr/>
              </p:nvGrpSpPr>
              <p:grpSpPr>
                <a:xfrm>
                  <a:off x="1532671" y="2973182"/>
                  <a:ext cx="470180" cy="516639"/>
                  <a:chOff x="1069936" y="2616870"/>
                  <a:chExt cx="1415238" cy="1555079"/>
                </a:xfrm>
              </p:grpSpPr>
              <p:sp>
                <p:nvSpPr>
                  <p:cNvPr id="628" name="Rounded Rectangle 88">
                    <a:extLst>
                      <a:ext uri="{FF2B5EF4-FFF2-40B4-BE49-F238E27FC236}">
                        <a16:creationId xmlns:a16="http://schemas.microsoft.com/office/drawing/2014/main" id="{6E212BAA-FF1B-4E98-9EC9-DAA5489A7A35}"/>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9" name="Picture 628">
                    <a:extLst>
                      <a:ext uri="{FF2B5EF4-FFF2-40B4-BE49-F238E27FC236}">
                        <a16:creationId xmlns:a16="http://schemas.microsoft.com/office/drawing/2014/main" id="{71C7636E-9D92-4F78-AEA6-B8F14FC8A5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0" name="Picture 629">
                    <a:extLst>
                      <a:ext uri="{FF2B5EF4-FFF2-40B4-BE49-F238E27FC236}">
                        <a16:creationId xmlns:a16="http://schemas.microsoft.com/office/drawing/2014/main" id="{FA3E4531-EB57-4144-BB1C-17009B3917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1" name="Picture 630">
                    <a:extLst>
                      <a:ext uri="{FF2B5EF4-FFF2-40B4-BE49-F238E27FC236}">
                        <a16:creationId xmlns:a16="http://schemas.microsoft.com/office/drawing/2014/main" id="{C40D67D8-4E15-40D3-BC8B-A1C769CDFD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2" name="Picture 631">
                    <a:extLst>
                      <a:ext uri="{FF2B5EF4-FFF2-40B4-BE49-F238E27FC236}">
                        <a16:creationId xmlns:a16="http://schemas.microsoft.com/office/drawing/2014/main" id="{3639ECB1-A63A-46E7-B7D2-4485925C0C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3" name="Picture 632">
                    <a:extLst>
                      <a:ext uri="{FF2B5EF4-FFF2-40B4-BE49-F238E27FC236}">
                        <a16:creationId xmlns:a16="http://schemas.microsoft.com/office/drawing/2014/main" id="{55F569AC-5CB8-4859-9C00-7D9A21397B0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7" name="Group 606">
                  <a:extLst>
                    <a:ext uri="{FF2B5EF4-FFF2-40B4-BE49-F238E27FC236}">
                      <a16:creationId xmlns:a16="http://schemas.microsoft.com/office/drawing/2014/main" id="{6114D494-B4C1-4A3A-BB2E-3CE4D4EBC83E}"/>
                    </a:ext>
                  </a:extLst>
                </p:cNvPr>
                <p:cNvGrpSpPr/>
                <p:nvPr/>
              </p:nvGrpSpPr>
              <p:grpSpPr>
                <a:xfrm>
                  <a:off x="2615894" y="2973182"/>
                  <a:ext cx="470180" cy="516639"/>
                  <a:chOff x="1069936" y="2616870"/>
                  <a:chExt cx="1415238" cy="1555079"/>
                </a:xfrm>
              </p:grpSpPr>
              <p:sp>
                <p:nvSpPr>
                  <p:cNvPr id="622" name="Rounded Rectangle 99">
                    <a:extLst>
                      <a:ext uri="{FF2B5EF4-FFF2-40B4-BE49-F238E27FC236}">
                        <a16:creationId xmlns:a16="http://schemas.microsoft.com/office/drawing/2014/main" id="{4E0C9A76-EE36-4B4B-A693-2AED7391BB3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3" name="Picture 622">
                    <a:extLst>
                      <a:ext uri="{FF2B5EF4-FFF2-40B4-BE49-F238E27FC236}">
                        <a16:creationId xmlns:a16="http://schemas.microsoft.com/office/drawing/2014/main" id="{FD6489A7-0FE4-43B8-AC0A-F81A18DBB4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24" name="Picture 623">
                    <a:extLst>
                      <a:ext uri="{FF2B5EF4-FFF2-40B4-BE49-F238E27FC236}">
                        <a16:creationId xmlns:a16="http://schemas.microsoft.com/office/drawing/2014/main" id="{CB3AD2C9-7326-4A13-B44A-B3B1F123671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25" name="Picture 624">
                    <a:extLst>
                      <a:ext uri="{FF2B5EF4-FFF2-40B4-BE49-F238E27FC236}">
                        <a16:creationId xmlns:a16="http://schemas.microsoft.com/office/drawing/2014/main" id="{CCE0EE14-7020-458E-8443-CF4A49D68B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6" name="Picture 625">
                    <a:extLst>
                      <a:ext uri="{FF2B5EF4-FFF2-40B4-BE49-F238E27FC236}">
                        <a16:creationId xmlns:a16="http://schemas.microsoft.com/office/drawing/2014/main" id="{D28B36E0-3B76-4974-91B2-B3DECA0B0CE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7" name="Picture 626">
                    <a:extLst>
                      <a:ext uri="{FF2B5EF4-FFF2-40B4-BE49-F238E27FC236}">
                        <a16:creationId xmlns:a16="http://schemas.microsoft.com/office/drawing/2014/main" id="{6A2B07C4-E807-4059-B213-02EF2E6EA0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8" name="Group 607">
                  <a:extLst>
                    <a:ext uri="{FF2B5EF4-FFF2-40B4-BE49-F238E27FC236}">
                      <a16:creationId xmlns:a16="http://schemas.microsoft.com/office/drawing/2014/main" id="{8CAE9C36-9AC7-4343-9B3A-D5BFC0CF0016}"/>
                    </a:ext>
                  </a:extLst>
                </p:cNvPr>
                <p:cNvGrpSpPr/>
                <p:nvPr/>
              </p:nvGrpSpPr>
              <p:grpSpPr>
                <a:xfrm>
                  <a:off x="991059" y="2973182"/>
                  <a:ext cx="470180" cy="516639"/>
                  <a:chOff x="1069936" y="2616870"/>
                  <a:chExt cx="1415238" cy="1555079"/>
                </a:xfrm>
              </p:grpSpPr>
              <p:sp>
                <p:nvSpPr>
                  <p:cNvPr id="616" name="Rounded Rectangle 290">
                    <a:extLst>
                      <a:ext uri="{FF2B5EF4-FFF2-40B4-BE49-F238E27FC236}">
                        <a16:creationId xmlns:a16="http://schemas.microsoft.com/office/drawing/2014/main" id="{5E468A76-7A78-42F4-957C-AEF209F6E69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7" name="Picture 616">
                    <a:extLst>
                      <a:ext uri="{FF2B5EF4-FFF2-40B4-BE49-F238E27FC236}">
                        <a16:creationId xmlns:a16="http://schemas.microsoft.com/office/drawing/2014/main" id="{31542EC4-9BE2-4EB4-A0E7-5A88C794B6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8" name="Picture 617">
                    <a:extLst>
                      <a:ext uri="{FF2B5EF4-FFF2-40B4-BE49-F238E27FC236}">
                        <a16:creationId xmlns:a16="http://schemas.microsoft.com/office/drawing/2014/main" id="{00406FB4-B5E1-4864-890F-F5BED58B05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9" name="Picture 618">
                    <a:extLst>
                      <a:ext uri="{FF2B5EF4-FFF2-40B4-BE49-F238E27FC236}">
                        <a16:creationId xmlns:a16="http://schemas.microsoft.com/office/drawing/2014/main" id="{901F1C7D-02AA-408A-9B71-641B241CCD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0" name="Picture 619">
                    <a:extLst>
                      <a:ext uri="{FF2B5EF4-FFF2-40B4-BE49-F238E27FC236}">
                        <a16:creationId xmlns:a16="http://schemas.microsoft.com/office/drawing/2014/main" id="{5B5EAD8C-7D4F-4993-8E32-D227589515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1" name="Picture 620">
                    <a:extLst>
                      <a:ext uri="{FF2B5EF4-FFF2-40B4-BE49-F238E27FC236}">
                        <a16:creationId xmlns:a16="http://schemas.microsoft.com/office/drawing/2014/main" id="{7B32BE5E-6A79-47D0-87FE-ED4117D5E0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9" name="Group 608">
                  <a:extLst>
                    <a:ext uri="{FF2B5EF4-FFF2-40B4-BE49-F238E27FC236}">
                      <a16:creationId xmlns:a16="http://schemas.microsoft.com/office/drawing/2014/main" id="{F9AC63A6-B772-45A6-95FD-BF3EAFE61E9A}"/>
                    </a:ext>
                  </a:extLst>
                </p:cNvPr>
                <p:cNvGrpSpPr/>
                <p:nvPr/>
              </p:nvGrpSpPr>
              <p:grpSpPr>
                <a:xfrm>
                  <a:off x="449447" y="2973182"/>
                  <a:ext cx="470180" cy="516639"/>
                  <a:chOff x="1069936" y="2616870"/>
                  <a:chExt cx="1415238" cy="1555079"/>
                </a:xfrm>
              </p:grpSpPr>
              <p:sp>
                <p:nvSpPr>
                  <p:cNvPr id="610" name="Rounded Rectangle 284">
                    <a:extLst>
                      <a:ext uri="{FF2B5EF4-FFF2-40B4-BE49-F238E27FC236}">
                        <a16:creationId xmlns:a16="http://schemas.microsoft.com/office/drawing/2014/main" id="{6FAB079D-4E3B-483C-9180-0A5B877289C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1" name="Picture 610">
                    <a:extLst>
                      <a:ext uri="{FF2B5EF4-FFF2-40B4-BE49-F238E27FC236}">
                        <a16:creationId xmlns:a16="http://schemas.microsoft.com/office/drawing/2014/main" id="{2E1A824C-5CCE-45CF-8835-1C93C51B6B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2" name="Picture 611">
                    <a:extLst>
                      <a:ext uri="{FF2B5EF4-FFF2-40B4-BE49-F238E27FC236}">
                        <a16:creationId xmlns:a16="http://schemas.microsoft.com/office/drawing/2014/main" id="{E7CDC99B-513A-4A79-8F04-F2A2086E750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3" name="Picture 612">
                    <a:extLst>
                      <a:ext uri="{FF2B5EF4-FFF2-40B4-BE49-F238E27FC236}">
                        <a16:creationId xmlns:a16="http://schemas.microsoft.com/office/drawing/2014/main" id="{DB43C902-F3AE-4F01-9272-A91335DFFD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14" name="Picture 613">
                    <a:extLst>
                      <a:ext uri="{FF2B5EF4-FFF2-40B4-BE49-F238E27FC236}">
                        <a16:creationId xmlns:a16="http://schemas.microsoft.com/office/drawing/2014/main" id="{0FA29030-DDC4-41EF-9FE2-F40CB241B7F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15" name="Picture 614">
                    <a:extLst>
                      <a:ext uri="{FF2B5EF4-FFF2-40B4-BE49-F238E27FC236}">
                        <a16:creationId xmlns:a16="http://schemas.microsoft.com/office/drawing/2014/main" id="{3363E3D7-8644-4812-B0D4-00D24C2A50C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569" name="Group 568">
                <a:extLst>
                  <a:ext uri="{FF2B5EF4-FFF2-40B4-BE49-F238E27FC236}">
                    <a16:creationId xmlns:a16="http://schemas.microsoft.com/office/drawing/2014/main" id="{D0D9152F-C5F2-44F4-BBC4-3CC5085DF3B5}"/>
                  </a:ext>
                </a:extLst>
              </p:cNvPr>
              <p:cNvGrpSpPr/>
              <p:nvPr/>
            </p:nvGrpSpPr>
            <p:grpSpPr>
              <a:xfrm>
                <a:off x="526240" y="3519437"/>
                <a:ext cx="2522353" cy="494247"/>
                <a:chOff x="449447" y="2973182"/>
                <a:chExt cx="2636627" cy="516639"/>
              </a:xfrm>
            </p:grpSpPr>
            <p:grpSp>
              <p:nvGrpSpPr>
                <p:cNvPr id="570" name="Group 569">
                  <a:extLst>
                    <a:ext uri="{FF2B5EF4-FFF2-40B4-BE49-F238E27FC236}">
                      <a16:creationId xmlns:a16="http://schemas.microsoft.com/office/drawing/2014/main" id="{028944C1-C895-4575-AEFB-BBEFC73460DC}"/>
                    </a:ext>
                  </a:extLst>
                </p:cNvPr>
                <p:cNvGrpSpPr/>
                <p:nvPr/>
              </p:nvGrpSpPr>
              <p:grpSpPr>
                <a:xfrm>
                  <a:off x="2074283" y="2973182"/>
                  <a:ext cx="470180" cy="516639"/>
                  <a:chOff x="1069936" y="2616870"/>
                  <a:chExt cx="1415238" cy="1555079"/>
                </a:xfrm>
              </p:grpSpPr>
              <p:sp>
                <p:nvSpPr>
                  <p:cNvPr id="599" name="Rounded Rectangle 80">
                    <a:extLst>
                      <a:ext uri="{FF2B5EF4-FFF2-40B4-BE49-F238E27FC236}">
                        <a16:creationId xmlns:a16="http://schemas.microsoft.com/office/drawing/2014/main" id="{EFEA5A93-995E-4BB8-BF82-B8A49A942B1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00" name="Picture 599">
                    <a:extLst>
                      <a:ext uri="{FF2B5EF4-FFF2-40B4-BE49-F238E27FC236}">
                        <a16:creationId xmlns:a16="http://schemas.microsoft.com/office/drawing/2014/main" id="{BCBC21F7-0840-476C-9622-A60B902B42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01" name="Picture 600">
                    <a:extLst>
                      <a:ext uri="{FF2B5EF4-FFF2-40B4-BE49-F238E27FC236}">
                        <a16:creationId xmlns:a16="http://schemas.microsoft.com/office/drawing/2014/main" id="{409A07E5-3737-401E-A6D5-FCA4E9B7F9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02" name="Picture 601">
                    <a:extLst>
                      <a:ext uri="{FF2B5EF4-FFF2-40B4-BE49-F238E27FC236}">
                        <a16:creationId xmlns:a16="http://schemas.microsoft.com/office/drawing/2014/main" id="{D1C21B85-F8C3-4441-AC25-86A762294F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03" name="Picture 602">
                    <a:extLst>
                      <a:ext uri="{FF2B5EF4-FFF2-40B4-BE49-F238E27FC236}">
                        <a16:creationId xmlns:a16="http://schemas.microsoft.com/office/drawing/2014/main" id="{BBAD76CA-7872-4BF3-971A-FC454D65B7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04" name="Picture 603">
                    <a:extLst>
                      <a:ext uri="{FF2B5EF4-FFF2-40B4-BE49-F238E27FC236}">
                        <a16:creationId xmlns:a16="http://schemas.microsoft.com/office/drawing/2014/main" id="{F89338B2-A36C-48DB-8CE3-79E3B38AA7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1" name="Group 570">
                  <a:extLst>
                    <a:ext uri="{FF2B5EF4-FFF2-40B4-BE49-F238E27FC236}">
                      <a16:creationId xmlns:a16="http://schemas.microsoft.com/office/drawing/2014/main" id="{FECC457C-5A2A-4F0F-A118-6F8E0294D3C0}"/>
                    </a:ext>
                  </a:extLst>
                </p:cNvPr>
                <p:cNvGrpSpPr/>
                <p:nvPr/>
              </p:nvGrpSpPr>
              <p:grpSpPr>
                <a:xfrm>
                  <a:off x="1532671" y="2973182"/>
                  <a:ext cx="470180" cy="516639"/>
                  <a:chOff x="1069936" y="2616870"/>
                  <a:chExt cx="1415238" cy="1555079"/>
                </a:xfrm>
              </p:grpSpPr>
              <p:sp>
                <p:nvSpPr>
                  <p:cNvPr id="593" name="Rounded Rectangle 88">
                    <a:extLst>
                      <a:ext uri="{FF2B5EF4-FFF2-40B4-BE49-F238E27FC236}">
                        <a16:creationId xmlns:a16="http://schemas.microsoft.com/office/drawing/2014/main" id="{0D0C715C-F5CC-4630-9966-518228A235F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94" name="Picture 593">
                    <a:extLst>
                      <a:ext uri="{FF2B5EF4-FFF2-40B4-BE49-F238E27FC236}">
                        <a16:creationId xmlns:a16="http://schemas.microsoft.com/office/drawing/2014/main" id="{A278D625-E007-405D-BC09-6748270591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95" name="Picture 594">
                    <a:extLst>
                      <a:ext uri="{FF2B5EF4-FFF2-40B4-BE49-F238E27FC236}">
                        <a16:creationId xmlns:a16="http://schemas.microsoft.com/office/drawing/2014/main" id="{96202529-B074-42C3-8F38-64BBB7F92F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6" name="Picture 595">
                    <a:extLst>
                      <a:ext uri="{FF2B5EF4-FFF2-40B4-BE49-F238E27FC236}">
                        <a16:creationId xmlns:a16="http://schemas.microsoft.com/office/drawing/2014/main" id="{A7EACB36-ED39-4CD7-A75A-CAFFC2121F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7" name="Picture 596">
                    <a:extLst>
                      <a:ext uri="{FF2B5EF4-FFF2-40B4-BE49-F238E27FC236}">
                        <a16:creationId xmlns:a16="http://schemas.microsoft.com/office/drawing/2014/main" id="{73B3CD88-5508-434C-A5D6-1FFFBC3960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8" name="Picture 597">
                    <a:extLst>
                      <a:ext uri="{FF2B5EF4-FFF2-40B4-BE49-F238E27FC236}">
                        <a16:creationId xmlns:a16="http://schemas.microsoft.com/office/drawing/2014/main" id="{A9CABABF-6397-418B-B69E-98DCCE332FF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2" name="Group 571">
                  <a:extLst>
                    <a:ext uri="{FF2B5EF4-FFF2-40B4-BE49-F238E27FC236}">
                      <a16:creationId xmlns:a16="http://schemas.microsoft.com/office/drawing/2014/main" id="{4A50C111-E365-4DEB-8489-785B09A87B20}"/>
                    </a:ext>
                  </a:extLst>
                </p:cNvPr>
                <p:cNvGrpSpPr/>
                <p:nvPr/>
              </p:nvGrpSpPr>
              <p:grpSpPr>
                <a:xfrm>
                  <a:off x="2615894" y="2973182"/>
                  <a:ext cx="470180" cy="516639"/>
                  <a:chOff x="1069936" y="2616870"/>
                  <a:chExt cx="1415238" cy="1555079"/>
                </a:xfrm>
              </p:grpSpPr>
              <p:sp>
                <p:nvSpPr>
                  <p:cNvPr id="587" name="Rounded Rectangle 99">
                    <a:extLst>
                      <a:ext uri="{FF2B5EF4-FFF2-40B4-BE49-F238E27FC236}">
                        <a16:creationId xmlns:a16="http://schemas.microsoft.com/office/drawing/2014/main" id="{3B4CADEF-9F69-4971-A171-ECF17DE9107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8" name="Picture 587">
                    <a:extLst>
                      <a:ext uri="{FF2B5EF4-FFF2-40B4-BE49-F238E27FC236}">
                        <a16:creationId xmlns:a16="http://schemas.microsoft.com/office/drawing/2014/main" id="{40F4BD0D-5822-4BA5-842B-B4968BD31E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9" name="Picture 588">
                    <a:extLst>
                      <a:ext uri="{FF2B5EF4-FFF2-40B4-BE49-F238E27FC236}">
                        <a16:creationId xmlns:a16="http://schemas.microsoft.com/office/drawing/2014/main" id="{BEDC9104-0363-43A2-9FF0-C473702246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0" name="Picture 589">
                    <a:extLst>
                      <a:ext uri="{FF2B5EF4-FFF2-40B4-BE49-F238E27FC236}">
                        <a16:creationId xmlns:a16="http://schemas.microsoft.com/office/drawing/2014/main" id="{C2BB376D-08F7-4C9E-9425-9C038379D75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1" name="Picture 590">
                    <a:extLst>
                      <a:ext uri="{FF2B5EF4-FFF2-40B4-BE49-F238E27FC236}">
                        <a16:creationId xmlns:a16="http://schemas.microsoft.com/office/drawing/2014/main" id="{F58B6347-73E8-40F4-A67F-31CA59D6B8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2" name="Picture 591">
                    <a:extLst>
                      <a:ext uri="{FF2B5EF4-FFF2-40B4-BE49-F238E27FC236}">
                        <a16:creationId xmlns:a16="http://schemas.microsoft.com/office/drawing/2014/main" id="{AC8D7FC4-684F-4911-A376-4388601549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3" name="Group 572">
                  <a:extLst>
                    <a:ext uri="{FF2B5EF4-FFF2-40B4-BE49-F238E27FC236}">
                      <a16:creationId xmlns:a16="http://schemas.microsoft.com/office/drawing/2014/main" id="{1DDBD6C8-00F7-4A79-999D-51A8FBE824CC}"/>
                    </a:ext>
                  </a:extLst>
                </p:cNvPr>
                <p:cNvGrpSpPr/>
                <p:nvPr/>
              </p:nvGrpSpPr>
              <p:grpSpPr>
                <a:xfrm>
                  <a:off x="991059" y="2973182"/>
                  <a:ext cx="470180" cy="516639"/>
                  <a:chOff x="1069936" y="2616870"/>
                  <a:chExt cx="1415238" cy="1555079"/>
                </a:xfrm>
              </p:grpSpPr>
              <p:sp>
                <p:nvSpPr>
                  <p:cNvPr id="581" name="Rounded Rectangle 290">
                    <a:extLst>
                      <a:ext uri="{FF2B5EF4-FFF2-40B4-BE49-F238E27FC236}">
                        <a16:creationId xmlns:a16="http://schemas.microsoft.com/office/drawing/2014/main" id="{4E048CD0-9036-4627-B235-54CBF3718D8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2" name="Picture 581">
                    <a:extLst>
                      <a:ext uri="{FF2B5EF4-FFF2-40B4-BE49-F238E27FC236}">
                        <a16:creationId xmlns:a16="http://schemas.microsoft.com/office/drawing/2014/main" id="{2F4FF8EB-D800-40BA-AA4F-9245694521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3" name="Picture 582">
                    <a:extLst>
                      <a:ext uri="{FF2B5EF4-FFF2-40B4-BE49-F238E27FC236}">
                        <a16:creationId xmlns:a16="http://schemas.microsoft.com/office/drawing/2014/main" id="{B5B1C0E9-3069-4B0E-9BF3-234E1A466C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84" name="Picture 583">
                    <a:extLst>
                      <a:ext uri="{FF2B5EF4-FFF2-40B4-BE49-F238E27FC236}">
                        <a16:creationId xmlns:a16="http://schemas.microsoft.com/office/drawing/2014/main" id="{52DCEDF4-3366-4D9B-A60A-7D2FFF983E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85" name="Picture 584">
                    <a:extLst>
                      <a:ext uri="{FF2B5EF4-FFF2-40B4-BE49-F238E27FC236}">
                        <a16:creationId xmlns:a16="http://schemas.microsoft.com/office/drawing/2014/main" id="{4486324D-E597-412E-BABD-10A1C90B2F0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6" name="Picture 585">
                    <a:extLst>
                      <a:ext uri="{FF2B5EF4-FFF2-40B4-BE49-F238E27FC236}">
                        <a16:creationId xmlns:a16="http://schemas.microsoft.com/office/drawing/2014/main" id="{E1F357AB-510F-481D-B288-70C61578568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4" name="Group 573">
                  <a:extLst>
                    <a:ext uri="{FF2B5EF4-FFF2-40B4-BE49-F238E27FC236}">
                      <a16:creationId xmlns:a16="http://schemas.microsoft.com/office/drawing/2014/main" id="{9A90E513-4EE0-4941-B5E4-B0E681B6D0C4}"/>
                    </a:ext>
                  </a:extLst>
                </p:cNvPr>
                <p:cNvGrpSpPr/>
                <p:nvPr/>
              </p:nvGrpSpPr>
              <p:grpSpPr>
                <a:xfrm>
                  <a:off x="449447" y="2973182"/>
                  <a:ext cx="470180" cy="516639"/>
                  <a:chOff x="1069936" y="2616870"/>
                  <a:chExt cx="1415238" cy="1555079"/>
                </a:xfrm>
              </p:grpSpPr>
              <p:sp>
                <p:nvSpPr>
                  <p:cNvPr id="575" name="Rounded Rectangle 284">
                    <a:extLst>
                      <a:ext uri="{FF2B5EF4-FFF2-40B4-BE49-F238E27FC236}">
                        <a16:creationId xmlns:a16="http://schemas.microsoft.com/office/drawing/2014/main" id="{5BFCBBEC-9C02-42E3-9817-F22206397C2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76" name="Picture 575">
                    <a:extLst>
                      <a:ext uri="{FF2B5EF4-FFF2-40B4-BE49-F238E27FC236}">
                        <a16:creationId xmlns:a16="http://schemas.microsoft.com/office/drawing/2014/main" id="{C2716A8F-24A8-4A2A-A7F0-8A276EA562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77" name="Picture 576">
                    <a:extLst>
                      <a:ext uri="{FF2B5EF4-FFF2-40B4-BE49-F238E27FC236}">
                        <a16:creationId xmlns:a16="http://schemas.microsoft.com/office/drawing/2014/main" id="{6B4B0E47-2038-4AB1-932C-6F0013E3B6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78" name="Picture 577">
                    <a:extLst>
                      <a:ext uri="{FF2B5EF4-FFF2-40B4-BE49-F238E27FC236}">
                        <a16:creationId xmlns:a16="http://schemas.microsoft.com/office/drawing/2014/main" id="{3422AA47-0A25-41CD-B028-BFA90EF11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79" name="Picture 578">
                    <a:extLst>
                      <a:ext uri="{FF2B5EF4-FFF2-40B4-BE49-F238E27FC236}">
                        <a16:creationId xmlns:a16="http://schemas.microsoft.com/office/drawing/2014/main" id="{74E0F88D-4370-4866-BFA9-5F818E392A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0" name="Picture 579">
                    <a:extLst>
                      <a:ext uri="{FF2B5EF4-FFF2-40B4-BE49-F238E27FC236}">
                        <a16:creationId xmlns:a16="http://schemas.microsoft.com/office/drawing/2014/main" id="{6382AEB1-441E-4454-B27F-0ACE76CDA1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spTree>
    <p:extLst>
      <p:ext uri="{BB962C8B-B14F-4D97-AF65-F5344CB8AC3E}">
        <p14:creationId xmlns:p14="http://schemas.microsoft.com/office/powerpoint/2010/main" val="27011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Container Services Landscape</a:t>
            </a:r>
          </a:p>
        </p:txBody>
      </p:sp>
      <p:sp>
        <p:nvSpPr>
          <p:cNvPr id="5" name="TextBox 4"/>
          <p:cNvSpPr txBox="1"/>
          <p:nvPr/>
        </p:nvSpPr>
        <p:spPr>
          <a:xfrm>
            <a:off x="352323" y="1068010"/>
            <a:ext cx="2966610" cy="1046440"/>
          </a:xfrm>
          <a:prstGeom prst="rect">
            <a:avLst/>
          </a:prstGeom>
          <a:noFill/>
        </p:spPr>
        <p:txBody>
          <a:bodyPr wrap="square" rtlCol="0">
            <a:spAutoFit/>
          </a:bodyPr>
          <a:lstStyle/>
          <a:p>
            <a:r>
              <a:rPr lang="en-US" b="1" dirty="0">
                <a:solidFill>
                  <a:schemeClr val="accent1"/>
                </a:solidFill>
                <a:latin typeface="Amazon Ember Light" panose="020B0603020204020204" pitchFamily="34" charset="0"/>
                <a:ea typeface="Amazon Ember Light" panose="020B0603020204020204" pitchFamily="34" charset="0"/>
                <a:cs typeface="Amazon Ember Light" panose="020B0603020204020204" pitchFamily="34" charset="0"/>
              </a:rPr>
              <a:t>MANAGEMENT</a:t>
            </a:r>
            <a:endParaRPr lang="en-US" sz="2000" b="1" dirty="0">
              <a:solidFill>
                <a:schemeClr val="accent1"/>
              </a:solidFill>
              <a:latin typeface="Amazon Ember Light" panose="020B0603020204020204" pitchFamily="34" charset="0"/>
              <a:ea typeface="Amazon Ember Light" panose="020B0603020204020204" pitchFamily="34" charset="0"/>
              <a:cs typeface="Amazon Ember Light" panose="020B0603020204020204" pitchFamily="34" charset="0"/>
            </a:endParaRPr>
          </a:p>
          <a:p>
            <a:r>
              <a:rPr lang="en-US" sz="1400" dirty="0">
                <a:solidFill>
                  <a:schemeClr val="bg1"/>
                </a:solidFill>
                <a:latin typeface="Amazon Ember"/>
              </a:rPr>
              <a:t>Deployment, Scheduling, Scaling &amp; Management of containerized applications</a:t>
            </a:r>
          </a:p>
        </p:txBody>
      </p:sp>
      <p:sp>
        <p:nvSpPr>
          <p:cNvPr id="6" name="TextBox 5"/>
          <p:cNvSpPr txBox="1"/>
          <p:nvPr/>
        </p:nvSpPr>
        <p:spPr>
          <a:xfrm>
            <a:off x="352322" y="2622148"/>
            <a:ext cx="2684389" cy="584775"/>
          </a:xfrm>
          <a:prstGeom prst="rect">
            <a:avLst/>
          </a:prstGeom>
          <a:noFill/>
        </p:spPr>
        <p:txBody>
          <a:bodyPr wrap="square" rtlCol="0">
            <a:spAutoFit/>
          </a:bodyPr>
          <a:lstStyle/>
          <a:p>
            <a:r>
              <a:rPr lang="en-US" b="1" dirty="0">
                <a:solidFill>
                  <a:schemeClr val="accent1"/>
                </a:solidFill>
                <a:latin typeface="Amazon Ember Light" panose="020B0603020204020204" pitchFamily="34" charset="0"/>
                <a:ea typeface="Amazon Ember Light" panose="020B0603020204020204" pitchFamily="34" charset="0"/>
                <a:cs typeface="Amazon Ember Light" panose="020B0603020204020204" pitchFamily="34" charset="0"/>
              </a:rPr>
              <a:t>HOSTING</a:t>
            </a:r>
            <a:endParaRPr lang="en-US" sz="2000" b="1" dirty="0">
              <a:solidFill>
                <a:schemeClr val="accent1"/>
              </a:solidFill>
              <a:latin typeface="Amazon Ember Light" panose="020B0603020204020204" pitchFamily="34" charset="0"/>
              <a:ea typeface="Amazon Ember Light" panose="020B0603020204020204" pitchFamily="34" charset="0"/>
              <a:cs typeface="Amazon Ember Light" panose="020B0603020204020204" pitchFamily="34" charset="0"/>
            </a:endParaRPr>
          </a:p>
          <a:p>
            <a:r>
              <a:rPr lang="en-US" sz="1400" dirty="0">
                <a:solidFill>
                  <a:schemeClr val="bg1"/>
                </a:solidFill>
                <a:latin typeface="Amazon Ember"/>
              </a:rPr>
              <a:t>Where the containers run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958" y="1056721"/>
            <a:ext cx="996864" cy="9968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170" y="1056721"/>
            <a:ext cx="1017818" cy="10456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7614" y="2349717"/>
            <a:ext cx="813492" cy="97619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539" y="2316713"/>
            <a:ext cx="1046449" cy="1046449"/>
          </a:xfrm>
          <a:prstGeom prst="rect">
            <a:avLst/>
          </a:prstGeom>
        </p:spPr>
      </p:pic>
      <p:sp>
        <p:nvSpPr>
          <p:cNvPr id="23" name="TextBox 22"/>
          <p:cNvSpPr txBox="1"/>
          <p:nvPr/>
        </p:nvSpPr>
        <p:spPr>
          <a:xfrm>
            <a:off x="4361106" y="1287113"/>
            <a:ext cx="1504433" cy="461665"/>
          </a:xfrm>
          <a:prstGeom prst="rect">
            <a:avLst/>
          </a:prstGeom>
          <a:noFill/>
        </p:spPr>
        <p:txBody>
          <a:bodyPr wrap="square" rtlCol="0">
            <a:spAutoFit/>
          </a:bodyPr>
          <a:lstStyle/>
          <a:p>
            <a:r>
              <a:rPr lang="en-US" sz="1200" b="1" dirty="0">
                <a:solidFill>
                  <a:schemeClr val="bg1"/>
                </a:solidFill>
                <a:latin typeface="Amazon Ember"/>
              </a:rPr>
              <a:t>Amazon Elastic </a:t>
            </a:r>
          </a:p>
          <a:p>
            <a:r>
              <a:rPr lang="en-US" sz="1200" b="1" dirty="0">
                <a:solidFill>
                  <a:schemeClr val="bg1"/>
                </a:solidFill>
                <a:latin typeface="Amazon Ember"/>
              </a:rPr>
              <a:t>Container Service </a:t>
            </a:r>
          </a:p>
        </p:txBody>
      </p:sp>
      <p:sp>
        <p:nvSpPr>
          <p:cNvPr id="24" name="TextBox 23"/>
          <p:cNvSpPr txBox="1"/>
          <p:nvPr/>
        </p:nvSpPr>
        <p:spPr>
          <a:xfrm>
            <a:off x="6858808" y="1252684"/>
            <a:ext cx="1515463" cy="646331"/>
          </a:xfrm>
          <a:prstGeom prst="rect">
            <a:avLst/>
          </a:prstGeom>
          <a:noFill/>
        </p:spPr>
        <p:txBody>
          <a:bodyPr wrap="square" rtlCol="0">
            <a:spAutoFit/>
          </a:bodyPr>
          <a:lstStyle/>
          <a:p>
            <a:r>
              <a:rPr lang="en-US" sz="1200" b="1" dirty="0">
                <a:solidFill>
                  <a:schemeClr val="bg1"/>
                </a:solidFill>
                <a:latin typeface="Amazon Ember"/>
              </a:rPr>
              <a:t>Amazon Elastic </a:t>
            </a:r>
          </a:p>
          <a:p>
            <a:r>
              <a:rPr lang="en-US" sz="1200" b="1" dirty="0">
                <a:solidFill>
                  <a:schemeClr val="bg1"/>
                </a:solidFill>
                <a:latin typeface="Amazon Ember"/>
              </a:rPr>
              <a:t>Container Service for Kubernetes</a:t>
            </a:r>
          </a:p>
        </p:txBody>
      </p:sp>
      <p:sp>
        <p:nvSpPr>
          <p:cNvPr id="26" name="TextBox 25"/>
          <p:cNvSpPr txBox="1"/>
          <p:nvPr/>
        </p:nvSpPr>
        <p:spPr>
          <a:xfrm>
            <a:off x="4361106" y="2721326"/>
            <a:ext cx="1139562" cy="276999"/>
          </a:xfrm>
          <a:prstGeom prst="rect">
            <a:avLst/>
          </a:prstGeom>
          <a:noFill/>
        </p:spPr>
        <p:txBody>
          <a:bodyPr wrap="square" rtlCol="0">
            <a:spAutoFit/>
          </a:bodyPr>
          <a:lstStyle/>
          <a:p>
            <a:r>
              <a:rPr lang="en-US" sz="1200" b="1" dirty="0">
                <a:solidFill>
                  <a:schemeClr val="bg1"/>
                </a:solidFill>
                <a:latin typeface="Amazon Ember"/>
              </a:rPr>
              <a:t>Amazon EC2 </a:t>
            </a:r>
          </a:p>
        </p:txBody>
      </p:sp>
      <p:sp>
        <p:nvSpPr>
          <p:cNvPr id="27" name="TextBox 26"/>
          <p:cNvSpPr txBox="1"/>
          <p:nvPr/>
        </p:nvSpPr>
        <p:spPr>
          <a:xfrm>
            <a:off x="6858808" y="2721325"/>
            <a:ext cx="1139562" cy="276999"/>
          </a:xfrm>
          <a:prstGeom prst="rect">
            <a:avLst/>
          </a:prstGeom>
          <a:noFill/>
        </p:spPr>
        <p:txBody>
          <a:bodyPr wrap="square" rtlCol="0">
            <a:spAutoFit/>
          </a:bodyPr>
          <a:lstStyle/>
          <a:p>
            <a:r>
              <a:rPr lang="en-US" sz="1200" b="1" dirty="0">
                <a:solidFill>
                  <a:schemeClr val="bg1"/>
                </a:solidFill>
                <a:latin typeface="Amazon Ember"/>
              </a:rPr>
              <a:t>AWS Fargate</a:t>
            </a:r>
          </a:p>
        </p:txBody>
      </p:sp>
      <p:sp>
        <p:nvSpPr>
          <p:cNvPr id="20" name="TextBox 19"/>
          <p:cNvSpPr txBox="1"/>
          <p:nvPr/>
        </p:nvSpPr>
        <p:spPr>
          <a:xfrm>
            <a:off x="352322" y="3714621"/>
            <a:ext cx="2865828" cy="584775"/>
          </a:xfrm>
          <a:prstGeom prst="rect">
            <a:avLst/>
          </a:prstGeom>
          <a:noFill/>
        </p:spPr>
        <p:txBody>
          <a:bodyPr wrap="square" rtlCol="0">
            <a:spAutoFit/>
          </a:bodyPr>
          <a:lstStyle/>
          <a:p>
            <a:r>
              <a:rPr lang="en-US" b="1" dirty="0">
                <a:solidFill>
                  <a:schemeClr val="accent1"/>
                </a:solidFill>
                <a:latin typeface="Amazon Ember Light" panose="020B0603020204020204" pitchFamily="34" charset="0"/>
                <a:ea typeface="Amazon Ember Light" panose="020B0603020204020204" pitchFamily="34" charset="0"/>
                <a:cs typeface="Amazon Ember Light" panose="020B0603020204020204" pitchFamily="34" charset="0"/>
              </a:rPr>
              <a:t>IMAGE REGISTRY</a:t>
            </a:r>
          </a:p>
          <a:p>
            <a:r>
              <a:rPr lang="en-US" sz="1400" dirty="0">
                <a:solidFill>
                  <a:schemeClr val="bg1"/>
                </a:solidFill>
                <a:latin typeface="Amazon Ember"/>
              </a:rPr>
              <a:t>Container Image Repository</a:t>
            </a:r>
          </a:p>
        </p:txBody>
      </p:sp>
      <p:sp>
        <p:nvSpPr>
          <p:cNvPr id="3" name="Rectangle 2"/>
          <p:cNvSpPr/>
          <p:nvPr/>
        </p:nvSpPr>
        <p:spPr>
          <a:xfrm>
            <a:off x="7721534" y="993851"/>
            <a:ext cx="908342" cy="3217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rgbClr val="1893FF"/>
                </a:solidFill>
                <a:latin typeface="Amazon Ember"/>
              </a:rPr>
              <a:t>Preview!</a:t>
            </a:r>
          </a:p>
        </p:txBody>
      </p:sp>
      <p:pic>
        <p:nvPicPr>
          <p:cNvPr id="15" name="Picture 14"/>
          <p:cNvPicPr>
            <a:picLocks noChangeAspect="1"/>
          </p:cNvPicPr>
          <p:nvPr/>
        </p:nvPicPr>
        <p:blipFill>
          <a:blip r:embed="rId7"/>
          <a:stretch>
            <a:fillRect/>
          </a:stretch>
        </p:blipFill>
        <p:spPr>
          <a:xfrm>
            <a:off x="3604258" y="3573612"/>
            <a:ext cx="843124" cy="866791"/>
          </a:xfrm>
          <a:prstGeom prst="rect">
            <a:avLst/>
          </a:prstGeom>
        </p:spPr>
      </p:pic>
      <p:sp>
        <p:nvSpPr>
          <p:cNvPr id="16" name="TextBox 15"/>
          <p:cNvSpPr txBox="1"/>
          <p:nvPr/>
        </p:nvSpPr>
        <p:spPr>
          <a:xfrm>
            <a:off x="4361106" y="3826451"/>
            <a:ext cx="1703293" cy="461665"/>
          </a:xfrm>
          <a:prstGeom prst="rect">
            <a:avLst/>
          </a:prstGeom>
          <a:noFill/>
        </p:spPr>
        <p:txBody>
          <a:bodyPr wrap="square" rtlCol="0">
            <a:spAutoFit/>
          </a:bodyPr>
          <a:lstStyle/>
          <a:p>
            <a:r>
              <a:rPr lang="en-US" sz="1200" b="1" dirty="0">
                <a:solidFill>
                  <a:schemeClr val="bg1"/>
                </a:solidFill>
                <a:latin typeface="Amazon Ember"/>
              </a:rPr>
              <a:t>Amazon Elastic </a:t>
            </a:r>
          </a:p>
          <a:p>
            <a:r>
              <a:rPr lang="en-US" sz="1200" b="1" dirty="0">
                <a:solidFill>
                  <a:schemeClr val="bg1"/>
                </a:solidFill>
                <a:latin typeface="Amazon Ember"/>
              </a:rPr>
              <a:t>Container Registry </a:t>
            </a:r>
          </a:p>
        </p:txBody>
      </p:sp>
    </p:spTree>
    <p:extLst>
      <p:ext uri="{BB962C8B-B14F-4D97-AF65-F5344CB8AC3E}">
        <p14:creationId xmlns:p14="http://schemas.microsoft.com/office/powerpoint/2010/main" val="311472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91A8DA-DAD3-524A-BE95-3D92D7991644}"/>
              </a:ext>
            </a:extLst>
          </p:cNvPr>
          <p:cNvSpPr>
            <a:spLocks noGrp="1"/>
          </p:cNvSpPr>
          <p:nvPr>
            <p:ph type="title"/>
          </p:nvPr>
        </p:nvSpPr>
        <p:spPr/>
        <p:txBody>
          <a:bodyPr/>
          <a:lstStyle/>
          <a:p>
            <a:r>
              <a:rPr lang="en-US" dirty="0"/>
              <a:t>Amazon ECS and AWS </a:t>
            </a:r>
            <a:r>
              <a:rPr lang="en-US" dirty="0" err="1"/>
              <a:t>Fargate</a:t>
            </a:r>
            <a:endParaRPr lang="en-US" dirty="0"/>
          </a:p>
        </p:txBody>
      </p:sp>
    </p:spTree>
    <p:extLst>
      <p:ext uri="{BB962C8B-B14F-4D97-AF65-F5344CB8AC3E}">
        <p14:creationId xmlns:p14="http://schemas.microsoft.com/office/powerpoint/2010/main" val="22980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43561" y="964402"/>
            <a:ext cx="7072168" cy="1903219"/>
            <a:chOff x="297051" y="1182029"/>
            <a:chExt cx="7072168" cy="1903219"/>
          </a:xfrm>
        </p:grpSpPr>
        <p:sp>
          <p:nvSpPr>
            <p:cNvPr id="270" name="Rectangle 269">
              <a:extLst>
                <a:ext uri="{FF2B5EF4-FFF2-40B4-BE49-F238E27FC236}">
                  <a16:creationId xmlns:a16="http://schemas.microsoft.com/office/drawing/2014/main" id="{F4FEF678-5957-4BC0-AB05-7B6BE4C13CD4}"/>
                </a:ext>
              </a:extLst>
            </p:cNvPr>
            <p:cNvSpPr/>
            <p:nvPr/>
          </p:nvSpPr>
          <p:spPr>
            <a:xfrm>
              <a:off x="1563853" y="1337201"/>
              <a:ext cx="5622085" cy="563876"/>
            </a:xfrm>
            <a:prstGeom prst="rect">
              <a:avLst/>
            </a:prstGeom>
            <a:solidFill>
              <a:schemeClr val="accent1"/>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sp>
          <p:nvSpPr>
            <p:cNvPr id="272" name="Rectangle 271">
              <a:extLst>
                <a:ext uri="{FF2B5EF4-FFF2-40B4-BE49-F238E27FC236}">
                  <a16:creationId xmlns:a16="http://schemas.microsoft.com/office/drawing/2014/main" id="{CB325935-1F45-4A99-A4DB-DDE6D1530C7C}"/>
                </a:ext>
              </a:extLst>
            </p:cNvPr>
            <p:cNvSpPr/>
            <p:nvPr/>
          </p:nvSpPr>
          <p:spPr>
            <a:xfrm>
              <a:off x="1563853" y="2006914"/>
              <a:ext cx="271357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273" name="Rectangle 272">
              <a:extLst>
                <a:ext uri="{FF2B5EF4-FFF2-40B4-BE49-F238E27FC236}">
                  <a16:creationId xmlns:a16="http://schemas.microsoft.com/office/drawing/2014/main" id="{8D06D5E2-5536-43D8-96CD-F499D56CEDA2}"/>
                </a:ext>
              </a:extLst>
            </p:cNvPr>
            <p:cNvSpPr/>
            <p:nvPr/>
          </p:nvSpPr>
          <p:spPr>
            <a:xfrm>
              <a:off x="4404766" y="2006914"/>
              <a:ext cx="277656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Placement Engine</a:t>
              </a:r>
            </a:p>
          </p:txBody>
        </p:sp>
        <p:sp>
          <p:nvSpPr>
            <p:cNvPr id="277" name="Rectangle 276">
              <a:extLst>
                <a:ext uri="{FF2B5EF4-FFF2-40B4-BE49-F238E27FC236}">
                  <a16:creationId xmlns:a16="http://schemas.microsoft.com/office/drawing/2014/main" id="{F4FEF678-5957-4BC0-AB05-7B6BE4C13CD4}"/>
                </a:ext>
              </a:extLst>
            </p:cNvPr>
            <p:cNvSpPr/>
            <p:nvPr/>
          </p:nvSpPr>
          <p:spPr>
            <a:xfrm>
              <a:off x="297051" y="1182029"/>
              <a:ext cx="7072168" cy="1340626"/>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43" name="Straight Connector 342">
              <a:extLst>
                <a:ext uri="{FF2B5EF4-FFF2-40B4-BE49-F238E27FC236}">
                  <a16:creationId xmlns:a16="http://schemas.microsoft.com/office/drawing/2014/main" id="{36CCD45F-F02B-409D-BC6C-05BAA4B52853}"/>
                </a:ext>
              </a:extLst>
            </p:cNvPr>
            <p:cNvCxnSpPr>
              <a:cxnSpLocks/>
              <a:stCxn id="489" idx="0"/>
              <a:endCxn id="277" idx="2"/>
            </p:cNvCxnSpPr>
            <p:nvPr/>
          </p:nvCxnSpPr>
          <p:spPr>
            <a:xfrm flipV="1">
              <a:off x="3722531" y="2522655"/>
              <a:ext cx="110604" cy="562593"/>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529A100E-26F1-4B5C-9009-A1D7F00EBA55}"/>
                </a:ext>
              </a:extLst>
            </p:cNvPr>
            <p:cNvCxnSpPr>
              <a:cxnSpLocks/>
              <a:stCxn id="277" idx="2"/>
              <a:endCxn id="338" idx="0"/>
            </p:cNvCxnSpPr>
            <p:nvPr/>
          </p:nvCxnSpPr>
          <p:spPr>
            <a:xfrm flipH="1">
              <a:off x="899756" y="2522655"/>
              <a:ext cx="2933379" cy="562593"/>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36CCD45F-F02B-409D-BC6C-05BAA4B52853}"/>
                </a:ext>
              </a:extLst>
            </p:cNvPr>
            <p:cNvCxnSpPr>
              <a:cxnSpLocks/>
              <a:stCxn id="565" idx="0"/>
              <a:endCxn id="277" idx="2"/>
            </p:cNvCxnSpPr>
            <p:nvPr/>
          </p:nvCxnSpPr>
          <p:spPr>
            <a:xfrm flipH="1" flipV="1">
              <a:off x="3833135" y="2522655"/>
              <a:ext cx="2712172" cy="562593"/>
            </a:xfrm>
            <a:prstGeom prst="line">
              <a:avLst/>
            </a:prstGeom>
            <a:ln w="31750" cap="rnd">
              <a:solidFill>
                <a:schemeClr val="bg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3" name="Title 2">
            <a:extLst>
              <a:ext uri="{FF2B5EF4-FFF2-40B4-BE49-F238E27FC236}">
                <a16:creationId xmlns:a16="http://schemas.microsoft.com/office/drawing/2014/main" id="{B0CA8803-4293-4B52-901B-83EE3DEB5F74}"/>
              </a:ext>
            </a:extLst>
          </p:cNvPr>
          <p:cNvSpPr>
            <a:spLocks noGrp="1"/>
          </p:cNvSpPr>
          <p:nvPr>
            <p:ph type="title"/>
          </p:nvPr>
        </p:nvSpPr>
        <p:spPr/>
        <p:txBody>
          <a:bodyPr/>
          <a:lstStyle/>
          <a:p>
            <a:r>
              <a:rPr lang="en-US" dirty="0"/>
              <a:t>Amazon ECS</a:t>
            </a:r>
          </a:p>
        </p:txBody>
      </p:sp>
      <p:grpSp>
        <p:nvGrpSpPr>
          <p:cNvPr id="18" name="Group 17">
            <a:extLst>
              <a:ext uri="{FF2B5EF4-FFF2-40B4-BE49-F238E27FC236}">
                <a16:creationId xmlns:a16="http://schemas.microsoft.com/office/drawing/2014/main" id="{610B4D9F-044D-4CC5-B22A-3861A9B57E16}"/>
              </a:ext>
            </a:extLst>
          </p:cNvPr>
          <p:cNvGrpSpPr/>
          <p:nvPr/>
        </p:nvGrpSpPr>
        <p:grpSpPr>
          <a:xfrm>
            <a:off x="398839" y="2867621"/>
            <a:ext cx="2694853" cy="1435209"/>
            <a:chOff x="398839" y="2867621"/>
            <a:chExt cx="2777155" cy="1479041"/>
          </a:xfrm>
        </p:grpSpPr>
        <p:sp>
          <p:nvSpPr>
            <p:cNvPr id="338" name="Rounded Rectangle 337"/>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 name="TextBox 4"/>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#1</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 name="Group 16">
              <a:extLst>
                <a:ext uri="{FF2B5EF4-FFF2-40B4-BE49-F238E27FC236}">
                  <a16:creationId xmlns:a16="http://schemas.microsoft.com/office/drawing/2014/main" id="{8FA3EBEB-2AF7-495B-BEAC-0A827779CBE0}"/>
                </a:ext>
              </a:extLst>
            </p:cNvPr>
            <p:cNvGrpSpPr/>
            <p:nvPr/>
          </p:nvGrpSpPr>
          <p:grpSpPr>
            <a:xfrm>
              <a:off x="526240" y="2973182"/>
              <a:ext cx="2522353" cy="1040502"/>
              <a:chOff x="526240" y="2973182"/>
              <a:chExt cx="2522353" cy="1040502"/>
            </a:xfrm>
          </p:grpSpPr>
          <p:grpSp>
            <p:nvGrpSpPr>
              <p:cNvPr id="16" name="Group 15">
                <a:extLst>
                  <a:ext uri="{FF2B5EF4-FFF2-40B4-BE49-F238E27FC236}">
                    <a16:creationId xmlns:a16="http://schemas.microsoft.com/office/drawing/2014/main" id="{41F0D47A-29E8-4620-975D-099BC31FBA18}"/>
                  </a:ext>
                </a:extLst>
              </p:cNvPr>
              <p:cNvGrpSpPr/>
              <p:nvPr/>
            </p:nvGrpSpPr>
            <p:grpSpPr>
              <a:xfrm>
                <a:off x="526240" y="2973182"/>
                <a:ext cx="2522353" cy="494247"/>
                <a:chOff x="449447" y="2973182"/>
                <a:chExt cx="2636627" cy="516639"/>
              </a:xfrm>
            </p:grpSpPr>
            <p:grpSp>
              <p:nvGrpSpPr>
                <p:cNvPr id="59" name="Group 58"/>
                <p:cNvGrpSpPr/>
                <p:nvPr/>
              </p:nvGrpSpPr>
              <p:grpSpPr>
                <a:xfrm>
                  <a:off x="2074283" y="2973182"/>
                  <a:ext cx="470180" cy="516639"/>
                  <a:chOff x="1069936" y="2616870"/>
                  <a:chExt cx="1415238" cy="1555079"/>
                </a:xfrm>
              </p:grpSpPr>
              <p:sp>
                <p:nvSpPr>
                  <p:cNvPr id="81" name="Rounded Rectangle 8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83" name="Picture 8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84" name="Picture 8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85" name="Picture 8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86" name="Picture 8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87" name="Picture 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88" name="Group 87"/>
                <p:cNvGrpSpPr/>
                <p:nvPr/>
              </p:nvGrpSpPr>
              <p:grpSpPr>
                <a:xfrm>
                  <a:off x="1532671" y="2973182"/>
                  <a:ext cx="470180" cy="516639"/>
                  <a:chOff x="1069936" y="2616870"/>
                  <a:chExt cx="1415238" cy="1555079"/>
                </a:xfrm>
              </p:grpSpPr>
              <p:sp>
                <p:nvSpPr>
                  <p:cNvPr id="89" name="Rounded Rectangle 88"/>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90" name="Picture 8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91" name="Picture 9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92" name="Picture 9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93" name="Picture 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94" name="Picture 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99" name="Group 98"/>
                <p:cNvGrpSpPr/>
                <p:nvPr/>
              </p:nvGrpSpPr>
              <p:grpSpPr>
                <a:xfrm>
                  <a:off x="2615894" y="2973182"/>
                  <a:ext cx="470180" cy="516639"/>
                  <a:chOff x="1069936" y="2616870"/>
                  <a:chExt cx="1415238" cy="1555079"/>
                </a:xfrm>
              </p:grpSpPr>
              <p:sp>
                <p:nvSpPr>
                  <p:cNvPr id="100" name="Rounded Rectangle 99"/>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101" name="Picture 10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02" name="Picture 10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103" name="Picture 10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104" name="Picture 10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05" name="Picture 10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3" name="Group 282"/>
                <p:cNvGrpSpPr/>
                <p:nvPr/>
              </p:nvGrpSpPr>
              <p:grpSpPr>
                <a:xfrm>
                  <a:off x="991059" y="2973182"/>
                  <a:ext cx="470180" cy="516639"/>
                  <a:chOff x="1069936" y="2616870"/>
                  <a:chExt cx="1415238" cy="1555079"/>
                </a:xfrm>
              </p:grpSpPr>
              <p:sp>
                <p:nvSpPr>
                  <p:cNvPr id="291" name="Rounded Rectangle 290"/>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92" name="Picture 29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93" name="Picture 2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94" name="Picture 2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95" name="Picture 2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6" name="Picture 29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84" name="Group 283"/>
                <p:cNvGrpSpPr/>
                <p:nvPr/>
              </p:nvGrpSpPr>
              <p:grpSpPr>
                <a:xfrm>
                  <a:off x="449447" y="2973182"/>
                  <a:ext cx="470180" cy="516639"/>
                  <a:chOff x="1069936" y="2616870"/>
                  <a:chExt cx="1415238" cy="1555079"/>
                </a:xfrm>
              </p:grpSpPr>
              <p:sp>
                <p:nvSpPr>
                  <p:cNvPr id="285" name="Rounded Rectangle 284"/>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86" name="Picture 28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87" name="Picture 2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88" name="Picture 28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89" name="Picture 28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90" name="Picture 28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251" name="Group 250">
                <a:extLst>
                  <a:ext uri="{FF2B5EF4-FFF2-40B4-BE49-F238E27FC236}">
                    <a16:creationId xmlns:a16="http://schemas.microsoft.com/office/drawing/2014/main" id="{56CC79DA-19C0-4ED5-9D46-63B90A9C8431}"/>
                  </a:ext>
                </a:extLst>
              </p:cNvPr>
              <p:cNvGrpSpPr/>
              <p:nvPr/>
            </p:nvGrpSpPr>
            <p:grpSpPr>
              <a:xfrm>
                <a:off x="526240" y="3519437"/>
                <a:ext cx="2522353" cy="494247"/>
                <a:chOff x="449447" y="2973182"/>
                <a:chExt cx="2636627" cy="516639"/>
              </a:xfrm>
            </p:grpSpPr>
            <p:grpSp>
              <p:nvGrpSpPr>
                <p:cNvPr id="252" name="Group 251">
                  <a:extLst>
                    <a:ext uri="{FF2B5EF4-FFF2-40B4-BE49-F238E27FC236}">
                      <a16:creationId xmlns:a16="http://schemas.microsoft.com/office/drawing/2014/main" id="{F1C6B8F4-07EF-4688-A61B-41C4E0F73B23}"/>
                    </a:ext>
                  </a:extLst>
                </p:cNvPr>
                <p:cNvGrpSpPr/>
                <p:nvPr/>
              </p:nvGrpSpPr>
              <p:grpSpPr>
                <a:xfrm>
                  <a:off x="2074283" y="2973182"/>
                  <a:ext cx="470180" cy="516639"/>
                  <a:chOff x="1069936" y="2616870"/>
                  <a:chExt cx="1415238" cy="1555079"/>
                </a:xfrm>
              </p:grpSpPr>
              <p:sp>
                <p:nvSpPr>
                  <p:cNvPr id="324" name="Rounded Rectangle 80">
                    <a:extLst>
                      <a:ext uri="{FF2B5EF4-FFF2-40B4-BE49-F238E27FC236}">
                        <a16:creationId xmlns:a16="http://schemas.microsoft.com/office/drawing/2014/main" id="{9D2A4932-CA0D-4E5B-8C08-4657AF75F32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25" name="Picture 324">
                    <a:extLst>
                      <a:ext uri="{FF2B5EF4-FFF2-40B4-BE49-F238E27FC236}">
                        <a16:creationId xmlns:a16="http://schemas.microsoft.com/office/drawing/2014/main" id="{B3A08775-E3B8-404A-8386-17E2C8F692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6" name="Picture 325">
                    <a:extLst>
                      <a:ext uri="{FF2B5EF4-FFF2-40B4-BE49-F238E27FC236}">
                        <a16:creationId xmlns:a16="http://schemas.microsoft.com/office/drawing/2014/main" id="{95897200-DA11-411D-B0F8-D6E67A5367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7" name="Picture 326">
                    <a:extLst>
                      <a:ext uri="{FF2B5EF4-FFF2-40B4-BE49-F238E27FC236}">
                        <a16:creationId xmlns:a16="http://schemas.microsoft.com/office/drawing/2014/main" id="{E61D6733-4DE9-47B4-90EE-F65EC1B03C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8" name="Picture 327">
                    <a:extLst>
                      <a:ext uri="{FF2B5EF4-FFF2-40B4-BE49-F238E27FC236}">
                        <a16:creationId xmlns:a16="http://schemas.microsoft.com/office/drawing/2014/main" id="{6CD63E81-98AD-48EC-92BD-A777790BED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9" name="Picture 328">
                    <a:extLst>
                      <a:ext uri="{FF2B5EF4-FFF2-40B4-BE49-F238E27FC236}">
                        <a16:creationId xmlns:a16="http://schemas.microsoft.com/office/drawing/2014/main" id="{31D5BB4E-740B-44B8-8D6A-5CF7BE60AC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4" name="Group 253">
                  <a:extLst>
                    <a:ext uri="{FF2B5EF4-FFF2-40B4-BE49-F238E27FC236}">
                      <a16:creationId xmlns:a16="http://schemas.microsoft.com/office/drawing/2014/main" id="{1916ACBB-B3A5-43C8-B0D2-13B8E1A92EE8}"/>
                    </a:ext>
                  </a:extLst>
                </p:cNvPr>
                <p:cNvGrpSpPr/>
                <p:nvPr/>
              </p:nvGrpSpPr>
              <p:grpSpPr>
                <a:xfrm>
                  <a:off x="1532671" y="2973182"/>
                  <a:ext cx="470180" cy="516639"/>
                  <a:chOff x="1069936" y="2616870"/>
                  <a:chExt cx="1415238" cy="1555079"/>
                </a:xfrm>
              </p:grpSpPr>
              <p:sp>
                <p:nvSpPr>
                  <p:cNvPr id="318" name="Rounded Rectangle 88">
                    <a:extLst>
                      <a:ext uri="{FF2B5EF4-FFF2-40B4-BE49-F238E27FC236}">
                        <a16:creationId xmlns:a16="http://schemas.microsoft.com/office/drawing/2014/main" id="{0BC6204A-85CE-46EC-BE5F-E1BF10D56C30}"/>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9" name="Picture 318">
                    <a:extLst>
                      <a:ext uri="{FF2B5EF4-FFF2-40B4-BE49-F238E27FC236}">
                        <a16:creationId xmlns:a16="http://schemas.microsoft.com/office/drawing/2014/main" id="{09FC815B-E7E2-4D14-808F-6EFAB482A0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0" name="Picture 319">
                    <a:extLst>
                      <a:ext uri="{FF2B5EF4-FFF2-40B4-BE49-F238E27FC236}">
                        <a16:creationId xmlns:a16="http://schemas.microsoft.com/office/drawing/2014/main" id="{B76A6C83-84E8-4524-B31B-5E43903A8A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21" name="Picture 320">
                    <a:extLst>
                      <a:ext uri="{FF2B5EF4-FFF2-40B4-BE49-F238E27FC236}">
                        <a16:creationId xmlns:a16="http://schemas.microsoft.com/office/drawing/2014/main" id="{B8AA75F9-32B3-41B3-B12B-8393108F987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22" name="Picture 321">
                    <a:extLst>
                      <a:ext uri="{FF2B5EF4-FFF2-40B4-BE49-F238E27FC236}">
                        <a16:creationId xmlns:a16="http://schemas.microsoft.com/office/drawing/2014/main" id="{02ABC63A-029C-4370-A196-B215CA55C2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23" name="Picture 322">
                    <a:extLst>
                      <a:ext uri="{FF2B5EF4-FFF2-40B4-BE49-F238E27FC236}">
                        <a16:creationId xmlns:a16="http://schemas.microsoft.com/office/drawing/2014/main" id="{757D0A33-E4FB-44CD-AD82-934FD941949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5" name="Group 254">
                  <a:extLst>
                    <a:ext uri="{FF2B5EF4-FFF2-40B4-BE49-F238E27FC236}">
                      <a16:creationId xmlns:a16="http://schemas.microsoft.com/office/drawing/2014/main" id="{B699DCEB-D74F-48E3-ADB0-3E638B4EBD93}"/>
                    </a:ext>
                  </a:extLst>
                </p:cNvPr>
                <p:cNvGrpSpPr/>
                <p:nvPr/>
              </p:nvGrpSpPr>
              <p:grpSpPr>
                <a:xfrm>
                  <a:off x="2615894" y="2973182"/>
                  <a:ext cx="470180" cy="516639"/>
                  <a:chOff x="1069936" y="2616870"/>
                  <a:chExt cx="1415238" cy="1555079"/>
                </a:xfrm>
              </p:grpSpPr>
              <p:sp>
                <p:nvSpPr>
                  <p:cNvPr id="312" name="Rounded Rectangle 99">
                    <a:extLst>
                      <a:ext uri="{FF2B5EF4-FFF2-40B4-BE49-F238E27FC236}">
                        <a16:creationId xmlns:a16="http://schemas.microsoft.com/office/drawing/2014/main" id="{B326F719-9A65-4FD3-84A4-42022A30D83F}"/>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313" name="Picture 312">
                    <a:extLst>
                      <a:ext uri="{FF2B5EF4-FFF2-40B4-BE49-F238E27FC236}">
                        <a16:creationId xmlns:a16="http://schemas.microsoft.com/office/drawing/2014/main" id="{82670686-0A6D-4456-897E-8F357DF3C6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14" name="Picture 313">
                    <a:extLst>
                      <a:ext uri="{FF2B5EF4-FFF2-40B4-BE49-F238E27FC236}">
                        <a16:creationId xmlns:a16="http://schemas.microsoft.com/office/drawing/2014/main" id="{3AA3B2E1-BEC4-4116-8028-C83E0F02EF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15" name="Picture 314">
                    <a:extLst>
                      <a:ext uri="{FF2B5EF4-FFF2-40B4-BE49-F238E27FC236}">
                        <a16:creationId xmlns:a16="http://schemas.microsoft.com/office/drawing/2014/main" id="{24E4A631-9977-4CB5-B5F5-3C751287E8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6" name="Picture 315">
                    <a:extLst>
                      <a:ext uri="{FF2B5EF4-FFF2-40B4-BE49-F238E27FC236}">
                        <a16:creationId xmlns:a16="http://schemas.microsoft.com/office/drawing/2014/main" id="{D33F960D-B5A9-48F9-949E-0C5BE3C6FC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7" name="Picture 316">
                    <a:extLst>
                      <a:ext uri="{FF2B5EF4-FFF2-40B4-BE49-F238E27FC236}">
                        <a16:creationId xmlns:a16="http://schemas.microsoft.com/office/drawing/2014/main" id="{86484031-B0D5-4039-8E4C-F81B2FB895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6" name="Group 255">
                  <a:extLst>
                    <a:ext uri="{FF2B5EF4-FFF2-40B4-BE49-F238E27FC236}">
                      <a16:creationId xmlns:a16="http://schemas.microsoft.com/office/drawing/2014/main" id="{6C9321B1-F1C3-4140-9276-41DCFF0F9B84}"/>
                    </a:ext>
                  </a:extLst>
                </p:cNvPr>
                <p:cNvGrpSpPr/>
                <p:nvPr/>
              </p:nvGrpSpPr>
              <p:grpSpPr>
                <a:xfrm>
                  <a:off x="991059" y="2973182"/>
                  <a:ext cx="470180" cy="516639"/>
                  <a:chOff x="1069936" y="2616870"/>
                  <a:chExt cx="1415238" cy="1555079"/>
                </a:xfrm>
              </p:grpSpPr>
              <p:sp>
                <p:nvSpPr>
                  <p:cNvPr id="276" name="Rounded Rectangle 290">
                    <a:extLst>
                      <a:ext uri="{FF2B5EF4-FFF2-40B4-BE49-F238E27FC236}">
                        <a16:creationId xmlns:a16="http://schemas.microsoft.com/office/drawing/2014/main" id="{78A9C00A-B05F-4BEE-AC15-82A33679B3DC}"/>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78" name="Picture 277">
                    <a:extLst>
                      <a:ext uri="{FF2B5EF4-FFF2-40B4-BE49-F238E27FC236}">
                        <a16:creationId xmlns:a16="http://schemas.microsoft.com/office/drawing/2014/main" id="{97AD18C4-8074-41BF-AD62-37D659FB3AB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79" name="Picture 278">
                    <a:extLst>
                      <a:ext uri="{FF2B5EF4-FFF2-40B4-BE49-F238E27FC236}">
                        <a16:creationId xmlns:a16="http://schemas.microsoft.com/office/drawing/2014/main" id="{6ADF46DD-F442-498F-A2D9-F439900064C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09" name="Picture 308">
                    <a:extLst>
                      <a:ext uri="{FF2B5EF4-FFF2-40B4-BE49-F238E27FC236}">
                        <a16:creationId xmlns:a16="http://schemas.microsoft.com/office/drawing/2014/main" id="{BA045209-AF31-458F-B00E-02DE6461D32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10" name="Picture 309">
                    <a:extLst>
                      <a:ext uri="{FF2B5EF4-FFF2-40B4-BE49-F238E27FC236}">
                        <a16:creationId xmlns:a16="http://schemas.microsoft.com/office/drawing/2014/main" id="{E58879C5-BF07-4C5E-BF89-02496598B3D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11" name="Picture 310">
                    <a:extLst>
                      <a:ext uri="{FF2B5EF4-FFF2-40B4-BE49-F238E27FC236}">
                        <a16:creationId xmlns:a16="http://schemas.microsoft.com/office/drawing/2014/main" id="{137AC0DB-ED1C-44B0-AB80-9B7C3F473E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57" name="Group 256">
                  <a:extLst>
                    <a:ext uri="{FF2B5EF4-FFF2-40B4-BE49-F238E27FC236}">
                      <a16:creationId xmlns:a16="http://schemas.microsoft.com/office/drawing/2014/main" id="{1B1022B0-ACAA-4492-922A-2A0E13376A2C}"/>
                    </a:ext>
                  </a:extLst>
                </p:cNvPr>
                <p:cNvGrpSpPr/>
                <p:nvPr/>
              </p:nvGrpSpPr>
              <p:grpSpPr>
                <a:xfrm>
                  <a:off x="449447" y="2973182"/>
                  <a:ext cx="470180" cy="516639"/>
                  <a:chOff x="1069936" y="2616870"/>
                  <a:chExt cx="1415238" cy="1555079"/>
                </a:xfrm>
              </p:grpSpPr>
              <p:sp>
                <p:nvSpPr>
                  <p:cNvPr id="258" name="Rounded Rectangle 284">
                    <a:extLst>
                      <a:ext uri="{FF2B5EF4-FFF2-40B4-BE49-F238E27FC236}">
                        <a16:creationId xmlns:a16="http://schemas.microsoft.com/office/drawing/2014/main" id="{AFAFB7C3-4D43-4AE6-8464-68F63E1D01F8}"/>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259" name="Picture 258">
                    <a:extLst>
                      <a:ext uri="{FF2B5EF4-FFF2-40B4-BE49-F238E27FC236}">
                        <a16:creationId xmlns:a16="http://schemas.microsoft.com/office/drawing/2014/main" id="{D0F83C1E-AEF9-492F-8B88-317B65EAEA2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60" name="Picture 259">
                    <a:extLst>
                      <a:ext uri="{FF2B5EF4-FFF2-40B4-BE49-F238E27FC236}">
                        <a16:creationId xmlns:a16="http://schemas.microsoft.com/office/drawing/2014/main" id="{179033E0-BDAC-40C3-94D5-768789220E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261" name="Picture 260">
                    <a:extLst>
                      <a:ext uri="{FF2B5EF4-FFF2-40B4-BE49-F238E27FC236}">
                        <a16:creationId xmlns:a16="http://schemas.microsoft.com/office/drawing/2014/main" id="{78C808E4-C86A-483F-9CF8-892048B74E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262" name="Picture 261">
                    <a:extLst>
                      <a:ext uri="{FF2B5EF4-FFF2-40B4-BE49-F238E27FC236}">
                        <a16:creationId xmlns:a16="http://schemas.microsoft.com/office/drawing/2014/main" id="{2B2936E0-7572-4965-A5C9-3E000ACB0B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69" name="Picture 268">
                    <a:extLst>
                      <a:ext uri="{FF2B5EF4-FFF2-40B4-BE49-F238E27FC236}">
                        <a16:creationId xmlns:a16="http://schemas.microsoft.com/office/drawing/2014/main" id="{5D140588-BFD3-41FA-9DF1-CFE64301A6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488" name="Group 487">
            <a:extLst>
              <a:ext uri="{FF2B5EF4-FFF2-40B4-BE49-F238E27FC236}">
                <a16:creationId xmlns:a16="http://schemas.microsoft.com/office/drawing/2014/main" id="{1059CC2A-89D6-4AA8-AFC9-9692355CEAAA}"/>
              </a:ext>
            </a:extLst>
          </p:cNvPr>
          <p:cNvGrpSpPr/>
          <p:nvPr/>
        </p:nvGrpSpPr>
        <p:grpSpPr>
          <a:xfrm>
            <a:off x="3221614" y="2867621"/>
            <a:ext cx="2694853" cy="1435209"/>
            <a:chOff x="398839" y="2867621"/>
            <a:chExt cx="2777155" cy="1479041"/>
          </a:xfrm>
        </p:grpSpPr>
        <p:sp>
          <p:nvSpPr>
            <p:cNvPr id="489" name="Rounded Rectangle 337">
              <a:extLst>
                <a:ext uri="{FF2B5EF4-FFF2-40B4-BE49-F238E27FC236}">
                  <a16:creationId xmlns:a16="http://schemas.microsoft.com/office/drawing/2014/main" id="{F362334D-B44E-45C6-A4FE-82ABC7379EC0}"/>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490" name="TextBox 489">
              <a:extLst>
                <a:ext uri="{FF2B5EF4-FFF2-40B4-BE49-F238E27FC236}">
                  <a16:creationId xmlns:a16="http://schemas.microsoft.com/office/drawing/2014/main" id="{3C26F754-A6ED-42B0-B85C-48A057FB1D65}"/>
                </a:ext>
              </a:extLst>
            </p:cNvPr>
            <p:cNvSpPr txBox="1"/>
            <p:nvPr/>
          </p:nvSpPr>
          <p:spPr>
            <a:xfrm>
              <a:off x="966564" y="4071998"/>
              <a:ext cx="1641705"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#2</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91" name="Group 490">
              <a:extLst>
                <a:ext uri="{FF2B5EF4-FFF2-40B4-BE49-F238E27FC236}">
                  <a16:creationId xmlns:a16="http://schemas.microsoft.com/office/drawing/2014/main" id="{03DD17A0-8C41-4D78-B6A4-68EA8976F7D4}"/>
                </a:ext>
              </a:extLst>
            </p:cNvPr>
            <p:cNvGrpSpPr/>
            <p:nvPr/>
          </p:nvGrpSpPr>
          <p:grpSpPr>
            <a:xfrm>
              <a:off x="526240" y="2973182"/>
              <a:ext cx="2522353" cy="1040502"/>
              <a:chOff x="526240" y="2973182"/>
              <a:chExt cx="2522353" cy="1040502"/>
            </a:xfrm>
          </p:grpSpPr>
          <p:grpSp>
            <p:nvGrpSpPr>
              <p:cNvPr id="492" name="Group 491">
                <a:extLst>
                  <a:ext uri="{FF2B5EF4-FFF2-40B4-BE49-F238E27FC236}">
                    <a16:creationId xmlns:a16="http://schemas.microsoft.com/office/drawing/2014/main" id="{1DE8F46D-2FA9-4D2F-8095-D9713E0902FF}"/>
                  </a:ext>
                </a:extLst>
              </p:cNvPr>
              <p:cNvGrpSpPr/>
              <p:nvPr/>
            </p:nvGrpSpPr>
            <p:grpSpPr>
              <a:xfrm>
                <a:off x="526240" y="2973182"/>
                <a:ext cx="2522353" cy="494247"/>
                <a:chOff x="449447" y="2973182"/>
                <a:chExt cx="2636627" cy="516639"/>
              </a:xfrm>
            </p:grpSpPr>
            <p:grpSp>
              <p:nvGrpSpPr>
                <p:cNvPr id="529" name="Group 528">
                  <a:extLst>
                    <a:ext uri="{FF2B5EF4-FFF2-40B4-BE49-F238E27FC236}">
                      <a16:creationId xmlns:a16="http://schemas.microsoft.com/office/drawing/2014/main" id="{A7DEB46F-723F-4594-86A8-845B98EF4679}"/>
                    </a:ext>
                  </a:extLst>
                </p:cNvPr>
                <p:cNvGrpSpPr/>
                <p:nvPr/>
              </p:nvGrpSpPr>
              <p:grpSpPr>
                <a:xfrm>
                  <a:off x="2074283" y="2973182"/>
                  <a:ext cx="470180" cy="516639"/>
                  <a:chOff x="1069936" y="2616870"/>
                  <a:chExt cx="1415238" cy="1555079"/>
                </a:xfrm>
              </p:grpSpPr>
              <p:sp>
                <p:nvSpPr>
                  <p:cNvPr id="558" name="Rounded Rectangle 80">
                    <a:extLst>
                      <a:ext uri="{FF2B5EF4-FFF2-40B4-BE49-F238E27FC236}">
                        <a16:creationId xmlns:a16="http://schemas.microsoft.com/office/drawing/2014/main" id="{41CC7B80-83FC-428C-ABF0-BB309210D89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9" name="Picture 558">
                    <a:extLst>
                      <a:ext uri="{FF2B5EF4-FFF2-40B4-BE49-F238E27FC236}">
                        <a16:creationId xmlns:a16="http://schemas.microsoft.com/office/drawing/2014/main" id="{A348D18B-8145-4E53-9854-0664FF340F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60" name="Picture 559">
                    <a:extLst>
                      <a:ext uri="{FF2B5EF4-FFF2-40B4-BE49-F238E27FC236}">
                        <a16:creationId xmlns:a16="http://schemas.microsoft.com/office/drawing/2014/main" id="{9FE84AB7-3414-476C-B6F2-02D47AFB41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61" name="Picture 560">
                    <a:extLst>
                      <a:ext uri="{FF2B5EF4-FFF2-40B4-BE49-F238E27FC236}">
                        <a16:creationId xmlns:a16="http://schemas.microsoft.com/office/drawing/2014/main" id="{38347178-BD39-4761-8C2A-833E6C453D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62" name="Picture 561">
                    <a:extLst>
                      <a:ext uri="{FF2B5EF4-FFF2-40B4-BE49-F238E27FC236}">
                        <a16:creationId xmlns:a16="http://schemas.microsoft.com/office/drawing/2014/main" id="{6D88BDA9-D151-47C3-9912-3F4B07389F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63" name="Picture 562">
                    <a:extLst>
                      <a:ext uri="{FF2B5EF4-FFF2-40B4-BE49-F238E27FC236}">
                        <a16:creationId xmlns:a16="http://schemas.microsoft.com/office/drawing/2014/main" id="{AFFDD19D-F8CB-46DE-B291-F16AF24C6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0" name="Group 529">
                  <a:extLst>
                    <a:ext uri="{FF2B5EF4-FFF2-40B4-BE49-F238E27FC236}">
                      <a16:creationId xmlns:a16="http://schemas.microsoft.com/office/drawing/2014/main" id="{9F609E4B-1EF3-40FD-93CA-7CD2C3DA37C3}"/>
                    </a:ext>
                  </a:extLst>
                </p:cNvPr>
                <p:cNvGrpSpPr/>
                <p:nvPr/>
              </p:nvGrpSpPr>
              <p:grpSpPr>
                <a:xfrm>
                  <a:off x="1532671" y="2973182"/>
                  <a:ext cx="470180" cy="516639"/>
                  <a:chOff x="1069936" y="2616870"/>
                  <a:chExt cx="1415238" cy="1555079"/>
                </a:xfrm>
              </p:grpSpPr>
              <p:sp>
                <p:nvSpPr>
                  <p:cNvPr id="552" name="Rounded Rectangle 88">
                    <a:extLst>
                      <a:ext uri="{FF2B5EF4-FFF2-40B4-BE49-F238E27FC236}">
                        <a16:creationId xmlns:a16="http://schemas.microsoft.com/office/drawing/2014/main" id="{710E570A-0E10-465C-B8D2-D5B844EE5C0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53" name="Picture 552">
                    <a:extLst>
                      <a:ext uri="{FF2B5EF4-FFF2-40B4-BE49-F238E27FC236}">
                        <a16:creationId xmlns:a16="http://schemas.microsoft.com/office/drawing/2014/main" id="{0EB9B0E6-0231-4EDD-9588-4072FA84DA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54" name="Picture 553">
                    <a:extLst>
                      <a:ext uri="{FF2B5EF4-FFF2-40B4-BE49-F238E27FC236}">
                        <a16:creationId xmlns:a16="http://schemas.microsoft.com/office/drawing/2014/main" id="{DFCAD440-A387-49C8-AD13-7A94B6DF9C2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55" name="Picture 554">
                    <a:extLst>
                      <a:ext uri="{FF2B5EF4-FFF2-40B4-BE49-F238E27FC236}">
                        <a16:creationId xmlns:a16="http://schemas.microsoft.com/office/drawing/2014/main" id="{32DC85FD-0AB7-4C20-8D9F-E7BE3537EF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6" name="Picture 555">
                    <a:extLst>
                      <a:ext uri="{FF2B5EF4-FFF2-40B4-BE49-F238E27FC236}">
                        <a16:creationId xmlns:a16="http://schemas.microsoft.com/office/drawing/2014/main" id="{1B0F0CE7-6E71-47EE-B7D4-424DAC0717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7" name="Picture 556">
                    <a:extLst>
                      <a:ext uri="{FF2B5EF4-FFF2-40B4-BE49-F238E27FC236}">
                        <a16:creationId xmlns:a16="http://schemas.microsoft.com/office/drawing/2014/main" id="{73C559BF-66BE-448B-88FE-F8E511553A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1" name="Group 530">
                  <a:extLst>
                    <a:ext uri="{FF2B5EF4-FFF2-40B4-BE49-F238E27FC236}">
                      <a16:creationId xmlns:a16="http://schemas.microsoft.com/office/drawing/2014/main" id="{E65EA885-033E-4770-8F52-4C595AC6C82F}"/>
                    </a:ext>
                  </a:extLst>
                </p:cNvPr>
                <p:cNvGrpSpPr/>
                <p:nvPr/>
              </p:nvGrpSpPr>
              <p:grpSpPr>
                <a:xfrm>
                  <a:off x="2615894" y="2973182"/>
                  <a:ext cx="470180" cy="516639"/>
                  <a:chOff x="1069936" y="2616870"/>
                  <a:chExt cx="1415238" cy="1555079"/>
                </a:xfrm>
              </p:grpSpPr>
              <p:sp>
                <p:nvSpPr>
                  <p:cNvPr id="546" name="Rounded Rectangle 99">
                    <a:extLst>
                      <a:ext uri="{FF2B5EF4-FFF2-40B4-BE49-F238E27FC236}">
                        <a16:creationId xmlns:a16="http://schemas.microsoft.com/office/drawing/2014/main" id="{1050707F-8111-4C6E-BD4E-5D2246030B6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7" name="Picture 546">
                    <a:extLst>
                      <a:ext uri="{FF2B5EF4-FFF2-40B4-BE49-F238E27FC236}">
                        <a16:creationId xmlns:a16="http://schemas.microsoft.com/office/drawing/2014/main" id="{9B147079-F30F-43D3-9682-FD3738620D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8" name="Picture 547">
                    <a:extLst>
                      <a:ext uri="{FF2B5EF4-FFF2-40B4-BE49-F238E27FC236}">
                        <a16:creationId xmlns:a16="http://schemas.microsoft.com/office/drawing/2014/main" id="{D7EF6D42-7BAD-45B6-81B7-B540CF4E17A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9" name="Picture 548">
                    <a:extLst>
                      <a:ext uri="{FF2B5EF4-FFF2-40B4-BE49-F238E27FC236}">
                        <a16:creationId xmlns:a16="http://schemas.microsoft.com/office/drawing/2014/main" id="{D6CC56A7-317A-42C5-8FB0-3FB1364DDB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50" name="Picture 549">
                    <a:extLst>
                      <a:ext uri="{FF2B5EF4-FFF2-40B4-BE49-F238E27FC236}">
                        <a16:creationId xmlns:a16="http://schemas.microsoft.com/office/drawing/2014/main" id="{BB572261-10C1-4A76-BC8C-AF302E58CD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51" name="Picture 550">
                    <a:extLst>
                      <a:ext uri="{FF2B5EF4-FFF2-40B4-BE49-F238E27FC236}">
                        <a16:creationId xmlns:a16="http://schemas.microsoft.com/office/drawing/2014/main" id="{812BF55A-3F71-4C88-BC22-0FD51696C2E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2" name="Group 531">
                  <a:extLst>
                    <a:ext uri="{FF2B5EF4-FFF2-40B4-BE49-F238E27FC236}">
                      <a16:creationId xmlns:a16="http://schemas.microsoft.com/office/drawing/2014/main" id="{CCD49C8E-7E68-4793-888E-779344C53ADA}"/>
                    </a:ext>
                  </a:extLst>
                </p:cNvPr>
                <p:cNvGrpSpPr/>
                <p:nvPr/>
              </p:nvGrpSpPr>
              <p:grpSpPr>
                <a:xfrm>
                  <a:off x="991059" y="2973182"/>
                  <a:ext cx="470180" cy="516639"/>
                  <a:chOff x="1069936" y="2616870"/>
                  <a:chExt cx="1415238" cy="1555079"/>
                </a:xfrm>
              </p:grpSpPr>
              <p:sp>
                <p:nvSpPr>
                  <p:cNvPr id="540" name="Rounded Rectangle 290">
                    <a:extLst>
                      <a:ext uri="{FF2B5EF4-FFF2-40B4-BE49-F238E27FC236}">
                        <a16:creationId xmlns:a16="http://schemas.microsoft.com/office/drawing/2014/main" id="{FD42E6C4-E4DA-4041-930C-A17D25CE6FB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41" name="Picture 540">
                    <a:extLst>
                      <a:ext uri="{FF2B5EF4-FFF2-40B4-BE49-F238E27FC236}">
                        <a16:creationId xmlns:a16="http://schemas.microsoft.com/office/drawing/2014/main" id="{A07ACC44-12AE-4AC3-90C9-C158EA3922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42" name="Picture 541">
                    <a:extLst>
                      <a:ext uri="{FF2B5EF4-FFF2-40B4-BE49-F238E27FC236}">
                        <a16:creationId xmlns:a16="http://schemas.microsoft.com/office/drawing/2014/main" id="{122F9608-692E-411B-B17C-DF79EAE32F3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43" name="Picture 542">
                    <a:extLst>
                      <a:ext uri="{FF2B5EF4-FFF2-40B4-BE49-F238E27FC236}">
                        <a16:creationId xmlns:a16="http://schemas.microsoft.com/office/drawing/2014/main" id="{B388B6C9-F3FD-4BB6-A596-3AAD03AD37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44" name="Picture 543">
                    <a:extLst>
                      <a:ext uri="{FF2B5EF4-FFF2-40B4-BE49-F238E27FC236}">
                        <a16:creationId xmlns:a16="http://schemas.microsoft.com/office/drawing/2014/main" id="{9F2C3E1B-0DBD-4BA9-97A6-1FF65A55329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45" name="Picture 544">
                    <a:extLst>
                      <a:ext uri="{FF2B5EF4-FFF2-40B4-BE49-F238E27FC236}">
                        <a16:creationId xmlns:a16="http://schemas.microsoft.com/office/drawing/2014/main" id="{6B73F787-8C2A-429F-AEC7-9CA81704E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33" name="Group 532">
                  <a:extLst>
                    <a:ext uri="{FF2B5EF4-FFF2-40B4-BE49-F238E27FC236}">
                      <a16:creationId xmlns:a16="http://schemas.microsoft.com/office/drawing/2014/main" id="{6D061D83-3E77-48BF-B447-1C995B70FA4E}"/>
                    </a:ext>
                  </a:extLst>
                </p:cNvPr>
                <p:cNvGrpSpPr/>
                <p:nvPr/>
              </p:nvGrpSpPr>
              <p:grpSpPr>
                <a:xfrm>
                  <a:off x="449447" y="2973182"/>
                  <a:ext cx="470180" cy="516639"/>
                  <a:chOff x="1069936" y="2616870"/>
                  <a:chExt cx="1415238" cy="1555079"/>
                </a:xfrm>
              </p:grpSpPr>
              <p:sp>
                <p:nvSpPr>
                  <p:cNvPr id="534" name="Rounded Rectangle 284">
                    <a:extLst>
                      <a:ext uri="{FF2B5EF4-FFF2-40B4-BE49-F238E27FC236}">
                        <a16:creationId xmlns:a16="http://schemas.microsoft.com/office/drawing/2014/main" id="{016E15A5-64BF-4C76-9B7A-0806344CD2C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35" name="Picture 534">
                    <a:extLst>
                      <a:ext uri="{FF2B5EF4-FFF2-40B4-BE49-F238E27FC236}">
                        <a16:creationId xmlns:a16="http://schemas.microsoft.com/office/drawing/2014/main" id="{37160F2D-0EFC-47FB-8FF7-65E58EB467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36" name="Picture 535">
                    <a:extLst>
                      <a:ext uri="{FF2B5EF4-FFF2-40B4-BE49-F238E27FC236}">
                        <a16:creationId xmlns:a16="http://schemas.microsoft.com/office/drawing/2014/main" id="{F7C7E5C0-5268-40A5-A5C0-66A18502D0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37" name="Picture 536">
                    <a:extLst>
                      <a:ext uri="{FF2B5EF4-FFF2-40B4-BE49-F238E27FC236}">
                        <a16:creationId xmlns:a16="http://schemas.microsoft.com/office/drawing/2014/main" id="{48371936-876D-4B1F-8449-439C14D83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38" name="Picture 537">
                    <a:extLst>
                      <a:ext uri="{FF2B5EF4-FFF2-40B4-BE49-F238E27FC236}">
                        <a16:creationId xmlns:a16="http://schemas.microsoft.com/office/drawing/2014/main" id="{41DB3659-0462-434C-B5D8-A655BBB549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39" name="Picture 538">
                    <a:extLst>
                      <a:ext uri="{FF2B5EF4-FFF2-40B4-BE49-F238E27FC236}">
                        <a16:creationId xmlns:a16="http://schemas.microsoft.com/office/drawing/2014/main" id="{FCB7A584-702D-4C74-AF6B-ECAE0D3CE6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493" name="Group 492">
                <a:extLst>
                  <a:ext uri="{FF2B5EF4-FFF2-40B4-BE49-F238E27FC236}">
                    <a16:creationId xmlns:a16="http://schemas.microsoft.com/office/drawing/2014/main" id="{904B7B49-7D73-4939-B1AB-16D55C1EAB1A}"/>
                  </a:ext>
                </a:extLst>
              </p:cNvPr>
              <p:cNvGrpSpPr/>
              <p:nvPr/>
            </p:nvGrpSpPr>
            <p:grpSpPr>
              <a:xfrm>
                <a:off x="526240" y="3519437"/>
                <a:ext cx="2522353" cy="494247"/>
                <a:chOff x="449447" y="2973182"/>
                <a:chExt cx="2636627" cy="516639"/>
              </a:xfrm>
            </p:grpSpPr>
            <p:grpSp>
              <p:nvGrpSpPr>
                <p:cNvPr id="494" name="Group 493">
                  <a:extLst>
                    <a:ext uri="{FF2B5EF4-FFF2-40B4-BE49-F238E27FC236}">
                      <a16:creationId xmlns:a16="http://schemas.microsoft.com/office/drawing/2014/main" id="{C79A534A-8D96-43CF-B4B8-B14B5D323D76}"/>
                    </a:ext>
                  </a:extLst>
                </p:cNvPr>
                <p:cNvGrpSpPr/>
                <p:nvPr/>
              </p:nvGrpSpPr>
              <p:grpSpPr>
                <a:xfrm>
                  <a:off x="2074283" y="2973182"/>
                  <a:ext cx="470180" cy="516639"/>
                  <a:chOff x="1069936" y="2616870"/>
                  <a:chExt cx="1415238" cy="1555079"/>
                </a:xfrm>
              </p:grpSpPr>
              <p:sp>
                <p:nvSpPr>
                  <p:cNvPr id="523" name="Rounded Rectangle 80">
                    <a:extLst>
                      <a:ext uri="{FF2B5EF4-FFF2-40B4-BE49-F238E27FC236}">
                        <a16:creationId xmlns:a16="http://schemas.microsoft.com/office/drawing/2014/main" id="{EDAD1A94-0F6A-44EF-ACD0-87034D80B0C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24" name="Picture 523">
                    <a:extLst>
                      <a:ext uri="{FF2B5EF4-FFF2-40B4-BE49-F238E27FC236}">
                        <a16:creationId xmlns:a16="http://schemas.microsoft.com/office/drawing/2014/main" id="{FF69C4B0-8781-4FD2-B398-5F9F68DFBA7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25" name="Picture 524">
                    <a:extLst>
                      <a:ext uri="{FF2B5EF4-FFF2-40B4-BE49-F238E27FC236}">
                        <a16:creationId xmlns:a16="http://schemas.microsoft.com/office/drawing/2014/main" id="{8A5E1E5A-A206-4165-AC0A-C22533786F4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6" name="Picture 525">
                    <a:extLst>
                      <a:ext uri="{FF2B5EF4-FFF2-40B4-BE49-F238E27FC236}">
                        <a16:creationId xmlns:a16="http://schemas.microsoft.com/office/drawing/2014/main" id="{C771FA35-A734-420C-B7BA-85CC093921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7" name="Picture 526">
                    <a:extLst>
                      <a:ext uri="{FF2B5EF4-FFF2-40B4-BE49-F238E27FC236}">
                        <a16:creationId xmlns:a16="http://schemas.microsoft.com/office/drawing/2014/main" id="{FD4E884E-FEF3-478B-AA05-C8285278C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8" name="Picture 527">
                    <a:extLst>
                      <a:ext uri="{FF2B5EF4-FFF2-40B4-BE49-F238E27FC236}">
                        <a16:creationId xmlns:a16="http://schemas.microsoft.com/office/drawing/2014/main" id="{783DCE74-27A5-4DA8-A1D2-BAD5826A04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5" name="Group 494">
                  <a:extLst>
                    <a:ext uri="{FF2B5EF4-FFF2-40B4-BE49-F238E27FC236}">
                      <a16:creationId xmlns:a16="http://schemas.microsoft.com/office/drawing/2014/main" id="{79EB7696-6BDD-427D-9B43-BE9E67D8E1D2}"/>
                    </a:ext>
                  </a:extLst>
                </p:cNvPr>
                <p:cNvGrpSpPr/>
                <p:nvPr/>
              </p:nvGrpSpPr>
              <p:grpSpPr>
                <a:xfrm>
                  <a:off x="1532671" y="2973182"/>
                  <a:ext cx="470180" cy="516639"/>
                  <a:chOff x="1069936" y="2616870"/>
                  <a:chExt cx="1415238" cy="1555079"/>
                </a:xfrm>
              </p:grpSpPr>
              <p:sp>
                <p:nvSpPr>
                  <p:cNvPr id="517" name="Rounded Rectangle 88">
                    <a:extLst>
                      <a:ext uri="{FF2B5EF4-FFF2-40B4-BE49-F238E27FC236}">
                        <a16:creationId xmlns:a16="http://schemas.microsoft.com/office/drawing/2014/main" id="{29316460-907D-47A5-A535-66CB3EC5EF2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8" name="Picture 517">
                    <a:extLst>
                      <a:ext uri="{FF2B5EF4-FFF2-40B4-BE49-F238E27FC236}">
                        <a16:creationId xmlns:a16="http://schemas.microsoft.com/office/drawing/2014/main" id="{58867146-1F41-44F0-96A6-755165AE13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9" name="Picture 518">
                    <a:extLst>
                      <a:ext uri="{FF2B5EF4-FFF2-40B4-BE49-F238E27FC236}">
                        <a16:creationId xmlns:a16="http://schemas.microsoft.com/office/drawing/2014/main" id="{B16165AF-B12F-4BF6-AC96-52D84383DE4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20" name="Picture 519">
                    <a:extLst>
                      <a:ext uri="{FF2B5EF4-FFF2-40B4-BE49-F238E27FC236}">
                        <a16:creationId xmlns:a16="http://schemas.microsoft.com/office/drawing/2014/main" id="{58A9AADF-DF6C-4D39-950D-7DAC291D39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21" name="Picture 520">
                    <a:extLst>
                      <a:ext uri="{FF2B5EF4-FFF2-40B4-BE49-F238E27FC236}">
                        <a16:creationId xmlns:a16="http://schemas.microsoft.com/office/drawing/2014/main" id="{9E532391-5DAD-4ED3-9484-7211F693F9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22" name="Picture 521">
                    <a:extLst>
                      <a:ext uri="{FF2B5EF4-FFF2-40B4-BE49-F238E27FC236}">
                        <a16:creationId xmlns:a16="http://schemas.microsoft.com/office/drawing/2014/main" id="{9A206ADB-2FB4-4380-AA18-0F143884DF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6" name="Group 495">
                  <a:extLst>
                    <a:ext uri="{FF2B5EF4-FFF2-40B4-BE49-F238E27FC236}">
                      <a16:creationId xmlns:a16="http://schemas.microsoft.com/office/drawing/2014/main" id="{7A165DEC-150A-4813-B262-EF0110B22E0A}"/>
                    </a:ext>
                  </a:extLst>
                </p:cNvPr>
                <p:cNvGrpSpPr/>
                <p:nvPr/>
              </p:nvGrpSpPr>
              <p:grpSpPr>
                <a:xfrm>
                  <a:off x="2615894" y="2973182"/>
                  <a:ext cx="470180" cy="516639"/>
                  <a:chOff x="1069936" y="2616870"/>
                  <a:chExt cx="1415238" cy="1555079"/>
                </a:xfrm>
              </p:grpSpPr>
              <p:sp>
                <p:nvSpPr>
                  <p:cNvPr id="511" name="Rounded Rectangle 99">
                    <a:extLst>
                      <a:ext uri="{FF2B5EF4-FFF2-40B4-BE49-F238E27FC236}">
                        <a16:creationId xmlns:a16="http://schemas.microsoft.com/office/drawing/2014/main" id="{56A7FA63-A4DE-41CE-90A7-DDAAE35E67CD}"/>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12" name="Picture 511">
                    <a:extLst>
                      <a:ext uri="{FF2B5EF4-FFF2-40B4-BE49-F238E27FC236}">
                        <a16:creationId xmlns:a16="http://schemas.microsoft.com/office/drawing/2014/main" id="{3E270597-26B5-464A-8877-C0BA2A0B80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13" name="Picture 512">
                    <a:extLst>
                      <a:ext uri="{FF2B5EF4-FFF2-40B4-BE49-F238E27FC236}">
                        <a16:creationId xmlns:a16="http://schemas.microsoft.com/office/drawing/2014/main" id="{4BADC2B8-D373-4625-89D5-EC73DED8F3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14" name="Picture 513">
                    <a:extLst>
                      <a:ext uri="{FF2B5EF4-FFF2-40B4-BE49-F238E27FC236}">
                        <a16:creationId xmlns:a16="http://schemas.microsoft.com/office/drawing/2014/main" id="{3946B700-5A94-4F44-BE7E-FBC9348B1AC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15" name="Picture 514">
                    <a:extLst>
                      <a:ext uri="{FF2B5EF4-FFF2-40B4-BE49-F238E27FC236}">
                        <a16:creationId xmlns:a16="http://schemas.microsoft.com/office/drawing/2014/main" id="{5BB27BEA-22A6-47E4-AC38-4507A76459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6" name="Picture 515">
                    <a:extLst>
                      <a:ext uri="{FF2B5EF4-FFF2-40B4-BE49-F238E27FC236}">
                        <a16:creationId xmlns:a16="http://schemas.microsoft.com/office/drawing/2014/main" id="{FEFDC12D-39AB-4DEB-99C5-7161E3CFFC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7" name="Group 496">
                  <a:extLst>
                    <a:ext uri="{FF2B5EF4-FFF2-40B4-BE49-F238E27FC236}">
                      <a16:creationId xmlns:a16="http://schemas.microsoft.com/office/drawing/2014/main" id="{246B18CE-3BE1-43BC-8C8D-45E1BA93AE7B}"/>
                    </a:ext>
                  </a:extLst>
                </p:cNvPr>
                <p:cNvGrpSpPr/>
                <p:nvPr/>
              </p:nvGrpSpPr>
              <p:grpSpPr>
                <a:xfrm>
                  <a:off x="991059" y="2973182"/>
                  <a:ext cx="470180" cy="516639"/>
                  <a:chOff x="1069936" y="2616870"/>
                  <a:chExt cx="1415238" cy="1555079"/>
                </a:xfrm>
              </p:grpSpPr>
              <p:sp>
                <p:nvSpPr>
                  <p:cNvPr id="505" name="Rounded Rectangle 290">
                    <a:extLst>
                      <a:ext uri="{FF2B5EF4-FFF2-40B4-BE49-F238E27FC236}">
                        <a16:creationId xmlns:a16="http://schemas.microsoft.com/office/drawing/2014/main" id="{773BB5B9-AAD2-4E79-82C3-6ACB4B83F40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6" name="Picture 505">
                    <a:extLst>
                      <a:ext uri="{FF2B5EF4-FFF2-40B4-BE49-F238E27FC236}">
                        <a16:creationId xmlns:a16="http://schemas.microsoft.com/office/drawing/2014/main" id="{664F7AB8-11BB-422B-A506-60DDDFF070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7" name="Picture 506">
                    <a:extLst>
                      <a:ext uri="{FF2B5EF4-FFF2-40B4-BE49-F238E27FC236}">
                        <a16:creationId xmlns:a16="http://schemas.microsoft.com/office/drawing/2014/main" id="{E761A85F-DEC5-435A-BE1E-A7A81E6DF6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8" name="Picture 507">
                    <a:extLst>
                      <a:ext uri="{FF2B5EF4-FFF2-40B4-BE49-F238E27FC236}">
                        <a16:creationId xmlns:a16="http://schemas.microsoft.com/office/drawing/2014/main" id="{31718D0D-B1FD-4853-B838-15A9823E98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9" name="Picture 508">
                    <a:extLst>
                      <a:ext uri="{FF2B5EF4-FFF2-40B4-BE49-F238E27FC236}">
                        <a16:creationId xmlns:a16="http://schemas.microsoft.com/office/drawing/2014/main" id="{94CC0588-0280-4866-84DB-844D13771F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10" name="Picture 509">
                    <a:extLst>
                      <a:ext uri="{FF2B5EF4-FFF2-40B4-BE49-F238E27FC236}">
                        <a16:creationId xmlns:a16="http://schemas.microsoft.com/office/drawing/2014/main" id="{A7FA9658-53C1-4FAE-8776-E1B99ABADC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498" name="Group 497">
                  <a:extLst>
                    <a:ext uri="{FF2B5EF4-FFF2-40B4-BE49-F238E27FC236}">
                      <a16:creationId xmlns:a16="http://schemas.microsoft.com/office/drawing/2014/main" id="{12CEC7C1-686D-462B-BC76-B3F3481468BD}"/>
                    </a:ext>
                  </a:extLst>
                </p:cNvPr>
                <p:cNvGrpSpPr/>
                <p:nvPr/>
              </p:nvGrpSpPr>
              <p:grpSpPr>
                <a:xfrm>
                  <a:off x="449447" y="2973182"/>
                  <a:ext cx="470180" cy="516639"/>
                  <a:chOff x="1069936" y="2616870"/>
                  <a:chExt cx="1415238" cy="1555079"/>
                </a:xfrm>
              </p:grpSpPr>
              <p:sp>
                <p:nvSpPr>
                  <p:cNvPr id="499" name="Rounded Rectangle 284">
                    <a:extLst>
                      <a:ext uri="{FF2B5EF4-FFF2-40B4-BE49-F238E27FC236}">
                        <a16:creationId xmlns:a16="http://schemas.microsoft.com/office/drawing/2014/main" id="{5E4087C5-51EA-4F10-9948-90A37E5D3A8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00" name="Picture 499">
                    <a:extLst>
                      <a:ext uri="{FF2B5EF4-FFF2-40B4-BE49-F238E27FC236}">
                        <a16:creationId xmlns:a16="http://schemas.microsoft.com/office/drawing/2014/main" id="{64860B99-BE00-428C-861F-3A56C492F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01" name="Picture 500">
                    <a:extLst>
                      <a:ext uri="{FF2B5EF4-FFF2-40B4-BE49-F238E27FC236}">
                        <a16:creationId xmlns:a16="http://schemas.microsoft.com/office/drawing/2014/main" id="{07FA6B9A-4013-480E-84F9-FFC0CF0B46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02" name="Picture 501">
                    <a:extLst>
                      <a:ext uri="{FF2B5EF4-FFF2-40B4-BE49-F238E27FC236}">
                        <a16:creationId xmlns:a16="http://schemas.microsoft.com/office/drawing/2014/main" id="{E6748F4C-EFD4-4EBB-ACEB-4FFBE8B535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03" name="Picture 502">
                    <a:extLst>
                      <a:ext uri="{FF2B5EF4-FFF2-40B4-BE49-F238E27FC236}">
                        <a16:creationId xmlns:a16="http://schemas.microsoft.com/office/drawing/2014/main" id="{1467AB3D-35E9-428A-BE2D-9DF63E9525A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04" name="Picture 503">
                    <a:extLst>
                      <a:ext uri="{FF2B5EF4-FFF2-40B4-BE49-F238E27FC236}">
                        <a16:creationId xmlns:a16="http://schemas.microsoft.com/office/drawing/2014/main" id="{4DD13C98-170E-4DC2-B1AB-0148E612A3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grpSp>
        <p:nvGrpSpPr>
          <p:cNvPr id="564" name="Group 563">
            <a:extLst>
              <a:ext uri="{FF2B5EF4-FFF2-40B4-BE49-F238E27FC236}">
                <a16:creationId xmlns:a16="http://schemas.microsoft.com/office/drawing/2014/main" id="{40692125-D1BF-42F9-9BE3-26BBBA1E3584}"/>
              </a:ext>
            </a:extLst>
          </p:cNvPr>
          <p:cNvGrpSpPr/>
          <p:nvPr/>
        </p:nvGrpSpPr>
        <p:grpSpPr>
          <a:xfrm>
            <a:off x="6044390" y="2867621"/>
            <a:ext cx="2694853" cy="1435209"/>
            <a:chOff x="398839" y="2867621"/>
            <a:chExt cx="2777155" cy="1479041"/>
          </a:xfrm>
        </p:grpSpPr>
        <p:sp>
          <p:nvSpPr>
            <p:cNvPr id="565" name="Rounded Rectangle 337">
              <a:extLst>
                <a:ext uri="{FF2B5EF4-FFF2-40B4-BE49-F238E27FC236}">
                  <a16:creationId xmlns:a16="http://schemas.microsoft.com/office/drawing/2014/main" id="{A8D517AC-2EAE-4BCE-BF43-0F61377475BA}"/>
                </a:ext>
              </a:extLst>
            </p:cNvPr>
            <p:cNvSpPr/>
            <p:nvPr/>
          </p:nvSpPr>
          <p:spPr>
            <a:xfrm>
              <a:off x="398839" y="2867621"/>
              <a:ext cx="2777155" cy="1479041"/>
            </a:xfrm>
            <a:prstGeom prst="roundRect">
              <a:avLst>
                <a:gd name="adj" fmla="val 0"/>
              </a:avLst>
            </a:prstGeom>
            <a:noFill/>
            <a:ln w="28575" cap="rnd">
              <a:solidFill>
                <a:srgbClr val="F7981F"/>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tx1"/>
                </a:solidFill>
                <a:latin typeface="Helvetica Neue"/>
                <a:cs typeface="Helvetica Neue"/>
              </a:endParaRPr>
            </a:p>
          </p:txBody>
        </p:sp>
        <p:sp>
          <p:nvSpPr>
            <p:cNvPr id="566" name="TextBox 565">
              <a:extLst>
                <a:ext uri="{FF2B5EF4-FFF2-40B4-BE49-F238E27FC236}">
                  <a16:creationId xmlns:a16="http://schemas.microsoft.com/office/drawing/2014/main" id="{6E3C66CF-5EF6-4F14-AF9E-5237F7D41537}"/>
                </a:ext>
              </a:extLst>
            </p:cNvPr>
            <p:cNvSpPr txBox="1"/>
            <p:nvPr/>
          </p:nvSpPr>
          <p:spPr>
            <a:xfrm>
              <a:off x="924534" y="4071998"/>
              <a:ext cx="1725764" cy="253741"/>
            </a:xfrm>
            <a:prstGeom prst="rect">
              <a:avLst/>
            </a:prstGeom>
            <a:noFill/>
          </p:spPr>
          <p:txBody>
            <a:bodyPr wrap="square" rtlCol="0">
              <a:spAutoFit/>
            </a:bodyPr>
            <a:lstStyle/>
            <a:p>
              <a:pPr algn="ctr"/>
              <a:r>
                <a:rPr lang="en-US" sz="10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Availability Zone #3</a:t>
              </a:r>
              <a:endParaRPr lang="en-US" sz="2400"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67" name="Group 566">
              <a:extLst>
                <a:ext uri="{FF2B5EF4-FFF2-40B4-BE49-F238E27FC236}">
                  <a16:creationId xmlns:a16="http://schemas.microsoft.com/office/drawing/2014/main" id="{AE21232A-900C-4AE2-AFCA-AB40E3DABE13}"/>
                </a:ext>
              </a:extLst>
            </p:cNvPr>
            <p:cNvGrpSpPr/>
            <p:nvPr/>
          </p:nvGrpSpPr>
          <p:grpSpPr>
            <a:xfrm>
              <a:off x="526240" y="2973182"/>
              <a:ext cx="2522353" cy="1040502"/>
              <a:chOff x="526240" y="2973182"/>
              <a:chExt cx="2522353" cy="1040502"/>
            </a:xfrm>
          </p:grpSpPr>
          <p:grpSp>
            <p:nvGrpSpPr>
              <p:cNvPr id="568" name="Group 567">
                <a:extLst>
                  <a:ext uri="{FF2B5EF4-FFF2-40B4-BE49-F238E27FC236}">
                    <a16:creationId xmlns:a16="http://schemas.microsoft.com/office/drawing/2014/main" id="{493B7855-1451-4259-B9EE-78623C63A2CF}"/>
                  </a:ext>
                </a:extLst>
              </p:cNvPr>
              <p:cNvGrpSpPr/>
              <p:nvPr/>
            </p:nvGrpSpPr>
            <p:grpSpPr>
              <a:xfrm>
                <a:off x="526240" y="2973182"/>
                <a:ext cx="2522353" cy="494247"/>
                <a:chOff x="449447" y="2973182"/>
                <a:chExt cx="2636627" cy="516639"/>
              </a:xfrm>
            </p:grpSpPr>
            <p:grpSp>
              <p:nvGrpSpPr>
                <p:cNvPr id="605" name="Group 604">
                  <a:extLst>
                    <a:ext uri="{FF2B5EF4-FFF2-40B4-BE49-F238E27FC236}">
                      <a16:creationId xmlns:a16="http://schemas.microsoft.com/office/drawing/2014/main" id="{72A42F51-E171-4C57-83A6-C1234CD20106}"/>
                    </a:ext>
                  </a:extLst>
                </p:cNvPr>
                <p:cNvGrpSpPr/>
                <p:nvPr/>
              </p:nvGrpSpPr>
              <p:grpSpPr>
                <a:xfrm>
                  <a:off x="2074283" y="2973182"/>
                  <a:ext cx="470180" cy="516639"/>
                  <a:chOff x="1069936" y="2616870"/>
                  <a:chExt cx="1415238" cy="1555079"/>
                </a:xfrm>
              </p:grpSpPr>
              <p:sp>
                <p:nvSpPr>
                  <p:cNvPr id="634" name="Rounded Rectangle 80">
                    <a:extLst>
                      <a:ext uri="{FF2B5EF4-FFF2-40B4-BE49-F238E27FC236}">
                        <a16:creationId xmlns:a16="http://schemas.microsoft.com/office/drawing/2014/main" id="{16A8221D-FDC9-44CA-9795-FF44DE793DD4}"/>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35" name="Picture 634">
                    <a:extLst>
                      <a:ext uri="{FF2B5EF4-FFF2-40B4-BE49-F238E27FC236}">
                        <a16:creationId xmlns:a16="http://schemas.microsoft.com/office/drawing/2014/main" id="{5DF95041-1629-4570-95CD-24E4F1B83E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6" name="Picture 635">
                    <a:extLst>
                      <a:ext uri="{FF2B5EF4-FFF2-40B4-BE49-F238E27FC236}">
                        <a16:creationId xmlns:a16="http://schemas.microsoft.com/office/drawing/2014/main" id="{148FE5A4-81BF-4817-B4CB-EA6D144403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7" name="Picture 636">
                    <a:extLst>
                      <a:ext uri="{FF2B5EF4-FFF2-40B4-BE49-F238E27FC236}">
                        <a16:creationId xmlns:a16="http://schemas.microsoft.com/office/drawing/2014/main" id="{2BEC12B7-DD05-4A14-9010-05753F1F47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8" name="Picture 637">
                    <a:extLst>
                      <a:ext uri="{FF2B5EF4-FFF2-40B4-BE49-F238E27FC236}">
                        <a16:creationId xmlns:a16="http://schemas.microsoft.com/office/drawing/2014/main" id="{7A0C63BC-0BEA-48EA-95C5-357F9BFE68C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9" name="Picture 638">
                    <a:extLst>
                      <a:ext uri="{FF2B5EF4-FFF2-40B4-BE49-F238E27FC236}">
                        <a16:creationId xmlns:a16="http://schemas.microsoft.com/office/drawing/2014/main" id="{5EF5E806-40BF-4FED-9F73-10DA5FCFF0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6" name="Group 605">
                  <a:extLst>
                    <a:ext uri="{FF2B5EF4-FFF2-40B4-BE49-F238E27FC236}">
                      <a16:creationId xmlns:a16="http://schemas.microsoft.com/office/drawing/2014/main" id="{49CB484A-65B2-4174-92E5-91AFF5027079}"/>
                    </a:ext>
                  </a:extLst>
                </p:cNvPr>
                <p:cNvGrpSpPr/>
                <p:nvPr/>
              </p:nvGrpSpPr>
              <p:grpSpPr>
                <a:xfrm>
                  <a:off x="1532671" y="2973182"/>
                  <a:ext cx="470180" cy="516639"/>
                  <a:chOff x="1069936" y="2616870"/>
                  <a:chExt cx="1415238" cy="1555079"/>
                </a:xfrm>
              </p:grpSpPr>
              <p:sp>
                <p:nvSpPr>
                  <p:cNvPr id="628" name="Rounded Rectangle 88">
                    <a:extLst>
                      <a:ext uri="{FF2B5EF4-FFF2-40B4-BE49-F238E27FC236}">
                        <a16:creationId xmlns:a16="http://schemas.microsoft.com/office/drawing/2014/main" id="{6E212BAA-FF1B-4E98-9EC9-DAA5489A7A35}"/>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9" name="Picture 628">
                    <a:extLst>
                      <a:ext uri="{FF2B5EF4-FFF2-40B4-BE49-F238E27FC236}">
                        <a16:creationId xmlns:a16="http://schemas.microsoft.com/office/drawing/2014/main" id="{71C7636E-9D92-4F78-AEA6-B8F14FC8A5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30" name="Picture 629">
                    <a:extLst>
                      <a:ext uri="{FF2B5EF4-FFF2-40B4-BE49-F238E27FC236}">
                        <a16:creationId xmlns:a16="http://schemas.microsoft.com/office/drawing/2014/main" id="{FA3E4531-EB57-4144-BB1C-17009B3917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31" name="Picture 630">
                    <a:extLst>
                      <a:ext uri="{FF2B5EF4-FFF2-40B4-BE49-F238E27FC236}">
                        <a16:creationId xmlns:a16="http://schemas.microsoft.com/office/drawing/2014/main" id="{C40D67D8-4E15-40D3-BC8B-A1C769CDFD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32" name="Picture 631">
                    <a:extLst>
                      <a:ext uri="{FF2B5EF4-FFF2-40B4-BE49-F238E27FC236}">
                        <a16:creationId xmlns:a16="http://schemas.microsoft.com/office/drawing/2014/main" id="{3639ECB1-A63A-46E7-B7D2-4485925C0C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33" name="Picture 632">
                    <a:extLst>
                      <a:ext uri="{FF2B5EF4-FFF2-40B4-BE49-F238E27FC236}">
                        <a16:creationId xmlns:a16="http://schemas.microsoft.com/office/drawing/2014/main" id="{55F569AC-5CB8-4859-9C00-7D9A21397B0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7" name="Group 606">
                  <a:extLst>
                    <a:ext uri="{FF2B5EF4-FFF2-40B4-BE49-F238E27FC236}">
                      <a16:creationId xmlns:a16="http://schemas.microsoft.com/office/drawing/2014/main" id="{6114D494-B4C1-4A3A-BB2E-3CE4D4EBC83E}"/>
                    </a:ext>
                  </a:extLst>
                </p:cNvPr>
                <p:cNvGrpSpPr/>
                <p:nvPr/>
              </p:nvGrpSpPr>
              <p:grpSpPr>
                <a:xfrm>
                  <a:off x="2615894" y="2973182"/>
                  <a:ext cx="470180" cy="516639"/>
                  <a:chOff x="1069936" y="2616870"/>
                  <a:chExt cx="1415238" cy="1555079"/>
                </a:xfrm>
              </p:grpSpPr>
              <p:sp>
                <p:nvSpPr>
                  <p:cNvPr id="622" name="Rounded Rectangle 99">
                    <a:extLst>
                      <a:ext uri="{FF2B5EF4-FFF2-40B4-BE49-F238E27FC236}">
                        <a16:creationId xmlns:a16="http://schemas.microsoft.com/office/drawing/2014/main" id="{4E0C9A76-EE36-4B4B-A693-2AED7391BB3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23" name="Picture 622">
                    <a:extLst>
                      <a:ext uri="{FF2B5EF4-FFF2-40B4-BE49-F238E27FC236}">
                        <a16:creationId xmlns:a16="http://schemas.microsoft.com/office/drawing/2014/main" id="{FD6489A7-0FE4-43B8-AC0A-F81A18DBB4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24" name="Picture 623">
                    <a:extLst>
                      <a:ext uri="{FF2B5EF4-FFF2-40B4-BE49-F238E27FC236}">
                        <a16:creationId xmlns:a16="http://schemas.microsoft.com/office/drawing/2014/main" id="{CB3AD2C9-7326-4A13-B44A-B3B1F123671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25" name="Picture 624">
                    <a:extLst>
                      <a:ext uri="{FF2B5EF4-FFF2-40B4-BE49-F238E27FC236}">
                        <a16:creationId xmlns:a16="http://schemas.microsoft.com/office/drawing/2014/main" id="{CCE0EE14-7020-458E-8443-CF4A49D68B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6" name="Picture 625">
                    <a:extLst>
                      <a:ext uri="{FF2B5EF4-FFF2-40B4-BE49-F238E27FC236}">
                        <a16:creationId xmlns:a16="http://schemas.microsoft.com/office/drawing/2014/main" id="{D28B36E0-3B76-4974-91B2-B3DECA0B0CE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7" name="Picture 626">
                    <a:extLst>
                      <a:ext uri="{FF2B5EF4-FFF2-40B4-BE49-F238E27FC236}">
                        <a16:creationId xmlns:a16="http://schemas.microsoft.com/office/drawing/2014/main" id="{6A2B07C4-E807-4059-B213-02EF2E6EA0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8" name="Group 607">
                  <a:extLst>
                    <a:ext uri="{FF2B5EF4-FFF2-40B4-BE49-F238E27FC236}">
                      <a16:creationId xmlns:a16="http://schemas.microsoft.com/office/drawing/2014/main" id="{8CAE9C36-9AC7-4343-9B3A-D5BFC0CF0016}"/>
                    </a:ext>
                  </a:extLst>
                </p:cNvPr>
                <p:cNvGrpSpPr/>
                <p:nvPr/>
              </p:nvGrpSpPr>
              <p:grpSpPr>
                <a:xfrm>
                  <a:off x="991059" y="2973182"/>
                  <a:ext cx="470180" cy="516639"/>
                  <a:chOff x="1069936" y="2616870"/>
                  <a:chExt cx="1415238" cy="1555079"/>
                </a:xfrm>
              </p:grpSpPr>
              <p:sp>
                <p:nvSpPr>
                  <p:cNvPr id="616" name="Rounded Rectangle 290">
                    <a:extLst>
                      <a:ext uri="{FF2B5EF4-FFF2-40B4-BE49-F238E27FC236}">
                        <a16:creationId xmlns:a16="http://schemas.microsoft.com/office/drawing/2014/main" id="{5E468A76-7A78-42F4-957C-AEF209F6E69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7" name="Picture 616">
                    <a:extLst>
                      <a:ext uri="{FF2B5EF4-FFF2-40B4-BE49-F238E27FC236}">
                        <a16:creationId xmlns:a16="http://schemas.microsoft.com/office/drawing/2014/main" id="{31542EC4-9BE2-4EB4-A0E7-5A88C794B6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8" name="Picture 617">
                    <a:extLst>
                      <a:ext uri="{FF2B5EF4-FFF2-40B4-BE49-F238E27FC236}">
                        <a16:creationId xmlns:a16="http://schemas.microsoft.com/office/drawing/2014/main" id="{00406FB4-B5E1-4864-890F-F5BED58B05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9" name="Picture 618">
                    <a:extLst>
                      <a:ext uri="{FF2B5EF4-FFF2-40B4-BE49-F238E27FC236}">
                        <a16:creationId xmlns:a16="http://schemas.microsoft.com/office/drawing/2014/main" id="{901F1C7D-02AA-408A-9B71-641B241CCD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20" name="Picture 619">
                    <a:extLst>
                      <a:ext uri="{FF2B5EF4-FFF2-40B4-BE49-F238E27FC236}">
                        <a16:creationId xmlns:a16="http://schemas.microsoft.com/office/drawing/2014/main" id="{5B5EAD8C-7D4F-4993-8E32-D227589515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1" name="Picture 620">
                    <a:extLst>
                      <a:ext uri="{FF2B5EF4-FFF2-40B4-BE49-F238E27FC236}">
                        <a16:creationId xmlns:a16="http://schemas.microsoft.com/office/drawing/2014/main" id="{7B32BE5E-6A79-47D0-87FE-ED4117D5E0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609" name="Group 608">
                  <a:extLst>
                    <a:ext uri="{FF2B5EF4-FFF2-40B4-BE49-F238E27FC236}">
                      <a16:creationId xmlns:a16="http://schemas.microsoft.com/office/drawing/2014/main" id="{F9AC63A6-B772-45A6-95FD-BF3EAFE61E9A}"/>
                    </a:ext>
                  </a:extLst>
                </p:cNvPr>
                <p:cNvGrpSpPr/>
                <p:nvPr/>
              </p:nvGrpSpPr>
              <p:grpSpPr>
                <a:xfrm>
                  <a:off x="449447" y="2973182"/>
                  <a:ext cx="470180" cy="516639"/>
                  <a:chOff x="1069936" y="2616870"/>
                  <a:chExt cx="1415238" cy="1555079"/>
                </a:xfrm>
              </p:grpSpPr>
              <p:sp>
                <p:nvSpPr>
                  <p:cNvPr id="610" name="Rounded Rectangle 284">
                    <a:extLst>
                      <a:ext uri="{FF2B5EF4-FFF2-40B4-BE49-F238E27FC236}">
                        <a16:creationId xmlns:a16="http://schemas.microsoft.com/office/drawing/2014/main" id="{6FAB079D-4E3B-483C-9180-0A5B877289C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11" name="Picture 610">
                    <a:extLst>
                      <a:ext uri="{FF2B5EF4-FFF2-40B4-BE49-F238E27FC236}">
                        <a16:creationId xmlns:a16="http://schemas.microsoft.com/office/drawing/2014/main" id="{2E1A824C-5CCE-45CF-8835-1C93C51B6B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12" name="Picture 611">
                    <a:extLst>
                      <a:ext uri="{FF2B5EF4-FFF2-40B4-BE49-F238E27FC236}">
                        <a16:creationId xmlns:a16="http://schemas.microsoft.com/office/drawing/2014/main" id="{E7CDC99B-513A-4A79-8F04-F2A2086E750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13" name="Picture 612">
                    <a:extLst>
                      <a:ext uri="{FF2B5EF4-FFF2-40B4-BE49-F238E27FC236}">
                        <a16:creationId xmlns:a16="http://schemas.microsoft.com/office/drawing/2014/main" id="{DB43C902-F3AE-4F01-9272-A91335DFFD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14" name="Picture 613">
                    <a:extLst>
                      <a:ext uri="{FF2B5EF4-FFF2-40B4-BE49-F238E27FC236}">
                        <a16:creationId xmlns:a16="http://schemas.microsoft.com/office/drawing/2014/main" id="{0FA29030-DDC4-41EF-9FE2-F40CB241B7F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15" name="Picture 614">
                    <a:extLst>
                      <a:ext uri="{FF2B5EF4-FFF2-40B4-BE49-F238E27FC236}">
                        <a16:creationId xmlns:a16="http://schemas.microsoft.com/office/drawing/2014/main" id="{3363E3D7-8644-4812-B0D4-00D24C2A50C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nvGrpSpPr>
              <p:cNvPr id="569" name="Group 568">
                <a:extLst>
                  <a:ext uri="{FF2B5EF4-FFF2-40B4-BE49-F238E27FC236}">
                    <a16:creationId xmlns:a16="http://schemas.microsoft.com/office/drawing/2014/main" id="{D0D9152F-C5F2-44F4-BBC4-3CC5085DF3B5}"/>
                  </a:ext>
                </a:extLst>
              </p:cNvPr>
              <p:cNvGrpSpPr/>
              <p:nvPr/>
            </p:nvGrpSpPr>
            <p:grpSpPr>
              <a:xfrm>
                <a:off x="526240" y="3519437"/>
                <a:ext cx="2522353" cy="494247"/>
                <a:chOff x="449447" y="2973182"/>
                <a:chExt cx="2636627" cy="516639"/>
              </a:xfrm>
            </p:grpSpPr>
            <p:grpSp>
              <p:nvGrpSpPr>
                <p:cNvPr id="570" name="Group 569">
                  <a:extLst>
                    <a:ext uri="{FF2B5EF4-FFF2-40B4-BE49-F238E27FC236}">
                      <a16:creationId xmlns:a16="http://schemas.microsoft.com/office/drawing/2014/main" id="{028944C1-C895-4575-AEFB-BBEFC73460DC}"/>
                    </a:ext>
                  </a:extLst>
                </p:cNvPr>
                <p:cNvGrpSpPr/>
                <p:nvPr/>
              </p:nvGrpSpPr>
              <p:grpSpPr>
                <a:xfrm>
                  <a:off x="2074283" y="2973182"/>
                  <a:ext cx="470180" cy="516639"/>
                  <a:chOff x="1069936" y="2616870"/>
                  <a:chExt cx="1415238" cy="1555079"/>
                </a:xfrm>
              </p:grpSpPr>
              <p:sp>
                <p:nvSpPr>
                  <p:cNvPr id="599" name="Rounded Rectangle 80">
                    <a:extLst>
                      <a:ext uri="{FF2B5EF4-FFF2-40B4-BE49-F238E27FC236}">
                        <a16:creationId xmlns:a16="http://schemas.microsoft.com/office/drawing/2014/main" id="{EFEA5A93-995E-4BB8-BF82-B8A49A942B19}"/>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600" name="Picture 599">
                    <a:extLst>
                      <a:ext uri="{FF2B5EF4-FFF2-40B4-BE49-F238E27FC236}">
                        <a16:creationId xmlns:a16="http://schemas.microsoft.com/office/drawing/2014/main" id="{BCBC21F7-0840-476C-9622-A60B902B42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601" name="Picture 600">
                    <a:extLst>
                      <a:ext uri="{FF2B5EF4-FFF2-40B4-BE49-F238E27FC236}">
                        <a16:creationId xmlns:a16="http://schemas.microsoft.com/office/drawing/2014/main" id="{409A07E5-3737-401E-A6D5-FCA4E9B7F9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02" name="Picture 601">
                    <a:extLst>
                      <a:ext uri="{FF2B5EF4-FFF2-40B4-BE49-F238E27FC236}">
                        <a16:creationId xmlns:a16="http://schemas.microsoft.com/office/drawing/2014/main" id="{D1C21B85-F8C3-4441-AC25-86A762294F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03" name="Picture 602">
                    <a:extLst>
                      <a:ext uri="{FF2B5EF4-FFF2-40B4-BE49-F238E27FC236}">
                        <a16:creationId xmlns:a16="http://schemas.microsoft.com/office/drawing/2014/main" id="{BBAD76CA-7872-4BF3-971A-FC454D65B7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04" name="Picture 603">
                    <a:extLst>
                      <a:ext uri="{FF2B5EF4-FFF2-40B4-BE49-F238E27FC236}">
                        <a16:creationId xmlns:a16="http://schemas.microsoft.com/office/drawing/2014/main" id="{F89338B2-A36C-48DB-8CE3-79E3B38AA7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1" name="Group 570">
                  <a:extLst>
                    <a:ext uri="{FF2B5EF4-FFF2-40B4-BE49-F238E27FC236}">
                      <a16:creationId xmlns:a16="http://schemas.microsoft.com/office/drawing/2014/main" id="{FECC457C-5A2A-4F0F-A118-6F8E0294D3C0}"/>
                    </a:ext>
                  </a:extLst>
                </p:cNvPr>
                <p:cNvGrpSpPr/>
                <p:nvPr/>
              </p:nvGrpSpPr>
              <p:grpSpPr>
                <a:xfrm>
                  <a:off x="1532671" y="2973182"/>
                  <a:ext cx="470180" cy="516639"/>
                  <a:chOff x="1069936" y="2616870"/>
                  <a:chExt cx="1415238" cy="1555079"/>
                </a:xfrm>
              </p:grpSpPr>
              <p:sp>
                <p:nvSpPr>
                  <p:cNvPr id="593" name="Rounded Rectangle 88">
                    <a:extLst>
                      <a:ext uri="{FF2B5EF4-FFF2-40B4-BE49-F238E27FC236}">
                        <a16:creationId xmlns:a16="http://schemas.microsoft.com/office/drawing/2014/main" id="{0D0C715C-F5CC-4630-9966-518228A235FE}"/>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94" name="Picture 593">
                    <a:extLst>
                      <a:ext uri="{FF2B5EF4-FFF2-40B4-BE49-F238E27FC236}">
                        <a16:creationId xmlns:a16="http://schemas.microsoft.com/office/drawing/2014/main" id="{A278D625-E007-405D-BC09-6748270591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95" name="Picture 594">
                    <a:extLst>
                      <a:ext uri="{FF2B5EF4-FFF2-40B4-BE49-F238E27FC236}">
                        <a16:creationId xmlns:a16="http://schemas.microsoft.com/office/drawing/2014/main" id="{96202529-B074-42C3-8F38-64BBB7F92F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6" name="Picture 595">
                    <a:extLst>
                      <a:ext uri="{FF2B5EF4-FFF2-40B4-BE49-F238E27FC236}">
                        <a16:creationId xmlns:a16="http://schemas.microsoft.com/office/drawing/2014/main" id="{A7EACB36-ED39-4CD7-A75A-CAFFC2121F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7" name="Picture 596">
                    <a:extLst>
                      <a:ext uri="{FF2B5EF4-FFF2-40B4-BE49-F238E27FC236}">
                        <a16:creationId xmlns:a16="http://schemas.microsoft.com/office/drawing/2014/main" id="{73B3CD88-5508-434C-A5D6-1FFFBC3960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8" name="Picture 597">
                    <a:extLst>
                      <a:ext uri="{FF2B5EF4-FFF2-40B4-BE49-F238E27FC236}">
                        <a16:creationId xmlns:a16="http://schemas.microsoft.com/office/drawing/2014/main" id="{A9CABABF-6397-418B-B69E-98DCCE332FF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2" name="Group 571">
                  <a:extLst>
                    <a:ext uri="{FF2B5EF4-FFF2-40B4-BE49-F238E27FC236}">
                      <a16:creationId xmlns:a16="http://schemas.microsoft.com/office/drawing/2014/main" id="{4A50C111-E365-4DEB-8489-785B09A87B20}"/>
                    </a:ext>
                  </a:extLst>
                </p:cNvPr>
                <p:cNvGrpSpPr/>
                <p:nvPr/>
              </p:nvGrpSpPr>
              <p:grpSpPr>
                <a:xfrm>
                  <a:off x="2615894" y="2973182"/>
                  <a:ext cx="470180" cy="516639"/>
                  <a:chOff x="1069936" y="2616870"/>
                  <a:chExt cx="1415238" cy="1555079"/>
                </a:xfrm>
              </p:grpSpPr>
              <p:sp>
                <p:nvSpPr>
                  <p:cNvPr id="587" name="Rounded Rectangle 99">
                    <a:extLst>
                      <a:ext uri="{FF2B5EF4-FFF2-40B4-BE49-F238E27FC236}">
                        <a16:creationId xmlns:a16="http://schemas.microsoft.com/office/drawing/2014/main" id="{3B4CADEF-9F69-4971-A171-ECF17DE9107A}"/>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8" name="Picture 587">
                    <a:extLst>
                      <a:ext uri="{FF2B5EF4-FFF2-40B4-BE49-F238E27FC236}">
                        <a16:creationId xmlns:a16="http://schemas.microsoft.com/office/drawing/2014/main" id="{40F4BD0D-5822-4BA5-842B-B4968BD31E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9" name="Picture 588">
                    <a:extLst>
                      <a:ext uri="{FF2B5EF4-FFF2-40B4-BE49-F238E27FC236}">
                        <a16:creationId xmlns:a16="http://schemas.microsoft.com/office/drawing/2014/main" id="{BEDC9104-0363-43A2-9FF0-C473702246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90" name="Picture 589">
                    <a:extLst>
                      <a:ext uri="{FF2B5EF4-FFF2-40B4-BE49-F238E27FC236}">
                        <a16:creationId xmlns:a16="http://schemas.microsoft.com/office/drawing/2014/main" id="{C2BB376D-08F7-4C9E-9425-9C038379D75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91" name="Picture 590">
                    <a:extLst>
                      <a:ext uri="{FF2B5EF4-FFF2-40B4-BE49-F238E27FC236}">
                        <a16:creationId xmlns:a16="http://schemas.microsoft.com/office/drawing/2014/main" id="{F58B6347-73E8-40F4-A67F-31CA59D6B8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92" name="Picture 591">
                    <a:extLst>
                      <a:ext uri="{FF2B5EF4-FFF2-40B4-BE49-F238E27FC236}">
                        <a16:creationId xmlns:a16="http://schemas.microsoft.com/office/drawing/2014/main" id="{AC8D7FC4-684F-4911-A376-4388601549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3" name="Group 572">
                  <a:extLst>
                    <a:ext uri="{FF2B5EF4-FFF2-40B4-BE49-F238E27FC236}">
                      <a16:creationId xmlns:a16="http://schemas.microsoft.com/office/drawing/2014/main" id="{1DDBD6C8-00F7-4A79-999D-51A8FBE824CC}"/>
                    </a:ext>
                  </a:extLst>
                </p:cNvPr>
                <p:cNvGrpSpPr/>
                <p:nvPr/>
              </p:nvGrpSpPr>
              <p:grpSpPr>
                <a:xfrm>
                  <a:off x="991059" y="2973182"/>
                  <a:ext cx="470180" cy="516639"/>
                  <a:chOff x="1069936" y="2616870"/>
                  <a:chExt cx="1415238" cy="1555079"/>
                </a:xfrm>
              </p:grpSpPr>
              <p:sp>
                <p:nvSpPr>
                  <p:cNvPr id="581" name="Rounded Rectangle 290">
                    <a:extLst>
                      <a:ext uri="{FF2B5EF4-FFF2-40B4-BE49-F238E27FC236}">
                        <a16:creationId xmlns:a16="http://schemas.microsoft.com/office/drawing/2014/main" id="{4E048CD0-9036-4627-B235-54CBF3718D86}"/>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82" name="Picture 581">
                    <a:extLst>
                      <a:ext uri="{FF2B5EF4-FFF2-40B4-BE49-F238E27FC236}">
                        <a16:creationId xmlns:a16="http://schemas.microsoft.com/office/drawing/2014/main" id="{2F4FF8EB-D800-40BA-AA4F-9245694521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83" name="Picture 582">
                    <a:extLst>
                      <a:ext uri="{FF2B5EF4-FFF2-40B4-BE49-F238E27FC236}">
                        <a16:creationId xmlns:a16="http://schemas.microsoft.com/office/drawing/2014/main" id="{B5B1C0E9-3069-4B0E-9BF3-234E1A466C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84" name="Picture 583">
                    <a:extLst>
                      <a:ext uri="{FF2B5EF4-FFF2-40B4-BE49-F238E27FC236}">
                        <a16:creationId xmlns:a16="http://schemas.microsoft.com/office/drawing/2014/main" id="{52DCEDF4-3366-4D9B-A60A-7D2FFF983EE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85" name="Picture 584">
                    <a:extLst>
                      <a:ext uri="{FF2B5EF4-FFF2-40B4-BE49-F238E27FC236}">
                        <a16:creationId xmlns:a16="http://schemas.microsoft.com/office/drawing/2014/main" id="{4486324D-E597-412E-BABD-10A1C90B2F0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6" name="Picture 585">
                    <a:extLst>
                      <a:ext uri="{FF2B5EF4-FFF2-40B4-BE49-F238E27FC236}">
                        <a16:creationId xmlns:a16="http://schemas.microsoft.com/office/drawing/2014/main" id="{E1F357AB-510F-481D-B288-70C61578568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574" name="Group 573">
                  <a:extLst>
                    <a:ext uri="{FF2B5EF4-FFF2-40B4-BE49-F238E27FC236}">
                      <a16:creationId xmlns:a16="http://schemas.microsoft.com/office/drawing/2014/main" id="{9A90E513-4EE0-4941-B5E4-B0E681B6D0C4}"/>
                    </a:ext>
                  </a:extLst>
                </p:cNvPr>
                <p:cNvGrpSpPr/>
                <p:nvPr/>
              </p:nvGrpSpPr>
              <p:grpSpPr>
                <a:xfrm>
                  <a:off x="449447" y="2973182"/>
                  <a:ext cx="470180" cy="516639"/>
                  <a:chOff x="1069936" y="2616870"/>
                  <a:chExt cx="1415238" cy="1555079"/>
                </a:xfrm>
              </p:grpSpPr>
              <p:sp>
                <p:nvSpPr>
                  <p:cNvPr id="575" name="Rounded Rectangle 284">
                    <a:extLst>
                      <a:ext uri="{FF2B5EF4-FFF2-40B4-BE49-F238E27FC236}">
                        <a16:creationId xmlns:a16="http://schemas.microsoft.com/office/drawing/2014/main" id="{5BFCBBEC-9C02-42E3-9817-F22206397C21}"/>
                      </a:ext>
                    </a:extLst>
                  </p:cNvPr>
                  <p:cNvSpPr/>
                  <p:nvPr/>
                </p:nvSpPr>
                <p:spPr>
                  <a:xfrm>
                    <a:off x="1099756" y="2800348"/>
                    <a:ext cx="1385418" cy="1371601"/>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tx1"/>
                      </a:solidFill>
                      <a:latin typeface="Arial"/>
                      <a:cs typeface="Arial"/>
                    </a:endParaRPr>
                  </a:p>
                </p:txBody>
              </p:sp>
              <p:pic>
                <p:nvPicPr>
                  <p:cNvPr id="576" name="Picture 575">
                    <a:extLst>
                      <a:ext uri="{FF2B5EF4-FFF2-40B4-BE49-F238E27FC236}">
                        <a16:creationId xmlns:a16="http://schemas.microsoft.com/office/drawing/2014/main" id="{C2716A8F-24A8-4A2A-A7F0-8A276EA562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77" name="Picture 576">
                    <a:extLst>
                      <a:ext uri="{FF2B5EF4-FFF2-40B4-BE49-F238E27FC236}">
                        <a16:creationId xmlns:a16="http://schemas.microsoft.com/office/drawing/2014/main" id="{6B4B0E47-2038-4AB1-932C-6F0013E3B6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578" name="Picture 577">
                    <a:extLst>
                      <a:ext uri="{FF2B5EF4-FFF2-40B4-BE49-F238E27FC236}">
                        <a16:creationId xmlns:a16="http://schemas.microsoft.com/office/drawing/2014/main" id="{3422AA47-0A25-41CD-B028-BFA90EF11A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579" name="Picture 578">
                    <a:extLst>
                      <a:ext uri="{FF2B5EF4-FFF2-40B4-BE49-F238E27FC236}">
                        <a16:creationId xmlns:a16="http://schemas.microsoft.com/office/drawing/2014/main" id="{74E0F88D-4370-4866-BFA9-5F818E392A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580" name="Picture 579">
                    <a:extLst>
                      <a:ext uri="{FF2B5EF4-FFF2-40B4-BE49-F238E27FC236}">
                        <a16:creationId xmlns:a16="http://schemas.microsoft.com/office/drawing/2014/main" id="{6382AEB1-441E-4454-B27F-0ACE76CDA1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grpSp>
      </p:grpSp>
      <p:pic>
        <p:nvPicPr>
          <p:cNvPr id="246" name="Picture 245">
            <a:extLst>
              <a:ext uri="{FF2B5EF4-FFF2-40B4-BE49-F238E27FC236}">
                <a16:creationId xmlns:a16="http://schemas.microsoft.com/office/drawing/2014/main" id="{9B8A9F8B-B712-2F46-A43A-676AB0BA47B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19279" y="1154594"/>
            <a:ext cx="853971" cy="960243"/>
          </a:xfrm>
          <a:prstGeom prst="rect">
            <a:avLst/>
          </a:prstGeom>
        </p:spPr>
      </p:pic>
    </p:spTree>
    <p:extLst>
      <p:ext uri="{BB962C8B-B14F-4D97-AF65-F5344CB8AC3E}">
        <p14:creationId xmlns:p14="http://schemas.microsoft.com/office/powerpoint/2010/main" val="296594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Production Workloads on AWS</a:t>
            </a:r>
            <a:endParaRPr lang="en-US" sz="2800" dirty="0">
              <a:solidFill>
                <a:srgbClr val="FF0000"/>
              </a:solidFill>
            </a:endParaRPr>
          </a:p>
        </p:txBody>
      </p:sp>
      <p:grpSp>
        <p:nvGrpSpPr>
          <p:cNvPr id="6" name="Group 5">
            <a:extLst>
              <a:ext uri="{FF2B5EF4-FFF2-40B4-BE49-F238E27FC236}">
                <a16:creationId xmlns:a16="http://schemas.microsoft.com/office/drawing/2014/main" id="{FEF6FD25-C577-4C51-AC57-AD14E84AFE27}"/>
              </a:ext>
            </a:extLst>
          </p:cNvPr>
          <p:cNvGrpSpPr/>
          <p:nvPr/>
        </p:nvGrpSpPr>
        <p:grpSpPr>
          <a:xfrm>
            <a:off x="2784984" y="1283922"/>
            <a:ext cx="2601462" cy="3143454"/>
            <a:chOff x="2579380" y="1283922"/>
            <a:chExt cx="2601462" cy="3143454"/>
          </a:xfrm>
        </p:grpSpPr>
        <p:sp>
          <p:nvSpPr>
            <p:cNvPr id="9" name="Rectangle 8">
              <a:extLst>
                <a:ext uri="{FF2B5EF4-FFF2-40B4-BE49-F238E27FC236}">
                  <a16:creationId xmlns:a16="http://schemas.microsoft.com/office/drawing/2014/main" id="{B92A26A5-760C-4AFA-9796-056CF0E661CD}"/>
                </a:ext>
              </a:extLst>
            </p:cNvPr>
            <p:cNvSpPr/>
            <p:nvPr/>
          </p:nvSpPr>
          <p:spPr>
            <a:xfrm>
              <a:off x="3155223"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AWS VPC networking mode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Advanced task </a:t>
              </a:r>
              <a:b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placement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Deep integration </a:t>
              </a:r>
              <a:b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with AWS services </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ECS CLI</a:t>
              </a:r>
            </a:p>
          </p:txBody>
        </p:sp>
        <p:grpSp>
          <p:nvGrpSpPr>
            <p:cNvPr id="7" name="Group 6">
              <a:extLst>
                <a:ext uri="{FF2B5EF4-FFF2-40B4-BE49-F238E27FC236}">
                  <a16:creationId xmlns:a16="http://schemas.microsoft.com/office/drawing/2014/main" id="{5A202417-A442-4AC9-9773-5C7C5CD02458}"/>
                </a:ext>
              </a:extLst>
            </p:cNvPr>
            <p:cNvGrpSpPr/>
            <p:nvPr/>
          </p:nvGrpSpPr>
          <p:grpSpPr>
            <a:xfrm>
              <a:off x="2634870" y="1323323"/>
              <a:ext cx="313962" cy="243312"/>
              <a:chOff x="5436484" y="816509"/>
              <a:chExt cx="912921" cy="707491"/>
            </a:xfrm>
          </p:grpSpPr>
          <p:sp>
            <p:nvSpPr>
              <p:cNvPr id="8" name="Oval 7">
                <a:extLst>
                  <a:ext uri="{FF2B5EF4-FFF2-40B4-BE49-F238E27FC236}">
                    <a16:creationId xmlns:a16="http://schemas.microsoft.com/office/drawing/2014/main" id="{7684AE9A-7522-48DC-9C06-0A93EBE55F42}"/>
                  </a:ext>
                </a:extLst>
              </p:cNvPr>
              <p:cNvSpPr/>
              <p:nvPr/>
            </p:nvSpPr>
            <p:spPr>
              <a:xfrm>
                <a:off x="5776969"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CC7CBE04-AD64-4733-B8FA-384CCF842ABC}"/>
                  </a:ext>
                </a:extLst>
              </p:cNvPr>
              <p:cNvSpPr/>
              <p:nvPr/>
            </p:nvSpPr>
            <p:spPr>
              <a:xfrm>
                <a:off x="5436484" y="105428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95D9F64C-5024-4354-9B09-C6117D50243D}"/>
                  </a:ext>
                </a:extLst>
              </p:cNvPr>
              <p:cNvGrpSpPr/>
              <p:nvPr/>
            </p:nvGrpSpPr>
            <p:grpSpPr>
              <a:xfrm>
                <a:off x="6117455" y="816509"/>
                <a:ext cx="231950" cy="707491"/>
                <a:chOff x="6117455" y="816509"/>
                <a:chExt cx="231950" cy="707491"/>
              </a:xfrm>
            </p:grpSpPr>
            <p:sp>
              <p:nvSpPr>
                <p:cNvPr id="16" name="Oval 15">
                  <a:extLst>
                    <a:ext uri="{FF2B5EF4-FFF2-40B4-BE49-F238E27FC236}">
                      <a16:creationId xmlns:a16="http://schemas.microsoft.com/office/drawing/2014/main" id="{7917BB49-E4EF-4F20-A7F3-A058234484E1}"/>
                    </a:ext>
                  </a:extLst>
                </p:cNvPr>
                <p:cNvSpPr/>
                <p:nvPr/>
              </p:nvSpPr>
              <p:spPr>
                <a:xfrm>
                  <a:off x="6117455" y="816509"/>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9BFFCFB9-F816-4B97-B116-F4AB28EC5E2E}"/>
                    </a:ext>
                  </a:extLst>
                </p:cNvPr>
                <p:cNvSpPr/>
                <p:nvPr/>
              </p:nvSpPr>
              <p:spPr>
                <a:xfrm>
                  <a:off x="6117455" y="1292050"/>
                  <a:ext cx="231950" cy="231950"/>
                </a:xfrm>
                <a:prstGeom prst="ellips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F21A28CB-F331-43A8-923B-AA3595C4E2DD}"/>
                  </a:ext>
                </a:extLst>
              </p:cNvPr>
              <p:cNvCxnSpPr>
                <a:cxnSpLocks/>
                <a:stCxn id="10" idx="6"/>
              </p:cNvCxnSpPr>
              <p:nvPr/>
            </p:nvCxnSpPr>
            <p:spPr>
              <a:xfrm>
                <a:off x="5668434" y="1170255"/>
                <a:ext cx="103122" cy="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A2236170-A854-4588-AC45-0CB46C4A7562}"/>
                  </a:ext>
                </a:extLst>
              </p:cNvPr>
              <p:cNvCxnSpPr>
                <a:cxnSpLocks/>
              </p:cNvCxnSpPr>
              <p:nvPr/>
            </p:nvCxnSpPr>
            <p:spPr>
              <a:xfrm flipV="1">
                <a:off x="5974951" y="986320"/>
                <a:ext cx="157265" cy="101928"/>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15" name="Straight Connector 14">
                <a:extLst>
                  <a:ext uri="{FF2B5EF4-FFF2-40B4-BE49-F238E27FC236}">
                    <a16:creationId xmlns:a16="http://schemas.microsoft.com/office/drawing/2014/main" id="{48778A96-A52A-4985-AB79-AD4B3B8F1D24}"/>
                  </a:ext>
                </a:extLst>
              </p:cNvPr>
              <p:cNvCxnSpPr>
                <a:cxnSpLocks/>
              </p:cNvCxnSpPr>
              <p:nvPr/>
            </p:nvCxnSpPr>
            <p:spPr>
              <a:xfrm>
                <a:off x="5974951" y="1244971"/>
                <a:ext cx="157265" cy="127510"/>
              </a:xfrm>
              <a:prstGeom prst="line">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cxnSp>
        </p:grpSp>
        <p:grpSp>
          <p:nvGrpSpPr>
            <p:cNvPr id="27" name="Group 26">
              <a:extLst>
                <a:ext uri="{FF2B5EF4-FFF2-40B4-BE49-F238E27FC236}">
                  <a16:creationId xmlns:a16="http://schemas.microsoft.com/office/drawing/2014/main" id="{9F6B33E1-F997-4FA8-8A66-DDD588354895}"/>
                </a:ext>
              </a:extLst>
            </p:cNvPr>
            <p:cNvGrpSpPr/>
            <p:nvPr/>
          </p:nvGrpSpPr>
          <p:grpSpPr>
            <a:xfrm>
              <a:off x="2644658" y="3185884"/>
              <a:ext cx="350789" cy="381116"/>
              <a:chOff x="6927135" y="2474114"/>
              <a:chExt cx="1044863" cy="1135198"/>
            </a:xfrm>
          </p:grpSpPr>
          <p:grpSp>
            <p:nvGrpSpPr>
              <p:cNvPr id="28" name="Group 27">
                <a:extLst>
                  <a:ext uri="{FF2B5EF4-FFF2-40B4-BE49-F238E27FC236}">
                    <a16:creationId xmlns:a16="http://schemas.microsoft.com/office/drawing/2014/main" id="{262EE2A3-781E-4CF7-A97D-C69CA8BA775C}"/>
                  </a:ext>
                </a:extLst>
              </p:cNvPr>
              <p:cNvGrpSpPr/>
              <p:nvPr/>
            </p:nvGrpSpPr>
            <p:grpSpPr>
              <a:xfrm>
                <a:off x="7136002" y="2864895"/>
                <a:ext cx="627161" cy="353618"/>
                <a:chOff x="7149606" y="2947129"/>
                <a:chExt cx="627161" cy="353618"/>
              </a:xfrm>
            </p:grpSpPr>
            <p:grpSp>
              <p:nvGrpSpPr>
                <p:cNvPr id="32" name="Group 31">
                  <a:extLst>
                    <a:ext uri="{FF2B5EF4-FFF2-40B4-BE49-F238E27FC236}">
                      <a16:creationId xmlns:a16="http://schemas.microsoft.com/office/drawing/2014/main" id="{626B7C40-E840-442A-A38B-8BF2523CE26F}"/>
                    </a:ext>
                  </a:extLst>
                </p:cNvPr>
                <p:cNvGrpSpPr/>
                <p:nvPr/>
              </p:nvGrpSpPr>
              <p:grpSpPr>
                <a:xfrm>
                  <a:off x="7149606" y="2947129"/>
                  <a:ext cx="627161" cy="353618"/>
                  <a:chOff x="6838580" y="3479260"/>
                  <a:chExt cx="1237564" cy="697797"/>
                </a:xfrm>
              </p:grpSpPr>
              <p:sp>
                <p:nvSpPr>
                  <p:cNvPr id="37" name="Freeform 6">
                    <a:extLst>
                      <a:ext uri="{FF2B5EF4-FFF2-40B4-BE49-F238E27FC236}">
                        <a16:creationId xmlns:a16="http://schemas.microsoft.com/office/drawing/2014/main" id="{4625293B-E8EC-43A4-9DCE-0F51661E785A}"/>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Freeform 6">
                    <a:extLst>
                      <a:ext uri="{FF2B5EF4-FFF2-40B4-BE49-F238E27FC236}">
                        <a16:creationId xmlns:a16="http://schemas.microsoft.com/office/drawing/2014/main" id="{801DC710-1A9B-4BA8-90BA-AADD8D0BC33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F206F313-463A-48ED-A5AE-6F640176E555}"/>
                    </a:ext>
                  </a:extLst>
                </p:cNvPr>
                <p:cNvGrpSpPr/>
                <p:nvPr/>
              </p:nvGrpSpPr>
              <p:grpSpPr>
                <a:xfrm>
                  <a:off x="7301167" y="3095673"/>
                  <a:ext cx="324022" cy="69232"/>
                  <a:chOff x="7295441" y="3095673"/>
                  <a:chExt cx="324022" cy="69232"/>
                </a:xfrm>
              </p:grpSpPr>
              <p:sp>
                <p:nvSpPr>
                  <p:cNvPr id="34" name="Oval 33">
                    <a:extLst>
                      <a:ext uri="{FF2B5EF4-FFF2-40B4-BE49-F238E27FC236}">
                        <a16:creationId xmlns:a16="http://schemas.microsoft.com/office/drawing/2014/main" id="{C43A642E-0EC7-4EA6-BAE0-4BA7E209F7D1}"/>
                      </a:ext>
                    </a:extLst>
                  </p:cNvPr>
                  <p:cNvSpPr/>
                  <p:nvPr/>
                </p:nvSpPr>
                <p:spPr>
                  <a:xfrm>
                    <a:off x="7295441" y="3095673"/>
                    <a:ext cx="69235"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A762E948-3FA9-41FF-89A9-5979AD119073}"/>
                      </a:ext>
                    </a:extLst>
                  </p:cNvPr>
                  <p:cNvSpPr/>
                  <p:nvPr/>
                </p:nvSpPr>
                <p:spPr>
                  <a:xfrm>
                    <a:off x="7422833"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E4438A1E-64B4-4778-854C-13BB9D7D7253}"/>
                      </a:ext>
                    </a:extLst>
                  </p:cNvPr>
                  <p:cNvSpPr/>
                  <p:nvPr/>
                </p:nvSpPr>
                <p:spPr>
                  <a:xfrm>
                    <a:off x="7550231" y="3095673"/>
                    <a:ext cx="69232" cy="692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29" name="Group 28">
                <a:extLst>
                  <a:ext uri="{FF2B5EF4-FFF2-40B4-BE49-F238E27FC236}">
                    <a16:creationId xmlns:a16="http://schemas.microsoft.com/office/drawing/2014/main" id="{55DA9FEA-63FC-4F0A-890F-453A789F1D60}"/>
                  </a:ext>
                </a:extLst>
              </p:cNvPr>
              <p:cNvGrpSpPr/>
              <p:nvPr/>
            </p:nvGrpSpPr>
            <p:grpSpPr>
              <a:xfrm>
                <a:off x="6927135" y="2474114"/>
                <a:ext cx="1044863" cy="1135198"/>
                <a:chOff x="6927135" y="2474114"/>
                <a:chExt cx="1044863" cy="1135198"/>
              </a:xfrm>
            </p:grpSpPr>
            <p:sp>
              <p:nvSpPr>
                <p:cNvPr id="30" name="Arc 29">
                  <a:extLst>
                    <a:ext uri="{FF2B5EF4-FFF2-40B4-BE49-F238E27FC236}">
                      <a16:creationId xmlns:a16="http://schemas.microsoft.com/office/drawing/2014/main" id="{88AB9E4B-1B2D-48CD-9363-CFFFE5CB138A}"/>
                    </a:ext>
                  </a:extLst>
                </p:cNvPr>
                <p:cNvSpPr/>
                <p:nvPr/>
              </p:nvSpPr>
              <p:spPr>
                <a:xfrm rot="1709551">
                  <a:off x="6927135" y="2474114"/>
                  <a:ext cx="1044863" cy="1049807"/>
                </a:xfrm>
                <a:prstGeom prst="arc">
                  <a:avLst>
                    <a:gd name="adj1" fmla="val 20873480"/>
                    <a:gd name="adj2" fmla="val 8117642"/>
                  </a:avLst>
                </a:prstGeom>
                <a:noFill/>
                <a:ln w="12700">
                  <a:solidFill>
                    <a:schemeClr val="accent1"/>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Arc 30">
                  <a:extLst>
                    <a:ext uri="{FF2B5EF4-FFF2-40B4-BE49-F238E27FC236}">
                      <a16:creationId xmlns:a16="http://schemas.microsoft.com/office/drawing/2014/main" id="{B94D31CB-7098-4403-9086-350888224065}"/>
                    </a:ext>
                  </a:extLst>
                </p:cNvPr>
                <p:cNvSpPr/>
                <p:nvPr/>
              </p:nvSpPr>
              <p:spPr>
                <a:xfrm rot="19909613" flipV="1">
                  <a:off x="6927138" y="2559505"/>
                  <a:ext cx="1044857" cy="1049807"/>
                </a:xfrm>
                <a:prstGeom prst="arc">
                  <a:avLst>
                    <a:gd name="adj1" fmla="val 20873480"/>
                    <a:gd name="adj2" fmla="val 8117642"/>
                  </a:avLst>
                </a:prstGeom>
                <a:noFill/>
                <a:ln w="12700">
                  <a:solidFill>
                    <a:schemeClr val="accent1"/>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sp>
          <p:nvSpPr>
            <p:cNvPr id="44" name="Freeform 25">
              <a:extLst>
                <a:ext uri="{FF2B5EF4-FFF2-40B4-BE49-F238E27FC236}">
                  <a16:creationId xmlns:a16="http://schemas.microsoft.com/office/drawing/2014/main" id="{F02AEBB7-2DDD-4382-BA5B-7D06496EED0B}"/>
                </a:ext>
              </a:extLst>
            </p:cNvPr>
            <p:cNvSpPr>
              <a:spLocks noEditPoints="1"/>
            </p:cNvSpPr>
            <p:nvPr/>
          </p:nvSpPr>
          <p:spPr bwMode="auto">
            <a:xfrm>
              <a:off x="2613542" y="2347143"/>
              <a:ext cx="356618" cy="35757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53CC5C6D-E457-4A67-9F5E-424E553C98D5}"/>
                </a:ext>
              </a:extLst>
            </p:cNvPr>
            <p:cNvGrpSpPr/>
            <p:nvPr/>
          </p:nvGrpSpPr>
          <p:grpSpPr>
            <a:xfrm>
              <a:off x="2579380" y="4010087"/>
              <a:ext cx="504589" cy="417289"/>
              <a:chOff x="1846399" y="468113"/>
              <a:chExt cx="504589" cy="417289"/>
            </a:xfrm>
          </p:grpSpPr>
          <p:sp>
            <p:nvSpPr>
              <p:cNvPr id="43" name="Shape 2509">
                <a:extLst>
                  <a:ext uri="{FF2B5EF4-FFF2-40B4-BE49-F238E27FC236}">
                    <a16:creationId xmlns:a16="http://schemas.microsoft.com/office/drawing/2014/main" id="{A371B94A-0C4F-4864-950F-6A2003A889D6}"/>
                  </a:ext>
                </a:extLst>
              </p:cNvPr>
              <p:cNvSpPr/>
              <p:nvPr/>
            </p:nvSpPr>
            <p:spPr>
              <a:xfrm>
                <a:off x="1928882" y="468113"/>
                <a:ext cx="341860"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5" name="Shape 2510">
                <a:extLst>
                  <a:ext uri="{FF2B5EF4-FFF2-40B4-BE49-F238E27FC236}">
                    <a16:creationId xmlns:a16="http://schemas.microsoft.com/office/drawing/2014/main" id="{210DDAE0-EF3E-43AF-B845-2FAF726A63AF}"/>
                  </a:ext>
                </a:extLst>
              </p:cNvPr>
              <p:cNvSpPr/>
              <p:nvPr/>
            </p:nvSpPr>
            <p:spPr>
              <a:xfrm>
                <a:off x="1846399"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46" name="Shape 2511">
                <a:extLst>
                  <a:ext uri="{FF2B5EF4-FFF2-40B4-BE49-F238E27FC236}">
                    <a16:creationId xmlns:a16="http://schemas.microsoft.com/office/drawing/2014/main" id="{334690FD-BA86-4A80-A8FB-E07A529C6C30}"/>
                  </a:ext>
                </a:extLst>
              </p:cNvPr>
              <p:cNvSpPr/>
              <p:nvPr/>
            </p:nvSpPr>
            <p:spPr>
              <a:xfrm>
                <a:off x="2145384" y="502505"/>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grpSp>
      </p:grpSp>
      <p:pic>
        <p:nvPicPr>
          <p:cNvPr id="2049" name="Picture 2048">
            <a:extLst>
              <a:ext uri="{FF2B5EF4-FFF2-40B4-BE49-F238E27FC236}">
                <a16:creationId xmlns:a16="http://schemas.microsoft.com/office/drawing/2014/main" id="{C3A136F4-4CD4-4C8F-8C15-5E7CECE79E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900" y="1573955"/>
            <a:ext cx="1774735" cy="1995590"/>
          </a:xfrm>
          <a:prstGeom prst="rect">
            <a:avLst/>
          </a:prstGeom>
        </p:spPr>
      </p:pic>
      <p:grpSp>
        <p:nvGrpSpPr>
          <p:cNvPr id="63" name="Group 62">
            <a:extLst>
              <a:ext uri="{FF2B5EF4-FFF2-40B4-BE49-F238E27FC236}">
                <a16:creationId xmlns:a16="http://schemas.microsoft.com/office/drawing/2014/main" id="{06DF6B74-3F74-4D5F-AB39-587CD162BAED}"/>
              </a:ext>
            </a:extLst>
          </p:cNvPr>
          <p:cNvGrpSpPr/>
          <p:nvPr/>
        </p:nvGrpSpPr>
        <p:grpSpPr>
          <a:xfrm>
            <a:off x="5827583" y="1283922"/>
            <a:ext cx="3179121" cy="3211135"/>
            <a:chOff x="5621979" y="1283922"/>
            <a:chExt cx="3179121" cy="3211135"/>
          </a:xfrm>
        </p:grpSpPr>
        <p:grpSp>
          <p:nvGrpSpPr>
            <p:cNvPr id="21" name="Group 20">
              <a:extLst>
                <a:ext uri="{FF2B5EF4-FFF2-40B4-BE49-F238E27FC236}">
                  <a16:creationId xmlns:a16="http://schemas.microsoft.com/office/drawing/2014/main" id="{41223ADA-CCD0-4443-905B-60317489F74C}"/>
                </a:ext>
              </a:extLst>
            </p:cNvPr>
            <p:cNvGrpSpPr/>
            <p:nvPr/>
          </p:nvGrpSpPr>
          <p:grpSpPr>
            <a:xfrm>
              <a:off x="5663127" y="1286270"/>
              <a:ext cx="301752" cy="301753"/>
              <a:chOff x="6470650" y="1370796"/>
              <a:chExt cx="409575" cy="409578"/>
            </a:xfrm>
          </p:grpSpPr>
          <p:sp>
            <p:nvSpPr>
              <p:cNvPr id="22" name="Oval 80">
                <a:extLst>
                  <a:ext uri="{FF2B5EF4-FFF2-40B4-BE49-F238E27FC236}">
                    <a16:creationId xmlns:a16="http://schemas.microsoft.com/office/drawing/2014/main" id="{BD6C1BB5-748B-4524-AF3A-3B0C1F171D5A}"/>
                  </a:ext>
                </a:extLst>
              </p:cNvPr>
              <p:cNvSpPr>
                <a:spLocks noChangeArrowheads="1"/>
              </p:cNvSpPr>
              <p:nvPr/>
            </p:nvSpPr>
            <p:spPr bwMode="auto">
              <a:xfrm>
                <a:off x="6473825" y="1370799"/>
                <a:ext cx="406400"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Oval 81">
                <a:extLst>
                  <a:ext uri="{FF2B5EF4-FFF2-40B4-BE49-F238E27FC236}">
                    <a16:creationId xmlns:a16="http://schemas.microsoft.com/office/drawing/2014/main" id="{1A4ABABF-80D0-423E-86E9-F4BBF7AC0DD3}"/>
                  </a:ext>
                </a:extLst>
              </p:cNvPr>
              <p:cNvSpPr>
                <a:spLocks noChangeArrowheads="1"/>
              </p:cNvSpPr>
              <p:nvPr/>
            </p:nvSpPr>
            <p:spPr bwMode="auto">
              <a:xfrm>
                <a:off x="6575424" y="1370796"/>
                <a:ext cx="198437" cy="409575"/>
              </a:xfrm>
              <a:prstGeom prst="ellipse">
                <a:avLst/>
              </a:pr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Line 82">
                <a:extLst>
                  <a:ext uri="{FF2B5EF4-FFF2-40B4-BE49-F238E27FC236}">
                    <a16:creationId xmlns:a16="http://schemas.microsoft.com/office/drawing/2014/main" id="{A4CCEF0D-CF30-4054-A133-420B3F1E6803}"/>
                  </a:ext>
                </a:extLst>
              </p:cNvPr>
              <p:cNvSpPr>
                <a:spLocks noChangeShapeType="1"/>
              </p:cNvSpPr>
              <p:nvPr/>
            </p:nvSpPr>
            <p:spPr bwMode="auto">
              <a:xfrm>
                <a:off x="6470650" y="1572410"/>
                <a:ext cx="409575" cy="0"/>
              </a:xfrm>
              <a:prstGeom prst="line">
                <a:avLst/>
              </a:prstGeom>
              <a:noFill/>
              <a:ln w="12700">
                <a:solidFill>
                  <a:schemeClr val="accent1"/>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Freeform 83">
                <a:extLst>
                  <a:ext uri="{FF2B5EF4-FFF2-40B4-BE49-F238E27FC236}">
                    <a16:creationId xmlns:a16="http://schemas.microsoft.com/office/drawing/2014/main" id="{F2461890-4E8E-4EE8-BEC4-C4E763C9FFD6}"/>
                  </a:ext>
                </a:extLst>
              </p:cNvPr>
              <p:cNvSpPr>
                <a:spLocks/>
              </p:cNvSpPr>
              <p:nvPr/>
            </p:nvSpPr>
            <p:spPr bwMode="auto">
              <a:xfrm>
                <a:off x="6515100"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Freeform 84">
                <a:extLst>
                  <a:ext uri="{FF2B5EF4-FFF2-40B4-BE49-F238E27FC236}">
                    <a16:creationId xmlns:a16="http://schemas.microsoft.com/office/drawing/2014/main" id="{9ED235C2-AC5D-4E8B-B5C2-7E34EC7533CE}"/>
                  </a:ext>
                </a:extLst>
              </p:cNvPr>
              <p:cNvSpPr>
                <a:spLocks/>
              </p:cNvSpPr>
              <p:nvPr/>
            </p:nvSpPr>
            <p:spPr bwMode="auto">
              <a:xfrm>
                <a:off x="6515100"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2700">
                <a:solidFill>
                  <a:schemeClr val="accent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632672AB-2B6E-48A3-A4F2-F9C5C14DF488}"/>
                </a:ext>
              </a:extLst>
            </p:cNvPr>
            <p:cNvSpPr/>
            <p:nvPr/>
          </p:nvSpPr>
          <p:spPr>
            <a:xfrm>
              <a:off x="6138860" y="1283922"/>
              <a:ext cx="2662240" cy="3211135"/>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Global footprint</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Powerful scheduling engines</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Auto scaling</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CloudWatch metrics </a:t>
              </a:r>
            </a:p>
            <a:p>
              <a:pPr marL="0" lvl="1">
                <a:spcAft>
                  <a:spcPts val="3200"/>
                </a:spcAft>
                <a:defRPr/>
              </a:pPr>
              <a:r>
                <a:rPr lang="en-US" sz="16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Load balancers</a:t>
              </a:r>
              <a:endPar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8" name="Group 47">
              <a:extLst>
                <a:ext uri="{FF2B5EF4-FFF2-40B4-BE49-F238E27FC236}">
                  <a16:creationId xmlns:a16="http://schemas.microsoft.com/office/drawing/2014/main" id="{A7C3EC01-8E6A-49ED-B1E3-62348B9534C9}"/>
                </a:ext>
              </a:extLst>
            </p:cNvPr>
            <p:cNvGrpSpPr>
              <a:grpSpLocks noChangeAspect="1"/>
            </p:cNvGrpSpPr>
            <p:nvPr/>
          </p:nvGrpSpPr>
          <p:grpSpPr>
            <a:xfrm>
              <a:off x="5621979" y="2807417"/>
              <a:ext cx="384048" cy="382491"/>
              <a:chOff x="3259856" y="2094974"/>
              <a:chExt cx="565112" cy="562821"/>
            </a:xfrm>
          </p:grpSpPr>
          <p:cxnSp>
            <p:nvCxnSpPr>
              <p:cNvPr id="49" name="Straight Arrow Connector 48">
                <a:extLst>
                  <a:ext uri="{FF2B5EF4-FFF2-40B4-BE49-F238E27FC236}">
                    <a16:creationId xmlns:a16="http://schemas.microsoft.com/office/drawing/2014/main" id="{01AF1353-9B0D-4BDC-BCC4-23422CF03F6B}"/>
                  </a:ext>
                </a:extLst>
              </p:cNvPr>
              <p:cNvCxnSpPr/>
              <p:nvPr/>
            </p:nvCxnSpPr>
            <p:spPr>
              <a:xfrm flipV="1">
                <a:off x="3541249" y="20949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5DE9128-678A-42BE-BAE9-DD2AD9A72BEB}"/>
                  </a:ext>
                </a:extLst>
              </p:cNvPr>
              <p:cNvCxnSpPr>
                <a:cxnSpLocks/>
              </p:cNvCxnSpPr>
              <p:nvPr/>
            </p:nvCxnSpPr>
            <p:spPr>
              <a:xfrm rot="5400000" flipV="1">
                <a:off x="3693649" y="2247374"/>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49C2762-4A65-4DD4-A5AD-1862AC9822D4}"/>
                  </a:ext>
                </a:extLst>
              </p:cNvPr>
              <p:cNvCxnSpPr>
                <a:cxnSpLocks/>
              </p:cNvCxnSpPr>
              <p:nvPr/>
            </p:nvCxnSpPr>
            <p:spPr>
              <a:xfrm rot="10800000" flipV="1">
                <a:off x="3541249" y="2395157"/>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D121096-BD21-4789-B33B-89AFBA868490}"/>
                  </a:ext>
                </a:extLst>
              </p:cNvPr>
              <p:cNvCxnSpPr>
                <a:cxnSpLocks/>
              </p:cNvCxnSpPr>
              <p:nvPr/>
            </p:nvCxnSpPr>
            <p:spPr>
              <a:xfrm rot="16200000" flipV="1">
                <a:off x="3391175" y="2247375"/>
                <a:ext cx="0" cy="262638"/>
              </a:xfrm>
              <a:prstGeom prst="straightConnector1">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5630BAE4-4D82-4A05-8254-D0F5A7B1C94B}"/>
                </a:ext>
              </a:extLst>
            </p:cNvPr>
            <p:cNvGrpSpPr/>
            <p:nvPr/>
          </p:nvGrpSpPr>
          <p:grpSpPr>
            <a:xfrm>
              <a:off x="5641688" y="4083931"/>
              <a:ext cx="344630" cy="343445"/>
              <a:chOff x="5231130" y="627076"/>
              <a:chExt cx="1117936" cy="1114093"/>
            </a:xfrm>
          </p:grpSpPr>
          <p:sp>
            <p:nvSpPr>
              <p:cNvPr id="54" name="Freeform: Shape 53">
                <a:extLst>
                  <a:ext uri="{FF2B5EF4-FFF2-40B4-BE49-F238E27FC236}">
                    <a16:creationId xmlns:a16="http://schemas.microsoft.com/office/drawing/2014/main" id="{152A212F-A4F2-4147-9D72-DC12CF25CA24}"/>
                  </a:ext>
                </a:extLst>
              </p:cNvPr>
              <p:cNvSpPr/>
              <p:nvPr/>
            </p:nvSpPr>
            <p:spPr>
              <a:xfrm>
                <a:off x="5389647" y="781598"/>
                <a:ext cx="959419" cy="959571"/>
              </a:xfrm>
              <a:custGeom>
                <a:avLst/>
                <a:gdLst>
                  <a:gd name="connsiteX0" fmla="*/ 406636 w 813401"/>
                  <a:gd name="connsiteY0" fmla="*/ 0 h 813530"/>
                  <a:gd name="connsiteX1" fmla="*/ 813401 w 813401"/>
                  <a:gd name="connsiteY1" fmla="*/ 406765 h 813530"/>
                  <a:gd name="connsiteX2" fmla="*/ 406636 w 813401"/>
                  <a:gd name="connsiteY2" fmla="*/ 813530 h 813530"/>
                  <a:gd name="connsiteX3" fmla="*/ 8135 w 813401"/>
                  <a:gd name="connsiteY3" fmla="*/ 488742 h 813530"/>
                  <a:gd name="connsiteX4" fmla="*/ 0 w 813401"/>
                  <a:gd name="connsiteY4" fmla="*/ 408047 h 813530"/>
                  <a:gd name="connsiteX5" fmla="*/ 399942 w 813401"/>
                  <a:gd name="connsiteY5" fmla="*/ 408047 h 813530"/>
                  <a:gd name="connsiteX6" fmla="*/ 399942 w 813401"/>
                  <a:gd name="connsiteY6" fmla="*/ 675 h 813530"/>
                  <a:gd name="connsiteX7" fmla="*/ 406636 w 813401"/>
                  <a:gd name="connsiteY7" fmla="*/ 0 h 8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01" h="813530">
                    <a:moveTo>
                      <a:pt x="406636" y="0"/>
                    </a:moveTo>
                    <a:cubicBezTo>
                      <a:pt x="631286" y="0"/>
                      <a:pt x="813401" y="182115"/>
                      <a:pt x="813401" y="406765"/>
                    </a:cubicBezTo>
                    <a:cubicBezTo>
                      <a:pt x="813401" y="631415"/>
                      <a:pt x="631286" y="813530"/>
                      <a:pt x="406636" y="813530"/>
                    </a:cubicBezTo>
                    <a:cubicBezTo>
                      <a:pt x="210067" y="813530"/>
                      <a:pt x="46065" y="674098"/>
                      <a:pt x="8135" y="488742"/>
                    </a:cubicBezTo>
                    <a:lnTo>
                      <a:pt x="0" y="408047"/>
                    </a:lnTo>
                    <a:lnTo>
                      <a:pt x="399942" y="408047"/>
                    </a:lnTo>
                    <a:lnTo>
                      <a:pt x="399942" y="675"/>
                    </a:lnTo>
                    <a:lnTo>
                      <a:pt x="406636" y="0"/>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5" name="Group 54">
                <a:extLst>
                  <a:ext uri="{FF2B5EF4-FFF2-40B4-BE49-F238E27FC236}">
                    <a16:creationId xmlns:a16="http://schemas.microsoft.com/office/drawing/2014/main" id="{88D75BE4-6FD1-4FDB-A2A8-EE0AE148544D}"/>
                  </a:ext>
                </a:extLst>
              </p:cNvPr>
              <p:cNvGrpSpPr/>
              <p:nvPr/>
            </p:nvGrpSpPr>
            <p:grpSpPr>
              <a:xfrm>
                <a:off x="5231130" y="627076"/>
                <a:ext cx="694481" cy="662278"/>
                <a:chOff x="5380927" y="634534"/>
                <a:chExt cx="582784" cy="555760"/>
              </a:xfrm>
            </p:grpSpPr>
            <p:sp>
              <p:nvSpPr>
                <p:cNvPr id="56" name="Freeform: Shape 55">
                  <a:extLst>
                    <a:ext uri="{FF2B5EF4-FFF2-40B4-BE49-F238E27FC236}">
                      <a16:creationId xmlns:a16="http://schemas.microsoft.com/office/drawing/2014/main" id="{D7CBE202-18F7-46ED-B788-2345A8E112FC}"/>
                    </a:ext>
                  </a:extLst>
                </p:cNvPr>
                <p:cNvSpPr/>
                <p:nvPr/>
              </p:nvSpPr>
              <p:spPr>
                <a:xfrm rot="1992315" flipV="1">
                  <a:off x="5568048" y="634534"/>
                  <a:ext cx="395663" cy="333411"/>
                </a:xfrm>
                <a:custGeom>
                  <a:avLst/>
                  <a:gdLst>
                    <a:gd name="connsiteX0" fmla="*/ 177441 w 395663"/>
                    <a:gd name="connsiteY0" fmla="*/ 333411 h 333411"/>
                    <a:gd name="connsiteX1" fmla="*/ 395663 w 395663"/>
                    <a:gd name="connsiteY1" fmla="*/ 0 h 333411"/>
                    <a:gd name="connsiteX2" fmla="*/ 0 w 395663"/>
                    <a:gd name="connsiteY2" fmla="*/ 0 h 333411"/>
                    <a:gd name="connsiteX3" fmla="*/ 1108 w 395663"/>
                    <a:gd name="connsiteY3" fmla="*/ 41895 h 333411"/>
                    <a:gd name="connsiteX4" fmla="*/ 118607 w 395663"/>
                    <a:gd name="connsiteY4" fmla="*/ 285834 h 333411"/>
                    <a:gd name="connsiteX5" fmla="*/ 177441 w 395663"/>
                    <a:gd name="connsiteY5" fmla="*/ 333411 h 3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63" h="333411">
                      <a:moveTo>
                        <a:pt x="177441" y="333411"/>
                      </a:moveTo>
                      <a:lnTo>
                        <a:pt x="395663" y="0"/>
                      </a:lnTo>
                      <a:lnTo>
                        <a:pt x="0" y="0"/>
                      </a:lnTo>
                      <a:lnTo>
                        <a:pt x="1108" y="41895"/>
                      </a:lnTo>
                      <a:cubicBezTo>
                        <a:pt x="11155" y="132505"/>
                        <a:pt x="51447" y="219211"/>
                        <a:pt x="118607" y="285834"/>
                      </a:cubicBezTo>
                      <a:lnTo>
                        <a:pt x="177441" y="333411"/>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Freeform: Shape 56">
                  <a:extLst>
                    <a:ext uri="{FF2B5EF4-FFF2-40B4-BE49-F238E27FC236}">
                      <a16:creationId xmlns:a16="http://schemas.microsoft.com/office/drawing/2014/main" id="{9A7E79B0-FE12-45AE-A968-2D883F14FCC7}"/>
                    </a:ext>
                  </a:extLst>
                </p:cNvPr>
                <p:cNvSpPr/>
                <p:nvPr/>
              </p:nvSpPr>
              <p:spPr>
                <a:xfrm rot="1992315" flipV="1">
                  <a:off x="5380927" y="972971"/>
                  <a:ext cx="398636" cy="217323"/>
                </a:xfrm>
                <a:custGeom>
                  <a:avLst/>
                  <a:gdLst>
                    <a:gd name="connsiteX0" fmla="*/ 460 w 398636"/>
                    <a:gd name="connsiteY0" fmla="*/ 217323 h 217323"/>
                    <a:gd name="connsiteX1" fmla="*/ 398636 w 398636"/>
                    <a:gd name="connsiteY1" fmla="*/ 217323 h 217323"/>
                    <a:gd name="connsiteX2" fmla="*/ 66598 w 398636"/>
                    <a:gd name="connsiteY2" fmla="*/ 0 h 217323"/>
                    <a:gd name="connsiteX3" fmla="*/ 65788 w 398636"/>
                    <a:gd name="connsiteY3" fmla="*/ 1002 h 217323"/>
                    <a:gd name="connsiteX4" fmla="*/ 0 w 398636"/>
                    <a:gd name="connsiteY4" fmla="*/ 199925 h 217323"/>
                    <a:gd name="connsiteX5" fmla="*/ 460 w 398636"/>
                    <a:gd name="connsiteY5" fmla="*/ 217323 h 21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36" h="217323">
                      <a:moveTo>
                        <a:pt x="460" y="217323"/>
                      </a:moveTo>
                      <a:lnTo>
                        <a:pt x="398636" y="217323"/>
                      </a:lnTo>
                      <a:lnTo>
                        <a:pt x="66598" y="0"/>
                      </a:lnTo>
                      <a:lnTo>
                        <a:pt x="65788" y="1002"/>
                      </a:lnTo>
                      <a:cubicBezTo>
                        <a:pt x="25420" y="62679"/>
                        <a:pt x="3965" y="131262"/>
                        <a:pt x="0" y="199925"/>
                      </a:cubicBezTo>
                      <a:lnTo>
                        <a:pt x="460" y="217323"/>
                      </a:lnTo>
                      <a:close/>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58" name="Freeform 5">
              <a:extLst>
                <a:ext uri="{FF2B5EF4-FFF2-40B4-BE49-F238E27FC236}">
                  <a16:creationId xmlns:a16="http://schemas.microsoft.com/office/drawing/2014/main" id="{2DE62163-897F-4DCB-8B8B-679842875AC6}"/>
                </a:ext>
              </a:extLst>
            </p:cNvPr>
            <p:cNvSpPr>
              <a:spLocks noChangeAspect="1"/>
            </p:cNvSpPr>
            <p:nvPr/>
          </p:nvSpPr>
          <p:spPr bwMode="auto">
            <a:xfrm>
              <a:off x="5621979" y="3503245"/>
              <a:ext cx="384048" cy="25198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12700">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grpSp>
          <p:nvGrpSpPr>
            <p:cNvPr id="60" name="Group 4">
              <a:extLst>
                <a:ext uri="{FF2B5EF4-FFF2-40B4-BE49-F238E27FC236}">
                  <a16:creationId xmlns:a16="http://schemas.microsoft.com/office/drawing/2014/main" id="{3DB92190-E3DB-4856-B882-F99F25484A17}"/>
                </a:ext>
              </a:extLst>
            </p:cNvPr>
            <p:cNvGrpSpPr>
              <a:grpSpLocks noChangeAspect="1"/>
            </p:cNvGrpSpPr>
            <p:nvPr/>
          </p:nvGrpSpPr>
          <p:grpSpPr bwMode="auto">
            <a:xfrm>
              <a:off x="5648181" y="2026059"/>
              <a:ext cx="331645" cy="384048"/>
              <a:chOff x="3622" y="1209"/>
              <a:chExt cx="462" cy="535"/>
            </a:xfrm>
          </p:grpSpPr>
          <p:sp>
            <p:nvSpPr>
              <p:cNvPr id="61" name="Freeform 5">
                <a:extLst>
                  <a:ext uri="{FF2B5EF4-FFF2-40B4-BE49-F238E27FC236}">
                    <a16:creationId xmlns:a16="http://schemas.microsoft.com/office/drawing/2014/main" id="{5EAD3B07-D9D8-4DEB-8779-3974F369B221}"/>
                  </a:ext>
                </a:extLst>
              </p:cNvPr>
              <p:cNvSpPr>
                <a:spLocks noEditPoints="1"/>
              </p:cNvSpPr>
              <p:nvPr/>
            </p:nvSpPr>
            <p:spPr bwMode="auto">
              <a:xfrm>
                <a:off x="3622" y="1388"/>
                <a:ext cx="462" cy="356"/>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6">
                <a:extLst>
                  <a:ext uri="{FF2B5EF4-FFF2-40B4-BE49-F238E27FC236}">
                    <a16:creationId xmlns:a16="http://schemas.microsoft.com/office/drawing/2014/main" id="{6D979285-97E1-4E38-855D-DB50D9F02DAC}"/>
                  </a:ext>
                </a:extLst>
              </p:cNvPr>
              <p:cNvSpPr>
                <a:spLocks noEditPoints="1"/>
              </p:cNvSpPr>
              <p:nvPr/>
            </p:nvSpPr>
            <p:spPr bwMode="auto">
              <a:xfrm>
                <a:off x="3622" y="1209"/>
                <a:ext cx="462" cy="163"/>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312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nodeType="withEffect">
                                  <p:stCondLst>
                                    <p:cond delay="250"/>
                                  </p:stCondLst>
                                  <p:childTnLst>
                                    <p:animMotion origin="layout" path="M 1.38889E-6 3.20988E-6 L 0.04844 3.20988E-6 " pathEditMode="relative" rAng="0" ptsTypes="AA">
                                      <p:cBhvr>
                                        <p:cTn id="9" dur="750" spd="-100000" fill="hold"/>
                                        <p:tgtEl>
                                          <p:spTgt spid="6"/>
                                        </p:tgtEl>
                                        <p:attrNameLst>
                                          <p:attrName>ppt_x</p:attrName>
                                          <p:attrName>ppt_y</p:attrName>
                                        </p:attrNameLst>
                                      </p:cBhvr>
                                      <p:rCtr x="2413" y="0"/>
                                    </p:animMotion>
                                  </p:childTnLst>
                                </p:cTn>
                              </p:par>
                              <p:par>
                                <p:cTn id="10" presetID="10" presetClass="entr" presetSubtype="0" fill="hold" nodeType="withEffect">
                                  <p:stCondLst>
                                    <p:cond delay="50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63" presetClass="path" presetSubtype="0" decel="100000" fill="hold" nodeType="withEffect">
                                  <p:stCondLst>
                                    <p:cond delay="500"/>
                                  </p:stCondLst>
                                  <p:childTnLst>
                                    <p:animMotion origin="layout" path="M 3.61111E-6 4.19753E-6 L 0.04843 4.19753E-6 " pathEditMode="relative" rAng="0" ptsTypes="AA">
                                      <p:cBhvr>
                                        <p:cTn id="14" dur="750" spd="-100000" fill="hold"/>
                                        <p:tgtEl>
                                          <p:spTgt spid="63"/>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Autofit/>
          </a:bodyPr>
          <a:lstStyle/>
          <a:p>
            <a:r>
              <a:rPr lang="en-US" dirty="0">
                <a:latin typeface="Amazon Ember" charset="0"/>
                <a:ea typeface="Amazon Ember" charset="0"/>
                <a:cs typeface="Amazon Ember" charset="0"/>
              </a:rPr>
              <a:t>Agenda</a:t>
            </a:r>
          </a:p>
        </p:txBody>
      </p:sp>
      <p:sp>
        <p:nvSpPr>
          <p:cNvPr id="5" name="Content Placeholder 2"/>
          <p:cNvSpPr>
            <a:spLocks noGrp="1"/>
          </p:cNvSpPr>
          <p:nvPr>
            <p:ph idx="1"/>
          </p:nvPr>
        </p:nvSpPr>
        <p:spPr>
          <a:prstGeom prst="rect">
            <a:avLst/>
          </a:prstGeom>
        </p:spPr>
        <p:txBody>
          <a:bodyPr anchor="t"/>
          <a:lstStyle/>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Introduction</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Build Your Application</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Amazon ECS and AWS </a:t>
            </a:r>
            <a:r>
              <a:rPr lang="en-US" sz="2000" dirty="0" err="1">
                <a:latin typeface="Amazon Ember" charset="0"/>
                <a:ea typeface="Amazon Ember" charset="0"/>
                <a:cs typeface="Amazon Ember" charset="0"/>
              </a:rPr>
              <a:t>Fargate</a:t>
            </a:r>
            <a:endParaRPr lang="en-US" sz="2000" dirty="0">
              <a:latin typeface="Amazon Ember" charset="0"/>
              <a:ea typeface="Amazon Ember" charset="0"/>
              <a:cs typeface="Amazon Ember" charset="0"/>
            </a:endParaRP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Kubernetes</a:t>
            </a:r>
          </a:p>
          <a:p>
            <a:pPr marL="457200" indent="-457200">
              <a:lnSpc>
                <a:spcPct val="150000"/>
              </a:lnSpc>
              <a:spcBef>
                <a:spcPts val="0"/>
              </a:spcBef>
              <a:buFont typeface="+mj-lt"/>
              <a:buAutoNum type="arabicPeriod"/>
            </a:pPr>
            <a:r>
              <a:rPr lang="en-US" sz="2000" dirty="0">
                <a:latin typeface="Amazon Ember" charset="0"/>
                <a:ea typeface="Amazon Ember" charset="0"/>
                <a:cs typeface="Amazon Ember" charset="0"/>
              </a:rPr>
              <a:t>Microservices using AWS Lambda</a:t>
            </a:r>
          </a:p>
        </p:txBody>
      </p:sp>
    </p:spTree>
    <p:extLst>
      <p:ext uri="{BB962C8B-B14F-4D97-AF65-F5344CB8AC3E}">
        <p14:creationId xmlns:p14="http://schemas.microsoft.com/office/powerpoint/2010/main" val="23183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F1C17-8A5F-4862-9C8F-0733888F149D}"/>
              </a:ext>
            </a:extLst>
          </p:cNvPr>
          <p:cNvGrpSpPr/>
          <p:nvPr/>
        </p:nvGrpSpPr>
        <p:grpSpPr>
          <a:xfrm>
            <a:off x="563814" y="940240"/>
            <a:ext cx="3494956" cy="3391188"/>
            <a:chOff x="830580" y="887413"/>
            <a:chExt cx="4063684" cy="3943029"/>
          </a:xfrm>
        </p:grpSpPr>
        <p:grpSp>
          <p:nvGrpSpPr>
            <p:cNvPr id="3" name="Group 18">
              <a:extLst>
                <a:ext uri="{FF2B5EF4-FFF2-40B4-BE49-F238E27FC236}">
                  <a16:creationId xmlns:a16="http://schemas.microsoft.com/office/drawing/2014/main" id="{370A1AD2-C714-4FBB-B61B-45CCF2A1BD5F}"/>
                </a:ext>
              </a:extLst>
            </p:cNvPr>
            <p:cNvGrpSpPr>
              <a:grpSpLocks noChangeAspect="1"/>
            </p:cNvGrpSpPr>
            <p:nvPr/>
          </p:nvGrpSpPr>
          <p:grpSpPr bwMode="auto">
            <a:xfrm>
              <a:off x="2043624" y="1304925"/>
              <a:ext cx="2319338" cy="2451100"/>
              <a:chOff x="1420" y="822"/>
              <a:chExt cx="1461" cy="1544"/>
            </a:xfrm>
          </p:grpSpPr>
          <p:sp>
            <p:nvSpPr>
              <p:cNvPr id="9" name="Freeform 19">
                <a:extLst>
                  <a:ext uri="{FF2B5EF4-FFF2-40B4-BE49-F238E27FC236}">
                    <a16:creationId xmlns:a16="http://schemas.microsoft.com/office/drawing/2014/main" id="{7EDC790E-56AF-4ACD-8D93-F3664633D552}"/>
                  </a:ext>
                </a:extLst>
              </p:cNvPr>
              <p:cNvSpPr>
                <a:spLocks/>
              </p:cNvSpPr>
              <p:nvPr/>
            </p:nvSpPr>
            <p:spPr bwMode="auto">
              <a:xfrm>
                <a:off x="1774" y="822"/>
                <a:ext cx="806" cy="0"/>
              </a:xfrm>
              <a:custGeom>
                <a:avLst/>
                <a:gdLst>
                  <a:gd name="T0" fmla="*/ 0 w 806"/>
                  <a:gd name="T1" fmla="*/ 806 w 806"/>
                  <a:gd name="T2" fmla="*/ 0 w 806"/>
                </a:gdLst>
                <a:ahLst/>
                <a:cxnLst>
                  <a:cxn ang="0">
                    <a:pos x="T0" y="0"/>
                  </a:cxn>
                  <a:cxn ang="0">
                    <a:pos x="T1" y="0"/>
                  </a:cxn>
                  <a:cxn ang="0">
                    <a:pos x="T2" y="0"/>
                  </a:cxn>
                </a:cxnLst>
                <a:rect l="0" t="0" r="r" b="b"/>
                <a:pathLst>
                  <a:path w="806">
                    <a:moveTo>
                      <a:pt x="0" y="0"/>
                    </a:moveTo>
                    <a:lnTo>
                      <a:pt x="806"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Line 20">
                <a:extLst>
                  <a:ext uri="{FF2B5EF4-FFF2-40B4-BE49-F238E27FC236}">
                    <a16:creationId xmlns:a16="http://schemas.microsoft.com/office/drawing/2014/main" id="{24F8155E-D991-453B-8119-CBCC3565DF28}"/>
                  </a:ext>
                </a:extLst>
              </p:cNvPr>
              <p:cNvSpPr>
                <a:spLocks noChangeShapeType="1"/>
              </p:cNvSpPr>
              <p:nvPr/>
            </p:nvSpPr>
            <p:spPr bwMode="auto">
              <a:xfrm>
                <a:off x="1774" y="822"/>
                <a:ext cx="806"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21">
                <a:extLst>
                  <a:ext uri="{FF2B5EF4-FFF2-40B4-BE49-F238E27FC236}">
                    <a16:creationId xmlns:a16="http://schemas.microsoft.com/office/drawing/2014/main" id="{61EEB610-3966-4F46-900B-20212267C830}"/>
                  </a:ext>
                </a:extLst>
              </p:cNvPr>
              <p:cNvSpPr>
                <a:spLocks/>
              </p:cNvSpPr>
              <p:nvPr/>
            </p:nvSpPr>
            <p:spPr bwMode="auto">
              <a:xfrm>
                <a:off x="1564" y="1005"/>
                <a:ext cx="890" cy="0"/>
              </a:xfrm>
              <a:custGeom>
                <a:avLst/>
                <a:gdLst>
                  <a:gd name="T0" fmla="*/ 0 w 890"/>
                  <a:gd name="T1" fmla="*/ 890 w 890"/>
                  <a:gd name="T2" fmla="*/ 0 w 890"/>
                </a:gdLst>
                <a:ahLst/>
                <a:cxnLst>
                  <a:cxn ang="0">
                    <a:pos x="T0" y="0"/>
                  </a:cxn>
                  <a:cxn ang="0">
                    <a:pos x="T1" y="0"/>
                  </a:cxn>
                  <a:cxn ang="0">
                    <a:pos x="T2" y="0"/>
                  </a:cxn>
                </a:cxnLst>
                <a:rect l="0" t="0" r="r" b="b"/>
                <a:pathLst>
                  <a:path w="890">
                    <a:moveTo>
                      <a:pt x="0" y="0"/>
                    </a:moveTo>
                    <a:lnTo>
                      <a:pt x="89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Line 22">
                <a:extLst>
                  <a:ext uri="{FF2B5EF4-FFF2-40B4-BE49-F238E27FC236}">
                    <a16:creationId xmlns:a16="http://schemas.microsoft.com/office/drawing/2014/main" id="{AA0BE358-9C9B-4A50-B9CA-5BEBF3FEB309}"/>
                  </a:ext>
                </a:extLst>
              </p:cNvPr>
              <p:cNvSpPr>
                <a:spLocks noChangeShapeType="1"/>
              </p:cNvSpPr>
              <p:nvPr/>
            </p:nvSpPr>
            <p:spPr bwMode="auto">
              <a:xfrm>
                <a:off x="1564" y="1005"/>
                <a:ext cx="89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3">
                <a:extLst>
                  <a:ext uri="{FF2B5EF4-FFF2-40B4-BE49-F238E27FC236}">
                    <a16:creationId xmlns:a16="http://schemas.microsoft.com/office/drawing/2014/main" id="{8878E516-07C6-4850-957D-12D2D1F5734F}"/>
                  </a:ext>
                </a:extLst>
              </p:cNvPr>
              <p:cNvSpPr>
                <a:spLocks/>
              </p:cNvSpPr>
              <p:nvPr/>
            </p:nvSpPr>
            <p:spPr bwMode="auto">
              <a:xfrm>
                <a:off x="1420" y="1171"/>
                <a:ext cx="367" cy="0"/>
              </a:xfrm>
              <a:custGeom>
                <a:avLst/>
                <a:gdLst>
                  <a:gd name="T0" fmla="*/ 0 w 367"/>
                  <a:gd name="T1" fmla="*/ 367 w 367"/>
                  <a:gd name="T2" fmla="*/ 0 w 367"/>
                </a:gdLst>
                <a:ahLst/>
                <a:cxnLst>
                  <a:cxn ang="0">
                    <a:pos x="T0" y="0"/>
                  </a:cxn>
                  <a:cxn ang="0">
                    <a:pos x="T1" y="0"/>
                  </a:cxn>
                  <a:cxn ang="0">
                    <a:pos x="T2" y="0"/>
                  </a:cxn>
                </a:cxnLst>
                <a:rect l="0" t="0" r="r" b="b"/>
                <a:pathLst>
                  <a:path w="367">
                    <a:moveTo>
                      <a:pt x="0" y="0"/>
                    </a:moveTo>
                    <a:lnTo>
                      <a:pt x="36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Line 24">
                <a:extLst>
                  <a:ext uri="{FF2B5EF4-FFF2-40B4-BE49-F238E27FC236}">
                    <a16:creationId xmlns:a16="http://schemas.microsoft.com/office/drawing/2014/main" id="{34F4B5F3-E261-4679-9C2F-9D30F66BE89E}"/>
                  </a:ext>
                </a:extLst>
              </p:cNvPr>
              <p:cNvSpPr>
                <a:spLocks noChangeShapeType="1"/>
              </p:cNvSpPr>
              <p:nvPr/>
            </p:nvSpPr>
            <p:spPr bwMode="auto">
              <a:xfrm>
                <a:off x="1420" y="1171"/>
                <a:ext cx="36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5">
                <a:extLst>
                  <a:ext uri="{FF2B5EF4-FFF2-40B4-BE49-F238E27FC236}">
                    <a16:creationId xmlns:a16="http://schemas.microsoft.com/office/drawing/2014/main" id="{E1394C61-6A15-4A05-AE52-9A59A7938AA6}"/>
                  </a:ext>
                </a:extLst>
              </p:cNvPr>
              <p:cNvSpPr>
                <a:spLocks/>
              </p:cNvSpPr>
              <p:nvPr/>
            </p:nvSpPr>
            <p:spPr bwMode="auto">
              <a:xfrm>
                <a:off x="1564" y="1345"/>
                <a:ext cx="480" cy="0"/>
              </a:xfrm>
              <a:custGeom>
                <a:avLst/>
                <a:gdLst>
                  <a:gd name="T0" fmla="*/ 0 w 480"/>
                  <a:gd name="T1" fmla="*/ 480 w 480"/>
                  <a:gd name="T2" fmla="*/ 0 w 480"/>
                </a:gdLst>
                <a:ahLst/>
                <a:cxnLst>
                  <a:cxn ang="0">
                    <a:pos x="T0" y="0"/>
                  </a:cxn>
                  <a:cxn ang="0">
                    <a:pos x="T1" y="0"/>
                  </a:cxn>
                  <a:cxn ang="0">
                    <a:pos x="T2" y="0"/>
                  </a:cxn>
                </a:cxnLst>
                <a:rect l="0" t="0" r="r" b="b"/>
                <a:pathLst>
                  <a:path w="480">
                    <a:moveTo>
                      <a:pt x="0" y="0"/>
                    </a:moveTo>
                    <a:lnTo>
                      <a:pt x="48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Line 26">
                <a:extLst>
                  <a:ext uri="{FF2B5EF4-FFF2-40B4-BE49-F238E27FC236}">
                    <a16:creationId xmlns:a16="http://schemas.microsoft.com/office/drawing/2014/main" id="{C2D7AD11-7BB3-476D-87D1-E4C9BF19036A}"/>
                  </a:ext>
                </a:extLst>
              </p:cNvPr>
              <p:cNvSpPr>
                <a:spLocks noChangeShapeType="1"/>
              </p:cNvSpPr>
              <p:nvPr/>
            </p:nvSpPr>
            <p:spPr bwMode="auto">
              <a:xfrm>
                <a:off x="1564" y="1345"/>
                <a:ext cx="48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7">
                <a:extLst>
                  <a:ext uri="{FF2B5EF4-FFF2-40B4-BE49-F238E27FC236}">
                    <a16:creationId xmlns:a16="http://schemas.microsoft.com/office/drawing/2014/main" id="{1033D038-CDFA-43A2-8B0D-5D84713F319C}"/>
                  </a:ext>
                </a:extLst>
              </p:cNvPr>
              <p:cNvSpPr>
                <a:spLocks/>
              </p:cNvSpPr>
              <p:nvPr/>
            </p:nvSpPr>
            <p:spPr bwMode="auto">
              <a:xfrm>
                <a:off x="1704" y="1520"/>
                <a:ext cx="750" cy="0"/>
              </a:xfrm>
              <a:custGeom>
                <a:avLst/>
                <a:gdLst>
                  <a:gd name="T0" fmla="*/ 0 w 750"/>
                  <a:gd name="T1" fmla="*/ 750 w 750"/>
                  <a:gd name="T2" fmla="*/ 0 w 750"/>
                </a:gdLst>
                <a:ahLst/>
                <a:cxnLst>
                  <a:cxn ang="0">
                    <a:pos x="T0" y="0"/>
                  </a:cxn>
                  <a:cxn ang="0">
                    <a:pos x="T1" y="0"/>
                  </a:cxn>
                  <a:cxn ang="0">
                    <a:pos x="T2" y="0"/>
                  </a:cxn>
                </a:cxnLst>
                <a:rect l="0" t="0" r="r" b="b"/>
                <a:pathLst>
                  <a:path w="750">
                    <a:moveTo>
                      <a:pt x="0" y="0"/>
                    </a:moveTo>
                    <a:lnTo>
                      <a:pt x="75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Line 28">
                <a:extLst>
                  <a:ext uri="{FF2B5EF4-FFF2-40B4-BE49-F238E27FC236}">
                    <a16:creationId xmlns:a16="http://schemas.microsoft.com/office/drawing/2014/main" id="{FFE349D0-784E-40EF-96B9-BAFB52D690F0}"/>
                  </a:ext>
                </a:extLst>
              </p:cNvPr>
              <p:cNvSpPr>
                <a:spLocks noChangeShapeType="1"/>
              </p:cNvSpPr>
              <p:nvPr/>
            </p:nvSpPr>
            <p:spPr bwMode="auto">
              <a:xfrm>
                <a:off x="1704" y="1520"/>
                <a:ext cx="75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9">
                <a:extLst>
                  <a:ext uri="{FF2B5EF4-FFF2-40B4-BE49-F238E27FC236}">
                    <a16:creationId xmlns:a16="http://schemas.microsoft.com/office/drawing/2014/main" id="{AF8E8460-B7BB-4124-9E38-35BCEF040638}"/>
                  </a:ext>
                </a:extLst>
              </p:cNvPr>
              <p:cNvSpPr>
                <a:spLocks/>
              </p:cNvSpPr>
              <p:nvPr/>
            </p:nvSpPr>
            <p:spPr bwMode="auto">
              <a:xfrm>
                <a:off x="1704" y="1677"/>
                <a:ext cx="1177" cy="0"/>
              </a:xfrm>
              <a:custGeom>
                <a:avLst/>
                <a:gdLst>
                  <a:gd name="T0" fmla="*/ 0 w 1177"/>
                  <a:gd name="T1" fmla="*/ 1177 w 1177"/>
                  <a:gd name="T2" fmla="*/ 0 w 1177"/>
                </a:gdLst>
                <a:ahLst/>
                <a:cxnLst>
                  <a:cxn ang="0">
                    <a:pos x="T0" y="0"/>
                  </a:cxn>
                  <a:cxn ang="0">
                    <a:pos x="T1" y="0"/>
                  </a:cxn>
                  <a:cxn ang="0">
                    <a:pos x="T2" y="0"/>
                  </a:cxn>
                </a:cxnLst>
                <a:rect l="0" t="0" r="r" b="b"/>
                <a:pathLst>
                  <a:path w="1177">
                    <a:moveTo>
                      <a:pt x="0" y="0"/>
                    </a:moveTo>
                    <a:lnTo>
                      <a:pt x="117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Line 30">
                <a:extLst>
                  <a:ext uri="{FF2B5EF4-FFF2-40B4-BE49-F238E27FC236}">
                    <a16:creationId xmlns:a16="http://schemas.microsoft.com/office/drawing/2014/main" id="{1C55F308-D934-42CC-A65F-5BCEEAF2F201}"/>
                  </a:ext>
                </a:extLst>
              </p:cNvPr>
              <p:cNvSpPr>
                <a:spLocks noChangeShapeType="1"/>
              </p:cNvSpPr>
              <p:nvPr/>
            </p:nvSpPr>
            <p:spPr bwMode="auto">
              <a:xfrm>
                <a:off x="1704" y="1677"/>
                <a:ext cx="117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31">
                <a:extLst>
                  <a:ext uri="{FF2B5EF4-FFF2-40B4-BE49-F238E27FC236}">
                    <a16:creationId xmlns:a16="http://schemas.microsoft.com/office/drawing/2014/main" id="{6B22F997-0C42-4167-88C0-7EB381D3D0D7}"/>
                  </a:ext>
                </a:extLst>
              </p:cNvPr>
              <p:cNvSpPr>
                <a:spLocks/>
              </p:cNvSpPr>
              <p:nvPr/>
            </p:nvSpPr>
            <p:spPr bwMode="auto">
              <a:xfrm>
                <a:off x="1704" y="1851"/>
                <a:ext cx="968" cy="0"/>
              </a:xfrm>
              <a:custGeom>
                <a:avLst/>
                <a:gdLst>
                  <a:gd name="T0" fmla="*/ 0 w 968"/>
                  <a:gd name="T1" fmla="*/ 968 w 968"/>
                  <a:gd name="T2" fmla="*/ 0 w 968"/>
                </a:gdLst>
                <a:ahLst/>
                <a:cxnLst>
                  <a:cxn ang="0">
                    <a:pos x="T0" y="0"/>
                  </a:cxn>
                  <a:cxn ang="0">
                    <a:pos x="T1" y="0"/>
                  </a:cxn>
                  <a:cxn ang="0">
                    <a:pos x="T2" y="0"/>
                  </a:cxn>
                </a:cxnLst>
                <a:rect l="0" t="0" r="r" b="b"/>
                <a:pathLst>
                  <a:path w="968">
                    <a:moveTo>
                      <a:pt x="0" y="0"/>
                    </a:moveTo>
                    <a:lnTo>
                      <a:pt x="96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Line 32">
                <a:extLst>
                  <a:ext uri="{FF2B5EF4-FFF2-40B4-BE49-F238E27FC236}">
                    <a16:creationId xmlns:a16="http://schemas.microsoft.com/office/drawing/2014/main" id="{1082FCC4-179A-48FA-9C7E-CF3DB251CEF5}"/>
                  </a:ext>
                </a:extLst>
              </p:cNvPr>
              <p:cNvSpPr>
                <a:spLocks noChangeShapeType="1"/>
              </p:cNvSpPr>
              <p:nvPr/>
            </p:nvSpPr>
            <p:spPr bwMode="auto">
              <a:xfrm>
                <a:off x="1704" y="1851"/>
                <a:ext cx="96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33">
                <a:extLst>
                  <a:ext uri="{FF2B5EF4-FFF2-40B4-BE49-F238E27FC236}">
                    <a16:creationId xmlns:a16="http://schemas.microsoft.com/office/drawing/2014/main" id="{05C90AD2-FB6B-4D1B-ADA1-8AF8778F6C1C}"/>
                  </a:ext>
                </a:extLst>
              </p:cNvPr>
              <p:cNvSpPr>
                <a:spLocks/>
              </p:cNvSpPr>
              <p:nvPr/>
            </p:nvSpPr>
            <p:spPr bwMode="auto">
              <a:xfrm>
                <a:off x="1564" y="2030"/>
                <a:ext cx="907" cy="0"/>
              </a:xfrm>
              <a:custGeom>
                <a:avLst/>
                <a:gdLst>
                  <a:gd name="T0" fmla="*/ 0 w 907"/>
                  <a:gd name="T1" fmla="*/ 907 w 907"/>
                  <a:gd name="T2" fmla="*/ 0 w 907"/>
                </a:gdLst>
                <a:ahLst/>
                <a:cxnLst>
                  <a:cxn ang="0">
                    <a:pos x="T0" y="0"/>
                  </a:cxn>
                  <a:cxn ang="0">
                    <a:pos x="T1" y="0"/>
                  </a:cxn>
                  <a:cxn ang="0">
                    <a:pos x="T2" y="0"/>
                  </a:cxn>
                </a:cxnLst>
                <a:rect l="0" t="0" r="r" b="b"/>
                <a:pathLst>
                  <a:path w="907">
                    <a:moveTo>
                      <a:pt x="0" y="0"/>
                    </a:moveTo>
                    <a:lnTo>
                      <a:pt x="90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Line 34">
                <a:extLst>
                  <a:ext uri="{FF2B5EF4-FFF2-40B4-BE49-F238E27FC236}">
                    <a16:creationId xmlns:a16="http://schemas.microsoft.com/office/drawing/2014/main" id="{8D9D9417-F5F6-4D1D-A32B-2972AE7B3228}"/>
                  </a:ext>
                </a:extLst>
              </p:cNvPr>
              <p:cNvSpPr>
                <a:spLocks noChangeShapeType="1"/>
              </p:cNvSpPr>
              <p:nvPr/>
            </p:nvSpPr>
            <p:spPr bwMode="auto">
              <a:xfrm>
                <a:off x="1564" y="2030"/>
                <a:ext cx="90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35">
                <a:extLst>
                  <a:ext uri="{FF2B5EF4-FFF2-40B4-BE49-F238E27FC236}">
                    <a16:creationId xmlns:a16="http://schemas.microsoft.com/office/drawing/2014/main" id="{A1196993-E865-4E20-983C-90543E4E9B4F}"/>
                  </a:ext>
                </a:extLst>
              </p:cNvPr>
              <p:cNvSpPr>
                <a:spLocks/>
              </p:cNvSpPr>
              <p:nvPr/>
            </p:nvSpPr>
            <p:spPr bwMode="auto">
              <a:xfrm>
                <a:off x="1529" y="2192"/>
                <a:ext cx="258" cy="0"/>
              </a:xfrm>
              <a:custGeom>
                <a:avLst/>
                <a:gdLst>
                  <a:gd name="T0" fmla="*/ 0 w 258"/>
                  <a:gd name="T1" fmla="*/ 258 w 258"/>
                  <a:gd name="T2" fmla="*/ 0 w 258"/>
                </a:gdLst>
                <a:ahLst/>
                <a:cxnLst>
                  <a:cxn ang="0">
                    <a:pos x="T0" y="0"/>
                  </a:cxn>
                  <a:cxn ang="0">
                    <a:pos x="T1" y="0"/>
                  </a:cxn>
                  <a:cxn ang="0">
                    <a:pos x="T2" y="0"/>
                  </a:cxn>
                </a:cxnLst>
                <a:rect l="0" t="0" r="r" b="b"/>
                <a:pathLst>
                  <a:path w="258">
                    <a:moveTo>
                      <a:pt x="0" y="0"/>
                    </a:moveTo>
                    <a:lnTo>
                      <a:pt x="25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Line 36">
                <a:extLst>
                  <a:ext uri="{FF2B5EF4-FFF2-40B4-BE49-F238E27FC236}">
                    <a16:creationId xmlns:a16="http://schemas.microsoft.com/office/drawing/2014/main" id="{615366CB-4A10-48BA-94A6-F7BAFE58120A}"/>
                  </a:ext>
                </a:extLst>
              </p:cNvPr>
              <p:cNvSpPr>
                <a:spLocks noChangeShapeType="1"/>
              </p:cNvSpPr>
              <p:nvPr/>
            </p:nvSpPr>
            <p:spPr bwMode="auto">
              <a:xfrm>
                <a:off x="1529" y="2192"/>
                <a:ext cx="25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7">
                <a:extLst>
                  <a:ext uri="{FF2B5EF4-FFF2-40B4-BE49-F238E27FC236}">
                    <a16:creationId xmlns:a16="http://schemas.microsoft.com/office/drawing/2014/main" id="{5E45E18C-063B-474D-97ED-2AB5024F179B}"/>
                  </a:ext>
                </a:extLst>
              </p:cNvPr>
              <p:cNvSpPr>
                <a:spLocks/>
              </p:cNvSpPr>
              <p:nvPr/>
            </p:nvSpPr>
            <p:spPr bwMode="auto">
              <a:xfrm>
                <a:off x="1752" y="2366"/>
                <a:ext cx="540" cy="0"/>
              </a:xfrm>
              <a:custGeom>
                <a:avLst/>
                <a:gdLst>
                  <a:gd name="T0" fmla="*/ 0 w 540"/>
                  <a:gd name="T1" fmla="*/ 540 w 540"/>
                  <a:gd name="T2" fmla="*/ 0 w 540"/>
                </a:gdLst>
                <a:ahLst/>
                <a:cxnLst>
                  <a:cxn ang="0">
                    <a:pos x="T0" y="0"/>
                  </a:cxn>
                  <a:cxn ang="0">
                    <a:pos x="T1" y="0"/>
                  </a:cxn>
                  <a:cxn ang="0">
                    <a:pos x="T2" y="0"/>
                  </a:cxn>
                </a:cxnLst>
                <a:rect l="0" t="0" r="r" b="b"/>
                <a:pathLst>
                  <a:path w="540">
                    <a:moveTo>
                      <a:pt x="0" y="0"/>
                    </a:moveTo>
                    <a:lnTo>
                      <a:pt x="54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Line 38">
                <a:extLst>
                  <a:ext uri="{FF2B5EF4-FFF2-40B4-BE49-F238E27FC236}">
                    <a16:creationId xmlns:a16="http://schemas.microsoft.com/office/drawing/2014/main" id="{3E546E0C-72ED-4B38-A34D-F57CB3D446DA}"/>
                  </a:ext>
                </a:extLst>
              </p:cNvPr>
              <p:cNvSpPr>
                <a:spLocks noChangeShapeType="1"/>
              </p:cNvSpPr>
              <p:nvPr/>
            </p:nvSpPr>
            <p:spPr bwMode="auto">
              <a:xfrm>
                <a:off x="1752" y="2366"/>
                <a:ext cx="54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a:extLst>
                <a:ext uri="{FF2B5EF4-FFF2-40B4-BE49-F238E27FC236}">
                  <a16:creationId xmlns:a16="http://schemas.microsoft.com/office/drawing/2014/main" id="{CDB293CC-7E61-4DBB-A07C-A14667560684}"/>
                </a:ext>
              </a:extLst>
            </p:cNvPr>
            <p:cNvGrpSpPr/>
            <p:nvPr/>
          </p:nvGrpSpPr>
          <p:grpSpPr>
            <a:xfrm>
              <a:off x="830580" y="887413"/>
              <a:ext cx="4063684" cy="3943029"/>
              <a:chOff x="830580" y="887413"/>
              <a:chExt cx="4063684" cy="3943029"/>
            </a:xfrm>
          </p:grpSpPr>
          <p:sp>
            <p:nvSpPr>
              <p:cNvPr id="5" name="Freeform 10">
                <a:extLst>
                  <a:ext uri="{FF2B5EF4-FFF2-40B4-BE49-F238E27FC236}">
                    <a16:creationId xmlns:a16="http://schemas.microsoft.com/office/drawing/2014/main" id="{FF9BD5FC-6467-4682-8426-53BCD593F94D}"/>
                  </a:ext>
                </a:extLst>
              </p:cNvPr>
              <p:cNvSpPr>
                <a:spLocks/>
              </p:cNvSpPr>
              <p:nvPr/>
            </p:nvSpPr>
            <p:spPr bwMode="auto">
              <a:xfrm>
                <a:off x="830580" y="3473872"/>
                <a:ext cx="1510085" cy="1356570"/>
              </a:xfrm>
              <a:custGeom>
                <a:avLst/>
                <a:gdLst>
                  <a:gd name="T0" fmla="*/ 179 w 229"/>
                  <a:gd name="T1" fmla="*/ 0 h 205"/>
                  <a:gd name="T2" fmla="*/ 0 w 229"/>
                  <a:gd name="T3" fmla="*/ 180 h 205"/>
                  <a:gd name="T4" fmla="*/ 21 w 229"/>
                  <a:gd name="T5" fmla="*/ 194 h 205"/>
                  <a:gd name="T6" fmla="*/ 32 w 229"/>
                  <a:gd name="T7" fmla="*/ 200 h 205"/>
                  <a:gd name="T8" fmla="*/ 94 w 229"/>
                  <a:gd name="T9" fmla="*/ 183 h 205"/>
                  <a:gd name="T10" fmla="*/ 229 w 229"/>
                  <a:gd name="T11" fmla="*/ 48 h 205"/>
                  <a:gd name="T12" fmla="*/ 179 w 229"/>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29" h="205">
                    <a:moveTo>
                      <a:pt x="179" y="0"/>
                    </a:moveTo>
                    <a:cubicBezTo>
                      <a:pt x="0" y="180"/>
                      <a:pt x="0" y="180"/>
                      <a:pt x="0" y="180"/>
                    </a:cubicBezTo>
                    <a:cubicBezTo>
                      <a:pt x="21" y="194"/>
                      <a:pt x="21" y="194"/>
                      <a:pt x="21" y="194"/>
                    </a:cubicBezTo>
                    <a:cubicBezTo>
                      <a:pt x="24" y="197"/>
                      <a:pt x="28" y="199"/>
                      <a:pt x="32" y="200"/>
                    </a:cubicBezTo>
                    <a:cubicBezTo>
                      <a:pt x="54" y="205"/>
                      <a:pt x="78" y="198"/>
                      <a:pt x="94" y="183"/>
                    </a:cubicBezTo>
                    <a:cubicBezTo>
                      <a:pt x="229" y="48"/>
                      <a:pt x="229" y="48"/>
                      <a:pt x="229" y="48"/>
                    </a:cubicBezTo>
                    <a:lnTo>
                      <a:pt x="179" y="0"/>
                    </a:lnTo>
                    <a:close/>
                  </a:path>
                </a:pathLst>
              </a:custGeom>
              <a:solidFill>
                <a:srgbClr val="191919"/>
              </a:solidFill>
              <a:ln w="22225" cap="flat">
                <a:solidFill>
                  <a:schemeClr val="tx1"/>
                </a:solidFill>
                <a:prstDash val="sysDash"/>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Shape 62">
                <a:extLst>
                  <a:ext uri="{FF2B5EF4-FFF2-40B4-BE49-F238E27FC236}">
                    <a16:creationId xmlns:a16="http://schemas.microsoft.com/office/drawing/2014/main" id="{D9B733C3-C94D-4A21-BE8D-E86415342D87}"/>
                  </a:ext>
                </a:extLst>
              </p:cNvPr>
              <p:cNvSpPr>
                <a:spLocks noChangeAspect="1" noChangeArrowheads="1" noTextEdit="1"/>
              </p:cNvSpPr>
              <p:nvPr/>
            </p:nvSpPr>
            <p:spPr bwMode="auto">
              <a:xfrm>
                <a:off x="1651000" y="887413"/>
                <a:ext cx="3243264" cy="3249614"/>
              </a:xfrm>
              <a:custGeom>
                <a:avLst/>
                <a:gdLst>
                  <a:gd name="connsiteX0" fmla="*/ 1621632 w 3243264"/>
                  <a:gd name="connsiteY0" fmla="*/ 0 h 3249614"/>
                  <a:gd name="connsiteX1" fmla="*/ 3243264 w 3243264"/>
                  <a:gd name="connsiteY1" fmla="*/ 1624807 h 3249614"/>
                  <a:gd name="connsiteX2" fmla="*/ 1621632 w 3243264"/>
                  <a:gd name="connsiteY2" fmla="*/ 3249614 h 3249614"/>
                  <a:gd name="connsiteX3" fmla="*/ 0 w 3243264"/>
                  <a:gd name="connsiteY3" fmla="*/ 1624807 h 3249614"/>
                  <a:gd name="connsiteX4" fmla="*/ 1621632 w 3243264"/>
                  <a:gd name="connsiteY4" fmla="*/ 0 h 3249614"/>
                  <a:gd name="connsiteX5" fmla="*/ 1621632 w 3243264"/>
                  <a:gd name="connsiteY5" fmla="*/ 252413 h 3249614"/>
                  <a:gd name="connsiteX6" fmla="*/ 252413 w 3243264"/>
                  <a:gd name="connsiteY6" fmla="*/ 1624807 h 3249614"/>
                  <a:gd name="connsiteX7" fmla="*/ 1621632 w 3243264"/>
                  <a:gd name="connsiteY7" fmla="*/ 2997201 h 3249614"/>
                  <a:gd name="connsiteX8" fmla="*/ 2990851 w 3243264"/>
                  <a:gd name="connsiteY8" fmla="*/ 1624807 h 3249614"/>
                  <a:gd name="connsiteX9" fmla="*/ 1621632 w 3243264"/>
                  <a:gd name="connsiteY9" fmla="*/ 252413 h 324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3264" h="3249614">
                    <a:moveTo>
                      <a:pt x="1621632" y="0"/>
                    </a:moveTo>
                    <a:cubicBezTo>
                      <a:pt x="2517235" y="0"/>
                      <a:pt x="3243264" y="727451"/>
                      <a:pt x="3243264" y="1624807"/>
                    </a:cubicBezTo>
                    <a:cubicBezTo>
                      <a:pt x="3243264" y="2522163"/>
                      <a:pt x="2517235" y="3249614"/>
                      <a:pt x="1621632" y="3249614"/>
                    </a:cubicBezTo>
                    <a:cubicBezTo>
                      <a:pt x="726029" y="3249614"/>
                      <a:pt x="0" y="2522163"/>
                      <a:pt x="0" y="1624807"/>
                    </a:cubicBezTo>
                    <a:cubicBezTo>
                      <a:pt x="0" y="727451"/>
                      <a:pt x="726029" y="0"/>
                      <a:pt x="1621632" y="0"/>
                    </a:cubicBezTo>
                    <a:close/>
                    <a:moveTo>
                      <a:pt x="1621632" y="252413"/>
                    </a:moveTo>
                    <a:cubicBezTo>
                      <a:pt x="865433" y="252413"/>
                      <a:pt x="252413" y="866855"/>
                      <a:pt x="252413" y="1624807"/>
                    </a:cubicBezTo>
                    <a:cubicBezTo>
                      <a:pt x="252413" y="2382759"/>
                      <a:pt x="865433" y="2997201"/>
                      <a:pt x="1621632" y="2997201"/>
                    </a:cubicBezTo>
                    <a:cubicBezTo>
                      <a:pt x="2377831" y="2997201"/>
                      <a:pt x="2990851" y="2382759"/>
                      <a:pt x="2990851" y="1624807"/>
                    </a:cubicBezTo>
                    <a:cubicBezTo>
                      <a:pt x="2990851" y="866855"/>
                      <a:pt x="2377831" y="252413"/>
                      <a:pt x="1621632" y="252413"/>
                    </a:cubicBezTo>
                    <a:close/>
                  </a:path>
                </a:pathLst>
              </a:custGeom>
              <a:solidFill>
                <a:srgbClr val="191919"/>
              </a:solidFill>
              <a:ln w="22225" cap="flat">
                <a:solidFill>
                  <a:schemeClr val="tx1"/>
                </a:solidFill>
                <a:prstDash val="sysDash"/>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 name="Freeform: Shape 60">
                <a:extLst>
                  <a:ext uri="{FF2B5EF4-FFF2-40B4-BE49-F238E27FC236}">
                    <a16:creationId xmlns:a16="http://schemas.microsoft.com/office/drawing/2014/main" id="{70EC8CFC-C1C6-43D9-AD92-23ED27B9E9CA}"/>
                  </a:ext>
                </a:extLst>
              </p:cNvPr>
              <p:cNvSpPr>
                <a:spLocks noChangeAspect="1" noChangeArrowheads="1" noTextEdit="1"/>
              </p:cNvSpPr>
              <p:nvPr/>
            </p:nvSpPr>
            <p:spPr bwMode="auto">
              <a:xfrm>
                <a:off x="1903414" y="1139828"/>
                <a:ext cx="2738436" cy="2744784"/>
              </a:xfrm>
              <a:custGeom>
                <a:avLst/>
                <a:gdLst>
                  <a:gd name="connsiteX0" fmla="*/ 1369219 w 2738438"/>
                  <a:gd name="connsiteY0" fmla="*/ 0 h 2744788"/>
                  <a:gd name="connsiteX1" fmla="*/ 2738438 w 2738438"/>
                  <a:gd name="connsiteY1" fmla="*/ 1372394 h 2744788"/>
                  <a:gd name="connsiteX2" fmla="*/ 1369219 w 2738438"/>
                  <a:gd name="connsiteY2" fmla="*/ 2744788 h 2744788"/>
                  <a:gd name="connsiteX3" fmla="*/ 0 w 2738438"/>
                  <a:gd name="connsiteY3" fmla="*/ 1372394 h 2744788"/>
                  <a:gd name="connsiteX4" fmla="*/ 1369219 w 2738438"/>
                  <a:gd name="connsiteY4" fmla="*/ 0 h 27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38" h="2744788">
                    <a:moveTo>
                      <a:pt x="1369219" y="0"/>
                    </a:moveTo>
                    <a:cubicBezTo>
                      <a:pt x="2125418" y="0"/>
                      <a:pt x="2738438" y="614442"/>
                      <a:pt x="2738438" y="1372394"/>
                    </a:cubicBezTo>
                    <a:cubicBezTo>
                      <a:pt x="2738438" y="2130346"/>
                      <a:pt x="2125418" y="2744788"/>
                      <a:pt x="1369219" y="2744788"/>
                    </a:cubicBezTo>
                    <a:cubicBezTo>
                      <a:pt x="613020" y="2744788"/>
                      <a:pt x="0" y="2130346"/>
                      <a:pt x="0" y="1372394"/>
                    </a:cubicBezTo>
                    <a:cubicBezTo>
                      <a:pt x="0" y="614442"/>
                      <a:pt x="613020" y="0"/>
                      <a:pt x="1369219" y="0"/>
                    </a:cubicBezTo>
                    <a:close/>
                  </a:path>
                </a:pathLst>
              </a:custGeom>
              <a:solidFill>
                <a:schemeClr val="bg1">
                  <a:lumMod val="20000"/>
                  <a:lumOff val="80000"/>
                  <a:alpha val="10000"/>
                </a:schemeClr>
              </a:solidFill>
              <a:ln w="34925"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cxnSp>
            <p:nvCxnSpPr>
              <p:cNvPr id="8" name="Straight Connector 7">
                <a:extLst>
                  <a:ext uri="{FF2B5EF4-FFF2-40B4-BE49-F238E27FC236}">
                    <a16:creationId xmlns:a16="http://schemas.microsoft.com/office/drawing/2014/main" id="{13096742-58C4-4A2A-8070-A245D095F4C1}"/>
                  </a:ext>
                </a:extLst>
              </p:cNvPr>
              <p:cNvCxnSpPr>
                <a:cxnSpLocks/>
              </p:cNvCxnSpPr>
              <p:nvPr/>
            </p:nvCxnSpPr>
            <p:spPr>
              <a:xfrm flipH="1">
                <a:off x="1029422" y="3692583"/>
                <a:ext cx="983528" cy="974667"/>
              </a:xfrm>
              <a:prstGeom prst="line">
                <a:avLst/>
              </a:prstGeom>
              <a:solidFill>
                <a:srgbClr val="191919"/>
              </a:solidFill>
              <a:ln w="22225" cap="flat">
                <a:solidFill>
                  <a:schemeClr val="bg2"/>
                </a:solidFill>
                <a:prstDash val="solid"/>
                <a:miter lim="800000"/>
                <a:headEnd/>
                <a:tailEnd/>
              </a:ln>
            </p:spPr>
          </p:cxnSp>
        </p:grpSp>
      </p:grpSp>
      <p:grpSp>
        <p:nvGrpSpPr>
          <p:cNvPr id="55" name="Group 54">
            <a:extLst>
              <a:ext uri="{FF2B5EF4-FFF2-40B4-BE49-F238E27FC236}">
                <a16:creationId xmlns:a16="http://schemas.microsoft.com/office/drawing/2014/main" id="{FE1F634D-F916-42B7-8EC4-3ED64243192A}"/>
              </a:ext>
            </a:extLst>
          </p:cNvPr>
          <p:cNvGrpSpPr/>
          <p:nvPr/>
        </p:nvGrpSpPr>
        <p:grpSpPr>
          <a:xfrm>
            <a:off x="4650736" y="947197"/>
            <a:ext cx="3092380" cy="3384230"/>
            <a:chOff x="4650736" y="947197"/>
            <a:chExt cx="3092380" cy="3384230"/>
          </a:xfrm>
        </p:grpSpPr>
        <p:sp>
          <p:nvSpPr>
            <p:cNvPr id="37" name="Rounded Rectangle 36"/>
            <p:cNvSpPr/>
            <p:nvPr/>
          </p:nvSpPr>
          <p:spPr>
            <a:xfrm>
              <a:off x="4713239" y="1331768"/>
              <a:ext cx="3029877" cy="29996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50736" y="947197"/>
              <a:ext cx="741682" cy="769150"/>
            </a:xfrm>
            <a:prstGeom prst="rect">
              <a:avLst/>
            </a:prstGeom>
          </p:spPr>
        </p:pic>
        <p:grpSp>
          <p:nvGrpSpPr>
            <p:cNvPr id="53" name="Group 52">
              <a:extLst>
                <a:ext uri="{FF2B5EF4-FFF2-40B4-BE49-F238E27FC236}">
                  <a16:creationId xmlns:a16="http://schemas.microsoft.com/office/drawing/2014/main" id="{22FF2686-9477-4322-9C8C-3FCD47DE384C}"/>
                </a:ext>
              </a:extLst>
            </p:cNvPr>
            <p:cNvGrpSpPr/>
            <p:nvPr/>
          </p:nvGrpSpPr>
          <p:grpSpPr>
            <a:xfrm>
              <a:off x="4871389" y="3715394"/>
              <a:ext cx="2713577" cy="454911"/>
              <a:chOff x="4846727" y="3735058"/>
              <a:chExt cx="2713577" cy="454911"/>
            </a:xfrm>
          </p:grpSpPr>
          <p:sp>
            <p:nvSpPr>
              <p:cNvPr id="43" name="Rectangle 42">
                <a:extLst>
                  <a:ext uri="{FF2B5EF4-FFF2-40B4-BE49-F238E27FC236}">
                    <a16:creationId xmlns:a16="http://schemas.microsoft.com/office/drawing/2014/main" id="{B50DDC3D-D50C-40D2-8FD9-8C3291EFB527}"/>
                  </a:ext>
                </a:extLst>
              </p:cNvPr>
              <p:cNvSpPr/>
              <p:nvPr/>
            </p:nvSpPr>
            <p:spPr>
              <a:xfrm>
                <a:off x="6712311" y="3735058"/>
                <a:ext cx="847993" cy="454911"/>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44" name="Rectangle 43">
                <a:extLst>
                  <a:ext uri="{FF2B5EF4-FFF2-40B4-BE49-F238E27FC236}">
                    <a16:creationId xmlns:a16="http://schemas.microsoft.com/office/drawing/2014/main" id="{C909F2C8-EC1A-4209-A99F-47CE866E5943}"/>
                  </a:ext>
                </a:extLst>
              </p:cNvPr>
              <p:cNvSpPr/>
              <p:nvPr/>
            </p:nvSpPr>
            <p:spPr>
              <a:xfrm>
                <a:off x="5779519" y="3735058"/>
                <a:ext cx="847993" cy="454911"/>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45" name="Rectangle 44">
                <a:extLst>
                  <a:ext uri="{FF2B5EF4-FFF2-40B4-BE49-F238E27FC236}">
                    <a16:creationId xmlns:a16="http://schemas.microsoft.com/office/drawing/2014/main" id="{A81BDFF9-BDCC-4623-AEAE-E1C0482B8589}"/>
                  </a:ext>
                </a:extLst>
              </p:cNvPr>
              <p:cNvSpPr/>
              <p:nvPr/>
            </p:nvSpPr>
            <p:spPr>
              <a:xfrm>
                <a:off x="4846727" y="3735058"/>
                <a:ext cx="847993" cy="454911"/>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grpSp>
          <p:nvGrpSpPr>
            <p:cNvPr id="54" name="Group 53">
              <a:extLst>
                <a:ext uri="{FF2B5EF4-FFF2-40B4-BE49-F238E27FC236}">
                  <a16:creationId xmlns:a16="http://schemas.microsoft.com/office/drawing/2014/main" id="{D24038D3-02D3-49CA-9E4F-C22C116CDBC7}"/>
                </a:ext>
              </a:extLst>
            </p:cNvPr>
            <p:cNvGrpSpPr/>
            <p:nvPr/>
          </p:nvGrpSpPr>
          <p:grpSpPr>
            <a:xfrm>
              <a:off x="4941947" y="1810999"/>
              <a:ext cx="2572460" cy="1809187"/>
              <a:chOff x="4921340" y="1810999"/>
              <a:chExt cx="2572460" cy="1809187"/>
            </a:xfrm>
          </p:grpSpPr>
          <p:pic>
            <p:nvPicPr>
              <p:cNvPr id="39" name="Picture 3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340" y="1810999"/>
                <a:ext cx="1133045" cy="638934"/>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25450" y="1810999"/>
                <a:ext cx="1133045" cy="638934"/>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340" y="2749553"/>
                <a:ext cx="1133045" cy="638934"/>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60755" y="2749553"/>
                <a:ext cx="1133045" cy="638934"/>
              </a:xfrm>
              <a:prstGeom prst="rect">
                <a:avLst/>
              </a:prstGeom>
            </p:spPr>
          </p:pic>
          <p:sp>
            <p:nvSpPr>
              <p:cNvPr id="47" name="TextBox 37"/>
              <p:cNvSpPr txBox="1">
                <a:spLocks noChangeArrowheads="1"/>
              </p:cNvSpPr>
              <p:nvPr/>
            </p:nvSpPr>
            <p:spPr bwMode="auto">
              <a:xfrm>
                <a:off x="6371797" y="2449089"/>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48" name="TextBox 37"/>
              <p:cNvSpPr txBox="1">
                <a:spLocks noChangeArrowheads="1"/>
              </p:cNvSpPr>
              <p:nvPr/>
            </p:nvSpPr>
            <p:spPr bwMode="auto">
              <a:xfrm>
                <a:off x="5003822" y="2449089"/>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49" name="TextBox 37"/>
              <p:cNvSpPr txBox="1">
                <a:spLocks noChangeArrowheads="1"/>
              </p:cNvSpPr>
              <p:nvPr/>
            </p:nvSpPr>
            <p:spPr bwMode="auto">
              <a:xfrm>
                <a:off x="6416795" y="3388487"/>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sp>
            <p:nvSpPr>
              <p:cNvPr id="50" name="TextBox 37"/>
              <p:cNvSpPr txBox="1">
                <a:spLocks noChangeArrowheads="1"/>
              </p:cNvSpPr>
              <p:nvPr/>
            </p:nvSpPr>
            <p:spPr bwMode="auto">
              <a:xfrm>
                <a:off x="5003822" y="3389354"/>
                <a:ext cx="939382"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ECSTask</a:t>
                </a:r>
              </a:p>
            </p:txBody>
          </p:sp>
        </p:grpSp>
        <p:sp>
          <p:nvSpPr>
            <p:cNvPr id="51" name="TextBox 50"/>
            <p:cNvSpPr txBox="1"/>
            <p:nvPr/>
          </p:nvSpPr>
          <p:spPr>
            <a:xfrm>
              <a:off x="5379907" y="957635"/>
              <a:ext cx="2163054" cy="338554"/>
            </a:xfrm>
            <a:prstGeom prst="rect">
              <a:avLst/>
            </a:prstGeom>
            <a:noFill/>
          </p:spPr>
          <p:txBody>
            <a:bodyPr wrap="square" rtlCol="0">
              <a:spAutoFit/>
            </a:bodyPr>
            <a:lstStyle/>
            <a:p>
              <a:r>
                <a:rPr lang="en-US" sz="1600" dirty="0">
                  <a:solidFill>
                    <a:schemeClr val="bg1"/>
                  </a:solidFill>
                  <a:latin typeface="Amazon Ember" charset="0"/>
                  <a:ea typeface="Amazon Ember" charset="0"/>
                  <a:cs typeface="Amazon Ember" charset="0"/>
                </a:rPr>
                <a:t>EC2 Instance</a:t>
              </a:r>
            </a:p>
          </p:txBody>
        </p:sp>
      </p:grpSp>
      <p:grpSp>
        <p:nvGrpSpPr>
          <p:cNvPr id="56" name="Group 55">
            <a:extLst>
              <a:ext uri="{FF2B5EF4-FFF2-40B4-BE49-F238E27FC236}">
                <a16:creationId xmlns:a16="http://schemas.microsoft.com/office/drawing/2014/main" id="{5B8DA3E8-896F-4ABF-9C76-1AC09DBB0E68}"/>
              </a:ext>
            </a:extLst>
          </p:cNvPr>
          <p:cNvGrpSpPr/>
          <p:nvPr/>
        </p:nvGrpSpPr>
        <p:grpSpPr>
          <a:xfrm>
            <a:off x="1944000" y="1510985"/>
            <a:ext cx="1415238" cy="1555079"/>
            <a:chOff x="1069936" y="2616870"/>
            <a:chExt cx="1415238" cy="1555079"/>
          </a:xfrm>
        </p:grpSpPr>
        <p:sp>
          <p:nvSpPr>
            <p:cNvPr id="57" name="Rounded Rectangle 29">
              <a:extLst>
                <a:ext uri="{FF2B5EF4-FFF2-40B4-BE49-F238E27FC236}">
                  <a16:creationId xmlns:a16="http://schemas.microsoft.com/office/drawing/2014/main" id="{BC466604-671D-4785-A8B6-9767DFB74EC3}"/>
                </a:ext>
              </a:extLst>
            </p:cNvPr>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58" name="Picture 57">
              <a:extLst>
                <a:ext uri="{FF2B5EF4-FFF2-40B4-BE49-F238E27FC236}">
                  <a16:creationId xmlns:a16="http://schemas.microsoft.com/office/drawing/2014/main" id="{C7C990AF-A402-4CD5-848B-897C7192520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59" name="Picture 58">
              <a:extLst>
                <a:ext uri="{FF2B5EF4-FFF2-40B4-BE49-F238E27FC236}">
                  <a16:creationId xmlns:a16="http://schemas.microsoft.com/office/drawing/2014/main" id="{76E0ECDB-53A5-4130-A671-8ABB943B602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60" name="Picture 59">
              <a:extLst>
                <a:ext uri="{FF2B5EF4-FFF2-40B4-BE49-F238E27FC236}">
                  <a16:creationId xmlns:a16="http://schemas.microsoft.com/office/drawing/2014/main" id="{CF3D4838-D779-4DFD-ABB9-69162A54380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61" name="Picture 60">
              <a:extLst>
                <a:ext uri="{FF2B5EF4-FFF2-40B4-BE49-F238E27FC236}">
                  <a16:creationId xmlns:a16="http://schemas.microsoft.com/office/drawing/2014/main" id="{7148CD4D-57B0-49A2-B555-3A1B437ABFD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62" name="Picture 61">
              <a:extLst>
                <a:ext uri="{FF2B5EF4-FFF2-40B4-BE49-F238E27FC236}">
                  <a16:creationId xmlns:a16="http://schemas.microsoft.com/office/drawing/2014/main" id="{B135DA7A-9FB8-4988-865E-DD3AC10611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grpSp>
        <p:nvGrpSpPr>
          <p:cNvPr id="29" name="Group 28"/>
          <p:cNvGrpSpPr/>
          <p:nvPr/>
        </p:nvGrpSpPr>
        <p:grpSpPr>
          <a:xfrm>
            <a:off x="1944000" y="1510985"/>
            <a:ext cx="1415238" cy="1555079"/>
            <a:chOff x="1069936" y="2616870"/>
            <a:chExt cx="1415238" cy="1555079"/>
          </a:xfrm>
        </p:grpSpPr>
        <p:sp>
          <p:nvSpPr>
            <p:cNvPr id="30" name="Rounded Rectangle 29"/>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1" name="Picture 3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99040" y="3117448"/>
              <a:ext cx="540572" cy="304833"/>
            </a:xfrm>
            <a:prstGeom prst="rect">
              <a:avLst/>
            </a:prstGeom>
          </p:spPr>
        </p:pic>
        <p:pic>
          <p:nvPicPr>
            <p:cNvPr id="33" name="Picture 3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125369"/>
              <a:ext cx="540572" cy="304833"/>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71852" y="3593501"/>
              <a:ext cx="540572" cy="304833"/>
            </a:xfrm>
            <a:prstGeom prst="rect">
              <a:avLst/>
            </a:prstGeom>
          </p:spPr>
        </p:pic>
      </p:grpSp>
    </p:spTree>
    <p:extLst>
      <p:ext uri="{BB962C8B-B14F-4D97-AF65-F5344CB8AC3E}">
        <p14:creationId xmlns:p14="http://schemas.microsoft.com/office/powerpoint/2010/main" val="234328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29"/>
                                        </p:tgtEl>
                                      </p:cBhvr>
                                      <p:by x="200000" y="200000"/>
                                    </p:animScale>
                                  </p:childTnLst>
                                </p:cTn>
                              </p:par>
                              <p:par>
                                <p:cTn id="9" presetID="42" presetClass="path" presetSubtype="0" fill="hold" nodeType="withEffect">
                                  <p:stCondLst>
                                    <p:cond delay="0"/>
                                  </p:stCondLst>
                                  <p:childTnLst>
                                    <p:animMotion origin="layout" path="M -5.55556E-7 -3.08642E-6 L 0.38785 0.06821 " pathEditMode="relative" rAng="0" ptsTypes="AA">
                                      <p:cBhvr>
                                        <p:cTn id="10" dur="500" fill="hold"/>
                                        <p:tgtEl>
                                          <p:spTgt spid="29"/>
                                        </p:tgtEl>
                                        <p:attrNameLst>
                                          <p:attrName>ppt_x</p:attrName>
                                          <p:attrName>ppt_y</p:attrName>
                                        </p:attrNameLst>
                                      </p:cBhvr>
                                      <p:rCtr x="19392" y="3488"/>
                                    </p:animMotion>
                                  </p:childTnLst>
                                </p:cTn>
                              </p:par>
                              <p:par>
                                <p:cTn id="11" presetID="10" presetClass="entr" presetSubtype="0" fill="hold" nodeType="withEffect">
                                  <p:stCondLst>
                                    <p:cond delay="25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250"/>
                                        <p:tgtEl>
                                          <p:spTgt spid="55"/>
                                        </p:tgtEl>
                                      </p:cBhvr>
                                    </p:animEffect>
                                  </p:childTnLst>
                                </p:cTn>
                              </p:par>
                              <p:par>
                                <p:cTn id="14" presetID="10" presetClass="exit" presetSubtype="0" fill="hold" nodeType="withEffect">
                                  <p:stCondLst>
                                    <p:cond delay="250"/>
                                  </p:stCondLst>
                                  <p:childTnLst>
                                    <p:animEffect transition="out" filter="fade">
                                      <p:cBhvr>
                                        <p:cTn id="15" dur="250"/>
                                        <p:tgtEl>
                                          <p:spTgt spid="29"/>
                                        </p:tgtEl>
                                      </p:cBhvr>
                                    </p:animEffect>
                                    <p:set>
                                      <p:cBhvr>
                                        <p:cTn id="16" dur="1" fill="hold">
                                          <p:stCondLst>
                                            <p:cond delay="24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1311" y="3467051"/>
            <a:ext cx="7841468" cy="1127634"/>
            <a:chOff x="278370" y="-195392"/>
            <a:chExt cx="7895895" cy="1127634"/>
          </a:xfrm>
        </p:grpSpPr>
        <p:sp>
          <p:nvSpPr>
            <p:cNvPr id="64" name="Rectangle 63">
              <a:extLst>
                <a:ext uri="{FF2B5EF4-FFF2-40B4-BE49-F238E27FC236}">
                  <a16:creationId xmlns:a16="http://schemas.microsoft.com/office/drawing/2014/main" id="{F4FEF678-5957-4BC0-AB05-7B6BE4C13CD4}"/>
                </a:ext>
              </a:extLst>
            </p:cNvPr>
            <p:cNvSpPr/>
            <p:nvPr/>
          </p:nvSpPr>
          <p:spPr>
            <a:xfrm>
              <a:off x="278370" y="-112998"/>
              <a:ext cx="7895895" cy="931191"/>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5" name="Picture 6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22467" y="-195392"/>
              <a:ext cx="3081793" cy="1127634"/>
            </a:xfrm>
            <a:prstGeom prst="rect">
              <a:avLst/>
            </a:prstGeom>
          </p:spPr>
        </p:pic>
      </p:grpSp>
      <p:grpSp>
        <p:nvGrpSpPr>
          <p:cNvPr id="67" name="Group 66">
            <a:extLst>
              <a:ext uri="{FF2B5EF4-FFF2-40B4-BE49-F238E27FC236}">
                <a16:creationId xmlns:a16="http://schemas.microsoft.com/office/drawing/2014/main" id="{358A8278-F0D8-4815-8554-B0C01AEBDDF4}"/>
              </a:ext>
            </a:extLst>
          </p:cNvPr>
          <p:cNvGrpSpPr/>
          <p:nvPr/>
        </p:nvGrpSpPr>
        <p:grpSpPr>
          <a:xfrm>
            <a:off x="1169643" y="413248"/>
            <a:ext cx="6804715" cy="1340626"/>
            <a:chOff x="956534" y="1182029"/>
            <a:chExt cx="6804715" cy="1340626"/>
          </a:xfrm>
        </p:grpSpPr>
        <p:sp>
          <p:nvSpPr>
            <p:cNvPr id="69" name="Rectangle 68">
              <a:extLst>
                <a:ext uri="{FF2B5EF4-FFF2-40B4-BE49-F238E27FC236}">
                  <a16:creationId xmlns:a16="http://schemas.microsoft.com/office/drawing/2014/main" id="{EFF5312A-3183-4FF9-AE23-1CE5A3B34506}"/>
                </a:ext>
              </a:extLst>
            </p:cNvPr>
            <p:cNvSpPr/>
            <p:nvPr/>
          </p:nvSpPr>
          <p:spPr>
            <a:xfrm>
              <a:off x="1985087" y="1337201"/>
              <a:ext cx="5622085" cy="563876"/>
            </a:xfrm>
            <a:prstGeom prst="rect">
              <a:avLst/>
            </a:prstGeom>
            <a:solidFill>
              <a:schemeClr val="accent1"/>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pic>
          <p:nvPicPr>
            <p:cNvPr id="70" name="Picture 69">
              <a:extLst>
                <a:ext uri="{FF2B5EF4-FFF2-40B4-BE49-F238E27FC236}">
                  <a16:creationId xmlns:a16="http://schemas.microsoft.com/office/drawing/2014/main" id="{C08F4615-B855-4B73-8557-6A4C5BAD6062}"/>
                </a:ext>
              </a:extLst>
            </p:cNvPr>
            <p:cNvPicPr>
              <a:picLocks noChangeAspect="1"/>
            </p:cNvPicPr>
            <p:nvPr/>
          </p:nvPicPr>
          <p:blipFill>
            <a:blip r:embed="rId4"/>
            <a:stretch>
              <a:fillRect/>
            </a:stretch>
          </p:blipFill>
          <p:spPr>
            <a:xfrm>
              <a:off x="1132959" y="1496171"/>
              <a:ext cx="705904" cy="795604"/>
            </a:xfrm>
            <a:prstGeom prst="rect">
              <a:avLst/>
            </a:prstGeom>
          </p:spPr>
        </p:pic>
        <p:sp>
          <p:nvSpPr>
            <p:cNvPr id="71" name="Rectangle 70">
              <a:extLst>
                <a:ext uri="{FF2B5EF4-FFF2-40B4-BE49-F238E27FC236}">
                  <a16:creationId xmlns:a16="http://schemas.microsoft.com/office/drawing/2014/main" id="{925F0D07-CE7B-4296-BE39-29A80F85A5B0}"/>
                </a:ext>
              </a:extLst>
            </p:cNvPr>
            <p:cNvSpPr/>
            <p:nvPr/>
          </p:nvSpPr>
          <p:spPr>
            <a:xfrm>
              <a:off x="1985087" y="2006914"/>
              <a:ext cx="271357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72" name="Rectangle 71">
              <a:extLst>
                <a:ext uri="{FF2B5EF4-FFF2-40B4-BE49-F238E27FC236}">
                  <a16:creationId xmlns:a16="http://schemas.microsoft.com/office/drawing/2014/main" id="{B24D477E-2E12-4F0F-A9A7-3E411DC2E808}"/>
                </a:ext>
              </a:extLst>
            </p:cNvPr>
            <p:cNvSpPr/>
            <p:nvPr/>
          </p:nvSpPr>
          <p:spPr>
            <a:xfrm>
              <a:off x="4826000" y="2006914"/>
              <a:ext cx="2776566" cy="364257"/>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Placement Engine</a:t>
              </a:r>
            </a:p>
          </p:txBody>
        </p:sp>
        <p:sp>
          <p:nvSpPr>
            <p:cNvPr id="73" name="Rectangle 72">
              <a:extLst>
                <a:ext uri="{FF2B5EF4-FFF2-40B4-BE49-F238E27FC236}">
                  <a16:creationId xmlns:a16="http://schemas.microsoft.com/office/drawing/2014/main" id="{BE0565DF-9918-4B4B-91DE-78E5603AA1C9}"/>
                </a:ext>
              </a:extLst>
            </p:cNvPr>
            <p:cNvSpPr/>
            <p:nvPr/>
          </p:nvSpPr>
          <p:spPr>
            <a:xfrm>
              <a:off x="956534" y="1182029"/>
              <a:ext cx="6804715" cy="1340626"/>
            </a:xfrm>
            <a:prstGeom prst="rect">
              <a:avLst/>
            </a:prstGeom>
            <a:noFill/>
            <a:ln w="15875" cap="rnd">
              <a:solidFill>
                <a:schemeClr val="bg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 name="Group 10">
            <a:extLst>
              <a:ext uri="{FF2B5EF4-FFF2-40B4-BE49-F238E27FC236}">
                <a16:creationId xmlns:a16="http://schemas.microsoft.com/office/drawing/2014/main" id="{7305EF5E-5761-44E6-A8AD-0B6B869F7890}"/>
              </a:ext>
            </a:extLst>
          </p:cNvPr>
          <p:cNvGrpSpPr/>
          <p:nvPr/>
        </p:nvGrpSpPr>
        <p:grpSpPr>
          <a:xfrm>
            <a:off x="952755" y="2427800"/>
            <a:ext cx="1947991" cy="869531"/>
            <a:chOff x="976184" y="2427800"/>
            <a:chExt cx="1947991" cy="869531"/>
          </a:xfrm>
        </p:grpSpPr>
        <p:pic>
          <p:nvPicPr>
            <p:cNvPr id="38" name="Picture 3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39" name="Picture 3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40" name="Picture 3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41" name="Picture 4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77" name="Group 76">
            <a:extLst>
              <a:ext uri="{FF2B5EF4-FFF2-40B4-BE49-F238E27FC236}">
                <a16:creationId xmlns:a16="http://schemas.microsoft.com/office/drawing/2014/main" id="{30E69433-D03C-46AD-8ED8-58E4C4FD6686}"/>
              </a:ext>
            </a:extLst>
          </p:cNvPr>
          <p:cNvGrpSpPr/>
          <p:nvPr/>
        </p:nvGrpSpPr>
        <p:grpSpPr>
          <a:xfrm>
            <a:off x="3624351" y="2427800"/>
            <a:ext cx="1947991" cy="869531"/>
            <a:chOff x="976184" y="2427800"/>
            <a:chExt cx="1947991" cy="869531"/>
          </a:xfrm>
        </p:grpSpPr>
        <p:pic>
          <p:nvPicPr>
            <p:cNvPr id="85" name="Picture 84">
              <a:extLst>
                <a:ext uri="{FF2B5EF4-FFF2-40B4-BE49-F238E27FC236}">
                  <a16:creationId xmlns:a16="http://schemas.microsoft.com/office/drawing/2014/main" id="{85E02746-3610-4F4E-8C3B-E0F05F2954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86" name="Picture 85">
              <a:extLst>
                <a:ext uri="{FF2B5EF4-FFF2-40B4-BE49-F238E27FC236}">
                  <a16:creationId xmlns:a16="http://schemas.microsoft.com/office/drawing/2014/main" id="{FA5BDA8C-C391-4DAE-B223-C2C542D5474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87" name="Picture 86">
              <a:extLst>
                <a:ext uri="{FF2B5EF4-FFF2-40B4-BE49-F238E27FC236}">
                  <a16:creationId xmlns:a16="http://schemas.microsoft.com/office/drawing/2014/main" id="{0041F852-0E1C-4CFE-8E6F-5C8CD67EB71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88" name="Picture 87">
              <a:extLst>
                <a:ext uri="{FF2B5EF4-FFF2-40B4-BE49-F238E27FC236}">
                  <a16:creationId xmlns:a16="http://schemas.microsoft.com/office/drawing/2014/main" id="{F7E9D19F-85BF-4295-85C1-28F9C50711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90" name="Group 89">
            <a:extLst>
              <a:ext uri="{FF2B5EF4-FFF2-40B4-BE49-F238E27FC236}">
                <a16:creationId xmlns:a16="http://schemas.microsoft.com/office/drawing/2014/main" id="{0EC1FDC1-E1FA-45A9-853A-0977AD0F2205}"/>
              </a:ext>
            </a:extLst>
          </p:cNvPr>
          <p:cNvGrpSpPr/>
          <p:nvPr/>
        </p:nvGrpSpPr>
        <p:grpSpPr>
          <a:xfrm>
            <a:off x="6295946" y="2427800"/>
            <a:ext cx="1947991" cy="869531"/>
            <a:chOff x="976184" y="2427800"/>
            <a:chExt cx="1947991" cy="869531"/>
          </a:xfrm>
        </p:grpSpPr>
        <p:pic>
          <p:nvPicPr>
            <p:cNvPr id="98" name="Picture 97">
              <a:extLst>
                <a:ext uri="{FF2B5EF4-FFF2-40B4-BE49-F238E27FC236}">
                  <a16:creationId xmlns:a16="http://schemas.microsoft.com/office/drawing/2014/main" id="{43F6661B-4323-4CCB-8189-0FE52ECE5D7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427800"/>
              <a:ext cx="902394" cy="371459"/>
            </a:xfrm>
            <a:prstGeom prst="rect">
              <a:avLst/>
            </a:prstGeom>
          </p:spPr>
        </p:pic>
        <p:pic>
          <p:nvPicPr>
            <p:cNvPr id="99" name="Picture 98">
              <a:extLst>
                <a:ext uri="{FF2B5EF4-FFF2-40B4-BE49-F238E27FC236}">
                  <a16:creationId xmlns:a16="http://schemas.microsoft.com/office/drawing/2014/main" id="{47F8D700-2AB2-497A-88E1-AD1D4658EB9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427800"/>
              <a:ext cx="902394" cy="371459"/>
            </a:xfrm>
            <a:prstGeom prst="rect">
              <a:avLst/>
            </a:prstGeom>
          </p:spPr>
        </p:pic>
        <p:pic>
          <p:nvPicPr>
            <p:cNvPr id="100" name="Picture 99">
              <a:extLst>
                <a:ext uri="{FF2B5EF4-FFF2-40B4-BE49-F238E27FC236}">
                  <a16:creationId xmlns:a16="http://schemas.microsoft.com/office/drawing/2014/main" id="{A2D22478-75B2-49C3-AB9F-F91F69B9838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184" y="2925872"/>
              <a:ext cx="902394" cy="371459"/>
            </a:xfrm>
            <a:prstGeom prst="rect">
              <a:avLst/>
            </a:prstGeom>
          </p:spPr>
        </p:pic>
        <p:pic>
          <p:nvPicPr>
            <p:cNvPr id="101" name="Picture 100">
              <a:extLst>
                <a:ext uri="{FF2B5EF4-FFF2-40B4-BE49-F238E27FC236}">
                  <a16:creationId xmlns:a16="http://schemas.microsoft.com/office/drawing/2014/main" id="{F13BFE8E-46C1-4409-A67D-A5829D75456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21781" y="2925872"/>
              <a:ext cx="902394" cy="371459"/>
            </a:xfrm>
            <a:prstGeom prst="rect">
              <a:avLst/>
            </a:prstGeom>
          </p:spPr>
        </p:pic>
      </p:grpSp>
      <p:grpSp>
        <p:nvGrpSpPr>
          <p:cNvPr id="14" name="Group 13">
            <a:extLst>
              <a:ext uri="{FF2B5EF4-FFF2-40B4-BE49-F238E27FC236}">
                <a16:creationId xmlns:a16="http://schemas.microsoft.com/office/drawing/2014/main" id="{774087E2-28D2-4494-8B2A-3DC9C1D13A69}"/>
              </a:ext>
            </a:extLst>
          </p:cNvPr>
          <p:cNvGrpSpPr/>
          <p:nvPr/>
        </p:nvGrpSpPr>
        <p:grpSpPr>
          <a:xfrm>
            <a:off x="650041" y="1879550"/>
            <a:ext cx="7843918" cy="2039988"/>
            <a:chOff x="650041" y="1879550"/>
            <a:chExt cx="7843918" cy="2039988"/>
          </a:xfrm>
        </p:grpSpPr>
        <p:sp>
          <p:nvSpPr>
            <p:cNvPr id="36" name="Rounded Rectangle 35"/>
            <p:cNvSpPr/>
            <p:nvPr/>
          </p:nvSpPr>
          <p:spPr>
            <a:xfrm>
              <a:off x="702732"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37" name="Picture 3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0041" y="1928374"/>
              <a:ext cx="455786" cy="447164"/>
            </a:xfrm>
            <a:prstGeom prst="rect">
              <a:avLst/>
            </a:prstGeom>
          </p:spPr>
        </p:pic>
        <p:grpSp>
          <p:nvGrpSpPr>
            <p:cNvPr id="3" name="Group 2">
              <a:extLst>
                <a:ext uri="{FF2B5EF4-FFF2-40B4-BE49-F238E27FC236}">
                  <a16:creationId xmlns:a16="http://schemas.microsoft.com/office/drawing/2014/main" id="{23F17FFB-B157-4FC0-A0C0-966B20FDD883}"/>
                </a:ext>
              </a:extLst>
            </p:cNvPr>
            <p:cNvGrpSpPr/>
            <p:nvPr/>
          </p:nvGrpSpPr>
          <p:grpSpPr>
            <a:xfrm>
              <a:off x="782936" y="3388158"/>
              <a:ext cx="2287628" cy="426605"/>
              <a:chOff x="812519" y="3388158"/>
              <a:chExt cx="2287628" cy="426605"/>
            </a:xfrm>
          </p:grpSpPr>
          <p:sp>
            <p:nvSpPr>
              <p:cNvPr id="33" name="Rectangle 32">
                <a:extLst>
                  <a:ext uri="{FF2B5EF4-FFF2-40B4-BE49-F238E27FC236}">
                    <a16:creationId xmlns:a16="http://schemas.microsoft.com/office/drawing/2014/main" id="{B50DDC3D-D50C-40D2-8FD9-8C3291EFB527}"/>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34" name="Rectangle 33">
                <a:extLst>
                  <a:ext uri="{FF2B5EF4-FFF2-40B4-BE49-F238E27FC236}">
                    <a16:creationId xmlns:a16="http://schemas.microsoft.com/office/drawing/2014/main" id="{C909F2C8-EC1A-4209-A99F-47CE866E5943}"/>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35" name="Rectangle 34">
                <a:extLst>
                  <a:ext uri="{FF2B5EF4-FFF2-40B4-BE49-F238E27FC236}">
                    <a16:creationId xmlns:a16="http://schemas.microsoft.com/office/drawing/2014/main" id="{A81BDFF9-BDCC-4623-AEAE-E1C0482B8589}"/>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43" name="TextBox 42"/>
            <p:cNvSpPr txBox="1"/>
            <p:nvPr/>
          </p:nvSpPr>
          <p:spPr>
            <a:xfrm>
              <a:off x="1118909"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sp>
          <p:nvSpPr>
            <p:cNvPr id="78" name="Rounded Rectangle 35">
              <a:extLst>
                <a:ext uri="{FF2B5EF4-FFF2-40B4-BE49-F238E27FC236}">
                  <a16:creationId xmlns:a16="http://schemas.microsoft.com/office/drawing/2014/main" id="{26F9BC3B-CE33-4899-A314-4FD6BB68C196}"/>
                </a:ext>
              </a:extLst>
            </p:cNvPr>
            <p:cNvSpPr/>
            <p:nvPr/>
          </p:nvSpPr>
          <p:spPr>
            <a:xfrm>
              <a:off x="3374328"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79" name="Picture 78">
              <a:extLst>
                <a:ext uri="{FF2B5EF4-FFF2-40B4-BE49-F238E27FC236}">
                  <a16:creationId xmlns:a16="http://schemas.microsoft.com/office/drawing/2014/main" id="{5B958A90-8689-431F-87D6-94CA7B0BBFC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21637" y="1928374"/>
              <a:ext cx="455786" cy="447164"/>
            </a:xfrm>
            <a:prstGeom prst="rect">
              <a:avLst/>
            </a:prstGeom>
          </p:spPr>
        </p:pic>
        <p:grpSp>
          <p:nvGrpSpPr>
            <p:cNvPr id="80" name="Group 79">
              <a:extLst>
                <a:ext uri="{FF2B5EF4-FFF2-40B4-BE49-F238E27FC236}">
                  <a16:creationId xmlns:a16="http://schemas.microsoft.com/office/drawing/2014/main" id="{FF82B111-09F6-4969-9AC1-F8659545530F}"/>
                </a:ext>
              </a:extLst>
            </p:cNvPr>
            <p:cNvGrpSpPr/>
            <p:nvPr/>
          </p:nvGrpSpPr>
          <p:grpSpPr>
            <a:xfrm>
              <a:off x="3454532" y="3388158"/>
              <a:ext cx="2287628" cy="426605"/>
              <a:chOff x="812519" y="3388158"/>
              <a:chExt cx="2287628" cy="426605"/>
            </a:xfrm>
          </p:grpSpPr>
          <p:sp>
            <p:nvSpPr>
              <p:cNvPr id="82" name="Rectangle 81">
                <a:extLst>
                  <a:ext uri="{FF2B5EF4-FFF2-40B4-BE49-F238E27FC236}">
                    <a16:creationId xmlns:a16="http://schemas.microsoft.com/office/drawing/2014/main" id="{CF0BD8E6-EF1A-4E33-9C2D-AE4248056E74}"/>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83" name="Rectangle 82">
                <a:extLst>
                  <a:ext uri="{FF2B5EF4-FFF2-40B4-BE49-F238E27FC236}">
                    <a16:creationId xmlns:a16="http://schemas.microsoft.com/office/drawing/2014/main" id="{464D45F0-0AFE-4DE2-8E51-F533DC442F34}"/>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84" name="Rectangle 83">
                <a:extLst>
                  <a:ext uri="{FF2B5EF4-FFF2-40B4-BE49-F238E27FC236}">
                    <a16:creationId xmlns:a16="http://schemas.microsoft.com/office/drawing/2014/main" id="{AC1A7E82-EA5B-42CD-A227-C14850263A0C}"/>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81" name="TextBox 80">
              <a:extLst>
                <a:ext uri="{FF2B5EF4-FFF2-40B4-BE49-F238E27FC236}">
                  <a16:creationId xmlns:a16="http://schemas.microsoft.com/office/drawing/2014/main" id="{ED8AA124-B16B-47EE-8ED5-AB08B18D2AE8}"/>
                </a:ext>
              </a:extLst>
            </p:cNvPr>
            <p:cNvSpPr txBox="1"/>
            <p:nvPr/>
          </p:nvSpPr>
          <p:spPr>
            <a:xfrm>
              <a:off x="3790505"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sp>
          <p:nvSpPr>
            <p:cNvPr id="91" name="Rounded Rectangle 35">
              <a:extLst>
                <a:ext uri="{FF2B5EF4-FFF2-40B4-BE49-F238E27FC236}">
                  <a16:creationId xmlns:a16="http://schemas.microsoft.com/office/drawing/2014/main" id="{FA4C87EE-3236-46CF-8A87-E57A6BB6E2EB}"/>
                </a:ext>
              </a:extLst>
            </p:cNvPr>
            <p:cNvSpPr/>
            <p:nvPr/>
          </p:nvSpPr>
          <p:spPr>
            <a:xfrm>
              <a:off x="6045923" y="2151954"/>
              <a:ext cx="2448036" cy="1767584"/>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rial"/>
                <a:cs typeface="Arial"/>
              </a:endParaRPr>
            </a:p>
          </p:txBody>
        </p:sp>
        <p:pic>
          <p:nvPicPr>
            <p:cNvPr id="92" name="Picture 91">
              <a:extLst>
                <a:ext uri="{FF2B5EF4-FFF2-40B4-BE49-F238E27FC236}">
                  <a16:creationId xmlns:a16="http://schemas.microsoft.com/office/drawing/2014/main" id="{CA253426-4571-46F9-8CEE-64AD5AB4DA9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93232" y="1928374"/>
              <a:ext cx="455786" cy="447164"/>
            </a:xfrm>
            <a:prstGeom prst="rect">
              <a:avLst/>
            </a:prstGeom>
          </p:spPr>
        </p:pic>
        <p:grpSp>
          <p:nvGrpSpPr>
            <p:cNvPr id="93" name="Group 92">
              <a:extLst>
                <a:ext uri="{FF2B5EF4-FFF2-40B4-BE49-F238E27FC236}">
                  <a16:creationId xmlns:a16="http://schemas.microsoft.com/office/drawing/2014/main" id="{1EA919AB-632F-4912-84BA-ED2E58285583}"/>
                </a:ext>
              </a:extLst>
            </p:cNvPr>
            <p:cNvGrpSpPr/>
            <p:nvPr/>
          </p:nvGrpSpPr>
          <p:grpSpPr>
            <a:xfrm>
              <a:off x="6126127" y="3388158"/>
              <a:ext cx="2287628" cy="426605"/>
              <a:chOff x="812519" y="3388158"/>
              <a:chExt cx="2287628" cy="426605"/>
            </a:xfrm>
          </p:grpSpPr>
          <p:sp>
            <p:nvSpPr>
              <p:cNvPr id="95" name="Rectangle 94">
                <a:extLst>
                  <a:ext uri="{FF2B5EF4-FFF2-40B4-BE49-F238E27FC236}">
                    <a16:creationId xmlns:a16="http://schemas.microsoft.com/office/drawing/2014/main" id="{ED5D25F3-56FB-4AD1-8828-3185A3B2F286}"/>
                  </a:ext>
                </a:extLst>
              </p:cNvPr>
              <p:cNvSpPr/>
              <p:nvPr/>
            </p:nvSpPr>
            <p:spPr>
              <a:xfrm>
                <a:off x="2385263" y="3388158"/>
                <a:ext cx="714884" cy="426605"/>
              </a:xfrm>
              <a:prstGeom prst="rect">
                <a:avLst/>
              </a:prstGeom>
              <a:solidFill>
                <a:schemeClr val="bg1">
                  <a:lumMod val="50000"/>
                </a:scheme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96" name="Rectangle 95">
                <a:extLst>
                  <a:ext uri="{FF2B5EF4-FFF2-40B4-BE49-F238E27FC236}">
                    <a16:creationId xmlns:a16="http://schemas.microsoft.com/office/drawing/2014/main" id="{B0A76AB3-174E-4762-98F6-E9041119294A}"/>
                  </a:ext>
                </a:extLst>
              </p:cNvPr>
              <p:cNvSpPr/>
              <p:nvPr/>
            </p:nvSpPr>
            <p:spPr>
              <a:xfrm>
                <a:off x="1598891"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Docker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97" name="Rectangle 96">
                <a:extLst>
                  <a:ext uri="{FF2B5EF4-FFF2-40B4-BE49-F238E27FC236}">
                    <a16:creationId xmlns:a16="http://schemas.microsoft.com/office/drawing/2014/main" id="{95BDF348-D1D1-42F6-B202-98F538961045}"/>
                  </a:ext>
                </a:extLst>
              </p:cNvPr>
              <p:cNvSpPr/>
              <p:nvPr/>
            </p:nvSpPr>
            <p:spPr>
              <a:xfrm>
                <a:off x="812519" y="3388158"/>
                <a:ext cx="714884" cy="426605"/>
              </a:xfrm>
              <a:prstGeom prst="rect">
                <a:avLst/>
              </a:prstGeom>
              <a:solidFill>
                <a:schemeClr val="bg1">
                  <a:lumMod val="50000"/>
                </a:schemeClr>
              </a:solidFill>
              <a:ln w="15875"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Amazon Ember" panose="020B0603020204020204" pitchFamily="34" charset="0"/>
                    <a:ea typeface="Amazon Ember" panose="020B0603020204020204" pitchFamily="34" charset="0"/>
                    <a:cs typeface="Amazon Ember" panose="020B0603020204020204" pitchFamily="34" charset="0"/>
                  </a:rPr>
                  <a:t>ECS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94" name="TextBox 93">
              <a:extLst>
                <a:ext uri="{FF2B5EF4-FFF2-40B4-BE49-F238E27FC236}">
                  <a16:creationId xmlns:a16="http://schemas.microsoft.com/office/drawing/2014/main" id="{A114BF3C-484A-439A-BE85-2100EB162365}"/>
                </a:ext>
              </a:extLst>
            </p:cNvPr>
            <p:cNvSpPr txBox="1"/>
            <p:nvPr/>
          </p:nvSpPr>
          <p:spPr>
            <a:xfrm>
              <a:off x="6462100" y="1879550"/>
              <a:ext cx="1271290" cy="276999"/>
            </a:xfrm>
            <a:prstGeom prst="rect">
              <a:avLst/>
            </a:prstGeom>
            <a:noFill/>
          </p:spPr>
          <p:txBody>
            <a:bodyPr wrap="square" rtlCol="0">
              <a:spAutoFit/>
            </a:bodyPr>
            <a:lstStyle/>
            <a:p>
              <a:r>
                <a:rPr lang="en-US" sz="1200" dirty="0">
                  <a:solidFill>
                    <a:schemeClr val="bg1"/>
                  </a:solidFill>
                  <a:latin typeface="Amazon Ember" charset="0"/>
                  <a:ea typeface="Amazon Ember" charset="0"/>
                  <a:cs typeface="Amazon Ember" charset="0"/>
                </a:rPr>
                <a:t>EC2 Instance</a:t>
              </a:r>
            </a:p>
          </p:txBody>
        </p:sp>
      </p:grpSp>
    </p:spTree>
    <p:extLst>
      <p:ext uri="{BB962C8B-B14F-4D97-AF65-F5344CB8AC3E}">
        <p14:creationId xmlns:p14="http://schemas.microsoft.com/office/powerpoint/2010/main" val="17539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par>
                                <p:cTn id="17" presetID="42" presetClass="path" presetSubtype="0" decel="100000" fill="hold" nodeType="withEffect">
                                  <p:stCondLst>
                                    <p:cond delay="500"/>
                                  </p:stCondLst>
                                  <p:childTnLst>
                                    <p:animMotion origin="layout" path="M -3.05556E-6 -1.97531E-6 L -3.05556E-6 0.025 " pathEditMode="relative" rAng="0" ptsTypes="AA">
                                      <p:cBhvr>
                                        <p:cTn id="18" dur="500" spd="-100000" fill="hold"/>
                                        <p:tgtEl>
                                          <p:spTgt spid="4"/>
                                        </p:tgtEl>
                                        <p:attrNameLst>
                                          <p:attrName>ppt_x</p:attrName>
                                          <p:attrName>ppt_y</p:attrName>
                                        </p:attrNameLst>
                                      </p:cBhvr>
                                      <p:rCtr x="0" y="1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a:off x="6296855" y="1634026"/>
            <a:ext cx="551074" cy="2807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96855" y="1634026"/>
            <a:ext cx="58718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296855" y="1374230"/>
            <a:ext cx="559899" cy="259796"/>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237" y="1280581"/>
            <a:ext cx="936974" cy="1062911"/>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149" y="1197721"/>
            <a:ext cx="936974" cy="10629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00" y="1073489"/>
            <a:ext cx="1966734" cy="1768528"/>
          </a:xfrm>
          <a:prstGeom prst="rect">
            <a:avLst/>
          </a:prstGeom>
        </p:spPr>
      </p:pic>
      <p:sp>
        <p:nvSpPr>
          <p:cNvPr id="3" name="Title 2">
            <a:extLst>
              <a:ext uri="{FF2B5EF4-FFF2-40B4-BE49-F238E27FC236}">
                <a16:creationId xmlns:a16="http://schemas.microsoft.com/office/drawing/2014/main" id="{E9414868-ECD5-A84D-A1BD-287406B0824F}"/>
              </a:ext>
            </a:extLst>
          </p:cNvPr>
          <p:cNvSpPr>
            <a:spLocks noGrp="1"/>
          </p:cNvSpPr>
          <p:nvPr>
            <p:ph type="title"/>
          </p:nvPr>
        </p:nvSpPr>
        <p:spPr/>
        <p:txBody>
          <a:bodyPr/>
          <a:lstStyle/>
          <a:p>
            <a:r>
              <a:rPr lang="en-US" dirty="0"/>
              <a:t>ECS Constructs</a:t>
            </a:r>
          </a:p>
        </p:txBody>
      </p:sp>
      <p:sp>
        <p:nvSpPr>
          <p:cNvPr id="5" name="Content Placeholder 1"/>
          <p:cNvSpPr>
            <a:spLocks noGrp="1"/>
          </p:cNvSpPr>
          <p:nvPr>
            <p:ph sz="quarter" idx="4294967295"/>
          </p:nvPr>
        </p:nvSpPr>
        <p:spPr>
          <a:xfrm>
            <a:off x="0" y="3338513"/>
            <a:ext cx="2951163" cy="811212"/>
          </a:xfrm>
        </p:spPr>
        <p:txBody>
          <a:bodyPr/>
          <a:lstStyle/>
          <a:p>
            <a:pPr algn="ctr"/>
            <a:r>
              <a:rPr lang="en-US" sz="1600" dirty="0">
                <a:latin typeface="Amazon Ember"/>
              </a:rPr>
              <a:t>Define application containers: Image URL, CPU &amp; Memory requirements, etc.</a:t>
            </a:r>
          </a:p>
          <a:p>
            <a:endParaRPr lang="en-US" sz="1600" dirty="0">
              <a:latin typeface="Amazon Ember"/>
            </a:endParaRPr>
          </a:p>
        </p:txBody>
      </p:sp>
      <p:sp>
        <p:nvSpPr>
          <p:cNvPr id="7" name="Rounded Rectangle 6"/>
          <p:cNvSpPr/>
          <p:nvPr/>
        </p:nvSpPr>
        <p:spPr>
          <a:xfrm>
            <a:off x="3321451" y="1010653"/>
            <a:ext cx="5235110" cy="2578196"/>
          </a:xfrm>
          <a:prstGeom prst="roundRect">
            <a:avLst>
              <a:gd name="adj" fmla="val 9818"/>
            </a:avLst>
          </a:prstGeom>
          <a:noFill/>
          <a:ln w="6350">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a:cs typeface="Arial"/>
            </a:endParaRPr>
          </a:p>
        </p:txBody>
      </p:sp>
      <p:sp>
        <p:nvSpPr>
          <p:cNvPr id="2" name="TextBox 1"/>
          <p:cNvSpPr txBox="1"/>
          <p:nvPr/>
        </p:nvSpPr>
        <p:spPr>
          <a:xfrm>
            <a:off x="445483" y="2838324"/>
            <a:ext cx="2502568" cy="500137"/>
          </a:xfrm>
          <a:prstGeom prst="rect">
            <a:avLst/>
          </a:prstGeom>
          <a:noFill/>
        </p:spPr>
        <p:txBody>
          <a:bodyPr wrap="square" rtlCol="0">
            <a:spAutoFit/>
          </a:bodyPr>
          <a:lstStyle/>
          <a:p>
            <a:pPr algn="ctr"/>
            <a:r>
              <a:rPr lang="en-US" sz="1050" b="1" dirty="0">
                <a:solidFill>
                  <a:schemeClr val="accent2"/>
                </a:solidFill>
                <a:latin typeface="Amazon Ember"/>
              </a:rPr>
              <a:t>register </a:t>
            </a:r>
          </a:p>
          <a:p>
            <a:pPr algn="ctr"/>
            <a:r>
              <a:rPr lang="en-US" sz="1600" b="1" dirty="0">
                <a:solidFill>
                  <a:schemeClr val="accent2"/>
                </a:solidFill>
                <a:latin typeface="Amazon Ember"/>
              </a:rPr>
              <a:t>Task Definition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19" y="832423"/>
            <a:ext cx="491221" cy="559992"/>
          </a:xfrm>
          <a:prstGeom prst="rect">
            <a:avLst/>
          </a:prstGeom>
        </p:spPr>
      </p:pic>
      <p:sp>
        <p:nvSpPr>
          <p:cNvPr id="11" name="TextBox 10"/>
          <p:cNvSpPr txBox="1"/>
          <p:nvPr/>
        </p:nvSpPr>
        <p:spPr>
          <a:xfrm>
            <a:off x="4843455" y="3576887"/>
            <a:ext cx="2502568" cy="500137"/>
          </a:xfrm>
          <a:prstGeom prst="rect">
            <a:avLst/>
          </a:prstGeom>
          <a:noFill/>
        </p:spPr>
        <p:txBody>
          <a:bodyPr wrap="square" rtlCol="0">
            <a:spAutoFit/>
          </a:bodyPr>
          <a:lstStyle/>
          <a:p>
            <a:pPr algn="ctr"/>
            <a:r>
              <a:rPr lang="en-US" sz="1050" b="1" dirty="0">
                <a:solidFill>
                  <a:schemeClr val="accent2"/>
                </a:solidFill>
                <a:latin typeface="Amazon Ember"/>
              </a:rPr>
              <a:t>create</a:t>
            </a:r>
          </a:p>
          <a:p>
            <a:pPr algn="ctr"/>
            <a:r>
              <a:rPr lang="en-US" sz="1600" b="1" dirty="0">
                <a:solidFill>
                  <a:schemeClr val="accent2"/>
                </a:solidFill>
                <a:latin typeface="Amazon Ember"/>
              </a:rPr>
              <a:t>Cluster</a:t>
            </a:r>
          </a:p>
        </p:txBody>
      </p:sp>
      <p:sp>
        <p:nvSpPr>
          <p:cNvPr id="13" name="Content Placeholder 1"/>
          <p:cNvSpPr txBox="1">
            <a:spLocks/>
          </p:cNvSpPr>
          <p:nvPr/>
        </p:nvSpPr>
        <p:spPr>
          <a:xfrm>
            <a:off x="4843455" y="3966305"/>
            <a:ext cx="3034756" cy="53379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latin typeface="Amazon Ember"/>
              </a:rPr>
              <a:t>Infrastructure Isolation boundary</a:t>
            </a:r>
          </a:p>
          <a:p>
            <a:pPr marL="285750" indent="-285750">
              <a:buFont typeface="Arial" panose="020B0604020202020204" pitchFamily="34" charset="0"/>
              <a:buChar char="•"/>
            </a:pPr>
            <a:r>
              <a:rPr lang="en-US" dirty="0">
                <a:solidFill>
                  <a:schemeClr val="bg1"/>
                </a:solidFill>
                <a:latin typeface="Amazon Ember"/>
              </a:rPr>
              <a:t>IAM Permissions boundary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79" y="1292624"/>
            <a:ext cx="936974" cy="106291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852" y="1355744"/>
            <a:ext cx="680625" cy="38381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853" y="1795460"/>
            <a:ext cx="680625" cy="383810"/>
          </a:xfrm>
          <a:prstGeom prst="rect">
            <a:avLst/>
          </a:prstGeom>
        </p:spPr>
      </p:pic>
      <p:sp>
        <p:nvSpPr>
          <p:cNvPr id="17" name="TextBox 16"/>
          <p:cNvSpPr txBox="1"/>
          <p:nvPr/>
        </p:nvSpPr>
        <p:spPr>
          <a:xfrm>
            <a:off x="4139465" y="2340450"/>
            <a:ext cx="845397" cy="500137"/>
          </a:xfrm>
          <a:prstGeom prst="rect">
            <a:avLst/>
          </a:prstGeom>
          <a:noFill/>
        </p:spPr>
        <p:txBody>
          <a:bodyPr wrap="square" rtlCol="0">
            <a:spAutoFit/>
          </a:bodyPr>
          <a:lstStyle/>
          <a:p>
            <a:pPr algn="ctr"/>
            <a:r>
              <a:rPr lang="en-US" sz="1050" b="1" dirty="0">
                <a:solidFill>
                  <a:schemeClr val="accent2"/>
                </a:solidFill>
                <a:latin typeface="Amazon Ember"/>
              </a:rPr>
              <a:t>run</a:t>
            </a:r>
          </a:p>
          <a:p>
            <a:pPr algn="ctr"/>
            <a:r>
              <a:rPr lang="en-US" sz="1600" b="1" dirty="0">
                <a:solidFill>
                  <a:schemeClr val="accent2"/>
                </a:solidFill>
                <a:latin typeface="Amazon Ember"/>
              </a:rPr>
              <a:t>Task</a:t>
            </a:r>
          </a:p>
        </p:txBody>
      </p:sp>
      <p:sp>
        <p:nvSpPr>
          <p:cNvPr id="18" name="Content Placeholder 1"/>
          <p:cNvSpPr txBox="1">
            <a:spLocks/>
          </p:cNvSpPr>
          <p:nvPr/>
        </p:nvSpPr>
        <p:spPr>
          <a:xfrm>
            <a:off x="3522171" y="2729624"/>
            <a:ext cx="2370736" cy="734501"/>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solidFill>
                  <a:schemeClr val="bg1"/>
                </a:solidFill>
                <a:latin typeface="Amazon Ember"/>
              </a:rPr>
              <a:t>A running instantiation of a task definition</a:t>
            </a:r>
          </a:p>
          <a:p>
            <a:pPr marL="171450" indent="-171450">
              <a:buFont typeface="Arial" panose="020B0604020202020204" pitchFamily="34" charset="0"/>
              <a:buChar char="•"/>
            </a:pPr>
            <a:r>
              <a:rPr lang="en-US" dirty="0">
                <a:solidFill>
                  <a:schemeClr val="bg1"/>
                </a:solidFill>
                <a:latin typeface="Amazon Ember"/>
              </a:rPr>
              <a:t>Use FARGATE launch type</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452" y="1114861"/>
            <a:ext cx="936974" cy="106291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625" y="1177981"/>
            <a:ext cx="680625" cy="38381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626" y="1646822"/>
            <a:ext cx="680625" cy="383810"/>
          </a:xfrm>
          <a:prstGeom prst="rect">
            <a:avLst/>
          </a:prstGeom>
        </p:spPr>
      </p:pic>
      <p:sp>
        <p:nvSpPr>
          <p:cNvPr id="25" name="TextBox 24"/>
          <p:cNvSpPr txBox="1"/>
          <p:nvPr/>
        </p:nvSpPr>
        <p:spPr>
          <a:xfrm>
            <a:off x="6728227" y="2292199"/>
            <a:ext cx="1234817" cy="500137"/>
          </a:xfrm>
          <a:prstGeom prst="rect">
            <a:avLst/>
          </a:prstGeom>
          <a:noFill/>
        </p:spPr>
        <p:txBody>
          <a:bodyPr wrap="square" rtlCol="0">
            <a:spAutoFit/>
          </a:bodyPr>
          <a:lstStyle/>
          <a:p>
            <a:pPr algn="ctr"/>
            <a:r>
              <a:rPr lang="en-US" sz="1050" b="1" dirty="0">
                <a:solidFill>
                  <a:schemeClr val="accent2"/>
                </a:solidFill>
                <a:latin typeface="Amazon Ember"/>
              </a:rPr>
              <a:t>create</a:t>
            </a:r>
          </a:p>
          <a:p>
            <a:pPr algn="ctr"/>
            <a:r>
              <a:rPr lang="en-US" sz="1600" b="1" dirty="0">
                <a:solidFill>
                  <a:schemeClr val="accent2"/>
                </a:solidFill>
                <a:latin typeface="Amazon Ember"/>
              </a:rPr>
              <a:t>Service</a:t>
            </a:r>
          </a:p>
        </p:txBody>
      </p:sp>
      <p:sp>
        <p:nvSpPr>
          <p:cNvPr id="26" name="Content Placeholder 1"/>
          <p:cNvSpPr txBox="1">
            <a:spLocks/>
          </p:cNvSpPr>
          <p:nvPr/>
        </p:nvSpPr>
        <p:spPr>
          <a:xfrm>
            <a:off x="5480477" y="1931964"/>
            <a:ext cx="1126425" cy="295508"/>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000" dirty="0">
                <a:solidFill>
                  <a:schemeClr val="bg1"/>
                </a:solidFill>
                <a:latin typeface="Amazon Ember"/>
              </a:rPr>
              <a:t>Elastic Load Balancer </a:t>
            </a:r>
          </a:p>
        </p:txBody>
      </p:sp>
      <p:sp>
        <p:nvSpPr>
          <p:cNvPr id="50" name="Content Placeholder 1"/>
          <p:cNvSpPr txBox="1">
            <a:spLocks/>
          </p:cNvSpPr>
          <p:nvPr/>
        </p:nvSpPr>
        <p:spPr>
          <a:xfrm>
            <a:off x="5892907" y="2693319"/>
            <a:ext cx="2663654" cy="952226"/>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0" i="0" kern="1200" spc="50" baseline="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latin typeface="Amazon Ember"/>
              </a:rPr>
              <a:t>Maintain </a:t>
            </a:r>
            <a:r>
              <a:rPr lang="en-US" i="1" dirty="0">
                <a:solidFill>
                  <a:schemeClr val="bg1"/>
                </a:solidFill>
                <a:latin typeface="Amazon Ember"/>
              </a:rPr>
              <a:t>n</a:t>
            </a:r>
            <a:r>
              <a:rPr lang="en-US" dirty="0">
                <a:solidFill>
                  <a:schemeClr val="bg1"/>
                </a:solidFill>
                <a:latin typeface="Amazon Ember"/>
              </a:rPr>
              <a:t> running copies</a:t>
            </a:r>
          </a:p>
          <a:p>
            <a:pPr marL="285750" indent="-285750">
              <a:buFont typeface="Arial" panose="020B0604020202020204" pitchFamily="34" charset="0"/>
              <a:buChar char="•"/>
            </a:pPr>
            <a:r>
              <a:rPr lang="en-US" dirty="0">
                <a:solidFill>
                  <a:schemeClr val="bg1"/>
                </a:solidFill>
                <a:latin typeface="Amazon Ember"/>
              </a:rPr>
              <a:t>Integrated with ELB</a:t>
            </a:r>
          </a:p>
          <a:p>
            <a:pPr marL="285750" indent="-285750">
              <a:buFont typeface="Arial" panose="020B0604020202020204" pitchFamily="34" charset="0"/>
              <a:buChar char="•"/>
            </a:pPr>
            <a:r>
              <a:rPr lang="en-US" dirty="0">
                <a:solidFill>
                  <a:schemeClr val="bg1"/>
                </a:solidFill>
                <a:latin typeface="Amazon Ember"/>
              </a:rPr>
              <a:t>Unhealthy tasks automatically replaced</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0245" y="1333674"/>
            <a:ext cx="612955" cy="636994"/>
          </a:xfrm>
          <a:prstGeom prst="rect">
            <a:avLst/>
          </a:prstGeom>
        </p:spPr>
      </p:pic>
    </p:spTree>
    <p:extLst>
      <p:ext uri="{BB962C8B-B14F-4D97-AF65-F5344CB8AC3E}">
        <p14:creationId xmlns:p14="http://schemas.microsoft.com/office/powerpoint/2010/main" val="205134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2" grpId="0"/>
      <p:bldP spid="11" grpId="0"/>
      <p:bldP spid="13" grpId="0" build="p"/>
      <p:bldP spid="17" grpId="0"/>
      <p:bldP spid="18" grpId="0"/>
      <p:bldP spid="25" grpId="0"/>
      <p:bldP spid="26" grpId="0"/>
      <p:bldP spid="5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26F0E-724C-994A-8C94-1DB8836AEA9D}"/>
              </a:ext>
            </a:extLst>
          </p:cNvPr>
          <p:cNvSpPr>
            <a:spLocks noGrp="1"/>
          </p:cNvSpPr>
          <p:nvPr>
            <p:ph sz="quarter" idx="10"/>
          </p:nvPr>
        </p:nvSpPr>
        <p:spPr/>
        <p:txBody>
          <a:bodyPr/>
          <a:lstStyle/>
          <a:p>
            <a:r>
              <a:rPr lang="en-US" dirty="0"/>
              <a:t>AWS Console &amp; </a:t>
            </a:r>
          </a:p>
          <a:p>
            <a:r>
              <a:rPr lang="en-US" dirty="0"/>
              <a:t>Task Definitions</a:t>
            </a:r>
          </a:p>
        </p:txBody>
      </p:sp>
      <p:pic>
        <p:nvPicPr>
          <p:cNvPr id="2" name="Picture 1">
            <a:extLst>
              <a:ext uri="{FF2B5EF4-FFF2-40B4-BE49-F238E27FC236}">
                <a16:creationId xmlns:a16="http://schemas.microsoft.com/office/drawing/2014/main" id="{A8716C73-9924-C849-B802-B5376C229E33}"/>
              </a:ext>
            </a:extLst>
          </p:cNvPr>
          <p:cNvPicPr>
            <a:picLocks noChangeAspect="1"/>
          </p:cNvPicPr>
          <p:nvPr/>
        </p:nvPicPr>
        <p:blipFill>
          <a:blip r:embed="rId3"/>
          <a:stretch>
            <a:fillRect/>
          </a:stretch>
        </p:blipFill>
        <p:spPr>
          <a:xfrm>
            <a:off x="5188020" y="1450636"/>
            <a:ext cx="2892603" cy="1631167"/>
          </a:xfrm>
          <a:prstGeom prst="rect">
            <a:avLst/>
          </a:prstGeom>
        </p:spPr>
      </p:pic>
    </p:spTree>
    <p:extLst>
      <p:ext uri="{BB962C8B-B14F-4D97-AF65-F5344CB8AC3E}">
        <p14:creationId xmlns:p14="http://schemas.microsoft.com/office/powerpoint/2010/main" val="39219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r>
              <a:rPr lang="en-US" dirty="0" err="1"/>
              <a:t>Fargate</a:t>
            </a:r>
            <a:r>
              <a:rPr lang="en-US" dirty="0"/>
              <a:t> Containers with ECS</a:t>
            </a:r>
          </a:p>
        </p:txBody>
      </p:sp>
      <p:sp>
        <p:nvSpPr>
          <p:cNvPr id="57" name="Rectangle 56">
            <a:extLst>
              <a:ext uri="{FF2B5EF4-FFF2-40B4-BE49-F238E27FC236}">
                <a16:creationId xmlns:a16="http://schemas.microsoft.com/office/drawing/2014/main" id="{260767AB-7D8A-4694-8D8B-66EBFF04AE63}"/>
              </a:ext>
            </a:extLst>
          </p:cNvPr>
          <p:cNvSpPr/>
          <p:nvPr/>
        </p:nvSpPr>
        <p:spPr>
          <a:xfrm>
            <a:off x="1524000" y="2129981"/>
            <a:ext cx="6400800" cy="461665"/>
          </a:xfrm>
          <a:prstGeom prst="rect">
            <a:avLst/>
          </a:prstGeom>
        </p:spPr>
        <p:txBody>
          <a:bodyPr wrap="square">
            <a:spAutoFit/>
          </a:bodyPr>
          <a:lstStyle/>
          <a:p>
            <a:pPr>
              <a:spcBef>
                <a:spcPts val="0"/>
              </a:spcBef>
              <a:spcAft>
                <a:spcPts val="18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Use ECS APIs to launch Fargate Containers </a:t>
            </a:r>
          </a:p>
        </p:txBody>
      </p:sp>
      <p:grpSp>
        <p:nvGrpSpPr>
          <p:cNvPr id="4" name="Group 3">
            <a:extLst>
              <a:ext uri="{FF2B5EF4-FFF2-40B4-BE49-F238E27FC236}">
                <a16:creationId xmlns:a16="http://schemas.microsoft.com/office/drawing/2014/main" id="{84850FD6-EB62-4EF6-8E8C-3F0864015AEF}"/>
              </a:ext>
            </a:extLst>
          </p:cNvPr>
          <p:cNvGrpSpPr/>
          <p:nvPr/>
        </p:nvGrpSpPr>
        <p:grpSpPr>
          <a:xfrm>
            <a:off x="546394" y="2081819"/>
            <a:ext cx="742656" cy="742656"/>
            <a:chOff x="362001" y="2870380"/>
            <a:chExt cx="742656" cy="742656"/>
          </a:xfrm>
        </p:grpSpPr>
        <p:sp>
          <p:nvSpPr>
            <p:cNvPr id="19" name="Oval 18">
              <a:extLst>
                <a:ext uri="{FF2B5EF4-FFF2-40B4-BE49-F238E27FC236}">
                  <a16:creationId xmlns:a16="http://schemas.microsoft.com/office/drawing/2014/main" id="{404F9BC5-AB16-46C5-94C7-16A3B02AE96A}"/>
                </a:ext>
              </a:extLst>
            </p:cNvPr>
            <p:cNvSpPr/>
            <p:nvPr/>
          </p:nvSpPr>
          <p:spPr>
            <a:xfrm>
              <a:off x="362001" y="2870380"/>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grpSp>
          <p:nvGrpSpPr>
            <p:cNvPr id="11" name="Group 14">
              <a:extLst>
                <a:ext uri="{FF2B5EF4-FFF2-40B4-BE49-F238E27FC236}">
                  <a16:creationId xmlns:a16="http://schemas.microsoft.com/office/drawing/2014/main" id="{7A528A2C-0605-4B57-B55C-012C66E601A7}"/>
                </a:ext>
              </a:extLst>
            </p:cNvPr>
            <p:cNvGrpSpPr>
              <a:grpSpLocks noChangeAspect="1"/>
            </p:cNvGrpSpPr>
            <p:nvPr/>
          </p:nvGrpSpPr>
          <p:grpSpPr bwMode="auto">
            <a:xfrm>
              <a:off x="518159" y="3025439"/>
              <a:ext cx="430340" cy="432538"/>
              <a:chOff x="7062" y="862"/>
              <a:chExt cx="196" cy="197"/>
            </a:xfrm>
          </p:grpSpPr>
          <p:sp>
            <p:nvSpPr>
              <p:cNvPr id="12" name="Freeform 15">
                <a:extLst>
                  <a:ext uri="{FF2B5EF4-FFF2-40B4-BE49-F238E27FC236}">
                    <a16:creationId xmlns:a16="http://schemas.microsoft.com/office/drawing/2014/main" id="{FF5EE80B-47A5-4E39-9AA6-E41C6EA6444B}"/>
                  </a:ext>
                </a:extLst>
              </p:cNvPr>
              <p:cNvSpPr>
                <a:spLocks noEditPoints="1"/>
              </p:cNvSpPr>
              <p:nvPr/>
            </p:nvSpPr>
            <p:spPr bwMode="auto">
              <a:xfrm>
                <a:off x="7143" y="943"/>
                <a:ext cx="115" cy="116"/>
              </a:xfrm>
              <a:custGeom>
                <a:avLst/>
                <a:gdLst>
                  <a:gd name="T0" fmla="*/ 52 w 56"/>
                  <a:gd name="T1" fmla="*/ 24 h 56"/>
                  <a:gd name="T2" fmla="*/ 48 w 56"/>
                  <a:gd name="T3" fmla="*/ 14 h 56"/>
                  <a:gd name="T4" fmla="*/ 51 w 56"/>
                  <a:gd name="T5" fmla="*/ 11 h 56"/>
                  <a:gd name="T6" fmla="*/ 45 w 56"/>
                  <a:gd name="T7" fmla="*/ 5 h 56"/>
                  <a:gd name="T8" fmla="*/ 42 w 56"/>
                  <a:gd name="T9" fmla="*/ 8 h 56"/>
                  <a:gd name="T10" fmla="*/ 32 w 56"/>
                  <a:gd name="T11" fmla="*/ 4 h 56"/>
                  <a:gd name="T12" fmla="*/ 32 w 56"/>
                  <a:gd name="T13" fmla="*/ 0 h 56"/>
                  <a:gd name="T14" fmla="*/ 24 w 56"/>
                  <a:gd name="T15" fmla="*/ 0 h 56"/>
                  <a:gd name="T16" fmla="*/ 24 w 56"/>
                  <a:gd name="T17" fmla="*/ 4 h 56"/>
                  <a:gd name="T18" fmla="*/ 14 w 56"/>
                  <a:gd name="T19" fmla="*/ 8 h 56"/>
                  <a:gd name="T20" fmla="*/ 11 w 56"/>
                  <a:gd name="T21" fmla="*/ 5 h 56"/>
                  <a:gd name="T22" fmla="*/ 5 w 56"/>
                  <a:gd name="T23" fmla="*/ 11 h 56"/>
                  <a:gd name="T24" fmla="*/ 8 w 56"/>
                  <a:gd name="T25" fmla="*/ 14 h 56"/>
                  <a:gd name="T26" fmla="*/ 4 w 56"/>
                  <a:gd name="T27" fmla="*/ 24 h 56"/>
                  <a:gd name="T28" fmla="*/ 0 w 56"/>
                  <a:gd name="T29" fmla="*/ 24 h 56"/>
                  <a:gd name="T30" fmla="*/ 0 w 56"/>
                  <a:gd name="T31" fmla="*/ 32 h 56"/>
                  <a:gd name="T32" fmla="*/ 4 w 56"/>
                  <a:gd name="T33" fmla="*/ 32 h 56"/>
                  <a:gd name="T34" fmla="*/ 8 w 56"/>
                  <a:gd name="T35" fmla="*/ 42 h 56"/>
                  <a:gd name="T36" fmla="*/ 5 w 56"/>
                  <a:gd name="T37" fmla="*/ 45 h 56"/>
                  <a:gd name="T38" fmla="*/ 11 w 56"/>
                  <a:gd name="T39" fmla="*/ 51 h 56"/>
                  <a:gd name="T40" fmla="*/ 14 w 56"/>
                  <a:gd name="T41" fmla="*/ 48 h 56"/>
                  <a:gd name="T42" fmla="*/ 24 w 56"/>
                  <a:gd name="T43" fmla="*/ 52 h 56"/>
                  <a:gd name="T44" fmla="*/ 24 w 56"/>
                  <a:gd name="T45" fmla="*/ 56 h 56"/>
                  <a:gd name="T46" fmla="*/ 32 w 56"/>
                  <a:gd name="T47" fmla="*/ 56 h 56"/>
                  <a:gd name="T48" fmla="*/ 32 w 56"/>
                  <a:gd name="T49" fmla="*/ 52 h 56"/>
                  <a:gd name="T50" fmla="*/ 42 w 56"/>
                  <a:gd name="T51" fmla="*/ 48 h 56"/>
                  <a:gd name="T52" fmla="*/ 45 w 56"/>
                  <a:gd name="T53" fmla="*/ 51 h 56"/>
                  <a:gd name="T54" fmla="*/ 51 w 56"/>
                  <a:gd name="T55" fmla="*/ 45 h 56"/>
                  <a:gd name="T56" fmla="*/ 48 w 56"/>
                  <a:gd name="T57" fmla="*/ 42 h 56"/>
                  <a:gd name="T58" fmla="*/ 52 w 56"/>
                  <a:gd name="T59" fmla="*/ 32 h 56"/>
                  <a:gd name="T60" fmla="*/ 56 w 56"/>
                  <a:gd name="T61" fmla="*/ 32 h 56"/>
                  <a:gd name="T62" fmla="*/ 56 w 56"/>
                  <a:gd name="T63" fmla="*/ 24 h 56"/>
                  <a:gd name="T64" fmla="*/ 52 w 56"/>
                  <a:gd name="T65" fmla="*/ 24 h 56"/>
                  <a:gd name="T66" fmla="*/ 28 w 56"/>
                  <a:gd name="T67" fmla="*/ 44 h 56"/>
                  <a:gd name="T68" fmla="*/ 12 w 56"/>
                  <a:gd name="T69" fmla="*/ 28 h 56"/>
                  <a:gd name="T70" fmla="*/ 28 w 56"/>
                  <a:gd name="T71" fmla="*/ 12 h 56"/>
                  <a:gd name="T72" fmla="*/ 44 w 56"/>
                  <a:gd name="T73" fmla="*/ 28 h 56"/>
                  <a:gd name="T74" fmla="*/ 28 w 56"/>
                  <a:gd name="T75"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52" y="24"/>
                    </a:moveTo>
                    <a:cubicBezTo>
                      <a:pt x="51" y="20"/>
                      <a:pt x="50" y="17"/>
                      <a:pt x="48" y="14"/>
                    </a:cubicBezTo>
                    <a:cubicBezTo>
                      <a:pt x="51" y="11"/>
                      <a:pt x="51" y="11"/>
                      <a:pt x="51" y="11"/>
                    </a:cubicBezTo>
                    <a:cubicBezTo>
                      <a:pt x="45" y="5"/>
                      <a:pt x="45" y="5"/>
                      <a:pt x="45" y="5"/>
                    </a:cubicBezTo>
                    <a:cubicBezTo>
                      <a:pt x="42" y="8"/>
                      <a:pt x="42" y="8"/>
                      <a:pt x="42" y="8"/>
                    </a:cubicBezTo>
                    <a:cubicBezTo>
                      <a:pt x="39" y="6"/>
                      <a:pt x="36" y="5"/>
                      <a:pt x="32" y="4"/>
                    </a:cubicBezTo>
                    <a:cubicBezTo>
                      <a:pt x="32" y="0"/>
                      <a:pt x="32" y="0"/>
                      <a:pt x="32"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ubicBezTo>
                      <a:pt x="5" y="45"/>
                      <a:pt x="5" y="45"/>
                      <a:pt x="5" y="45"/>
                    </a:cubicBezTo>
                    <a:cubicBezTo>
                      <a:pt x="11" y="51"/>
                      <a:pt x="11" y="51"/>
                      <a:pt x="11" y="51"/>
                    </a:cubicBezTo>
                    <a:cubicBezTo>
                      <a:pt x="14" y="48"/>
                      <a:pt x="14" y="48"/>
                      <a:pt x="14" y="48"/>
                    </a:cubicBezTo>
                    <a:cubicBezTo>
                      <a:pt x="17" y="50"/>
                      <a:pt x="20" y="51"/>
                      <a:pt x="24" y="52"/>
                    </a:cubicBezTo>
                    <a:cubicBezTo>
                      <a:pt x="24" y="56"/>
                      <a:pt x="24" y="56"/>
                      <a:pt x="24" y="56"/>
                    </a:cubicBezTo>
                    <a:cubicBezTo>
                      <a:pt x="32" y="56"/>
                      <a:pt x="32" y="56"/>
                      <a:pt x="32" y="56"/>
                    </a:cubicBezTo>
                    <a:cubicBezTo>
                      <a:pt x="32" y="52"/>
                      <a:pt x="32" y="52"/>
                      <a:pt x="32" y="52"/>
                    </a:cubicBezTo>
                    <a:cubicBezTo>
                      <a:pt x="36" y="51"/>
                      <a:pt x="39" y="50"/>
                      <a:pt x="42" y="48"/>
                    </a:cubicBezTo>
                    <a:cubicBezTo>
                      <a:pt x="45" y="51"/>
                      <a:pt x="45" y="51"/>
                      <a:pt x="45" y="51"/>
                    </a:cubicBezTo>
                    <a:cubicBezTo>
                      <a:pt x="51" y="45"/>
                      <a:pt x="51" y="45"/>
                      <a:pt x="51" y="45"/>
                    </a:cubicBezTo>
                    <a:cubicBezTo>
                      <a:pt x="48" y="42"/>
                      <a:pt x="48" y="42"/>
                      <a:pt x="48" y="42"/>
                    </a:cubicBezTo>
                    <a:cubicBezTo>
                      <a:pt x="50" y="39"/>
                      <a:pt x="51" y="36"/>
                      <a:pt x="52" y="32"/>
                    </a:cubicBezTo>
                    <a:cubicBezTo>
                      <a:pt x="56" y="32"/>
                      <a:pt x="56" y="32"/>
                      <a:pt x="56" y="32"/>
                    </a:cubicBezTo>
                    <a:cubicBezTo>
                      <a:pt x="56" y="24"/>
                      <a:pt x="56" y="24"/>
                      <a:pt x="56" y="24"/>
                    </a:cubicBezTo>
                    <a:lnTo>
                      <a:pt x="52" y="24"/>
                    </a:lnTo>
                    <a:close/>
                    <a:moveTo>
                      <a:pt x="28" y="44"/>
                    </a:moveTo>
                    <a:cubicBezTo>
                      <a:pt x="19" y="44"/>
                      <a:pt x="12" y="37"/>
                      <a:pt x="12" y="28"/>
                    </a:cubicBezTo>
                    <a:cubicBezTo>
                      <a:pt x="12" y="19"/>
                      <a:pt x="19" y="12"/>
                      <a:pt x="28" y="12"/>
                    </a:cubicBezTo>
                    <a:cubicBezTo>
                      <a:pt x="37" y="12"/>
                      <a:pt x="44" y="19"/>
                      <a:pt x="44" y="28"/>
                    </a:cubicBezTo>
                    <a:cubicBezTo>
                      <a:pt x="44" y="37"/>
                      <a:pt x="37" y="44"/>
                      <a:pt x="28" y="44"/>
                    </a:cubicBezTo>
                    <a:close/>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dirty="0">
                  <a:solidFill>
                    <a:srgbClr val="474746"/>
                  </a:solidFill>
                  <a:latin typeface="Arial"/>
                </a:endParaRPr>
              </a:p>
            </p:txBody>
          </p:sp>
          <p:sp>
            <p:nvSpPr>
              <p:cNvPr id="13" name="Freeform 16">
                <a:extLst>
                  <a:ext uri="{FF2B5EF4-FFF2-40B4-BE49-F238E27FC236}">
                    <a16:creationId xmlns:a16="http://schemas.microsoft.com/office/drawing/2014/main" id="{51BBA5DA-F4CE-45B0-9B8C-494A99F8D84E}"/>
                  </a:ext>
                </a:extLst>
              </p:cNvPr>
              <p:cNvSpPr>
                <a:spLocks noEditPoints="1"/>
              </p:cNvSpPr>
              <p:nvPr/>
            </p:nvSpPr>
            <p:spPr bwMode="auto">
              <a:xfrm>
                <a:off x="7062" y="862"/>
                <a:ext cx="111" cy="112"/>
              </a:xfrm>
              <a:custGeom>
                <a:avLst/>
                <a:gdLst>
                  <a:gd name="T0" fmla="*/ 47 w 54"/>
                  <a:gd name="T1" fmla="*/ 14 h 54"/>
                  <a:gd name="T2" fmla="*/ 40 w 54"/>
                  <a:gd name="T3" fmla="*/ 7 h 54"/>
                  <a:gd name="T4" fmla="*/ 41 w 54"/>
                  <a:gd name="T5" fmla="*/ 3 h 54"/>
                  <a:gd name="T6" fmla="*/ 34 w 54"/>
                  <a:gd name="T7" fmla="*/ 0 h 54"/>
                  <a:gd name="T8" fmla="*/ 32 w 54"/>
                  <a:gd name="T9" fmla="*/ 4 h 54"/>
                  <a:gd name="T10" fmla="*/ 22 w 54"/>
                  <a:gd name="T11" fmla="*/ 4 h 54"/>
                  <a:gd name="T12" fmla="*/ 20 w 54"/>
                  <a:gd name="T13" fmla="*/ 0 h 54"/>
                  <a:gd name="T14" fmla="*/ 13 w 54"/>
                  <a:gd name="T15" fmla="*/ 3 h 54"/>
                  <a:gd name="T16" fmla="*/ 14 w 54"/>
                  <a:gd name="T17" fmla="*/ 7 h 54"/>
                  <a:gd name="T18" fmla="*/ 7 w 54"/>
                  <a:gd name="T19" fmla="*/ 14 h 54"/>
                  <a:gd name="T20" fmla="*/ 3 w 54"/>
                  <a:gd name="T21" fmla="*/ 13 h 54"/>
                  <a:gd name="T22" fmla="*/ 0 w 54"/>
                  <a:gd name="T23" fmla="*/ 20 h 54"/>
                  <a:gd name="T24" fmla="*/ 4 w 54"/>
                  <a:gd name="T25" fmla="*/ 22 h 54"/>
                  <a:gd name="T26" fmla="*/ 4 w 54"/>
                  <a:gd name="T27" fmla="*/ 32 h 54"/>
                  <a:gd name="T28" fmla="*/ 0 w 54"/>
                  <a:gd name="T29" fmla="*/ 34 h 54"/>
                  <a:gd name="T30" fmla="*/ 3 w 54"/>
                  <a:gd name="T31" fmla="*/ 41 h 54"/>
                  <a:gd name="T32" fmla="*/ 7 w 54"/>
                  <a:gd name="T33" fmla="*/ 40 h 54"/>
                  <a:gd name="T34" fmla="*/ 14 w 54"/>
                  <a:gd name="T35" fmla="*/ 47 h 54"/>
                  <a:gd name="T36" fmla="*/ 13 w 54"/>
                  <a:gd name="T37" fmla="*/ 51 h 54"/>
                  <a:gd name="T38" fmla="*/ 20 w 54"/>
                  <a:gd name="T39" fmla="*/ 54 h 54"/>
                  <a:gd name="T40" fmla="*/ 22 w 54"/>
                  <a:gd name="T41" fmla="*/ 50 h 54"/>
                  <a:gd name="T42" fmla="*/ 32 w 54"/>
                  <a:gd name="T43" fmla="*/ 50 h 54"/>
                  <a:gd name="T44" fmla="*/ 34 w 54"/>
                  <a:gd name="T45" fmla="*/ 54 h 54"/>
                  <a:gd name="T46" fmla="*/ 41 w 54"/>
                  <a:gd name="T47" fmla="*/ 51 h 54"/>
                  <a:gd name="T48" fmla="*/ 40 w 54"/>
                  <a:gd name="T49" fmla="*/ 47 h 54"/>
                  <a:gd name="T50" fmla="*/ 47 w 54"/>
                  <a:gd name="T51" fmla="*/ 40 h 54"/>
                  <a:gd name="T52" fmla="*/ 51 w 54"/>
                  <a:gd name="T53" fmla="*/ 41 h 54"/>
                  <a:gd name="T54" fmla="*/ 54 w 54"/>
                  <a:gd name="T55" fmla="*/ 34 h 54"/>
                  <a:gd name="T56" fmla="*/ 50 w 54"/>
                  <a:gd name="T57" fmla="*/ 32 h 54"/>
                  <a:gd name="T58" fmla="*/ 50 w 54"/>
                  <a:gd name="T59" fmla="*/ 22 h 54"/>
                  <a:gd name="T60" fmla="*/ 54 w 54"/>
                  <a:gd name="T61" fmla="*/ 20 h 54"/>
                  <a:gd name="T62" fmla="*/ 51 w 54"/>
                  <a:gd name="T63" fmla="*/ 13 h 54"/>
                  <a:gd name="T64" fmla="*/ 47 w 54"/>
                  <a:gd name="T65" fmla="*/ 14 h 54"/>
                  <a:gd name="T66" fmla="*/ 33 w 54"/>
                  <a:gd name="T67" fmla="*/ 42 h 54"/>
                  <a:gd name="T68" fmla="*/ 12 w 54"/>
                  <a:gd name="T69" fmla="*/ 33 h 54"/>
                  <a:gd name="T70" fmla="*/ 21 w 54"/>
                  <a:gd name="T71" fmla="*/ 12 h 54"/>
                  <a:gd name="T72" fmla="*/ 42 w 54"/>
                  <a:gd name="T73" fmla="*/ 21 h 54"/>
                  <a:gd name="T74" fmla="*/ 33 w 54"/>
                  <a:gd name="T7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4">
                    <a:moveTo>
                      <a:pt x="47" y="14"/>
                    </a:moveTo>
                    <a:cubicBezTo>
                      <a:pt x="45" y="11"/>
                      <a:pt x="43" y="9"/>
                      <a:pt x="40" y="7"/>
                    </a:cubicBezTo>
                    <a:cubicBezTo>
                      <a:pt x="41" y="3"/>
                      <a:pt x="41" y="3"/>
                      <a:pt x="41" y="3"/>
                    </a:cubicBezTo>
                    <a:cubicBezTo>
                      <a:pt x="34" y="0"/>
                      <a:pt x="34" y="0"/>
                      <a:pt x="34" y="0"/>
                    </a:cubicBezTo>
                    <a:cubicBezTo>
                      <a:pt x="32" y="4"/>
                      <a:pt x="32" y="4"/>
                      <a:pt x="32" y="4"/>
                    </a:cubicBezTo>
                    <a:cubicBezTo>
                      <a:pt x="29" y="3"/>
                      <a:pt x="25" y="3"/>
                      <a:pt x="22" y="4"/>
                    </a:cubicBezTo>
                    <a:cubicBezTo>
                      <a:pt x="20" y="0"/>
                      <a:pt x="20" y="0"/>
                      <a:pt x="20" y="0"/>
                    </a:cubicBezTo>
                    <a:cubicBezTo>
                      <a:pt x="13" y="3"/>
                      <a:pt x="13" y="3"/>
                      <a:pt x="13" y="3"/>
                    </a:cubicBezTo>
                    <a:cubicBezTo>
                      <a:pt x="14" y="7"/>
                      <a:pt x="14" y="7"/>
                      <a:pt x="14" y="7"/>
                    </a:cubicBezTo>
                    <a:cubicBezTo>
                      <a:pt x="11" y="9"/>
                      <a:pt x="9" y="11"/>
                      <a:pt x="7" y="14"/>
                    </a:cubicBezTo>
                    <a:cubicBezTo>
                      <a:pt x="3" y="13"/>
                      <a:pt x="3" y="13"/>
                      <a:pt x="3" y="13"/>
                    </a:cubicBezTo>
                    <a:cubicBezTo>
                      <a:pt x="0" y="20"/>
                      <a:pt x="0" y="20"/>
                      <a:pt x="0" y="20"/>
                    </a:cubicBezTo>
                    <a:cubicBezTo>
                      <a:pt x="4" y="22"/>
                      <a:pt x="4" y="22"/>
                      <a:pt x="4" y="22"/>
                    </a:cubicBezTo>
                    <a:cubicBezTo>
                      <a:pt x="3" y="25"/>
                      <a:pt x="3" y="29"/>
                      <a:pt x="4" y="32"/>
                    </a:cubicBezTo>
                    <a:cubicBezTo>
                      <a:pt x="0" y="34"/>
                      <a:pt x="0" y="34"/>
                      <a:pt x="0" y="34"/>
                    </a:cubicBezTo>
                    <a:cubicBezTo>
                      <a:pt x="3" y="41"/>
                      <a:pt x="3" y="41"/>
                      <a:pt x="3" y="41"/>
                    </a:cubicBezTo>
                    <a:cubicBezTo>
                      <a:pt x="7" y="40"/>
                      <a:pt x="7" y="40"/>
                      <a:pt x="7" y="40"/>
                    </a:cubicBezTo>
                    <a:cubicBezTo>
                      <a:pt x="9" y="43"/>
                      <a:pt x="11" y="45"/>
                      <a:pt x="14" y="47"/>
                    </a:cubicBezTo>
                    <a:cubicBezTo>
                      <a:pt x="13" y="51"/>
                      <a:pt x="13" y="51"/>
                      <a:pt x="13" y="51"/>
                    </a:cubicBezTo>
                    <a:cubicBezTo>
                      <a:pt x="20" y="54"/>
                      <a:pt x="20" y="54"/>
                      <a:pt x="20" y="54"/>
                    </a:cubicBezTo>
                    <a:cubicBezTo>
                      <a:pt x="22" y="50"/>
                      <a:pt x="22" y="50"/>
                      <a:pt x="22" y="50"/>
                    </a:cubicBezTo>
                    <a:cubicBezTo>
                      <a:pt x="25" y="51"/>
                      <a:pt x="29" y="51"/>
                      <a:pt x="32" y="50"/>
                    </a:cubicBezTo>
                    <a:cubicBezTo>
                      <a:pt x="34" y="54"/>
                      <a:pt x="34" y="54"/>
                      <a:pt x="34" y="54"/>
                    </a:cubicBezTo>
                    <a:cubicBezTo>
                      <a:pt x="41" y="51"/>
                      <a:pt x="41" y="51"/>
                      <a:pt x="41" y="51"/>
                    </a:cubicBezTo>
                    <a:cubicBezTo>
                      <a:pt x="40" y="47"/>
                      <a:pt x="40" y="47"/>
                      <a:pt x="40" y="47"/>
                    </a:cubicBezTo>
                    <a:cubicBezTo>
                      <a:pt x="43" y="45"/>
                      <a:pt x="45" y="43"/>
                      <a:pt x="47" y="40"/>
                    </a:cubicBezTo>
                    <a:cubicBezTo>
                      <a:pt x="51" y="41"/>
                      <a:pt x="51" y="41"/>
                      <a:pt x="51" y="41"/>
                    </a:cubicBezTo>
                    <a:cubicBezTo>
                      <a:pt x="54" y="34"/>
                      <a:pt x="54" y="34"/>
                      <a:pt x="54" y="34"/>
                    </a:cubicBezTo>
                    <a:cubicBezTo>
                      <a:pt x="50" y="32"/>
                      <a:pt x="50" y="32"/>
                      <a:pt x="50" y="32"/>
                    </a:cubicBezTo>
                    <a:cubicBezTo>
                      <a:pt x="51" y="29"/>
                      <a:pt x="51" y="25"/>
                      <a:pt x="50" y="22"/>
                    </a:cubicBezTo>
                    <a:cubicBezTo>
                      <a:pt x="54" y="20"/>
                      <a:pt x="54" y="20"/>
                      <a:pt x="54" y="20"/>
                    </a:cubicBezTo>
                    <a:cubicBezTo>
                      <a:pt x="51" y="13"/>
                      <a:pt x="51" y="13"/>
                      <a:pt x="51" y="13"/>
                    </a:cubicBezTo>
                    <a:lnTo>
                      <a:pt x="47" y="14"/>
                    </a:lnTo>
                    <a:close/>
                    <a:moveTo>
                      <a:pt x="33" y="42"/>
                    </a:moveTo>
                    <a:cubicBezTo>
                      <a:pt x="25" y="45"/>
                      <a:pt x="16" y="41"/>
                      <a:pt x="12" y="33"/>
                    </a:cubicBezTo>
                    <a:cubicBezTo>
                      <a:pt x="9" y="25"/>
                      <a:pt x="13" y="16"/>
                      <a:pt x="21" y="12"/>
                    </a:cubicBezTo>
                    <a:cubicBezTo>
                      <a:pt x="29" y="9"/>
                      <a:pt x="38" y="13"/>
                      <a:pt x="42" y="21"/>
                    </a:cubicBezTo>
                    <a:cubicBezTo>
                      <a:pt x="45" y="29"/>
                      <a:pt x="41" y="38"/>
                      <a:pt x="33" y="42"/>
                    </a:cubicBezTo>
                    <a:close/>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dirty="0">
                  <a:solidFill>
                    <a:srgbClr val="474746"/>
                  </a:solidFill>
                  <a:latin typeface="Arial"/>
                </a:endParaRPr>
              </a:p>
            </p:txBody>
          </p:sp>
        </p:grpSp>
      </p:grpSp>
      <p:sp>
        <p:nvSpPr>
          <p:cNvPr id="20" name="Rectangle 19">
            <a:extLst>
              <a:ext uri="{FF2B5EF4-FFF2-40B4-BE49-F238E27FC236}">
                <a16:creationId xmlns:a16="http://schemas.microsoft.com/office/drawing/2014/main" id="{11B71D29-580B-4315-91B9-1FCC6C2A826F}"/>
              </a:ext>
            </a:extLst>
          </p:cNvPr>
          <p:cNvSpPr/>
          <p:nvPr/>
        </p:nvSpPr>
        <p:spPr>
          <a:xfrm>
            <a:off x="1547813" y="3085996"/>
            <a:ext cx="6757987" cy="830997"/>
          </a:xfrm>
          <a:prstGeom prst="rect">
            <a:avLst/>
          </a:prstGeom>
        </p:spPr>
        <p:txBody>
          <a:bodyPr wrap="square">
            <a:spAutoFit/>
          </a:bodyPr>
          <a:lstStyle/>
          <a:p>
            <a:pPr>
              <a:spcAft>
                <a:spcPts val="18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Easy migration – Run </a:t>
            </a:r>
            <a:r>
              <a:rPr lang="en-US" sz="2400"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Fargate</a:t>
            </a:r>
            <a:r>
              <a:rPr lang="en-US" sz="2400" dirty="0">
                <a:solidFill>
                  <a:srgbClr val="FFC000"/>
                </a:solidFill>
                <a:latin typeface="Amazon Ember" panose="020B0603020204020204" pitchFamily="34" charset="0"/>
                <a:ea typeface="Amazon Ember" panose="020B0603020204020204" pitchFamily="34" charset="0"/>
                <a:cs typeface="Amazon Ember" panose="020B0603020204020204" pitchFamily="34" charset="0"/>
              </a:rPr>
              <a:t> </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a:t>
            </a:r>
            <a:r>
              <a:rPr lang="en-US" sz="2400" dirty="0">
                <a:latin typeface="Amazon Ember" panose="020B0603020204020204" pitchFamily="34" charset="0"/>
                <a:ea typeface="Amazon Ember" panose="020B0603020204020204" pitchFamily="34" charset="0"/>
                <a:cs typeface="Amazon Ember" panose="020B0603020204020204" pitchFamily="34" charset="0"/>
              </a:rPr>
              <a:t> </a:t>
            </a:r>
            <a:r>
              <a:rPr lang="en-US" sz="2400" i="1"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EC2</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launch type tasks in the same cluster</a:t>
            </a:r>
          </a:p>
        </p:txBody>
      </p:sp>
      <p:grpSp>
        <p:nvGrpSpPr>
          <p:cNvPr id="21" name="Group 20">
            <a:extLst>
              <a:ext uri="{FF2B5EF4-FFF2-40B4-BE49-F238E27FC236}">
                <a16:creationId xmlns:a16="http://schemas.microsoft.com/office/drawing/2014/main" id="{547CDFB7-46CB-47CD-9C14-2E060111DEE3}"/>
              </a:ext>
            </a:extLst>
          </p:cNvPr>
          <p:cNvGrpSpPr/>
          <p:nvPr/>
        </p:nvGrpSpPr>
        <p:grpSpPr>
          <a:xfrm>
            <a:off x="566678" y="3037834"/>
            <a:ext cx="742656" cy="742656"/>
            <a:chOff x="445710" y="1549782"/>
            <a:chExt cx="742656" cy="742656"/>
          </a:xfrm>
        </p:grpSpPr>
        <p:sp>
          <p:nvSpPr>
            <p:cNvPr id="22" name="Oval 21">
              <a:extLst>
                <a:ext uri="{FF2B5EF4-FFF2-40B4-BE49-F238E27FC236}">
                  <a16:creationId xmlns:a16="http://schemas.microsoft.com/office/drawing/2014/main" id="{C4A6603D-1104-4A38-9231-6B6995D4E053}"/>
                </a:ext>
              </a:extLst>
            </p:cNvPr>
            <p:cNvSpPr/>
            <p:nvPr/>
          </p:nvSpPr>
          <p:spPr>
            <a:xfrm>
              <a:off x="445710" y="1549782"/>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
          <p:nvSpPr>
            <p:cNvPr id="23" name="Freeform 5">
              <a:extLst>
                <a:ext uri="{FF2B5EF4-FFF2-40B4-BE49-F238E27FC236}">
                  <a16:creationId xmlns:a16="http://schemas.microsoft.com/office/drawing/2014/main" id="{623FD112-FB0A-43C4-A3B6-087DA9B4A541}"/>
                </a:ext>
              </a:extLst>
            </p:cNvPr>
            <p:cNvSpPr>
              <a:spLocks noEditPoints="1"/>
            </p:cNvSpPr>
            <p:nvPr/>
          </p:nvSpPr>
          <p:spPr bwMode="auto">
            <a:xfrm>
              <a:off x="627578" y="1724495"/>
              <a:ext cx="378920" cy="393230"/>
            </a:xfrm>
            <a:custGeom>
              <a:avLst/>
              <a:gdLst>
                <a:gd name="T0" fmla="*/ 566 w 938"/>
                <a:gd name="T1" fmla="*/ 69 h 975"/>
                <a:gd name="T2" fmla="*/ 497 w 938"/>
                <a:gd name="T3" fmla="*/ 120 h 975"/>
                <a:gd name="T4" fmla="*/ 656 w 938"/>
                <a:gd name="T5" fmla="*/ 0 h 975"/>
                <a:gd name="T6" fmla="*/ 360 w 938"/>
                <a:gd name="T7" fmla="*/ 0 h 975"/>
                <a:gd name="T8" fmla="*/ 360 w 938"/>
                <a:gd name="T9" fmla="*/ 0 h 975"/>
                <a:gd name="T10" fmla="*/ 514 w 938"/>
                <a:gd name="T11" fmla="*/ 180 h 975"/>
                <a:gd name="T12" fmla="*/ 335 w 938"/>
                <a:gd name="T13" fmla="*/ 94 h 975"/>
                <a:gd name="T14" fmla="*/ 840 w 938"/>
                <a:gd name="T15" fmla="*/ 124 h 975"/>
                <a:gd name="T16" fmla="*/ 789 w 938"/>
                <a:gd name="T17" fmla="*/ 86 h 975"/>
                <a:gd name="T18" fmla="*/ 789 w 938"/>
                <a:gd name="T19" fmla="*/ 86 h 975"/>
                <a:gd name="T20" fmla="*/ 707 w 938"/>
                <a:gd name="T21" fmla="*/ 34 h 975"/>
                <a:gd name="T22" fmla="*/ 729 w 938"/>
                <a:gd name="T23" fmla="*/ 43 h 975"/>
                <a:gd name="T24" fmla="*/ 103 w 938"/>
                <a:gd name="T25" fmla="*/ 579 h 975"/>
                <a:gd name="T26" fmla="*/ 180 w 938"/>
                <a:gd name="T27" fmla="*/ 596 h 975"/>
                <a:gd name="T28" fmla="*/ 180 w 938"/>
                <a:gd name="T29" fmla="*/ 596 h 975"/>
                <a:gd name="T30" fmla="*/ 159 w 938"/>
                <a:gd name="T31" fmla="*/ 583 h 975"/>
                <a:gd name="T32" fmla="*/ 133 w 938"/>
                <a:gd name="T33" fmla="*/ 30 h 975"/>
                <a:gd name="T34" fmla="*/ 65 w 938"/>
                <a:gd name="T35" fmla="*/ 0 h 975"/>
                <a:gd name="T36" fmla="*/ 292 w 938"/>
                <a:gd name="T37" fmla="*/ 0 h 975"/>
                <a:gd name="T38" fmla="*/ 292 w 938"/>
                <a:gd name="T39" fmla="*/ 0 h 975"/>
                <a:gd name="T40" fmla="*/ 523 w 938"/>
                <a:gd name="T41" fmla="*/ 227 h 975"/>
                <a:gd name="T42" fmla="*/ 198 w 938"/>
                <a:gd name="T43" fmla="*/ 30 h 975"/>
                <a:gd name="T44" fmla="*/ 227 w 938"/>
                <a:gd name="T45" fmla="*/ 621 h 975"/>
                <a:gd name="T46" fmla="*/ 360 w 938"/>
                <a:gd name="T47" fmla="*/ 144 h 975"/>
                <a:gd name="T48" fmla="*/ 95 w 938"/>
                <a:gd name="T49" fmla="*/ 144 h 975"/>
                <a:gd name="T50" fmla="*/ 360 w 938"/>
                <a:gd name="T51" fmla="*/ 144 h 975"/>
                <a:gd name="T52" fmla="*/ 115 w 938"/>
                <a:gd name="T53" fmla="*/ 360 h 975"/>
                <a:gd name="T54" fmla="*/ 270 w 938"/>
                <a:gd name="T55" fmla="*/ 694 h 975"/>
                <a:gd name="T56" fmla="*/ 262 w 938"/>
                <a:gd name="T57" fmla="*/ 669 h 975"/>
                <a:gd name="T58" fmla="*/ 26 w 938"/>
                <a:gd name="T59" fmla="*/ 227 h 975"/>
                <a:gd name="T60" fmla="*/ 35 w 938"/>
                <a:gd name="T61" fmla="*/ 801 h 975"/>
                <a:gd name="T62" fmla="*/ 35 w 938"/>
                <a:gd name="T63" fmla="*/ 801 h 975"/>
                <a:gd name="T64" fmla="*/ 0 w 938"/>
                <a:gd name="T65" fmla="*/ 0 h 975"/>
                <a:gd name="T66" fmla="*/ 26 w 938"/>
                <a:gd name="T67" fmla="*/ 527 h 975"/>
                <a:gd name="T68" fmla="*/ 0 w 938"/>
                <a:gd name="T69" fmla="*/ 489 h 975"/>
                <a:gd name="T70" fmla="*/ 0 w 938"/>
                <a:gd name="T71" fmla="*/ 69 h 975"/>
                <a:gd name="T72" fmla="*/ 69 w 938"/>
                <a:gd name="T73" fmla="*/ 531 h 975"/>
                <a:gd name="T74" fmla="*/ 26 w 938"/>
                <a:gd name="T75" fmla="*/ 360 h 975"/>
                <a:gd name="T76" fmla="*/ 239 w 938"/>
                <a:gd name="T77" fmla="*/ 713 h 975"/>
                <a:gd name="T78" fmla="*/ 215 w 938"/>
                <a:gd name="T79" fmla="*/ 699 h 975"/>
                <a:gd name="T80" fmla="*/ 239 w 938"/>
                <a:gd name="T81" fmla="*/ 713 h 975"/>
                <a:gd name="T82" fmla="*/ 98 w 938"/>
                <a:gd name="T83" fmla="*/ 793 h 975"/>
                <a:gd name="T84" fmla="*/ 26 w 938"/>
                <a:gd name="T85" fmla="*/ 163 h 975"/>
                <a:gd name="T86" fmla="*/ 0 w 938"/>
                <a:gd name="T87" fmla="*/ 296 h 975"/>
                <a:gd name="T88" fmla="*/ 0 w 938"/>
                <a:gd name="T89" fmla="*/ 296 h 975"/>
                <a:gd name="T90" fmla="*/ 544 w 938"/>
                <a:gd name="T91" fmla="*/ 274 h 975"/>
                <a:gd name="T92" fmla="*/ 56 w 938"/>
                <a:gd name="T93" fmla="*/ 360 h 975"/>
                <a:gd name="T94" fmla="*/ 26 w 938"/>
                <a:gd name="T95" fmla="*/ 836 h 975"/>
                <a:gd name="T96" fmla="*/ 0 w 938"/>
                <a:gd name="T97" fmla="*/ 810 h 975"/>
                <a:gd name="T98" fmla="*/ 26 w 938"/>
                <a:gd name="T99" fmla="*/ 553 h 975"/>
                <a:gd name="T100" fmla="*/ 570 w 938"/>
                <a:gd name="T101" fmla="*/ 30 h 975"/>
                <a:gd name="T102" fmla="*/ 544 w 938"/>
                <a:gd name="T103" fmla="*/ 313 h 975"/>
                <a:gd name="T104" fmla="*/ 544 w 938"/>
                <a:gd name="T105" fmla="*/ 313 h 975"/>
                <a:gd name="T106" fmla="*/ 0 w 938"/>
                <a:gd name="T107" fmla="*/ 604 h 975"/>
                <a:gd name="T108" fmla="*/ 26 w 938"/>
                <a:gd name="T109" fmla="*/ 656 h 975"/>
                <a:gd name="T110" fmla="*/ 26 w 938"/>
                <a:gd name="T111" fmla="*/ 733 h 975"/>
                <a:gd name="T112" fmla="*/ 0 w 938"/>
                <a:gd name="T113" fmla="*/ 784 h 975"/>
                <a:gd name="T114" fmla="*/ 0 w 938"/>
                <a:gd name="T115" fmla="*/ 784 h 975"/>
                <a:gd name="T116" fmla="*/ 592 w 938"/>
                <a:gd name="T117" fmla="*/ 347 h 975"/>
                <a:gd name="T118" fmla="*/ 765 w 938"/>
                <a:gd name="T119" fmla="*/ 140 h 975"/>
                <a:gd name="T120" fmla="*/ 938 w 938"/>
                <a:gd name="T121" fmla="*/ 313 h 975"/>
                <a:gd name="T122" fmla="*/ 765 w 938"/>
                <a:gd name="T123" fmla="*/ 160 h 975"/>
                <a:gd name="T124" fmla="*/ 765 w 938"/>
                <a:gd name="T125" fmla="*/ 461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8" h="975">
                  <a:moveTo>
                    <a:pt x="549" y="86"/>
                  </a:moveTo>
                  <a:cubicBezTo>
                    <a:pt x="527" y="69"/>
                    <a:pt x="527" y="69"/>
                    <a:pt x="527" y="69"/>
                  </a:cubicBezTo>
                  <a:cubicBezTo>
                    <a:pt x="532" y="60"/>
                    <a:pt x="540" y="56"/>
                    <a:pt x="549" y="47"/>
                  </a:cubicBezTo>
                  <a:cubicBezTo>
                    <a:pt x="566" y="69"/>
                    <a:pt x="566" y="69"/>
                    <a:pt x="566" y="69"/>
                  </a:cubicBezTo>
                  <a:cubicBezTo>
                    <a:pt x="557" y="73"/>
                    <a:pt x="553" y="77"/>
                    <a:pt x="549" y="86"/>
                  </a:cubicBezTo>
                  <a:close/>
                  <a:moveTo>
                    <a:pt x="532" y="107"/>
                  </a:moveTo>
                  <a:cubicBezTo>
                    <a:pt x="532" y="107"/>
                    <a:pt x="532" y="107"/>
                    <a:pt x="510" y="94"/>
                  </a:cubicBezTo>
                  <a:cubicBezTo>
                    <a:pt x="506" y="103"/>
                    <a:pt x="502" y="111"/>
                    <a:pt x="497" y="120"/>
                  </a:cubicBezTo>
                  <a:cubicBezTo>
                    <a:pt x="523" y="129"/>
                    <a:pt x="523" y="129"/>
                    <a:pt x="523" y="129"/>
                  </a:cubicBezTo>
                  <a:cubicBezTo>
                    <a:pt x="527" y="120"/>
                    <a:pt x="532" y="116"/>
                    <a:pt x="532" y="107"/>
                  </a:cubicBezTo>
                  <a:close/>
                  <a:moveTo>
                    <a:pt x="656" y="30"/>
                  </a:moveTo>
                  <a:cubicBezTo>
                    <a:pt x="656" y="30"/>
                    <a:pt x="656" y="30"/>
                    <a:pt x="656" y="0"/>
                  </a:cubicBezTo>
                  <a:cubicBezTo>
                    <a:pt x="643" y="4"/>
                    <a:pt x="634" y="4"/>
                    <a:pt x="626" y="4"/>
                  </a:cubicBezTo>
                  <a:cubicBezTo>
                    <a:pt x="630" y="34"/>
                    <a:pt x="630" y="34"/>
                    <a:pt x="630" y="34"/>
                  </a:cubicBezTo>
                  <a:cubicBezTo>
                    <a:pt x="639" y="30"/>
                    <a:pt x="647" y="30"/>
                    <a:pt x="656" y="30"/>
                  </a:cubicBezTo>
                  <a:close/>
                  <a:moveTo>
                    <a:pt x="360" y="0"/>
                  </a:moveTo>
                  <a:cubicBezTo>
                    <a:pt x="360" y="0"/>
                    <a:pt x="360" y="0"/>
                    <a:pt x="335" y="0"/>
                  </a:cubicBezTo>
                  <a:cubicBezTo>
                    <a:pt x="335" y="30"/>
                    <a:pt x="335" y="30"/>
                    <a:pt x="335" y="30"/>
                  </a:cubicBezTo>
                  <a:cubicBezTo>
                    <a:pt x="335" y="30"/>
                    <a:pt x="335" y="30"/>
                    <a:pt x="360" y="30"/>
                  </a:cubicBezTo>
                  <a:cubicBezTo>
                    <a:pt x="360" y="30"/>
                    <a:pt x="360" y="30"/>
                    <a:pt x="360" y="0"/>
                  </a:cubicBezTo>
                  <a:close/>
                  <a:moveTo>
                    <a:pt x="519" y="154"/>
                  </a:moveTo>
                  <a:cubicBezTo>
                    <a:pt x="519" y="154"/>
                    <a:pt x="519" y="154"/>
                    <a:pt x="489" y="150"/>
                  </a:cubicBezTo>
                  <a:cubicBezTo>
                    <a:pt x="489" y="159"/>
                    <a:pt x="489" y="167"/>
                    <a:pt x="489" y="180"/>
                  </a:cubicBezTo>
                  <a:cubicBezTo>
                    <a:pt x="514" y="180"/>
                    <a:pt x="514" y="180"/>
                    <a:pt x="514" y="180"/>
                  </a:cubicBezTo>
                  <a:cubicBezTo>
                    <a:pt x="514" y="171"/>
                    <a:pt x="514" y="163"/>
                    <a:pt x="519" y="154"/>
                  </a:cubicBezTo>
                  <a:close/>
                  <a:moveTo>
                    <a:pt x="360" y="69"/>
                  </a:moveTo>
                  <a:cubicBezTo>
                    <a:pt x="360" y="69"/>
                    <a:pt x="360" y="69"/>
                    <a:pt x="335" y="69"/>
                  </a:cubicBezTo>
                  <a:cubicBezTo>
                    <a:pt x="335" y="94"/>
                    <a:pt x="335" y="94"/>
                    <a:pt x="335" y="94"/>
                  </a:cubicBezTo>
                  <a:cubicBezTo>
                    <a:pt x="335" y="94"/>
                    <a:pt x="335" y="94"/>
                    <a:pt x="360" y="94"/>
                  </a:cubicBezTo>
                  <a:cubicBezTo>
                    <a:pt x="360" y="94"/>
                    <a:pt x="360" y="94"/>
                    <a:pt x="360" y="69"/>
                  </a:cubicBezTo>
                  <a:close/>
                  <a:moveTo>
                    <a:pt x="814" y="133"/>
                  </a:moveTo>
                  <a:cubicBezTo>
                    <a:pt x="814" y="133"/>
                    <a:pt x="814" y="133"/>
                    <a:pt x="840" y="124"/>
                  </a:cubicBezTo>
                  <a:cubicBezTo>
                    <a:pt x="836" y="116"/>
                    <a:pt x="831" y="107"/>
                    <a:pt x="827" y="99"/>
                  </a:cubicBezTo>
                  <a:cubicBezTo>
                    <a:pt x="827" y="99"/>
                    <a:pt x="827" y="99"/>
                    <a:pt x="801" y="111"/>
                  </a:cubicBezTo>
                  <a:cubicBezTo>
                    <a:pt x="806" y="116"/>
                    <a:pt x="810" y="124"/>
                    <a:pt x="814" y="133"/>
                  </a:cubicBezTo>
                  <a:close/>
                  <a:moveTo>
                    <a:pt x="789" y="86"/>
                  </a:moveTo>
                  <a:cubicBezTo>
                    <a:pt x="789" y="86"/>
                    <a:pt x="789" y="86"/>
                    <a:pt x="810" y="73"/>
                  </a:cubicBezTo>
                  <a:cubicBezTo>
                    <a:pt x="806" y="64"/>
                    <a:pt x="797" y="56"/>
                    <a:pt x="789" y="51"/>
                  </a:cubicBezTo>
                  <a:cubicBezTo>
                    <a:pt x="789" y="51"/>
                    <a:pt x="789" y="51"/>
                    <a:pt x="771" y="69"/>
                  </a:cubicBezTo>
                  <a:cubicBezTo>
                    <a:pt x="780" y="73"/>
                    <a:pt x="784" y="81"/>
                    <a:pt x="789" y="86"/>
                  </a:cubicBezTo>
                  <a:close/>
                  <a:moveTo>
                    <a:pt x="712" y="9"/>
                  </a:moveTo>
                  <a:cubicBezTo>
                    <a:pt x="703" y="4"/>
                    <a:pt x="694" y="4"/>
                    <a:pt x="686" y="0"/>
                  </a:cubicBezTo>
                  <a:cubicBezTo>
                    <a:pt x="686" y="0"/>
                    <a:pt x="686" y="0"/>
                    <a:pt x="682" y="30"/>
                  </a:cubicBezTo>
                  <a:cubicBezTo>
                    <a:pt x="690" y="30"/>
                    <a:pt x="699" y="30"/>
                    <a:pt x="707" y="34"/>
                  </a:cubicBezTo>
                  <a:cubicBezTo>
                    <a:pt x="707" y="34"/>
                    <a:pt x="707" y="34"/>
                    <a:pt x="712" y="9"/>
                  </a:cubicBezTo>
                  <a:close/>
                  <a:moveTo>
                    <a:pt x="767" y="30"/>
                  </a:moveTo>
                  <a:cubicBezTo>
                    <a:pt x="759" y="26"/>
                    <a:pt x="750" y="21"/>
                    <a:pt x="741" y="17"/>
                  </a:cubicBezTo>
                  <a:cubicBezTo>
                    <a:pt x="741" y="17"/>
                    <a:pt x="741" y="17"/>
                    <a:pt x="729" y="43"/>
                  </a:cubicBezTo>
                  <a:cubicBezTo>
                    <a:pt x="737" y="43"/>
                    <a:pt x="746" y="47"/>
                    <a:pt x="750" y="51"/>
                  </a:cubicBezTo>
                  <a:cubicBezTo>
                    <a:pt x="750" y="51"/>
                    <a:pt x="750" y="51"/>
                    <a:pt x="767" y="30"/>
                  </a:cubicBezTo>
                  <a:close/>
                  <a:moveTo>
                    <a:pt x="82" y="566"/>
                  </a:moveTo>
                  <a:cubicBezTo>
                    <a:pt x="103" y="579"/>
                    <a:pt x="103" y="579"/>
                    <a:pt x="103" y="579"/>
                  </a:cubicBezTo>
                  <a:cubicBezTo>
                    <a:pt x="103" y="579"/>
                    <a:pt x="103" y="579"/>
                    <a:pt x="116" y="557"/>
                  </a:cubicBezTo>
                  <a:cubicBezTo>
                    <a:pt x="116" y="557"/>
                    <a:pt x="116" y="557"/>
                    <a:pt x="95" y="544"/>
                  </a:cubicBezTo>
                  <a:cubicBezTo>
                    <a:pt x="95" y="544"/>
                    <a:pt x="95" y="544"/>
                    <a:pt x="82" y="566"/>
                  </a:cubicBezTo>
                  <a:close/>
                  <a:moveTo>
                    <a:pt x="180" y="596"/>
                  </a:moveTo>
                  <a:cubicBezTo>
                    <a:pt x="180" y="596"/>
                    <a:pt x="180" y="596"/>
                    <a:pt x="168" y="617"/>
                  </a:cubicBezTo>
                  <a:cubicBezTo>
                    <a:pt x="193" y="630"/>
                    <a:pt x="193" y="630"/>
                    <a:pt x="193" y="630"/>
                  </a:cubicBezTo>
                  <a:cubicBezTo>
                    <a:pt x="193" y="630"/>
                    <a:pt x="193" y="630"/>
                    <a:pt x="206" y="609"/>
                  </a:cubicBezTo>
                  <a:cubicBezTo>
                    <a:pt x="206" y="609"/>
                    <a:pt x="206" y="609"/>
                    <a:pt x="180" y="596"/>
                  </a:cubicBezTo>
                  <a:close/>
                  <a:moveTo>
                    <a:pt x="138" y="570"/>
                  </a:moveTo>
                  <a:cubicBezTo>
                    <a:pt x="138" y="570"/>
                    <a:pt x="138" y="570"/>
                    <a:pt x="125" y="591"/>
                  </a:cubicBezTo>
                  <a:cubicBezTo>
                    <a:pt x="146" y="604"/>
                    <a:pt x="146" y="604"/>
                    <a:pt x="146" y="604"/>
                  </a:cubicBezTo>
                  <a:cubicBezTo>
                    <a:pt x="146" y="604"/>
                    <a:pt x="146" y="604"/>
                    <a:pt x="159" y="583"/>
                  </a:cubicBezTo>
                  <a:cubicBezTo>
                    <a:pt x="159" y="583"/>
                    <a:pt x="159" y="583"/>
                    <a:pt x="138" y="570"/>
                  </a:cubicBezTo>
                  <a:close/>
                  <a:moveTo>
                    <a:pt x="159" y="0"/>
                  </a:moveTo>
                  <a:cubicBezTo>
                    <a:pt x="159" y="0"/>
                    <a:pt x="159" y="0"/>
                    <a:pt x="133" y="0"/>
                  </a:cubicBezTo>
                  <a:cubicBezTo>
                    <a:pt x="133" y="30"/>
                    <a:pt x="133" y="30"/>
                    <a:pt x="133" y="30"/>
                  </a:cubicBezTo>
                  <a:cubicBezTo>
                    <a:pt x="133" y="30"/>
                    <a:pt x="133" y="30"/>
                    <a:pt x="159" y="30"/>
                  </a:cubicBezTo>
                  <a:cubicBezTo>
                    <a:pt x="159" y="30"/>
                    <a:pt x="159" y="30"/>
                    <a:pt x="159" y="0"/>
                  </a:cubicBezTo>
                  <a:close/>
                  <a:moveTo>
                    <a:pt x="95" y="0"/>
                  </a:moveTo>
                  <a:cubicBezTo>
                    <a:pt x="95" y="0"/>
                    <a:pt x="95" y="0"/>
                    <a:pt x="65" y="0"/>
                  </a:cubicBezTo>
                  <a:cubicBezTo>
                    <a:pt x="65" y="30"/>
                    <a:pt x="65" y="30"/>
                    <a:pt x="65" y="30"/>
                  </a:cubicBezTo>
                  <a:cubicBezTo>
                    <a:pt x="65" y="30"/>
                    <a:pt x="65" y="30"/>
                    <a:pt x="95" y="30"/>
                  </a:cubicBezTo>
                  <a:cubicBezTo>
                    <a:pt x="95" y="30"/>
                    <a:pt x="95" y="30"/>
                    <a:pt x="95" y="0"/>
                  </a:cubicBezTo>
                  <a:close/>
                  <a:moveTo>
                    <a:pt x="292" y="0"/>
                  </a:moveTo>
                  <a:cubicBezTo>
                    <a:pt x="292" y="0"/>
                    <a:pt x="292" y="0"/>
                    <a:pt x="266" y="0"/>
                  </a:cubicBezTo>
                  <a:cubicBezTo>
                    <a:pt x="266" y="30"/>
                    <a:pt x="266" y="30"/>
                    <a:pt x="266" y="30"/>
                  </a:cubicBezTo>
                  <a:cubicBezTo>
                    <a:pt x="266" y="30"/>
                    <a:pt x="266" y="30"/>
                    <a:pt x="292" y="30"/>
                  </a:cubicBezTo>
                  <a:cubicBezTo>
                    <a:pt x="292" y="30"/>
                    <a:pt x="292" y="30"/>
                    <a:pt x="292" y="0"/>
                  </a:cubicBezTo>
                  <a:close/>
                  <a:moveTo>
                    <a:pt x="514" y="206"/>
                  </a:moveTo>
                  <a:cubicBezTo>
                    <a:pt x="514" y="206"/>
                    <a:pt x="514" y="206"/>
                    <a:pt x="489" y="210"/>
                  </a:cubicBezTo>
                  <a:cubicBezTo>
                    <a:pt x="493" y="219"/>
                    <a:pt x="493" y="227"/>
                    <a:pt x="497" y="236"/>
                  </a:cubicBezTo>
                  <a:cubicBezTo>
                    <a:pt x="497" y="236"/>
                    <a:pt x="497" y="236"/>
                    <a:pt x="523" y="227"/>
                  </a:cubicBezTo>
                  <a:cubicBezTo>
                    <a:pt x="519" y="223"/>
                    <a:pt x="519" y="214"/>
                    <a:pt x="514" y="206"/>
                  </a:cubicBezTo>
                  <a:close/>
                  <a:moveTo>
                    <a:pt x="227" y="0"/>
                  </a:moveTo>
                  <a:cubicBezTo>
                    <a:pt x="227" y="0"/>
                    <a:pt x="227" y="0"/>
                    <a:pt x="198" y="0"/>
                  </a:cubicBezTo>
                  <a:cubicBezTo>
                    <a:pt x="198" y="30"/>
                    <a:pt x="198" y="30"/>
                    <a:pt x="198" y="30"/>
                  </a:cubicBezTo>
                  <a:cubicBezTo>
                    <a:pt x="198" y="30"/>
                    <a:pt x="198" y="30"/>
                    <a:pt x="227" y="30"/>
                  </a:cubicBezTo>
                  <a:cubicBezTo>
                    <a:pt x="227" y="30"/>
                    <a:pt x="227" y="30"/>
                    <a:pt x="227" y="0"/>
                  </a:cubicBezTo>
                  <a:close/>
                  <a:moveTo>
                    <a:pt x="249" y="634"/>
                  </a:moveTo>
                  <a:cubicBezTo>
                    <a:pt x="249" y="634"/>
                    <a:pt x="249" y="634"/>
                    <a:pt x="227" y="621"/>
                  </a:cubicBezTo>
                  <a:cubicBezTo>
                    <a:pt x="227" y="621"/>
                    <a:pt x="227" y="621"/>
                    <a:pt x="215" y="643"/>
                  </a:cubicBezTo>
                  <a:cubicBezTo>
                    <a:pt x="236" y="656"/>
                    <a:pt x="236" y="656"/>
                    <a:pt x="236" y="656"/>
                  </a:cubicBezTo>
                  <a:cubicBezTo>
                    <a:pt x="236" y="656"/>
                    <a:pt x="236" y="656"/>
                    <a:pt x="249" y="634"/>
                  </a:cubicBezTo>
                  <a:close/>
                  <a:moveTo>
                    <a:pt x="360" y="144"/>
                  </a:moveTo>
                  <a:cubicBezTo>
                    <a:pt x="437" y="144"/>
                    <a:pt x="437" y="144"/>
                    <a:pt x="437" y="144"/>
                  </a:cubicBezTo>
                  <a:cubicBezTo>
                    <a:pt x="437" y="486"/>
                    <a:pt x="437" y="486"/>
                    <a:pt x="437" y="486"/>
                  </a:cubicBezTo>
                  <a:cubicBezTo>
                    <a:pt x="95" y="486"/>
                    <a:pt x="95" y="486"/>
                    <a:pt x="95" y="486"/>
                  </a:cubicBezTo>
                  <a:cubicBezTo>
                    <a:pt x="95" y="144"/>
                    <a:pt x="95" y="144"/>
                    <a:pt x="95" y="144"/>
                  </a:cubicBezTo>
                  <a:cubicBezTo>
                    <a:pt x="335" y="144"/>
                    <a:pt x="335" y="144"/>
                    <a:pt x="335" y="144"/>
                  </a:cubicBezTo>
                  <a:cubicBezTo>
                    <a:pt x="335" y="137"/>
                    <a:pt x="335" y="137"/>
                    <a:pt x="335" y="137"/>
                  </a:cubicBezTo>
                  <a:cubicBezTo>
                    <a:pt x="360" y="137"/>
                    <a:pt x="360" y="137"/>
                    <a:pt x="360" y="137"/>
                  </a:cubicBezTo>
                  <a:cubicBezTo>
                    <a:pt x="360" y="140"/>
                    <a:pt x="360" y="142"/>
                    <a:pt x="360" y="144"/>
                  </a:cubicBezTo>
                  <a:close/>
                  <a:moveTo>
                    <a:pt x="417" y="164"/>
                  </a:moveTo>
                  <a:cubicBezTo>
                    <a:pt x="115" y="164"/>
                    <a:pt x="115" y="164"/>
                    <a:pt x="115" y="164"/>
                  </a:cubicBezTo>
                  <a:cubicBezTo>
                    <a:pt x="115" y="334"/>
                    <a:pt x="115" y="334"/>
                    <a:pt x="115" y="334"/>
                  </a:cubicBezTo>
                  <a:cubicBezTo>
                    <a:pt x="115" y="360"/>
                    <a:pt x="115" y="360"/>
                    <a:pt x="115" y="360"/>
                  </a:cubicBezTo>
                  <a:cubicBezTo>
                    <a:pt x="115" y="466"/>
                    <a:pt x="115" y="466"/>
                    <a:pt x="115" y="466"/>
                  </a:cubicBezTo>
                  <a:cubicBezTo>
                    <a:pt x="417" y="466"/>
                    <a:pt x="417" y="466"/>
                    <a:pt x="417" y="466"/>
                  </a:cubicBezTo>
                  <a:lnTo>
                    <a:pt x="417" y="164"/>
                  </a:lnTo>
                  <a:close/>
                  <a:moveTo>
                    <a:pt x="270" y="694"/>
                  </a:moveTo>
                  <a:cubicBezTo>
                    <a:pt x="270" y="694"/>
                    <a:pt x="270" y="694"/>
                    <a:pt x="313" y="669"/>
                  </a:cubicBezTo>
                  <a:cubicBezTo>
                    <a:pt x="313" y="669"/>
                    <a:pt x="313" y="669"/>
                    <a:pt x="270" y="647"/>
                  </a:cubicBezTo>
                  <a:cubicBezTo>
                    <a:pt x="270" y="647"/>
                    <a:pt x="270" y="647"/>
                    <a:pt x="257" y="669"/>
                  </a:cubicBezTo>
                  <a:cubicBezTo>
                    <a:pt x="257" y="669"/>
                    <a:pt x="257" y="669"/>
                    <a:pt x="262" y="669"/>
                  </a:cubicBezTo>
                  <a:cubicBezTo>
                    <a:pt x="262" y="669"/>
                    <a:pt x="262" y="669"/>
                    <a:pt x="257" y="673"/>
                  </a:cubicBezTo>
                  <a:lnTo>
                    <a:pt x="270" y="694"/>
                  </a:lnTo>
                  <a:close/>
                  <a:moveTo>
                    <a:pt x="0" y="227"/>
                  </a:moveTo>
                  <a:cubicBezTo>
                    <a:pt x="0" y="227"/>
                    <a:pt x="0" y="227"/>
                    <a:pt x="26" y="227"/>
                  </a:cubicBezTo>
                  <a:cubicBezTo>
                    <a:pt x="26" y="227"/>
                    <a:pt x="26" y="227"/>
                    <a:pt x="26" y="201"/>
                  </a:cubicBezTo>
                  <a:cubicBezTo>
                    <a:pt x="26" y="201"/>
                    <a:pt x="26" y="201"/>
                    <a:pt x="0" y="201"/>
                  </a:cubicBezTo>
                  <a:lnTo>
                    <a:pt x="0" y="227"/>
                  </a:lnTo>
                  <a:close/>
                  <a:moveTo>
                    <a:pt x="35" y="801"/>
                  </a:moveTo>
                  <a:cubicBezTo>
                    <a:pt x="48" y="823"/>
                    <a:pt x="48" y="823"/>
                    <a:pt x="48" y="823"/>
                  </a:cubicBezTo>
                  <a:cubicBezTo>
                    <a:pt x="48" y="823"/>
                    <a:pt x="48" y="823"/>
                    <a:pt x="69" y="810"/>
                  </a:cubicBezTo>
                  <a:cubicBezTo>
                    <a:pt x="69" y="810"/>
                    <a:pt x="69" y="810"/>
                    <a:pt x="56" y="789"/>
                  </a:cubicBezTo>
                  <a:cubicBezTo>
                    <a:pt x="56" y="789"/>
                    <a:pt x="56" y="789"/>
                    <a:pt x="35" y="801"/>
                  </a:cubicBezTo>
                  <a:close/>
                  <a:moveTo>
                    <a:pt x="0" y="30"/>
                  </a:moveTo>
                  <a:cubicBezTo>
                    <a:pt x="0" y="30"/>
                    <a:pt x="0" y="30"/>
                    <a:pt x="26" y="30"/>
                  </a:cubicBezTo>
                  <a:cubicBezTo>
                    <a:pt x="26" y="30"/>
                    <a:pt x="26" y="30"/>
                    <a:pt x="26" y="0"/>
                  </a:cubicBezTo>
                  <a:cubicBezTo>
                    <a:pt x="26" y="0"/>
                    <a:pt x="26" y="0"/>
                    <a:pt x="0" y="0"/>
                  </a:cubicBezTo>
                  <a:lnTo>
                    <a:pt x="0" y="30"/>
                  </a:lnTo>
                  <a:close/>
                  <a:moveTo>
                    <a:pt x="0" y="489"/>
                  </a:moveTo>
                  <a:cubicBezTo>
                    <a:pt x="0" y="489"/>
                    <a:pt x="0" y="489"/>
                    <a:pt x="0" y="527"/>
                  </a:cubicBezTo>
                  <a:cubicBezTo>
                    <a:pt x="26" y="527"/>
                    <a:pt x="26" y="527"/>
                    <a:pt x="26" y="527"/>
                  </a:cubicBezTo>
                  <a:cubicBezTo>
                    <a:pt x="26" y="527"/>
                    <a:pt x="26" y="527"/>
                    <a:pt x="26" y="514"/>
                  </a:cubicBezTo>
                  <a:cubicBezTo>
                    <a:pt x="26" y="514"/>
                    <a:pt x="26" y="514"/>
                    <a:pt x="22" y="514"/>
                  </a:cubicBezTo>
                  <a:cubicBezTo>
                    <a:pt x="22" y="514"/>
                    <a:pt x="22" y="514"/>
                    <a:pt x="26" y="506"/>
                  </a:cubicBezTo>
                  <a:cubicBezTo>
                    <a:pt x="26" y="506"/>
                    <a:pt x="26" y="506"/>
                    <a:pt x="0" y="489"/>
                  </a:cubicBezTo>
                  <a:close/>
                  <a:moveTo>
                    <a:pt x="0" y="94"/>
                  </a:moveTo>
                  <a:cubicBezTo>
                    <a:pt x="0" y="94"/>
                    <a:pt x="0" y="94"/>
                    <a:pt x="26" y="94"/>
                  </a:cubicBezTo>
                  <a:cubicBezTo>
                    <a:pt x="26" y="94"/>
                    <a:pt x="26" y="94"/>
                    <a:pt x="26" y="69"/>
                  </a:cubicBezTo>
                  <a:cubicBezTo>
                    <a:pt x="26" y="69"/>
                    <a:pt x="26" y="69"/>
                    <a:pt x="0" y="69"/>
                  </a:cubicBezTo>
                  <a:lnTo>
                    <a:pt x="0" y="94"/>
                  </a:lnTo>
                  <a:close/>
                  <a:moveTo>
                    <a:pt x="35" y="540"/>
                  </a:moveTo>
                  <a:cubicBezTo>
                    <a:pt x="56" y="553"/>
                    <a:pt x="56" y="553"/>
                    <a:pt x="56" y="553"/>
                  </a:cubicBezTo>
                  <a:cubicBezTo>
                    <a:pt x="56" y="553"/>
                    <a:pt x="56" y="553"/>
                    <a:pt x="69" y="531"/>
                  </a:cubicBezTo>
                  <a:cubicBezTo>
                    <a:pt x="69" y="531"/>
                    <a:pt x="69" y="531"/>
                    <a:pt x="48" y="519"/>
                  </a:cubicBezTo>
                  <a:cubicBezTo>
                    <a:pt x="48" y="519"/>
                    <a:pt x="48" y="519"/>
                    <a:pt x="35" y="540"/>
                  </a:cubicBezTo>
                  <a:close/>
                  <a:moveTo>
                    <a:pt x="0" y="360"/>
                  </a:moveTo>
                  <a:cubicBezTo>
                    <a:pt x="0" y="360"/>
                    <a:pt x="0" y="360"/>
                    <a:pt x="26" y="360"/>
                  </a:cubicBezTo>
                  <a:cubicBezTo>
                    <a:pt x="26" y="360"/>
                    <a:pt x="26" y="360"/>
                    <a:pt x="26" y="334"/>
                  </a:cubicBezTo>
                  <a:cubicBezTo>
                    <a:pt x="26" y="334"/>
                    <a:pt x="26" y="334"/>
                    <a:pt x="0" y="334"/>
                  </a:cubicBezTo>
                  <a:lnTo>
                    <a:pt x="0" y="360"/>
                  </a:lnTo>
                  <a:close/>
                  <a:moveTo>
                    <a:pt x="239" y="713"/>
                  </a:moveTo>
                  <a:cubicBezTo>
                    <a:pt x="387" y="799"/>
                    <a:pt x="387" y="799"/>
                    <a:pt x="387" y="799"/>
                  </a:cubicBezTo>
                  <a:cubicBezTo>
                    <a:pt x="78" y="975"/>
                    <a:pt x="78" y="975"/>
                    <a:pt x="78" y="975"/>
                  </a:cubicBezTo>
                  <a:cubicBezTo>
                    <a:pt x="78" y="619"/>
                    <a:pt x="78" y="619"/>
                    <a:pt x="78" y="619"/>
                  </a:cubicBezTo>
                  <a:cubicBezTo>
                    <a:pt x="215" y="699"/>
                    <a:pt x="215" y="699"/>
                    <a:pt x="215" y="699"/>
                  </a:cubicBezTo>
                  <a:cubicBezTo>
                    <a:pt x="215" y="699"/>
                    <a:pt x="215" y="699"/>
                    <a:pt x="215" y="699"/>
                  </a:cubicBezTo>
                  <a:cubicBezTo>
                    <a:pt x="236" y="686"/>
                    <a:pt x="236" y="686"/>
                    <a:pt x="236" y="686"/>
                  </a:cubicBezTo>
                  <a:cubicBezTo>
                    <a:pt x="249" y="707"/>
                    <a:pt x="249" y="707"/>
                    <a:pt x="249" y="707"/>
                  </a:cubicBezTo>
                  <a:cubicBezTo>
                    <a:pt x="245" y="709"/>
                    <a:pt x="242" y="711"/>
                    <a:pt x="239" y="713"/>
                  </a:cubicBezTo>
                  <a:close/>
                  <a:moveTo>
                    <a:pt x="347" y="799"/>
                  </a:moveTo>
                  <a:cubicBezTo>
                    <a:pt x="98" y="654"/>
                    <a:pt x="98" y="654"/>
                    <a:pt x="98" y="654"/>
                  </a:cubicBezTo>
                  <a:cubicBezTo>
                    <a:pt x="98" y="766"/>
                    <a:pt x="98" y="766"/>
                    <a:pt x="98" y="766"/>
                  </a:cubicBezTo>
                  <a:cubicBezTo>
                    <a:pt x="98" y="793"/>
                    <a:pt x="98" y="793"/>
                    <a:pt x="98" y="793"/>
                  </a:cubicBezTo>
                  <a:cubicBezTo>
                    <a:pt x="98" y="941"/>
                    <a:pt x="98" y="941"/>
                    <a:pt x="98" y="941"/>
                  </a:cubicBezTo>
                  <a:lnTo>
                    <a:pt x="347" y="799"/>
                  </a:lnTo>
                  <a:close/>
                  <a:moveTo>
                    <a:pt x="0" y="163"/>
                  </a:moveTo>
                  <a:cubicBezTo>
                    <a:pt x="0" y="163"/>
                    <a:pt x="0" y="163"/>
                    <a:pt x="26" y="163"/>
                  </a:cubicBezTo>
                  <a:cubicBezTo>
                    <a:pt x="26" y="163"/>
                    <a:pt x="26" y="163"/>
                    <a:pt x="26" y="137"/>
                  </a:cubicBezTo>
                  <a:cubicBezTo>
                    <a:pt x="26" y="137"/>
                    <a:pt x="26" y="137"/>
                    <a:pt x="0" y="137"/>
                  </a:cubicBezTo>
                  <a:lnTo>
                    <a:pt x="0" y="163"/>
                  </a:lnTo>
                  <a:close/>
                  <a:moveTo>
                    <a:pt x="0" y="296"/>
                  </a:moveTo>
                  <a:cubicBezTo>
                    <a:pt x="0" y="296"/>
                    <a:pt x="0" y="296"/>
                    <a:pt x="26" y="296"/>
                  </a:cubicBezTo>
                  <a:cubicBezTo>
                    <a:pt x="26" y="296"/>
                    <a:pt x="26" y="296"/>
                    <a:pt x="26" y="270"/>
                  </a:cubicBezTo>
                  <a:cubicBezTo>
                    <a:pt x="26" y="270"/>
                    <a:pt x="26" y="270"/>
                    <a:pt x="0" y="270"/>
                  </a:cubicBezTo>
                  <a:lnTo>
                    <a:pt x="0" y="296"/>
                  </a:lnTo>
                  <a:close/>
                  <a:moveTo>
                    <a:pt x="532" y="253"/>
                  </a:moveTo>
                  <a:cubicBezTo>
                    <a:pt x="532" y="253"/>
                    <a:pt x="532" y="253"/>
                    <a:pt x="510" y="266"/>
                  </a:cubicBezTo>
                  <a:cubicBezTo>
                    <a:pt x="514" y="274"/>
                    <a:pt x="519" y="283"/>
                    <a:pt x="523" y="291"/>
                  </a:cubicBezTo>
                  <a:cubicBezTo>
                    <a:pt x="523" y="291"/>
                    <a:pt x="523" y="291"/>
                    <a:pt x="544" y="274"/>
                  </a:cubicBezTo>
                  <a:cubicBezTo>
                    <a:pt x="540" y="266"/>
                    <a:pt x="536" y="261"/>
                    <a:pt x="532" y="253"/>
                  </a:cubicBezTo>
                  <a:close/>
                  <a:moveTo>
                    <a:pt x="82" y="334"/>
                  </a:moveTo>
                  <a:cubicBezTo>
                    <a:pt x="82" y="334"/>
                    <a:pt x="82" y="334"/>
                    <a:pt x="56" y="334"/>
                  </a:cubicBezTo>
                  <a:cubicBezTo>
                    <a:pt x="56" y="360"/>
                    <a:pt x="56" y="360"/>
                    <a:pt x="56" y="360"/>
                  </a:cubicBezTo>
                  <a:cubicBezTo>
                    <a:pt x="56" y="360"/>
                    <a:pt x="56" y="360"/>
                    <a:pt x="82" y="360"/>
                  </a:cubicBezTo>
                  <a:cubicBezTo>
                    <a:pt x="82" y="360"/>
                    <a:pt x="82" y="360"/>
                    <a:pt x="82" y="334"/>
                  </a:cubicBezTo>
                  <a:close/>
                  <a:moveTo>
                    <a:pt x="0" y="849"/>
                  </a:moveTo>
                  <a:cubicBezTo>
                    <a:pt x="26" y="836"/>
                    <a:pt x="26" y="836"/>
                    <a:pt x="26" y="836"/>
                  </a:cubicBezTo>
                  <a:cubicBezTo>
                    <a:pt x="26" y="836"/>
                    <a:pt x="26" y="836"/>
                    <a:pt x="22" y="827"/>
                  </a:cubicBezTo>
                  <a:cubicBezTo>
                    <a:pt x="22" y="827"/>
                    <a:pt x="22" y="827"/>
                    <a:pt x="26" y="827"/>
                  </a:cubicBezTo>
                  <a:cubicBezTo>
                    <a:pt x="26" y="827"/>
                    <a:pt x="26" y="827"/>
                    <a:pt x="26" y="810"/>
                  </a:cubicBezTo>
                  <a:cubicBezTo>
                    <a:pt x="26" y="810"/>
                    <a:pt x="26" y="810"/>
                    <a:pt x="0" y="810"/>
                  </a:cubicBezTo>
                  <a:cubicBezTo>
                    <a:pt x="0" y="810"/>
                    <a:pt x="0" y="810"/>
                    <a:pt x="0" y="849"/>
                  </a:cubicBezTo>
                  <a:close/>
                  <a:moveTo>
                    <a:pt x="0" y="579"/>
                  </a:moveTo>
                  <a:cubicBezTo>
                    <a:pt x="0" y="579"/>
                    <a:pt x="0" y="579"/>
                    <a:pt x="26" y="579"/>
                  </a:cubicBezTo>
                  <a:cubicBezTo>
                    <a:pt x="26" y="579"/>
                    <a:pt x="26" y="579"/>
                    <a:pt x="26" y="553"/>
                  </a:cubicBezTo>
                  <a:cubicBezTo>
                    <a:pt x="26" y="553"/>
                    <a:pt x="26" y="553"/>
                    <a:pt x="0" y="553"/>
                  </a:cubicBezTo>
                  <a:lnTo>
                    <a:pt x="0" y="579"/>
                  </a:lnTo>
                  <a:close/>
                  <a:moveTo>
                    <a:pt x="596" y="17"/>
                  </a:moveTo>
                  <a:cubicBezTo>
                    <a:pt x="587" y="21"/>
                    <a:pt x="579" y="26"/>
                    <a:pt x="570" y="30"/>
                  </a:cubicBezTo>
                  <a:cubicBezTo>
                    <a:pt x="587" y="51"/>
                    <a:pt x="587" y="51"/>
                    <a:pt x="587" y="51"/>
                  </a:cubicBezTo>
                  <a:cubicBezTo>
                    <a:pt x="592" y="47"/>
                    <a:pt x="600" y="43"/>
                    <a:pt x="609" y="39"/>
                  </a:cubicBezTo>
                  <a:cubicBezTo>
                    <a:pt x="609" y="39"/>
                    <a:pt x="609" y="39"/>
                    <a:pt x="596" y="17"/>
                  </a:cubicBezTo>
                  <a:close/>
                  <a:moveTo>
                    <a:pt x="544" y="313"/>
                  </a:moveTo>
                  <a:cubicBezTo>
                    <a:pt x="549" y="317"/>
                    <a:pt x="557" y="326"/>
                    <a:pt x="566" y="330"/>
                  </a:cubicBezTo>
                  <a:cubicBezTo>
                    <a:pt x="566" y="330"/>
                    <a:pt x="566" y="330"/>
                    <a:pt x="583" y="309"/>
                  </a:cubicBezTo>
                  <a:cubicBezTo>
                    <a:pt x="574" y="304"/>
                    <a:pt x="570" y="300"/>
                    <a:pt x="562" y="291"/>
                  </a:cubicBezTo>
                  <a:cubicBezTo>
                    <a:pt x="562" y="291"/>
                    <a:pt x="562" y="291"/>
                    <a:pt x="544" y="313"/>
                  </a:cubicBezTo>
                  <a:close/>
                  <a:moveTo>
                    <a:pt x="0" y="630"/>
                  </a:moveTo>
                  <a:cubicBezTo>
                    <a:pt x="0" y="630"/>
                    <a:pt x="0" y="630"/>
                    <a:pt x="26" y="630"/>
                  </a:cubicBezTo>
                  <a:cubicBezTo>
                    <a:pt x="26" y="630"/>
                    <a:pt x="26" y="630"/>
                    <a:pt x="26" y="604"/>
                  </a:cubicBezTo>
                  <a:cubicBezTo>
                    <a:pt x="26" y="604"/>
                    <a:pt x="26" y="604"/>
                    <a:pt x="0" y="604"/>
                  </a:cubicBezTo>
                  <a:lnTo>
                    <a:pt x="0" y="630"/>
                  </a:lnTo>
                  <a:close/>
                  <a:moveTo>
                    <a:pt x="0" y="681"/>
                  </a:moveTo>
                  <a:cubicBezTo>
                    <a:pt x="0" y="681"/>
                    <a:pt x="0" y="681"/>
                    <a:pt x="26" y="681"/>
                  </a:cubicBezTo>
                  <a:cubicBezTo>
                    <a:pt x="26" y="681"/>
                    <a:pt x="26" y="681"/>
                    <a:pt x="26" y="656"/>
                  </a:cubicBezTo>
                  <a:cubicBezTo>
                    <a:pt x="26" y="656"/>
                    <a:pt x="26" y="656"/>
                    <a:pt x="0" y="656"/>
                  </a:cubicBezTo>
                  <a:lnTo>
                    <a:pt x="0" y="681"/>
                  </a:lnTo>
                  <a:close/>
                  <a:moveTo>
                    <a:pt x="0" y="733"/>
                  </a:moveTo>
                  <a:cubicBezTo>
                    <a:pt x="0" y="733"/>
                    <a:pt x="0" y="733"/>
                    <a:pt x="26" y="733"/>
                  </a:cubicBezTo>
                  <a:cubicBezTo>
                    <a:pt x="26" y="733"/>
                    <a:pt x="26" y="733"/>
                    <a:pt x="26" y="707"/>
                  </a:cubicBezTo>
                  <a:cubicBezTo>
                    <a:pt x="26" y="707"/>
                    <a:pt x="26" y="707"/>
                    <a:pt x="0" y="707"/>
                  </a:cubicBezTo>
                  <a:lnTo>
                    <a:pt x="0" y="733"/>
                  </a:lnTo>
                  <a:close/>
                  <a:moveTo>
                    <a:pt x="0" y="784"/>
                  </a:moveTo>
                  <a:cubicBezTo>
                    <a:pt x="0" y="784"/>
                    <a:pt x="0" y="784"/>
                    <a:pt x="26" y="784"/>
                  </a:cubicBezTo>
                  <a:cubicBezTo>
                    <a:pt x="26" y="784"/>
                    <a:pt x="26" y="784"/>
                    <a:pt x="26" y="759"/>
                  </a:cubicBezTo>
                  <a:cubicBezTo>
                    <a:pt x="26" y="759"/>
                    <a:pt x="26" y="759"/>
                    <a:pt x="0" y="759"/>
                  </a:cubicBezTo>
                  <a:lnTo>
                    <a:pt x="0" y="784"/>
                  </a:lnTo>
                  <a:close/>
                  <a:moveTo>
                    <a:pt x="938" y="313"/>
                  </a:moveTo>
                  <a:cubicBezTo>
                    <a:pt x="938" y="407"/>
                    <a:pt x="862" y="481"/>
                    <a:pt x="765" y="481"/>
                  </a:cubicBezTo>
                  <a:cubicBezTo>
                    <a:pt x="685" y="481"/>
                    <a:pt x="618" y="425"/>
                    <a:pt x="601" y="350"/>
                  </a:cubicBezTo>
                  <a:cubicBezTo>
                    <a:pt x="598" y="350"/>
                    <a:pt x="595" y="349"/>
                    <a:pt x="592" y="347"/>
                  </a:cubicBezTo>
                  <a:cubicBezTo>
                    <a:pt x="594" y="342"/>
                    <a:pt x="596" y="338"/>
                    <a:pt x="598" y="334"/>
                  </a:cubicBezTo>
                  <a:cubicBezTo>
                    <a:pt x="597" y="327"/>
                    <a:pt x="597" y="320"/>
                    <a:pt x="597" y="313"/>
                  </a:cubicBezTo>
                  <a:cubicBezTo>
                    <a:pt x="597" y="267"/>
                    <a:pt x="614" y="223"/>
                    <a:pt x="647" y="191"/>
                  </a:cubicBezTo>
                  <a:cubicBezTo>
                    <a:pt x="679" y="158"/>
                    <a:pt x="721" y="140"/>
                    <a:pt x="765" y="140"/>
                  </a:cubicBezTo>
                  <a:cubicBezTo>
                    <a:pt x="791" y="140"/>
                    <a:pt x="815" y="146"/>
                    <a:pt x="837" y="156"/>
                  </a:cubicBezTo>
                  <a:cubicBezTo>
                    <a:pt x="844" y="154"/>
                    <a:pt x="844" y="154"/>
                    <a:pt x="844" y="154"/>
                  </a:cubicBezTo>
                  <a:cubicBezTo>
                    <a:pt x="845" y="156"/>
                    <a:pt x="846" y="158"/>
                    <a:pt x="847" y="161"/>
                  </a:cubicBezTo>
                  <a:cubicBezTo>
                    <a:pt x="901" y="190"/>
                    <a:pt x="938" y="247"/>
                    <a:pt x="938" y="313"/>
                  </a:cubicBezTo>
                  <a:close/>
                  <a:moveTo>
                    <a:pt x="918" y="313"/>
                  </a:moveTo>
                  <a:cubicBezTo>
                    <a:pt x="918" y="259"/>
                    <a:pt x="890" y="211"/>
                    <a:pt x="848" y="184"/>
                  </a:cubicBezTo>
                  <a:cubicBezTo>
                    <a:pt x="839" y="179"/>
                    <a:pt x="830" y="174"/>
                    <a:pt x="821" y="171"/>
                  </a:cubicBezTo>
                  <a:cubicBezTo>
                    <a:pt x="804" y="164"/>
                    <a:pt x="785" y="160"/>
                    <a:pt x="765" y="160"/>
                  </a:cubicBezTo>
                  <a:cubicBezTo>
                    <a:pt x="685" y="160"/>
                    <a:pt x="617" y="230"/>
                    <a:pt x="617" y="313"/>
                  </a:cubicBezTo>
                  <a:cubicBezTo>
                    <a:pt x="617" y="317"/>
                    <a:pt x="617" y="322"/>
                    <a:pt x="617" y="326"/>
                  </a:cubicBezTo>
                  <a:cubicBezTo>
                    <a:pt x="618" y="335"/>
                    <a:pt x="620" y="344"/>
                    <a:pt x="622" y="353"/>
                  </a:cubicBezTo>
                  <a:cubicBezTo>
                    <a:pt x="640" y="415"/>
                    <a:pt x="697" y="461"/>
                    <a:pt x="765" y="461"/>
                  </a:cubicBezTo>
                  <a:cubicBezTo>
                    <a:pt x="851" y="461"/>
                    <a:pt x="918" y="396"/>
                    <a:pt x="918" y="313"/>
                  </a:cubicBezTo>
                  <a:close/>
                </a:path>
              </a:pathLst>
            </a:custGeom>
            <a:solidFill>
              <a:schemeClr val="accent1"/>
            </a:solidFill>
            <a:ln w="0">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grpSp>
      <p:sp>
        <p:nvSpPr>
          <p:cNvPr id="42" name="Rectangle 41">
            <a:extLst>
              <a:ext uri="{FF2B5EF4-FFF2-40B4-BE49-F238E27FC236}">
                <a16:creationId xmlns:a16="http://schemas.microsoft.com/office/drawing/2014/main" id="{8067AD9E-C7B2-46E6-B325-5A3781219DA3}"/>
              </a:ext>
            </a:extLst>
          </p:cNvPr>
          <p:cNvSpPr/>
          <p:nvPr/>
        </p:nvSpPr>
        <p:spPr>
          <a:xfrm>
            <a:off x="1524000" y="1352550"/>
            <a:ext cx="4903343" cy="830997"/>
          </a:xfrm>
          <a:prstGeom prst="rect">
            <a:avLst/>
          </a:prstGeom>
        </p:spPr>
        <p:txBody>
          <a:bodyPr wrap="square">
            <a:spAutoFit/>
          </a:bodyPr>
          <a:lstStyle/>
          <a:p>
            <a:pPr>
              <a:spcAft>
                <a:spcPts val="600"/>
              </a:spcAft>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Same </a:t>
            </a:r>
            <a:r>
              <a:rPr lang="en-US" sz="240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 Definition </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schema </a:t>
            </a:r>
            <a:b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3" name="Group 42">
            <a:extLst>
              <a:ext uri="{FF2B5EF4-FFF2-40B4-BE49-F238E27FC236}">
                <a16:creationId xmlns:a16="http://schemas.microsoft.com/office/drawing/2014/main" id="{8EE8539B-3B21-413F-8566-0BB68D4CE695}"/>
              </a:ext>
            </a:extLst>
          </p:cNvPr>
          <p:cNvGrpSpPr/>
          <p:nvPr/>
        </p:nvGrpSpPr>
        <p:grpSpPr>
          <a:xfrm>
            <a:off x="542865" y="1131405"/>
            <a:ext cx="742656" cy="742656"/>
            <a:chOff x="445710" y="2200422"/>
            <a:chExt cx="742656" cy="742656"/>
          </a:xfrm>
        </p:grpSpPr>
        <p:sp>
          <p:nvSpPr>
            <p:cNvPr id="44" name="Oval 43">
              <a:extLst>
                <a:ext uri="{FF2B5EF4-FFF2-40B4-BE49-F238E27FC236}">
                  <a16:creationId xmlns:a16="http://schemas.microsoft.com/office/drawing/2014/main" id="{7911C2C5-18E4-4A77-BFD3-FE32875BDDF5}"/>
                </a:ext>
              </a:extLst>
            </p:cNvPr>
            <p:cNvSpPr/>
            <p:nvPr/>
          </p:nvSpPr>
          <p:spPr>
            <a:xfrm>
              <a:off x="445710" y="2200422"/>
              <a:ext cx="742656" cy="742656"/>
            </a:xfrm>
            <a:prstGeom prst="ellipse">
              <a:avLst/>
            </a:prstGeom>
            <a:solidFill>
              <a:schemeClr val="bg1">
                <a:lumMod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grpSp>
          <p:nvGrpSpPr>
            <p:cNvPr id="45" name="Group 44">
              <a:extLst>
                <a:ext uri="{FF2B5EF4-FFF2-40B4-BE49-F238E27FC236}">
                  <a16:creationId xmlns:a16="http://schemas.microsoft.com/office/drawing/2014/main" id="{90570018-E225-4345-8EA5-C5FC77CDBA8C}"/>
                </a:ext>
              </a:extLst>
            </p:cNvPr>
            <p:cNvGrpSpPr/>
            <p:nvPr/>
          </p:nvGrpSpPr>
          <p:grpSpPr>
            <a:xfrm>
              <a:off x="632468" y="2421567"/>
              <a:ext cx="369142" cy="300368"/>
              <a:chOff x="3726192" y="1595650"/>
              <a:chExt cx="436233" cy="354959"/>
            </a:xfrm>
          </p:grpSpPr>
          <p:sp>
            <p:nvSpPr>
              <p:cNvPr id="46" name="Rectangle 45">
                <a:extLst>
                  <a:ext uri="{FF2B5EF4-FFF2-40B4-BE49-F238E27FC236}">
                    <a16:creationId xmlns:a16="http://schemas.microsoft.com/office/drawing/2014/main" id="{2BD17B97-D3E6-41F8-BF17-9FBDF301499A}"/>
                  </a:ext>
                </a:extLst>
              </p:cNvPr>
              <p:cNvSpPr/>
              <p:nvPr/>
            </p:nvSpPr>
            <p:spPr>
              <a:xfrm>
                <a:off x="3726192" y="1595650"/>
                <a:ext cx="435237" cy="354959"/>
              </a:xfrm>
              <a:prstGeom prst="rect">
                <a:avLst/>
              </a:prstGeom>
              <a:solidFill>
                <a:srgbClr val="232323"/>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mazon Ember Light"/>
                  <a:ea typeface="+mn-ea"/>
                  <a:cs typeface="+mn-cs"/>
                </a:endParaRPr>
              </a:p>
            </p:txBody>
          </p:sp>
          <p:cxnSp>
            <p:nvCxnSpPr>
              <p:cNvPr id="47" name="Straight Connector 46">
                <a:extLst>
                  <a:ext uri="{FF2B5EF4-FFF2-40B4-BE49-F238E27FC236}">
                    <a16:creationId xmlns:a16="http://schemas.microsoft.com/office/drawing/2014/main" id="{3A0133AB-E624-407B-BB6E-85B865EB057A}"/>
                  </a:ext>
                </a:extLst>
              </p:cNvPr>
              <p:cNvCxnSpPr>
                <a:cxnSpLocks/>
              </p:cNvCxnSpPr>
              <p:nvPr/>
            </p:nvCxnSpPr>
            <p:spPr>
              <a:xfrm>
                <a:off x="3727715" y="1645423"/>
                <a:ext cx="434710" cy="0"/>
              </a:xfrm>
              <a:prstGeom prst="line">
                <a:avLst/>
              </a:prstGeom>
              <a:solidFill>
                <a:srgbClr val="000000"/>
              </a:solidFill>
              <a:ln w="12700" cap="flat" cmpd="sng" algn="ctr">
                <a:solidFill>
                  <a:schemeClr val="accent1"/>
                </a:solidFill>
                <a:prstDash val="solid"/>
              </a:ln>
              <a:effectLst/>
            </p:spPr>
          </p:cxnSp>
          <p:grpSp>
            <p:nvGrpSpPr>
              <p:cNvPr id="48" name="Group 47">
                <a:extLst>
                  <a:ext uri="{FF2B5EF4-FFF2-40B4-BE49-F238E27FC236}">
                    <a16:creationId xmlns:a16="http://schemas.microsoft.com/office/drawing/2014/main" id="{34E4F1CA-8615-44E5-B836-14AA1906B642}"/>
                  </a:ext>
                </a:extLst>
              </p:cNvPr>
              <p:cNvGrpSpPr/>
              <p:nvPr/>
            </p:nvGrpSpPr>
            <p:grpSpPr>
              <a:xfrm>
                <a:off x="4071938" y="1610670"/>
                <a:ext cx="65911" cy="18288"/>
                <a:chOff x="4071938" y="1608289"/>
                <a:chExt cx="65911" cy="18288"/>
              </a:xfrm>
            </p:grpSpPr>
            <p:sp>
              <p:nvSpPr>
                <p:cNvPr id="49" name="Oval 48">
                  <a:extLst>
                    <a:ext uri="{FF2B5EF4-FFF2-40B4-BE49-F238E27FC236}">
                      <a16:creationId xmlns:a16="http://schemas.microsoft.com/office/drawing/2014/main" id="{A5AE3D42-2325-4721-A48B-E13240EA5926}"/>
                    </a:ext>
                  </a:extLst>
                </p:cNvPr>
                <p:cNvSpPr/>
                <p:nvPr/>
              </p:nvSpPr>
              <p:spPr>
                <a:xfrm>
                  <a:off x="4095750"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sp>
              <p:nvSpPr>
                <p:cNvPr id="50" name="Oval 49">
                  <a:extLst>
                    <a:ext uri="{FF2B5EF4-FFF2-40B4-BE49-F238E27FC236}">
                      <a16:creationId xmlns:a16="http://schemas.microsoft.com/office/drawing/2014/main" id="{E239666C-7F2B-4182-A290-4211E2BFF834}"/>
                    </a:ext>
                  </a:extLst>
                </p:cNvPr>
                <p:cNvSpPr/>
                <p:nvPr/>
              </p:nvSpPr>
              <p:spPr>
                <a:xfrm>
                  <a:off x="4071938"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sp>
              <p:nvSpPr>
                <p:cNvPr id="51" name="Oval 50">
                  <a:extLst>
                    <a:ext uri="{FF2B5EF4-FFF2-40B4-BE49-F238E27FC236}">
                      <a16:creationId xmlns:a16="http://schemas.microsoft.com/office/drawing/2014/main" id="{4438D322-3BE1-496B-AA71-B1AEAE4090B8}"/>
                    </a:ext>
                  </a:extLst>
                </p:cNvPr>
                <p:cNvSpPr/>
                <p:nvPr/>
              </p:nvSpPr>
              <p:spPr>
                <a:xfrm>
                  <a:off x="4119561" y="1608289"/>
                  <a:ext cx="18288" cy="18288"/>
                </a:xfrm>
                <a:prstGeom prst="ellipse">
                  <a:avLst/>
                </a:prstGeom>
                <a:solidFill>
                  <a:schemeClr val="accent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mazon Ember Light"/>
                    <a:ea typeface="+mn-ea"/>
                    <a:cs typeface="+mn-cs"/>
                  </a:endParaRPr>
                </a:p>
              </p:txBody>
            </p:sp>
          </p:grpSp>
        </p:grpSp>
      </p:grpSp>
    </p:spTree>
    <p:extLst>
      <p:ext uri="{BB962C8B-B14F-4D97-AF65-F5344CB8AC3E}">
        <p14:creationId xmlns:p14="http://schemas.microsoft.com/office/powerpoint/2010/main" val="131339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6" presetClass="emph" presetSubtype="0" accel="100000" autoRev="1" fill="hold" nodeType="withEffect">
                                  <p:stCondLst>
                                    <p:cond delay="0"/>
                                  </p:stCondLst>
                                  <p:childTnLst>
                                    <p:animScale>
                                      <p:cBhvr>
                                        <p:cTn id="9" dur="500" fill="hold"/>
                                        <p:tgtEl>
                                          <p:spTgt spid="43"/>
                                        </p:tgtEl>
                                      </p:cBhvr>
                                      <p:by x="50000" y="50000"/>
                                    </p:animScale>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63" presetClass="path" presetSubtype="0" decel="100000" fill="hold" grpId="1" nodeType="withEffect">
                                  <p:stCondLst>
                                    <p:cond delay="400"/>
                                  </p:stCondLst>
                                  <p:childTnLst>
                                    <p:animMotion origin="layout" path="M -2.77778E-7 3.95062E-6 L -0.05208 -0.00031 " pathEditMode="relative" rAng="0" ptsTypes="AA">
                                      <p:cBhvr>
                                        <p:cTn id="14" dur="750" spd="-100000" fill="hold"/>
                                        <p:tgtEl>
                                          <p:spTgt spid="42"/>
                                        </p:tgtEl>
                                        <p:attrNameLst>
                                          <p:attrName>ppt_x</p:attrName>
                                          <p:attrName>ppt_y</p:attrName>
                                        </p:attrNameLst>
                                      </p:cBhvr>
                                      <p:rCtr x="-2604" y="-31"/>
                                    </p:animMotion>
                                  </p:childTnLst>
                                </p:cTn>
                              </p:par>
                              <p:par>
                                <p:cTn id="15" presetID="10" presetClass="entr" presetSubtype="0"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 presetClass="emph" presetSubtype="0" accel="100000" autoRev="1" fill="hold" nodeType="withEffect">
                                  <p:stCondLst>
                                    <p:cond delay="100"/>
                                  </p:stCondLst>
                                  <p:childTnLst>
                                    <p:animScale>
                                      <p:cBhvr>
                                        <p:cTn id="19" dur="500" fill="hold"/>
                                        <p:tgtEl>
                                          <p:spTgt spid="4"/>
                                        </p:tgtEl>
                                      </p:cBhvr>
                                      <p:by x="50000" y="50000"/>
                                    </p:animScale>
                                  </p:childTnLst>
                                </p:cTn>
                              </p:par>
                              <p:par>
                                <p:cTn id="20" presetID="10" presetClass="entr" presetSubtype="0" fill="hold" grpId="0" nodeType="withEffect">
                                  <p:stCondLst>
                                    <p:cond delay="6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63" presetClass="path" presetSubtype="0" decel="100000" fill="hold" grpId="1" nodeType="withEffect">
                                  <p:stCondLst>
                                    <p:cond delay="500"/>
                                  </p:stCondLst>
                                  <p:childTnLst>
                                    <p:animMotion origin="layout" path="M -2.77778E-7 3.95062E-6 L -0.05208 -0.00031 " pathEditMode="relative" rAng="0" ptsTypes="AA">
                                      <p:cBhvr>
                                        <p:cTn id="24" dur="750" spd="-100000" fill="hold"/>
                                        <p:tgtEl>
                                          <p:spTgt spid="57"/>
                                        </p:tgtEl>
                                        <p:attrNameLst>
                                          <p:attrName>ppt_x</p:attrName>
                                          <p:attrName>ppt_y</p:attrName>
                                        </p:attrNameLst>
                                      </p:cBhvr>
                                      <p:rCtr x="-2604" y="-31"/>
                                    </p:animMotion>
                                  </p:childTnLst>
                                </p:cTn>
                              </p:par>
                              <p:par>
                                <p:cTn id="25" presetID="10" presetClass="entr" presetSubtype="0" fill="hold" nodeType="withEffect">
                                  <p:stCondLst>
                                    <p:cond delay="7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6" presetClass="emph" presetSubtype="0" accel="100000" autoRev="1" fill="hold" nodeType="withEffect">
                                  <p:stCondLst>
                                    <p:cond delay="200"/>
                                  </p:stCondLst>
                                  <p:childTnLst>
                                    <p:animScale>
                                      <p:cBhvr>
                                        <p:cTn id="29" dur="500" fill="hold"/>
                                        <p:tgtEl>
                                          <p:spTgt spid="21"/>
                                        </p:tgtEl>
                                      </p:cBhvr>
                                      <p:by x="50000" y="50000"/>
                                    </p:animScale>
                                  </p:childTnLst>
                                </p:cTn>
                              </p:par>
                              <p:par>
                                <p:cTn id="30" presetID="10" presetClass="entr" presetSubtype="0" fill="hold" grpId="0" nodeType="withEffect">
                                  <p:stCondLst>
                                    <p:cond delay="7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63" presetClass="path" presetSubtype="0" decel="100000" fill="hold" grpId="1" nodeType="withEffect">
                                  <p:stCondLst>
                                    <p:cond delay="600"/>
                                  </p:stCondLst>
                                  <p:childTnLst>
                                    <p:animMotion origin="layout" path="M -2.77778E-7 3.95062E-6 L -0.05208 -0.00031 " pathEditMode="relative" rAng="0" ptsTypes="AA">
                                      <p:cBhvr>
                                        <p:cTn id="34" dur="750" spd="-100000" fill="hold"/>
                                        <p:tgtEl>
                                          <p:spTgt spid="20"/>
                                        </p:tgtEl>
                                        <p:attrNameLst>
                                          <p:attrName>ppt_x</p:attrName>
                                          <p:attrName>ppt_y</p:attrName>
                                        </p:attrNameLst>
                                      </p:cBhvr>
                                      <p:rCtr x="-2604"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20" grpId="0"/>
      <p:bldP spid="20" grpId="1"/>
      <p:bldP spid="42" grpId="0"/>
      <p:bldP spid="4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A84DEC-802B-D14D-9501-84A93EDD5E07}"/>
              </a:ext>
            </a:extLst>
          </p:cNvPr>
          <p:cNvSpPr>
            <a:spLocks noGrp="1"/>
          </p:cNvSpPr>
          <p:nvPr>
            <p:ph sz="quarter" idx="10"/>
          </p:nvPr>
        </p:nvSpPr>
        <p:spPr/>
        <p:txBody>
          <a:bodyPr/>
          <a:lstStyle/>
          <a:p>
            <a:r>
              <a:rPr lang="en-US" dirty="0"/>
              <a:t>Run </a:t>
            </a:r>
            <a:r>
              <a:rPr lang="en-US" dirty="0" err="1"/>
              <a:t>Fargate</a:t>
            </a:r>
            <a:r>
              <a:rPr lang="en-US" dirty="0"/>
              <a:t> Services</a:t>
            </a:r>
          </a:p>
        </p:txBody>
      </p:sp>
    </p:spTree>
    <p:extLst>
      <p:ext uri="{BB962C8B-B14F-4D97-AF65-F5344CB8AC3E}">
        <p14:creationId xmlns:p14="http://schemas.microsoft.com/office/powerpoint/2010/main" val="35469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a:t>
            </a:r>
            <a:r>
              <a:rPr lang="en-US" dirty="0" err="1"/>
              <a:t>Fargate</a:t>
            </a:r>
            <a:r>
              <a:rPr lang="en-US" dirty="0"/>
              <a:t> Visibility and Monitoring</a:t>
            </a:r>
          </a:p>
        </p:txBody>
      </p:sp>
      <p:grpSp>
        <p:nvGrpSpPr>
          <p:cNvPr id="32" name="Group 31">
            <a:extLst>
              <a:ext uri="{FF2B5EF4-FFF2-40B4-BE49-F238E27FC236}">
                <a16:creationId xmlns:a16="http://schemas.microsoft.com/office/drawing/2014/main" id="{4E6F2C91-6BBD-4F33-A566-0A67200B033B}"/>
              </a:ext>
            </a:extLst>
          </p:cNvPr>
          <p:cNvGrpSpPr/>
          <p:nvPr/>
        </p:nvGrpSpPr>
        <p:grpSpPr>
          <a:xfrm>
            <a:off x="281743" y="1571066"/>
            <a:ext cx="4643595" cy="1766739"/>
            <a:chOff x="285020" y="978195"/>
            <a:chExt cx="4643595" cy="1766739"/>
          </a:xfrm>
        </p:grpSpPr>
        <p:sp>
          <p:nvSpPr>
            <p:cNvPr id="13" name="Rectangle 12">
              <a:extLst>
                <a:ext uri="{FF2B5EF4-FFF2-40B4-BE49-F238E27FC236}">
                  <a16:creationId xmlns:a16="http://schemas.microsoft.com/office/drawing/2014/main" id="{173A8232-3296-4250-8D2A-6AB5C27A93B8}"/>
                </a:ext>
              </a:extLst>
            </p:cNvPr>
            <p:cNvSpPr/>
            <p:nvPr/>
          </p:nvSpPr>
          <p:spPr>
            <a:xfrm>
              <a:off x="355600" y="2375602"/>
              <a:ext cx="4572000" cy="369332"/>
            </a:xfrm>
            <a:prstGeom prst="rect">
              <a:avLst/>
            </a:prstGeom>
          </p:spPr>
          <p:txBody>
            <a:bodyPr>
              <a:spAutoFit/>
            </a:bodyPr>
            <a:lstStyle/>
            <a:p>
              <a:pPr>
                <a:spcAft>
                  <a:spcPts val="600"/>
                </a:spcAft>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Service-level metrics available</a:t>
              </a:r>
            </a:p>
          </p:txBody>
        </p:sp>
        <p:sp>
          <p:nvSpPr>
            <p:cNvPr id="14" name="Rectangle 13">
              <a:extLst>
                <a:ext uri="{FF2B5EF4-FFF2-40B4-BE49-F238E27FC236}">
                  <a16:creationId xmlns:a16="http://schemas.microsoft.com/office/drawing/2014/main" id="{C8A8B372-1115-4753-8571-81E4DA3600AF}"/>
                </a:ext>
              </a:extLst>
            </p:cNvPr>
            <p:cNvSpPr/>
            <p:nvPr/>
          </p:nvSpPr>
          <p:spPr>
            <a:xfrm>
              <a:off x="356615" y="978195"/>
              <a:ext cx="4572000" cy="646331"/>
            </a:xfrm>
            <a:prstGeom prst="rect">
              <a:avLst/>
            </a:prstGeom>
          </p:spPr>
          <p:txBody>
            <a:bodyPr>
              <a:spAutoFit/>
            </a:bodyPr>
            <a:lstStyle/>
            <a:p>
              <a:pPr>
                <a:spcAft>
                  <a:spcPts val="600"/>
                </a:spcAft>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CloudWatch Logs</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CloudWatch Events supported</a:t>
              </a:r>
            </a:p>
          </p:txBody>
        </p:sp>
        <p:cxnSp>
          <p:nvCxnSpPr>
            <p:cNvPr id="16" name="Straight Connector 15">
              <a:extLst>
                <a:ext uri="{FF2B5EF4-FFF2-40B4-BE49-F238E27FC236}">
                  <a16:creationId xmlns:a16="http://schemas.microsoft.com/office/drawing/2014/main" id="{B8D54FD0-EF3D-4E75-B9C7-4E2D06D8C056}"/>
                </a:ext>
              </a:extLst>
            </p:cNvPr>
            <p:cNvCxnSpPr>
              <a:cxnSpLocks/>
            </p:cNvCxnSpPr>
            <p:nvPr/>
          </p:nvCxnSpPr>
          <p:spPr>
            <a:xfrm>
              <a:off x="285020" y="2059010"/>
              <a:ext cx="4389120" cy="0"/>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C4DCCD3B-3B8B-4668-A747-38606F4C42AC}"/>
              </a:ext>
            </a:extLst>
          </p:cNvPr>
          <p:cNvGrpSpPr/>
          <p:nvPr/>
        </p:nvGrpSpPr>
        <p:grpSpPr>
          <a:xfrm>
            <a:off x="4061960" y="2880542"/>
            <a:ext cx="652998" cy="650674"/>
            <a:chOff x="4610100" y="4498329"/>
            <a:chExt cx="438261" cy="436702"/>
          </a:xfrm>
        </p:grpSpPr>
        <p:sp>
          <p:nvSpPr>
            <p:cNvPr id="28" name="Freeform: Shape 27">
              <a:extLst>
                <a:ext uri="{FF2B5EF4-FFF2-40B4-BE49-F238E27FC236}">
                  <a16:creationId xmlns:a16="http://schemas.microsoft.com/office/drawing/2014/main" id="{19420A1B-02FF-4A50-81F7-6CCEE0272570}"/>
                </a:ext>
              </a:extLst>
            </p:cNvPr>
            <p:cNvSpPr>
              <a:spLocks noChangeArrowheads="1"/>
            </p:cNvSpPr>
            <p:nvPr/>
          </p:nvSpPr>
          <p:spPr bwMode="auto">
            <a:xfrm>
              <a:off x="4611659" y="4498330"/>
              <a:ext cx="287692" cy="317557"/>
            </a:xfrm>
            <a:custGeom>
              <a:avLst/>
              <a:gdLst>
                <a:gd name="connsiteX0" fmla="*/ 175479 w 287692"/>
                <a:gd name="connsiteY0" fmla="*/ 0 h 317557"/>
                <a:gd name="connsiteX1" fmla="*/ 243783 w 287692"/>
                <a:gd name="connsiteY1" fmla="*/ 13790 h 317557"/>
                <a:gd name="connsiteX2" fmla="*/ 287692 w 287692"/>
                <a:gd name="connsiteY2" fmla="*/ 43394 h 317557"/>
                <a:gd name="connsiteX3" fmla="*/ 78091 w 287692"/>
                <a:gd name="connsiteY3" fmla="*/ 317557 h 317557"/>
                <a:gd name="connsiteX4" fmla="*/ 51397 w 287692"/>
                <a:gd name="connsiteY4" fmla="*/ 299560 h 317557"/>
                <a:gd name="connsiteX5" fmla="*/ 0 w 287692"/>
                <a:gd name="connsiteY5" fmla="*/ 175478 h 317557"/>
                <a:gd name="connsiteX6" fmla="*/ 175479 w 287692"/>
                <a:gd name="connsiteY6" fmla="*/ 0 h 31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692" h="317557">
                  <a:moveTo>
                    <a:pt x="175479" y="0"/>
                  </a:moveTo>
                  <a:cubicBezTo>
                    <a:pt x="199708" y="0"/>
                    <a:pt x="222789" y="4911"/>
                    <a:pt x="243783" y="13790"/>
                  </a:cubicBezTo>
                  <a:lnTo>
                    <a:pt x="287692" y="43394"/>
                  </a:lnTo>
                  <a:lnTo>
                    <a:pt x="78091" y="317557"/>
                  </a:lnTo>
                  <a:lnTo>
                    <a:pt x="51397" y="299560"/>
                  </a:lnTo>
                  <a:cubicBezTo>
                    <a:pt x="19642" y="267805"/>
                    <a:pt x="0" y="223935"/>
                    <a:pt x="0" y="175478"/>
                  </a:cubicBezTo>
                  <a:cubicBezTo>
                    <a:pt x="0" y="78564"/>
                    <a:pt x="78565" y="0"/>
                    <a:pt x="175479" y="0"/>
                  </a:cubicBezTo>
                  <a:close/>
                </a:path>
              </a:pathLst>
            </a:custGeom>
            <a:solidFill>
              <a:schemeClr val="accent1"/>
            </a:solidFill>
            <a:ln w="15875" cap="flat">
              <a:solidFill>
                <a:schemeClr val="bg1"/>
              </a:solidFill>
              <a:prstDash val="solid"/>
              <a:round/>
              <a:headEnd/>
              <a:tailEnd/>
            </a:ln>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sp>
          <p:nvSpPr>
            <p:cNvPr id="29" name="Oval 28">
              <a:extLst>
                <a:ext uri="{FF2B5EF4-FFF2-40B4-BE49-F238E27FC236}">
                  <a16:creationId xmlns:a16="http://schemas.microsoft.com/office/drawing/2014/main" id="{FA1772D5-7408-4AA3-86FC-DC62EE3FE653}"/>
                </a:ext>
              </a:extLst>
            </p:cNvPr>
            <p:cNvSpPr/>
            <p:nvPr/>
          </p:nvSpPr>
          <p:spPr>
            <a:xfrm>
              <a:off x="4610100" y="4506261"/>
              <a:ext cx="350046" cy="350046"/>
            </a:xfrm>
            <a:prstGeom prst="ellipse">
              <a:avLst/>
            </a:prstGeom>
            <a:no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Oval 44">
              <a:extLst>
                <a:ext uri="{FF2B5EF4-FFF2-40B4-BE49-F238E27FC236}">
                  <a16:creationId xmlns:a16="http://schemas.microsoft.com/office/drawing/2014/main" id="{5B4B8CC6-7D55-4FBF-B6B8-9AA42AF3E58A}"/>
                </a:ext>
              </a:extLst>
            </p:cNvPr>
            <p:cNvSpPr>
              <a:spLocks noChangeArrowheads="1"/>
            </p:cNvSpPr>
            <p:nvPr/>
          </p:nvSpPr>
          <p:spPr bwMode="auto">
            <a:xfrm>
              <a:off x="4611659" y="4498329"/>
              <a:ext cx="350957" cy="350956"/>
            </a:xfrm>
            <a:prstGeom prst="ellipse">
              <a:avLst/>
            </a:prstGeom>
            <a:noFill/>
            <a:ln w="15875" cap="flat">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sp>
          <p:nvSpPr>
            <p:cNvPr id="31" name="Freeform 46">
              <a:extLst>
                <a:ext uri="{FF2B5EF4-FFF2-40B4-BE49-F238E27FC236}">
                  <a16:creationId xmlns:a16="http://schemas.microsoft.com/office/drawing/2014/main" id="{395FC256-3EDB-454D-8276-C75545A7E6CB}"/>
                </a:ext>
              </a:extLst>
            </p:cNvPr>
            <p:cNvSpPr>
              <a:spLocks/>
            </p:cNvSpPr>
            <p:nvPr/>
          </p:nvSpPr>
          <p:spPr bwMode="auto">
            <a:xfrm>
              <a:off x="4888835" y="4775505"/>
              <a:ext cx="159526" cy="159526"/>
            </a:xfrm>
            <a:custGeom>
              <a:avLst/>
              <a:gdLst>
                <a:gd name="T0" fmla="*/ 0 w 47"/>
                <a:gd name="T1" fmla="*/ 12 h 47"/>
                <a:gd name="T2" fmla="*/ 32 w 47"/>
                <a:gd name="T3" fmla="*/ 44 h 47"/>
                <a:gd name="T4" fmla="*/ 44 w 47"/>
                <a:gd name="T5" fmla="*/ 44 h 47"/>
                <a:gd name="T6" fmla="*/ 44 w 47"/>
                <a:gd name="T7" fmla="*/ 32 h 47"/>
                <a:gd name="T8" fmla="*/ 12 w 47"/>
                <a:gd name="T9" fmla="*/ 0 h 47"/>
              </a:gdLst>
              <a:ahLst/>
              <a:cxnLst>
                <a:cxn ang="0">
                  <a:pos x="T0" y="T1"/>
                </a:cxn>
                <a:cxn ang="0">
                  <a:pos x="T2" y="T3"/>
                </a:cxn>
                <a:cxn ang="0">
                  <a:pos x="T4" y="T5"/>
                </a:cxn>
                <a:cxn ang="0">
                  <a:pos x="T6" y="T7"/>
                </a:cxn>
                <a:cxn ang="0">
                  <a:pos x="T8" y="T9"/>
                </a:cxn>
              </a:cxnLst>
              <a:rect l="0" t="0" r="r" b="b"/>
              <a:pathLst>
                <a:path w="47" h="47">
                  <a:moveTo>
                    <a:pt x="0" y="12"/>
                  </a:moveTo>
                  <a:cubicBezTo>
                    <a:pt x="32" y="44"/>
                    <a:pt x="32" y="44"/>
                    <a:pt x="32" y="44"/>
                  </a:cubicBezTo>
                  <a:cubicBezTo>
                    <a:pt x="35" y="47"/>
                    <a:pt x="40" y="47"/>
                    <a:pt x="44" y="44"/>
                  </a:cubicBezTo>
                  <a:cubicBezTo>
                    <a:pt x="47" y="40"/>
                    <a:pt x="47" y="35"/>
                    <a:pt x="44" y="32"/>
                  </a:cubicBezTo>
                  <a:cubicBezTo>
                    <a:pt x="12" y="0"/>
                    <a:pt x="12" y="0"/>
                    <a:pt x="12" y="0"/>
                  </a:cubicBezTo>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DA700876-409D-4649-8D0D-0D3AAE6A90B3}"/>
              </a:ext>
            </a:extLst>
          </p:cNvPr>
          <p:cNvGrpSpPr/>
          <p:nvPr/>
        </p:nvGrpSpPr>
        <p:grpSpPr>
          <a:xfrm>
            <a:off x="3915341" y="1436193"/>
            <a:ext cx="813402" cy="789459"/>
            <a:chOff x="6709978" y="1445163"/>
            <a:chExt cx="1203837" cy="1168401"/>
          </a:xfrm>
        </p:grpSpPr>
        <p:sp>
          <p:nvSpPr>
            <p:cNvPr id="23" name="Freeform: Shape 22">
              <a:extLst>
                <a:ext uri="{FF2B5EF4-FFF2-40B4-BE49-F238E27FC236}">
                  <a16:creationId xmlns:a16="http://schemas.microsoft.com/office/drawing/2014/main" id="{D8E072F2-60CA-40CA-92E7-956C8FF411FD}"/>
                </a:ext>
              </a:extLst>
            </p:cNvPr>
            <p:cNvSpPr/>
            <p:nvPr/>
          </p:nvSpPr>
          <p:spPr>
            <a:xfrm>
              <a:off x="6709978" y="1445163"/>
              <a:ext cx="1007242" cy="1168401"/>
            </a:xfrm>
            <a:custGeom>
              <a:avLst/>
              <a:gdLst>
                <a:gd name="connsiteX0" fmla="*/ 503621 w 1007242"/>
                <a:gd name="connsiteY0" fmla="*/ 0 h 1168401"/>
                <a:gd name="connsiteX1" fmla="*/ 1007242 w 1007242"/>
                <a:gd name="connsiteY1" fmla="*/ 251810 h 1168401"/>
                <a:gd name="connsiteX2" fmla="*/ 1007242 w 1007242"/>
                <a:gd name="connsiteY2" fmla="*/ 916591 h 1168401"/>
                <a:gd name="connsiteX3" fmla="*/ 503621 w 1007242"/>
                <a:gd name="connsiteY3" fmla="*/ 1168401 h 1168401"/>
                <a:gd name="connsiteX4" fmla="*/ 0 w 1007242"/>
                <a:gd name="connsiteY4" fmla="*/ 916591 h 1168401"/>
                <a:gd name="connsiteX5" fmla="*/ 0 w 1007242"/>
                <a:gd name="connsiteY5" fmla="*/ 251810 h 1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42" h="1168401">
                  <a:moveTo>
                    <a:pt x="503621" y="0"/>
                  </a:moveTo>
                  <a:lnTo>
                    <a:pt x="1007242" y="251810"/>
                  </a:lnTo>
                  <a:lnTo>
                    <a:pt x="1007242" y="916591"/>
                  </a:lnTo>
                  <a:lnTo>
                    <a:pt x="503621" y="1168401"/>
                  </a:lnTo>
                  <a:lnTo>
                    <a:pt x="0" y="916591"/>
                  </a:lnTo>
                  <a:lnTo>
                    <a:pt x="0" y="251810"/>
                  </a:lnTo>
                  <a:close/>
                </a:path>
              </a:pathLst>
            </a:custGeom>
            <a:solidFill>
              <a:schemeClr val="accent6">
                <a:lumMod val="50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56F8814-EE54-411F-80DD-3EE8BD2CA32B}"/>
                </a:ext>
              </a:extLst>
            </p:cNvPr>
            <p:cNvGrpSpPr/>
            <p:nvPr/>
          </p:nvGrpSpPr>
          <p:grpSpPr>
            <a:xfrm>
              <a:off x="6906573" y="1710782"/>
              <a:ext cx="1007242" cy="556414"/>
              <a:chOff x="9002360" y="4411102"/>
              <a:chExt cx="1423863" cy="786562"/>
            </a:xfrm>
          </p:grpSpPr>
          <p:sp>
            <p:nvSpPr>
              <p:cNvPr id="20" name="Freeform 128">
                <a:extLst>
                  <a:ext uri="{FF2B5EF4-FFF2-40B4-BE49-F238E27FC236}">
                    <a16:creationId xmlns:a16="http://schemas.microsoft.com/office/drawing/2014/main" id="{54BBBBBB-B47A-4C3B-8BC0-B31B0AE6B097}"/>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191919"/>
              </a:solidFill>
              <a:ln w="22225">
                <a:solidFill>
                  <a:schemeClr val="bg1"/>
                </a:solidFill>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sp>
            <p:nvSpPr>
              <p:cNvPr id="21" name="Freeform: Shape 20">
                <a:extLst>
                  <a:ext uri="{FF2B5EF4-FFF2-40B4-BE49-F238E27FC236}">
                    <a16:creationId xmlns:a16="http://schemas.microsoft.com/office/drawing/2014/main" id="{684BC5D7-9488-4334-BB41-2DD03972F3E3}"/>
                  </a:ext>
                </a:extLst>
              </p:cNvPr>
              <p:cNvSpPr>
                <a:spLocks noChangeAspect="1"/>
              </p:cNvSpPr>
              <p:nvPr/>
            </p:nvSpPr>
            <p:spPr bwMode="white">
              <a:xfrm>
                <a:off x="9002361" y="4411102"/>
                <a:ext cx="944302" cy="786562"/>
              </a:xfrm>
              <a:custGeom>
                <a:avLst/>
                <a:gdLst>
                  <a:gd name="connsiteX0" fmla="*/ 722930 w 1051885"/>
                  <a:gd name="connsiteY0" fmla="*/ 0 h 876174"/>
                  <a:gd name="connsiteX1" fmla="*/ 1009511 w 1051885"/>
                  <a:gd name="connsiteY1" fmla="*/ 128912 h 876174"/>
                  <a:gd name="connsiteX2" fmla="*/ 1051885 w 1051885"/>
                  <a:gd name="connsiteY2" fmla="*/ 192757 h 876174"/>
                  <a:gd name="connsiteX3" fmla="*/ 528103 w 1051885"/>
                  <a:gd name="connsiteY3" fmla="*/ 876174 h 876174"/>
                  <a:gd name="connsiteX4" fmla="*/ 520878 w 1051885"/>
                  <a:gd name="connsiteY4" fmla="*/ 876174 h 876174"/>
                  <a:gd name="connsiteX5" fmla="*/ 177616 w 1051885"/>
                  <a:gd name="connsiteY5" fmla="*/ 876174 h 876174"/>
                  <a:gd name="connsiteX6" fmla="*/ 0 w 1051885"/>
                  <a:gd name="connsiteY6" fmla="*/ 695327 h 876174"/>
                  <a:gd name="connsiteX7" fmla="*/ 133991 w 1051885"/>
                  <a:gd name="connsiteY7" fmla="*/ 523834 h 876174"/>
                  <a:gd name="connsiteX8" fmla="*/ 342768 w 1051885"/>
                  <a:gd name="connsiteY8" fmla="*/ 361695 h 876174"/>
                  <a:gd name="connsiteX9" fmla="*/ 722930 w 1051885"/>
                  <a:gd name="connsiteY9" fmla="*/ 0 h 87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1885" h="876174">
                    <a:moveTo>
                      <a:pt x="722930" y="0"/>
                    </a:moveTo>
                    <a:cubicBezTo>
                      <a:pt x="835108" y="0"/>
                      <a:pt x="938523" y="49110"/>
                      <a:pt x="1009511" y="128912"/>
                    </a:cubicBezTo>
                    <a:lnTo>
                      <a:pt x="1051885" y="192757"/>
                    </a:lnTo>
                    <a:lnTo>
                      <a:pt x="528103" y="876174"/>
                    </a:lnTo>
                    <a:lnTo>
                      <a:pt x="520878" y="876174"/>
                    </a:lnTo>
                    <a:cubicBezTo>
                      <a:pt x="177616" y="876174"/>
                      <a:pt x="177616" y="876174"/>
                      <a:pt x="177616" y="876174"/>
                    </a:cubicBezTo>
                    <a:cubicBezTo>
                      <a:pt x="81018" y="876174"/>
                      <a:pt x="0" y="795105"/>
                      <a:pt x="0" y="695327"/>
                    </a:cubicBezTo>
                    <a:cubicBezTo>
                      <a:pt x="0" y="611139"/>
                      <a:pt x="56090" y="542542"/>
                      <a:pt x="133991" y="523834"/>
                    </a:cubicBezTo>
                    <a:cubicBezTo>
                      <a:pt x="171384" y="436528"/>
                      <a:pt x="249286" y="374167"/>
                      <a:pt x="342768" y="361695"/>
                    </a:cubicBezTo>
                    <a:cubicBezTo>
                      <a:pt x="352117" y="162139"/>
                      <a:pt x="520385" y="0"/>
                      <a:pt x="722930" y="0"/>
                    </a:cubicBezTo>
                    <a:close/>
                  </a:path>
                </a:pathLst>
              </a:custGeom>
              <a:solidFill>
                <a:schemeClr val="accent1"/>
              </a:solidFill>
              <a:ln w="25400">
                <a:solidFill>
                  <a:schemeClr val="bg1"/>
                </a:solidFill>
              </a:ln>
              <a:effectLst/>
              <a:extLst/>
            </p:spPr>
            <p:txBody>
              <a:bodyPr vert="horz" wrap="square" lIns="121920" tIns="60960" rIns="121920" bIns="60960" numCol="1" anchor="t" anchorCtr="0" compatLnSpc="1">
                <a:prstTxWarp prst="textNoShape">
                  <a:avLst/>
                </a:prstTxWarp>
                <a:noAutofit/>
              </a:bodyPr>
              <a:lstStyle/>
              <a:p>
                <a:pPr defTabSz="1219120"/>
                <a:endParaRPr lang="en-US" sz="2400" dirty="0">
                  <a:solidFill>
                    <a:srgbClr val="FFFFFF"/>
                  </a:solidFill>
                </a:endParaRPr>
              </a:p>
            </p:txBody>
          </p:sp>
          <p:sp>
            <p:nvSpPr>
              <p:cNvPr id="22" name="Freeform 128">
                <a:extLst>
                  <a:ext uri="{FF2B5EF4-FFF2-40B4-BE49-F238E27FC236}">
                    <a16:creationId xmlns:a16="http://schemas.microsoft.com/office/drawing/2014/main" id="{8F1DEBFA-31B2-4BC1-8655-21B7B3298933}"/>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22225">
                <a:solidFill>
                  <a:schemeClr val="bg1"/>
                </a:solidFill>
              </a:ln>
              <a:extLst/>
            </p:spPr>
            <p:txBody>
              <a:bodyPr vert="horz" wrap="square" lIns="91440" tIns="45720" rIns="91440" bIns="45720" numCol="1" anchor="t" anchorCtr="0" compatLnSpc="1">
                <a:prstTxWarp prst="textNoShape">
                  <a:avLst/>
                </a:prstTxWarp>
              </a:bodyPr>
              <a:lstStyle/>
              <a:p>
                <a:endParaRPr lang="en-US" dirty="0">
                  <a:solidFill>
                    <a:srgbClr val="474746"/>
                  </a:solidFill>
                </a:endParaRPr>
              </a:p>
            </p:txBody>
          </p:sp>
        </p:grpSp>
      </p:grpSp>
      <p:pic>
        <p:nvPicPr>
          <p:cNvPr id="3" name="Picture 2"/>
          <p:cNvPicPr>
            <a:picLocks noChangeAspect="1"/>
          </p:cNvPicPr>
          <p:nvPr/>
        </p:nvPicPr>
        <p:blipFill>
          <a:blip r:embed="rId3"/>
          <a:stretch>
            <a:fillRect/>
          </a:stretch>
        </p:blipFill>
        <p:spPr>
          <a:xfrm>
            <a:off x="5127943" y="2790569"/>
            <a:ext cx="3842152" cy="1126249"/>
          </a:xfrm>
          <a:prstGeom prst="rect">
            <a:avLst/>
          </a:prstGeom>
        </p:spPr>
      </p:pic>
    </p:spTree>
    <p:extLst>
      <p:ext uri="{BB962C8B-B14F-4D97-AF65-F5344CB8AC3E}">
        <p14:creationId xmlns:p14="http://schemas.microsoft.com/office/powerpoint/2010/main" val="162982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A84DEC-802B-D14D-9501-84A93EDD5E07}"/>
              </a:ext>
            </a:extLst>
          </p:cNvPr>
          <p:cNvSpPr>
            <a:spLocks noGrp="1"/>
          </p:cNvSpPr>
          <p:nvPr>
            <p:ph sz="quarter" idx="10"/>
          </p:nvPr>
        </p:nvSpPr>
        <p:spPr/>
        <p:txBody>
          <a:bodyPr/>
          <a:lstStyle/>
          <a:p>
            <a:r>
              <a:rPr lang="en-US" dirty="0"/>
              <a:t>Logging for </a:t>
            </a:r>
            <a:br>
              <a:rPr lang="en-US" dirty="0"/>
            </a:br>
            <a:r>
              <a:rPr lang="en-US" dirty="0"/>
              <a:t>AWS </a:t>
            </a:r>
            <a:r>
              <a:rPr lang="en-US" dirty="0" err="1"/>
              <a:t>Fargate</a:t>
            </a:r>
            <a:r>
              <a:rPr lang="en-US" dirty="0"/>
              <a:t> Services</a:t>
            </a:r>
          </a:p>
        </p:txBody>
      </p:sp>
      <p:pic>
        <p:nvPicPr>
          <p:cNvPr id="3" name="Picture 2">
            <a:extLst>
              <a:ext uri="{FF2B5EF4-FFF2-40B4-BE49-F238E27FC236}">
                <a16:creationId xmlns:a16="http://schemas.microsoft.com/office/drawing/2014/main" id="{5890705A-A732-254E-BE3E-5CD0AE00BCBF}"/>
              </a:ext>
            </a:extLst>
          </p:cNvPr>
          <p:cNvPicPr>
            <a:picLocks noChangeAspect="1"/>
          </p:cNvPicPr>
          <p:nvPr/>
        </p:nvPicPr>
        <p:blipFill>
          <a:blip r:embed="rId3"/>
          <a:stretch>
            <a:fillRect/>
          </a:stretch>
        </p:blipFill>
        <p:spPr>
          <a:xfrm>
            <a:off x="6241693" y="1064517"/>
            <a:ext cx="2311400" cy="2603500"/>
          </a:xfrm>
          <a:prstGeom prst="rect">
            <a:avLst/>
          </a:prstGeom>
        </p:spPr>
      </p:pic>
    </p:spTree>
    <p:extLst>
      <p:ext uri="{BB962C8B-B14F-4D97-AF65-F5344CB8AC3E}">
        <p14:creationId xmlns:p14="http://schemas.microsoft.com/office/powerpoint/2010/main" val="119193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4B5B9-2D88-804C-B5DE-47A6B274449E}"/>
              </a:ext>
            </a:extLst>
          </p:cNvPr>
          <p:cNvSpPr>
            <a:spLocks noGrp="1"/>
          </p:cNvSpPr>
          <p:nvPr>
            <p:ph type="title"/>
          </p:nvPr>
        </p:nvSpPr>
        <p:spPr/>
        <p:txBody>
          <a:bodyPr/>
          <a:lstStyle/>
          <a:p>
            <a:r>
              <a:rPr lang="en-US" dirty="0" err="1"/>
              <a:t>Rightsize</a:t>
            </a:r>
            <a:r>
              <a:rPr lang="en-US" dirty="0"/>
              <a:t> your microservices with AWS </a:t>
            </a:r>
            <a:r>
              <a:rPr lang="en-US" dirty="0" err="1"/>
              <a:t>Fargate</a:t>
            </a:r>
            <a:endParaRPr lang="en-US" dirty="0"/>
          </a:p>
        </p:txBody>
      </p:sp>
    </p:spTree>
    <p:extLst>
      <p:ext uri="{BB962C8B-B14F-4D97-AF65-F5344CB8AC3E}">
        <p14:creationId xmlns:p14="http://schemas.microsoft.com/office/powerpoint/2010/main" val="37791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152644" y="1201013"/>
            <a:ext cx="3572256" cy="3085346"/>
          </a:xfrm>
          <a:prstGeom prst="roundRect">
            <a:avLst>
              <a:gd name="adj" fmla="val 0"/>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Pricing Dimensions</a:t>
            </a:r>
          </a:p>
        </p:txBody>
      </p:sp>
      <p:sp>
        <p:nvSpPr>
          <p:cNvPr id="3" name="Content Placeholder 2"/>
          <p:cNvSpPr>
            <a:spLocks noGrp="1"/>
          </p:cNvSpPr>
          <p:nvPr>
            <p:ph sz="quarter" idx="4294967295"/>
          </p:nvPr>
        </p:nvSpPr>
        <p:spPr>
          <a:xfrm>
            <a:off x="5312693" y="1410186"/>
            <a:ext cx="3571875" cy="2667000"/>
          </a:xfrm>
        </p:spPr>
        <p:txBody>
          <a:bodyPr>
            <a:noAutofit/>
          </a:bodyPr>
          <a:lstStyle/>
          <a:p>
            <a:pPr marL="0" indent="0">
              <a:buNone/>
            </a:pPr>
            <a:r>
              <a:rPr lang="en-US" sz="1250" dirty="0">
                <a:latin typeface="Consolas" panose="020B0609020204030204" pitchFamily="49" charset="0"/>
              </a:rPr>
              <a:t>{</a:t>
            </a:r>
          </a:p>
          <a:p>
            <a:pPr marL="0" indent="0">
              <a:buNone/>
            </a:pPr>
            <a:r>
              <a:rPr lang="en-US" sz="1250" b="1" dirty="0">
                <a:solidFill>
                  <a:schemeClr val="accent2"/>
                </a:solidFill>
                <a:latin typeface="Consolas" panose="020B0609020204030204" pitchFamily="49" charset="0"/>
              </a:rPr>
              <a:t>”</a:t>
            </a:r>
            <a:r>
              <a:rPr lang="en-US" sz="1250" b="1" dirty="0" err="1">
                <a:solidFill>
                  <a:schemeClr val="accent2"/>
                </a:solidFill>
                <a:latin typeface="Consolas" panose="020B0609020204030204" pitchFamily="49" charset="0"/>
              </a:rPr>
              <a:t>cpu</a:t>
            </a:r>
            <a:r>
              <a:rPr lang="en-US" sz="1250" b="1" dirty="0">
                <a:solidFill>
                  <a:schemeClr val="accent2"/>
                </a:solidFill>
                <a:latin typeface="Consolas" panose="020B0609020204030204" pitchFamily="49" charset="0"/>
              </a:rPr>
              <a:t>": “1 vCPU”,  </a:t>
            </a:r>
          </a:p>
          <a:p>
            <a:pPr marL="0" indent="0">
              <a:buNone/>
            </a:pPr>
            <a:r>
              <a:rPr lang="en-US" sz="1250" b="1" dirty="0">
                <a:solidFill>
                  <a:schemeClr val="accent2"/>
                </a:solidFill>
                <a:latin typeface="Consolas" panose="020B0609020204030204" pitchFamily="49" charset="0"/>
              </a:rPr>
              <a:t>”memory": “2 </a:t>
            </a:r>
            <a:r>
              <a:rPr lang="en-US" sz="1250" b="1" dirty="0" err="1">
                <a:solidFill>
                  <a:schemeClr val="accent2"/>
                </a:solidFill>
                <a:latin typeface="Consolas" panose="020B0609020204030204" pitchFamily="49" charset="0"/>
              </a:rPr>
              <a:t>gb</a:t>
            </a:r>
            <a:r>
              <a:rPr lang="en-US" sz="1250" b="1" dirty="0">
                <a:solidFill>
                  <a:schemeClr val="accent2"/>
                </a:solidFill>
                <a:latin typeface="Consolas" panose="020B0609020204030204" pitchFamily="49" charset="0"/>
              </a:rPr>
              <a:t>”,  </a:t>
            </a:r>
          </a:p>
          <a:p>
            <a:r>
              <a:rPr lang="en-US" sz="1250" b="1" dirty="0">
                <a:latin typeface="Consolas" panose="020B0609020204030204" pitchFamily="49" charset="0"/>
              </a:rPr>
              <a:t>"networkMode": ”AWSVPC",  </a:t>
            </a:r>
          </a:p>
          <a:p>
            <a:r>
              <a:rPr lang="en-US" sz="1250" b="1" dirty="0">
                <a:latin typeface="Consolas" panose="020B0609020204030204" pitchFamily="49" charset="0"/>
              </a:rPr>
              <a:t>"compatibilities": [”FARGATE", ”EC2"], </a:t>
            </a:r>
          </a:p>
          <a:p>
            <a:r>
              <a:rPr lang="en-US" sz="1250" dirty="0">
                <a:latin typeface="Consolas" panose="020B0609020204030204" pitchFamily="49" charset="0"/>
              </a:rPr>
              <a:t>"placementConstraints": [],  </a:t>
            </a:r>
          </a:p>
          <a:p>
            <a:pPr marL="0" indent="0">
              <a:buNone/>
            </a:pPr>
            <a:r>
              <a:rPr lang="en-US" sz="1250" dirty="0">
                <a:latin typeface="Consolas" panose="020B0609020204030204" pitchFamily="49" charset="0"/>
              </a:rPr>
              <a:t>  "containerDefinitions": [</a:t>
            </a:r>
          </a:p>
          <a:p>
            <a:pPr marL="0" indent="0">
              <a:buNone/>
            </a:pPr>
            <a:r>
              <a:rPr lang="en-US" sz="1250" dirty="0">
                <a:latin typeface="Consolas" panose="020B0609020204030204" pitchFamily="49" charset="0"/>
              </a:rPr>
              <a:t>    {</a:t>
            </a:r>
          </a:p>
          <a:p>
            <a:pPr marL="0" indent="0">
              <a:buNone/>
            </a:pPr>
            <a:endParaRPr lang="en-US" sz="1250" dirty="0">
              <a:latin typeface="Consolas" panose="020B0609020204030204" pitchFamily="49" charset="0"/>
            </a:endParaRPr>
          </a:p>
          <a:p>
            <a:pPr marL="0" indent="0">
              <a:buNone/>
            </a:pPr>
            <a:r>
              <a:rPr lang="en-US" sz="1250" dirty="0">
                <a:latin typeface="Consolas" panose="020B0609020204030204" pitchFamily="49" charset="0"/>
              </a:rPr>
              <a:t>&lt;snip&gt;</a:t>
            </a:r>
            <a:r>
              <a:rPr lang="is-IS" sz="1250" dirty="0">
                <a:latin typeface="Consolas" panose="020B0609020204030204" pitchFamily="49" charset="0"/>
              </a:rPr>
              <a:t>…....</a:t>
            </a:r>
            <a:endParaRPr lang="en-US" sz="1250" dirty="0">
              <a:latin typeface="Consolas" panose="020B0609020204030204" pitchFamily="49" charset="0"/>
            </a:endParaRPr>
          </a:p>
        </p:txBody>
      </p:sp>
      <p:grpSp>
        <p:nvGrpSpPr>
          <p:cNvPr id="11" name="Group 10">
            <a:extLst>
              <a:ext uri="{FF2B5EF4-FFF2-40B4-BE49-F238E27FC236}">
                <a16:creationId xmlns:a16="http://schemas.microsoft.com/office/drawing/2014/main" id="{B7B7311B-27F7-43DE-A0B5-4A0F36FB7E2A}"/>
              </a:ext>
            </a:extLst>
          </p:cNvPr>
          <p:cNvGrpSpPr/>
          <p:nvPr/>
        </p:nvGrpSpPr>
        <p:grpSpPr>
          <a:xfrm>
            <a:off x="360562" y="1571135"/>
            <a:ext cx="4502915" cy="2371351"/>
            <a:chOff x="327762" y="1387478"/>
            <a:chExt cx="5055015" cy="2329442"/>
          </a:xfrm>
        </p:grpSpPr>
        <p:sp>
          <p:nvSpPr>
            <p:cNvPr id="12" name="Rectangle 11">
              <a:extLst>
                <a:ext uri="{FF2B5EF4-FFF2-40B4-BE49-F238E27FC236}">
                  <a16:creationId xmlns:a16="http://schemas.microsoft.com/office/drawing/2014/main" id="{1F2AFA72-DB92-4BE6-9E90-B0BE6C33FD65}"/>
                </a:ext>
              </a:extLst>
            </p:cNvPr>
            <p:cNvSpPr/>
            <p:nvPr/>
          </p:nvSpPr>
          <p:spPr>
            <a:xfrm>
              <a:off x="359853" y="2799189"/>
              <a:ext cx="4920806" cy="661720"/>
            </a:xfrm>
            <a:prstGeom prst="rect">
              <a:avLst/>
            </a:prstGeom>
          </p:spPr>
          <p:txBody>
            <a:bodyPr wrap="square">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Task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level resources </a:t>
              </a:r>
            </a:p>
            <a:p>
              <a:pPr marL="169863" lvl="1" indent="-169863">
                <a:spcAft>
                  <a:spcPts val="600"/>
                </a:spcAft>
                <a:buFont typeface="Arial" panose="020B0604020202020204" pitchFamily="34" charset="0"/>
                <a:buChar cha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Configurable independently </a:t>
              </a:r>
              <a:r>
                <a:rPr lang="en-US" sz="1400"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(within a range)</a:t>
              </a:r>
            </a:p>
          </p:txBody>
        </p:sp>
        <p:sp>
          <p:nvSpPr>
            <p:cNvPr id="13" name="Rectangle 12">
              <a:extLst>
                <a:ext uri="{FF2B5EF4-FFF2-40B4-BE49-F238E27FC236}">
                  <a16:creationId xmlns:a16="http://schemas.microsoft.com/office/drawing/2014/main" id="{A6BD0AC6-9EDC-435E-801D-9ABBF8D1DABB}"/>
                </a:ext>
              </a:extLst>
            </p:cNvPr>
            <p:cNvSpPr/>
            <p:nvPr/>
          </p:nvSpPr>
          <p:spPr>
            <a:xfrm>
              <a:off x="327762" y="1387478"/>
              <a:ext cx="5055015" cy="362805"/>
            </a:xfrm>
            <a:prstGeom prst="rect">
              <a:avLst/>
            </a:prstGeom>
          </p:spPr>
          <p:txBody>
            <a:bodyPr wrap="square">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Dimensions: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 level CPU and memory </a:t>
              </a:r>
            </a:p>
          </p:txBody>
        </p:sp>
        <p:cxnSp>
          <p:nvCxnSpPr>
            <p:cNvPr id="15" name="Straight Connector 14">
              <a:extLst>
                <a:ext uri="{FF2B5EF4-FFF2-40B4-BE49-F238E27FC236}">
                  <a16:creationId xmlns:a16="http://schemas.microsoft.com/office/drawing/2014/main" id="{FB5171FE-3D6F-4503-AC13-67E688DE1F50}"/>
                </a:ext>
              </a:extLst>
            </p:cNvPr>
            <p:cNvCxnSpPr>
              <a:cxnSpLocks/>
            </p:cNvCxnSpPr>
            <p:nvPr/>
          </p:nvCxnSpPr>
          <p:spPr>
            <a:xfrm>
              <a:off x="342900" y="2620070"/>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F1A1C5-D68A-4E16-A2B2-AC0A24DA8226}"/>
                </a:ext>
              </a:extLst>
            </p:cNvPr>
            <p:cNvCxnSpPr>
              <a:cxnSpLocks/>
            </p:cNvCxnSpPr>
            <p:nvPr/>
          </p:nvCxnSpPr>
          <p:spPr>
            <a:xfrm>
              <a:off x="342900" y="2021244"/>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797EAC5-E6C6-46DB-AF94-442F5F35ECA1}"/>
                </a:ext>
              </a:extLst>
            </p:cNvPr>
            <p:cNvCxnSpPr>
              <a:cxnSpLocks/>
            </p:cNvCxnSpPr>
            <p:nvPr/>
          </p:nvCxnSpPr>
          <p:spPr>
            <a:xfrm>
              <a:off x="342900" y="3716920"/>
              <a:ext cx="4937760" cy="0"/>
            </a:xfrm>
            <a:prstGeom prst="line">
              <a:avLst/>
            </a:prstGeom>
            <a:ln w="19050"/>
            <a:effectLst/>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1F2AFA72-DB92-4BE6-9E90-B0BE6C33FD65}"/>
              </a:ext>
            </a:extLst>
          </p:cNvPr>
          <p:cNvSpPr/>
          <p:nvPr/>
        </p:nvSpPr>
        <p:spPr>
          <a:xfrm>
            <a:off x="360562" y="2317968"/>
            <a:ext cx="4572000" cy="369332"/>
          </a:xfrm>
          <a:prstGeom prst="rect">
            <a:avLst/>
          </a:prstGeom>
        </p:spPr>
        <p:txBody>
          <a:bodyPr>
            <a:spAutoFit/>
          </a:bodyPr>
          <a:lstStyle/>
          <a:p>
            <a:pPr>
              <a:spcAft>
                <a:spcPts val="600"/>
              </a:spcAft>
            </a:pPr>
            <a:r>
              <a:rPr lang="en-US"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Per-second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billing</a:t>
            </a:r>
            <a:r>
              <a:rPr lang="en-US" dirty="0">
                <a:latin typeface="Amazon Ember" panose="020B0603020204020204" pitchFamily="34" charset="0"/>
                <a:ea typeface="Amazon Ember" panose="020B0603020204020204" pitchFamily="34" charset="0"/>
                <a:cs typeface="Amazon Ember" panose="020B0603020204020204" pitchFamily="34" charset="0"/>
              </a:rPr>
              <a:t> </a:t>
            </a:r>
          </a:p>
        </p:txBody>
      </p:sp>
      <p:sp>
        <p:nvSpPr>
          <p:cNvPr id="14" name="Content Placeholder 15"/>
          <p:cNvSpPr txBox="1">
            <a:spLocks/>
          </p:cNvSpPr>
          <p:nvPr/>
        </p:nvSpPr>
        <p:spPr>
          <a:xfrm>
            <a:off x="7761572" y="1603722"/>
            <a:ext cx="1064928" cy="577745"/>
          </a:xfrm>
          <a:prstGeom prst="wedgeRectCallout">
            <a:avLst>
              <a:gd name="adj1" fmla="val -122354"/>
              <a:gd name="adj2" fmla="val 19322"/>
            </a:avLst>
          </a:prstGeom>
          <a:solidFill>
            <a:schemeClr val="accent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marL="0" indent="0" algn="l" defTabSz="457200" rtl="0" eaLnBrk="1" latinLnBrk="0" hangingPunct="1">
              <a:spcBef>
                <a:spcPct val="20000"/>
              </a:spcBef>
              <a:buFontTx/>
              <a:buNone/>
              <a:defRPr sz="1200" b="0" i="0" kern="1200" spc="50" baseline="0">
                <a:solidFill>
                  <a:schemeClr val="lt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200" b="0" i="0" kern="1200" spc="50" baseline="0">
                <a:solidFill>
                  <a:schemeClr val="lt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b="1" dirty="0">
                <a:solidFill>
                  <a:schemeClr val="bg1"/>
                </a:solidFill>
              </a:rPr>
              <a:t>Task     Level Resources</a:t>
            </a:r>
          </a:p>
        </p:txBody>
      </p:sp>
    </p:spTree>
    <p:extLst>
      <p:ext uri="{BB962C8B-B14F-4D97-AF65-F5344CB8AC3E}">
        <p14:creationId xmlns:p14="http://schemas.microsoft.com/office/powerpoint/2010/main" val="148926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E9A6C-36D7-FC40-BA44-D14101DF1BA8}"/>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13472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F3B1ED-2021-4AA0-B3AA-7C0CFA9B868E}"/>
              </a:ext>
            </a:extLst>
          </p:cNvPr>
          <p:cNvPicPr>
            <a:picLocks noChangeAspect="1"/>
          </p:cNvPicPr>
          <p:nvPr/>
        </p:nvPicPr>
        <p:blipFill>
          <a:blip r:embed="rId3"/>
          <a:stretch>
            <a:fillRect/>
          </a:stretch>
        </p:blipFill>
        <p:spPr>
          <a:xfrm>
            <a:off x="0" y="0"/>
            <a:ext cx="9144000" cy="5143500"/>
          </a:xfrm>
          <a:prstGeom prst="rect">
            <a:avLst/>
          </a:prstGeom>
        </p:spPr>
      </p:pic>
      <p:sp>
        <p:nvSpPr>
          <p:cNvPr id="8" name="TextBox 3">
            <a:extLst>
              <a:ext uri="{FF2B5EF4-FFF2-40B4-BE49-F238E27FC236}">
                <a16:creationId xmlns:a16="http://schemas.microsoft.com/office/drawing/2014/main" id="{8C9F0509-0397-4EBF-86BC-CF9BBD78CBA9}"/>
              </a:ext>
            </a:extLst>
          </p:cNvPr>
          <p:cNvSpPr txBox="1">
            <a:spLocks noChangeArrowheads="1"/>
          </p:cNvSpPr>
          <p:nvPr/>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chemeClr val="tx2">
                    <a:lumMod val="90000"/>
                  </a:schemeClr>
                </a:solidFill>
                <a:effectLst/>
                <a:uLnTx/>
                <a:uFillTx/>
                <a:latin typeface="Amazon Ember" charset="0"/>
                <a:ea typeface="Amazon Ember" charset="0"/>
                <a:cs typeface="Amazon Ember" charset="0"/>
              </a:rPr>
              <a:t>© 2017, Amazon Web Services, Inc. or its Affiliates. All rights reserved.</a:t>
            </a:r>
          </a:p>
        </p:txBody>
      </p:sp>
    </p:spTree>
    <p:extLst>
      <p:ext uri="{BB962C8B-B14F-4D97-AF65-F5344CB8AC3E}">
        <p14:creationId xmlns:p14="http://schemas.microsoft.com/office/powerpoint/2010/main" val="107883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6722" y="1477461"/>
            <a:ext cx="8526340" cy="2357708"/>
            <a:chOff x="176722" y="1477461"/>
            <a:chExt cx="8526340" cy="2357708"/>
          </a:xfrm>
        </p:grpSpPr>
        <p:grpSp>
          <p:nvGrpSpPr>
            <p:cNvPr id="89" name="Group 88"/>
            <p:cNvGrpSpPr/>
            <p:nvPr/>
          </p:nvGrpSpPr>
          <p:grpSpPr>
            <a:xfrm>
              <a:off x="1946239" y="2940190"/>
              <a:ext cx="871413" cy="770767"/>
              <a:chOff x="1932273" y="3074879"/>
              <a:chExt cx="1008753" cy="892244"/>
            </a:xfrm>
          </p:grpSpPr>
          <p:grpSp>
            <p:nvGrpSpPr>
              <p:cNvPr id="90" name="Group 89"/>
              <p:cNvGrpSpPr/>
              <p:nvPr/>
            </p:nvGrpSpPr>
            <p:grpSpPr>
              <a:xfrm>
                <a:off x="1932273" y="3179389"/>
                <a:ext cx="716897" cy="787734"/>
                <a:chOff x="1069936" y="2616870"/>
                <a:chExt cx="1415238" cy="1555079"/>
              </a:xfrm>
            </p:grpSpPr>
            <p:sp>
              <p:nvSpPr>
                <p:cNvPr id="92" name="Rounded Rectangle 91"/>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3" name="Picture 9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94" name="Picture 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95" name="Picture 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96" name="Picture 9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97" name="Picture 9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91" name="TextBox 90"/>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01" name="Group 100"/>
            <p:cNvGrpSpPr/>
            <p:nvPr/>
          </p:nvGrpSpPr>
          <p:grpSpPr>
            <a:xfrm>
              <a:off x="2854656" y="2936056"/>
              <a:ext cx="871413" cy="770767"/>
              <a:chOff x="1932273" y="3074879"/>
              <a:chExt cx="1008753" cy="892244"/>
            </a:xfrm>
          </p:grpSpPr>
          <p:grpSp>
            <p:nvGrpSpPr>
              <p:cNvPr id="102" name="Group 101"/>
              <p:cNvGrpSpPr/>
              <p:nvPr/>
            </p:nvGrpSpPr>
            <p:grpSpPr>
              <a:xfrm>
                <a:off x="1932273" y="3179389"/>
                <a:ext cx="716897" cy="787734"/>
                <a:chOff x="1069936" y="2616870"/>
                <a:chExt cx="1415238" cy="1555079"/>
              </a:xfrm>
            </p:grpSpPr>
            <p:sp>
              <p:nvSpPr>
                <p:cNvPr id="104" name="Rounded Rectangle 103"/>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5" name="Picture 10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06" name="Picture 10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07" name="Picture 10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08" name="Picture 10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09" name="Picture 10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03" name="TextBox 102"/>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60" name="Group 159"/>
            <p:cNvGrpSpPr/>
            <p:nvPr/>
          </p:nvGrpSpPr>
          <p:grpSpPr>
            <a:xfrm>
              <a:off x="6923232" y="2925203"/>
              <a:ext cx="871413" cy="770767"/>
              <a:chOff x="1932273" y="3074879"/>
              <a:chExt cx="1008753" cy="892244"/>
            </a:xfrm>
          </p:grpSpPr>
          <p:grpSp>
            <p:nvGrpSpPr>
              <p:cNvPr id="188" name="Group 187"/>
              <p:cNvGrpSpPr/>
              <p:nvPr/>
            </p:nvGrpSpPr>
            <p:grpSpPr>
              <a:xfrm>
                <a:off x="1932273" y="3179389"/>
                <a:ext cx="716897" cy="787734"/>
                <a:chOff x="1069936" y="2616870"/>
                <a:chExt cx="1415238" cy="1555079"/>
              </a:xfrm>
            </p:grpSpPr>
            <p:sp>
              <p:nvSpPr>
                <p:cNvPr id="190" name="Rounded Rectangle 189"/>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1" name="Picture 19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92" name="Picture 19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93" name="Picture 19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94" name="Picture 19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95" name="Picture 19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89" name="TextBox 188"/>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61" name="Group 160"/>
            <p:cNvGrpSpPr/>
            <p:nvPr/>
          </p:nvGrpSpPr>
          <p:grpSpPr>
            <a:xfrm>
              <a:off x="7831649" y="2921069"/>
              <a:ext cx="871413" cy="770767"/>
              <a:chOff x="1932273" y="3074879"/>
              <a:chExt cx="1008753" cy="892244"/>
            </a:xfrm>
          </p:grpSpPr>
          <p:grpSp>
            <p:nvGrpSpPr>
              <p:cNvPr id="180" name="Group 179"/>
              <p:cNvGrpSpPr/>
              <p:nvPr/>
            </p:nvGrpSpPr>
            <p:grpSpPr>
              <a:xfrm>
                <a:off x="1932273" y="3179389"/>
                <a:ext cx="716897" cy="787734"/>
                <a:chOff x="1069936" y="2616870"/>
                <a:chExt cx="1415238" cy="1555079"/>
              </a:xfrm>
            </p:grpSpPr>
            <p:sp>
              <p:nvSpPr>
                <p:cNvPr id="182" name="Rounded Rectangle 181"/>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3" name="Picture 18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184" name="Picture 18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185" name="Picture 18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186" name="Picture 18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187" name="Picture 18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181" name="TextBox 180"/>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97" name="Group 196"/>
            <p:cNvGrpSpPr/>
            <p:nvPr/>
          </p:nvGrpSpPr>
          <p:grpSpPr>
            <a:xfrm>
              <a:off x="4515052" y="2933594"/>
              <a:ext cx="871413" cy="770767"/>
              <a:chOff x="1932273" y="3074879"/>
              <a:chExt cx="1008753" cy="892244"/>
            </a:xfrm>
          </p:grpSpPr>
          <p:grpSp>
            <p:nvGrpSpPr>
              <p:cNvPr id="225" name="Group 224"/>
              <p:cNvGrpSpPr/>
              <p:nvPr/>
            </p:nvGrpSpPr>
            <p:grpSpPr>
              <a:xfrm>
                <a:off x="1932273" y="3179389"/>
                <a:ext cx="716897" cy="787734"/>
                <a:chOff x="1069936" y="2616870"/>
                <a:chExt cx="1415238" cy="1555079"/>
              </a:xfrm>
            </p:grpSpPr>
            <p:sp>
              <p:nvSpPr>
                <p:cNvPr id="227" name="Rounded Rectangle 226"/>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8" name="Picture 2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29" name="Picture 2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230" name="Picture 22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231" name="Picture 23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32" name="Picture 23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226" name="TextBox 225"/>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198" name="Group 197"/>
            <p:cNvGrpSpPr/>
            <p:nvPr/>
          </p:nvGrpSpPr>
          <p:grpSpPr>
            <a:xfrm>
              <a:off x="5423469" y="2929460"/>
              <a:ext cx="871413" cy="770767"/>
              <a:chOff x="1932273" y="3074879"/>
              <a:chExt cx="1008753" cy="892244"/>
            </a:xfrm>
          </p:grpSpPr>
          <p:grpSp>
            <p:nvGrpSpPr>
              <p:cNvPr id="217" name="Group 216"/>
              <p:cNvGrpSpPr/>
              <p:nvPr/>
            </p:nvGrpSpPr>
            <p:grpSpPr>
              <a:xfrm>
                <a:off x="1932273" y="3179389"/>
                <a:ext cx="716897" cy="787734"/>
                <a:chOff x="1069936" y="2616870"/>
                <a:chExt cx="1415238" cy="1555079"/>
              </a:xfrm>
            </p:grpSpPr>
            <p:sp>
              <p:nvSpPr>
                <p:cNvPr id="219" name="Rounded Rectangle 218"/>
                <p:cNvSpPr/>
                <p:nvPr/>
              </p:nvSpPr>
              <p:spPr>
                <a:xfrm>
                  <a:off x="1099756" y="2800348"/>
                  <a:ext cx="1385418" cy="1371601"/>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0" name="Picture 2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936" y="2616870"/>
                  <a:ext cx="353854" cy="366959"/>
                </a:xfrm>
                <a:prstGeom prst="rect">
                  <a:avLst/>
                </a:prstGeom>
              </p:spPr>
            </p:pic>
            <p:pic>
              <p:nvPicPr>
                <p:cNvPr id="221" name="Picture 22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19795" y="3153407"/>
                  <a:ext cx="540572" cy="304833"/>
                </a:xfrm>
                <a:prstGeom prst="rect">
                  <a:avLst/>
                </a:prstGeom>
              </p:spPr>
            </p:pic>
            <p:pic>
              <p:nvPicPr>
                <p:cNvPr id="222" name="Picture 22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153407"/>
                  <a:ext cx="540572" cy="304833"/>
                </a:xfrm>
                <a:prstGeom prst="rect">
                  <a:avLst/>
                </a:prstGeom>
              </p:spPr>
            </p:pic>
            <p:pic>
              <p:nvPicPr>
                <p:cNvPr id="223" name="Picture 22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1996" y="3586962"/>
                  <a:ext cx="540572" cy="304833"/>
                </a:xfrm>
                <a:prstGeom prst="rect">
                  <a:avLst/>
                </a:prstGeom>
              </p:spPr>
            </p:pic>
            <p:pic>
              <p:nvPicPr>
                <p:cNvPr id="224" name="Picture 22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4677" y="3596121"/>
                  <a:ext cx="540572" cy="304833"/>
                </a:xfrm>
                <a:prstGeom prst="rect">
                  <a:avLst/>
                </a:prstGeom>
              </p:spPr>
            </p:pic>
          </p:grpSp>
          <p:sp>
            <p:nvSpPr>
              <p:cNvPr id="218" name="TextBox 217"/>
              <p:cNvSpPr txBox="1"/>
              <p:nvPr/>
            </p:nvSpPr>
            <p:spPr>
              <a:xfrm>
                <a:off x="2035099" y="3074879"/>
                <a:ext cx="905927" cy="249399"/>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ECS Instance</a:t>
                </a:r>
              </a:p>
            </p:txBody>
          </p:sp>
        </p:grpSp>
        <p:grpSp>
          <p:nvGrpSpPr>
            <p:cNvPr id="26" name="Group 25">
              <a:extLst>
                <a:ext uri="{FF2B5EF4-FFF2-40B4-BE49-F238E27FC236}">
                  <a16:creationId xmlns:a16="http://schemas.microsoft.com/office/drawing/2014/main" id="{A55181DB-DF94-4DD8-887F-F35B1A0E7839}"/>
                </a:ext>
              </a:extLst>
            </p:cNvPr>
            <p:cNvGrpSpPr/>
            <p:nvPr/>
          </p:nvGrpSpPr>
          <p:grpSpPr>
            <a:xfrm>
              <a:off x="205930" y="3043240"/>
              <a:ext cx="562266" cy="791929"/>
              <a:chOff x="205930" y="3043240"/>
              <a:chExt cx="562266" cy="791929"/>
            </a:xfrm>
          </p:grpSpPr>
          <p:pic>
            <p:nvPicPr>
              <p:cNvPr id="234" name="Picture 233"/>
              <p:cNvPicPr>
                <a:picLocks noChangeAspect="1"/>
              </p:cNvPicPr>
              <p:nvPr/>
            </p:nvPicPr>
            <p:blipFill>
              <a:blip r:embed="rId5"/>
              <a:stretch>
                <a:fillRect/>
              </a:stretch>
            </p:blipFill>
            <p:spPr>
              <a:xfrm>
                <a:off x="205930" y="3043240"/>
                <a:ext cx="562266" cy="562266"/>
              </a:xfrm>
              <a:prstGeom prst="rect">
                <a:avLst/>
              </a:prstGeom>
            </p:spPr>
          </p:pic>
          <p:sp>
            <p:nvSpPr>
              <p:cNvPr id="240" name="TextBox 239"/>
              <p:cNvSpPr txBox="1"/>
              <p:nvPr/>
            </p:nvSpPr>
            <p:spPr>
              <a:xfrm>
                <a:off x="304160" y="3619725"/>
                <a:ext cx="365806" cy="215444"/>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EC2</a:t>
                </a:r>
              </a:p>
            </p:txBody>
          </p:sp>
        </p:grpSp>
        <p:sp>
          <p:nvSpPr>
            <p:cNvPr id="287" name="Left Brace 286">
              <a:extLst>
                <a:ext uri="{FF2B5EF4-FFF2-40B4-BE49-F238E27FC236}">
                  <a16:creationId xmlns:a16="http://schemas.microsoft.com/office/drawing/2014/main" id="{B913A1E2-32E3-4657-A16C-A4D33ABD626C}"/>
                </a:ext>
              </a:extLst>
            </p:cNvPr>
            <p:cNvSpPr/>
            <p:nvPr/>
          </p:nvSpPr>
          <p:spPr>
            <a:xfrm>
              <a:off x="787694" y="3110759"/>
              <a:ext cx="74720" cy="593602"/>
            </a:xfrm>
            <a:prstGeom prst="leftBrace">
              <a:avLst>
                <a:gd name="adj1" fmla="val 5145"/>
                <a:gd name="adj2" fmla="val 50000"/>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Left Brace 19">
              <a:extLst>
                <a:ext uri="{FF2B5EF4-FFF2-40B4-BE49-F238E27FC236}">
                  <a16:creationId xmlns:a16="http://schemas.microsoft.com/office/drawing/2014/main" id="{BE1E82FD-BADF-47FA-A849-ED789B507EA6}"/>
                </a:ext>
              </a:extLst>
            </p:cNvPr>
            <p:cNvSpPr/>
            <p:nvPr/>
          </p:nvSpPr>
          <p:spPr>
            <a:xfrm>
              <a:off x="787694" y="1477461"/>
              <a:ext cx="74720" cy="1465788"/>
            </a:xfrm>
            <a:prstGeom prst="leftBrace">
              <a:avLst>
                <a:gd name="adj1" fmla="val 5145"/>
                <a:gd name="adj2" fmla="val 50000"/>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49" name="Group 148"/>
            <p:cNvGrpSpPr/>
            <p:nvPr/>
          </p:nvGrpSpPr>
          <p:grpSpPr>
            <a:xfrm>
              <a:off x="4928232" y="1550984"/>
              <a:ext cx="746123" cy="426947"/>
              <a:chOff x="4946422" y="1819321"/>
              <a:chExt cx="746123" cy="426947"/>
            </a:xfrm>
          </p:grpSpPr>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150" name="Group 149"/>
            <p:cNvGrpSpPr/>
            <p:nvPr/>
          </p:nvGrpSpPr>
          <p:grpSpPr>
            <a:xfrm>
              <a:off x="2299897" y="1532075"/>
              <a:ext cx="746123" cy="426947"/>
              <a:chOff x="4946422" y="1819321"/>
              <a:chExt cx="746123" cy="426947"/>
            </a:xfrm>
          </p:grpSpPr>
          <p:pic>
            <p:nvPicPr>
              <p:cNvPr id="151" name="Picture 15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152" name="Picture 15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153" name="Picture 15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154" name="Group 153"/>
            <p:cNvGrpSpPr/>
            <p:nvPr/>
          </p:nvGrpSpPr>
          <p:grpSpPr>
            <a:xfrm>
              <a:off x="7397090" y="1585131"/>
              <a:ext cx="746123" cy="426947"/>
              <a:chOff x="4946422" y="1819321"/>
              <a:chExt cx="746123" cy="426947"/>
            </a:xfrm>
          </p:grpSpPr>
          <p:pic>
            <p:nvPicPr>
              <p:cNvPr id="155" name="Picture 15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156" name="Picture 15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157" name="Picture 15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4" name="Group 23">
              <a:extLst>
                <a:ext uri="{FF2B5EF4-FFF2-40B4-BE49-F238E27FC236}">
                  <a16:creationId xmlns:a16="http://schemas.microsoft.com/office/drawing/2014/main" id="{9EAE1D51-874D-40F9-9A80-551654DA6C69}"/>
                </a:ext>
              </a:extLst>
            </p:cNvPr>
            <p:cNvGrpSpPr/>
            <p:nvPr/>
          </p:nvGrpSpPr>
          <p:grpSpPr>
            <a:xfrm>
              <a:off x="176722" y="1733370"/>
              <a:ext cx="620683" cy="801091"/>
              <a:chOff x="176722" y="1733370"/>
              <a:chExt cx="620683" cy="801091"/>
            </a:xfrm>
          </p:grpSpPr>
          <p:pic>
            <p:nvPicPr>
              <p:cNvPr id="233" name="Picture 232"/>
              <p:cNvPicPr>
                <a:picLocks noChangeAspect="1"/>
              </p:cNvPicPr>
              <p:nvPr/>
            </p:nvPicPr>
            <p:blipFill>
              <a:blip r:embed="rId7"/>
              <a:stretch>
                <a:fillRect/>
              </a:stretch>
            </p:blipFill>
            <p:spPr>
              <a:xfrm>
                <a:off x="209159" y="1733370"/>
                <a:ext cx="555809" cy="555809"/>
              </a:xfrm>
              <a:prstGeom prst="rect">
                <a:avLst/>
              </a:prstGeom>
            </p:spPr>
          </p:pic>
          <p:sp>
            <p:nvSpPr>
              <p:cNvPr id="239" name="TextBox 238"/>
              <p:cNvSpPr txBox="1"/>
              <p:nvPr/>
            </p:nvSpPr>
            <p:spPr>
              <a:xfrm>
                <a:off x="176722" y="2319017"/>
                <a:ext cx="620683" cy="215444"/>
              </a:xfrm>
              <a:prstGeom prst="rect">
                <a:avLst/>
              </a:prstGeom>
              <a:noFill/>
            </p:spPr>
            <p:txBody>
              <a:bodyPr wrap="none" rtlCol="0">
                <a:spAutoFit/>
              </a:bodyPr>
              <a:lstStyle/>
              <a:p>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FARGATE</a:t>
                </a:r>
              </a:p>
            </p:txBody>
          </p:sp>
        </p:grpSp>
        <p:grpSp>
          <p:nvGrpSpPr>
            <p:cNvPr id="244" name="Group 243"/>
            <p:cNvGrpSpPr/>
            <p:nvPr/>
          </p:nvGrpSpPr>
          <p:grpSpPr>
            <a:xfrm>
              <a:off x="2310993" y="2357237"/>
              <a:ext cx="746123" cy="426947"/>
              <a:chOff x="4946422" y="1819321"/>
              <a:chExt cx="746123" cy="426947"/>
            </a:xfrm>
          </p:grpSpPr>
          <p:pic>
            <p:nvPicPr>
              <p:cNvPr id="245" name="Picture 24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46" name="Picture 24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47" name="Picture 24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48" name="Group 247"/>
            <p:cNvGrpSpPr/>
            <p:nvPr/>
          </p:nvGrpSpPr>
          <p:grpSpPr>
            <a:xfrm>
              <a:off x="4928232" y="2359507"/>
              <a:ext cx="746123" cy="426947"/>
              <a:chOff x="4946422" y="1819321"/>
              <a:chExt cx="746123" cy="426947"/>
            </a:xfrm>
          </p:grpSpPr>
          <p:pic>
            <p:nvPicPr>
              <p:cNvPr id="249" name="Picture 24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50" name="Picture 2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60" name="Picture 25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nvGrpSpPr>
            <p:cNvPr id="261" name="Group 260"/>
            <p:cNvGrpSpPr/>
            <p:nvPr/>
          </p:nvGrpSpPr>
          <p:grpSpPr>
            <a:xfrm>
              <a:off x="7367781" y="2331956"/>
              <a:ext cx="746123" cy="426947"/>
              <a:chOff x="4946422" y="1819321"/>
              <a:chExt cx="746123" cy="426947"/>
            </a:xfrm>
          </p:grpSpPr>
          <p:pic>
            <p:nvPicPr>
              <p:cNvPr id="262" name="Picture 26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6422" y="1819321"/>
                <a:ext cx="540572" cy="304833"/>
              </a:xfrm>
              <a:prstGeom prst="rect">
                <a:avLst/>
              </a:prstGeom>
            </p:spPr>
          </p:pic>
          <p:pic>
            <p:nvPicPr>
              <p:cNvPr id="263" name="Picture 26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37532" y="1880378"/>
                <a:ext cx="540572" cy="304833"/>
              </a:xfrm>
              <a:prstGeom prst="rect">
                <a:avLst/>
              </a:prstGeom>
            </p:spPr>
          </p:pic>
          <p:pic>
            <p:nvPicPr>
              <p:cNvPr id="264" name="Picture 26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1973" y="1941435"/>
                <a:ext cx="540572" cy="304833"/>
              </a:xfrm>
              <a:prstGeom prst="rect">
                <a:avLst/>
              </a:prstGeom>
            </p:spPr>
          </p:pic>
        </p:grpSp>
      </p:grpSp>
      <p:sp>
        <p:nvSpPr>
          <p:cNvPr id="280" name="Rectangle 279">
            <a:extLst>
              <a:ext uri="{FF2B5EF4-FFF2-40B4-BE49-F238E27FC236}">
                <a16:creationId xmlns:a16="http://schemas.microsoft.com/office/drawing/2014/main" id="{3CAEBE2F-30CB-4A4F-AC06-6D524BBA3E37}"/>
              </a:ext>
            </a:extLst>
          </p:cNvPr>
          <p:cNvSpPr/>
          <p:nvPr/>
        </p:nvSpPr>
        <p:spPr>
          <a:xfrm>
            <a:off x="960175" y="3120087"/>
            <a:ext cx="590870" cy="590870"/>
          </a:xfrm>
          <a:prstGeom prst="rect">
            <a:avLst/>
          </a:prstGeom>
          <a:solidFill>
            <a:srgbClr val="392656"/>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Notifications</a:t>
            </a:r>
          </a:p>
        </p:txBody>
      </p:sp>
      <p:sp>
        <p:nvSpPr>
          <p:cNvPr id="98" name="Rounded Rectangle 97"/>
          <p:cNvSpPr/>
          <p:nvPr/>
        </p:nvSpPr>
        <p:spPr>
          <a:xfrm>
            <a:off x="897368" y="2986375"/>
            <a:ext cx="7802226" cy="774062"/>
          </a:xfrm>
          <a:prstGeom prst="roundRect">
            <a:avLst>
              <a:gd name="adj" fmla="val 4597"/>
            </a:avLst>
          </a:prstGeom>
          <a:noFill/>
          <a:ln w="6350">
            <a:solidFill>
              <a:schemeClr val="accent6"/>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81" name="Group 280">
            <a:extLst>
              <a:ext uri="{FF2B5EF4-FFF2-40B4-BE49-F238E27FC236}">
                <a16:creationId xmlns:a16="http://schemas.microsoft.com/office/drawing/2014/main" id="{B4AC867B-05FD-4F43-BABC-0CA8C5CCAF98}"/>
              </a:ext>
            </a:extLst>
          </p:cNvPr>
          <p:cNvGrpSpPr/>
          <p:nvPr/>
        </p:nvGrpSpPr>
        <p:grpSpPr>
          <a:xfrm>
            <a:off x="1126424" y="3217374"/>
            <a:ext cx="270949" cy="234932"/>
            <a:chOff x="2843213" y="1247775"/>
            <a:chExt cx="525463" cy="455613"/>
          </a:xfrm>
        </p:grpSpPr>
        <p:sp>
          <p:nvSpPr>
            <p:cNvPr id="282" name="Freeform 109">
              <a:extLst>
                <a:ext uri="{FF2B5EF4-FFF2-40B4-BE49-F238E27FC236}">
                  <a16:creationId xmlns:a16="http://schemas.microsoft.com/office/drawing/2014/main" id="{284270E6-D98C-41A7-AD42-D0ACAD0C34B9}"/>
                </a:ext>
              </a:extLst>
            </p:cNvPr>
            <p:cNvSpPr>
              <a:spLocks/>
            </p:cNvSpPr>
            <p:nvPr/>
          </p:nvSpPr>
          <p:spPr bwMode="auto">
            <a:xfrm>
              <a:off x="2843213" y="1247775"/>
              <a:ext cx="525463" cy="455613"/>
            </a:xfrm>
            <a:custGeom>
              <a:avLst/>
              <a:gdLst>
                <a:gd name="T0" fmla="*/ 166 w 331"/>
                <a:gd name="T1" fmla="*/ 0 h 287"/>
                <a:gd name="T2" fmla="*/ 248 w 331"/>
                <a:gd name="T3" fmla="*/ 145 h 287"/>
                <a:gd name="T4" fmla="*/ 331 w 331"/>
                <a:gd name="T5" fmla="*/ 287 h 287"/>
                <a:gd name="T6" fmla="*/ 166 w 331"/>
                <a:gd name="T7" fmla="*/ 287 h 287"/>
                <a:gd name="T8" fmla="*/ 0 w 331"/>
                <a:gd name="T9" fmla="*/ 287 h 287"/>
                <a:gd name="T10" fmla="*/ 83 w 331"/>
                <a:gd name="T11" fmla="*/ 145 h 287"/>
                <a:gd name="T12" fmla="*/ 166 w 331"/>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331" h="287">
                  <a:moveTo>
                    <a:pt x="166" y="0"/>
                  </a:moveTo>
                  <a:lnTo>
                    <a:pt x="248" y="145"/>
                  </a:lnTo>
                  <a:lnTo>
                    <a:pt x="331" y="287"/>
                  </a:lnTo>
                  <a:lnTo>
                    <a:pt x="166" y="287"/>
                  </a:lnTo>
                  <a:lnTo>
                    <a:pt x="0" y="287"/>
                  </a:lnTo>
                  <a:lnTo>
                    <a:pt x="83" y="145"/>
                  </a:lnTo>
                  <a:lnTo>
                    <a:pt x="166" y="0"/>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3" name="Freeform 110">
              <a:extLst>
                <a:ext uri="{FF2B5EF4-FFF2-40B4-BE49-F238E27FC236}">
                  <a16:creationId xmlns:a16="http://schemas.microsoft.com/office/drawing/2014/main" id="{FF5767A1-6CC2-4967-AE08-D7B1FFC2622F}"/>
                </a:ext>
              </a:extLst>
            </p:cNvPr>
            <p:cNvSpPr>
              <a:spLocks noEditPoints="1"/>
            </p:cNvSpPr>
            <p:nvPr/>
          </p:nvSpPr>
          <p:spPr bwMode="auto">
            <a:xfrm>
              <a:off x="3095625" y="1436688"/>
              <a:ext cx="28575" cy="201613"/>
            </a:xfrm>
            <a:custGeom>
              <a:avLst/>
              <a:gdLst>
                <a:gd name="T0" fmla="*/ 0 w 8"/>
                <a:gd name="T1" fmla="*/ 49 h 54"/>
                <a:gd name="T2" fmla="*/ 4 w 8"/>
                <a:gd name="T3" fmla="*/ 45 h 54"/>
                <a:gd name="T4" fmla="*/ 8 w 8"/>
                <a:gd name="T5" fmla="*/ 49 h 54"/>
                <a:gd name="T6" fmla="*/ 4 w 8"/>
                <a:gd name="T7" fmla="*/ 54 h 54"/>
                <a:gd name="T8" fmla="*/ 0 w 8"/>
                <a:gd name="T9" fmla="*/ 49 h 54"/>
                <a:gd name="T10" fmla="*/ 1 w 8"/>
                <a:gd name="T11" fmla="*/ 38 h 54"/>
                <a:gd name="T12" fmla="*/ 0 w 8"/>
                <a:gd name="T13" fmla="*/ 0 h 54"/>
                <a:gd name="T14" fmla="*/ 8 w 8"/>
                <a:gd name="T15" fmla="*/ 0 h 54"/>
                <a:gd name="T16" fmla="*/ 6 w 8"/>
                <a:gd name="T17" fmla="*/ 38 h 54"/>
                <a:gd name="T18" fmla="*/ 1 w 8"/>
                <a:gd name="T19"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4">
                  <a:moveTo>
                    <a:pt x="0" y="49"/>
                  </a:moveTo>
                  <a:cubicBezTo>
                    <a:pt x="0" y="47"/>
                    <a:pt x="2" y="45"/>
                    <a:pt x="4" y="45"/>
                  </a:cubicBezTo>
                  <a:cubicBezTo>
                    <a:pt x="6" y="45"/>
                    <a:pt x="8" y="47"/>
                    <a:pt x="8" y="49"/>
                  </a:cubicBezTo>
                  <a:cubicBezTo>
                    <a:pt x="8" y="52"/>
                    <a:pt x="6" y="54"/>
                    <a:pt x="4" y="54"/>
                  </a:cubicBezTo>
                  <a:cubicBezTo>
                    <a:pt x="2" y="54"/>
                    <a:pt x="0" y="52"/>
                    <a:pt x="0" y="49"/>
                  </a:cubicBezTo>
                  <a:close/>
                  <a:moveTo>
                    <a:pt x="1" y="38"/>
                  </a:moveTo>
                  <a:cubicBezTo>
                    <a:pt x="0" y="0"/>
                    <a:pt x="0" y="0"/>
                    <a:pt x="0" y="0"/>
                  </a:cubicBezTo>
                  <a:cubicBezTo>
                    <a:pt x="8" y="0"/>
                    <a:pt x="8" y="0"/>
                    <a:pt x="8" y="0"/>
                  </a:cubicBezTo>
                  <a:cubicBezTo>
                    <a:pt x="6" y="38"/>
                    <a:pt x="6" y="38"/>
                    <a:pt x="6" y="38"/>
                  </a:cubicBezTo>
                  <a:lnTo>
                    <a:pt x="1"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 name="Rounded Rectangle 2"/>
          <p:cNvSpPr/>
          <p:nvPr/>
        </p:nvSpPr>
        <p:spPr>
          <a:xfrm>
            <a:off x="139700" y="786477"/>
            <a:ext cx="8891155" cy="3379123"/>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91175" y="488247"/>
            <a:ext cx="491221" cy="559992"/>
          </a:xfrm>
          <a:prstGeom prst="rect">
            <a:avLst/>
          </a:prstGeom>
        </p:spPr>
      </p:pic>
      <p:sp>
        <p:nvSpPr>
          <p:cNvPr id="5" name="TextBox 37"/>
          <p:cNvSpPr txBox="1">
            <a:spLocks noChangeArrowheads="1"/>
          </p:cNvSpPr>
          <p:nvPr/>
        </p:nvSpPr>
        <p:spPr bwMode="auto">
          <a:xfrm>
            <a:off x="949702" y="491300"/>
            <a:ext cx="1515549" cy="230832"/>
          </a:xfrm>
          <a:prstGeom prst="rect">
            <a:avLst/>
          </a:prstGeom>
          <a:noFill/>
          <a:ln w="9525">
            <a:noFill/>
            <a:miter lim="800000"/>
            <a:headEnd/>
            <a:tailEnd/>
          </a:ln>
        </p:spPr>
        <p:txBody>
          <a:bodyPr wrap="square">
            <a:spAutoFit/>
          </a:bodyPr>
          <a:lstStyle/>
          <a:p>
            <a:pPr algn="ctr"/>
            <a:r>
              <a:rPr lang="en-US" sz="900" b="1" dirty="0">
                <a:solidFill>
                  <a:schemeClr val="bg1"/>
                </a:solidFill>
                <a:latin typeface="Amazon Ember"/>
                <a:ea typeface="Verdana" pitchFamily="34" charset="0"/>
                <a:cs typeface="Helvetica Neue"/>
              </a:rPr>
              <a:t>Amazon ECS CLUSTER</a:t>
            </a:r>
          </a:p>
        </p:txBody>
      </p:sp>
      <p:sp>
        <p:nvSpPr>
          <p:cNvPr id="13" name="Rounded Rectangle 12"/>
          <p:cNvSpPr/>
          <p:nvPr/>
        </p:nvSpPr>
        <p:spPr>
          <a:xfrm>
            <a:off x="1664759" y="983404"/>
            <a:ext cx="2278915" cy="2902452"/>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Rounded Rectangle 13"/>
          <p:cNvSpPr/>
          <p:nvPr/>
        </p:nvSpPr>
        <p:spPr>
          <a:xfrm>
            <a:off x="4186256" y="1003323"/>
            <a:ext cx="2278915" cy="2900120"/>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Rounded Rectangle 14"/>
          <p:cNvSpPr/>
          <p:nvPr/>
        </p:nvSpPr>
        <p:spPr>
          <a:xfrm>
            <a:off x="6706059" y="1000991"/>
            <a:ext cx="2176490" cy="2867278"/>
          </a:xfrm>
          <a:prstGeom prst="roundRect">
            <a:avLst>
              <a:gd name="adj" fmla="val 9818"/>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TextBox 15"/>
          <p:cNvSpPr txBox="1"/>
          <p:nvPr/>
        </p:nvSpPr>
        <p:spPr>
          <a:xfrm>
            <a:off x="2102747" y="3913072"/>
            <a:ext cx="1402939" cy="492443"/>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#1</a:t>
            </a:r>
          </a:p>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TextBox 16"/>
          <p:cNvSpPr txBox="1"/>
          <p:nvPr/>
        </p:nvSpPr>
        <p:spPr>
          <a:xfrm>
            <a:off x="4624244" y="3913072"/>
            <a:ext cx="1402939" cy="492443"/>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#2</a:t>
            </a:r>
          </a:p>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TextBox 17"/>
          <p:cNvSpPr txBox="1"/>
          <p:nvPr/>
        </p:nvSpPr>
        <p:spPr>
          <a:xfrm>
            <a:off x="7092835" y="3913072"/>
            <a:ext cx="1402939" cy="215444"/>
          </a:xfrm>
          <a:prstGeom prst="rect">
            <a:avLst/>
          </a:prstGeom>
          <a:noFill/>
        </p:spPr>
        <p:txBody>
          <a:bodyPr wrap="square" rtlCol="0">
            <a:spAutoFit/>
          </a:bodyPr>
          <a:lstStyle/>
          <a:p>
            <a:pPr algn="ctr"/>
            <a:r>
              <a:rPr lang="en-US" sz="800" b="1" dirty="0">
                <a:solidFill>
                  <a:srgbClr val="F7981F"/>
                </a:solidFill>
                <a:latin typeface="Amazon Ember" panose="020B0603020204020204" pitchFamily="34" charset="0"/>
                <a:ea typeface="Amazon Ember" panose="020B0603020204020204" pitchFamily="34" charset="0"/>
                <a:cs typeface="Amazon Ember" panose="020B0603020204020204" pitchFamily="34" charset="0"/>
              </a:rPr>
              <a:t>Availability Zone #3</a:t>
            </a:r>
          </a:p>
        </p:txBody>
      </p:sp>
      <p:sp>
        <p:nvSpPr>
          <p:cNvPr id="57" name="Rounded Rectangle 56"/>
          <p:cNvSpPr/>
          <p:nvPr/>
        </p:nvSpPr>
        <p:spPr>
          <a:xfrm>
            <a:off x="4323699" y="1357534"/>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9" name="TextBox 37"/>
          <p:cNvSpPr txBox="1">
            <a:spLocks noChangeArrowheads="1"/>
          </p:cNvSpPr>
          <p:nvPr/>
        </p:nvSpPr>
        <p:spPr bwMode="auto">
          <a:xfrm>
            <a:off x="4268913" y="995763"/>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 2  </a:t>
            </a:r>
          </a:p>
          <a:p>
            <a:pPr algn="ctr"/>
            <a:endPar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0" name="Rectangle 59"/>
          <p:cNvSpPr/>
          <p:nvPr/>
        </p:nvSpPr>
        <p:spPr>
          <a:xfrm>
            <a:off x="4713836" y="1131223"/>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172.31.2.0/24</a:t>
            </a:r>
          </a:p>
        </p:txBody>
      </p:sp>
      <p:sp>
        <p:nvSpPr>
          <p:cNvPr id="146" name="Rounded Rectangle 145"/>
          <p:cNvSpPr/>
          <p:nvPr/>
        </p:nvSpPr>
        <p:spPr>
          <a:xfrm>
            <a:off x="899040" y="1413756"/>
            <a:ext cx="7802226" cy="1479597"/>
          </a:xfrm>
          <a:prstGeom prst="roundRect">
            <a:avLst>
              <a:gd name="adj" fmla="val 9818"/>
            </a:avLst>
          </a:prstGeom>
          <a:noFill/>
          <a:ln w="6350">
            <a:solidFill>
              <a:schemeClr val="accent6"/>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5" name="TextBox 37"/>
          <p:cNvSpPr txBox="1">
            <a:spLocks noChangeArrowheads="1"/>
          </p:cNvSpPr>
          <p:nvPr/>
        </p:nvSpPr>
        <p:spPr bwMode="auto">
          <a:xfrm>
            <a:off x="1694631" y="996597"/>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 1  </a:t>
            </a:r>
          </a:p>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6" name="Rectangle 235"/>
          <p:cNvSpPr/>
          <p:nvPr/>
        </p:nvSpPr>
        <p:spPr>
          <a:xfrm>
            <a:off x="2127802" y="1146859"/>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172.31.1.0/24</a:t>
            </a:r>
          </a:p>
        </p:txBody>
      </p:sp>
      <p:sp>
        <p:nvSpPr>
          <p:cNvPr id="237" name="TextBox 37"/>
          <p:cNvSpPr txBox="1">
            <a:spLocks noChangeArrowheads="1"/>
          </p:cNvSpPr>
          <p:nvPr/>
        </p:nvSpPr>
        <p:spPr bwMode="auto">
          <a:xfrm>
            <a:off x="6630678" y="976911"/>
            <a:ext cx="1555750" cy="369332"/>
          </a:xfrm>
          <a:prstGeom prst="rect">
            <a:avLst/>
          </a:prstGeom>
          <a:noFill/>
          <a:ln w="9525">
            <a:noFill/>
            <a:miter lim="800000"/>
            <a:headEnd/>
            <a:tailEnd/>
          </a:ln>
        </p:spPr>
        <p:txBody>
          <a:bodyPr>
            <a:spAutoFit/>
          </a:bodyPr>
          <a:lstStyle/>
          <a:p>
            <a:pPr algn="ctr"/>
            <a:r>
              <a:rPr lang="en-US" sz="9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a:t>
            </a:r>
            <a:r>
              <a:rPr lang="en-US" sz="900" b="1" dirty="0">
                <a:latin typeface="Amazon Ember" panose="020B0603020204020204" pitchFamily="34" charset="0"/>
                <a:ea typeface="Amazon Ember" panose="020B0603020204020204" pitchFamily="34" charset="0"/>
                <a:cs typeface="Amazon Ember" panose="020B0603020204020204" pitchFamily="34" charset="0"/>
              </a:rPr>
              <a:t> 3 </a:t>
            </a:r>
          </a:p>
          <a:p>
            <a:pPr algn="ctr"/>
            <a:endParaRPr lang="en-US" sz="9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8" name="Rectangle 237"/>
          <p:cNvSpPr/>
          <p:nvPr/>
        </p:nvSpPr>
        <p:spPr>
          <a:xfrm>
            <a:off x="7075601" y="1112371"/>
            <a:ext cx="1039067" cy="246221"/>
          </a:xfrm>
          <a:prstGeom prst="rect">
            <a:avLst/>
          </a:prstGeom>
        </p:spPr>
        <p:txBody>
          <a:bodyPr wrap="none">
            <a:spAutoFit/>
          </a:bodyPr>
          <a:lstStyle/>
          <a:p>
            <a:r>
              <a:rPr lang="en-US" sz="1000" b="1" dirty="0">
                <a:solidFill>
                  <a:schemeClr val="bg2"/>
                </a:solidFill>
                <a:latin typeface="Amazon Ember" panose="020B0603020204020204" pitchFamily="34" charset="0"/>
                <a:ea typeface="Amazon Ember" panose="020B0603020204020204" pitchFamily="34" charset="0"/>
                <a:cs typeface="Amazon Ember" panose="020B0603020204020204" pitchFamily="34" charset="0"/>
              </a:rPr>
              <a:t>172.31.3.0/24</a:t>
            </a:r>
          </a:p>
        </p:txBody>
      </p:sp>
      <p:sp>
        <p:nvSpPr>
          <p:cNvPr id="241" name="Rounded Rectangle 240"/>
          <p:cNvSpPr/>
          <p:nvPr/>
        </p:nvSpPr>
        <p:spPr>
          <a:xfrm>
            <a:off x="1806492" y="1346037"/>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2" name="Rounded Rectangle 241"/>
          <p:cNvSpPr/>
          <p:nvPr/>
        </p:nvSpPr>
        <p:spPr>
          <a:xfrm>
            <a:off x="6795206" y="1357534"/>
            <a:ext cx="1968018" cy="2411359"/>
          </a:xfrm>
          <a:prstGeom prst="roundRect">
            <a:avLst>
              <a:gd name="adj" fmla="val 9818"/>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43" name="Picture 242"/>
          <p:cNvPicPr>
            <a:picLocks noChangeAspect="1"/>
          </p:cNvPicPr>
          <p:nvPr/>
        </p:nvPicPr>
        <p:blipFill>
          <a:blip r:embed="rId9"/>
          <a:stretch>
            <a:fillRect/>
          </a:stretch>
        </p:blipFill>
        <p:spPr>
          <a:xfrm>
            <a:off x="1904092" y="1191690"/>
            <a:ext cx="215900" cy="241300"/>
          </a:xfrm>
          <a:prstGeom prst="rect">
            <a:avLst/>
          </a:prstGeom>
        </p:spPr>
      </p:pic>
      <p:pic>
        <p:nvPicPr>
          <p:cNvPr id="288" name="Picture 287">
            <a:extLst>
              <a:ext uri="{FF2B5EF4-FFF2-40B4-BE49-F238E27FC236}">
                <a16:creationId xmlns:a16="http://schemas.microsoft.com/office/drawing/2014/main" id="{6385F7D3-8C77-4BE6-9CB9-820FB023E5E0}"/>
              </a:ext>
            </a:extLst>
          </p:cNvPr>
          <p:cNvPicPr>
            <a:picLocks noChangeAspect="1"/>
          </p:cNvPicPr>
          <p:nvPr/>
        </p:nvPicPr>
        <p:blipFill>
          <a:blip r:embed="rId9"/>
          <a:stretch>
            <a:fillRect/>
          </a:stretch>
        </p:blipFill>
        <p:spPr>
          <a:xfrm>
            <a:off x="4439153" y="1191690"/>
            <a:ext cx="215900" cy="241300"/>
          </a:xfrm>
          <a:prstGeom prst="rect">
            <a:avLst/>
          </a:prstGeom>
        </p:spPr>
      </p:pic>
      <p:pic>
        <p:nvPicPr>
          <p:cNvPr id="289" name="Picture 288">
            <a:extLst>
              <a:ext uri="{FF2B5EF4-FFF2-40B4-BE49-F238E27FC236}">
                <a16:creationId xmlns:a16="http://schemas.microsoft.com/office/drawing/2014/main" id="{5A614BE3-3713-4A90-9336-10B0C83B91C7}"/>
              </a:ext>
            </a:extLst>
          </p:cNvPr>
          <p:cNvPicPr>
            <a:picLocks noChangeAspect="1"/>
          </p:cNvPicPr>
          <p:nvPr/>
        </p:nvPicPr>
        <p:blipFill>
          <a:blip r:embed="rId9"/>
          <a:stretch>
            <a:fillRect/>
          </a:stretch>
        </p:blipFill>
        <p:spPr>
          <a:xfrm>
            <a:off x="6918186" y="1191690"/>
            <a:ext cx="215900" cy="241300"/>
          </a:xfrm>
          <a:prstGeom prst="rect">
            <a:avLst/>
          </a:prstGeom>
        </p:spPr>
      </p:pic>
      <p:grpSp>
        <p:nvGrpSpPr>
          <p:cNvPr id="9" name="Group 8">
            <a:extLst>
              <a:ext uri="{FF2B5EF4-FFF2-40B4-BE49-F238E27FC236}">
                <a16:creationId xmlns:a16="http://schemas.microsoft.com/office/drawing/2014/main" id="{D3190DBB-E91E-4A0A-9DF2-B21EA5BF15E6}"/>
              </a:ext>
            </a:extLst>
          </p:cNvPr>
          <p:cNvGrpSpPr/>
          <p:nvPr/>
        </p:nvGrpSpPr>
        <p:grpSpPr>
          <a:xfrm>
            <a:off x="974420" y="1477461"/>
            <a:ext cx="590870" cy="590870"/>
            <a:chOff x="3607389" y="4739763"/>
            <a:chExt cx="790575" cy="790575"/>
          </a:xfrm>
        </p:grpSpPr>
        <p:sp>
          <p:nvSpPr>
            <p:cNvPr id="269" name="Rectangle 268">
              <a:extLst>
                <a:ext uri="{FF2B5EF4-FFF2-40B4-BE49-F238E27FC236}">
                  <a16:creationId xmlns:a16="http://schemas.microsoft.com/office/drawing/2014/main" id="{108EE4B9-EE10-4F0F-8B5F-58390DA1EF5B}"/>
                </a:ext>
              </a:extLst>
            </p:cNvPr>
            <p:cNvSpPr/>
            <p:nvPr/>
          </p:nvSpPr>
          <p:spPr>
            <a:xfrm>
              <a:off x="3607389" y="4739763"/>
              <a:ext cx="790575" cy="790575"/>
            </a:xfrm>
            <a:prstGeom prst="rect">
              <a:avLst/>
            </a:prstGeom>
            <a:solidFill>
              <a:srgbClr val="4C3D26"/>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Web</a:t>
              </a:r>
            </a:p>
          </p:txBody>
        </p:sp>
        <p:grpSp>
          <p:nvGrpSpPr>
            <p:cNvPr id="270" name="Group 30">
              <a:extLst>
                <a:ext uri="{FF2B5EF4-FFF2-40B4-BE49-F238E27FC236}">
                  <a16:creationId xmlns:a16="http://schemas.microsoft.com/office/drawing/2014/main" id="{CBD37694-C7FA-495D-9BB8-675DA6383055}"/>
                </a:ext>
              </a:extLst>
            </p:cNvPr>
            <p:cNvGrpSpPr>
              <a:grpSpLocks noChangeAspect="1"/>
            </p:cNvGrpSpPr>
            <p:nvPr/>
          </p:nvGrpSpPr>
          <p:grpSpPr bwMode="auto">
            <a:xfrm>
              <a:off x="3840451" y="4839831"/>
              <a:ext cx="324450" cy="318734"/>
              <a:chOff x="5449" y="2282"/>
              <a:chExt cx="454" cy="446"/>
            </a:xfrm>
          </p:grpSpPr>
          <p:sp>
            <p:nvSpPr>
              <p:cNvPr id="271" name="Oval 31">
                <a:extLst>
                  <a:ext uri="{FF2B5EF4-FFF2-40B4-BE49-F238E27FC236}">
                    <a16:creationId xmlns:a16="http://schemas.microsoft.com/office/drawing/2014/main" id="{5D18CAEE-7A5F-4480-A5F2-E2EE2C4308DD}"/>
                  </a:ext>
                </a:extLst>
              </p:cNvPr>
              <p:cNvSpPr>
                <a:spLocks noChangeArrowheads="1"/>
              </p:cNvSpPr>
              <p:nvPr/>
            </p:nvSpPr>
            <p:spPr bwMode="auto">
              <a:xfrm>
                <a:off x="5457" y="2567"/>
                <a:ext cx="107" cy="1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2" name="Freeform 33">
                <a:extLst>
                  <a:ext uri="{FF2B5EF4-FFF2-40B4-BE49-F238E27FC236}">
                    <a16:creationId xmlns:a16="http://schemas.microsoft.com/office/drawing/2014/main" id="{F83B1320-BA12-474F-97A8-EB7AA9C768F7}"/>
                  </a:ext>
                </a:extLst>
              </p:cNvPr>
              <p:cNvSpPr>
                <a:spLocks noEditPoints="1"/>
              </p:cNvSpPr>
              <p:nvPr/>
            </p:nvSpPr>
            <p:spPr bwMode="auto">
              <a:xfrm>
                <a:off x="5449" y="2562"/>
                <a:ext cx="120" cy="120"/>
              </a:xfrm>
              <a:custGeom>
                <a:avLst/>
                <a:gdLst>
                  <a:gd name="T0" fmla="*/ 45 w 88"/>
                  <a:gd name="T1" fmla="*/ 11 h 88"/>
                  <a:gd name="T2" fmla="*/ 78 w 88"/>
                  <a:gd name="T3" fmla="*/ 44 h 88"/>
                  <a:gd name="T4" fmla="*/ 45 w 88"/>
                  <a:gd name="T5" fmla="*/ 80 h 88"/>
                  <a:gd name="T6" fmla="*/ 11 w 88"/>
                  <a:gd name="T7" fmla="*/ 44 h 88"/>
                  <a:gd name="T8" fmla="*/ 45 w 88"/>
                  <a:gd name="T9" fmla="*/ 11 h 88"/>
                  <a:gd name="T10" fmla="*/ 45 w 88"/>
                  <a:gd name="T11" fmla="*/ 0 h 88"/>
                  <a:gd name="T12" fmla="*/ 0 w 88"/>
                  <a:gd name="T13" fmla="*/ 44 h 88"/>
                  <a:gd name="T14" fmla="*/ 45 w 88"/>
                  <a:gd name="T15" fmla="*/ 88 h 88"/>
                  <a:gd name="T16" fmla="*/ 88 w 88"/>
                  <a:gd name="T17" fmla="*/ 44 h 88"/>
                  <a:gd name="T18" fmla="*/ 45 w 88"/>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5" y="11"/>
                    </a:moveTo>
                    <a:cubicBezTo>
                      <a:pt x="62" y="11"/>
                      <a:pt x="78" y="26"/>
                      <a:pt x="78" y="44"/>
                    </a:cubicBezTo>
                    <a:cubicBezTo>
                      <a:pt x="78" y="64"/>
                      <a:pt x="62" y="80"/>
                      <a:pt x="45" y="80"/>
                    </a:cubicBezTo>
                    <a:cubicBezTo>
                      <a:pt x="26" y="80"/>
                      <a:pt x="11" y="64"/>
                      <a:pt x="11" y="44"/>
                    </a:cubicBezTo>
                    <a:cubicBezTo>
                      <a:pt x="13" y="26"/>
                      <a:pt x="28" y="11"/>
                      <a:pt x="45" y="11"/>
                    </a:cubicBezTo>
                    <a:moveTo>
                      <a:pt x="45" y="0"/>
                    </a:moveTo>
                    <a:cubicBezTo>
                      <a:pt x="19" y="0"/>
                      <a:pt x="0" y="20"/>
                      <a:pt x="0" y="44"/>
                    </a:cubicBezTo>
                    <a:cubicBezTo>
                      <a:pt x="0" y="69"/>
                      <a:pt x="19" y="88"/>
                      <a:pt x="45" y="88"/>
                    </a:cubicBezTo>
                    <a:cubicBezTo>
                      <a:pt x="69" y="88"/>
                      <a:pt x="88" y="69"/>
                      <a:pt x="88" y="44"/>
                    </a:cubicBezTo>
                    <a:cubicBezTo>
                      <a:pt x="88" y="20"/>
                      <a:pt x="69" y="0"/>
                      <a:pt x="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3" name="Oval 34">
                <a:extLst>
                  <a:ext uri="{FF2B5EF4-FFF2-40B4-BE49-F238E27FC236}">
                    <a16:creationId xmlns:a16="http://schemas.microsoft.com/office/drawing/2014/main" id="{72814510-9978-47FE-B74C-DC00144D1F00}"/>
                  </a:ext>
                </a:extLst>
              </p:cNvPr>
              <p:cNvSpPr>
                <a:spLocks noChangeArrowheads="1"/>
              </p:cNvSpPr>
              <p:nvPr/>
            </p:nvSpPr>
            <p:spPr bwMode="auto">
              <a:xfrm>
                <a:off x="5623" y="2288"/>
                <a:ext cx="108" cy="1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4" name="Freeform 36">
                <a:extLst>
                  <a:ext uri="{FF2B5EF4-FFF2-40B4-BE49-F238E27FC236}">
                    <a16:creationId xmlns:a16="http://schemas.microsoft.com/office/drawing/2014/main" id="{D76D0445-BD89-41FD-9298-4649AB4A27B8}"/>
                  </a:ext>
                </a:extLst>
              </p:cNvPr>
              <p:cNvSpPr>
                <a:spLocks noEditPoints="1"/>
              </p:cNvSpPr>
              <p:nvPr/>
            </p:nvSpPr>
            <p:spPr bwMode="auto">
              <a:xfrm>
                <a:off x="5615" y="2282"/>
                <a:ext cx="122" cy="121"/>
              </a:xfrm>
              <a:custGeom>
                <a:avLst/>
                <a:gdLst>
                  <a:gd name="T0" fmla="*/ 46 w 89"/>
                  <a:gd name="T1" fmla="*/ 11 h 88"/>
                  <a:gd name="T2" fmla="*/ 78 w 89"/>
                  <a:gd name="T3" fmla="*/ 44 h 88"/>
                  <a:gd name="T4" fmla="*/ 46 w 89"/>
                  <a:gd name="T5" fmla="*/ 79 h 88"/>
                  <a:gd name="T6" fmla="*/ 11 w 89"/>
                  <a:gd name="T7" fmla="*/ 44 h 88"/>
                  <a:gd name="T8" fmla="*/ 46 w 89"/>
                  <a:gd name="T9" fmla="*/ 11 h 88"/>
                  <a:gd name="T10" fmla="*/ 46 w 89"/>
                  <a:gd name="T11" fmla="*/ 0 h 88"/>
                  <a:gd name="T12" fmla="*/ 0 w 89"/>
                  <a:gd name="T13" fmla="*/ 44 h 88"/>
                  <a:gd name="T14" fmla="*/ 46 w 89"/>
                  <a:gd name="T15" fmla="*/ 88 h 88"/>
                  <a:gd name="T16" fmla="*/ 89 w 89"/>
                  <a:gd name="T17" fmla="*/ 44 h 88"/>
                  <a:gd name="T18" fmla="*/ 46 w 89"/>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8">
                    <a:moveTo>
                      <a:pt x="46" y="11"/>
                    </a:moveTo>
                    <a:cubicBezTo>
                      <a:pt x="63" y="11"/>
                      <a:pt x="78" y="26"/>
                      <a:pt x="78" y="44"/>
                    </a:cubicBezTo>
                    <a:cubicBezTo>
                      <a:pt x="78" y="64"/>
                      <a:pt x="63" y="79"/>
                      <a:pt x="46" y="79"/>
                    </a:cubicBezTo>
                    <a:cubicBezTo>
                      <a:pt x="26" y="79"/>
                      <a:pt x="11" y="64"/>
                      <a:pt x="11" y="44"/>
                    </a:cubicBezTo>
                    <a:cubicBezTo>
                      <a:pt x="13" y="26"/>
                      <a:pt x="28" y="11"/>
                      <a:pt x="46" y="11"/>
                    </a:cubicBezTo>
                    <a:moveTo>
                      <a:pt x="46" y="0"/>
                    </a:moveTo>
                    <a:cubicBezTo>
                      <a:pt x="20" y="0"/>
                      <a:pt x="0" y="20"/>
                      <a:pt x="0" y="44"/>
                    </a:cubicBezTo>
                    <a:cubicBezTo>
                      <a:pt x="0" y="68"/>
                      <a:pt x="20" y="88"/>
                      <a:pt x="46" y="88"/>
                    </a:cubicBezTo>
                    <a:cubicBezTo>
                      <a:pt x="69" y="88"/>
                      <a:pt x="89" y="68"/>
                      <a:pt x="89" y="44"/>
                    </a:cubicBezTo>
                    <a:cubicBezTo>
                      <a:pt x="89" y="20"/>
                      <a:pt x="69" y="0"/>
                      <a:pt x="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5" name="Oval 37">
                <a:extLst>
                  <a:ext uri="{FF2B5EF4-FFF2-40B4-BE49-F238E27FC236}">
                    <a16:creationId xmlns:a16="http://schemas.microsoft.com/office/drawing/2014/main" id="{13878F3B-3DD0-43E3-AE3D-F305EA01E13D}"/>
                  </a:ext>
                </a:extLst>
              </p:cNvPr>
              <p:cNvSpPr>
                <a:spLocks noChangeArrowheads="1"/>
              </p:cNvSpPr>
              <p:nvPr/>
            </p:nvSpPr>
            <p:spPr bwMode="auto">
              <a:xfrm>
                <a:off x="5790" y="2567"/>
                <a:ext cx="107" cy="1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6" name="Freeform 39">
                <a:extLst>
                  <a:ext uri="{FF2B5EF4-FFF2-40B4-BE49-F238E27FC236}">
                    <a16:creationId xmlns:a16="http://schemas.microsoft.com/office/drawing/2014/main" id="{9C28FBCC-C013-4322-85FA-941C987C2485}"/>
                  </a:ext>
                </a:extLst>
              </p:cNvPr>
              <p:cNvSpPr>
                <a:spLocks noEditPoints="1"/>
              </p:cNvSpPr>
              <p:nvPr/>
            </p:nvSpPr>
            <p:spPr bwMode="auto">
              <a:xfrm>
                <a:off x="5782" y="2562"/>
                <a:ext cx="121" cy="120"/>
              </a:xfrm>
              <a:custGeom>
                <a:avLst/>
                <a:gdLst>
                  <a:gd name="T0" fmla="*/ 45 w 88"/>
                  <a:gd name="T1" fmla="*/ 11 h 88"/>
                  <a:gd name="T2" fmla="*/ 77 w 88"/>
                  <a:gd name="T3" fmla="*/ 44 h 88"/>
                  <a:gd name="T4" fmla="*/ 45 w 88"/>
                  <a:gd name="T5" fmla="*/ 80 h 88"/>
                  <a:gd name="T6" fmla="*/ 10 w 88"/>
                  <a:gd name="T7" fmla="*/ 44 h 88"/>
                  <a:gd name="T8" fmla="*/ 45 w 88"/>
                  <a:gd name="T9" fmla="*/ 11 h 88"/>
                  <a:gd name="T10" fmla="*/ 45 w 88"/>
                  <a:gd name="T11" fmla="*/ 0 h 88"/>
                  <a:gd name="T12" fmla="*/ 0 w 88"/>
                  <a:gd name="T13" fmla="*/ 44 h 88"/>
                  <a:gd name="T14" fmla="*/ 45 w 88"/>
                  <a:gd name="T15" fmla="*/ 88 h 88"/>
                  <a:gd name="T16" fmla="*/ 88 w 88"/>
                  <a:gd name="T17" fmla="*/ 44 h 88"/>
                  <a:gd name="T18" fmla="*/ 45 w 88"/>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5" y="11"/>
                    </a:moveTo>
                    <a:cubicBezTo>
                      <a:pt x="62" y="11"/>
                      <a:pt x="77" y="26"/>
                      <a:pt x="77" y="44"/>
                    </a:cubicBezTo>
                    <a:cubicBezTo>
                      <a:pt x="77" y="64"/>
                      <a:pt x="62" y="80"/>
                      <a:pt x="45" y="80"/>
                    </a:cubicBezTo>
                    <a:cubicBezTo>
                      <a:pt x="25" y="80"/>
                      <a:pt x="10" y="64"/>
                      <a:pt x="10" y="44"/>
                    </a:cubicBezTo>
                    <a:cubicBezTo>
                      <a:pt x="12" y="26"/>
                      <a:pt x="28" y="11"/>
                      <a:pt x="45" y="11"/>
                    </a:cubicBezTo>
                    <a:moveTo>
                      <a:pt x="45" y="0"/>
                    </a:moveTo>
                    <a:cubicBezTo>
                      <a:pt x="19" y="0"/>
                      <a:pt x="0" y="20"/>
                      <a:pt x="0" y="44"/>
                    </a:cubicBezTo>
                    <a:cubicBezTo>
                      <a:pt x="0" y="69"/>
                      <a:pt x="19" y="88"/>
                      <a:pt x="45" y="88"/>
                    </a:cubicBezTo>
                    <a:cubicBezTo>
                      <a:pt x="69" y="88"/>
                      <a:pt x="88" y="69"/>
                      <a:pt x="88" y="44"/>
                    </a:cubicBezTo>
                    <a:cubicBezTo>
                      <a:pt x="88" y="20"/>
                      <a:pt x="69" y="0"/>
                      <a:pt x="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7" name="Freeform 40">
                <a:extLst>
                  <a:ext uri="{FF2B5EF4-FFF2-40B4-BE49-F238E27FC236}">
                    <a16:creationId xmlns:a16="http://schemas.microsoft.com/office/drawing/2014/main" id="{26C05308-B2EA-49DA-B388-D16245CD99E4}"/>
                  </a:ext>
                </a:extLst>
              </p:cNvPr>
              <p:cNvSpPr>
                <a:spLocks/>
              </p:cNvSpPr>
              <p:nvPr/>
            </p:nvSpPr>
            <p:spPr bwMode="auto">
              <a:xfrm>
                <a:off x="5538" y="2670"/>
                <a:ext cx="221" cy="58"/>
              </a:xfrm>
              <a:custGeom>
                <a:avLst/>
                <a:gdLst>
                  <a:gd name="T0" fmla="*/ 161 w 161"/>
                  <a:gd name="T1" fmla="*/ 29 h 42"/>
                  <a:gd name="T2" fmla="*/ 101 w 161"/>
                  <a:gd name="T3" fmla="*/ 42 h 42"/>
                  <a:gd name="T4" fmla="*/ 0 w 161"/>
                  <a:gd name="T5" fmla="*/ 0 h 42"/>
                </a:gdLst>
                <a:ahLst/>
                <a:cxnLst>
                  <a:cxn ang="0">
                    <a:pos x="T0" y="T1"/>
                  </a:cxn>
                  <a:cxn ang="0">
                    <a:pos x="T2" y="T3"/>
                  </a:cxn>
                  <a:cxn ang="0">
                    <a:pos x="T4" y="T5"/>
                  </a:cxn>
                </a:cxnLst>
                <a:rect l="0" t="0" r="r" b="b"/>
                <a:pathLst>
                  <a:path w="161" h="42">
                    <a:moveTo>
                      <a:pt x="161" y="29"/>
                    </a:moveTo>
                    <a:cubicBezTo>
                      <a:pt x="143" y="37"/>
                      <a:pt x="123" y="42"/>
                      <a:pt x="101" y="42"/>
                    </a:cubicBezTo>
                    <a:cubicBezTo>
                      <a:pt x="62" y="42"/>
                      <a:pt x="26" y="26"/>
                      <a:pt x="0" y="0"/>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8" name="Freeform 41">
                <a:extLst>
                  <a:ext uri="{FF2B5EF4-FFF2-40B4-BE49-F238E27FC236}">
                    <a16:creationId xmlns:a16="http://schemas.microsoft.com/office/drawing/2014/main" id="{29399009-873D-492A-9F63-188EF9A47305}"/>
                  </a:ext>
                </a:extLst>
              </p:cNvPr>
              <p:cNvSpPr>
                <a:spLocks/>
              </p:cNvSpPr>
              <p:nvPr/>
            </p:nvSpPr>
            <p:spPr bwMode="auto">
              <a:xfrm>
                <a:off x="5771" y="2359"/>
                <a:ext cx="102" cy="215"/>
              </a:xfrm>
              <a:custGeom>
                <a:avLst/>
                <a:gdLst>
                  <a:gd name="T0" fmla="*/ 0 w 74"/>
                  <a:gd name="T1" fmla="*/ 0 h 157"/>
                  <a:gd name="T2" fmla="*/ 74 w 74"/>
                  <a:gd name="T3" fmla="*/ 126 h 157"/>
                  <a:gd name="T4" fmla="*/ 71 w 74"/>
                  <a:gd name="T5" fmla="*/ 157 h 157"/>
                </a:gdLst>
                <a:ahLst/>
                <a:cxnLst>
                  <a:cxn ang="0">
                    <a:pos x="T0" y="T1"/>
                  </a:cxn>
                  <a:cxn ang="0">
                    <a:pos x="T2" y="T3"/>
                  </a:cxn>
                  <a:cxn ang="0">
                    <a:pos x="T4" y="T5"/>
                  </a:cxn>
                </a:cxnLst>
                <a:rect l="0" t="0" r="r" b="b"/>
                <a:pathLst>
                  <a:path w="74" h="157">
                    <a:moveTo>
                      <a:pt x="0" y="0"/>
                    </a:moveTo>
                    <a:cubicBezTo>
                      <a:pt x="44" y="24"/>
                      <a:pt x="74" y="72"/>
                      <a:pt x="74" y="126"/>
                    </a:cubicBezTo>
                    <a:cubicBezTo>
                      <a:pt x="74" y="137"/>
                      <a:pt x="73" y="147"/>
                      <a:pt x="71" y="157"/>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9" name="Freeform 42">
                <a:extLst>
                  <a:ext uri="{FF2B5EF4-FFF2-40B4-BE49-F238E27FC236}">
                    <a16:creationId xmlns:a16="http://schemas.microsoft.com/office/drawing/2014/main" id="{DEA970CD-DD63-4D76-A335-2C157B3192DB}"/>
                  </a:ext>
                </a:extLst>
              </p:cNvPr>
              <p:cNvSpPr>
                <a:spLocks/>
              </p:cNvSpPr>
              <p:nvPr/>
            </p:nvSpPr>
            <p:spPr bwMode="auto">
              <a:xfrm>
                <a:off x="5482" y="2343"/>
                <a:ext cx="141" cy="182"/>
              </a:xfrm>
              <a:custGeom>
                <a:avLst/>
                <a:gdLst>
                  <a:gd name="T0" fmla="*/ 0 w 103"/>
                  <a:gd name="T1" fmla="*/ 133 h 133"/>
                  <a:gd name="T2" fmla="*/ 103 w 103"/>
                  <a:gd name="T3" fmla="*/ 0 h 133"/>
                </a:gdLst>
                <a:ahLst/>
                <a:cxnLst>
                  <a:cxn ang="0">
                    <a:pos x="T0" y="T1"/>
                  </a:cxn>
                  <a:cxn ang="0">
                    <a:pos x="T2" y="T3"/>
                  </a:cxn>
                </a:cxnLst>
                <a:rect l="0" t="0" r="r" b="b"/>
                <a:pathLst>
                  <a:path w="103" h="133">
                    <a:moveTo>
                      <a:pt x="0" y="133"/>
                    </a:moveTo>
                    <a:cubicBezTo>
                      <a:pt x="2" y="70"/>
                      <a:pt x="45" y="17"/>
                      <a:pt x="103" y="0"/>
                    </a:cubicBezTo>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74746"/>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7" name="Group 6">
            <a:extLst>
              <a:ext uri="{FF2B5EF4-FFF2-40B4-BE49-F238E27FC236}">
                <a16:creationId xmlns:a16="http://schemas.microsoft.com/office/drawing/2014/main" id="{DABBFF97-3BB2-4BB7-A69A-9D1FC10FF351}"/>
              </a:ext>
            </a:extLst>
          </p:cNvPr>
          <p:cNvGrpSpPr/>
          <p:nvPr/>
        </p:nvGrpSpPr>
        <p:grpSpPr>
          <a:xfrm>
            <a:off x="971684" y="2220822"/>
            <a:ext cx="590870" cy="590870"/>
            <a:chOff x="4528436" y="4739763"/>
            <a:chExt cx="790575" cy="790575"/>
          </a:xfrm>
        </p:grpSpPr>
        <p:sp>
          <p:nvSpPr>
            <p:cNvPr id="251" name="Rectangle 250">
              <a:extLst>
                <a:ext uri="{FF2B5EF4-FFF2-40B4-BE49-F238E27FC236}">
                  <a16:creationId xmlns:a16="http://schemas.microsoft.com/office/drawing/2014/main" id="{D4EAB857-FB8F-4BF3-BD1C-024E03E35208}"/>
                </a:ext>
              </a:extLst>
            </p:cNvPr>
            <p:cNvSpPr/>
            <p:nvPr/>
          </p:nvSpPr>
          <p:spPr>
            <a:xfrm>
              <a:off x="4528436" y="4739763"/>
              <a:ext cx="790575" cy="790575"/>
            </a:xfrm>
            <a:prstGeom prst="rect">
              <a:avLst/>
            </a:prstGeom>
            <a:solidFill>
              <a:srgbClr val="36482A"/>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Shopping</a:t>
              </a:r>
              <a:r>
                <a:rPr kumimoji="0" lang="en-US" sz="700" b="0" i="0" u="none" strike="noStrike" kern="1200" cap="none" spc="0" normalizeH="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 Cart</a:t>
              </a:r>
              <a:endParaRPr kumimoji="0" lang="en-US" sz="7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52" name="Group 251">
              <a:extLst>
                <a:ext uri="{FF2B5EF4-FFF2-40B4-BE49-F238E27FC236}">
                  <a16:creationId xmlns:a16="http://schemas.microsoft.com/office/drawing/2014/main" id="{94879171-DC7C-4CAE-A6B6-CEF973FDE92D}"/>
                </a:ext>
              </a:extLst>
            </p:cNvPr>
            <p:cNvGrpSpPr/>
            <p:nvPr/>
          </p:nvGrpSpPr>
          <p:grpSpPr>
            <a:xfrm>
              <a:off x="4720148" y="4870777"/>
              <a:ext cx="325011" cy="298656"/>
              <a:chOff x="8966201" y="5446713"/>
              <a:chExt cx="541338" cy="511175"/>
            </a:xfrm>
          </p:grpSpPr>
          <p:sp>
            <p:nvSpPr>
              <p:cNvPr id="253" name="Freeform 115">
                <a:extLst>
                  <a:ext uri="{FF2B5EF4-FFF2-40B4-BE49-F238E27FC236}">
                    <a16:creationId xmlns:a16="http://schemas.microsoft.com/office/drawing/2014/main" id="{BB967484-4488-4DCD-836E-5B5FB5CD80CA}"/>
                  </a:ext>
                </a:extLst>
              </p:cNvPr>
              <p:cNvSpPr>
                <a:spLocks noEditPoints="1"/>
              </p:cNvSpPr>
              <p:nvPr/>
            </p:nvSpPr>
            <p:spPr bwMode="auto">
              <a:xfrm>
                <a:off x="9070976" y="5551488"/>
                <a:ext cx="436563" cy="260350"/>
              </a:xfrm>
              <a:custGeom>
                <a:avLst/>
                <a:gdLst>
                  <a:gd name="T0" fmla="*/ 48 w 275"/>
                  <a:gd name="T1" fmla="*/ 161 h 164"/>
                  <a:gd name="T2" fmla="*/ 239 w 275"/>
                  <a:gd name="T3" fmla="*/ 161 h 164"/>
                  <a:gd name="T4" fmla="*/ 275 w 275"/>
                  <a:gd name="T5" fmla="*/ 0 h 164"/>
                  <a:gd name="T6" fmla="*/ 0 w 275"/>
                  <a:gd name="T7" fmla="*/ 0 h 164"/>
                  <a:gd name="T8" fmla="*/ 48 w 275"/>
                  <a:gd name="T9" fmla="*/ 164 h 164"/>
                  <a:gd name="T10" fmla="*/ 48 w 275"/>
                  <a:gd name="T11" fmla="*/ 164 h 164"/>
                </a:gdLst>
                <a:ahLst/>
                <a:cxnLst>
                  <a:cxn ang="0">
                    <a:pos x="T0" y="T1"/>
                  </a:cxn>
                  <a:cxn ang="0">
                    <a:pos x="T2" y="T3"/>
                  </a:cxn>
                  <a:cxn ang="0">
                    <a:pos x="T4" y="T5"/>
                  </a:cxn>
                  <a:cxn ang="0">
                    <a:pos x="T6" y="T7"/>
                  </a:cxn>
                  <a:cxn ang="0">
                    <a:pos x="T8" y="T9"/>
                  </a:cxn>
                  <a:cxn ang="0">
                    <a:pos x="T10" y="T11"/>
                  </a:cxn>
                </a:cxnLst>
                <a:rect l="0" t="0" r="r" b="b"/>
                <a:pathLst>
                  <a:path w="275" h="164">
                    <a:moveTo>
                      <a:pt x="48" y="161"/>
                    </a:moveTo>
                    <a:lnTo>
                      <a:pt x="239" y="161"/>
                    </a:lnTo>
                    <a:lnTo>
                      <a:pt x="275" y="0"/>
                    </a:lnTo>
                    <a:lnTo>
                      <a:pt x="0" y="0"/>
                    </a:lnTo>
                    <a:moveTo>
                      <a:pt x="48" y="164"/>
                    </a:moveTo>
                    <a:lnTo>
                      <a:pt x="48" y="164"/>
                    </a:ln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4" name="Oval 116">
                <a:extLst>
                  <a:ext uri="{FF2B5EF4-FFF2-40B4-BE49-F238E27FC236}">
                    <a16:creationId xmlns:a16="http://schemas.microsoft.com/office/drawing/2014/main" id="{988AAEB6-610E-4DE7-8F06-612E65DE340F}"/>
                  </a:ext>
                </a:extLst>
              </p:cNvPr>
              <p:cNvSpPr>
                <a:spLocks noChangeArrowheads="1"/>
              </p:cNvSpPr>
              <p:nvPr/>
            </p:nvSpPr>
            <p:spPr bwMode="auto">
              <a:xfrm>
                <a:off x="9136063" y="5875338"/>
                <a:ext cx="82550" cy="82550"/>
              </a:xfrm>
              <a:prstGeom prst="ellipse">
                <a:avLst/>
              </a:pr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5" name="Oval 117">
                <a:extLst>
                  <a:ext uri="{FF2B5EF4-FFF2-40B4-BE49-F238E27FC236}">
                    <a16:creationId xmlns:a16="http://schemas.microsoft.com/office/drawing/2014/main" id="{62EEFD08-71C2-4CB1-AE6C-704EBD3A6668}"/>
                  </a:ext>
                </a:extLst>
              </p:cNvPr>
              <p:cNvSpPr>
                <a:spLocks noChangeArrowheads="1"/>
              </p:cNvSpPr>
              <p:nvPr/>
            </p:nvSpPr>
            <p:spPr bwMode="auto">
              <a:xfrm>
                <a:off x="9353551" y="5875338"/>
                <a:ext cx="82550" cy="82550"/>
              </a:xfrm>
              <a:prstGeom prst="ellipse">
                <a:avLst/>
              </a:pr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6" name="Line 118">
                <a:extLst>
                  <a:ext uri="{FF2B5EF4-FFF2-40B4-BE49-F238E27FC236}">
                    <a16:creationId xmlns:a16="http://schemas.microsoft.com/office/drawing/2014/main" id="{47D0DBE4-0BCF-43B2-8E82-4E8F0F81A7E7}"/>
                  </a:ext>
                </a:extLst>
              </p:cNvPr>
              <p:cNvSpPr>
                <a:spLocks noChangeShapeType="1"/>
              </p:cNvSpPr>
              <p:nvPr/>
            </p:nvSpPr>
            <p:spPr bwMode="auto">
              <a:xfrm>
                <a:off x="9166226" y="5894388"/>
                <a:ext cx="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7" name="Line 119">
                <a:extLst>
                  <a:ext uri="{FF2B5EF4-FFF2-40B4-BE49-F238E27FC236}">
                    <a16:creationId xmlns:a16="http://schemas.microsoft.com/office/drawing/2014/main" id="{D1AF83FE-7C17-4830-BFE9-B40055391D17}"/>
                  </a:ext>
                </a:extLst>
              </p:cNvPr>
              <p:cNvSpPr>
                <a:spLocks noChangeShapeType="1"/>
              </p:cNvSpPr>
              <p:nvPr/>
            </p:nvSpPr>
            <p:spPr bwMode="auto">
              <a:xfrm>
                <a:off x="9142413" y="5799138"/>
                <a:ext cx="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8" name="Freeform 120">
                <a:extLst>
                  <a:ext uri="{FF2B5EF4-FFF2-40B4-BE49-F238E27FC236}">
                    <a16:creationId xmlns:a16="http://schemas.microsoft.com/office/drawing/2014/main" id="{ED507814-5581-4DCB-8F26-274D1D110005}"/>
                  </a:ext>
                </a:extLst>
              </p:cNvPr>
              <p:cNvSpPr>
                <a:spLocks/>
              </p:cNvSpPr>
              <p:nvPr/>
            </p:nvSpPr>
            <p:spPr bwMode="auto">
              <a:xfrm>
                <a:off x="8966201" y="5446713"/>
                <a:ext cx="195263" cy="428625"/>
              </a:xfrm>
              <a:custGeom>
                <a:avLst/>
                <a:gdLst>
                  <a:gd name="T0" fmla="*/ 123 w 123"/>
                  <a:gd name="T1" fmla="*/ 270 h 270"/>
                  <a:gd name="T2" fmla="*/ 55 w 123"/>
                  <a:gd name="T3" fmla="*/ 0 h 270"/>
                  <a:gd name="T4" fmla="*/ 0 w 123"/>
                  <a:gd name="T5" fmla="*/ 0 h 270"/>
                </a:gdLst>
                <a:ahLst/>
                <a:cxnLst>
                  <a:cxn ang="0">
                    <a:pos x="T0" y="T1"/>
                  </a:cxn>
                  <a:cxn ang="0">
                    <a:pos x="T2" y="T3"/>
                  </a:cxn>
                  <a:cxn ang="0">
                    <a:pos x="T4" y="T5"/>
                  </a:cxn>
                </a:cxnLst>
                <a:rect l="0" t="0" r="r" b="b"/>
                <a:pathLst>
                  <a:path w="123" h="270">
                    <a:moveTo>
                      <a:pt x="123" y="270"/>
                    </a:moveTo>
                    <a:lnTo>
                      <a:pt x="55" y="0"/>
                    </a:lnTo>
                    <a:lnTo>
                      <a:pt x="0" y="0"/>
                    </a:ln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9" name="Line 121">
                <a:extLst>
                  <a:ext uri="{FF2B5EF4-FFF2-40B4-BE49-F238E27FC236}">
                    <a16:creationId xmlns:a16="http://schemas.microsoft.com/office/drawing/2014/main" id="{BFBC5B0D-3E4C-465F-A766-41522E9927DB}"/>
                  </a:ext>
                </a:extLst>
              </p:cNvPr>
              <p:cNvSpPr>
                <a:spLocks noChangeShapeType="1"/>
              </p:cNvSpPr>
              <p:nvPr/>
            </p:nvSpPr>
            <p:spPr bwMode="auto">
              <a:xfrm>
                <a:off x="9177338" y="5875338"/>
                <a:ext cx="217488"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dirty="0">
                  <a:latin typeface="Amazon Ember" panose="020B0603020204020204" pitchFamily="34" charset="0"/>
                  <a:ea typeface="Amazon Ember" panose="020B0603020204020204" pitchFamily="34" charset="0"/>
                  <a:cs typeface="Amazon Ember" panose="020B0603020204020204" pitchFamily="34" charset="0"/>
                </a:endParaRPr>
              </a:p>
            </p:txBody>
          </p:sp>
        </p:grpSp>
      </p:grpSp>
    </p:spTree>
    <p:extLst>
      <p:ext uri="{BB962C8B-B14F-4D97-AF65-F5344CB8AC3E}">
        <p14:creationId xmlns:p14="http://schemas.microsoft.com/office/powerpoint/2010/main" val="188476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Deployment Pipelines with </a:t>
            </a:r>
            <a:br>
              <a:rPr lang="en-US" sz="3200" dirty="0"/>
            </a:br>
            <a:r>
              <a:rPr lang="en-US" sz="3200" dirty="0"/>
              <a:t>AWS </a:t>
            </a:r>
            <a:r>
              <a:rPr lang="en-US" sz="3200" dirty="0" err="1"/>
              <a:t>CodePipeline</a:t>
            </a:r>
            <a:endParaRPr lang="en-US" sz="3200" dirty="0"/>
          </a:p>
        </p:txBody>
      </p:sp>
    </p:spTree>
    <p:extLst>
      <p:ext uri="{BB962C8B-B14F-4D97-AF65-F5344CB8AC3E}">
        <p14:creationId xmlns:p14="http://schemas.microsoft.com/office/powerpoint/2010/main" val="40794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4294967295"/>
          </p:nvPr>
        </p:nvSpPr>
        <p:spPr>
          <a:xfrm>
            <a:off x="4817927" y="236538"/>
            <a:ext cx="4326073" cy="4906962"/>
          </a:xfrm>
          <a:prstGeom prst="rect">
            <a:avLst/>
          </a:prstGeom>
        </p:spPr>
        <p:txBody>
          <a:bodyPr>
            <a:noAutofit/>
          </a:bodyPr>
          <a:lstStyle/>
          <a:p>
            <a:pPr marL="285750" indent="-285750">
              <a:buFont typeface="Arial" panose="020B0604020202020204" pitchFamily="34" charset="0"/>
              <a:buChar char="•"/>
            </a:pPr>
            <a:r>
              <a:rPr lang="en-US" sz="2000" b="1" dirty="0"/>
              <a:t>Single-purpose</a:t>
            </a:r>
            <a:br>
              <a:rPr lang="en-US" sz="2000" b="1" dirty="0"/>
            </a:br>
            <a:endParaRPr lang="en-US" sz="2000" b="1" dirty="0"/>
          </a:p>
          <a:p>
            <a:pPr marL="285750" indent="-285750">
              <a:buFont typeface="Arial" panose="020B0604020202020204" pitchFamily="34" charset="0"/>
              <a:buChar char="•"/>
            </a:pPr>
            <a:r>
              <a:rPr lang="en-US" sz="2000" b="1" dirty="0"/>
              <a:t>Connect only through APIs</a:t>
            </a:r>
            <a:br>
              <a:rPr lang="en-US" sz="2000" b="1" dirty="0"/>
            </a:br>
            <a:endParaRPr lang="en-US" sz="2000" b="1" dirty="0"/>
          </a:p>
          <a:p>
            <a:pPr marL="285750" indent="-285750">
              <a:buFont typeface="Arial" panose="020B0604020202020204" pitchFamily="34" charset="0"/>
              <a:buChar char="•"/>
            </a:pPr>
            <a:r>
              <a:rPr lang="en-US" sz="2000" b="1" dirty="0"/>
              <a:t>Connect over HTTPS</a:t>
            </a:r>
            <a:br>
              <a:rPr lang="en-US" sz="2000" b="1" dirty="0"/>
            </a:br>
            <a:endParaRPr lang="en-US" sz="2000" b="1" dirty="0"/>
          </a:p>
          <a:p>
            <a:pPr marL="285750" indent="-285750">
              <a:buFont typeface="Arial" panose="020B0604020202020204" pitchFamily="34" charset="0"/>
              <a:buChar char="•"/>
            </a:pPr>
            <a:r>
              <a:rPr lang="en-US" sz="2000" b="1" dirty="0"/>
              <a:t>Largely “black boxes” to each other</a:t>
            </a:r>
            <a:br>
              <a:rPr lang="en-US" sz="2000" b="1" dirty="0"/>
            </a:br>
            <a:endParaRPr lang="en-US" sz="2000" b="1" dirty="0"/>
          </a:p>
          <a:p>
            <a:pPr marL="285750" indent="-285750">
              <a:buFont typeface="Arial" panose="020B0604020202020204" pitchFamily="34" charset="0"/>
              <a:buChar char="•"/>
            </a:pPr>
            <a:r>
              <a:rPr lang="en-US" sz="2000" b="1" dirty="0"/>
              <a:t>“Microservices”</a:t>
            </a:r>
          </a:p>
        </p:txBody>
      </p:sp>
      <p:sp>
        <p:nvSpPr>
          <p:cNvPr id="5" name="Rectangle 4"/>
          <p:cNvSpPr/>
          <p:nvPr/>
        </p:nvSpPr>
        <p:spPr>
          <a:xfrm>
            <a:off x="0" y="0"/>
            <a:ext cx="4817927" cy="5143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91437" tIns="45719" rIns="91437" bIns="45719" rtlCol="0" anchor="ctr"/>
          <a:lstStyle/>
          <a:p>
            <a:pPr defTabSz="457206"/>
            <a:endParaRPr lang="en-US">
              <a:solidFill>
                <a:srgbClr val="FFFFFF"/>
              </a:solidFill>
            </a:endParaRPr>
          </a:p>
        </p:txBody>
      </p:sp>
      <p:pic>
        <p:nvPicPr>
          <p:cNvPr id="39938" name="Picture 2" descr="http://image.slidesharecdn.com/spot208-141114135205-conversion-gate01/95/spot208-managing-the-pace-of-innovation-behind-the-scenes-at-aws-aws-reinvent-2014-26-1024.jpg?cb=141599482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49" y="433115"/>
            <a:ext cx="4832676" cy="4513808"/>
          </a:xfrm>
          <a:prstGeom prst="rect">
            <a:avLst/>
          </a:prstGeom>
          <a:noFill/>
        </p:spPr>
      </p:pic>
    </p:spTree>
    <p:extLst>
      <p:ext uri="{BB962C8B-B14F-4D97-AF65-F5344CB8AC3E}">
        <p14:creationId xmlns:p14="http://schemas.microsoft.com/office/powerpoint/2010/main" val="84450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asted-image.tiff" descr="pasted-image.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2506"/>
            <a:ext cx="9189159" cy="5168515"/>
          </a:xfrm>
          <a:prstGeom prst="rect">
            <a:avLst/>
          </a:prstGeom>
          <a:ln w="12700">
            <a:miter lim="4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022" y="4697283"/>
            <a:ext cx="476275" cy="285765"/>
          </a:xfrm>
          <a:prstGeom prst="rect">
            <a:avLst/>
          </a:prstGeom>
        </p:spPr>
      </p:pic>
    </p:spTree>
    <p:extLst>
      <p:ext uri="{BB962C8B-B14F-4D97-AF65-F5344CB8AC3E}">
        <p14:creationId xmlns:p14="http://schemas.microsoft.com/office/powerpoint/2010/main" val="346791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E7E0-3D03-E749-9F84-648E907C8D94}"/>
              </a:ext>
            </a:extLst>
          </p:cNvPr>
          <p:cNvSpPr>
            <a:spLocks noGrp="1"/>
          </p:cNvSpPr>
          <p:nvPr>
            <p:ph type="title"/>
          </p:nvPr>
        </p:nvSpPr>
        <p:spPr/>
        <p:txBody>
          <a:bodyPr/>
          <a:lstStyle/>
          <a:p>
            <a:r>
              <a:rPr lang="en-US" dirty="0"/>
              <a:t>Deployment Pipeline with AWS </a:t>
            </a:r>
            <a:r>
              <a:rPr lang="en-US" dirty="0" err="1"/>
              <a:t>Fargate</a:t>
            </a:r>
            <a:endParaRPr lang="en-US" dirty="0"/>
          </a:p>
        </p:txBody>
      </p:sp>
      <p:cxnSp>
        <p:nvCxnSpPr>
          <p:cNvPr id="50" name="Straight Arrow Connector 49">
            <a:extLst>
              <a:ext uri="{FF2B5EF4-FFF2-40B4-BE49-F238E27FC236}">
                <a16:creationId xmlns:a16="http://schemas.microsoft.com/office/drawing/2014/main" id="{23641743-E39B-0B48-83AB-2F96746B7C15}"/>
              </a:ext>
            </a:extLst>
          </p:cNvPr>
          <p:cNvCxnSpPr>
            <a:cxnSpLocks/>
            <a:stCxn id="94" idx="3"/>
            <a:endCxn id="96" idx="1"/>
          </p:cNvCxnSpPr>
          <p:nvPr/>
        </p:nvCxnSpPr>
        <p:spPr>
          <a:xfrm>
            <a:off x="836453" y="3254459"/>
            <a:ext cx="1443171" cy="10782"/>
          </a:xfrm>
          <a:prstGeom prst="straightConnector1">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pic>
        <p:nvPicPr>
          <p:cNvPr id="52" name="Picture 51">
            <a:extLst>
              <a:ext uri="{FF2B5EF4-FFF2-40B4-BE49-F238E27FC236}">
                <a16:creationId xmlns:a16="http://schemas.microsoft.com/office/drawing/2014/main" id="{AE937D1F-57D7-0A47-A56D-A63C90CEA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622" y="2996779"/>
            <a:ext cx="427372" cy="515361"/>
          </a:xfrm>
          <a:prstGeom prst="rect">
            <a:avLst/>
          </a:prstGeom>
        </p:spPr>
      </p:pic>
      <p:sp>
        <p:nvSpPr>
          <p:cNvPr id="54" name="Rectangle 53">
            <a:extLst>
              <a:ext uri="{FF2B5EF4-FFF2-40B4-BE49-F238E27FC236}">
                <a16:creationId xmlns:a16="http://schemas.microsoft.com/office/drawing/2014/main" id="{A64E469B-9A20-2344-83CC-DA3625C6F552}"/>
              </a:ext>
            </a:extLst>
          </p:cNvPr>
          <p:cNvSpPr/>
          <p:nvPr/>
        </p:nvSpPr>
        <p:spPr>
          <a:xfrm>
            <a:off x="1501247" y="2777805"/>
            <a:ext cx="3036711" cy="1129553"/>
          </a:xfrm>
          <a:prstGeom prst="rect">
            <a:avLst/>
          </a:prstGeom>
          <a:noFill/>
          <a:ln w="9525">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109728" bIns="91440" numCol="1" spcCol="0" rtlCol="0" fromWordArt="0" anchor="b" anchorCtr="0" forceAA="0" compatLnSpc="1">
            <a:prstTxWarp prst="textNoShape">
              <a:avLst/>
            </a:prstTxWarp>
            <a:noAutofit/>
          </a:bodyPr>
          <a:lstStyle/>
          <a:p>
            <a:pPr algn="r" defTabSz="685800">
              <a:lnSpc>
                <a:spcPct val="90000"/>
              </a:lnSpc>
            </a:pPr>
            <a:endParaRPr lang="en-US" sz="800" dirty="0">
              <a:solidFill>
                <a:schemeClr val="dk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5" name="Picture 54">
            <a:extLst>
              <a:ext uri="{FF2B5EF4-FFF2-40B4-BE49-F238E27FC236}">
                <a16:creationId xmlns:a16="http://schemas.microsoft.com/office/drawing/2014/main" id="{B1F2578C-12DF-DA4A-8C5F-FB3CF32F3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481" y="3580769"/>
            <a:ext cx="418978" cy="501399"/>
          </a:xfrm>
          <a:prstGeom prst="rect">
            <a:avLst/>
          </a:prstGeom>
        </p:spPr>
      </p:pic>
      <p:sp>
        <p:nvSpPr>
          <p:cNvPr id="56" name="TextBox 55">
            <a:extLst>
              <a:ext uri="{FF2B5EF4-FFF2-40B4-BE49-F238E27FC236}">
                <a16:creationId xmlns:a16="http://schemas.microsoft.com/office/drawing/2014/main" id="{D4DA941C-B42E-DD40-8183-F6401083B12A}"/>
              </a:ext>
            </a:extLst>
          </p:cNvPr>
          <p:cNvSpPr txBox="1"/>
          <p:nvPr/>
        </p:nvSpPr>
        <p:spPr>
          <a:xfrm>
            <a:off x="982437" y="4082940"/>
            <a:ext cx="1039067"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CodePipeline</a:t>
            </a:r>
            <a:endParaRPr lang="en-US" dirty="0">
              <a:solidFill>
                <a:schemeClr val="bg1"/>
              </a:solidFill>
            </a:endParaRPr>
          </a:p>
        </p:txBody>
      </p:sp>
      <p:sp>
        <p:nvSpPr>
          <p:cNvPr id="57" name="TextBox 56">
            <a:extLst>
              <a:ext uri="{FF2B5EF4-FFF2-40B4-BE49-F238E27FC236}">
                <a16:creationId xmlns:a16="http://schemas.microsoft.com/office/drawing/2014/main" id="{F3A03D80-023C-D540-8224-5A4A83E83589}"/>
              </a:ext>
            </a:extLst>
          </p:cNvPr>
          <p:cNvSpPr txBox="1"/>
          <p:nvPr/>
        </p:nvSpPr>
        <p:spPr>
          <a:xfrm>
            <a:off x="2282196" y="3527976"/>
            <a:ext cx="514885"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GitHub</a:t>
            </a:r>
          </a:p>
        </p:txBody>
      </p:sp>
      <p:sp>
        <p:nvSpPr>
          <p:cNvPr id="58" name="TextBox 57">
            <a:extLst>
              <a:ext uri="{FF2B5EF4-FFF2-40B4-BE49-F238E27FC236}">
                <a16:creationId xmlns:a16="http://schemas.microsoft.com/office/drawing/2014/main" id="{66B729B8-4B3E-0B48-A725-3D277E4F079C}"/>
              </a:ext>
            </a:extLst>
          </p:cNvPr>
          <p:cNvSpPr txBox="1"/>
          <p:nvPr/>
        </p:nvSpPr>
        <p:spPr>
          <a:xfrm>
            <a:off x="3529686" y="3494108"/>
            <a:ext cx="904414"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CodeBuild</a:t>
            </a:r>
            <a:endParaRPr lang="en-US" dirty="0">
              <a:solidFill>
                <a:schemeClr val="bg1"/>
              </a:solidFill>
            </a:endParaRPr>
          </a:p>
        </p:txBody>
      </p:sp>
      <p:grpSp>
        <p:nvGrpSpPr>
          <p:cNvPr id="60" name="Group 59">
            <a:extLst>
              <a:ext uri="{FF2B5EF4-FFF2-40B4-BE49-F238E27FC236}">
                <a16:creationId xmlns:a16="http://schemas.microsoft.com/office/drawing/2014/main" id="{5FABC6BE-DF8A-3F44-835D-75888A82C24B}"/>
              </a:ext>
            </a:extLst>
          </p:cNvPr>
          <p:cNvGrpSpPr/>
          <p:nvPr/>
        </p:nvGrpSpPr>
        <p:grpSpPr>
          <a:xfrm>
            <a:off x="3550023" y="1316786"/>
            <a:ext cx="774571" cy="719489"/>
            <a:chOff x="3550023" y="1385077"/>
            <a:chExt cx="774571" cy="719489"/>
          </a:xfrm>
        </p:grpSpPr>
        <p:pic>
          <p:nvPicPr>
            <p:cNvPr id="61" name="Picture 60">
              <a:extLst>
                <a:ext uri="{FF2B5EF4-FFF2-40B4-BE49-F238E27FC236}">
                  <a16:creationId xmlns:a16="http://schemas.microsoft.com/office/drawing/2014/main" id="{51A6B396-240E-E049-8B36-4F948A743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453" y="1385077"/>
              <a:ext cx="469684" cy="484836"/>
            </a:xfrm>
            <a:prstGeom prst="rect">
              <a:avLst/>
            </a:prstGeom>
          </p:spPr>
        </p:pic>
        <p:sp>
          <p:nvSpPr>
            <p:cNvPr id="62" name="TextBox 61">
              <a:extLst>
                <a:ext uri="{FF2B5EF4-FFF2-40B4-BE49-F238E27FC236}">
                  <a16:creationId xmlns:a16="http://schemas.microsoft.com/office/drawing/2014/main" id="{1514FFEA-00EE-A146-ACCA-C125B2A20266}"/>
                </a:ext>
              </a:extLst>
            </p:cNvPr>
            <p:cNvSpPr txBox="1"/>
            <p:nvPr/>
          </p:nvSpPr>
          <p:spPr>
            <a:xfrm>
              <a:off x="3550023" y="1855267"/>
              <a:ext cx="77457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Amazon ECR</a:t>
              </a:r>
            </a:p>
          </p:txBody>
        </p:sp>
      </p:grpSp>
      <p:sp>
        <p:nvSpPr>
          <p:cNvPr id="63" name="Rounded Rectangle 19">
            <a:extLst>
              <a:ext uri="{FF2B5EF4-FFF2-40B4-BE49-F238E27FC236}">
                <a16:creationId xmlns:a16="http://schemas.microsoft.com/office/drawing/2014/main" id="{751E7079-D072-C44E-9BC7-F6A792A548AC}"/>
              </a:ext>
            </a:extLst>
          </p:cNvPr>
          <p:cNvSpPr/>
          <p:nvPr/>
        </p:nvSpPr>
        <p:spPr>
          <a:xfrm>
            <a:off x="1363163"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cxnSp>
        <p:nvCxnSpPr>
          <p:cNvPr id="64" name="Straight Connector 63">
            <a:extLst>
              <a:ext uri="{FF2B5EF4-FFF2-40B4-BE49-F238E27FC236}">
                <a16:creationId xmlns:a16="http://schemas.microsoft.com/office/drawing/2014/main" id="{207EBD0C-DCFF-1F4B-8587-E2B64E76A15A}"/>
              </a:ext>
            </a:extLst>
          </p:cNvPr>
          <p:cNvCxnSpPr>
            <a:cxnSpLocks/>
            <a:stCxn id="96" idx="3"/>
            <a:endCxn id="52" idx="1"/>
          </p:cNvCxnSpPr>
          <p:nvPr/>
        </p:nvCxnSpPr>
        <p:spPr>
          <a:xfrm flipV="1">
            <a:off x="2713655" y="3254460"/>
            <a:ext cx="1009967" cy="10781"/>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65" name="Rounded Rectangle 21">
            <a:extLst>
              <a:ext uri="{FF2B5EF4-FFF2-40B4-BE49-F238E27FC236}">
                <a16:creationId xmlns:a16="http://schemas.microsoft.com/office/drawing/2014/main" id="{6440825E-45B0-5B4E-87AC-4C799BA67A08}"/>
              </a:ext>
            </a:extLst>
          </p:cNvPr>
          <p:cNvSpPr/>
          <p:nvPr/>
        </p:nvSpPr>
        <p:spPr>
          <a:xfrm>
            <a:off x="3081864"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cxnSp>
        <p:nvCxnSpPr>
          <p:cNvPr id="68" name="Straight Connector 67">
            <a:extLst>
              <a:ext uri="{FF2B5EF4-FFF2-40B4-BE49-F238E27FC236}">
                <a16:creationId xmlns:a16="http://schemas.microsoft.com/office/drawing/2014/main" id="{49412BFA-6D4C-7746-B9E8-4582D2043BD3}"/>
              </a:ext>
            </a:extLst>
          </p:cNvPr>
          <p:cNvCxnSpPr>
            <a:cxnSpLocks/>
            <a:stCxn id="52" idx="0"/>
            <a:endCxn id="62" idx="2"/>
          </p:cNvCxnSpPr>
          <p:nvPr/>
        </p:nvCxnSpPr>
        <p:spPr>
          <a:xfrm flipV="1">
            <a:off x="3937308" y="2036275"/>
            <a:ext cx="1" cy="960504"/>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69" name="Rounded Rectangle 25">
            <a:extLst>
              <a:ext uri="{FF2B5EF4-FFF2-40B4-BE49-F238E27FC236}">
                <a16:creationId xmlns:a16="http://schemas.microsoft.com/office/drawing/2014/main" id="{E2854C5F-09F0-4341-BB20-42ADC82132B0}"/>
              </a:ext>
            </a:extLst>
          </p:cNvPr>
          <p:cNvSpPr/>
          <p:nvPr/>
        </p:nvSpPr>
        <p:spPr>
          <a:xfrm>
            <a:off x="3800148" y="225305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cxnSp>
        <p:nvCxnSpPr>
          <p:cNvPr id="71" name="Straight Connector 70">
            <a:extLst>
              <a:ext uri="{FF2B5EF4-FFF2-40B4-BE49-F238E27FC236}">
                <a16:creationId xmlns:a16="http://schemas.microsoft.com/office/drawing/2014/main" id="{62D003C7-8C71-D141-93C5-47AE1EB31FF5}"/>
              </a:ext>
            </a:extLst>
          </p:cNvPr>
          <p:cNvCxnSpPr>
            <a:cxnSpLocks/>
          </p:cNvCxnSpPr>
          <p:nvPr/>
        </p:nvCxnSpPr>
        <p:spPr>
          <a:xfrm flipV="1">
            <a:off x="4434100" y="1854097"/>
            <a:ext cx="951532" cy="923708"/>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72" name="Rounded Rectangle 28">
            <a:extLst>
              <a:ext uri="{FF2B5EF4-FFF2-40B4-BE49-F238E27FC236}">
                <a16:creationId xmlns:a16="http://schemas.microsoft.com/office/drawing/2014/main" id="{06E72419-1144-8A44-9149-EE5CBFDA50E3}"/>
              </a:ext>
            </a:extLst>
          </p:cNvPr>
          <p:cNvSpPr/>
          <p:nvPr/>
        </p:nvSpPr>
        <p:spPr>
          <a:xfrm>
            <a:off x="4728197" y="2241329"/>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cxnSp>
        <p:nvCxnSpPr>
          <p:cNvPr id="73" name="Straight Connector 72">
            <a:extLst>
              <a:ext uri="{FF2B5EF4-FFF2-40B4-BE49-F238E27FC236}">
                <a16:creationId xmlns:a16="http://schemas.microsoft.com/office/drawing/2014/main" id="{D0EB2223-53FF-524C-A1E3-EF5EA1A7A46B}"/>
              </a:ext>
            </a:extLst>
          </p:cNvPr>
          <p:cNvCxnSpPr>
            <a:cxnSpLocks/>
          </p:cNvCxnSpPr>
          <p:nvPr/>
        </p:nvCxnSpPr>
        <p:spPr>
          <a:xfrm>
            <a:off x="4173601" y="1559204"/>
            <a:ext cx="917138" cy="0"/>
          </a:xfrm>
          <a:prstGeom prst="line">
            <a:avLst/>
          </a:prstGeom>
          <a:noFill/>
          <a:ln w="6350">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cxnSp>
      <p:sp>
        <p:nvSpPr>
          <p:cNvPr id="74" name="Rounded Rectangle 30">
            <a:extLst>
              <a:ext uri="{FF2B5EF4-FFF2-40B4-BE49-F238E27FC236}">
                <a16:creationId xmlns:a16="http://schemas.microsoft.com/office/drawing/2014/main" id="{7FB79BD2-CCC9-4D45-9822-AB695B1B7690}"/>
              </a:ext>
            </a:extLst>
          </p:cNvPr>
          <p:cNvSpPr/>
          <p:nvPr/>
        </p:nvSpPr>
        <p:spPr>
          <a:xfrm>
            <a:off x="4495010" y="121064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grpSp>
        <p:nvGrpSpPr>
          <p:cNvPr id="75" name="Group 74">
            <a:extLst>
              <a:ext uri="{FF2B5EF4-FFF2-40B4-BE49-F238E27FC236}">
                <a16:creationId xmlns:a16="http://schemas.microsoft.com/office/drawing/2014/main" id="{0E035EAA-3819-CA41-A5ED-EE8EE6FF9F36}"/>
              </a:ext>
            </a:extLst>
          </p:cNvPr>
          <p:cNvGrpSpPr/>
          <p:nvPr/>
        </p:nvGrpSpPr>
        <p:grpSpPr>
          <a:xfrm>
            <a:off x="6320915" y="1108726"/>
            <a:ext cx="2474640" cy="461665"/>
            <a:chOff x="6320915" y="1177017"/>
            <a:chExt cx="2474640" cy="461665"/>
          </a:xfrm>
        </p:grpSpPr>
        <p:sp>
          <p:nvSpPr>
            <p:cNvPr id="76" name="Rounded Rectangle 32">
              <a:extLst>
                <a:ext uri="{FF2B5EF4-FFF2-40B4-BE49-F238E27FC236}">
                  <a16:creationId xmlns:a16="http://schemas.microsoft.com/office/drawing/2014/main" id="{6505C5B0-6374-EE42-8855-F65F0FDD0CBA}"/>
                </a:ext>
              </a:extLst>
            </p:cNvPr>
            <p:cNvSpPr/>
            <p:nvPr/>
          </p:nvSpPr>
          <p:spPr>
            <a:xfrm>
              <a:off x="6320915" y="118859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sp>
          <p:nvSpPr>
            <p:cNvPr id="77" name="TextBox 76">
              <a:extLst>
                <a:ext uri="{FF2B5EF4-FFF2-40B4-BE49-F238E27FC236}">
                  <a16:creationId xmlns:a16="http://schemas.microsoft.com/office/drawing/2014/main" id="{C8247A9D-ECED-0B4E-B065-8D20028B96F2}"/>
                </a:ext>
              </a:extLst>
            </p:cNvPr>
            <p:cNvSpPr txBox="1"/>
            <p:nvPr/>
          </p:nvSpPr>
          <p:spPr>
            <a:xfrm>
              <a:off x="6692435" y="117701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Developers continuously integrate changes into a main branch hosted within a repo</a:t>
              </a:r>
            </a:p>
          </p:txBody>
        </p:sp>
      </p:grpSp>
      <p:grpSp>
        <p:nvGrpSpPr>
          <p:cNvPr id="78" name="Group 77">
            <a:extLst>
              <a:ext uri="{FF2B5EF4-FFF2-40B4-BE49-F238E27FC236}">
                <a16:creationId xmlns:a16="http://schemas.microsoft.com/office/drawing/2014/main" id="{D345FB62-E735-AE43-8B84-234048A3751B}"/>
              </a:ext>
            </a:extLst>
          </p:cNvPr>
          <p:cNvGrpSpPr/>
          <p:nvPr/>
        </p:nvGrpSpPr>
        <p:grpSpPr>
          <a:xfrm>
            <a:off x="6320915" y="1786524"/>
            <a:ext cx="2474639" cy="461665"/>
            <a:chOff x="6320915" y="1824202"/>
            <a:chExt cx="2474639" cy="461665"/>
          </a:xfrm>
        </p:grpSpPr>
        <p:sp>
          <p:nvSpPr>
            <p:cNvPr id="79" name="Rounded Rectangle 34">
              <a:extLst>
                <a:ext uri="{FF2B5EF4-FFF2-40B4-BE49-F238E27FC236}">
                  <a16:creationId xmlns:a16="http://schemas.microsoft.com/office/drawing/2014/main" id="{C99D217C-6DF1-F049-A162-0163C4ADEB79}"/>
                </a:ext>
              </a:extLst>
            </p:cNvPr>
            <p:cNvSpPr/>
            <p:nvPr/>
          </p:nvSpPr>
          <p:spPr>
            <a:xfrm>
              <a:off x="6320915" y="1835776"/>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sp>
          <p:nvSpPr>
            <p:cNvPr id="80" name="TextBox 79">
              <a:extLst>
                <a:ext uri="{FF2B5EF4-FFF2-40B4-BE49-F238E27FC236}">
                  <a16:creationId xmlns:a16="http://schemas.microsoft.com/office/drawing/2014/main" id="{A532F796-FD59-EA4C-B46A-8B1DEB19567A}"/>
                </a:ext>
              </a:extLst>
            </p:cNvPr>
            <p:cNvSpPr txBox="1"/>
            <p:nvPr/>
          </p:nvSpPr>
          <p:spPr>
            <a:xfrm>
              <a:off x="6692434" y="1824202"/>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Triggers an execution of the pipeline when a new version is found, builds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 new image with build ID</a:t>
              </a:r>
            </a:p>
          </p:txBody>
        </p:sp>
      </p:grpSp>
      <p:grpSp>
        <p:nvGrpSpPr>
          <p:cNvPr id="81" name="Group 80">
            <a:extLst>
              <a:ext uri="{FF2B5EF4-FFF2-40B4-BE49-F238E27FC236}">
                <a16:creationId xmlns:a16="http://schemas.microsoft.com/office/drawing/2014/main" id="{1F612CFD-76AA-5543-B529-7084987FC235}"/>
              </a:ext>
            </a:extLst>
          </p:cNvPr>
          <p:cNvGrpSpPr/>
          <p:nvPr/>
        </p:nvGrpSpPr>
        <p:grpSpPr>
          <a:xfrm>
            <a:off x="6320915" y="2464322"/>
            <a:ext cx="2474640" cy="307777"/>
            <a:chOff x="6320915" y="2471387"/>
            <a:chExt cx="2474640" cy="307777"/>
          </a:xfrm>
        </p:grpSpPr>
        <p:sp>
          <p:nvSpPr>
            <p:cNvPr id="82" name="Rounded Rectangle 36">
              <a:extLst>
                <a:ext uri="{FF2B5EF4-FFF2-40B4-BE49-F238E27FC236}">
                  <a16:creationId xmlns:a16="http://schemas.microsoft.com/office/drawing/2014/main" id="{33C656F2-09C3-DF4B-B335-7F396554CD3E}"/>
                </a:ext>
              </a:extLst>
            </p:cNvPr>
            <p:cNvSpPr/>
            <p:nvPr/>
          </p:nvSpPr>
          <p:spPr>
            <a:xfrm>
              <a:off x="6320915" y="248296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sp>
          <p:nvSpPr>
            <p:cNvPr id="83" name="TextBox 82">
              <a:extLst>
                <a:ext uri="{FF2B5EF4-FFF2-40B4-BE49-F238E27FC236}">
                  <a16:creationId xmlns:a16="http://schemas.microsoft.com/office/drawing/2014/main" id="{E639EEE2-3304-974D-B570-C055EBBA9678}"/>
                </a:ext>
              </a:extLst>
            </p:cNvPr>
            <p:cNvSpPr txBox="1"/>
            <p:nvPr/>
          </p:nvSpPr>
          <p:spPr>
            <a:xfrm>
              <a:off x="6692435" y="247138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Pushes the newly built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tagged with build ID to ECR repo</a:t>
              </a:r>
            </a:p>
          </p:txBody>
        </p:sp>
      </p:grpSp>
      <p:grpSp>
        <p:nvGrpSpPr>
          <p:cNvPr id="87" name="Group 86">
            <a:extLst>
              <a:ext uri="{FF2B5EF4-FFF2-40B4-BE49-F238E27FC236}">
                <a16:creationId xmlns:a16="http://schemas.microsoft.com/office/drawing/2014/main" id="{E93B6FF0-3CC9-C048-84DE-5B72683C7139}"/>
              </a:ext>
            </a:extLst>
          </p:cNvPr>
          <p:cNvGrpSpPr/>
          <p:nvPr/>
        </p:nvGrpSpPr>
        <p:grpSpPr>
          <a:xfrm>
            <a:off x="6320915" y="2988232"/>
            <a:ext cx="2474639" cy="307777"/>
            <a:chOff x="6320915" y="3457981"/>
            <a:chExt cx="2474639" cy="307777"/>
          </a:xfrm>
        </p:grpSpPr>
        <p:sp>
          <p:nvSpPr>
            <p:cNvPr id="88" name="Rounded Rectangle 40">
              <a:extLst>
                <a:ext uri="{FF2B5EF4-FFF2-40B4-BE49-F238E27FC236}">
                  <a16:creationId xmlns:a16="http://schemas.microsoft.com/office/drawing/2014/main" id="{F8513638-FEE1-0A4E-B2CF-875D0777A32C}"/>
                </a:ext>
              </a:extLst>
            </p:cNvPr>
            <p:cNvSpPr/>
            <p:nvPr/>
          </p:nvSpPr>
          <p:spPr>
            <a:xfrm>
              <a:off x="6320915" y="346955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sp>
          <p:nvSpPr>
            <p:cNvPr id="89" name="TextBox 88">
              <a:extLst>
                <a:ext uri="{FF2B5EF4-FFF2-40B4-BE49-F238E27FC236}">
                  <a16:creationId xmlns:a16="http://schemas.microsoft.com/office/drawing/2014/main" id="{4555DB91-5404-B34B-BC01-B7A0A3663D05}"/>
                </a:ext>
              </a:extLst>
            </p:cNvPr>
            <p:cNvSpPr txBox="1"/>
            <p:nvPr/>
          </p:nvSpPr>
          <p:spPr>
            <a:xfrm>
              <a:off x="6692434" y="3457981"/>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Creates a new </a:t>
              </a:r>
              <a:r>
                <a:rPr lang="en-US" sz="10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taskdef</a:t>
              </a: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revision using the image built</a:t>
              </a:r>
            </a:p>
          </p:txBody>
        </p:sp>
      </p:grpSp>
      <p:grpSp>
        <p:nvGrpSpPr>
          <p:cNvPr id="90" name="Group 89">
            <a:extLst>
              <a:ext uri="{FF2B5EF4-FFF2-40B4-BE49-F238E27FC236}">
                <a16:creationId xmlns:a16="http://schemas.microsoft.com/office/drawing/2014/main" id="{F952E6BF-4D22-544C-B7C1-551C9949D4B8}"/>
              </a:ext>
            </a:extLst>
          </p:cNvPr>
          <p:cNvGrpSpPr/>
          <p:nvPr/>
        </p:nvGrpSpPr>
        <p:grpSpPr>
          <a:xfrm>
            <a:off x="6320914" y="3512140"/>
            <a:ext cx="2474640" cy="307777"/>
            <a:chOff x="6320915" y="3951277"/>
            <a:chExt cx="2474640" cy="307777"/>
          </a:xfrm>
        </p:grpSpPr>
        <p:sp>
          <p:nvSpPr>
            <p:cNvPr id="91" name="Rounded Rectangle 42">
              <a:extLst>
                <a:ext uri="{FF2B5EF4-FFF2-40B4-BE49-F238E27FC236}">
                  <a16:creationId xmlns:a16="http://schemas.microsoft.com/office/drawing/2014/main" id="{7AB974C8-748D-764C-950B-6926CC8A2BF6}"/>
                </a:ext>
              </a:extLst>
            </p:cNvPr>
            <p:cNvSpPr/>
            <p:nvPr/>
          </p:nvSpPr>
          <p:spPr>
            <a:xfrm>
              <a:off x="6320915" y="396285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sp>
          <p:nvSpPr>
            <p:cNvPr id="92" name="TextBox 91">
              <a:extLst>
                <a:ext uri="{FF2B5EF4-FFF2-40B4-BE49-F238E27FC236}">
                  <a16:creationId xmlns:a16="http://schemas.microsoft.com/office/drawing/2014/main" id="{491DFDA8-870D-874C-BDA7-E87474D112AB}"/>
                </a:ext>
              </a:extLst>
            </p:cNvPr>
            <p:cNvSpPr txBox="1"/>
            <p:nvPr/>
          </p:nvSpPr>
          <p:spPr>
            <a:xfrm>
              <a:off x="6692435" y="395127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Fetches new container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updates the deployment</a:t>
              </a:r>
            </a:p>
          </p:txBody>
        </p:sp>
      </p:grpSp>
      <p:grpSp>
        <p:nvGrpSpPr>
          <p:cNvPr id="93" name="Group 92">
            <a:extLst>
              <a:ext uri="{FF2B5EF4-FFF2-40B4-BE49-F238E27FC236}">
                <a16:creationId xmlns:a16="http://schemas.microsoft.com/office/drawing/2014/main" id="{B17CCBB8-A3F1-A74B-855F-8F938DB49F0D}"/>
              </a:ext>
            </a:extLst>
          </p:cNvPr>
          <p:cNvGrpSpPr/>
          <p:nvPr/>
        </p:nvGrpSpPr>
        <p:grpSpPr>
          <a:xfrm>
            <a:off x="319510" y="3004640"/>
            <a:ext cx="659155" cy="738767"/>
            <a:chOff x="319510" y="3072931"/>
            <a:chExt cx="659155" cy="738767"/>
          </a:xfrm>
        </p:grpSpPr>
        <p:pic>
          <p:nvPicPr>
            <p:cNvPr id="94" name="Picture 93">
              <a:extLst>
                <a:ext uri="{FF2B5EF4-FFF2-40B4-BE49-F238E27FC236}">
                  <a16:creationId xmlns:a16="http://schemas.microsoft.com/office/drawing/2014/main" id="{C2AF285D-DE89-6A48-8A55-2A5B92C52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21" y="3072931"/>
              <a:ext cx="374732" cy="499638"/>
            </a:xfrm>
            <a:prstGeom prst="rect">
              <a:avLst/>
            </a:prstGeom>
          </p:spPr>
        </p:pic>
        <p:sp>
          <p:nvSpPr>
            <p:cNvPr id="95" name="TextBox 94">
              <a:extLst>
                <a:ext uri="{FF2B5EF4-FFF2-40B4-BE49-F238E27FC236}">
                  <a16:creationId xmlns:a16="http://schemas.microsoft.com/office/drawing/2014/main" id="{75BB6BFC-D6F1-1F45-B570-C20C51E62AE8}"/>
                </a:ext>
              </a:extLst>
            </p:cNvPr>
            <p:cNvSpPr txBox="1"/>
            <p:nvPr/>
          </p:nvSpPr>
          <p:spPr>
            <a:xfrm>
              <a:off x="319510" y="3562399"/>
              <a:ext cx="659155" cy="249299"/>
            </a:xfrm>
            <a:prstGeom prst="rect">
              <a:avLst/>
            </a:prstGeom>
            <a:noFill/>
          </p:spPr>
          <p:txBody>
            <a:bodyPr wrap="none" tIns="91440" rtlCol="0">
              <a:spAutoFit/>
            </a:bodyPr>
            <a:lstStyle/>
            <a:p>
              <a:pPr algn="ctr" defTabSz="685800">
                <a:lnSpc>
                  <a:spcPct val="90000"/>
                </a:lnSpc>
              </a:pPr>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a:t>
              </a:r>
            </a:p>
          </p:txBody>
        </p:sp>
      </p:grpSp>
      <p:pic>
        <p:nvPicPr>
          <p:cNvPr id="96" name="Picture 95">
            <a:extLst>
              <a:ext uri="{FF2B5EF4-FFF2-40B4-BE49-F238E27FC236}">
                <a16:creationId xmlns:a16="http://schemas.microsoft.com/office/drawing/2014/main" id="{BD5C8468-9B07-6845-AD36-9E0D91629B22}"/>
              </a:ext>
            </a:extLst>
          </p:cNvPr>
          <p:cNvPicPr>
            <a:picLocks noChangeAspect="1"/>
          </p:cNvPicPr>
          <p:nvPr/>
        </p:nvPicPr>
        <p:blipFill rotWithShape="1">
          <a:blip r:embed="rId7"/>
          <a:srcRect l="17452" r="17901"/>
          <a:stretch/>
        </p:blipFill>
        <p:spPr>
          <a:xfrm>
            <a:off x="2279624" y="2986614"/>
            <a:ext cx="434031" cy="557253"/>
          </a:xfrm>
          <a:prstGeom prst="rect">
            <a:avLst/>
          </a:prstGeom>
        </p:spPr>
      </p:pic>
      <p:pic>
        <p:nvPicPr>
          <p:cNvPr id="99" name="Picture 98">
            <a:extLst>
              <a:ext uri="{FF2B5EF4-FFF2-40B4-BE49-F238E27FC236}">
                <a16:creationId xmlns:a16="http://schemas.microsoft.com/office/drawing/2014/main" id="{C823085B-549F-B644-BCCB-71E31D98C4A9}"/>
              </a:ext>
            </a:extLst>
          </p:cNvPr>
          <p:cNvPicPr>
            <a:picLocks noChangeAspect="1"/>
          </p:cNvPicPr>
          <p:nvPr/>
        </p:nvPicPr>
        <p:blipFill>
          <a:blip r:embed="rId8"/>
          <a:stretch>
            <a:fillRect/>
          </a:stretch>
        </p:blipFill>
        <p:spPr>
          <a:xfrm>
            <a:off x="5157665" y="1275417"/>
            <a:ext cx="546948" cy="511559"/>
          </a:xfrm>
          <a:prstGeom prst="rect">
            <a:avLst/>
          </a:prstGeom>
        </p:spPr>
      </p:pic>
    </p:spTree>
    <p:extLst>
      <p:ext uri="{BB962C8B-B14F-4D97-AF65-F5344CB8AC3E}">
        <p14:creationId xmlns:p14="http://schemas.microsoft.com/office/powerpoint/2010/main" val="18777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 presetClass="entr" presetSubtype="2" decel="10000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1+#ppt_w/2"/>
                                          </p:val>
                                        </p:tav>
                                        <p:tav tm="100000">
                                          <p:val>
                                            <p:strVal val="#ppt_x"/>
                                          </p:val>
                                        </p:tav>
                                      </p:tavLst>
                                    </p:anim>
                                    <p:anim calcmode="lin" valueType="num">
                                      <p:cBhvr additive="base">
                                        <p:cTn id="28" dur="500" fill="hold"/>
                                        <p:tgtEl>
                                          <p:spTgt spid="75"/>
                                        </p:tgtEl>
                                        <p:attrNameLst>
                                          <p:attrName>ppt_y</p:attrName>
                                        </p:attrNameLst>
                                      </p:cBhvr>
                                      <p:tavLst>
                                        <p:tav tm="0">
                                          <p:val>
                                            <p:strVal val="#ppt_y"/>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2" presetClass="entr" presetSubtype="2" decel="10000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500" fill="hold"/>
                                        <p:tgtEl>
                                          <p:spTgt spid="78"/>
                                        </p:tgtEl>
                                        <p:attrNameLst>
                                          <p:attrName>ppt_x</p:attrName>
                                        </p:attrNameLst>
                                      </p:cBhvr>
                                      <p:tavLst>
                                        <p:tav tm="0">
                                          <p:val>
                                            <p:strVal val="1+#ppt_w/2"/>
                                          </p:val>
                                        </p:tav>
                                        <p:tav tm="100000">
                                          <p:val>
                                            <p:strVal val="#ppt_x"/>
                                          </p:val>
                                        </p:tav>
                                      </p:tavLst>
                                    </p:anim>
                                    <p:anim calcmode="lin" valueType="num">
                                      <p:cBhvr additive="base">
                                        <p:cTn id="48"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10"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2" presetClass="entr" presetSubtype="2" decel="100000" fill="hold" nodeType="with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additive="base">
                                        <p:cTn id="62" dur="500" fill="hold"/>
                                        <p:tgtEl>
                                          <p:spTgt spid="81"/>
                                        </p:tgtEl>
                                        <p:attrNameLst>
                                          <p:attrName>ppt_x</p:attrName>
                                        </p:attrNameLst>
                                      </p:cBhvr>
                                      <p:tavLst>
                                        <p:tav tm="0">
                                          <p:val>
                                            <p:strVal val="1+#ppt_w/2"/>
                                          </p:val>
                                        </p:tav>
                                        <p:tav tm="100000">
                                          <p:val>
                                            <p:strVal val="#ppt_x"/>
                                          </p:val>
                                        </p:tav>
                                      </p:tavLst>
                                    </p:anim>
                                    <p:anim calcmode="lin" valueType="num">
                                      <p:cBhvr additive="base">
                                        <p:cTn id="63"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par>
                                <p:cTn id="72" presetID="1" presetClass="entr" presetSubtype="0" fill="hold" nodeType="withEffect">
                                  <p:stCondLst>
                                    <p:cond delay="0"/>
                                  </p:stCondLst>
                                  <p:childTnLst>
                                    <p:set>
                                      <p:cBhvr>
                                        <p:cTn id="73" dur="1" fill="hold">
                                          <p:stCondLst>
                                            <p:cond delay="0"/>
                                          </p:stCondLst>
                                        </p:cTn>
                                        <p:tgtEl>
                                          <p:spTgt spid="99"/>
                                        </p:tgtEl>
                                        <p:attrNameLst>
                                          <p:attrName>style.visibility</p:attrName>
                                        </p:attrNameLst>
                                      </p:cBhvr>
                                      <p:to>
                                        <p:strVal val="visible"/>
                                      </p:to>
                                    </p:set>
                                  </p:childTnLst>
                                </p:cTn>
                              </p:par>
                              <p:par>
                                <p:cTn id="74" presetID="2" presetClass="entr" presetSubtype="2" decel="10000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anim calcmode="lin" valueType="num">
                                      <p:cBhvr additive="base">
                                        <p:cTn id="76" dur="500" fill="hold"/>
                                        <p:tgtEl>
                                          <p:spTgt spid="87"/>
                                        </p:tgtEl>
                                        <p:attrNameLst>
                                          <p:attrName>ppt_x</p:attrName>
                                        </p:attrNameLst>
                                      </p:cBhvr>
                                      <p:tavLst>
                                        <p:tav tm="0">
                                          <p:val>
                                            <p:strVal val="1+#ppt_w/2"/>
                                          </p:val>
                                        </p:tav>
                                        <p:tav tm="100000">
                                          <p:val>
                                            <p:strVal val="#ppt_x"/>
                                          </p:val>
                                        </p:tav>
                                      </p:tavLst>
                                    </p:anim>
                                    <p:anim calcmode="lin" valueType="num">
                                      <p:cBhvr additive="base">
                                        <p:cTn id="77"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fade">
                                      <p:cBhvr>
                                        <p:cTn id="85" dur="500"/>
                                        <p:tgtEl>
                                          <p:spTgt spid="74"/>
                                        </p:tgtEl>
                                      </p:cBhvr>
                                    </p:animEffect>
                                  </p:childTnLst>
                                </p:cTn>
                              </p:par>
                              <p:par>
                                <p:cTn id="86" presetID="2" presetClass="entr" presetSubtype="2" decel="10000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 calcmode="lin" valueType="num">
                                      <p:cBhvr additive="base">
                                        <p:cTn id="88" dur="500" fill="hold"/>
                                        <p:tgtEl>
                                          <p:spTgt spid="90"/>
                                        </p:tgtEl>
                                        <p:attrNameLst>
                                          <p:attrName>ppt_x</p:attrName>
                                        </p:attrNameLst>
                                      </p:cBhvr>
                                      <p:tavLst>
                                        <p:tav tm="0">
                                          <p:val>
                                            <p:strVal val="1+#ppt_w/2"/>
                                          </p:val>
                                        </p:tav>
                                        <p:tav tm="100000">
                                          <p:val>
                                            <p:strVal val="#ppt_x"/>
                                          </p:val>
                                        </p:tav>
                                      </p:tavLst>
                                    </p:anim>
                                    <p:anim calcmode="lin" valueType="num">
                                      <p:cBhvr additive="base">
                                        <p:cTn id="89"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57" grpId="0"/>
      <p:bldP spid="58" grpId="0"/>
      <p:bldP spid="63" grpId="0" animBg="1"/>
      <p:bldP spid="65" grpId="0" animBg="1"/>
      <p:bldP spid="69" grpId="0" animBg="1"/>
      <p:bldP spid="72" grpId="0" animBg="1"/>
      <p:bldP spid="7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8224C-6081-824E-9EF6-24A18D8B250B}"/>
              </a:ext>
            </a:extLst>
          </p:cNvPr>
          <p:cNvSpPr>
            <a:spLocks noGrp="1"/>
          </p:cNvSpPr>
          <p:nvPr>
            <p:ph sz="quarter" idx="10"/>
          </p:nvPr>
        </p:nvSpPr>
        <p:spPr/>
        <p:txBody>
          <a:bodyPr/>
          <a:lstStyle/>
          <a:p>
            <a:r>
              <a:rPr lang="en-US" dirty="0"/>
              <a:t>Deployment Pipeline for</a:t>
            </a:r>
          </a:p>
          <a:p>
            <a:r>
              <a:rPr lang="en-US" dirty="0" err="1"/>
              <a:t>Fargate</a:t>
            </a:r>
            <a:r>
              <a:rPr lang="en-US" dirty="0"/>
              <a:t> Tasks with</a:t>
            </a:r>
          </a:p>
          <a:p>
            <a:r>
              <a:rPr lang="en-US" dirty="0"/>
              <a:t>AWS </a:t>
            </a:r>
            <a:r>
              <a:rPr lang="en-US" dirty="0" err="1"/>
              <a:t>CodePipeline</a:t>
            </a:r>
            <a:endParaRPr lang="en-US" dirty="0"/>
          </a:p>
        </p:txBody>
      </p:sp>
    </p:spTree>
    <p:extLst>
      <p:ext uri="{BB962C8B-B14F-4D97-AF65-F5344CB8AC3E}">
        <p14:creationId xmlns:p14="http://schemas.microsoft.com/office/powerpoint/2010/main" val="34553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007B-6653-1B4E-90CE-420793256CF4}"/>
              </a:ext>
            </a:extLst>
          </p:cNvPr>
          <p:cNvSpPr>
            <a:spLocks noGrp="1"/>
          </p:cNvSpPr>
          <p:nvPr>
            <p:ph type="title"/>
          </p:nvPr>
        </p:nvSpPr>
        <p:spPr/>
        <p:txBody>
          <a:bodyPr/>
          <a:lstStyle/>
          <a:p>
            <a:r>
              <a:rPr lang="en-US" dirty="0"/>
              <a:t>Canary Deployment for Amazon ECS</a:t>
            </a:r>
          </a:p>
        </p:txBody>
      </p:sp>
      <p:pic>
        <p:nvPicPr>
          <p:cNvPr id="4" name="Picture 3">
            <a:extLst>
              <a:ext uri="{FF2B5EF4-FFF2-40B4-BE49-F238E27FC236}">
                <a16:creationId xmlns:a16="http://schemas.microsoft.com/office/drawing/2014/main" id="{DBE274A3-1938-894F-8EE4-93F5F03393AA}"/>
              </a:ext>
            </a:extLst>
          </p:cNvPr>
          <p:cNvPicPr>
            <a:picLocks noChangeAspect="1"/>
          </p:cNvPicPr>
          <p:nvPr/>
        </p:nvPicPr>
        <p:blipFill>
          <a:blip r:embed="rId2"/>
          <a:stretch>
            <a:fillRect/>
          </a:stretch>
        </p:blipFill>
        <p:spPr>
          <a:xfrm>
            <a:off x="489880" y="824291"/>
            <a:ext cx="3729695" cy="3243214"/>
          </a:xfrm>
          <a:prstGeom prst="rect">
            <a:avLst/>
          </a:prstGeom>
        </p:spPr>
      </p:pic>
      <p:sp>
        <p:nvSpPr>
          <p:cNvPr id="5" name="Rectangle 4">
            <a:extLst>
              <a:ext uri="{FF2B5EF4-FFF2-40B4-BE49-F238E27FC236}">
                <a16:creationId xmlns:a16="http://schemas.microsoft.com/office/drawing/2014/main" id="{8482A747-2DD8-F94A-8670-F37C17A63F6B}"/>
              </a:ext>
            </a:extLst>
          </p:cNvPr>
          <p:cNvSpPr/>
          <p:nvPr/>
        </p:nvSpPr>
        <p:spPr>
          <a:xfrm>
            <a:off x="1245476" y="4298118"/>
            <a:ext cx="7089228"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a:t>
            </a:r>
            <a:r>
              <a:rPr lang="en-US" dirty="0">
                <a:solidFill>
                  <a:schemeClr val="bg1"/>
                </a:solidFill>
              </a:rPr>
              <a:t>-samples/</a:t>
            </a:r>
            <a:r>
              <a:rPr lang="en-US" dirty="0" err="1">
                <a:solidFill>
                  <a:schemeClr val="bg1"/>
                </a:solidFill>
              </a:rPr>
              <a:t>ecs</a:t>
            </a:r>
            <a:r>
              <a:rPr lang="en-US" dirty="0">
                <a:solidFill>
                  <a:schemeClr val="bg1"/>
                </a:solidFill>
              </a:rPr>
              <a:t>-canary-blue-green-deployment</a:t>
            </a:r>
          </a:p>
        </p:txBody>
      </p:sp>
      <p:sp>
        <p:nvSpPr>
          <p:cNvPr id="6" name="TextBox 5">
            <a:extLst>
              <a:ext uri="{FF2B5EF4-FFF2-40B4-BE49-F238E27FC236}">
                <a16:creationId xmlns:a16="http://schemas.microsoft.com/office/drawing/2014/main" id="{927BDF1D-E7D8-AB42-871A-217E2EB72628}"/>
              </a:ext>
            </a:extLst>
          </p:cNvPr>
          <p:cNvSpPr txBox="1"/>
          <p:nvPr/>
        </p:nvSpPr>
        <p:spPr>
          <a:xfrm>
            <a:off x="4687613" y="824291"/>
            <a:ext cx="396240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Route 53 weights to adjust traffic flows</a:t>
            </a:r>
          </a:p>
          <a:p>
            <a:pPr marL="285750" indent="-285750">
              <a:buFont typeface="Arial" panose="020B0604020202020204" pitchFamily="34" charset="0"/>
              <a:buChar char="•"/>
            </a:pPr>
            <a:r>
              <a:rPr lang="en-US" sz="2400" dirty="0">
                <a:solidFill>
                  <a:schemeClr val="bg1"/>
                </a:solidFill>
              </a:rPr>
              <a:t>Blue service created with a new ALB</a:t>
            </a:r>
          </a:p>
          <a:p>
            <a:pPr marL="285750" indent="-285750">
              <a:buFont typeface="Arial" panose="020B0604020202020204" pitchFamily="34" charset="0"/>
              <a:buChar char="•"/>
            </a:pPr>
            <a:r>
              <a:rPr lang="en-US" sz="2400" dirty="0">
                <a:solidFill>
                  <a:schemeClr val="bg1"/>
                </a:solidFill>
              </a:rPr>
              <a:t>ECS event stream to trigger deployment</a:t>
            </a:r>
          </a:p>
          <a:p>
            <a:pPr marL="285750" indent="-285750">
              <a:buFont typeface="Arial" panose="020B0604020202020204" pitchFamily="34" charset="0"/>
              <a:buChar char="•"/>
            </a:pPr>
            <a:r>
              <a:rPr lang="en-US" sz="2400" dirty="0">
                <a:solidFill>
                  <a:schemeClr val="bg1"/>
                </a:solidFill>
              </a:rPr>
              <a:t>Step Functions transition from blue to green</a:t>
            </a:r>
          </a:p>
        </p:txBody>
      </p:sp>
    </p:spTree>
    <p:extLst>
      <p:ext uri="{BB962C8B-B14F-4D97-AF65-F5344CB8AC3E}">
        <p14:creationId xmlns:p14="http://schemas.microsoft.com/office/powerpoint/2010/main" val="391581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Microservices using Kubernetes</a:t>
            </a:r>
          </a:p>
        </p:txBody>
      </p:sp>
      <p:grpSp>
        <p:nvGrpSpPr>
          <p:cNvPr id="4" name="Group 3">
            <a:extLst>
              <a:ext uri="{FF2B5EF4-FFF2-40B4-BE49-F238E27FC236}">
                <a16:creationId xmlns:a16="http://schemas.microsoft.com/office/drawing/2014/main" id="{887B3C64-BF4A-3A46-A5A8-5D765BD9BD34}"/>
              </a:ext>
            </a:extLst>
          </p:cNvPr>
          <p:cNvGrpSpPr>
            <a:grpSpLocks noChangeAspect="1"/>
          </p:cNvGrpSpPr>
          <p:nvPr/>
        </p:nvGrpSpPr>
        <p:grpSpPr>
          <a:xfrm>
            <a:off x="6781822" y="1325188"/>
            <a:ext cx="1920240" cy="1856962"/>
            <a:chOff x="3485826" y="819150"/>
            <a:chExt cx="2172348" cy="2100763"/>
          </a:xfrm>
        </p:grpSpPr>
        <p:sp>
          <p:nvSpPr>
            <p:cNvPr id="6" name="Freeform 6">
              <a:extLst>
                <a:ext uri="{FF2B5EF4-FFF2-40B4-BE49-F238E27FC236}">
                  <a16:creationId xmlns:a16="http://schemas.microsoft.com/office/drawing/2014/main" id="{2262FC38-1A1B-6B4E-A76D-FFBCCFE268B9}"/>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DD69B287-2036-7644-8C4C-3B5107774E39}"/>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3364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
                                        </p:tgtEl>
                                      </p:cBhvr>
                                      <p:by x="0" y="0"/>
                                    </p:animScale>
                                  </p:childTnLst>
                                </p:cTn>
                              </p:par>
                              <p:par>
                                <p:cTn id="9" presetID="6" presetClass="emph" presetSubtype="0" decel="100000" fill="hold" nodeType="withEffect">
                                  <p:stCondLst>
                                    <p:cond delay="900"/>
                                  </p:stCondLst>
                                  <p:childTnLst>
                                    <p:animScale>
                                      <p:cBhvr>
                                        <p:cTn id="10" dur="500" fill="hold"/>
                                        <p:tgtEl>
                                          <p:spTgt spid="4"/>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EFB69C-2473-4D09-A222-408F16D14456}"/>
              </a:ext>
            </a:extLst>
          </p:cNvPr>
          <p:cNvSpPr txBox="1"/>
          <p:nvPr/>
        </p:nvSpPr>
        <p:spPr>
          <a:xfrm>
            <a:off x="1755922" y="2794192"/>
            <a:ext cx="2962121" cy="1569660"/>
          </a:xfrm>
          <a:prstGeom prst="rect">
            <a:avLst/>
          </a:prstGeom>
          <a:noFill/>
        </p:spPr>
        <p:txBody>
          <a:bodyPr wrap="square" rtlCol="0">
            <a:spAutoFit/>
          </a:bodyPr>
          <a:lstStyle/>
          <a:p>
            <a:r>
              <a:rPr lang="en-US" sz="9600"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rPr>
              <a:t>57%</a:t>
            </a:r>
          </a:p>
        </p:txBody>
      </p:sp>
      <p:sp>
        <p:nvSpPr>
          <p:cNvPr id="9" name="TextBox 8">
            <a:extLst>
              <a:ext uri="{FF2B5EF4-FFF2-40B4-BE49-F238E27FC236}">
                <a16:creationId xmlns:a16="http://schemas.microsoft.com/office/drawing/2014/main" id="{E79456E8-7613-4F56-AB96-4E48B4631AD5}"/>
              </a:ext>
            </a:extLst>
          </p:cNvPr>
          <p:cNvSpPr txBox="1"/>
          <p:nvPr/>
        </p:nvSpPr>
        <p:spPr>
          <a:xfrm>
            <a:off x="4498574" y="3163524"/>
            <a:ext cx="2889504" cy="830997"/>
          </a:xfrm>
          <a:prstGeom prst="rect">
            <a:avLst/>
          </a:prstGeom>
          <a:noFill/>
        </p:spPr>
        <p:txBody>
          <a:bodyPr wrap="square" rtlCol="0">
            <a:spAutoFit/>
          </a:bodyPr>
          <a:lstStyle/>
          <a:p>
            <a:r>
              <a:rPr lang="en-US" dirty="0">
                <a:solidFill>
                  <a:schemeClr val="bg1"/>
                </a:solidFill>
              </a:rPr>
              <a:t>of Kubernetes workloads run on AWS today </a:t>
            </a:r>
            <a:br>
              <a:rPr lang="en-US" dirty="0">
                <a:solidFill>
                  <a:schemeClr val="bg1"/>
                </a:solidFill>
              </a:rPr>
            </a:br>
            <a:r>
              <a:rPr lang="en-US" sz="1200" dirty="0">
                <a:solidFill>
                  <a:schemeClr val="accent1"/>
                </a:solidFill>
              </a:rPr>
              <a:t>—CNCF survey</a:t>
            </a:r>
            <a:endParaRPr lang="en-US" dirty="0">
              <a:solidFill>
                <a:schemeClr val="accent1"/>
              </a:solidFill>
            </a:endParaRPr>
          </a:p>
        </p:txBody>
      </p:sp>
      <p:grpSp>
        <p:nvGrpSpPr>
          <p:cNvPr id="10" name="Group 9">
            <a:extLst>
              <a:ext uri="{FF2B5EF4-FFF2-40B4-BE49-F238E27FC236}">
                <a16:creationId xmlns:a16="http://schemas.microsoft.com/office/drawing/2014/main" id="{C76648EE-7828-456A-BEE5-4920A28C6ED1}"/>
              </a:ext>
            </a:extLst>
          </p:cNvPr>
          <p:cNvGrpSpPr/>
          <p:nvPr/>
        </p:nvGrpSpPr>
        <p:grpSpPr>
          <a:xfrm>
            <a:off x="2973365" y="1488945"/>
            <a:ext cx="889684" cy="860364"/>
            <a:chOff x="3485826" y="819150"/>
            <a:chExt cx="2172348" cy="2100763"/>
          </a:xfrm>
        </p:grpSpPr>
        <p:sp>
          <p:nvSpPr>
            <p:cNvPr id="11" name="Freeform 6">
              <a:extLst>
                <a:ext uri="{FF2B5EF4-FFF2-40B4-BE49-F238E27FC236}">
                  <a16:creationId xmlns:a16="http://schemas.microsoft.com/office/drawing/2014/main" id="{3526FCE1-CEA1-4E86-AB93-FFED419D228E}"/>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777E3F43-FBE3-4EF3-B96C-A12BBFB879CA}"/>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Plus Sign 12">
            <a:extLst>
              <a:ext uri="{FF2B5EF4-FFF2-40B4-BE49-F238E27FC236}">
                <a16:creationId xmlns:a16="http://schemas.microsoft.com/office/drawing/2014/main" id="{EA6E0209-4EEA-452C-BACF-7E115317F303}"/>
              </a:ext>
            </a:extLst>
          </p:cNvPr>
          <p:cNvSpPr/>
          <p:nvPr/>
        </p:nvSpPr>
        <p:spPr>
          <a:xfrm>
            <a:off x="4208153" y="1655479"/>
            <a:ext cx="603504" cy="603504"/>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F4629A5-3E46-4941-963F-16573FC36A48}"/>
              </a:ext>
            </a:extLst>
          </p:cNvPr>
          <p:cNvCxnSpPr/>
          <p:nvPr/>
        </p:nvCxnSpPr>
        <p:spPr>
          <a:xfrm>
            <a:off x="2613534" y="2723171"/>
            <a:ext cx="3916933"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37D013C-22DB-43DA-81B6-ACD2E2E118FB}"/>
              </a:ext>
            </a:extLst>
          </p:cNvPr>
          <p:cNvPicPr>
            <a:picLocks noChangeAspect="1"/>
          </p:cNvPicPr>
          <p:nvPr/>
        </p:nvPicPr>
        <p:blipFill>
          <a:blip r:embed="rId3"/>
          <a:stretch>
            <a:fillRect/>
          </a:stretch>
        </p:blipFill>
        <p:spPr>
          <a:xfrm>
            <a:off x="5156761" y="1669738"/>
            <a:ext cx="994142" cy="591751"/>
          </a:xfrm>
          <a:prstGeom prst="rect">
            <a:avLst/>
          </a:prstGeom>
        </p:spPr>
      </p:pic>
    </p:spTree>
    <p:extLst>
      <p:ext uri="{BB962C8B-B14F-4D97-AF65-F5344CB8AC3E}">
        <p14:creationId xmlns:p14="http://schemas.microsoft.com/office/powerpoint/2010/main" val="38681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0.02144 2.41943E-6 L 2.4432E-6 2.41943E-6 " pathEditMode="relative" rAng="0" ptsTypes="AA">
                                      <p:cBhvr>
                                        <p:cTn id="9" dur="500" fill="hold"/>
                                        <p:tgtEl>
                                          <p:spTgt spid="10"/>
                                        </p:tgtEl>
                                        <p:attrNameLst>
                                          <p:attrName>ppt_x</p:attrName>
                                          <p:attrName>ppt_y</p:attrName>
                                        </p:attrNameLst>
                                      </p:cBhvr>
                                      <p:rCtr x="-1072"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42" presetClass="path" presetSubtype="0" decel="100000" fill="hold" nodeType="withEffect">
                                  <p:stCondLst>
                                    <p:cond delay="0"/>
                                  </p:stCondLst>
                                  <p:childTnLst>
                                    <p:animMotion origin="layout" path="M -0.02448 1.23457E-6 L 8.33333E-7 1.23457E-6 " pathEditMode="relative" rAng="0" ptsTypes="AA">
                                      <p:cBhvr>
                                        <p:cTn id="17" dur="500" fill="hold"/>
                                        <p:tgtEl>
                                          <p:spTgt spid="3"/>
                                        </p:tgtEl>
                                        <p:attrNameLst>
                                          <p:attrName>ppt_x</p:attrName>
                                          <p:attrName>ppt_y</p:attrName>
                                        </p:attrNameLst>
                                      </p:cBhvr>
                                      <p:rCtr x="1215" y="0"/>
                                    </p:animMotion>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500"/>
                                        <p:tgtEl>
                                          <p:spTgt spid="2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2" presetClass="path" presetSubtype="0" decel="100000" fill="hold" grpId="1" nodeType="withEffect">
                                  <p:stCondLst>
                                    <p:cond delay="0"/>
                                  </p:stCondLst>
                                  <p:childTnLst>
                                    <p:animMotion origin="layout" path="M 0.02144 2.41943E-6 L 2.4432E-6 2.41943E-6 " pathEditMode="relative" rAng="0" ptsTypes="AA">
                                      <p:cBhvr>
                                        <p:cTn id="27" dur="500" fill="hold"/>
                                        <p:tgtEl>
                                          <p:spTgt spid="8"/>
                                        </p:tgtEl>
                                        <p:attrNameLst>
                                          <p:attrName>ppt_x</p:attrName>
                                          <p:attrName>ppt_y</p:attrName>
                                        </p:attrNameLst>
                                      </p:cBhvr>
                                      <p:rCtr x="-1072" y="0"/>
                                    </p:animMotion>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42" presetClass="path" presetSubtype="0" decel="100000" fill="hold" grpId="1" nodeType="withEffect">
                                  <p:stCondLst>
                                    <p:cond delay="0"/>
                                  </p:stCondLst>
                                  <p:childTnLst>
                                    <p:animMotion origin="layout" path="M -0.02448 9.87654E-7 L 1.11022E-16 9.87654E-7 " pathEditMode="relative" rAng="0" ptsTypes="AA">
                                      <p:cBhvr>
                                        <p:cTn id="32" dur="500" fill="hold"/>
                                        <p:tgtEl>
                                          <p:spTgt spid="9"/>
                                        </p:tgtEl>
                                        <p:attrNameLst>
                                          <p:attrName>ppt_x</p:attrName>
                                          <p:attrName>ppt_y</p:attrName>
                                        </p:attrNameLst>
                                      </p:cBhvr>
                                      <p:rCtr x="1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DE9BF-19CB-EB44-8637-E6227A198A09}"/>
              </a:ext>
            </a:extLst>
          </p:cNvPr>
          <p:cNvPicPr>
            <a:picLocks noChangeAspect="1"/>
          </p:cNvPicPr>
          <p:nvPr/>
        </p:nvPicPr>
        <p:blipFill>
          <a:blip r:embed="rId2"/>
          <a:stretch>
            <a:fillRect/>
          </a:stretch>
        </p:blipFill>
        <p:spPr>
          <a:xfrm>
            <a:off x="1596112" y="203200"/>
            <a:ext cx="6040822" cy="4395149"/>
          </a:xfrm>
          <a:prstGeom prst="rect">
            <a:avLst/>
          </a:prstGeom>
        </p:spPr>
      </p:pic>
    </p:spTree>
    <p:extLst>
      <p:ext uri="{BB962C8B-B14F-4D97-AF65-F5344CB8AC3E}">
        <p14:creationId xmlns:p14="http://schemas.microsoft.com/office/powerpoint/2010/main" val="25445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2292563"/>
            <a:ext cx="461118" cy="486735"/>
          </a:xfrm>
          <a:prstGeom prst="rect">
            <a:avLst/>
          </a:prstGeom>
        </p:spPr>
      </p:pic>
      <p:sp>
        <p:nvSpPr>
          <p:cNvPr id="9" name="TextBox 8"/>
          <p:cNvSpPr txBox="1"/>
          <p:nvPr/>
        </p:nvSpPr>
        <p:spPr>
          <a:xfrm>
            <a:off x="18859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pic>
        <p:nvPicPr>
          <p:cNvPr id="32" name="Picture 31">
            <a:extLst>
              <a:ext uri="{FF2B5EF4-FFF2-40B4-BE49-F238E27FC236}">
                <a16:creationId xmlns:a16="http://schemas.microsoft.com/office/drawing/2014/main" id="{F0AABE9C-CEA2-4146-9A65-DFA65F03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42" y="2292563"/>
            <a:ext cx="461118" cy="486735"/>
          </a:xfrm>
          <a:prstGeom prst="rect">
            <a:avLst/>
          </a:prstGeom>
        </p:spPr>
      </p:pic>
      <p:sp>
        <p:nvSpPr>
          <p:cNvPr id="33" name="TextBox 32">
            <a:extLst>
              <a:ext uri="{FF2B5EF4-FFF2-40B4-BE49-F238E27FC236}">
                <a16:creationId xmlns:a16="http://schemas.microsoft.com/office/drawing/2014/main" id="{0E83ED9B-C7E6-47EE-84C0-333E113A6A0F}"/>
              </a:ext>
            </a:extLst>
          </p:cNvPr>
          <p:cNvSpPr txBox="1"/>
          <p:nvPr/>
        </p:nvSpPr>
        <p:spPr>
          <a:xfrm>
            <a:off x="58283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3211287"/>
            <a:ext cx="5225142"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730650"/>
            <a:chOff x="3834989" y="1049304"/>
            <a:chExt cx="1429700" cy="2730650"/>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pic>
          <p:nvPicPr>
            <p:cNvPr id="26" name="Picture 25">
              <a:extLst>
                <a:ext uri="{FF2B5EF4-FFF2-40B4-BE49-F238E27FC236}">
                  <a16:creationId xmlns:a16="http://schemas.microsoft.com/office/drawing/2014/main" id="{B2042856-2333-44FA-868A-49520139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280" y="2292563"/>
              <a:ext cx="461118" cy="486735"/>
            </a:xfrm>
            <a:prstGeom prst="rect">
              <a:avLst/>
            </a:prstGeom>
          </p:spPr>
        </p:pic>
        <p:sp>
          <p:nvSpPr>
            <p:cNvPr id="27" name="TextBox 26">
              <a:extLst>
                <a:ext uri="{FF2B5EF4-FFF2-40B4-BE49-F238E27FC236}">
                  <a16:creationId xmlns:a16="http://schemas.microsoft.com/office/drawing/2014/main" id="{86D30090-648C-49CB-85D9-82C1B97F53B8}"/>
                </a:ext>
              </a:extLst>
            </p:cNvPr>
            <p:cNvSpPr txBox="1"/>
            <p:nvPr/>
          </p:nvSpPr>
          <p:spPr>
            <a:xfrm>
              <a:off x="3834989"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546" y="3348669"/>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spTree>
    <p:extLst>
      <p:ext uri="{BB962C8B-B14F-4D97-AF65-F5344CB8AC3E}">
        <p14:creationId xmlns:p14="http://schemas.microsoft.com/office/powerpoint/2010/main" val="448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9AE655-A16A-4C4C-9DD7-B744C7AE466A}"/>
              </a:ext>
            </a:extLst>
          </p:cNvPr>
          <p:cNvSpPr>
            <a:spLocks noGrp="1"/>
          </p:cNvSpPr>
          <p:nvPr>
            <p:ph type="title" idx="4294967295"/>
          </p:nvPr>
        </p:nvSpPr>
        <p:spPr>
          <a:xfrm>
            <a:off x="523701" y="2800437"/>
            <a:ext cx="8448675" cy="469900"/>
          </a:xfrm>
        </p:spPr>
        <p:txBody>
          <a:bodyPr/>
          <a:lstStyle/>
          <a:p>
            <a:pPr algn="ctr"/>
            <a:r>
              <a:rPr lang="en-US" b="0" spc="300" dirty="0">
                <a:latin typeface="Amazon Ember Light" panose="020B0403020204020204" pitchFamily="34" charset="0"/>
                <a:ea typeface="Amazon Ember Light" panose="020B0403020204020204" pitchFamily="34" charset="0"/>
                <a:cs typeface="Amazon Ember Light" panose="020B0403020204020204" pitchFamily="34" charset="0"/>
              </a:rPr>
              <a:t>“Run Kubernetes for me.”</a:t>
            </a:r>
          </a:p>
        </p:txBody>
      </p:sp>
      <p:grpSp>
        <p:nvGrpSpPr>
          <p:cNvPr id="8" name="Group 7">
            <a:extLst>
              <a:ext uri="{FF2B5EF4-FFF2-40B4-BE49-F238E27FC236}">
                <a16:creationId xmlns:a16="http://schemas.microsoft.com/office/drawing/2014/main" id="{81C8DDAC-12C6-4F0C-8700-1144F728A615}"/>
              </a:ext>
            </a:extLst>
          </p:cNvPr>
          <p:cNvGrpSpPr>
            <a:grpSpLocks noChangeAspect="1"/>
          </p:cNvGrpSpPr>
          <p:nvPr/>
        </p:nvGrpSpPr>
        <p:grpSpPr>
          <a:xfrm>
            <a:off x="3720994" y="848192"/>
            <a:ext cx="1702009" cy="1645920"/>
            <a:chOff x="3485826" y="819150"/>
            <a:chExt cx="2172348" cy="2100763"/>
          </a:xfrm>
        </p:grpSpPr>
        <p:sp>
          <p:nvSpPr>
            <p:cNvPr id="9" name="Freeform 6">
              <a:extLst>
                <a:ext uri="{FF2B5EF4-FFF2-40B4-BE49-F238E27FC236}">
                  <a16:creationId xmlns:a16="http://schemas.microsoft.com/office/drawing/2014/main" id="{132C927F-93A1-44B8-A81A-990A339C7B3D}"/>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4D74C76-55C7-4578-B40C-936FBF9653D1}"/>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37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0.04599 L 0 -4.93827E-6 " pathEditMode="relative" rAng="0" ptsTypes="AA">
                                      <p:cBhvr>
                                        <p:cTn id="9" dur="500" fill="hold"/>
                                        <p:tgtEl>
                                          <p:spTgt spid="5"/>
                                        </p:tgtEl>
                                        <p:attrNameLst>
                                          <p:attrName>ppt_x</p:attrName>
                                          <p:attrName>ppt_y</p:attrName>
                                        </p:attrNameLst>
                                      </p:cBhvr>
                                      <p:rCtr x="0" y="-2315"/>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0.02135 -1.35802E-6 L 0 -1.35802E-6 " pathEditMode="relative" rAng="0" ptsTypes="AA">
                                      <p:cBhvr>
                                        <p:cTn id="14" dur="500" fill="hold"/>
                                        <p:tgtEl>
                                          <p:spTgt spid="8"/>
                                        </p:tgtEl>
                                        <p:attrNameLst>
                                          <p:attrName>ppt_x</p:attrName>
                                          <p:attrName>ppt_y</p:attrName>
                                        </p:attrNameLst>
                                      </p:cBhvr>
                                      <p:rCtr x="-10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D844A38-00E4-49DA-B00E-DDE8209F7EF8}"/>
              </a:ext>
            </a:extLst>
          </p:cNvPr>
          <p:cNvSpPr txBox="1"/>
          <p:nvPr/>
        </p:nvSpPr>
        <p:spPr>
          <a:xfrm>
            <a:off x="780726" y="3149084"/>
            <a:ext cx="7582548" cy="369332"/>
          </a:xfrm>
          <a:prstGeom prst="rect">
            <a:avLst/>
          </a:prstGeom>
          <a:noFill/>
        </p:spPr>
        <p:txBody>
          <a:bodyPr wrap="square" rtlCol="0">
            <a:spAutoFit/>
          </a:bodyPr>
          <a:lstStyle/>
          <a:p>
            <a:pPr algn="ctr"/>
            <a:r>
              <a:rPr lang="en-US" spc="300" dirty="0">
                <a:solidFill>
                  <a:schemeClr val="accent2"/>
                </a:solidFill>
              </a:rPr>
              <a:t>ELASTIC CONTAINER SERVICE FOR KUBERNETES</a:t>
            </a:r>
          </a:p>
        </p:txBody>
      </p:sp>
      <p:pic>
        <p:nvPicPr>
          <p:cNvPr id="8" name="Picture 7">
            <a:extLst>
              <a:ext uri="{FF2B5EF4-FFF2-40B4-BE49-F238E27FC236}">
                <a16:creationId xmlns:a16="http://schemas.microsoft.com/office/drawing/2014/main" id="{E29CABE9-7F0F-42F9-8231-81D7008F03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07820" y="1194197"/>
            <a:ext cx="5913120" cy="1706880"/>
          </a:xfrm>
          <a:prstGeom prst="rect">
            <a:avLst/>
          </a:prstGeom>
        </p:spPr>
      </p:pic>
    </p:spTree>
    <p:extLst>
      <p:ext uri="{BB962C8B-B14F-4D97-AF65-F5344CB8AC3E}">
        <p14:creationId xmlns:p14="http://schemas.microsoft.com/office/powerpoint/2010/main" val="3244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5428E-6 0.04607 L 2.25428E-6 2.41943E-6 " pathEditMode="relative" rAng="0" ptsTypes="AA">
                                      <p:cBhvr>
                                        <p:cTn id="9" dur="500" fill="hold"/>
                                        <p:tgtEl>
                                          <p:spTgt spid="8"/>
                                        </p:tgtEl>
                                        <p:attrNameLst>
                                          <p:attrName>ppt_x</p:attrName>
                                          <p:attrName>ppt_y</p:attrName>
                                        </p:attrNameLst>
                                      </p:cBhvr>
                                      <p:rCtr x="0" y="-2315"/>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0 -0.04506 L 0 1.85185E-6 " pathEditMode="relative" rAng="0" ptsTypes="AA">
                                      <p:cBhvr>
                                        <p:cTn id="14" dur="1000" fill="hold"/>
                                        <p:tgtEl>
                                          <p:spTgt spid="17"/>
                                        </p:tgtEl>
                                        <p:attrNameLst>
                                          <p:attrName>ppt_x</p:attrName>
                                          <p:attrName>ppt_y</p:attrName>
                                        </p:attrNameLst>
                                      </p:cBhvr>
                                      <p:rCtr x="0" y="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2292563"/>
            <a:ext cx="461118" cy="486735"/>
          </a:xfrm>
          <a:prstGeom prst="rect">
            <a:avLst/>
          </a:prstGeom>
        </p:spPr>
      </p:pic>
      <p:sp>
        <p:nvSpPr>
          <p:cNvPr id="9" name="TextBox 8"/>
          <p:cNvSpPr txBox="1"/>
          <p:nvPr/>
        </p:nvSpPr>
        <p:spPr>
          <a:xfrm>
            <a:off x="18859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pic>
        <p:nvPicPr>
          <p:cNvPr id="32" name="Picture 31">
            <a:extLst>
              <a:ext uri="{FF2B5EF4-FFF2-40B4-BE49-F238E27FC236}">
                <a16:creationId xmlns:a16="http://schemas.microsoft.com/office/drawing/2014/main" id="{F0AABE9C-CEA2-4146-9A65-DFA65F03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42" y="2292563"/>
            <a:ext cx="461118" cy="486735"/>
          </a:xfrm>
          <a:prstGeom prst="rect">
            <a:avLst/>
          </a:prstGeom>
        </p:spPr>
      </p:pic>
      <p:sp>
        <p:nvSpPr>
          <p:cNvPr id="33" name="TextBox 32">
            <a:extLst>
              <a:ext uri="{FF2B5EF4-FFF2-40B4-BE49-F238E27FC236}">
                <a16:creationId xmlns:a16="http://schemas.microsoft.com/office/drawing/2014/main" id="{0E83ED9B-C7E6-47EE-84C0-333E113A6A0F}"/>
              </a:ext>
            </a:extLst>
          </p:cNvPr>
          <p:cNvSpPr txBox="1"/>
          <p:nvPr/>
        </p:nvSpPr>
        <p:spPr>
          <a:xfrm>
            <a:off x="5828351"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3211287"/>
            <a:ext cx="5225142"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730650"/>
            <a:chOff x="3834989" y="1049304"/>
            <a:chExt cx="1429700" cy="2730650"/>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pic>
          <p:nvPicPr>
            <p:cNvPr id="26" name="Picture 25">
              <a:extLst>
                <a:ext uri="{FF2B5EF4-FFF2-40B4-BE49-F238E27FC236}">
                  <a16:creationId xmlns:a16="http://schemas.microsoft.com/office/drawing/2014/main" id="{B2042856-2333-44FA-868A-49520139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280" y="2292563"/>
              <a:ext cx="461118" cy="486735"/>
            </a:xfrm>
            <a:prstGeom prst="rect">
              <a:avLst/>
            </a:prstGeom>
          </p:spPr>
        </p:pic>
        <p:sp>
          <p:nvSpPr>
            <p:cNvPr id="27" name="TextBox 26">
              <a:extLst>
                <a:ext uri="{FF2B5EF4-FFF2-40B4-BE49-F238E27FC236}">
                  <a16:creationId xmlns:a16="http://schemas.microsoft.com/office/drawing/2014/main" id="{86D30090-648C-49CB-85D9-82C1B97F53B8}"/>
                </a:ext>
              </a:extLst>
            </p:cNvPr>
            <p:cNvSpPr txBox="1"/>
            <p:nvPr/>
          </p:nvSpPr>
          <p:spPr>
            <a:xfrm>
              <a:off x="3834989" y="2879111"/>
              <a:ext cx="1429700" cy="249235"/>
            </a:xfrm>
            <a:prstGeom prst="rect">
              <a:avLst/>
            </a:prstGeom>
            <a:noFill/>
          </p:spPr>
          <p:txBody>
            <a:bodyPr wrap="square" rtlCol="0" anchor="ctr" anchorCtr="0">
              <a:spAutoFit/>
            </a:bodyPr>
            <a:lstStyle/>
            <a:p>
              <a:pPr algn="ctr" defTabSz="685800"/>
              <a:r>
                <a:rPr lang="en-US" sz="1400" dirty="0" err="1">
                  <a:solidFill>
                    <a:schemeClr val="accent2"/>
                  </a:solidFill>
                </a:rPr>
                <a:t>Etcd</a:t>
              </a:r>
              <a:endParaRPr lang="en-US" sz="1400" dirty="0">
                <a:solidFill>
                  <a:schemeClr val="accent2"/>
                </a:solidFill>
              </a:endParaRPr>
            </a:p>
          </p:txBody>
        </p:sp>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546" y="3348669"/>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spTree>
    <p:extLst>
      <p:ext uri="{BB962C8B-B14F-4D97-AF65-F5344CB8AC3E}">
        <p14:creationId xmlns:p14="http://schemas.microsoft.com/office/powerpoint/2010/main" val="29705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2"/>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42" y="1049304"/>
            <a:ext cx="461118" cy="553341"/>
          </a:xfrm>
          <a:prstGeom prst="rect">
            <a:avLst/>
          </a:prstGeom>
        </p:spPr>
      </p:pic>
      <p:sp>
        <p:nvSpPr>
          <p:cNvPr id="12" name="TextBox 11"/>
          <p:cNvSpPr txBox="1"/>
          <p:nvPr/>
        </p:nvSpPr>
        <p:spPr>
          <a:xfrm>
            <a:off x="18859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15" name="Rounded Rectangle 14"/>
          <p:cNvSpPr/>
          <p:nvPr/>
        </p:nvSpPr>
        <p:spPr>
          <a:xfrm>
            <a:off x="18859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29" name="Rounded Rectangle 14">
            <a:extLst>
              <a:ext uri="{FF2B5EF4-FFF2-40B4-BE49-F238E27FC236}">
                <a16:creationId xmlns:a16="http://schemas.microsoft.com/office/drawing/2014/main" id="{A2F44A9D-729F-42FC-B9CA-9B4A75BD42CD}"/>
              </a:ext>
            </a:extLst>
          </p:cNvPr>
          <p:cNvSpPr/>
          <p:nvPr/>
        </p:nvSpPr>
        <p:spPr>
          <a:xfrm>
            <a:off x="3857150"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pic>
        <p:nvPicPr>
          <p:cNvPr id="31" name="Picture 30">
            <a:extLst>
              <a:ext uri="{FF2B5EF4-FFF2-40B4-BE49-F238E27FC236}">
                <a16:creationId xmlns:a16="http://schemas.microsoft.com/office/drawing/2014/main" id="{3EFFDDE9-671E-4555-82DD-9AEDD5E3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42" y="1049304"/>
            <a:ext cx="461118" cy="553341"/>
          </a:xfrm>
          <a:prstGeom prst="rect">
            <a:avLst/>
          </a:prstGeom>
        </p:spPr>
      </p:pic>
      <p:sp>
        <p:nvSpPr>
          <p:cNvPr id="34" name="TextBox 33">
            <a:extLst>
              <a:ext uri="{FF2B5EF4-FFF2-40B4-BE49-F238E27FC236}">
                <a16:creationId xmlns:a16="http://schemas.microsoft.com/office/drawing/2014/main" id="{DE894FBF-824E-4802-9D58-92976B194FAF}"/>
              </a:ext>
            </a:extLst>
          </p:cNvPr>
          <p:cNvSpPr txBox="1"/>
          <p:nvPr/>
        </p:nvSpPr>
        <p:spPr>
          <a:xfrm>
            <a:off x="5828351"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sp>
        <p:nvSpPr>
          <p:cNvPr id="35" name="Rounded Rectangle 14">
            <a:extLst>
              <a:ext uri="{FF2B5EF4-FFF2-40B4-BE49-F238E27FC236}">
                <a16:creationId xmlns:a16="http://schemas.microsoft.com/office/drawing/2014/main" id="{095F2F6B-5780-4D03-BDB0-94FC2FB8C660}"/>
              </a:ext>
            </a:extLst>
          </p:cNvPr>
          <p:cNvSpPr/>
          <p:nvPr/>
        </p:nvSpPr>
        <p:spPr>
          <a:xfrm>
            <a:off x="5828351" y="809892"/>
            <a:ext cx="1429700" cy="3152507"/>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37" name="TextBox 32">
            <a:extLst>
              <a:ext uri="{FF2B5EF4-FFF2-40B4-BE49-F238E27FC236}">
                <a16:creationId xmlns:a16="http://schemas.microsoft.com/office/drawing/2014/main" id="{273C62F3-2723-4446-BC1F-D1C0EECBF64B}"/>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38"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sp>
        <p:nvSpPr>
          <p:cNvPr id="2" name="Rectangle 1">
            <a:extLst>
              <a:ext uri="{FF2B5EF4-FFF2-40B4-BE49-F238E27FC236}">
                <a16:creationId xmlns:a16="http://schemas.microsoft.com/office/drawing/2014/main" id="{96693BC7-1FF9-4EEE-8067-6723D9662D36}"/>
              </a:ext>
            </a:extLst>
          </p:cNvPr>
          <p:cNvSpPr/>
          <p:nvPr/>
        </p:nvSpPr>
        <p:spPr>
          <a:xfrm>
            <a:off x="1959429" y="2982632"/>
            <a:ext cx="5225142" cy="876355"/>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6676C4A-BD01-49F4-9D8F-ED6290DFF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242" y="3133026"/>
            <a:ext cx="408586" cy="431285"/>
          </a:xfrm>
          <a:prstGeom prst="rect">
            <a:avLst/>
          </a:prstGeom>
        </p:spPr>
      </p:pic>
      <p:grpSp>
        <p:nvGrpSpPr>
          <p:cNvPr id="4" name="Group 3">
            <a:extLst>
              <a:ext uri="{FF2B5EF4-FFF2-40B4-BE49-F238E27FC236}">
                <a16:creationId xmlns:a16="http://schemas.microsoft.com/office/drawing/2014/main" id="{9B2C2DB5-9BC5-485F-A00D-00CE32301E49}"/>
              </a:ext>
            </a:extLst>
          </p:cNvPr>
          <p:cNvGrpSpPr/>
          <p:nvPr/>
        </p:nvGrpSpPr>
        <p:grpSpPr>
          <a:xfrm>
            <a:off x="3857150" y="1049304"/>
            <a:ext cx="1429700" cy="2524749"/>
            <a:chOff x="3834989" y="1049304"/>
            <a:chExt cx="1429700" cy="2524749"/>
          </a:xfrm>
        </p:grpSpPr>
        <p:pic>
          <p:nvPicPr>
            <p:cNvPr id="25" name="Picture 24">
              <a:extLst>
                <a:ext uri="{FF2B5EF4-FFF2-40B4-BE49-F238E27FC236}">
                  <a16:creationId xmlns:a16="http://schemas.microsoft.com/office/drawing/2014/main" id="{64E6C570-2F80-451E-A0CE-40D3AAD6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80" y="1049304"/>
              <a:ext cx="461118" cy="553341"/>
            </a:xfrm>
            <a:prstGeom prst="rect">
              <a:avLst/>
            </a:prstGeom>
          </p:spPr>
        </p:pic>
        <p:sp>
          <p:nvSpPr>
            <p:cNvPr id="28" name="TextBox 27">
              <a:extLst>
                <a:ext uri="{FF2B5EF4-FFF2-40B4-BE49-F238E27FC236}">
                  <a16:creationId xmlns:a16="http://schemas.microsoft.com/office/drawing/2014/main" id="{4F877A80-419D-4FAB-AF19-33FF057D18AC}"/>
                </a:ext>
              </a:extLst>
            </p:cNvPr>
            <p:cNvSpPr txBox="1"/>
            <p:nvPr/>
          </p:nvSpPr>
          <p:spPr>
            <a:xfrm>
              <a:off x="3834989" y="1782474"/>
              <a:ext cx="1429700" cy="227576"/>
            </a:xfrm>
            <a:prstGeom prst="rect">
              <a:avLst/>
            </a:prstGeom>
            <a:noFill/>
          </p:spPr>
          <p:txBody>
            <a:bodyPr wrap="square" rtlCol="0" anchor="ctr" anchorCtr="0">
              <a:noAutofit/>
            </a:bodyPr>
            <a:lstStyle/>
            <a:p>
              <a:pPr algn="ctr" defTabSz="685800"/>
              <a:r>
                <a:rPr lang="en-US" sz="1400" dirty="0">
                  <a:solidFill>
                    <a:schemeClr val="accent2"/>
                  </a:solidFill>
                </a:rPr>
                <a:t>Master</a:t>
              </a:r>
            </a:p>
            <a:p>
              <a:pPr algn="ctr" defTabSz="685800"/>
              <a:endParaRPr lang="en-US" sz="1400" dirty="0">
                <a:solidFill>
                  <a:schemeClr val="accent2"/>
                </a:solidFill>
              </a:endParaRPr>
            </a:p>
          </p:txBody>
        </p:sp>
        <p:pic>
          <p:nvPicPr>
            <p:cNvPr id="36" name="Picture 35">
              <a:extLst>
                <a:ext uri="{FF2B5EF4-FFF2-40B4-BE49-F238E27FC236}">
                  <a16:creationId xmlns:a16="http://schemas.microsoft.com/office/drawing/2014/main" id="{BC691E4C-2505-4A3D-83B5-5DBA13B8D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546" y="3142768"/>
              <a:ext cx="408586" cy="431285"/>
            </a:xfrm>
            <a:prstGeom prst="rect">
              <a:avLst/>
            </a:prstGeom>
          </p:spPr>
        </p:pic>
      </p:grpSp>
      <p:pic>
        <p:nvPicPr>
          <p:cNvPr id="39" name="Picture 38">
            <a:extLst>
              <a:ext uri="{FF2B5EF4-FFF2-40B4-BE49-F238E27FC236}">
                <a16:creationId xmlns:a16="http://schemas.microsoft.com/office/drawing/2014/main" id="{DFA9A9B0-8D10-4C45-8A0F-1E57AF191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907" y="3142767"/>
            <a:ext cx="408586" cy="431285"/>
          </a:xfrm>
          <a:prstGeom prst="rect">
            <a:avLst/>
          </a:prstGeom>
        </p:spPr>
      </p:pic>
      <p:sp>
        <p:nvSpPr>
          <p:cNvPr id="30" name="Rectangle 29">
            <a:extLst>
              <a:ext uri="{FF2B5EF4-FFF2-40B4-BE49-F238E27FC236}">
                <a16:creationId xmlns:a16="http://schemas.microsoft.com/office/drawing/2014/main" id="{96693BC7-1FF9-4EEE-8067-6723D9662D36}"/>
              </a:ext>
            </a:extLst>
          </p:cNvPr>
          <p:cNvSpPr/>
          <p:nvPr/>
        </p:nvSpPr>
        <p:spPr>
          <a:xfrm>
            <a:off x="1959429" y="941698"/>
            <a:ext cx="5225142" cy="1068352"/>
          </a:xfrm>
          <a:prstGeom prst="rect">
            <a:avLst/>
          </a:prstGeom>
          <a:solidFill>
            <a:schemeClr val="tx1">
              <a:alpha val="7000"/>
            </a:schemeClr>
          </a:solidFill>
          <a:ln w="6350">
            <a:solidFill>
              <a:schemeClr val="accent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1D7D896-36B5-4091-8258-7A19CD2524BA}"/>
              </a:ext>
            </a:extLst>
          </p:cNvPr>
          <p:cNvSpPr txBox="1"/>
          <p:nvPr/>
        </p:nvSpPr>
        <p:spPr>
          <a:xfrm>
            <a:off x="2043588" y="3532902"/>
            <a:ext cx="1114425" cy="307777"/>
          </a:xfrm>
          <a:prstGeom prst="rect">
            <a:avLst/>
          </a:prstGeom>
          <a:noFill/>
        </p:spPr>
        <p:txBody>
          <a:bodyPr wrap="square" rtlCol="0">
            <a:spAutoFit/>
          </a:bodyPr>
          <a:lstStyle/>
          <a:p>
            <a:pPr algn="ctr" defTabSz="685800"/>
            <a:r>
              <a:rPr lang="en-US" sz="1400" dirty="0"/>
              <a:t>Workers</a:t>
            </a:r>
          </a:p>
        </p:txBody>
      </p:sp>
      <p:sp>
        <p:nvSpPr>
          <p:cNvPr id="42" name="TextBox 41">
            <a:extLst>
              <a:ext uri="{FF2B5EF4-FFF2-40B4-BE49-F238E27FC236}">
                <a16:creationId xmlns:a16="http://schemas.microsoft.com/office/drawing/2014/main" id="{91D7D896-36B5-4091-8258-7A19CD2524BA}"/>
              </a:ext>
            </a:extLst>
          </p:cNvPr>
          <p:cNvSpPr txBox="1"/>
          <p:nvPr/>
        </p:nvSpPr>
        <p:spPr>
          <a:xfrm>
            <a:off x="4059072" y="3551961"/>
            <a:ext cx="1114425" cy="307777"/>
          </a:xfrm>
          <a:prstGeom prst="rect">
            <a:avLst/>
          </a:prstGeom>
          <a:noFill/>
        </p:spPr>
        <p:txBody>
          <a:bodyPr wrap="square" rtlCol="0">
            <a:spAutoFit/>
          </a:bodyPr>
          <a:lstStyle/>
          <a:p>
            <a:pPr algn="ctr" defTabSz="685800"/>
            <a:r>
              <a:rPr lang="en-US" sz="1400" dirty="0"/>
              <a:t>Workers</a:t>
            </a:r>
          </a:p>
        </p:txBody>
      </p:sp>
      <p:sp>
        <p:nvSpPr>
          <p:cNvPr id="43" name="TextBox 42">
            <a:extLst>
              <a:ext uri="{FF2B5EF4-FFF2-40B4-BE49-F238E27FC236}">
                <a16:creationId xmlns:a16="http://schemas.microsoft.com/office/drawing/2014/main" id="{91D7D896-36B5-4091-8258-7A19CD2524BA}"/>
              </a:ext>
            </a:extLst>
          </p:cNvPr>
          <p:cNvSpPr txBox="1"/>
          <p:nvPr/>
        </p:nvSpPr>
        <p:spPr>
          <a:xfrm>
            <a:off x="6044546" y="3534599"/>
            <a:ext cx="1114425" cy="307777"/>
          </a:xfrm>
          <a:prstGeom prst="rect">
            <a:avLst/>
          </a:prstGeom>
          <a:noFill/>
        </p:spPr>
        <p:txBody>
          <a:bodyPr wrap="square" rtlCol="0">
            <a:spAutoFit/>
          </a:bodyPr>
          <a:lstStyle/>
          <a:p>
            <a:pPr algn="ctr" defTabSz="685800"/>
            <a:r>
              <a:rPr lang="en-US" sz="1400" dirty="0"/>
              <a:t>Workers</a:t>
            </a:r>
          </a:p>
        </p:txBody>
      </p:sp>
      <p:sp>
        <p:nvSpPr>
          <p:cNvPr id="44"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7149953" y="3312442"/>
            <a:ext cx="1765512" cy="261610"/>
          </a:xfrm>
          <a:prstGeom prst="rect">
            <a:avLst/>
          </a:prstGeom>
          <a:noFill/>
          <a:ln w="9525">
            <a:noFill/>
            <a:miter lim="800000"/>
            <a:headEnd/>
            <a:tailEnd/>
          </a:ln>
        </p:spPr>
        <p:txBody>
          <a:bodyPr wrap="square">
            <a:spAutoFit/>
          </a:bodyPr>
          <a:lstStyle/>
          <a:p>
            <a:pPr algn="ctr" defTabSz="685800"/>
            <a:r>
              <a:rPr lang="en-US" sz="1100" b="1" dirty="0">
                <a:solidFill>
                  <a:schemeClr val="bg1"/>
                </a:solidFill>
                <a:ea typeface="Verdana" pitchFamily="34" charset="0"/>
                <a:cs typeface="Helvetica Neue"/>
              </a:rPr>
              <a:t>Customer Account</a:t>
            </a:r>
          </a:p>
        </p:txBody>
      </p:sp>
      <p:sp>
        <p:nvSpPr>
          <p:cNvPr id="45" name="TextBox 32">
            <a:extLst>
              <a:ext uri="{FF2B5EF4-FFF2-40B4-BE49-F238E27FC236}">
                <a16:creationId xmlns:a16="http://schemas.microsoft.com/office/drawing/2014/main" id="{7E5F5322-CB64-47C3-A16C-AD4881461AAA}"/>
              </a:ext>
            </a:extLst>
          </p:cNvPr>
          <p:cNvSpPr txBox="1">
            <a:spLocks noChangeArrowheads="1"/>
          </p:cNvSpPr>
          <p:nvPr/>
        </p:nvSpPr>
        <p:spPr bwMode="auto">
          <a:xfrm>
            <a:off x="7041854" y="1389067"/>
            <a:ext cx="1765512" cy="261610"/>
          </a:xfrm>
          <a:prstGeom prst="rect">
            <a:avLst/>
          </a:prstGeom>
          <a:noFill/>
          <a:ln w="9525">
            <a:noFill/>
            <a:miter lim="800000"/>
            <a:headEnd/>
            <a:tailEnd/>
          </a:ln>
        </p:spPr>
        <p:txBody>
          <a:bodyPr wrap="square">
            <a:spAutoFit/>
          </a:bodyPr>
          <a:lstStyle/>
          <a:p>
            <a:pPr algn="ctr" defTabSz="685800"/>
            <a:r>
              <a:rPr lang="en-US" sz="1100" b="1" dirty="0">
                <a:solidFill>
                  <a:schemeClr val="bg1"/>
                </a:solidFill>
                <a:ea typeface="Verdana" pitchFamily="34" charset="0"/>
                <a:cs typeface="Helvetica Neue"/>
              </a:rPr>
              <a:t>AWS Managed</a:t>
            </a:r>
          </a:p>
        </p:txBody>
      </p:sp>
    </p:spTree>
    <p:extLst>
      <p:ext uri="{BB962C8B-B14F-4D97-AF65-F5344CB8AC3E}">
        <p14:creationId xmlns:p14="http://schemas.microsoft.com/office/powerpoint/2010/main" val="33781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F40DC27D-5132-45FA-9F1A-B6ABFDE37352}"/>
              </a:ext>
            </a:extLst>
          </p:cNvPr>
          <p:cNvSpPr/>
          <p:nvPr/>
        </p:nvSpPr>
        <p:spPr>
          <a:xfrm>
            <a:off x="1962173"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E81D39C-B97D-4217-8ED7-7881DEB0DD63}"/>
              </a:ext>
            </a:extLst>
          </p:cNvPr>
          <p:cNvSpPr/>
          <p:nvPr/>
        </p:nvSpPr>
        <p:spPr>
          <a:xfrm>
            <a:off x="3933372"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EA3B38C-CE4F-4C9A-81A6-D860B05F9879}"/>
              </a:ext>
            </a:extLst>
          </p:cNvPr>
          <p:cNvSpPr/>
          <p:nvPr/>
        </p:nvSpPr>
        <p:spPr>
          <a:xfrm>
            <a:off x="5904570" y="3210378"/>
            <a:ext cx="1277257" cy="647700"/>
          </a:xfrm>
          <a:prstGeom prst="rect">
            <a:avLst/>
          </a:prstGeom>
          <a:solidFill>
            <a:schemeClr val="tx1">
              <a:alpha val="25000"/>
            </a:schemeClr>
          </a:solid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2667001" y="1988138"/>
            <a:ext cx="3810000" cy="307777"/>
          </a:xfrm>
          <a:prstGeom prst="rect">
            <a:avLst/>
          </a:prstGeom>
          <a:noFill/>
        </p:spPr>
        <p:txBody>
          <a:bodyPr wrap="square" rtlCol="0">
            <a:spAutoFit/>
          </a:bodyPr>
          <a:lstStyle/>
          <a:p>
            <a:pPr algn="ctr" defTabSz="685800"/>
            <a:r>
              <a:rPr lang="en-US" sz="1400" dirty="0">
                <a:solidFill>
                  <a:schemeClr val="accent2"/>
                </a:solidFill>
              </a:rPr>
              <a:t>mycluster.eks.amazonaws.com</a:t>
            </a:r>
          </a:p>
        </p:txBody>
      </p:sp>
      <p:sp>
        <p:nvSpPr>
          <p:cNvPr id="30" name="TextBox 32">
            <a:extLst>
              <a:ext uri="{FF2B5EF4-FFF2-40B4-BE49-F238E27FC236}">
                <a16:creationId xmlns:a16="http://schemas.microsoft.com/office/drawing/2014/main" id="{7CB1EBDF-F8B4-4090-AC2A-8272CEA46D5B}"/>
              </a:ext>
            </a:extLst>
          </p:cNvPr>
          <p:cNvSpPr txBox="1">
            <a:spLocks noChangeArrowheads="1"/>
          </p:cNvSpPr>
          <p:nvPr/>
        </p:nvSpPr>
        <p:spPr bwMode="auto">
          <a:xfrm>
            <a:off x="1718045"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1</a:t>
            </a:r>
          </a:p>
        </p:txBody>
      </p:sp>
      <p:sp>
        <p:nvSpPr>
          <p:cNvPr id="39" name="Rounded Rectangle 14">
            <a:extLst>
              <a:ext uri="{FF2B5EF4-FFF2-40B4-BE49-F238E27FC236}">
                <a16:creationId xmlns:a16="http://schemas.microsoft.com/office/drawing/2014/main" id="{53DFE77C-E802-467C-836F-C38F3C6EFFDC}"/>
              </a:ext>
            </a:extLst>
          </p:cNvPr>
          <p:cNvSpPr/>
          <p:nvPr/>
        </p:nvSpPr>
        <p:spPr>
          <a:xfrm>
            <a:off x="1885951"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45" name="Rounded Rectangle 14">
            <a:extLst>
              <a:ext uri="{FF2B5EF4-FFF2-40B4-BE49-F238E27FC236}">
                <a16:creationId xmlns:a16="http://schemas.microsoft.com/office/drawing/2014/main" id="{14A65CFC-0D15-4BA6-9AEC-E2804E269D15}"/>
              </a:ext>
            </a:extLst>
          </p:cNvPr>
          <p:cNvSpPr/>
          <p:nvPr/>
        </p:nvSpPr>
        <p:spPr>
          <a:xfrm>
            <a:off x="3857150"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50" name="Rounded Rectangle 14">
            <a:extLst>
              <a:ext uri="{FF2B5EF4-FFF2-40B4-BE49-F238E27FC236}">
                <a16:creationId xmlns:a16="http://schemas.microsoft.com/office/drawing/2014/main" id="{E05B71BA-C7F3-413C-860B-0DB5AE92E6EE}"/>
              </a:ext>
            </a:extLst>
          </p:cNvPr>
          <p:cNvSpPr/>
          <p:nvPr/>
        </p:nvSpPr>
        <p:spPr>
          <a:xfrm>
            <a:off x="5828351" y="3106057"/>
            <a:ext cx="1429700" cy="856342"/>
          </a:xfrm>
          <a:prstGeom prst="rect">
            <a:avLst/>
          </a:prstGeom>
          <a:noFill/>
          <a:ln w="635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lang="en-US" sz="1350" dirty="0">
              <a:solidFill>
                <a:schemeClr val="accent2"/>
              </a:solidFill>
              <a:cs typeface="Helvetica Neue"/>
            </a:endParaRPr>
          </a:p>
        </p:txBody>
      </p:sp>
      <p:sp>
        <p:nvSpPr>
          <p:cNvPr id="51" name="TextBox 32">
            <a:extLst>
              <a:ext uri="{FF2B5EF4-FFF2-40B4-BE49-F238E27FC236}">
                <a16:creationId xmlns:a16="http://schemas.microsoft.com/office/drawing/2014/main" id="{65A26955-E4E4-455C-8874-1573C41532EC}"/>
              </a:ext>
            </a:extLst>
          </p:cNvPr>
          <p:cNvSpPr txBox="1">
            <a:spLocks noChangeArrowheads="1"/>
          </p:cNvSpPr>
          <p:nvPr/>
        </p:nvSpPr>
        <p:spPr bwMode="auto">
          <a:xfrm>
            <a:off x="36892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2</a:t>
            </a:r>
          </a:p>
        </p:txBody>
      </p:sp>
      <p:sp>
        <p:nvSpPr>
          <p:cNvPr id="52" name="TextBox 32">
            <a:extLst>
              <a:ext uri="{FF2B5EF4-FFF2-40B4-BE49-F238E27FC236}">
                <a16:creationId xmlns:a16="http://schemas.microsoft.com/office/drawing/2014/main" id="{868FD853-A007-4803-B686-747156C8FFA1}"/>
              </a:ext>
            </a:extLst>
          </p:cNvPr>
          <p:cNvSpPr txBox="1">
            <a:spLocks noChangeArrowheads="1"/>
          </p:cNvSpPr>
          <p:nvPr/>
        </p:nvSpPr>
        <p:spPr bwMode="auto">
          <a:xfrm>
            <a:off x="5660444" y="4094196"/>
            <a:ext cx="1765512" cy="430887"/>
          </a:xfrm>
          <a:prstGeom prst="rect">
            <a:avLst/>
          </a:prstGeom>
          <a:noFill/>
          <a:ln w="9525">
            <a:noFill/>
            <a:miter lim="800000"/>
            <a:headEnd/>
            <a:tailEnd/>
          </a:ln>
        </p:spPr>
        <p:txBody>
          <a:bodyPr wrap="square">
            <a:spAutoFit/>
          </a:bodyPr>
          <a:lstStyle/>
          <a:p>
            <a:pPr algn="ctr" defTabSz="685800"/>
            <a:r>
              <a:rPr lang="en-US" sz="1100" dirty="0">
                <a:solidFill>
                  <a:schemeClr val="bg1"/>
                </a:solidFill>
                <a:ea typeface="Verdana" pitchFamily="34" charset="0"/>
                <a:cs typeface="Helvetica Neue"/>
              </a:rPr>
              <a:t>Availability </a:t>
            </a:r>
          </a:p>
          <a:p>
            <a:pPr algn="ctr" defTabSz="685800"/>
            <a:r>
              <a:rPr lang="en-US" sz="1100" dirty="0">
                <a:solidFill>
                  <a:schemeClr val="bg1"/>
                </a:solidFill>
                <a:ea typeface="Verdana" pitchFamily="34" charset="0"/>
                <a:cs typeface="Helvetica Neue"/>
              </a:rPr>
              <a:t>Zone 3</a:t>
            </a:r>
          </a:p>
        </p:txBody>
      </p:sp>
      <p:pic>
        <p:nvPicPr>
          <p:cNvPr id="54" name="Picture 53">
            <a:extLst>
              <a:ext uri="{FF2B5EF4-FFF2-40B4-BE49-F238E27FC236}">
                <a16:creationId xmlns:a16="http://schemas.microsoft.com/office/drawing/2014/main" id="{129B3230-E020-47FB-82D0-CF9C0975E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pic>
        <p:nvPicPr>
          <p:cNvPr id="55" name="Picture 54">
            <a:extLst>
              <a:ext uri="{FF2B5EF4-FFF2-40B4-BE49-F238E27FC236}">
                <a16:creationId xmlns:a16="http://schemas.microsoft.com/office/drawing/2014/main" id="{A9326A70-CF3A-4056-BC10-68C9C64E5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07" y="3348669"/>
            <a:ext cx="408586" cy="431285"/>
          </a:xfrm>
          <a:prstGeom prst="rect">
            <a:avLst/>
          </a:prstGeom>
        </p:spPr>
      </p:pic>
      <p:pic>
        <p:nvPicPr>
          <p:cNvPr id="56" name="Picture 55">
            <a:extLst>
              <a:ext uri="{FF2B5EF4-FFF2-40B4-BE49-F238E27FC236}">
                <a16:creationId xmlns:a16="http://schemas.microsoft.com/office/drawing/2014/main" id="{1AD08C17-8D7D-4093-85A4-9AAF5C2F6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grpSp>
        <p:nvGrpSpPr>
          <p:cNvPr id="4" name="Group 3">
            <a:extLst>
              <a:ext uri="{FF2B5EF4-FFF2-40B4-BE49-F238E27FC236}">
                <a16:creationId xmlns:a16="http://schemas.microsoft.com/office/drawing/2014/main" id="{74FD22DC-29B3-43F6-84A4-206C95B57921}"/>
              </a:ext>
            </a:extLst>
          </p:cNvPr>
          <p:cNvGrpSpPr/>
          <p:nvPr/>
        </p:nvGrpSpPr>
        <p:grpSpPr>
          <a:xfrm>
            <a:off x="3879395" y="1037430"/>
            <a:ext cx="1385210" cy="904235"/>
            <a:chOff x="3879395" y="1037430"/>
            <a:chExt cx="1385210" cy="904235"/>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95" y="1037430"/>
              <a:ext cx="1385210" cy="904235"/>
            </a:xfrm>
            <a:prstGeom prst="rect">
              <a:avLst/>
            </a:prstGeom>
          </p:spPr>
        </p:pic>
        <p:sp>
          <p:nvSpPr>
            <p:cNvPr id="3" name="Rectangle 2">
              <a:extLst>
                <a:ext uri="{FF2B5EF4-FFF2-40B4-BE49-F238E27FC236}">
                  <a16:creationId xmlns:a16="http://schemas.microsoft.com/office/drawing/2014/main" id="{DD75C1DA-E142-49D3-8BB9-AE0675C53CAF}"/>
                </a:ext>
              </a:extLst>
            </p:cNvPr>
            <p:cNvSpPr/>
            <p:nvPr/>
          </p:nvSpPr>
          <p:spPr>
            <a:xfrm>
              <a:off x="4105275" y="1400175"/>
              <a:ext cx="926555" cy="428625"/>
            </a:xfrm>
            <a:prstGeom prst="rect">
              <a:avLst/>
            </a:prstGeom>
            <a:solidFill>
              <a:srgbClr val="F585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9" name="Group 4">
              <a:extLst>
                <a:ext uri="{FF2B5EF4-FFF2-40B4-BE49-F238E27FC236}">
                  <a16:creationId xmlns:a16="http://schemas.microsoft.com/office/drawing/2014/main" id="{CE1CBA1F-8856-4D0D-A041-1418C8E8A544}"/>
                </a:ext>
              </a:extLst>
            </p:cNvPr>
            <p:cNvGrpSpPr>
              <a:grpSpLocks noChangeAspect="1"/>
            </p:cNvGrpSpPr>
            <p:nvPr/>
          </p:nvGrpSpPr>
          <p:grpSpPr bwMode="auto">
            <a:xfrm>
              <a:off x="4166098" y="1353702"/>
              <a:ext cx="754654" cy="454958"/>
              <a:chOff x="2671" y="1494"/>
              <a:chExt cx="418" cy="252"/>
            </a:xfrm>
          </p:grpSpPr>
          <p:sp>
            <p:nvSpPr>
              <p:cNvPr id="60" name="AutoShape 3">
                <a:extLst>
                  <a:ext uri="{FF2B5EF4-FFF2-40B4-BE49-F238E27FC236}">
                    <a16:creationId xmlns:a16="http://schemas.microsoft.com/office/drawing/2014/main" id="{0B0807C4-F333-47E2-991D-9BAB77ABA598}"/>
                  </a:ext>
                </a:extLst>
              </p:cNvPr>
              <p:cNvSpPr>
                <a:spLocks noChangeAspect="1" noChangeArrowheads="1" noTextEdit="1"/>
              </p:cNvSpPr>
              <p:nvPr/>
            </p:nvSpPr>
            <p:spPr bwMode="auto">
              <a:xfrm>
                <a:off x="2671" y="1494"/>
                <a:ext cx="4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
                <a:extLst>
                  <a:ext uri="{FF2B5EF4-FFF2-40B4-BE49-F238E27FC236}">
                    <a16:creationId xmlns:a16="http://schemas.microsoft.com/office/drawing/2014/main" id="{7C30FCFD-4EBF-4B8D-AD75-B57EEF25E2EA}"/>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a:extLst>
                  <a:ext uri="{FF2B5EF4-FFF2-40B4-BE49-F238E27FC236}">
                    <a16:creationId xmlns:a16="http://schemas.microsoft.com/office/drawing/2014/main" id="{9AB3206F-22FB-4EC1-BFDD-044C4BC12D52}"/>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B62FC248-74E3-4F85-B641-CB5B8431ED00}"/>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8">
                <a:extLst>
                  <a:ext uri="{FF2B5EF4-FFF2-40B4-BE49-F238E27FC236}">
                    <a16:creationId xmlns:a16="http://schemas.microsoft.com/office/drawing/2014/main" id="{153A18BC-E25B-4606-918C-5DE85A147501}"/>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9">
                <a:extLst>
                  <a:ext uri="{FF2B5EF4-FFF2-40B4-BE49-F238E27FC236}">
                    <a16:creationId xmlns:a16="http://schemas.microsoft.com/office/drawing/2014/main" id="{A9A3E17E-F994-4205-BE75-35132CD348AA}"/>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
                <a:extLst>
                  <a:ext uri="{FF2B5EF4-FFF2-40B4-BE49-F238E27FC236}">
                    <a16:creationId xmlns:a16="http://schemas.microsoft.com/office/drawing/2014/main" id="{F4E8F9D4-9460-4791-9700-C12C848A489F}"/>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
                <a:extLst>
                  <a:ext uri="{FF2B5EF4-FFF2-40B4-BE49-F238E27FC236}">
                    <a16:creationId xmlns:a16="http://schemas.microsoft.com/office/drawing/2014/main" id="{934D87B0-19D9-43E3-B581-0A8476382A38}"/>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0" name="Connector: Elbow 9">
            <a:extLst>
              <a:ext uri="{FF2B5EF4-FFF2-40B4-BE49-F238E27FC236}">
                <a16:creationId xmlns:a16="http://schemas.microsoft.com/office/drawing/2014/main" id="{A2FE6E81-C04A-4F9F-9EB9-65086A9F6B14}"/>
              </a:ext>
            </a:extLst>
          </p:cNvPr>
          <p:cNvCxnSpPr>
            <a:cxnSpLocks/>
            <a:stCxn id="39" idx="0"/>
          </p:cNvCxnSpPr>
          <p:nvPr/>
        </p:nvCxnSpPr>
        <p:spPr>
          <a:xfrm rot="5400000" flipH="1" flipV="1">
            <a:off x="3050154" y="1863338"/>
            <a:ext cx="793366" cy="1692073"/>
          </a:xfrm>
          <a:prstGeom prst="bentConnector3">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12" name="Straight Arrow Connector 11">
            <a:extLst>
              <a:ext uri="{FF2B5EF4-FFF2-40B4-BE49-F238E27FC236}">
                <a16:creationId xmlns:a16="http://schemas.microsoft.com/office/drawing/2014/main" id="{84DF4DEB-84FC-4F92-892F-C615727AC6D5}"/>
              </a:ext>
            </a:extLst>
          </p:cNvPr>
          <p:cNvCxnSpPr>
            <a:cxnSpLocks/>
            <a:stCxn id="45" idx="0"/>
          </p:cNvCxnSpPr>
          <p:nvPr/>
        </p:nvCxnSpPr>
        <p:spPr>
          <a:xfrm flipV="1">
            <a:off x="4572000" y="2312691"/>
            <a:ext cx="0" cy="793366"/>
          </a:xfrm>
          <a:prstGeom prst="straightConnector1">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71" name="Connector: Elbow 70">
            <a:extLst>
              <a:ext uri="{FF2B5EF4-FFF2-40B4-BE49-F238E27FC236}">
                <a16:creationId xmlns:a16="http://schemas.microsoft.com/office/drawing/2014/main" id="{F06E7C68-3B9B-4E42-A594-D4EC749AB9FD}"/>
              </a:ext>
            </a:extLst>
          </p:cNvPr>
          <p:cNvCxnSpPr>
            <a:cxnSpLocks/>
            <a:stCxn id="50" idx="0"/>
          </p:cNvCxnSpPr>
          <p:nvPr/>
        </p:nvCxnSpPr>
        <p:spPr>
          <a:xfrm rot="16200000" flipV="1">
            <a:off x="5300481" y="1863336"/>
            <a:ext cx="793366" cy="1692075"/>
          </a:xfrm>
          <a:prstGeom prst="bentConnector3">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cxnSp>
        <p:nvCxnSpPr>
          <p:cNvPr id="74" name="Straight Arrow Connector 73">
            <a:extLst>
              <a:ext uri="{FF2B5EF4-FFF2-40B4-BE49-F238E27FC236}">
                <a16:creationId xmlns:a16="http://schemas.microsoft.com/office/drawing/2014/main" id="{1A3DDFA0-5F92-4234-9696-1B1EC26DA278}"/>
              </a:ext>
            </a:extLst>
          </p:cNvPr>
          <p:cNvCxnSpPr>
            <a:cxnSpLocks/>
          </p:cNvCxnSpPr>
          <p:nvPr/>
        </p:nvCxnSpPr>
        <p:spPr>
          <a:xfrm flipV="1">
            <a:off x="2637952" y="1456351"/>
            <a:ext cx="1029131" cy="0"/>
          </a:xfrm>
          <a:prstGeom prst="straightConnector1">
            <a:avLst/>
          </a:prstGeom>
          <a:noFill/>
          <a:ln w="6350">
            <a:solidFill>
              <a:schemeClr val="accent1"/>
            </a:solidFill>
            <a:prstDash val="dash"/>
            <a:tailEnd type="arrow"/>
          </a:ln>
        </p:spPr>
        <p:style>
          <a:lnRef idx="2">
            <a:schemeClr val="accent1"/>
          </a:lnRef>
          <a:fillRef idx="1">
            <a:schemeClr val="lt1"/>
          </a:fillRef>
          <a:effectRef idx="0">
            <a:schemeClr val="accent1"/>
          </a:effectRef>
          <a:fontRef idx="minor">
            <a:schemeClr val="dk1"/>
          </a:fontRef>
        </p:style>
      </p:cxnSp>
      <p:sp>
        <p:nvSpPr>
          <p:cNvPr id="75" name="TextBox 74">
            <a:extLst>
              <a:ext uri="{FF2B5EF4-FFF2-40B4-BE49-F238E27FC236}">
                <a16:creationId xmlns:a16="http://schemas.microsoft.com/office/drawing/2014/main" id="{91D7D896-36B5-4091-8258-7A19CD2524BA}"/>
              </a:ext>
            </a:extLst>
          </p:cNvPr>
          <p:cNvSpPr txBox="1"/>
          <p:nvPr/>
        </p:nvSpPr>
        <p:spPr>
          <a:xfrm>
            <a:off x="1504780" y="1988138"/>
            <a:ext cx="1114425" cy="307777"/>
          </a:xfrm>
          <a:prstGeom prst="rect">
            <a:avLst/>
          </a:prstGeom>
          <a:noFill/>
        </p:spPr>
        <p:txBody>
          <a:bodyPr wrap="square" rtlCol="0">
            <a:spAutoFit/>
          </a:bodyPr>
          <a:lstStyle/>
          <a:p>
            <a:pPr algn="ctr" defTabSz="685800"/>
            <a:r>
              <a:rPr lang="en-US" sz="1400" dirty="0" err="1">
                <a:solidFill>
                  <a:schemeClr val="bg1"/>
                </a:solidFill>
              </a:rPr>
              <a:t>Kubectl</a:t>
            </a:r>
            <a:endParaRPr lang="en-US" sz="1400" dirty="0">
              <a:solidFill>
                <a:schemeClr val="bg1"/>
              </a:solidFill>
            </a:endParaRPr>
          </a:p>
        </p:txBody>
      </p:sp>
      <p:grpSp>
        <p:nvGrpSpPr>
          <p:cNvPr id="46" name="Group 45">
            <a:extLst>
              <a:ext uri="{FF2B5EF4-FFF2-40B4-BE49-F238E27FC236}">
                <a16:creationId xmlns:a16="http://schemas.microsoft.com/office/drawing/2014/main" id="{F6091697-F382-4B78-8CBD-86A70F3E043E}"/>
              </a:ext>
            </a:extLst>
          </p:cNvPr>
          <p:cNvGrpSpPr/>
          <p:nvPr/>
        </p:nvGrpSpPr>
        <p:grpSpPr>
          <a:xfrm>
            <a:off x="1487837" y="1025290"/>
            <a:ext cx="1148310" cy="859736"/>
            <a:chOff x="4716548" y="461654"/>
            <a:chExt cx="1748794" cy="1309318"/>
          </a:xfrm>
        </p:grpSpPr>
        <p:grpSp>
          <p:nvGrpSpPr>
            <p:cNvPr id="47" name="Group 46">
              <a:extLst>
                <a:ext uri="{FF2B5EF4-FFF2-40B4-BE49-F238E27FC236}">
                  <a16:creationId xmlns:a16="http://schemas.microsoft.com/office/drawing/2014/main" id="{5C2684F3-B3BC-4522-9087-66365A0ABB70}"/>
                </a:ext>
              </a:extLst>
            </p:cNvPr>
            <p:cNvGrpSpPr/>
            <p:nvPr/>
          </p:nvGrpSpPr>
          <p:grpSpPr>
            <a:xfrm>
              <a:off x="4716548" y="461654"/>
              <a:ext cx="1748794" cy="1309318"/>
              <a:chOff x="4716548" y="461654"/>
              <a:chExt cx="1748794" cy="1309318"/>
            </a:xfrm>
          </p:grpSpPr>
          <p:sp>
            <p:nvSpPr>
              <p:cNvPr id="73" name="Rectangle: Rounded Corners 72">
                <a:extLst>
                  <a:ext uri="{FF2B5EF4-FFF2-40B4-BE49-F238E27FC236}">
                    <a16:creationId xmlns:a16="http://schemas.microsoft.com/office/drawing/2014/main" id="{C1D40322-B57B-4B6E-AF51-0F2691A083E7}"/>
                  </a:ext>
                </a:extLst>
              </p:cNvPr>
              <p:cNvSpPr/>
              <p:nvPr/>
            </p:nvSpPr>
            <p:spPr>
              <a:xfrm>
                <a:off x="4716548" y="461654"/>
                <a:ext cx="1748794" cy="1116240"/>
              </a:xfrm>
              <a:prstGeom prst="roundRect">
                <a:avLst>
                  <a:gd name="adj" fmla="val 4249"/>
                </a:avLst>
              </a:prstGeom>
              <a:gradFill rotWithShape="1">
                <a:gsLst>
                  <a:gs pos="1961">
                    <a:srgbClr val="474746">
                      <a:alpha val="20000"/>
                    </a:srgbClr>
                  </a:gs>
                  <a:gs pos="100000">
                    <a:srgbClr val="474746">
                      <a:alpha val="10000"/>
                    </a:srgb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6" name="Rectangle: Rounded Corners 75">
                <a:extLst>
                  <a:ext uri="{FF2B5EF4-FFF2-40B4-BE49-F238E27FC236}">
                    <a16:creationId xmlns:a16="http://schemas.microsoft.com/office/drawing/2014/main" id="{D2CCB40F-BDDB-45B9-ADFB-873AB0BACD3E}"/>
                  </a:ext>
                </a:extLst>
              </p:cNvPr>
              <p:cNvSpPr/>
              <p:nvPr/>
            </p:nvSpPr>
            <p:spPr>
              <a:xfrm>
                <a:off x="4780769" y="513768"/>
                <a:ext cx="1620352" cy="1012012"/>
              </a:xfrm>
              <a:prstGeom prst="roundRect">
                <a:avLst>
                  <a:gd name="adj" fmla="val 0"/>
                </a:avLst>
              </a:prstGeom>
              <a:no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DAD41027-74F7-4FD8-BCAF-8F96B2BF45F8}"/>
                  </a:ext>
                </a:extLst>
              </p:cNvPr>
              <p:cNvSpPr/>
              <p:nvPr/>
            </p:nvSpPr>
            <p:spPr>
              <a:xfrm>
                <a:off x="5428469" y="1577332"/>
                <a:ext cx="324953" cy="119940"/>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9C6FA5A-F0B8-4E99-B639-2A549494CBA7}"/>
                  </a:ext>
                </a:extLst>
              </p:cNvPr>
              <p:cNvSpPr/>
              <p:nvPr/>
            </p:nvSpPr>
            <p:spPr>
              <a:xfrm>
                <a:off x="5182965" y="1699495"/>
                <a:ext cx="815960" cy="71477"/>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cxnSp>
          <p:nvCxnSpPr>
            <p:cNvPr id="48" name="Straight Connector 47">
              <a:extLst>
                <a:ext uri="{FF2B5EF4-FFF2-40B4-BE49-F238E27FC236}">
                  <a16:creationId xmlns:a16="http://schemas.microsoft.com/office/drawing/2014/main" id="{3E7BEC11-7074-4564-AED0-870BCEFBBF61}"/>
                </a:ext>
              </a:extLst>
            </p:cNvPr>
            <p:cNvCxnSpPr>
              <a:cxnSpLocks/>
            </p:cNvCxnSpPr>
            <p:nvPr/>
          </p:nvCxnSpPr>
          <p:spPr>
            <a:xfrm>
              <a:off x="4780128" y="617940"/>
              <a:ext cx="1620672" cy="0"/>
            </a:xfrm>
            <a:prstGeom prst="line">
              <a:avLst/>
            </a:prstGeom>
            <a:noFill/>
            <a:ln w="19050" cap="flat" cmpd="sng" algn="ctr">
              <a:solidFill>
                <a:sysClr val="window" lastClr="FFFFFF"/>
              </a:solidFill>
              <a:prstDash val="solid"/>
            </a:ln>
            <a:effectLst/>
          </p:spPr>
        </p:cxnSp>
        <p:grpSp>
          <p:nvGrpSpPr>
            <p:cNvPr id="49" name="Group 48">
              <a:extLst>
                <a:ext uri="{FF2B5EF4-FFF2-40B4-BE49-F238E27FC236}">
                  <a16:creationId xmlns:a16="http://schemas.microsoft.com/office/drawing/2014/main" id="{220CBE48-999D-4EFB-B6D0-012645CBC786}"/>
                </a:ext>
              </a:extLst>
            </p:cNvPr>
            <p:cNvGrpSpPr/>
            <p:nvPr/>
          </p:nvGrpSpPr>
          <p:grpSpPr>
            <a:xfrm>
              <a:off x="6175612" y="551425"/>
              <a:ext cx="183714" cy="36577"/>
              <a:chOff x="6175612" y="544281"/>
              <a:chExt cx="183714" cy="36577"/>
            </a:xfrm>
          </p:grpSpPr>
          <p:sp>
            <p:nvSpPr>
              <p:cNvPr id="68" name="Oval 67">
                <a:extLst>
                  <a:ext uri="{FF2B5EF4-FFF2-40B4-BE49-F238E27FC236}">
                    <a16:creationId xmlns:a16="http://schemas.microsoft.com/office/drawing/2014/main" id="{AD0816C8-F717-4A40-AFA9-507F34864E12}"/>
                  </a:ext>
                </a:extLst>
              </p:cNvPr>
              <p:cNvSpPr/>
              <p:nvPr/>
            </p:nvSpPr>
            <p:spPr>
              <a:xfrm>
                <a:off x="6175612"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9" name="Oval 68">
                <a:extLst>
                  <a:ext uri="{FF2B5EF4-FFF2-40B4-BE49-F238E27FC236}">
                    <a16:creationId xmlns:a16="http://schemas.microsoft.com/office/drawing/2014/main" id="{5CCF331E-4CF2-4324-8E4D-524DFEBBCCF8}"/>
                  </a:ext>
                </a:extLst>
              </p:cNvPr>
              <p:cNvSpPr/>
              <p:nvPr/>
            </p:nvSpPr>
            <p:spPr>
              <a:xfrm>
                <a:off x="6249181"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0" name="Oval 69">
                <a:extLst>
                  <a:ext uri="{FF2B5EF4-FFF2-40B4-BE49-F238E27FC236}">
                    <a16:creationId xmlns:a16="http://schemas.microsoft.com/office/drawing/2014/main" id="{656FB467-7CD7-4763-9278-EE87A57BECD9}"/>
                  </a:ext>
                </a:extLst>
              </p:cNvPr>
              <p:cNvSpPr/>
              <p:nvPr/>
            </p:nvSpPr>
            <p:spPr>
              <a:xfrm>
                <a:off x="6322750" y="544281"/>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9913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EKS Cluster</a:t>
            </a:r>
          </a:p>
        </p:txBody>
      </p:sp>
    </p:spTree>
    <p:extLst>
      <p:ext uri="{BB962C8B-B14F-4D97-AF65-F5344CB8AC3E}">
        <p14:creationId xmlns:p14="http://schemas.microsoft.com/office/powerpoint/2010/main" val="33717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3D311-A4E6-1241-B561-E1ADE8362327}"/>
              </a:ext>
            </a:extLst>
          </p:cNvPr>
          <p:cNvSpPr>
            <a:spLocks noGrp="1"/>
          </p:cNvSpPr>
          <p:nvPr>
            <p:ph type="title"/>
          </p:nvPr>
        </p:nvSpPr>
        <p:spPr/>
        <p:txBody>
          <a:bodyPr/>
          <a:lstStyle/>
          <a:p>
            <a:r>
              <a:rPr lang="en-US" dirty="0"/>
              <a:t>Kubernetes Application Concepts</a:t>
            </a:r>
          </a:p>
        </p:txBody>
      </p:sp>
      <p:sp>
        <p:nvSpPr>
          <p:cNvPr id="4" name="Content Placeholder 3">
            <a:extLst>
              <a:ext uri="{FF2B5EF4-FFF2-40B4-BE49-F238E27FC236}">
                <a16:creationId xmlns:a16="http://schemas.microsoft.com/office/drawing/2014/main" id="{10BABCA7-5418-FC4B-A221-17B90E5A623A}"/>
              </a:ext>
            </a:extLst>
          </p:cNvPr>
          <p:cNvSpPr>
            <a:spLocks noGrp="1"/>
          </p:cNvSpPr>
          <p:nvPr>
            <p:ph idx="1"/>
          </p:nvPr>
        </p:nvSpPr>
        <p:spPr/>
        <p:txBody>
          <a:bodyPr/>
          <a:lstStyle/>
          <a:p>
            <a:r>
              <a:rPr lang="en-US" dirty="0">
                <a:solidFill>
                  <a:schemeClr val="accent1"/>
                </a:solidFill>
              </a:rPr>
              <a:t>Pods</a:t>
            </a:r>
            <a:r>
              <a:rPr lang="en-US" dirty="0"/>
              <a:t>: Co-located group of containers that share IP, </a:t>
            </a:r>
            <a:r>
              <a:rPr lang="en-US" dirty="0" err="1"/>
              <a:t>etc</a:t>
            </a:r>
            <a:endParaRPr lang="en-US" dirty="0"/>
          </a:p>
          <a:p>
            <a:endParaRPr lang="en-US" dirty="0"/>
          </a:p>
          <a:p>
            <a:r>
              <a:rPr lang="en-US" dirty="0">
                <a:solidFill>
                  <a:schemeClr val="accent1"/>
                </a:solidFill>
              </a:rPr>
              <a:t>Deployment</a:t>
            </a:r>
            <a:r>
              <a:rPr lang="en-US" dirty="0"/>
              <a:t>: Declarative state for pod</a:t>
            </a:r>
          </a:p>
          <a:p>
            <a:endParaRPr lang="en-US" dirty="0"/>
          </a:p>
          <a:p>
            <a:r>
              <a:rPr lang="en-US" dirty="0">
                <a:solidFill>
                  <a:schemeClr val="accent1"/>
                </a:solidFill>
              </a:rPr>
              <a:t>Service</a:t>
            </a:r>
            <a:r>
              <a:rPr lang="en-US" dirty="0"/>
              <a:t>: Logical set of pods, accessible by a name</a:t>
            </a:r>
          </a:p>
          <a:p>
            <a:endParaRPr lang="en-US" dirty="0"/>
          </a:p>
          <a:p>
            <a:r>
              <a:rPr lang="en-US" dirty="0">
                <a:solidFill>
                  <a:schemeClr val="accent1"/>
                </a:solidFill>
              </a:rPr>
              <a:t>Label</a:t>
            </a:r>
            <a:r>
              <a:rPr lang="en-US" dirty="0"/>
              <a:t>: Key/value pairs attached to objects, such as pods</a:t>
            </a:r>
          </a:p>
        </p:txBody>
      </p:sp>
    </p:spTree>
    <p:extLst>
      <p:ext uri="{BB962C8B-B14F-4D97-AF65-F5344CB8AC3E}">
        <p14:creationId xmlns:p14="http://schemas.microsoft.com/office/powerpoint/2010/main" val="8452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Kubernetes Application Manifest</a:t>
            </a:r>
          </a:p>
        </p:txBody>
      </p:sp>
    </p:spTree>
    <p:extLst>
      <p:ext uri="{BB962C8B-B14F-4D97-AF65-F5344CB8AC3E}">
        <p14:creationId xmlns:p14="http://schemas.microsoft.com/office/powerpoint/2010/main" val="159680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11D0-24FF-914E-BD3B-56D15FEBAFD2}"/>
              </a:ext>
            </a:extLst>
          </p:cNvPr>
          <p:cNvSpPr>
            <a:spLocks noGrp="1"/>
          </p:cNvSpPr>
          <p:nvPr>
            <p:ph type="title"/>
          </p:nvPr>
        </p:nvSpPr>
        <p:spPr/>
        <p:txBody>
          <a:bodyPr/>
          <a:lstStyle/>
          <a:p>
            <a:r>
              <a:rPr lang="en-US" dirty="0"/>
              <a:t>Kubernetes </a:t>
            </a:r>
            <a:br>
              <a:rPr lang="en-US" dirty="0"/>
            </a:br>
            <a:r>
              <a:rPr lang="en-US" dirty="0"/>
              <a:t>Application Packaging </a:t>
            </a:r>
            <a:br>
              <a:rPr lang="en-US" dirty="0"/>
            </a:br>
            <a:r>
              <a:rPr lang="en-US" dirty="0"/>
              <a:t>using Helm</a:t>
            </a:r>
          </a:p>
        </p:txBody>
      </p:sp>
      <p:pic>
        <p:nvPicPr>
          <p:cNvPr id="3" name="Picture 2">
            <a:extLst>
              <a:ext uri="{FF2B5EF4-FFF2-40B4-BE49-F238E27FC236}">
                <a16:creationId xmlns:a16="http://schemas.microsoft.com/office/drawing/2014/main" id="{4684E278-D193-E743-8E19-5C94860B3D3B}"/>
              </a:ext>
            </a:extLst>
          </p:cNvPr>
          <p:cNvPicPr>
            <a:picLocks noChangeAspect="1"/>
          </p:cNvPicPr>
          <p:nvPr/>
        </p:nvPicPr>
        <p:blipFill rotWithShape="1">
          <a:blip r:embed="rId2"/>
          <a:srcRect l="13100" t="11713" r="12650" b="11787"/>
          <a:stretch/>
        </p:blipFill>
        <p:spPr>
          <a:xfrm>
            <a:off x="6677179" y="1462704"/>
            <a:ext cx="1885950" cy="1943100"/>
          </a:xfrm>
          <a:prstGeom prst="rect">
            <a:avLst/>
          </a:prstGeom>
        </p:spPr>
      </p:pic>
    </p:spTree>
    <p:extLst>
      <p:ext uri="{BB962C8B-B14F-4D97-AF65-F5344CB8AC3E}">
        <p14:creationId xmlns:p14="http://schemas.microsoft.com/office/powerpoint/2010/main" val="15031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4084-22A3-1D43-9201-96598ECED07F}"/>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Building Blocks for Microservices on AWS</a:t>
            </a:r>
          </a:p>
        </p:txBody>
      </p:sp>
      <p:grpSp>
        <p:nvGrpSpPr>
          <p:cNvPr id="144" name="Group 143">
            <a:extLst>
              <a:ext uri="{FF2B5EF4-FFF2-40B4-BE49-F238E27FC236}">
                <a16:creationId xmlns:a16="http://schemas.microsoft.com/office/drawing/2014/main" id="{F703884B-5B13-F942-8494-BC0C8506C418}"/>
              </a:ext>
            </a:extLst>
          </p:cNvPr>
          <p:cNvGrpSpPr/>
          <p:nvPr/>
        </p:nvGrpSpPr>
        <p:grpSpPr>
          <a:xfrm>
            <a:off x="3083095" y="1368262"/>
            <a:ext cx="1456901" cy="364918"/>
            <a:chOff x="4817682" y="617719"/>
            <a:chExt cx="1456900" cy="364918"/>
          </a:xfrm>
        </p:grpSpPr>
        <p:pic>
          <p:nvPicPr>
            <p:cNvPr id="145" name="Picture 144">
              <a:extLst>
                <a:ext uri="{FF2B5EF4-FFF2-40B4-BE49-F238E27FC236}">
                  <a16:creationId xmlns:a16="http://schemas.microsoft.com/office/drawing/2014/main" id="{7BF2386B-E1F2-3C47-B4B5-FCDF18AA8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682" y="617719"/>
              <a:ext cx="263945" cy="364918"/>
            </a:xfrm>
            <a:prstGeom prst="rect">
              <a:avLst/>
            </a:prstGeom>
          </p:spPr>
        </p:pic>
        <p:sp>
          <p:nvSpPr>
            <p:cNvPr id="146" name="TextBox 504">
              <a:extLst>
                <a:ext uri="{FF2B5EF4-FFF2-40B4-BE49-F238E27FC236}">
                  <a16:creationId xmlns:a16="http://schemas.microsoft.com/office/drawing/2014/main" id="{CF9505F2-C7A2-5B4B-B38C-2EC761AB1336}"/>
                </a:ext>
              </a:extLst>
            </p:cNvPr>
            <p:cNvSpPr txBox="1"/>
            <p:nvPr/>
          </p:nvSpPr>
          <p:spPr>
            <a:xfrm>
              <a:off x="5227557" y="700348"/>
              <a:ext cx="1047025" cy="21108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Elastic Beanstalk</a:t>
              </a:r>
            </a:p>
          </p:txBody>
        </p:sp>
      </p:grpSp>
      <p:grpSp>
        <p:nvGrpSpPr>
          <p:cNvPr id="147" name="Group 146">
            <a:extLst>
              <a:ext uri="{FF2B5EF4-FFF2-40B4-BE49-F238E27FC236}">
                <a16:creationId xmlns:a16="http://schemas.microsoft.com/office/drawing/2014/main" id="{FF9CE179-E91A-5546-B858-FCF2BFD7797D}"/>
              </a:ext>
            </a:extLst>
          </p:cNvPr>
          <p:cNvGrpSpPr/>
          <p:nvPr/>
        </p:nvGrpSpPr>
        <p:grpSpPr>
          <a:xfrm>
            <a:off x="321607" y="3141377"/>
            <a:ext cx="1180080" cy="364916"/>
            <a:chOff x="5017401" y="3624881"/>
            <a:chExt cx="1180080" cy="364916"/>
          </a:xfrm>
        </p:grpSpPr>
        <p:pic>
          <p:nvPicPr>
            <p:cNvPr id="148" name="Picture 147">
              <a:extLst>
                <a:ext uri="{FF2B5EF4-FFF2-40B4-BE49-F238E27FC236}">
                  <a16:creationId xmlns:a16="http://schemas.microsoft.com/office/drawing/2014/main" id="{C4996E7C-CA71-7145-B959-0B274A1C8D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7401" y="3624881"/>
              <a:ext cx="304096" cy="364916"/>
            </a:xfrm>
            <a:prstGeom prst="rect">
              <a:avLst/>
            </a:prstGeom>
          </p:spPr>
        </p:pic>
        <p:sp>
          <p:nvSpPr>
            <p:cNvPr id="149" name="TextBox 594">
              <a:extLst>
                <a:ext uri="{FF2B5EF4-FFF2-40B4-BE49-F238E27FC236}">
                  <a16:creationId xmlns:a16="http://schemas.microsoft.com/office/drawing/2014/main" id="{D8F4B0E9-CED8-6F4F-87DB-42C9A5FDB64A}"/>
                </a:ext>
              </a:extLst>
            </p:cNvPr>
            <p:cNvSpPr txBox="1"/>
            <p:nvPr/>
          </p:nvSpPr>
          <p:spPr>
            <a:xfrm>
              <a:off x="5382863" y="3698596"/>
              <a:ext cx="814618" cy="21748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SQS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50" name="Rectangle 149">
            <a:extLst>
              <a:ext uri="{FF2B5EF4-FFF2-40B4-BE49-F238E27FC236}">
                <a16:creationId xmlns:a16="http://schemas.microsoft.com/office/drawing/2014/main" id="{AB72B53E-204A-7B41-BDBB-8780A3D24E15}"/>
              </a:ext>
            </a:extLst>
          </p:cNvPr>
          <p:cNvSpPr/>
          <p:nvPr/>
        </p:nvSpPr>
        <p:spPr>
          <a:xfrm>
            <a:off x="317754" y="837947"/>
            <a:ext cx="4222242" cy="327832"/>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Compute</a:t>
            </a:r>
          </a:p>
        </p:txBody>
      </p:sp>
      <p:grpSp>
        <p:nvGrpSpPr>
          <p:cNvPr id="151" name="Group 150">
            <a:extLst>
              <a:ext uri="{FF2B5EF4-FFF2-40B4-BE49-F238E27FC236}">
                <a16:creationId xmlns:a16="http://schemas.microsoft.com/office/drawing/2014/main" id="{0FE56520-3036-114E-90B1-6A1EAA078460}"/>
              </a:ext>
            </a:extLst>
          </p:cNvPr>
          <p:cNvGrpSpPr/>
          <p:nvPr/>
        </p:nvGrpSpPr>
        <p:grpSpPr>
          <a:xfrm>
            <a:off x="7595447" y="4248015"/>
            <a:ext cx="1493555" cy="548640"/>
            <a:chOff x="780838" y="3968930"/>
            <a:chExt cx="1493555" cy="548640"/>
          </a:xfrm>
        </p:grpSpPr>
        <p:pic>
          <p:nvPicPr>
            <p:cNvPr id="152" name="Picture 151">
              <a:extLst>
                <a:ext uri="{FF2B5EF4-FFF2-40B4-BE49-F238E27FC236}">
                  <a16:creationId xmlns:a16="http://schemas.microsoft.com/office/drawing/2014/main" id="{CA1D6FD3-CF1E-2546-B7BF-1B6C6408FD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838" y="3968930"/>
              <a:ext cx="548640" cy="548640"/>
            </a:xfrm>
            <a:prstGeom prst="rect">
              <a:avLst/>
            </a:prstGeom>
          </p:spPr>
        </p:pic>
        <p:sp>
          <p:nvSpPr>
            <p:cNvPr id="153" name="TextBox 119">
              <a:extLst>
                <a:ext uri="{FF2B5EF4-FFF2-40B4-BE49-F238E27FC236}">
                  <a16:creationId xmlns:a16="http://schemas.microsoft.com/office/drawing/2014/main" id="{F39AE7A6-A600-324A-958C-7982F0C95AB0}"/>
                </a:ext>
              </a:extLst>
            </p:cNvPr>
            <p:cNvSpPr txBox="1"/>
            <p:nvPr/>
          </p:nvSpPr>
          <p:spPr>
            <a:xfrm>
              <a:off x="1260033" y="4083819"/>
              <a:ext cx="1014360" cy="2678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X-Ray</a:t>
              </a:r>
            </a:p>
          </p:txBody>
        </p:sp>
      </p:grpSp>
      <p:sp>
        <p:nvSpPr>
          <p:cNvPr id="154" name="Rectangle 153">
            <a:extLst>
              <a:ext uri="{FF2B5EF4-FFF2-40B4-BE49-F238E27FC236}">
                <a16:creationId xmlns:a16="http://schemas.microsoft.com/office/drawing/2014/main" id="{85184666-6A51-BB49-BE3E-8DEB2ED3C19E}"/>
              </a:ext>
            </a:extLst>
          </p:cNvPr>
          <p:cNvSpPr/>
          <p:nvPr/>
        </p:nvSpPr>
        <p:spPr>
          <a:xfrm>
            <a:off x="335046" y="3776910"/>
            <a:ext cx="4204950" cy="348201"/>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Developer Tools</a:t>
            </a:r>
          </a:p>
        </p:txBody>
      </p:sp>
      <p:grpSp>
        <p:nvGrpSpPr>
          <p:cNvPr id="155" name="Group 154">
            <a:extLst>
              <a:ext uri="{FF2B5EF4-FFF2-40B4-BE49-F238E27FC236}">
                <a16:creationId xmlns:a16="http://schemas.microsoft.com/office/drawing/2014/main" id="{9D922BFB-DD92-C04D-9800-E7B7F1625D6C}"/>
              </a:ext>
            </a:extLst>
          </p:cNvPr>
          <p:cNvGrpSpPr/>
          <p:nvPr/>
        </p:nvGrpSpPr>
        <p:grpSpPr>
          <a:xfrm>
            <a:off x="1660016" y="4325885"/>
            <a:ext cx="1229376" cy="372195"/>
            <a:chOff x="859511" y="4635499"/>
            <a:chExt cx="1229376" cy="372195"/>
          </a:xfrm>
        </p:grpSpPr>
        <p:pic>
          <p:nvPicPr>
            <p:cNvPr id="156" name="Picture 155">
              <a:extLst>
                <a:ext uri="{FF2B5EF4-FFF2-40B4-BE49-F238E27FC236}">
                  <a16:creationId xmlns:a16="http://schemas.microsoft.com/office/drawing/2014/main" id="{5576E538-02A1-1E47-9925-6263743C97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511" y="4635499"/>
              <a:ext cx="308650" cy="372195"/>
            </a:xfrm>
            <a:prstGeom prst="rect">
              <a:avLst/>
            </a:prstGeom>
          </p:spPr>
        </p:pic>
        <p:sp>
          <p:nvSpPr>
            <p:cNvPr id="157" name="TextBox 119">
              <a:extLst>
                <a:ext uri="{FF2B5EF4-FFF2-40B4-BE49-F238E27FC236}">
                  <a16:creationId xmlns:a16="http://schemas.microsoft.com/office/drawing/2014/main" id="{68474EAD-8542-C648-BA4D-53FC5C3FE6F2}"/>
                </a:ext>
              </a:extLst>
            </p:cNvPr>
            <p:cNvSpPr txBox="1"/>
            <p:nvPr/>
          </p:nvSpPr>
          <p:spPr>
            <a:xfrm>
              <a:off x="1260033" y="4723388"/>
              <a:ext cx="828854" cy="22804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CodeBuild</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58" name="Group 157">
            <a:extLst>
              <a:ext uri="{FF2B5EF4-FFF2-40B4-BE49-F238E27FC236}">
                <a16:creationId xmlns:a16="http://schemas.microsoft.com/office/drawing/2014/main" id="{1090EB4A-2E69-4040-89A6-BF586EA400E2}"/>
              </a:ext>
            </a:extLst>
          </p:cNvPr>
          <p:cNvGrpSpPr/>
          <p:nvPr/>
        </p:nvGrpSpPr>
        <p:grpSpPr>
          <a:xfrm>
            <a:off x="3015636" y="4325886"/>
            <a:ext cx="1485386" cy="372193"/>
            <a:chOff x="4116955" y="4635501"/>
            <a:chExt cx="1485386" cy="372193"/>
          </a:xfrm>
        </p:grpSpPr>
        <p:pic>
          <p:nvPicPr>
            <p:cNvPr id="159" name="Picture 158">
              <a:extLst>
                <a:ext uri="{FF2B5EF4-FFF2-40B4-BE49-F238E27FC236}">
                  <a16:creationId xmlns:a16="http://schemas.microsoft.com/office/drawing/2014/main" id="{16E945B6-D2C2-544C-A7CD-EE5E898733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6955" y="4635501"/>
              <a:ext cx="311012" cy="372193"/>
            </a:xfrm>
            <a:prstGeom prst="rect">
              <a:avLst/>
            </a:prstGeom>
          </p:spPr>
        </p:pic>
        <p:sp>
          <p:nvSpPr>
            <p:cNvPr id="160" name="TextBox 119">
              <a:extLst>
                <a:ext uri="{FF2B5EF4-FFF2-40B4-BE49-F238E27FC236}">
                  <a16:creationId xmlns:a16="http://schemas.microsoft.com/office/drawing/2014/main" id="{B280E11E-BD58-4349-8E9E-05BDEC17803B}"/>
                </a:ext>
              </a:extLst>
            </p:cNvPr>
            <p:cNvSpPr txBox="1"/>
            <p:nvPr/>
          </p:nvSpPr>
          <p:spPr>
            <a:xfrm>
              <a:off x="4517477" y="4699696"/>
              <a:ext cx="1084864" cy="255012"/>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CodePipeline</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61" name="Group 160">
            <a:extLst>
              <a:ext uri="{FF2B5EF4-FFF2-40B4-BE49-F238E27FC236}">
                <a16:creationId xmlns:a16="http://schemas.microsoft.com/office/drawing/2014/main" id="{6641332D-1D72-D447-9B44-AF2FC16728CE}"/>
              </a:ext>
            </a:extLst>
          </p:cNvPr>
          <p:cNvGrpSpPr/>
          <p:nvPr/>
        </p:nvGrpSpPr>
        <p:grpSpPr>
          <a:xfrm>
            <a:off x="258444" y="4244056"/>
            <a:ext cx="1264141" cy="535853"/>
            <a:chOff x="6376603" y="3935231"/>
            <a:chExt cx="1264141" cy="535853"/>
          </a:xfrm>
        </p:grpSpPr>
        <p:pic>
          <p:nvPicPr>
            <p:cNvPr id="162" name="Picture 161">
              <a:extLst>
                <a:ext uri="{FF2B5EF4-FFF2-40B4-BE49-F238E27FC236}">
                  <a16:creationId xmlns:a16="http://schemas.microsoft.com/office/drawing/2014/main" id="{DEA4840E-A088-6B4A-B239-FFEFBDEEE5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6603" y="3935231"/>
              <a:ext cx="535724" cy="535853"/>
            </a:xfrm>
            <a:prstGeom prst="rect">
              <a:avLst/>
            </a:prstGeom>
          </p:spPr>
        </p:pic>
        <p:sp>
          <p:nvSpPr>
            <p:cNvPr id="163" name="TextBox 119">
              <a:extLst>
                <a:ext uri="{FF2B5EF4-FFF2-40B4-BE49-F238E27FC236}">
                  <a16:creationId xmlns:a16="http://schemas.microsoft.com/office/drawing/2014/main" id="{72072882-EEFA-F34B-8AF4-0BF0D4EFDDCA}"/>
                </a:ext>
              </a:extLst>
            </p:cNvPr>
            <p:cNvSpPr txBox="1"/>
            <p:nvPr/>
          </p:nvSpPr>
          <p:spPr>
            <a:xfrm>
              <a:off x="6985862" y="4112772"/>
              <a:ext cx="654882" cy="216542"/>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Cloud9</a:t>
              </a:r>
            </a:p>
          </p:txBody>
        </p:sp>
      </p:grpSp>
      <p:grpSp>
        <p:nvGrpSpPr>
          <p:cNvPr id="164" name="Group 163">
            <a:extLst>
              <a:ext uri="{FF2B5EF4-FFF2-40B4-BE49-F238E27FC236}">
                <a16:creationId xmlns:a16="http://schemas.microsoft.com/office/drawing/2014/main" id="{B97291AA-5036-364D-93BE-1293E6260EF1}"/>
              </a:ext>
            </a:extLst>
          </p:cNvPr>
          <p:cNvGrpSpPr/>
          <p:nvPr/>
        </p:nvGrpSpPr>
        <p:grpSpPr>
          <a:xfrm>
            <a:off x="1789852" y="1344981"/>
            <a:ext cx="1125401" cy="411480"/>
            <a:chOff x="4797606" y="648129"/>
            <a:chExt cx="1125400" cy="411480"/>
          </a:xfrm>
        </p:grpSpPr>
        <p:pic>
          <p:nvPicPr>
            <p:cNvPr id="165" name="Picture 164">
              <a:extLst>
                <a:ext uri="{FF2B5EF4-FFF2-40B4-BE49-F238E27FC236}">
                  <a16:creationId xmlns:a16="http://schemas.microsoft.com/office/drawing/2014/main" id="{C61EEA67-AFDC-7649-B232-B5B3776CDF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606" y="648129"/>
              <a:ext cx="411480" cy="411480"/>
            </a:xfrm>
            <a:prstGeom prst="rect">
              <a:avLst/>
            </a:prstGeom>
          </p:spPr>
        </p:pic>
        <p:sp>
          <p:nvSpPr>
            <p:cNvPr id="166" name="TextBox 504">
              <a:extLst>
                <a:ext uri="{FF2B5EF4-FFF2-40B4-BE49-F238E27FC236}">
                  <a16:creationId xmlns:a16="http://schemas.microsoft.com/office/drawing/2014/main" id="{7792FC3A-0FAA-AF48-B654-D6A34BF55834}"/>
                </a:ext>
              </a:extLst>
            </p:cNvPr>
            <p:cNvSpPr txBox="1"/>
            <p:nvPr/>
          </p:nvSpPr>
          <p:spPr>
            <a:xfrm>
              <a:off x="5296133" y="742914"/>
              <a:ext cx="626873" cy="18799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Fargate</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69" name="TextBox 504">
            <a:extLst>
              <a:ext uri="{FF2B5EF4-FFF2-40B4-BE49-F238E27FC236}">
                <a16:creationId xmlns:a16="http://schemas.microsoft.com/office/drawing/2014/main" id="{96BF8BCF-C423-7C45-885B-2B7D2C6FB5CF}"/>
              </a:ext>
            </a:extLst>
          </p:cNvPr>
          <p:cNvSpPr txBox="1"/>
          <p:nvPr/>
        </p:nvSpPr>
        <p:spPr>
          <a:xfrm>
            <a:off x="890515" y="1458547"/>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ECS</a:t>
            </a:r>
          </a:p>
        </p:txBody>
      </p:sp>
      <p:sp>
        <p:nvSpPr>
          <p:cNvPr id="170" name="Rectangle 169">
            <a:extLst>
              <a:ext uri="{FF2B5EF4-FFF2-40B4-BE49-F238E27FC236}">
                <a16:creationId xmlns:a16="http://schemas.microsoft.com/office/drawing/2014/main" id="{C85C06B6-47A1-9D43-AEDD-63B3CCD63BCC}"/>
              </a:ext>
            </a:extLst>
          </p:cNvPr>
          <p:cNvSpPr/>
          <p:nvPr/>
        </p:nvSpPr>
        <p:spPr>
          <a:xfrm>
            <a:off x="340213" y="2557578"/>
            <a:ext cx="4203191" cy="36857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Application Integration</a:t>
            </a:r>
          </a:p>
        </p:txBody>
      </p:sp>
      <p:grpSp>
        <p:nvGrpSpPr>
          <p:cNvPr id="171" name="Group 170">
            <a:extLst>
              <a:ext uri="{FF2B5EF4-FFF2-40B4-BE49-F238E27FC236}">
                <a16:creationId xmlns:a16="http://schemas.microsoft.com/office/drawing/2014/main" id="{18B9A84E-C10A-884B-9F13-C8EAEDDBC1AB}"/>
              </a:ext>
            </a:extLst>
          </p:cNvPr>
          <p:cNvGrpSpPr/>
          <p:nvPr/>
        </p:nvGrpSpPr>
        <p:grpSpPr>
          <a:xfrm>
            <a:off x="1324403" y="3171787"/>
            <a:ext cx="1126251" cy="304097"/>
            <a:chOff x="5017401" y="3655291"/>
            <a:chExt cx="1126251" cy="304096"/>
          </a:xfrm>
        </p:grpSpPr>
        <p:pic>
          <p:nvPicPr>
            <p:cNvPr id="172" name="Picture 171">
              <a:extLst>
                <a:ext uri="{FF2B5EF4-FFF2-40B4-BE49-F238E27FC236}">
                  <a16:creationId xmlns:a16="http://schemas.microsoft.com/office/drawing/2014/main" id="{3EA31F82-F5A9-A548-8E29-B27B02198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401" y="3655291"/>
              <a:ext cx="304096" cy="304096"/>
            </a:xfrm>
            <a:prstGeom prst="rect">
              <a:avLst/>
            </a:prstGeom>
          </p:spPr>
        </p:pic>
        <p:sp>
          <p:nvSpPr>
            <p:cNvPr id="173" name="TextBox 594">
              <a:extLst>
                <a:ext uri="{FF2B5EF4-FFF2-40B4-BE49-F238E27FC236}">
                  <a16:creationId xmlns:a16="http://schemas.microsoft.com/office/drawing/2014/main" id="{E1237776-89B3-E04B-9388-4B29EB32E99F}"/>
                </a:ext>
              </a:extLst>
            </p:cNvPr>
            <p:cNvSpPr txBox="1"/>
            <p:nvPr/>
          </p:nvSpPr>
          <p:spPr>
            <a:xfrm>
              <a:off x="5367610" y="3738415"/>
              <a:ext cx="776042" cy="183624"/>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SNS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74" name="Group 173">
            <a:extLst>
              <a:ext uri="{FF2B5EF4-FFF2-40B4-BE49-F238E27FC236}">
                <a16:creationId xmlns:a16="http://schemas.microsoft.com/office/drawing/2014/main" id="{933ACE75-1794-DA4B-8633-9D089940EDB8}"/>
              </a:ext>
            </a:extLst>
          </p:cNvPr>
          <p:cNvGrpSpPr/>
          <p:nvPr/>
        </p:nvGrpSpPr>
        <p:grpSpPr>
          <a:xfrm>
            <a:off x="2295305" y="3152385"/>
            <a:ext cx="1304512" cy="342900"/>
            <a:chOff x="5017400" y="3667811"/>
            <a:chExt cx="1304512" cy="342900"/>
          </a:xfrm>
        </p:grpSpPr>
        <p:pic>
          <p:nvPicPr>
            <p:cNvPr id="175" name="Picture 174">
              <a:extLst>
                <a:ext uri="{FF2B5EF4-FFF2-40B4-BE49-F238E27FC236}">
                  <a16:creationId xmlns:a16="http://schemas.microsoft.com/office/drawing/2014/main" id="{49868B14-72E4-E643-AE80-B854600AB9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400" y="3667811"/>
              <a:ext cx="373674" cy="342900"/>
            </a:xfrm>
            <a:prstGeom prst="rect">
              <a:avLst/>
            </a:prstGeom>
          </p:spPr>
        </p:pic>
        <p:sp>
          <p:nvSpPr>
            <p:cNvPr id="176" name="TextBox 594">
              <a:extLst>
                <a:ext uri="{FF2B5EF4-FFF2-40B4-BE49-F238E27FC236}">
                  <a16:creationId xmlns:a16="http://schemas.microsoft.com/office/drawing/2014/main" id="{97AE4FB0-CD41-5F40-9CD8-307796D94A33}"/>
                </a:ext>
              </a:extLst>
            </p:cNvPr>
            <p:cNvSpPr txBox="1"/>
            <p:nvPr/>
          </p:nvSpPr>
          <p:spPr>
            <a:xfrm>
              <a:off x="5452440" y="3721298"/>
              <a:ext cx="869472" cy="23592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MQ</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77" name="Rectangle 176">
            <a:extLst>
              <a:ext uri="{FF2B5EF4-FFF2-40B4-BE49-F238E27FC236}">
                <a16:creationId xmlns:a16="http://schemas.microsoft.com/office/drawing/2014/main" id="{6615622E-7B14-3E49-A01B-DE0626FBB6C5}"/>
              </a:ext>
            </a:extLst>
          </p:cNvPr>
          <p:cNvSpPr/>
          <p:nvPr/>
        </p:nvSpPr>
        <p:spPr>
          <a:xfrm>
            <a:off x="4718304" y="3775407"/>
            <a:ext cx="4231900" cy="348201"/>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Logging &amp; Monitoring</a:t>
            </a:r>
          </a:p>
        </p:txBody>
      </p:sp>
      <p:grpSp>
        <p:nvGrpSpPr>
          <p:cNvPr id="178" name="Group 177">
            <a:extLst>
              <a:ext uri="{FF2B5EF4-FFF2-40B4-BE49-F238E27FC236}">
                <a16:creationId xmlns:a16="http://schemas.microsoft.com/office/drawing/2014/main" id="{124EB840-5A9D-3E42-9A7F-4D93B88EBB56}"/>
              </a:ext>
            </a:extLst>
          </p:cNvPr>
          <p:cNvGrpSpPr/>
          <p:nvPr/>
        </p:nvGrpSpPr>
        <p:grpSpPr>
          <a:xfrm>
            <a:off x="4718293" y="4287025"/>
            <a:ext cx="1462544" cy="470621"/>
            <a:chOff x="803797" y="3968931"/>
            <a:chExt cx="1462545" cy="470621"/>
          </a:xfrm>
        </p:grpSpPr>
        <p:pic>
          <p:nvPicPr>
            <p:cNvPr id="179" name="Picture 178">
              <a:extLst>
                <a:ext uri="{FF2B5EF4-FFF2-40B4-BE49-F238E27FC236}">
                  <a16:creationId xmlns:a16="http://schemas.microsoft.com/office/drawing/2014/main" id="{487F60BF-57A2-9848-9375-121884EB6F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797" y="3968931"/>
              <a:ext cx="424706" cy="470621"/>
            </a:xfrm>
            <a:prstGeom prst="rect">
              <a:avLst/>
            </a:prstGeom>
          </p:spPr>
        </p:pic>
        <p:sp>
          <p:nvSpPr>
            <p:cNvPr id="180" name="TextBox 119">
              <a:extLst>
                <a:ext uri="{FF2B5EF4-FFF2-40B4-BE49-F238E27FC236}">
                  <a16:creationId xmlns:a16="http://schemas.microsoft.com/office/drawing/2014/main" id="{BBF2A468-442C-A147-9292-632FA5D2A5BA}"/>
                </a:ext>
              </a:extLst>
            </p:cNvPr>
            <p:cNvSpPr txBox="1"/>
            <p:nvPr/>
          </p:nvSpPr>
          <p:spPr>
            <a:xfrm>
              <a:off x="1260033" y="4061617"/>
              <a:ext cx="1006309" cy="27887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CloudWatch</a:t>
              </a:r>
            </a:p>
          </p:txBody>
        </p:sp>
      </p:grpSp>
      <p:grpSp>
        <p:nvGrpSpPr>
          <p:cNvPr id="181" name="Group 180">
            <a:extLst>
              <a:ext uri="{FF2B5EF4-FFF2-40B4-BE49-F238E27FC236}">
                <a16:creationId xmlns:a16="http://schemas.microsoft.com/office/drawing/2014/main" id="{2484C660-C8B8-1B4F-A30A-71F2D5395530}"/>
              </a:ext>
            </a:extLst>
          </p:cNvPr>
          <p:cNvGrpSpPr/>
          <p:nvPr/>
        </p:nvGrpSpPr>
        <p:grpSpPr>
          <a:xfrm>
            <a:off x="6284451" y="4287025"/>
            <a:ext cx="1355649" cy="470621"/>
            <a:chOff x="821014" y="3968931"/>
            <a:chExt cx="1355649" cy="470621"/>
          </a:xfrm>
        </p:grpSpPr>
        <p:pic>
          <p:nvPicPr>
            <p:cNvPr id="182" name="Picture 181">
              <a:extLst>
                <a:ext uri="{FF2B5EF4-FFF2-40B4-BE49-F238E27FC236}">
                  <a16:creationId xmlns:a16="http://schemas.microsoft.com/office/drawing/2014/main" id="{21EC7834-AAD8-F14B-B6DE-50E8C97C1F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1014" y="3968931"/>
              <a:ext cx="390271" cy="470621"/>
            </a:xfrm>
            <a:prstGeom prst="rect">
              <a:avLst/>
            </a:prstGeom>
          </p:spPr>
        </p:pic>
        <p:sp>
          <p:nvSpPr>
            <p:cNvPr id="183" name="TextBox 119">
              <a:extLst>
                <a:ext uri="{FF2B5EF4-FFF2-40B4-BE49-F238E27FC236}">
                  <a16:creationId xmlns:a16="http://schemas.microsoft.com/office/drawing/2014/main" id="{6EFC1494-7222-7B46-9858-0B81E5401F06}"/>
                </a:ext>
              </a:extLst>
            </p:cNvPr>
            <p:cNvSpPr txBox="1"/>
            <p:nvPr/>
          </p:nvSpPr>
          <p:spPr>
            <a:xfrm>
              <a:off x="1304686" y="4016023"/>
              <a:ext cx="871977" cy="35573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CloudTrail</a:t>
              </a:r>
              <a:endPar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84" name="Group 183">
            <a:extLst>
              <a:ext uri="{FF2B5EF4-FFF2-40B4-BE49-F238E27FC236}">
                <a16:creationId xmlns:a16="http://schemas.microsoft.com/office/drawing/2014/main" id="{22CBA640-6C1D-1343-A310-0A2DF24E806A}"/>
              </a:ext>
            </a:extLst>
          </p:cNvPr>
          <p:cNvGrpSpPr/>
          <p:nvPr/>
        </p:nvGrpSpPr>
        <p:grpSpPr>
          <a:xfrm>
            <a:off x="4892388" y="1321397"/>
            <a:ext cx="1403756" cy="336033"/>
            <a:chOff x="5161383" y="1801807"/>
            <a:chExt cx="1403756" cy="336033"/>
          </a:xfrm>
        </p:grpSpPr>
        <p:pic>
          <p:nvPicPr>
            <p:cNvPr id="185" name="Picture 184">
              <a:extLst>
                <a:ext uri="{FF2B5EF4-FFF2-40B4-BE49-F238E27FC236}">
                  <a16:creationId xmlns:a16="http://schemas.microsoft.com/office/drawing/2014/main" id="{25D28135-3DC0-C448-8708-009FA12E452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61383" y="1801807"/>
              <a:ext cx="303364" cy="336033"/>
            </a:xfrm>
            <a:prstGeom prst="rect">
              <a:avLst/>
            </a:prstGeom>
          </p:spPr>
        </p:pic>
        <p:sp>
          <p:nvSpPr>
            <p:cNvPr id="186" name="TextBox 254">
              <a:extLst>
                <a:ext uri="{FF2B5EF4-FFF2-40B4-BE49-F238E27FC236}">
                  <a16:creationId xmlns:a16="http://schemas.microsoft.com/office/drawing/2014/main" id="{56252D63-6FA1-5443-AF00-92FAF49E9651}"/>
                </a:ext>
              </a:extLst>
            </p:cNvPr>
            <p:cNvSpPr txBox="1"/>
            <p:nvPr/>
          </p:nvSpPr>
          <p:spPr>
            <a:xfrm>
              <a:off x="5594739" y="1885971"/>
              <a:ext cx="970400" cy="21968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DynamoDB</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87" name="Group 186">
            <a:extLst>
              <a:ext uri="{FF2B5EF4-FFF2-40B4-BE49-F238E27FC236}">
                <a16:creationId xmlns:a16="http://schemas.microsoft.com/office/drawing/2014/main" id="{6C748E1B-EF06-2A4E-84B6-D33A78F2E765}"/>
              </a:ext>
            </a:extLst>
          </p:cNvPr>
          <p:cNvGrpSpPr/>
          <p:nvPr/>
        </p:nvGrpSpPr>
        <p:grpSpPr>
          <a:xfrm>
            <a:off x="6959848" y="1302907"/>
            <a:ext cx="1822837" cy="349233"/>
            <a:chOff x="5018584" y="1188291"/>
            <a:chExt cx="1822837" cy="349233"/>
          </a:xfrm>
        </p:grpSpPr>
        <p:pic>
          <p:nvPicPr>
            <p:cNvPr id="188" name="Picture 187">
              <a:extLst>
                <a:ext uri="{FF2B5EF4-FFF2-40B4-BE49-F238E27FC236}">
                  <a16:creationId xmlns:a16="http://schemas.microsoft.com/office/drawing/2014/main" id="{988F1080-DEF4-0A45-AA4B-0A01E2D363B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18584" y="1188291"/>
              <a:ext cx="291028" cy="349233"/>
            </a:xfrm>
            <a:prstGeom prst="rect">
              <a:avLst/>
            </a:prstGeom>
          </p:spPr>
        </p:pic>
        <p:sp>
          <p:nvSpPr>
            <p:cNvPr id="189" name="TextBox 347">
              <a:extLst>
                <a:ext uri="{FF2B5EF4-FFF2-40B4-BE49-F238E27FC236}">
                  <a16:creationId xmlns:a16="http://schemas.microsoft.com/office/drawing/2014/main" id="{9DC37F36-1F18-7140-9F05-A660164A2DED}"/>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S3</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190" name="Rectangle 189">
            <a:extLst>
              <a:ext uri="{FF2B5EF4-FFF2-40B4-BE49-F238E27FC236}">
                <a16:creationId xmlns:a16="http://schemas.microsoft.com/office/drawing/2014/main" id="{4FD5FDB3-1B51-6D43-8E8E-B87EDE617C12}"/>
              </a:ext>
            </a:extLst>
          </p:cNvPr>
          <p:cNvSpPr/>
          <p:nvPr/>
        </p:nvSpPr>
        <p:spPr>
          <a:xfrm>
            <a:off x="4726795" y="837947"/>
            <a:ext cx="4204950" cy="326091"/>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000000"/>
                </a:solidFill>
                <a:latin typeface="Amazon Ember" panose="02000000000000000000" pitchFamily="2" charset="0"/>
                <a:ea typeface="Amazon Ember" panose="02000000000000000000" pitchFamily="2" charset="0"/>
                <a:cs typeface="Amazon Ember" panose="020B0603020204020204" pitchFamily="34" charset="0"/>
              </a:rPr>
              <a:t>Storage &amp; </a:t>
            </a: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Database</a:t>
            </a:r>
          </a:p>
        </p:txBody>
      </p:sp>
      <p:grpSp>
        <p:nvGrpSpPr>
          <p:cNvPr id="191" name="Group 190">
            <a:extLst>
              <a:ext uri="{FF2B5EF4-FFF2-40B4-BE49-F238E27FC236}">
                <a16:creationId xmlns:a16="http://schemas.microsoft.com/office/drawing/2014/main" id="{A4D1DBDB-5DDE-FC4E-BD28-E06AFB0313EC}"/>
              </a:ext>
            </a:extLst>
          </p:cNvPr>
          <p:cNvGrpSpPr/>
          <p:nvPr/>
        </p:nvGrpSpPr>
        <p:grpSpPr>
          <a:xfrm>
            <a:off x="4892388" y="1839928"/>
            <a:ext cx="1822837" cy="348893"/>
            <a:chOff x="5018584" y="1188461"/>
            <a:chExt cx="1822837" cy="348893"/>
          </a:xfrm>
        </p:grpSpPr>
        <p:pic>
          <p:nvPicPr>
            <p:cNvPr id="192" name="Picture 191">
              <a:extLst>
                <a:ext uri="{FF2B5EF4-FFF2-40B4-BE49-F238E27FC236}">
                  <a16:creationId xmlns:a16="http://schemas.microsoft.com/office/drawing/2014/main" id="{5560D64F-7A28-2245-8DFE-3E5B1B2CE4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8584" y="1188461"/>
              <a:ext cx="291028" cy="348893"/>
            </a:xfrm>
            <a:prstGeom prst="rect">
              <a:avLst/>
            </a:prstGeom>
          </p:spPr>
        </p:pic>
        <p:sp>
          <p:nvSpPr>
            <p:cNvPr id="193" name="TextBox 347">
              <a:extLst>
                <a:ext uri="{FF2B5EF4-FFF2-40B4-BE49-F238E27FC236}">
                  <a16:creationId xmlns:a16="http://schemas.microsoft.com/office/drawing/2014/main" id="{4B1D0930-FAA4-0D43-AACC-525ACB41FB62}"/>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a:t>
              </a:r>
              <a:r>
                <a:rPr lang="en-US" sz="1200" b="1" dirty="0" err="1">
                  <a:solidFill>
                    <a:schemeClr val="bg1"/>
                  </a:solidFill>
                  <a:latin typeface="Amazon Ember" panose="02000000000000000000" pitchFamily="2" charset="0"/>
                  <a:ea typeface="Amazon Ember" panose="02000000000000000000" pitchFamily="2" charset="0"/>
                  <a:cs typeface="Amazon Ember" panose="020B0603020204020204" pitchFamily="34" charset="0"/>
                </a:rPr>
                <a:t>ElastiCache</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94" name="Group 193">
            <a:extLst>
              <a:ext uri="{FF2B5EF4-FFF2-40B4-BE49-F238E27FC236}">
                <a16:creationId xmlns:a16="http://schemas.microsoft.com/office/drawing/2014/main" id="{7A87DF34-9FEB-4E45-9752-C33AA3385B26}"/>
              </a:ext>
            </a:extLst>
          </p:cNvPr>
          <p:cNvGrpSpPr/>
          <p:nvPr/>
        </p:nvGrpSpPr>
        <p:grpSpPr>
          <a:xfrm>
            <a:off x="6959848" y="1859579"/>
            <a:ext cx="1822837" cy="329225"/>
            <a:chOff x="5018584" y="1198295"/>
            <a:chExt cx="1822837" cy="329225"/>
          </a:xfrm>
        </p:grpSpPr>
        <p:pic>
          <p:nvPicPr>
            <p:cNvPr id="195" name="Picture 194">
              <a:extLst>
                <a:ext uri="{FF2B5EF4-FFF2-40B4-BE49-F238E27FC236}">
                  <a16:creationId xmlns:a16="http://schemas.microsoft.com/office/drawing/2014/main" id="{CD20FF2F-2907-2348-A677-FE2AF74743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8584" y="1198295"/>
              <a:ext cx="291028" cy="329225"/>
            </a:xfrm>
            <a:prstGeom prst="rect">
              <a:avLst/>
            </a:prstGeom>
          </p:spPr>
        </p:pic>
        <p:sp>
          <p:nvSpPr>
            <p:cNvPr id="196" name="TextBox 347">
              <a:extLst>
                <a:ext uri="{FF2B5EF4-FFF2-40B4-BE49-F238E27FC236}">
                  <a16:creationId xmlns:a16="http://schemas.microsoft.com/office/drawing/2014/main" id="{EAD1DCE5-F615-5045-A40D-0085DB30CFC2}"/>
                </a:ext>
              </a:extLst>
            </p:cNvPr>
            <p:cNvSpPr txBox="1"/>
            <p:nvPr/>
          </p:nvSpPr>
          <p:spPr>
            <a:xfrm>
              <a:off x="5438232" y="1273771"/>
              <a:ext cx="1403189" cy="178273"/>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RDS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197" name="Group 196">
            <a:extLst>
              <a:ext uri="{FF2B5EF4-FFF2-40B4-BE49-F238E27FC236}">
                <a16:creationId xmlns:a16="http://schemas.microsoft.com/office/drawing/2014/main" id="{6746EE5F-5B9A-6A4B-BCF0-7178880CF862}"/>
              </a:ext>
            </a:extLst>
          </p:cNvPr>
          <p:cNvGrpSpPr/>
          <p:nvPr/>
        </p:nvGrpSpPr>
        <p:grpSpPr>
          <a:xfrm>
            <a:off x="377962" y="1970136"/>
            <a:ext cx="1225092" cy="320712"/>
            <a:chOff x="4814751" y="657967"/>
            <a:chExt cx="1225092" cy="320712"/>
          </a:xfrm>
        </p:grpSpPr>
        <p:pic>
          <p:nvPicPr>
            <p:cNvPr id="198" name="Picture 197">
              <a:extLst>
                <a:ext uri="{FF2B5EF4-FFF2-40B4-BE49-F238E27FC236}">
                  <a16:creationId xmlns:a16="http://schemas.microsoft.com/office/drawing/2014/main" id="{30AD5758-25A0-6043-BF5A-FE219945BD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4751" y="657967"/>
              <a:ext cx="308609" cy="320712"/>
            </a:xfrm>
            <a:prstGeom prst="rect">
              <a:avLst/>
            </a:prstGeom>
          </p:spPr>
        </p:pic>
        <p:sp>
          <p:nvSpPr>
            <p:cNvPr id="199" name="TextBox 504">
              <a:extLst>
                <a:ext uri="{FF2B5EF4-FFF2-40B4-BE49-F238E27FC236}">
                  <a16:creationId xmlns:a16="http://schemas.microsoft.com/office/drawing/2014/main" id="{E1E2CC18-974C-674A-B9D2-0B04BBB9430E}"/>
                </a:ext>
              </a:extLst>
            </p:cNvPr>
            <p:cNvSpPr txBox="1"/>
            <p:nvPr/>
          </p:nvSpPr>
          <p:spPr>
            <a:xfrm>
              <a:off x="5310159" y="726149"/>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ECR</a:t>
              </a:r>
            </a:p>
          </p:txBody>
        </p:sp>
      </p:grpSp>
      <p:sp>
        <p:nvSpPr>
          <p:cNvPr id="202" name="TextBox 504">
            <a:extLst>
              <a:ext uri="{FF2B5EF4-FFF2-40B4-BE49-F238E27FC236}">
                <a16:creationId xmlns:a16="http://schemas.microsoft.com/office/drawing/2014/main" id="{CDC60EA0-5554-5C43-AE9B-A06AF82DC829}"/>
              </a:ext>
            </a:extLst>
          </p:cNvPr>
          <p:cNvSpPr txBox="1"/>
          <p:nvPr/>
        </p:nvSpPr>
        <p:spPr>
          <a:xfrm>
            <a:off x="2302405" y="2038318"/>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EKS</a:t>
            </a:r>
          </a:p>
        </p:txBody>
      </p:sp>
      <p:grpSp>
        <p:nvGrpSpPr>
          <p:cNvPr id="203" name="Group 202">
            <a:extLst>
              <a:ext uri="{FF2B5EF4-FFF2-40B4-BE49-F238E27FC236}">
                <a16:creationId xmlns:a16="http://schemas.microsoft.com/office/drawing/2014/main" id="{44122BFD-06CC-704C-9FEB-5ECC49A39DE3}"/>
              </a:ext>
            </a:extLst>
          </p:cNvPr>
          <p:cNvGrpSpPr/>
          <p:nvPr/>
        </p:nvGrpSpPr>
        <p:grpSpPr>
          <a:xfrm>
            <a:off x="7550373" y="3090516"/>
            <a:ext cx="1409509" cy="349233"/>
            <a:chOff x="5202090" y="3017175"/>
            <a:chExt cx="1409509" cy="349233"/>
          </a:xfrm>
        </p:grpSpPr>
        <p:pic>
          <p:nvPicPr>
            <p:cNvPr id="204" name="Picture 203">
              <a:extLst>
                <a:ext uri="{FF2B5EF4-FFF2-40B4-BE49-F238E27FC236}">
                  <a16:creationId xmlns:a16="http://schemas.microsoft.com/office/drawing/2014/main" id="{D22B7F42-25C7-4B47-94CE-F6230CC6E43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202090" y="3017175"/>
              <a:ext cx="291028" cy="349233"/>
            </a:xfrm>
            <a:prstGeom prst="rect">
              <a:avLst/>
            </a:prstGeom>
          </p:spPr>
        </p:pic>
        <p:sp>
          <p:nvSpPr>
            <p:cNvPr id="205" name="TextBox 583">
              <a:extLst>
                <a:ext uri="{FF2B5EF4-FFF2-40B4-BE49-F238E27FC236}">
                  <a16:creationId xmlns:a16="http://schemas.microsoft.com/office/drawing/2014/main" id="{1CD5A027-1375-6B44-8FAE-9AA2DC76C677}"/>
                </a:ext>
              </a:extLst>
            </p:cNvPr>
            <p:cNvSpPr txBox="1"/>
            <p:nvPr/>
          </p:nvSpPr>
          <p:spPr>
            <a:xfrm>
              <a:off x="5630084" y="3154807"/>
              <a:ext cx="981515" cy="15324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API Gateway</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sp>
        <p:nvSpPr>
          <p:cNvPr id="206" name="Rectangle 205">
            <a:extLst>
              <a:ext uri="{FF2B5EF4-FFF2-40B4-BE49-F238E27FC236}">
                <a16:creationId xmlns:a16="http://schemas.microsoft.com/office/drawing/2014/main" id="{2097F621-DCBD-0448-856B-5C8AAEB0433E}"/>
              </a:ext>
            </a:extLst>
          </p:cNvPr>
          <p:cNvSpPr/>
          <p:nvPr/>
        </p:nvSpPr>
        <p:spPr>
          <a:xfrm>
            <a:off x="4727981" y="2553665"/>
            <a:ext cx="4231901" cy="35563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000000"/>
                </a:solidFill>
                <a:latin typeface="Amazon Ember" panose="02000000000000000000" pitchFamily="2" charset="0"/>
                <a:ea typeface="Amazon Ember" panose="02000000000000000000" pitchFamily="2" charset="0"/>
                <a:cs typeface="Amazon Ember" panose="020B0603020204020204" pitchFamily="34" charset="0"/>
              </a:rPr>
              <a:t>Networking &amp; </a:t>
            </a:r>
            <a:r>
              <a:rPr lang="en-US" sz="1400" dirty="0">
                <a:solidFill>
                  <a:srgbClr val="000000"/>
                </a:solidFill>
                <a:latin typeface="Amazon Ember" panose="02000000000000000000" pitchFamily="2" charset="0"/>
                <a:ea typeface="Amazon Ember" panose="02000000000000000000" pitchFamily="2" charset="0"/>
                <a:cs typeface="Amazon Ember" panose="020B0603020204020204" pitchFamily="34" charset="0"/>
              </a:rPr>
              <a:t>API Proxy</a:t>
            </a:r>
          </a:p>
        </p:txBody>
      </p:sp>
      <p:grpSp>
        <p:nvGrpSpPr>
          <p:cNvPr id="207" name="Group 206">
            <a:extLst>
              <a:ext uri="{FF2B5EF4-FFF2-40B4-BE49-F238E27FC236}">
                <a16:creationId xmlns:a16="http://schemas.microsoft.com/office/drawing/2014/main" id="{3CE1493E-7313-E849-80AF-2282BDC85CE7}"/>
              </a:ext>
            </a:extLst>
          </p:cNvPr>
          <p:cNvGrpSpPr/>
          <p:nvPr/>
        </p:nvGrpSpPr>
        <p:grpSpPr>
          <a:xfrm>
            <a:off x="4727980" y="3090516"/>
            <a:ext cx="1440503" cy="349233"/>
            <a:chOff x="5202656" y="3017175"/>
            <a:chExt cx="1440503" cy="349233"/>
          </a:xfrm>
        </p:grpSpPr>
        <p:pic>
          <p:nvPicPr>
            <p:cNvPr id="208" name="Picture 207">
              <a:extLst>
                <a:ext uri="{FF2B5EF4-FFF2-40B4-BE49-F238E27FC236}">
                  <a16:creationId xmlns:a16="http://schemas.microsoft.com/office/drawing/2014/main" id="{2AFA05E4-921C-084E-91F2-5DCF828CBB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02656" y="3017175"/>
              <a:ext cx="289897" cy="349233"/>
            </a:xfrm>
            <a:prstGeom prst="rect">
              <a:avLst/>
            </a:prstGeom>
          </p:spPr>
        </p:pic>
        <p:sp>
          <p:nvSpPr>
            <p:cNvPr id="209" name="TextBox 583">
              <a:extLst>
                <a:ext uri="{FF2B5EF4-FFF2-40B4-BE49-F238E27FC236}">
                  <a16:creationId xmlns:a16="http://schemas.microsoft.com/office/drawing/2014/main" id="{46AFC226-DAE6-A242-9ABA-D368F3555552}"/>
                </a:ext>
              </a:extLst>
            </p:cNvPr>
            <p:cNvSpPr txBox="1"/>
            <p:nvPr/>
          </p:nvSpPr>
          <p:spPr>
            <a:xfrm>
              <a:off x="5630084" y="3111245"/>
              <a:ext cx="1013075" cy="19680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Elastic Load Balancing</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210" name="Group 209">
            <a:extLst>
              <a:ext uri="{FF2B5EF4-FFF2-40B4-BE49-F238E27FC236}">
                <a16:creationId xmlns:a16="http://schemas.microsoft.com/office/drawing/2014/main" id="{B9661604-E8B9-A242-85EA-58D12AB8B43B}"/>
              </a:ext>
            </a:extLst>
          </p:cNvPr>
          <p:cNvGrpSpPr/>
          <p:nvPr/>
        </p:nvGrpSpPr>
        <p:grpSpPr>
          <a:xfrm>
            <a:off x="6255530" y="3090516"/>
            <a:ext cx="1440356" cy="349233"/>
            <a:chOff x="5202803" y="3017176"/>
            <a:chExt cx="1440356" cy="349233"/>
          </a:xfrm>
        </p:grpSpPr>
        <p:pic>
          <p:nvPicPr>
            <p:cNvPr id="211" name="Picture 210">
              <a:extLst>
                <a:ext uri="{FF2B5EF4-FFF2-40B4-BE49-F238E27FC236}">
                  <a16:creationId xmlns:a16="http://schemas.microsoft.com/office/drawing/2014/main" id="{DD50F469-41CF-9D44-8F0B-4231383599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02803" y="3017176"/>
              <a:ext cx="289607" cy="349233"/>
            </a:xfrm>
            <a:prstGeom prst="rect">
              <a:avLst/>
            </a:prstGeom>
          </p:spPr>
        </p:pic>
        <p:sp>
          <p:nvSpPr>
            <p:cNvPr id="212" name="TextBox 583">
              <a:extLst>
                <a:ext uri="{FF2B5EF4-FFF2-40B4-BE49-F238E27FC236}">
                  <a16:creationId xmlns:a16="http://schemas.microsoft.com/office/drawing/2014/main" id="{6D167CF6-CB68-614E-9ADF-402A7CA5CCDF}"/>
                </a:ext>
              </a:extLst>
            </p:cNvPr>
            <p:cNvSpPr txBox="1"/>
            <p:nvPr/>
          </p:nvSpPr>
          <p:spPr>
            <a:xfrm>
              <a:off x="5630084" y="3111245"/>
              <a:ext cx="1013075" cy="196807"/>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Amazon Route 53</a:t>
              </a:r>
              <a:endParaRPr lang="en-US" sz="3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grpSp>
        <p:nvGrpSpPr>
          <p:cNvPr id="5" name="Group 4">
            <a:extLst>
              <a:ext uri="{FF2B5EF4-FFF2-40B4-BE49-F238E27FC236}">
                <a16:creationId xmlns:a16="http://schemas.microsoft.com/office/drawing/2014/main" id="{522D022B-F60E-DF4B-A02D-7C078C1FA193}"/>
              </a:ext>
            </a:extLst>
          </p:cNvPr>
          <p:cNvGrpSpPr/>
          <p:nvPr/>
        </p:nvGrpSpPr>
        <p:grpSpPr>
          <a:xfrm>
            <a:off x="3371005" y="3147294"/>
            <a:ext cx="1222625" cy="360345"/>
            <a:chOff x="3371005" y="3147294"/>
            <a:chExt cx="1222625" cy="360345"/>
          </a:xfrm>
        </p:grpSpPr>
        <p:pic>
          <p:nvPicPr>
            <p:cNvPr id="4" name="Picture 3">
              <a:extLst>
                <a:ext uri="{FF2B5EF4-FFF2-40B4-BE49-F238E27FC236}">
                  <a16:creationId xmlns:a16="http://schemas.microsoft.com/office/drawing/2014/main" id="{FE24F463-495A-0943-BC25-745D4BD94C68}"/>
                </a:ext>
              </a:extLst>
            </p:cNvPr>
            <p:cNvPicPr>
              <a:picLocks noChangeAspect="1"/>
            </p:cNvPicPr>
            <p:nvPr/>
          </p:nvPicPr>
          <p:blipFill>
            <a:blip r:embed="rId22"/>
            <a:stretch>
              <a:fillRect/>
            </a:stretch>
          </p:blipFill>
          <p:spPr>
            <a:xfrm flipH="1">
              <a:off x="3371005" y="3147294"/>
              <a:ext cx="295222" cy="360345"/>
            </a:xfrm>
            <a:prstGeom prst="rect">
              <a:avLst/>
            </a:prstGeom>
          </p:spPr>
        </p:pic>
        <p:sp>
          <p:nvSpPr>
            <p:cNvPr id="74" name="TextBox 594">
              <a:extLst>
                <a:ext uri="{FF2B5EF4-FFF2-40B4-BE49-F238E27FC236}">
                  <a16:creationId xmlns:a16="http://schemas.microsoft.com/office/drawing/2014/main" id="{0A2D59EF-2948-1F4E-8D01-537DD86B69F7}"/>
                </a:ext>
              </a:extLst>
            </p:cNvPr>
            <p:cNvSpPr txBox="1"/>
            <p:nvPr/>
          </p:nvSpPr>
          <p:spPr>
            <a:xfrm>
              <a:off x="3724158" y="3205873"/>
              <a:ext cx="869472" cy="235925"/>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Step Functions</a:t>
              </a:r>
              <a:endParaRPr lang="en-US" sz="28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endParaRPr>
            </a:p>
          </p:txBody>
        </p:sp>
      </p:grpSp>
      <p:pic>
        <p:nvPicPr>
          <p:cNvPr id="76" name="Picture 75">
            <a:extLst>
              <a:ext uri="{FF2B5EF4-FFF2-40B4-BE49-F238E27FC236}">
                <a16:creationId xmlns:a16="http://schemas.microsoft.com/office/drawing/2014/main" id="{5905848A-E5F0-034A-A35A-9ADB7A4D0154}"/>
              </a:ext>
            </a:extLst>
          </p:cNvPr>
          <p:cNvPicPr>
            <a:picLocks noChangeAspect="1"/>
          </p:cNvPicPr>
          <p:nvPr/>
        </p:nvPicPr>
        <p:blipFill rotWithShape="1">
          <a:blip r:embed="rId23"/>
          <a:srcRect r="74011"/>
          <a:stretch/>
        </p:blipFill>
        <p:spPr>
          <a:xfrm>
            <a:off x="394211" y="1384635"/>
            <a:ext cx="365760" cy="365760"/>
          </a:xfrm>
          <a:prstGeom prst="rect">
            <a:avLst/>
          </a:prstGeom>
        </p:spPr>
      </p:pic>
      <p:pic>
        <p:nvPicPr>
          <p:cNvPr id="79" name="Picture 78">
            <a:extLst>
              <a:ext uri="{FF2B5EF4-FFF2-40B4-BE49-F238E27FC236}">
                <a16:creationId xmlns:a16="http://schemas.microsoft.com/office/drawing/2014/main" id="{095C201A-6F52-824E-B756-B1B287B61255}"/>
              </a:ext>
            </a:extLst>
          </p:cNvPr>
          <p:cNvPicPr>
            <a:picLocks noChangeAspect="1"/>
          </p:cNvPicPr>
          <p:nvPr/>
        </p:nvPicPr>
        <p:blipFill rotWithShape="1">
          <a:blip r:embed="rId24" cstate="screen">
            <a:extLst>
              <a:ext uri="{28A0092B-C50C-407E-A947-70E740481C1C}">
                <a14:useLocalDpi xmlns:a14="http://schemas.microsoft.com/office/drawing/2010/main" val="0"/>
              </a:ext>
            </a:extLst>
          </a:blip>
          <a:srcRect r="71140"/>
          <a:stretch/>
        </p:blipFill>
        <p:spPr>
          <a:xfrm>
            <a:off x="1835572" y="1966896"/>
            <a:ext cx="365760" cy="365760"/>
          </a:xfrm>
          <a:prstGeom prst="rect">
            <a:avLst/>
          </a:prstGeom>
        </p:spPr>
      </p:pic>
      <p:pic>
        <p:nvPicPr>
          <p:cNvPr id="3" name="Picture 2">
            <a:extLst>
              <a:ext uri="{FF2B5EF4-FFF2-40B4-BE49-F238E27FC236}">
                <a16:creationId xmlns:a16="http://schemas.microsoft.com/office/drawing/2014/main" id="{A2987C8A-4D4B-044E-A23C-2CBE12103201}"/>
              </a:ext>
            </a:extLst>
          </p:cNvPr>
          <p:cNvPicPr>
            <a:picLocks noChangeAspect="1"/>
          </p:cNvPicPr>
          <p:nvPr/>
        </p:nvPicPr>
        <p:blipFill>
          <a:blip r:embed="rId25"/>
          <a:stretch>
            <a:fillRect/>
          </a:stretch>
        </p:blipFill>
        <p:spPr>
          <a:xfrm>
            <a:off x="3056165" y="1913029"/>
            <a:ext cx="333831" cy="400597"/>
          </a:xfrm>
          <a:prstGeom prst="rect">
            <a:avLst/>
          </a:prstGeom>
        </p:spPr>
      </p:pic>
      <p:sp>
        <p:nvSpPr>
          <p:cNvPr id="75" name="TextBox 504">
            <a:extLst>
              <a:ext uri="{FF2B5EF4-FFF2-40B4-BE49-F238E27FC236}">
                <a16:creationId xmlns:a16="http://schemas.microsoft.com/office/drawing/2014/main" id="{8241071E-FF50-EE4C-8987-37B87AA60713}"/>
              </a:ext>
            </a:extLst>
          </p:cNvPr>
          <p:cNvSpPr txBox="1"/>
          <p:nvPr/>
        </p:nvSpPr>
        <p:spPr>
          <a:xfrm>
            <a:off x="3518616" y="1988395"/>
            <a:ext cx="729684" cy="227330"/>
          </a:xfrm>
          <a:prstGeom prst="rect">
            <a:avLst/>
          </a:prstGeom>
          <a:noFill/>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Amazon Ember" panose="02000000000000000000" pitchFamily="2" charset="0"/>
                <a:ea typeface="Amazon Ember" panose="02000000000000000000" pitchFamily="2" charset="0"/>
                <a:cs typeface="Amazon Ember" panose="020B0603020204020204" pitchFamily="34" charset="0"/>
              </a:rPr>
              <a:t>AWS Lambda</a:t>
            </a:r>
          </a:p>
        </p:txBody>
      </p:sp>
    </p:spTree>
    <p:extLst>
      <p:ext uri="{BB962C8B-B14F-4D97-AF65-F5344CB8AC3E}">
        <p14:creationId xmlns:p14="http://schemas.microsoft.com/office/powerpoint/2010/main" val="73948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4" grpId="0" animBg="1"/>
      <p:bldP spid="169" grpId="0"/>
      <p:bldP spid="170" grpId="0" animBg="1"/>
      <p:bldP spid="177" grpId="0" animBg="1"/>
      <p:bldP spid="190" grpId="0" animBg="1"/>
      <p:bldP spid="202" grpId="0"/>
      <p:bldP spid="206" grpId="0" animBg="1"/>
      <p:bldP spid="7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52EBE-4670-3545-94AD-C36B2C684C30}"/>
              </a:ext>
            </a:extLst>
          </p:cNvPr>
          <p:cNvSpPr>
            <a:spLocks noGrp="1"/>
          </p:cNvSpPr>
          <p:nvPr>
            <p:ph type="title"/>
          </p:nvPr>
        </p:nvSpPr>
        <p:spPr/>
        <p:txBody>
          <a:bodyPr/>
          <a:lstStyle/>
          <a:p>
            <a:r>
              <a:rPr lang="en-US" dirty="0"/>
              <a:t>Helm – Package Manager for Kubernetes</a:t>
            </a:r>
          </a:p>
        </p:txBody>
      </p:sp>
      <p:sp>
        <p:nvSpPr>
          <p:cNvPr id="4" name="Content Placeholder 3">
            <a:extLst>
              <a:ext uri="{FF2B5EF4-FFF2-40B4-BE49-F238E27FC236}">
                <a16:creationId xmlns:a16="http://schemas.microsoft.com/office/drawing/2014/main" id="{9959E915-1F8C-6A4E-9DE5-5EDAD2C42ADE}"/>
              </a:ext>
            </a:extLst>
          </p:cNvPr>
          <p:cNvSpPr>
            <a:spLocks noGrp="1"/>
          </p:cNvSpPr>
          <p:nvPr>
            <p:ph idx="1"/>
          </p:nvPr>
        </p:nvSpPr>
        <p:spPr/>
        <p:txBody>
          <a:bodyPr/>
          <a:lstStyle/>
          <a:p>
            <a:pPr marL="342900" indent="-342900">
              <a:buFont typeface="Arial" panose="020B0604020202020204" pitchFamily="34" charset="0"/>
              <a:buChar char="•"/>
            </a:pPr>
            <a:r>
              <a:rPr lang="en-US" dirty="0"/>
              <a:t>Templating and packaging tool for Kubernetes apps</a:t>
            </a:r>
          </a:p>
          <a:p>
            <a:pPr marL="342900" indent="-342900">
              <a:buFont typeface="Arial" panose="020B0604020202020204" pitchFamily="34" charset="0"/>
              <a:buChar char="•"/>
            </a:pPr>
            <a:r>
              <a:rPr lang="en-US" dirty="0"/>
              <a:t>Chart: Bundle to represent k8s applications</a:t>
            </a:r>
          </a:p>
          <a:p>
            <a:pPr marL="1085850" lvl="1" indent="-342900">
              <a:buFont typeface="Arial" panose="020B0604020202020204" pitchFamily="34" charset="0"/>
              <a:buChar char="•"/>
            </a:pPr>
            <a:r>
              <a:rPr lang="en-US" dirty="0"/>
              <a:t>Packaged into archive files</a:t>
            </a:r>
          </a:p>
          <a:p>
            <a:pPr marL="342900" indent="-342900">
              <a:buFont typeface="Arial" panose="020B0604020202020204" pitchFamily="34" charset="0"/>
              <a:buChar char="•"/>
            </a:pPr>
            <a:r>
              <a:rPr lang="en-US" dirty="0"/>
              <a:t>Apt, yum, homebrew for k8s</a:t>
            </a:r>
          </a:p>
          <a:p>
            <a:pPr marL="342900" indent="-342900">
              <a:buFont typeface="Arial" panose="020B0604020202020204" pitchFamily="34" charset="0"/>
              <a:buChar char="•"/>
            </a:pPr>
            <a:r>
              <a:rPr lang="en-US" dirty="0"/>
              <a:t>Manage the chart and release</a:t>
            </a:r>
          </a:p>
        </p:txBody>
      </p:sp>
    </p:spTree>
    <p:extLst>
      <p:ext uri="{BB962C8B-B14F-4D97-AF65-F5344CB8AC3E}">
        <p14:creationId xmlns:p14="http://schemas.microsoft.com/office/powerpoint/2010/main" val="28914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00FF84F-958E-F946-977A-614CCE9736E9}"/>
              </a:ext>
            </a:extLst>
          </p:cNvPr>
          <p:cNvSpPr/>
          <p:nvPr/>
        </p:nvSpPr>
        <p:spPr>
          <a:xfrm>
            <a:off x="4189615" y="756458"/>
            <a:ext cx="3923607" cy="2468880"/>
          </a:xfrm>
          <a:prstGeom prst="rect">
            <a:avLst/>
          </a:prstGeom>
          <a:noFill/>
          <a:ln w="3810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33EBED29-A487-FC45-BCA0-2AB9A524E2ED}"/>
              </a:ext>
            </a:extLst>
          </p:cNvPr>
          <p:cNvGrpSpPr/>
          <p:nvPr/>
        </p:nvGrpSpPr>
        <p:grpSpPr>
          <a:xfrm>
            <a:off x="7242017" y="304340"/>
            <a:ext cx="1385210" cy="904235"/>
            <a:chOff x="3879395" y="1037430"/>
            <a:chExt cx="1385210" cy="904235"/>
          </a:xfrm>
        </p:grpSpPr>
        <p:pic>
          <p:nvPicPr>
            <p:cNvPr id="22" name="Picture 21">
              <a:extLst>
                <a:ext uri="{FF2B5EF4-FFF2-40B4-BE49-F238E27FC236}">
                  <a16:creationId xmlns:a16="http://schemas.microsoft.com/office/drawing/2014/main" id="{C3AF3FA9-1A59-AF47-A29D-19F227895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395" y="1037430"/>
              <a:ext cx="1385210" cy="904235"/>
            </a:xfrm>
            <a:prstGeom prst="rect">
              <a:avLst/>
            </a:prstGeom>
          </p:spPr>
        </p:pic>
        <p:sp>
          <p:nvSpPr>
            <p:cNvPr id="23" name="Rectangle 22">
              <a:extLst>
                <a:ext uri="{FF2B5EF4-FFF2-40B4-BE49-F238E27FC236}">
                  <a16:creationId xmlns:a16="http://schemas.microsoft.com/office/drawing/2014/main" id="{878099A3-6B0F-F349-9D8B-41186FF7B470}"/>
                </a:ext>
              </a:extLst>
            </p:cNvPr>
            <p:cNvSpPr/>
            <p:nvPr/>
          </p:nvSpPr>
          <p:spPr>
            <a:xfrm>
              <a:off x="4105275" y="1400175"/>
              <a:ext cx="926555" cy="428625"/>
            </a:xfrm>
            <a:prstGeom prst="rect">
              <a:avLst/>
            </a:prstGeom>
            <a:solidFill>
              <a:srgbClr val="F585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4">
              <a:extLst>
                <a:ext uri="{FF2B5EF4-FFF2-40B4-BE49-F238E27FC236}">
                  <a16:creationId xmlns:a16="http://schemas.microsoft.com/office/drawing/2014/main" id="{35A6DB23-C8E0-864B-8F2D-E98E413BBFB3}"/>
                </a:ext>
              </a:extLst>
            </p:cNvPr>
            <p:cNvGrpSpPr>
              <a:grpSpLocks noChangeAspect="1"/>
            </p:cNvGrpSpPr>
            <p:nvPr/>
          </p:nvGrpSpPr>
          <p:grpSpPr bwMode="auto">
            <a:xfrm>
              <a:off x="4166098" y="1353702"/>
              <a:ext cx="754654" cy="454958"/>
              <a:chOff x="2671" y="1494"/>
              <a:chExt cx="418" cy="252"/>
            </a:xfrm>
          </p:grpSpPr>
          <p:sp>
            <p:nvSpPr>
              <p:cNvPr id="25" name="AutoShape 3">
                <a:extLst>
                  <a:ext uri="{FF2B5EF4-FFF2-40B4-BE49-F238E27FC236}">
                    <a16:creationId xmlns:a16="http://schemas.microsoft.com/office/drawing/2014/main" id="{97DF9B8F-6BB7-7548-8ED0-E0E04ADAB488}"/>
                  </a:ext>
                </a:extLst>
              </p:cNvPr>
              <p:cNvSpPr>
                <a:spLocks noChangeAspect="1" noChangeArrowheads="1" noTextEdit="1"/>
              </p:cNvSpPr>
              <p:nvPr/>
            </p:nvSpPr>
            <p:spPr bwMode="auto">
              <a:xfrm>
                <a:off x="2671" y="1494"/>
                <a:ext cx="4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A1B0E39A-BD32-4545-85EE-8209B4DC1973}"/>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207A16E3-4E1C-6443-BE65-5667D153E36E}"/>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833E4D52-0602-B24C-8A26-8FB2FE2D2B22}"/>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FDE49ECB-CF1E-6945-A0A1-66018CC4C103}"/>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317D1750-835C-584D-A695-3BC82E230561}"/>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58A52CE9-3C5B-8D4C-9767-B41ADF3F3C61}"/>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a:extLst>
                  <a:ext uri="{FF2B5EF4-FFF2-40B4-BE49-F238E27FC236}">
                    <a16:creationId xmlns:a16="http://schemas.microsoft.com/office/drawing/2014/main" id="{86845D14-1919-2D49-BD9F-F8013F16FA6A}"/>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4" name="Rectangle 33">
            <a:extLst>
              <a:ext uri="{FF2B5EF4-FFF2-40B4-BE49-F238E27FC236}">
                <a16:creationId xmlns:a16="http://schemas.microsoft.com/office/drawing/2014/main" id="{A2D6F8DD-B596-3A41-AB58-A83A68F1CAA1}"/>
              </a:ext>
            </a:extLst>
          </p:cNvPr>
          <p:cNvSpPr/>
          <p:nvPr/>
        </p:nvSpPr>
        <p:spPr>
          <a:xfrm>
            <a:off x="1491319" y="1003002"/>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Helm Client</a:t>
            </a:r>
          </a:p>
        </p:txBody>
      </p:sp>
      <p:sp>
        <p:nvSpPr>
          <p:cNvPr id="35" name="Rectangle 34">
            <a:extLst>
              <a:ext uri="{FF2B5EF4-FFF2-40B4-BE49-F238E27FC236}">
                <a16:creationId xmlns:a16="http://schemas.microsoft.com/office/drawing/2014/main" id="{EB8A82A6-5E88-264B-9083-6B98952B4255}"/>
              </a:ext>
            </a:extLst>
          </p:cNvPr>
          <p:cNvSpPr/>
          <p:nvPr/>
        </p:nvSpPr>
        <p:spPr>
          <a:xfrm>
            <a:off x="4527907" y="994689"/>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Tiller Server</a:t>
            </a:r>
          </a:p>
        </p:txBody>
      </p:sp>
      <p:sp>
        <p:nvSpPr>
          <p:cNvPr id="37" name="Rectangle 36">
            <a:extLst>
              <a:ext uri="{FF2B5EF4-FFF2-40B4-BE49-F238E27FC236}">
                <a16:creationId xmlns:a16="http://schemas.microsoft.com/office/drawing/2014/main" id="{C07766C3-D90F-414D-8599-5FEA34A1F984}"/>
              </a:ext>
            </a:extLst>
          </p:cNvPr>
          <p:cNvSpPr/>
          <p:nvPr/>
        </p:nvSpPr>
        <p:spPr>
          <a:xfrm>
            <a:off x="4547477" y="2342566"/>
            <a:ext cx="1463040" cy="54864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Kubernetes API Server</a:t>
            </a:r>
          </a:p>
        </p:txBody>
      </p:sp>
      <p:cxnSp>
        <p:nvCxnSpPr>
          <p:cNvPr id="42" name="Straight Arrow Connector 41">
            <a:extLst>
              <a:ext uri="{FF2B5EF4-FFF2-40B4-BE49-F238E27FC236}">
                <a16:creationId xmlns:a16="http://schemas.microsoft.com/office/drawing/2014/main" id="{823DD090-D76B-684A-8628-C349263DD4F4}"/>
              </a:ext>
            </a:extLst>
          </p:cNvPr>
          <p:cNvCxnSpPr>
            <a:stCxn id="34" idx="3"/>
            <a:endCxn id="35" idx="1"/>
          </p:cNvCxnSpPr>
          <p:nvPr/>
        </p:nvCxnSpPr>
        <p:spPr>
          <a:xfrm flipV="1">
            <a:off x="2954359" y="1269009"/>
            <a:ext cx="1573548" cy="8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B42481A-7948-B34D-A3D9-EE43C20D23DD}"/>
              </a:ext>
            </a:extLst>
          </p:cNvPr>
          <p:cNvSpPr txBox="1"/>
          <p:nvPr/>
        </p:nvSpPr>
        <p:spPr>
          <a:xfrm>
            <a:off x="3325481" y="1008372"/>
            <a:ext cx="663964" cy="307777"/>
          </a:xfrm>
          <a:prstGeom prst="rect">
            <a:avLst/>
          </a:prstGeom>
          <a:noFill/>
        </p:spPr>
        <p:txBody>
          <a:bodyPr wrap="none" rtlCol="0">
            <a:spAutoFit/>
          </a:bodyPr>
          <a:lstStyle/>
          <a:p>
            <a:r>
              <a:rPr lang="en-US" sz="1400" dirty="0" err="1">
                <a:solidFill>
                  <a:schemeClr val="bg1"/>
                </a:solidFill>
              </a:rPr>
              <a:t>gRPC</a:t>
            </a:r>
            <a:endParaRPr lang="en-US" sz="1400" dirty="0">
              <a:solidFill>
                <a:schemeClr val="bg1"/>
              </a:solidFill>
            </a:endParaRPr>
          </a:p>
        </p:txBody>
      </p:sp>
      <p:sp>
        <p:nvSpPr>
          <p:cNvPr id="44" name="Rectangle 43">
            <a:extLst>
              <a:ext uri="{FF2B5EF4-FFF2-40B4-BE49-F238E27FC236}">
                <a16:creationId xmlns:a16="http://schemas.microsoft.com/office/drawing/2014/main" id="{A771E73B-11A4-5147-B3CF-03EEBB30563D}"/>
              </a:ext>
            </a:extLst>
          </p:cNvPr>
          <p:cNvSpPr/>
          <p:nvPr/>
        </p:nvSpPr>
        <p:spPr>
          <a:xfrm>
            <a:off x="759799" y="2974488"/>
            <a:ext cx="1463040" cy="5486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Helm Repository</a:t>
            </a:r>
          </a:p>
        </p:txBody>
      </p:sp>
      <p:sp>
        <p:nvSpPr>
          <p:cNvPr id="47" name="Oval 46">
            <a:extLst>
              <a:ext uri="{FF2B5EF4-FFF2-40B4-BE49-F238E27FC236}">
                <a16:creationId xmlns:a16="http://schemas.microsoft.com/office/drawing/2014/main" id="{A40D2B07-6BF3-8046-8BC3-B04A80C42201}"/>
              </a:ext>
            </a:extLst>
          </p:cNvPr>
          <p:cNvSpPr>
            <a:spLocks/>
          </p:cNvSpPr>
          <p:nvPr/>
        </p:nvSpPr>
        <p:spPr>
          <a:xfrm>
            <a:off x="155428" y="1178989"/>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1" name="TextBox 50">
            <a:extLst>
              <a:ext uri="{FF2B5EF4-FFF2-40B4-BE49-F238E27FC236}">
                <a16:creationId xmlns:a16="http://schemas.microsoft.com/office/drawing/2014/main" id="{FE351E52-A78B-6941-83D4-704F83BE1867}"/>
              </a:ext>
            </a:extLst>
          </p:cNvPr>
          <p:cNvSpPr txBox="1"/>
          <p:nvPr/>
        </p:nvSpPr>
        <p:spPr>
          <a:xfrm>
            <a:off x="448075" y="1558597"/>
            <a:ext cx="950901" cy="307777"/>
          </a:xfrm>
          <a:prstGeom prst="rect">
            <a:avLst/>
          </a:prstGeom>
          <a:noFill/>
        </p:spPr>
        <p:txBody>
          <a:bodyPr wrap="none" rtlCol="0">
            <a:spAutoFit/>
          </a:bodyPr>
          <a:lstStyle/>
          <a:p>
            <a:r>
              <a:rPr lang="en-US" sz="1400" dirty="0">
                <a:solidFill>
                  <a:schemeClr val="bg1"/>
                </a:solidFill>
              </a:rPr>
              <a:t>chart files</a:t>
            </a:r>
          </a:p>
        </p:txBody>
      </p:sp>
      <p:sp>
        <p:nvSpPr>
          <p:cNvPr id="53" name="Oval 52">
            <a:extLst>
              <a:ext uri="{FF2B5EF4-FFF2-40B4-BE49-F238E27FC236}">
                <a16:creationId xmlns:a16="http://schemas.microsoft.com/office/drawing/2014/main" id="{35FC122B-272E-A942-B751-1C059DDB8DFC}"/>
              </a:ext>
            </a:extLst>
          </p:cNvPr>
          <p:cNvSpPr>
            <a:spLocks/>
          </p:cNvSpPr>
          <p:nvPr/>
        </p:nvSpPr>
        <p:spPr>
          <a:xfrm>
            <a:off x="239245" y="1231633"/>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4" name="Oval 53">
            <a:extLst>
              <a:ext uri="{FF2B5EF4-FFF2-40B4-BE49-F238E27FC236}">
                <a16:creationId xmlns:a16="http://schemas.microsoft.com/office/drawing/2014/main" id="{48289B71-5827-204C-80B4-8F620A1FF325}"/>
              </a:ext>
            </a:extLst>
          </p:cNvPr>
          <p:cNvSpPr>
            <a:spLocks/>
          </p:cNvSpPr>
          <p:nvPr/>
        </p:nvSpPr>
        <p:spPr>
          <a:xfrm>
            <a:off x="341772" y="1284284"/>
            <a:ext cx="1097280" cy="274320"/>
          </a:xfrm>
          <a:prstGeom prst="ellipse">
            <a:avLst/>
          </a:prstGeom>
          <a:solidFill>
            <a:srgbClr val="FCB64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5" name="Oval 54">
            <a:extLst>
              <a:ext uri="{FF2B5EF4-FFF2-40B4-BE49-F238E27FC236}">
                <a16:creationId xmlns:a16="http://schemas.microsoft.com/office/drawing/2014/main" id="{84E55FBC-8321-684C-A7EF-629517BADA26}"/>
              </a:ext>
            </a:extLst>
          </p:cNvPr>
          <p:cNvSpPr>
            <a:spLocks/>
          </p:cNvSpPr>
          <p:nvPr/>
        </p:nvSpPr>
        <p:spPr>
          <a:xfrm>
            <a:off x="155428" y="3702987"/>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6" name="Oval 55">
            <a:extLst>
              <a:ext uri="{FF2B5EF4-FFF2-40B4-BE49-F238E27FC236}">
                <a16:creationId xmlns:a16="http://schemas.microsoft.com/office/drawing/2014/main" id="{37D1AD49-0F5A-A149-9104-AE1A3A9ECA78}"/>
              </a:ext>
            </a:extLst>
          </p:cNvPr>
          <p:cNvSpPr>
            <a:spLocks/>
          </p:cNvSpPr>
          <p:nvPr/>
        </p:nvSpPr>
        <p:spPr>
          <a:xfrm>
            <a:off x="239245" y="3755631"/>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7" name="Oval 56">
            <a:extLst>
              <a:ext uri="{FF2B5EF4-FFF2-40B4-BE49-F238E27FC236}">
                <a16:creationId xmlns:a16="http://schemas.microsoft.com/office/drawing/2014/main" id="{82ACBAC4-5636-C243-81DB-0DA3E4253452}"/>
              </a:ext>
            </a:extLst>
          </p:cNvPr>
          <p:cNvSpPr>
            <a:spLocks/>
          </p:cNvSpPr>
          <p:nvPr/>
        </p:nvSpPr>
        <p:spPr>
          <a:xfrm>
            <a:off x="341772" y="3808282"/>
            <a:ext cx="1097280" cy="27432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t>MyApp</a:t>
            </a:r>
            <a:r>
              <a:rPr lang="en-US" sz="1100" dirty="0"/>
              <a:t> 1</a:t>
            </a:r>
          </a:p>
        </p:txBody>
      </p:sp>
      <p:sp>
        <p:nvSpPr>
          <p:cNvPr id="58" name="TextBox 57">
            <a:extLst>
              <a:ext uri="{FF2B5EF4-FFF2-40B4-BE49-F238E27FC236}">
                <a16:creationId xmlns:a16="http://schemas.microsoft.com/office/drawing/2014/main" id="{638E15F2-9941-3344-BE15-E69AC83F6C53}"/>
              </a:ext>
            </a:extLst>
          </p:cNvPr>
          <p:cNvSpPr txBox="1"/>
          <p:nvPr/>
        </p:nvSpPr>
        <p:spPr>
          <a:xfrm>
            <a:off x="239245" y="4082595"/>
            <a:ext cx="1438214" cy="307777"/>
          </a:xfrm>
          <a:prstGeom prst="rect">
            <a:avLst/>
          </a:prstGeom>
          <a:noFill/>
        </p:spPr>
        <p:txBody>
          <a:bodyPr wrap="none" rtlCol="0">
            <a:spAutoFit/>
          </a:bodyPr>
          <a:lstStyle/>
          <a:p>
            <a:r>
              <a:rPr lang="en-US" sz="1400" dirty="0">
                <a:solidFill>
                  <a:schemeClr val="bg1"/>
                </a:solidFill>
              </a:rPr>
              <a:t>chart packages</a:t>
            </a:r>
          </a:p>
        </p:txBody>
      </p:sp>
      <p:cxnSp>
        <p:nvCxnSpPr>
          <p:cNvPr id="59" name="Straight Arrow Connector 58">
            <a:extLst>
              <a:ext uri="{FF2B5EF4-FFF2-40B4-BE49-F238E27FC236}">
                <a16:creationId xmlns:a16="http://schemas.microsoft.com/office/drawing/2014/main" id="{7A95A226-C183-6443-8564-235F6404A61C}"/>
              </a:ext>
            </a:extLst>
          </p:cNvPr>
          <p:cNvCxnSpPr>
            <a:cxnSpLocks/>
            <a:stCxn id="34" idx="2"/>
            <a:endCxn id="44" idx="0"/>
          </p:cNvCxnSpPr>
          <p:nvPr/>
        </p:nvCxnSpPr>
        <p:spPr>
          <a:xfrm flipH="1">
            <a:off x="1491319" y="1551642"/>
            <a:ext cx="731520" cy="1422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3411002-3524-A041-B72D-42D79A532625}"/>
              </a:ext>
            </a:extLst>
          </p:cNvPr>
          <p:cNvCxnSpPr>
            <a:cxnSpLocks/>
            <a:endCxn id="37" idx="0"/>
          </p:cNvCxnSpPr>
          <p:nvPr/>
        </p:nvCxnSpPr>
        <p:spPr>
          <a:xfrm>
            <a:off x="5278997" y="1543329"/>
            <a:ext cx="0" cy="799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946910C0-A292-8C47-AF0B-0A70F1D6B710}"/>
              </a:ext>
            </a:extLst>
          </p:cNvPr>
          <p:cNvSpPr/>
          <p:nvPr/>
        </p:nvSpPr>
        <p:spPr>
          <a:xfrm>
            <a:off x="6329239" y="132720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sp>
        <p:nvSpPr>
          <p:cNvPr id="73" name="Rectangle 72">
            <a:extLst>
              <a:ext uri="{FF2B5EF4-FFF2-40B4-BE49-F238E27FC236}">
                <a16:creationId xmlns:a16="http://schemas.microsoft.com/office/drawing/2014/main" id="{131578F0-6B73-F547-B4BA-BC3244B1B037}"/>
              </a:ext>
            </a:extLst>
          </p:cNvPr>
          <p:cNvSpPr/>
          <p:nvPr/>
        </p:nvSpPr>
        <p:spPr>
          <a:xfrm>
            <a:off x="6406822" y="139647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sp>
        <p:nvSpPr>
          <p:cNvPr id="74" name="Rectangle 73">
            <a:extLst>
              <a:ext uri="{FF2B5EF4-FFF2-40B4-BE49-F238E27FC236}">
                <a16:creationId xmlns:a16="http://schemas.microsoft.com/office/drawing/2014/main" id="{2B84A6B4-BB39-314C-8842-D31146A2413B}"/>
              </a:ext>
            </a:extLst>
          </p:cNvPr>
          <p:cNvSpPr/>
          <p:nvPr/>
        </p:nvSpPr>
        <p:spPr>
          <a:xfrm>
            <a:off x="6501031" y="1465749"/>
            <a:ext cx="916032" cy="274320"/>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ConfigMap</a:t>
            </a:r>
            <a:endParaRPr lang="en-US" sz="1000" dirty="0"/>
          </a:p>
        </p:txBody>
      </p:sp>
      <p:grpSp>
        <p:nvGrpSpPr>
          <p:cNvPr id="78" name="Group 77">
            <a:extLst>
              <a:ext uri="{FF2B5EF4-FFF2-40B4-BE49-F238E27FC236}">
                <a16:creationId xmlns:a16="http://schemas.microsoft.com/office/drawing/2014/main" id="{2465DE44-287E-FF47-B293-AD02A8938261}"/>
              </a:ext>
            </a:extLst>
          </p:cNvPr>
          <p:cNvGrpSpPr/>
          <p:nvPr/>
        </p:nvGrpSpPr>
        <p:grpSpPr>
          <a:xfrm>
            <a:off x="6406822" y="2487639"/>
            <a:ext cx="872172" cy="274320"/>
            <a:chOff x="3117274" y="3755631"/>
            <a:chExt cx="872172" cy="274320"/>
          </a:xfrm>
        </p:grpSpPr>
        <p:sp>
          <p:nvSpPr>
            <p:cNvPr id="77" name="Rectangle 76">
              <a:extLst>
                <a:ext uri="{FF2B5EF4-FFF2-40B4-BE49-F238E27FC236}">
                  <a16:creationId xmlns:a16="http://schemas.microsoft.com/office/drawing/2014/main" id="{2171E3BF-DF38-7244-A669-D17434DFE5A5}"/>
                </a:ext>
              </a:extLst>
            </p:cNvPr>
            <p:cNvSpPr/>
            <p:nvPr/>
          </p:nvSpPr>
          <p:spPr>
            <a:xfrm>
              <a:off x="3117274" y="3755631"/>
              <a:ext cx="872172" cy="27432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84534DF8-D53B-E842-8F48-E20697C8C419}"/>
                </a:ext>
              </a:extLst>
            </p:cNvPr>
            <p:cNvSpPr>
              <a:spLocks/>
            </p:cNvSpPr>
            <p:nvPr/>
          </p:nvSpPr>
          <p:spPr>
            <a:xfrm>
              <a:off x="3532650" y="3803453"/>
              <a:ext cx="373667" cy="196990"/>
            </a:xfrm>
            <a:prstGeom prst="ellipse">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76" name="Rectangle 75">
              <a:extLst>
                <a:ext uri="{FF2B5EF4-FFF2-40B4-BE49-F238E27FC236}">
                  <a16:creationId xmlns:a16="http://schemas.microsoft.com/office/drawing/2014/main" id="{4610B2DD-BEC8-BC4D-A658-87BF9EC6C783}"/>
                </a:ext>
              </a:extLst>
            </p:cNvPr>
            <p:cNvSpPr/>
            <p:nvPr/>
          </p:nvSpPr>
          <p:spPr>
            <a:xfrm>
              <a:off x="3216073" y="3815021"/>
              <a:ext cx="283586" cy="173854"/>
            </a:xfrm>
            <a:prstGeom prst="rect">
              <a:avLst/>
            </a:prstGeom>
            <a:solidFill>
              <a:schemeClr val="accent4">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grpSp>
      <p:sp>
        <p:nvSpPr>
          <p:cNvPr id="79" name="TextBox 78">
            <a:extLst>
              <a:ext uri="{FF2B5EF4-FFF2-40B4-BE49-F238E27FC236}">
                <a16:creationId xmlns:a16="http://schemas.microsoft.com/office/drawing/2014/main" id="{7A8556DE-A35C-0F47-9A99-22BFB50B7960}"/>
              </a:ext>
            </a:extLst>
          </p:cNvPr>
          <p:cNvSpPr txBox="1"/>
          <p:nvPr/>
        </p:nvSpPr>
        <p:spPr>
          <a:xfrm>
            <a:off x="6531317" y="1716632"/>
            <a:ext cx="914032" cy="400110"/>
          </a:xfrm>
          <a:prstGeom prst="rect">
            <a:avLst/>
          </a:prstGeom>
          <a:noFill/>
        </p:spPr>
        <p:txBody>
          <a:bodyPr wrap="none" rtlCol="0">
            <a:spAutoFit/>
          </a:bodyPr>
          <a:lstStyle/>
          <a:p>
            <a:pPr algn="ctr"/>
            <a:r>
              <a:rPr lang="en-US" sz="1000" dirty="0">
                <a:solidFill>
                  <a:schemeClr val="bg1"/>
                </a:solidFill>
              </a:rPr>
              <a:t>chart</a:t>
            </a:r>
          </a:p>
          <a:p>
            <a:pPr algn="ctr"/>
            <a:r>
              <a:rPr lang="en-US" sz="1000" dirty="0">
                <a:solidFill>
                  <a:schemeClr val="bg1"/>
                </a:solidFill>
              </a:rPr>
              <a:t>configuration</a:t>
            </a:r>
          </a:p>
        </p:txBody>
      </p:sp>
      <p:sp>
        <p:nvSpPr>
          <p:cNvPr id="80" name="TextBox 79">
            <a:extLst>
              <a:ext uri="{FF2B5EF4-FFF2-40B4-BE49-F238E27FC236}">
                <a16:creationId xmlns:a16="http://schemas.microsoft.com/office/drawing/2014/main" id="{66D0338C-F9DE-AD4B-BD8E-533B60C4C9E1}"/>
              </a:ext>
            </a:extLst>
          </p:cNvPr>
          <p:cNvSpPr txBox="1"/>
          <p:nvPr/>
        </p:nvSpPr>
        <p:spPr>
          <a:xfrm>
            <a:off x="6541383" y="2728221"/>
            <a:ext cx="603050" cy="246221"/>
          </a:xfrm>
          <a:prstGeom prst="rect">
            <a:avLst/>
          </a:prstGeom>
          <a:noFill/>
        </p:spPr>
        <p:txBody>
          <a:bodyPr wrap="none" rtlCol="0">
            <a:spAutoFit/>
          </a:bodyPr>
          <a:lstStyle/>
          <a:p>
            <a:r>
              <a:rPr lang="en-US" sz="1000" dirty="0">
                <a:solidFill>
                  <a:schemeClr val="bg1"/>
                </a:solidFill>
              </a:rPr>
              <a:t>release</a:t>
            </a:r>
          </a:p>
        </p:txBody>
      </p:sp>
      <p:sp>
        <p:nvSpPr>
          <p:cNvPr id="86" name="TextBox 85">
            <a:extLst>
              <a:ext uri="{FF2B5EF4-FFF2-40B4-BE49-F238E27FC236}">
                <a16:creationId xmlns:a16="http://schemas.microsoft.com/office/drawing/2014/main" id="{4C062013-01A8-B84E-83FC-07CD7E8E57F5}"/>
              </a:ext>
            </a:extLst>
          </p:cNvPr>
          <p:cNvSpPr txBox="1"/>
          <p:nvPr/>
        </p:nvSpPr>
        <p:spPr>
          <a:xfrm>
            <a:off x="4285835" y="3928674"/>
            <a:ext cx="3105337" cy="707886"/>
          </a:xfrm>
          <a:prstGeom prst="rect">
            <a:avLst/>
          </a:prstGeom>
          <a:noFill/>
        </p:spPr>
        <p:txBody>
          <a:bodyPr wrap="none" rtlCol="0">
            <a:spAutoFit/>
          </a:bodyPr>
          <a:lstStyle/>
          <a:p>
            <a:r>
              <a:rPr lang="en-US" sz="2000" dirty="0">
                <a:solidFill>
                  <a:schemeClr val="bg1"/>
                </a:solidFill>
              </a:rPr>
              <a:t>Client manages charts</a:t>
            </a:r>
          </a:p>
          <a:p>
            <a:r>
              <a:rPr lang="en-US" sz="2000" dirty="0">
                <a:solidFill>
                  <a:schemeClr val="bg1"/>
                </a:solidFill>
              </a:rPr>
              <a:t>Server manages releases</a:t>
            </a:r>
          </a:p>
        </p:txBody>
      </p:sp>
    </p:spTree>
    <p:extLst>
      <p:ext uri="{BB962C8B-B14F-4D97-AF65-F5344CB8AC3E}">
        <p14:creationId xmlns:p14="http://schemas.microsoft.com/office/powerpoint/2010/main" val="40527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3" grpId="0"/>
      <p:bldP spid="44" grpId="0" animBg="1"/>
      <p:bldP spid="47" grpId="0" animBg="1"/>
      <p:bldP spid="51" grpId="0"/>
      <p:bldP spid="53" grpId="0" animBg="1"/>
      <p:bldP spid="54" grpId="0" animBg="1"/>
      <p:bldP spid="55" grpId="0" animBg="1"/>
      <p:bldP spid="56" grpId="0" animBg="1"/>
      <p:bldP spid="57" grpId="0" animBg="1"/>
      <p:bldP spid="58" grpId="0"/>
      <p:bldP spid="72" grpId="0" animBg="1"/>
      <p:bldP spid="73" grpId="0" animBg="1"/>
      <p:bldP spid="74" grpId="0" animBg="1"/>
      <p:bldP spid="79" grpId="0"/>
      <p:bldP spid="80" grpId="0"/>
      <p:bldP spid="8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A7C96-31A0-2B47-BD5D-B0D872B26375}"/>
              </a:ext>
            </a:extLst>
          </p:cNvPr>
          <p:cNvSpPr>
            <a:spLocks noGrp="1"/>
          </p:cNvSpPr>
          <p:nvPr>
            <p:ph sz="quarter" idx="10"/>
          </p:nvPr>
        </p:nvSpPr>
        <p:spPr/>
        <p:txBody>
          <a:bodyPr/>
          <a:lstStyle/>
          <a:p>
            <a:r>
              <a:rPr lang="en-US" dirty="0"/>
              <a:t>Helm Chart</a:t>
            </a:r>
          </a:p>
        </p:txBody>
      </p:sp>
    </p:spTree>
    <p:extLst>
      <p:ext uri="{BB962C8B-B14F-4D97-AF65-F5344CB8AC3E}">
        <p14:creationId xmlns:p14="http://schemas.microsoft.com/office/powerpoint/2010/main" val="42523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EA9689-CD4E-584B-9CF1-F90C4E11E6AD}"/>
              </a:ext>
            </a:extLst>
          </p:cNvPr>
          <p:cNvSpPr>
            <a:spLocks noGrp="1"/>
          </p:cNvSpPr>
          <p:nvPr>
            <p:ph type="title"/>
          </p:nvPr>
        </p:nvSpPr>
        <p:spPr/>
        <p:txBody>
          <a:bodyPr/>
          <a:lstStyle/>
          <a:p>
            <a:r>
              <a:rPr lang="en-US" dirty="0"/>
              <a:t>Kubernetes Deployment Pipeline with AWS </a:t>
            </a:r>
            <a:r>
              <a:rPr lang="en-US" dirty="0" err="1"/>
              <a:t>CodePipeline</a:t>
            </a:r>
            <a:endParaRPr lang="en-US" dirty="0"/>
          </a:p>
        </p:txBody>
      </p:sp>
    </p:spTree>
    <p:extLst>
      <p:ext uri="{BB962C8B-B14F-4D97-AF65-F5344CB8AC3E}">
        <p14:creationId xmlns:p14="http://schemas.microsoft.com/office/powerpoint/2010/main" val="16534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2B51E2A9-499C-4FD8-93BA-0E901436A6E0}"/>
              </a:ext>
            </a:extLst>
          </p:cNvPr>
          <p:cNvCxnSpPr>
            <a:cxnSpLocks/>
            <a:stCxn id="45" idx="3"/>
            <a:endCxn id="6" idx="1"/>
          </p:cNvCxnSpPr>
          <p:nvPr/>
        </p:nvCxnSpPr>
        <p:spPr>
          <a:xfrm>
            <a:off x="836453" y="3254459"/>
            <a:ext cx="1452042" cy="1"/>
          </a:xfrm>
          <a:prstGeom prst="straightConnector1">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52" name="Shape 252"/>
          <p:cNvSpPr txBox="1">
            <a:spLocks noGrp="1"/>
          </p:cNvSpPr>
          <p:nvPr>
            <p:ph type="title"/>
          </p:nvPr>
        </p:nvSpPr>
        <p:spPr/>
        <p:txBody>
          <a:bodyPr/>
          <a:lstStyle/>
          <a:p>
            <a:r>
              <a:rPr lang="en-US" dirty="0"/>
              <a:t>Deployment Pipeline with </a:t>
            </a:r>
            <a:r>
              <a:rPr lang="en" dirty="0"/>
              <a:t>Kubernetes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495" y="2998900"/>
            <a:ext cx="425932" cy="5111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622" y="2996779"/>
            <a:ext cx="427372" cy="5153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7665" y="3017553"/>
            <a:ext cx="455933" cy="473813"/>
          </a:xfrm>
          <a:prstGeom prst="rect">
            <a:avLst/>
          </a:prstGeom>
        </p:spPr>
      </p:pic>
      <p:sp>
        <p:nvSpPr>
          <p:cNvPr id="9" name="Rectangle 8"/>
          <p:cNvSpPr/>
          <p:nvPr/>
        </p:nvSpPr>
        <p:spPr>
          <a:xfrm>
            <a:off x="1501247" y="2777805"/>
            <a:ext cx="4480560" cy="1129553"/>
          </a:xfrm>
          <a:prstGeom prst="rect">
            <a:avLst/>
          </a:prstGeom>
          <a:noFill/>
          <a:ln w="9525">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109728" bIns="91440" numCol="1" spcCol="0" rtlCol="0" fromWordArt="0" anchor="b" anchorCtr="0" forceAA="0" compatLnSpc="1">
            <a:prstTxWarp prst="textNoShape">
              <a:avLst/>
            </a:prstTxWarp>
            <a:noAutofit/>
          </a:bodyPr>
          <a:lstStyle/>
          <a:p>
            <a:pPr algn="r" defTabSz="685800">
              <a:lnSpc>
                <a:spcPct val="90000"/>
              </a:lnSpc>
            </a:pPr>
            <a:endParaRPr lang="en-US" sz="800" dirty="0">
              <a:solidFill>
                <a:schemeClr val="dk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2481" y="3580769"/>
            <a:ext cx="418978" cy="501399"/>
          </a:xfrm>
          <a:prstGeom prst="rect">
            <a:avLst/>
          </a:prstGeom>
        </p:spPr>
      </p:pic>
      <p:sp>
        <p:nvSpPr>
          <p:cNvPr id="12" name="TextBox 11"/>
          <p:cNvSpPr txBox="1"/>
          <p:nvPr/>
        </p:nvSpPr>
        <p:spPr>
          <a:xfrm>
            <a:off x="982437" y="4082940"/>
            <a:ext cx="1039067"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CodePipeline</a:t>
            </a:r>
            <a:endParaRPr lang="en-US" dirty="0">
              <a:solidFill>
                <a:schemeClr val="bg1"/>
              </a:solidFill>
            </a:endParaRPr>
          </a:p>
        </p:txBody>
      </p:sp>
      <p:sp>
        <p:nvSpPr>
          <p:cNvPr id="13" name="TextBox 12"/>
          <p:cNvSpPr txBox="1"/>
          <p:nvPr/>
        </p:nvSpPr>
        <p:spPr>
          <a:xfrm>
            <a:off x="2020906" y="3494108"/>
            <a:ext cx="1037463"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CodeCommit</a:t>
            </a:r>
            <a:endParaRPr lang="en-US" dirty="0">
              <a:solidFill>
                <a:schemeClr val="bg1"/>
              </a:solidFill>
            </a:endParaRPr>
          </a:p>
        </p:txBody>
      </p:sp>
      <p:sp>
        <p:nvSpPr>
          <p:cNvPr id="14" name="TextBox 13"/>
          <p:cNvSpPr txBox="1"/>
          <p:nvPr/>
        </p:nvSpPr>
        <p:spPr>
          <a:xfrm>
            <a:off x="3529686" y="3494108"/>
            <a:ext cx="904414"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a:t>
            </a:r>
            <a:r>
              <a:rPr lang="en-US" dirty="0" err="1">
                <a:solidFill>
                  <a:schemeClr val="bg1"/>
                </a:solidFill>
              </a:rPr>
              <a:t>CodeBuild</a:t>
            </a:r>
            <a:endParaRPr lang="en-US" dirty="0">
              <a:solidFill>
                <a:schemeClr val="bg1"/>
              </a:solidFill>
            </a:endParaRPr>
          </a:p>
        </p:txBody>
      </p:sp>
      <p:sp>
        <p:nvSpPr>
          <p:cNvPr id="15" name="TextBox 14"/>
          <p:cNvSpPr txBox="1"/>
          <p:nvPr/>
        </p:nvSpPr>
        <p:spPr>
          <a:xfrm>
            <a:off x="5028693" y="3494108"/>
            <a:ext cx="80663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AWS Lambda</a:t>
            </a:r>
          </a:p>
        </p:txBody>
      </p:sp>
      <p:grpSp>
        <p:nvGrpSpPr>
          <p:cNvPr id="257" name="Group 256">
            <a:extLst>
              <a:ext uri="{FF2B5EF4-FFF2-40B4-BE49-F238E27FC236}">
                <a16:creationId xmlns:a16="http://schemas.microsoft.com/office/drawing/2014/main" id="{0793D71A-6A48-4FBD-8AF8-254F7D025735}"/>
              </a:ext>
            </a:extLst>
          </p:cNvPr>
          <p:cNvGrpSpPr/>
          <p:nvPr/>
        </p:nvGrpSpPr>
        <p:grpSpPr>
          <a:xfrm>
            <a:off x="3550023" y="1316786"/>
            <a:ext cx="774571" cy="719489"/>
            <a:chOff x="3550023" y="1385077"/>
            <a:chExt cx="774571" cy="719489"/>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453" y="1385077"/>
              <a:ext cx="469684" cy="484836"/>
            </a:xfrm>
            <a:prstGeom prst="rect">
              <a:avLst/>
            </a:prstGeom>
          </p:spPr>
        </p:pic>
        <p:sp>
          <p:nvSpPr>
            <p:cNvPr id="18" name="TextBox 17"/>
            <p:cNvSpPr txBox="1"/>
            <p:nvPr/>
          </p:nvSpPr>
          <p:spPr>
            <a:xfrm>
              <a:off x="3550023" y="1855267"/>
              <a:ext cx="774571" cy="249299"/>
            </a:xfrm>
            <a:prstGeom prst="rect">
              <a:avLst/>
            </a:prstGeom>
            <a:noFill/>
          </p:spPr>
          <p:txBody>
            <a:bodyPr wrap="none" tIns="91440" rtlCol="0">
              <a:spAutoFit/>
            </a:bodyPr>
            <a:lstStyle>
              <a:defPPr>
                <a:defRPr lang="en-US"/>
              </a:defPPr>
              <a:lvl1pPr algn="ctr" defTabSz="685800">
                <a:lnSpc>
                  <a:spcPct val="90000"/>
                </a:lnSpc>
                <a:defRPr sz="800">
                  <a:gradFill>
                    <a:gsLst>
                      <a:gs pos="98876">
                        <a:schemeClr val="tx1"/>
                      </a:gs>
                      <a:gs pos="83708">
                        <a:schemeClr val="tx1"/>
                      </a:gs>
                    </a:gsLst>
                    <a:lin ang="5400000" scaled="1"/>
                  </a:gra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solidFill>
                    <a:schemeClr val="bg1"/>
                  </a:solidFill>
                </a:rPr>
                <a:t>Amazon ECR</a:t>
              </a:r>
            </a:p>
          </p:txBody>
        </p:sp>
      </p:grpSp>
      <p:sp>
        <p:nvSpPr>
          <p:cNvPr id="20" name="Rounded Rectangle 19"/>
          <p:cNvSpPr/>
          <p:nvPr/>
        </p:nvSpPr>
        <p:spPr>
          <a:xfrm>
            <a:off x="1363163"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cxnSp>
        <p:nvCxnSpPr>
          <p:cNvPr id="21" name="Straight Connector 20"/>
          <p:cNvCxnSpPr>
            <a:cxnSpLocks/>
            <a:stCxn id="6" idx="3"/>
            <a:endCxn id="7" idx="1"/>
          </p:cNvCxnSpPr>
          <p:nvPr/>
        </p:nvCxnSpPr>
        <p:spPr>
          <a:xfrm>
            <a:off x="2714427" y="3254460"/>
            <a:ext cx="1009195" cy="0"/>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2" name="Rounded Rectangle 21"/>
          <p:cNvSpPr/>
          <p:nvPr/>
        </p:nvSpPr>
        <p:spPr>
          <a:xfrm>
            <a:off x="3081864"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cxnSp>
        <p:nvCxnSpPr>
          <p:cNvPr id="23" name="Straight Connector 22"/>
          <p:cNvCxnSpPr>
            <a:cxnSpLocks/>
            <a:stCxn id="7" idx="3"/>
            <a:endCxn id="8" idx="1"/>
          </p:cNvCxnSpPr>
          <p:nvPr/>
        </p:nvCxnSpPr>
        <p:spPr>
          <a:xfrm>
            <a:off x="4150994" y="3254460"/>
            <a:ext cx="1006671" cy="0"/>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4" name="Rounded Rectangle 23"/>
          <p:cNvSpPr/>
          <p:nvPr/>
        </p:nvSpPr>
        <p:spPr>
          <a:xfrm>
            <a:off x="4517169" y="311855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cxnSp>
        <p:nvCxnSpPr>
          <p:cNvPr id="25" name="Straight Connector 24"/>
          <p:cNvCxnSpPr>
            <a:cxnSpLocks/>
            <a:stCxn id="7" idx="0"/>
            <a:endCxn id="18" idx="2"/>
          </p:cNvCxnSpPr>
          <p:nvPr/>
        </p:nvCxnSpPr>
        <p:spPr>
          <a:xfrm flipV="1">
            <a:off x="3937308" y="2036275"/>
            <a:ext cx="1" cy="960504"/>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6" name="Rounded Rectangle 25"/>
          <p:cNvSpPr/>
          <p:nvPr/>
        </p:nvSpPr>
        <p:spPr>
          <a:xfrm>
            <a:off x="3800148" y="238226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pic>
        <p:nvPicPr>
          <p:cNvPr id="27" name="Picture 26"/>
          <p:cNvPicPr>
            <a:picLocks noChangeAspect="1"/>
          </p:cNvPicPr>
          <p:nvPr/>
        </p:nvPicPr>
        <p:blipFill>
          <a:blip r:embed="rId8"/>
          <a:stretch>
            <a:fillRect/>
          </a:stretch>
        </p:blipFill>
        <p:spPr>
          <a:xfrm>
            <a:off x="5090739" y="1264312"/>
            <a:ext cx="589784" cy="589784"/>
          </a:xfrm>
          <a:prstGeom prst="rect">
            <a:avLst/>
          </a:prstGeom>
        </p:spPr>
      </p:pic>
      <p:cxnSp>
        <p:nvCxnSpPr>
          <p:cNvPr id="28" name="Straight Connector 27"/>
          <p:cNvCxnSpPr>
            <a:cxnSpLocks/>
            <a:stCxn id="8" idx="0"/>
            <a:endCxn id="27" idx="2"/>
          </p:cNvCxnSpPr>
          <p:nvPr/>
        </p:nvCxnSpPr>
        <p:spPr>
          <a:xfrm flipH="1" flipV="1">
            <a:off x="5385631" y="1854096"/>
            <a:ext cx="1" cy="1163457"/>
          </a:xfrm>
          <a:prstGeom prst="line">
            <a:avLst/>
          </a:prstGeom>
          <a:noFill/>
          <a:ln w="6350">
            <a:solidFill>
              <a:schemeClr val="bg1"/>
            </a:solidFill>
            <a:prstDash val="solid"/>
            <a:tailEnd type="arrow" w="lg" len="sm"/>
          </a:ln>
        </p:spPr>
        <p:style>
          <a:lnRef idx="2">
            <a:schemeClr val="accent1"/>
          </a:lnRef>
          <a:fillRef idx="1">
            <a:schemeClr val="lt1"/>
          </a:fillRef>
          <a:effectRef idx="0">
            <a:schemeClr val="accent1"/>
          </a:effectRef>
          <a:fontRef idx="minor">
            <a:schemeClr val="dk1"/>
          </a:fontRef>
        </p:style>
      </p:cxnSp>
      <p:sp>
        <p:nvSpPr>
          <p:cNvPr id="29" name="Rounded Rectangle 28"/>
          <p:cNvSpPr/>
          <p:nvPr/>
        </p:nvSpPr>
        <p:spPr>
          <a:xfrm>
            <a:off x="5248471" y="2390082"/>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cxnSp>
        <p:nvCxnSpPr>
          <p:cNvPr id="30" name="Straight Connector 29"/>
          <p:cNvCxnSpPr>
            <a:cxnSpLocks/>
          </p:cNvCxnSpPr>
          <p:nvPr/>
        </p:nvCxnSpPr>
        <p:spPr>
          <a:xfrm>
            <a:off x="4173601" y="1559204"/>
            <a:ext cx="917138" cy="0"/>
          </a:xfrm>
          <a:prstGeom prst="line">
            <a:avLst/>
          </a:prstGeom>
          <a:noFill/>
          <a:ln w="6350">
            <a:solidFill>
              <a:schemeClr val="bg1"/>
            </a:solidFill>
            <a:prstDash val="dash"/>
            <a:tailEnd type="arrow" w="lg" len="sm"/>
          </a:ln>
        </p:spPr>
        <p:style>
          <a:lnRef idx="2">
            <a:schemeClr val="accent1"/>
          </a:lnRef>
          <a:fillRef idx="1">
            <a:schemeClr val="lt1"/>
          </a:fillRef>
          <a:effectRef idx="0">
            <a:schemeClr val="accent1"/>
          </a:effectRef>
          <a:fontRef idx="minor">
            <a:schemeClr val="dk1"/>
          </a:fontRef>
        </p:style>
      </p:cxnSp>
      <p:sp>
        <p:nvSpPr>
          <p:cNvPr id="31" name="Rounded Rectangle 30"/>
          <p:cNvSpPr/>
          <p:nvPr/>
        </p:nvSpPr>
        <p:spPr>
          <a:xfrm>
            <a:off x="4495010" y="121064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6</a:t>
            </a:r>
          </a:p>
        </p:txBody>
      </p:sp>
      <p:grpSp>
        <p:nvGrpSpPr>
          <p:cNvPr id="259" name="Group 258">
            <a:extLst>
              <a:ext uri="{FF2B5EF4-FFF2-40B4-BE49-F238E27FC236}">
                <a16:creationId xmlns:a16="http://schemas.microsoft.com/office/drawing/2014/main" id="{E6044EEF-9876-444F-A68E-9862010164B3}"/>
              </a:ext>
            </a:extLst>
          </p:cNvPr>
          <p:cNvGrpSpPr/>
          <p:nvPr/>
        </p:nvGrpSpPr>
        <p:grpSpPr>
          <a:xfrm>
            <a:off x="6320915" y="1108726"/>
            <a:ext cx="2474640" cy="461665"/>
            <a:chOff x="6320915" y="1177017"/>
            <a:chExt cx="2474640" cy="461665"/>
          </a:xfrm>
        </p:grpSpPr>
        <p:sp>
          <p:nvSpPr>
            <p:cNvPr id="33" name="Rounded Rectangle 32"/>
            <p:cNvSpPr/>
            <p:nvPr/>
          </p:nvSpPr>
          <p:spPr>
            <a:xfrm>
              <a:off x="6320915" y="118859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1</a:t>
              </a:r>
            </a:p>
          </p:txBody>
        </p:sp>
        <p:sp>
          <p:nvSpPr>
            <p:cNvPr id="34" name="TextBox 33"/>
            <p:cNvSpPr txBox="1"/>
            <p:nvPr/>
          </p:nvSpPr>
          <p:spPr>
            <a:xfrm>
              <a:off x="6692435" y="117701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Developers continuously integrate changes into a main branch hosted within a repo</a:t>
              </a:r>
            </a:p>
          </p:txBody>
        </p:sp>
      </p:grpSp>
      <p:grpSp>
        <p:nvGrpSpPr>
          <p:cNvPr id="260" name="Group 259">
            <a:extLst>
              <a:ext uri="{FF2B5EF4-FFF2-40B4-BE49-F238E27FC236}">
                <a16:creationId xmlns:a16="http://schemas.microsoft.com/office/drawing/2014/main" id="{F6CC9F60-6094-4762-A392-427B296B32B3}"/>
              </a:ext>
            </a:extLst>
          </p:cNvPr>
          <p:cNvGrpSpPr/>
          <p:nvPr/>
        </p:nvGrpSpPr>
        <p:grpSpPr>
          <a:xfrm>
            <a:off x="6320915" y="1755911"/>
            <a:ext cx="2474639" cy="461665"/>
            <a:chOff x="6320915" y="1824202"/>
            <a:chExt cx="2474639" cy="461665"/>
          </a:xfrm>
        </p:grpSpPr>
        <p:sp>
          <p:nvSpPr>
            <p:cNvPr id="35" name="Rounded Rectangle 34"/>
            <p:cNvSpPr/>
            <p:nvPr/>
          </p:nvSpPr>
          <p:spPr>
            <a:xfrm>
              <a:off x="6320915" y="1835776"/>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2</a:t>
              </a:r>
            </a:p>
          </p:txBody>
        </p:sp>
        <p:sp>
          <p:nvSpPr>
            <p:cNvPr id="36" name="TextBox 35"/>
            <p:cNvSpPr txBox="1"/>
            <p:nvPr/>
          </p:nvSpPr>
          <p:spPr>
            <a:xfrm>
              <a:off x="6692434" y="1824202"/>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Triggers an execution of the pipeline when a new version is found, builds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 new image with build ID</a:t>
              </a:r>
            </a:p>
          </p:txBody>
        </p:sp>
      </p:grpSp>
      <p:grpSp>
        <p:nvGrpSpPr>
          <p:cNvPr id="261" name="Group 260">
            <a:extLst>
              <a:ext uri="{FF2B5EF4-FFF2-40B4-BE49-F238E27FC236}">
                <a16:creationId xmlns:a16="http://schemas.microsoft.com/office/drawing/2014/main" id="{FF76CAF2-0F53-4AC3-9323-8247B3DE1567}"/>
              </a:ext>
            </a:extLst>
          </p:cNvPr>
          <p:cNvGrpSpPr/>
          <p:nvPr/>
        </p:nvGrpSpPr>
        <p:grpSpPr>
          <a:xfrm>
            <a:off x="6320915" y="2403096"/>
            <a:ext cx="2474640" cy="307777"/>
            <a:chOff x="6320915" y="2471387"/>
            <a:chExt cx="2474640" cy="307777"/>
          </a:xfrm>
        </p:grpSpPr>
        <p:sp>
          <p:nvSpPr>
            <p:cNvPr id="37" name="Rounded Rectangle 36"/>
            <p:cNvSpPr/>
            <p:nvPr/>
          </p:nvSpPr>
          <p:spPr>
            <a:xfrm>
              <a:off x="6320915" y="248296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3</a:t>
              </a:r>
            </a:p>
          </p:txBody>
        </p:sp>
        <p:sp>
          <p:nvSpPr>
            <p:cNvPr id="38" name="TextBox 37"/>
            <p:cNvSpPr txBox="1"/>
            <p:nvPr/>
          </p:nvSpPr>
          <p:spPr>
            <a:xfrm>
              <a:off x="6692435" y="2471387"/>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Pushes the newly built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tagged with build ID to ECR repo</a:t>
              </a:r>
            </a:p>
          </p:txBody>
        </p:sp>
      </p:grpSp>
      <p:grpSp>
        <p:nvGrpSpPr>
          <p:cNvPr id="262" name="Group 261">
            <a:extLst>
              <a:ext uri="{FF2B5EF4-FFF2-40B4-BE49-F238E27FC236}">
                <a16:creationId xmlns:a16="http://schemas.microsoft.com/office/drawing/2014/main" id="{4E923D19-EF12-46C8-BA51-32165457CFF9}"/>
              </a:ext>
            </a:extLst>
          </p:cNvPr>
          <p:cNvGrpSpPr/>
          <p:nvPr/>
        </p:nvGrpSpPr>
        <p:grpSpPr>
          <a:xfrm>
            <a:off x="6320915" y="2896393"/>
            <a:ext cx="2474639" cy="307777"/>
            <a:chOff x="6320915" y="2964684"/>
            <a:chExt cx="2474639" cy="307777"/>
          </a:xfrm>
        </p:grpSpPr>
        <p:sp>
          <p:nvSpPr>
            <p:cNvPr id="39" name="Rounded Rectangle 38"/>
            <p:cNvSpPr/>
            <p:nvPr/>
          </p:nvSpPr>
          <p:spPr>
            <a:xfrm>
              <a:off x="6320915" y="2976258"/>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4</a:t>
              </a:r>
            </a:p>
          </p:txBody>
        </p:sp>
        <p:sp>
          <p:nvSpPr>
            <p:cNvPr id="40" name="TextBox 39"/>
            <p:cNvSpPr txBox="1"/>
            <p:nvPr/>
          </p:nvSpPr>
          <p:spPr>
            <a:xfrm>
              <a:off x="6692434" y="2964684"/>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Invokes a Lambda function to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trigger application deployment</a:t>
              </a:r>
            </a:p>
          </p:txBody>
        </p:sp>
      </p:grpSp>
      <p:grpSp>
        <p:nvGrpSpPr>
          <p:cNvPr id="263" name="Group 262">
            <a:extLst>
              <a:ext uri="{FF2B5EF4-FFF2-40B4-BE49-F238E27FC236}">
                <a16:creationId xmlns:a16="http://schemas.microsoft.com/office/drawing/2014/main" id="{F27270E3-9EAB-4239-A95D-41B74F3C1719}"/>
              </a:ext>
            </a:extLst>
          </p:cNvPr>
          <p:cNvGrpSpPr/>
          <p:nvPr/>
        </p:nvGrpSpPr>
        <p:grpSpPr>
          <a:xfrm>
            <a:off x="6320915" y="3389690"/>
            <a:ext cx="2474639" cy="307777"/>
            <a:chOff x="6320915" y="3457981"/>
            <a:chExt cx="2474639" cy="307777"/>
          </a:xfrm>
        </p:grpSpPr>
        <p:sp>
          <p:nvSpPr>
            <p:cNvPr id="41" name="Rounded Rectangle 40"/>
            <p:cNvSpPr/>
            <p:nvPr/>
          </p:nvSpPr>
          <p:spPr>
            <a:xfrm>
              <a:off x="6320915" y="3469555"/>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5</a:t>
              </a:r>
            </a:p>
          </p:txBody>
        </p:sp>
        <p:sp>
          <p:nvSpPr>
            <p:cNvPr id="42" name="TextBox 41"/>
            <p:cNvSpPr txBox="1"/>
            <p:nvPr/>
          </p:nvSpPr>
          <p:spPr>
            <a:xfrm>
              <a:off x="6692434" y="3457981"/>
              <a:ext cx="2103120" cy="307777"/>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Leverages Kubernetes Python SDK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to update a deployment</a:t>
              </a:r>
            </a:p>
          </p:txBody>
        </p:sp>
      </p:grpSp>
      <p:grpSp>
        <p:nvGrpSpPr>
          <p:cNvPr id="264" name="Group 263">
            <a:extLst>
              <a:ext uri="{FF2B5EF4-FFF2-40B4-BE49-F238E27FC236}">
                <a16:creationId xmlns:a16="http://schemas.microsoft.com/office/drawing/2014/main" id="{81C0AF6E-482A-4870-9DEE-645BED4644D7}"/>
              </a:ext>
            </a:extLst>
          </p:cNvPr>
          <p:cNvGrpSpPr/>
          <p:nvPr/>
        </p:nvGrpSpPr>
        <p:grpSpPr>
          <a:xfrm>
            <a:off x="6320915" y="3882986"/>
            <a:ext cx="2474640" cy="461665"/>
            <a:chOff x="6320915" y="3951277"/>
            <a:chExt cx="2474640" cy="461665"/>
          </a:xfrm>
        </p:grpSpPr>
        <p:sp>
          <p:nvSpPr>
            <p:cNvPr id="43" name="Rounded Rectangle 42"/>
            <p:cNvSpPr/>
            <p:nvPr/>
          </p:nvSpPr>
          <p:spPr>
            <a:xfrm>
              <a:off x="6320915" y="3962851"/>
              <a:ext cx="274320" cy="271815"/>
            </a:xfrm>
            <a:prstGeom prst="ellipse">
              <a:avLst/>
            </a:prstGeom>
            <a:solidFill>
              <a:schemeClr val="bg1"/>
            </a:solidFill>
            <a:ln w="158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gradFill>
                    <a:gsLst>
                      <a:gs pos="94382">
                        <a:schemeClr val="accent1"/>
                      </a:gs>
                      <a:gs pos="73596">
                        <a:schemeClr val="accent1"/>
                      </a:gs>
                    </a:gsLst>
                    <a:lin ang="5400000" scaled="1"/>
                  </a:gradFill>
                  <a:latin typeface="Amazon Ember Heavy" panose="020B0803020204020204" pitchFamily="34" charset="0"/>
                  <a:ea typeface="Amazon Ember Heavy" panose="020B0803020204020204" pitchFamily="34" charset="0"/>
                  <a:cs typeface="Amazon Ember Heavy" panose="020B0803020204020204" pitchFamily="34" charset="0"/>
                </a:rPr>
                <a:t>6</a:t>
              </a:r>
            </a:p>
          </p:txBody>
        </p:sp>
        <p:sp>
          <p:nvSpPr>
            <p:cNvPr id="44" name="TextBox 43"/>
            <p:cNvSpPr txBox="1"/>
            <p:nvPr/>
          </p:nvSpPr>
          <p:spPr>
            <a:xfrm>
              <a:off x="6692435" y="3951277"/>
              <a:ext cx="2103120" cy="461665"/>
            </a:xfrm>
            <a:prstGeom prst="rect">
              <a:avLst/>
            </a:prstGeom>
            <a:noFill/>
          </p:spPr>
          <p:txBody>
            <a:bodyPr wrap="square" lIns="0" tIns="0" rIns="0" bIns="0" rtlCol="0">
              <a:spAutoFit/>
            </a:bodyPr>
            <a:lstStyle/>
            <a:p>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Fetches new container image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performs a rolling update </a:t>
              </a:r>
              <a:b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deployment</a:t>
              </a:r>
            </a:p>
          </p:txBody>
        </p:sp>
      </p:grpSp>
      <p:grpSp>
        <p:nvGrpSpPr>
          <p:cNvPr id="258" name="Group 257">
            <a:extLst>
              <a:ext uri="{FF2B5EF4-FFF2-40B4-BE49-F238E27FC236}">
                <a16:creationId xmlns:a16="http://schemas.microsoft.com/office/drawing/2014/main" id="{C4F10784-C3E2-446C-9035-7541F1D5D506}"/>
              </a:ext>
            </a:extLst>
          </p:cNvPr>
          <p:cNvGrpSpPr/>
          <p:nvPr/>
        </p:nvGrpSpPr>
        <p:grpSpPr>
          <a:xfrm>
            <a:off x="319510" y="3004640"/>
            <a:ext cx="659155" cy="738767"/>
            <a:chOff x="319510" y="3072931"/>
            <a:chExt cx="659155" cy="738767"/>
          </a:xfrm>
        </p:grpSpPr>
        <p:pic>
          <p:nvPicPr>
            <p:cNvPr id="45" name="Picture 44">
              <a:extLst>
                <a:ext uri="{FF2B5EF4-FFF2-40B4-BE49-F238E27FC236}">
                  <a16:creationId xmlns:a16="http://schemas.microsoft.com/office/drawing/2014/main" id="{A1F37A4F-EAA2-4CA8-AF86-7CD3D09E4E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721" y="3072931"/>
              <a:ext cx="374732" cy="499638"/>
            </a:xfrm>
            <a:prstGeom prst="rect">
              <a:avLst/>
            </a:prstGeom>
          </p:spPr>
        </p:pic>
        <p:sp>
          <p:nvSpPr>
            <p:cNvPr id="46" name="TextBox 45">
              <a:extLst>
                <a:ext uri="{FF2B5EF4-FFF2-40B4-BE49-F238E27FC236}">
                  <a16:creationId xmlns:a16="http://schemas.microsoft.com/office/drawing/2014/main" id="{6B418E25-2DEA-4EB4-B8CA-6B9D29781A8E}"/>
                </a:ext>
              </a:extLst>
            </p:cNvPr>
            <p:cNvSpPr txBox="1"/>
            <p:nvPr/>
          </p:nvSpPr>
          <p:spPr>
            <a:xfrm>
              <a:off x="319510" y="3562399"/>
              <a:ext cx="659155" cy="249299"/>
            </a:xfrm>
            <a:prstGeom prst="rect">
              <a:avLst/>
            </a:prstGeom>
            <a:noFill/>
          </p:spPr>
          <p:txBody>
            <a:bodyPr wrap="none" tIns="91440" rtlCol="0">
              <a:spAutoFit/>
            </a:bodyPr>
            <a:lstStyle/>
            <a:p>
              <a:pPr algn="ctr" defTabSz="685800">
                <a:lnSpc>
                  <a:spcPct val="90000"/>
                </a:lnSpc>
              </a:pPr>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Developer</a:t>
              </a:r>
            </a:p>
          </p:txBody>
        </p:sp>
      </p:grpSp>
      <p:sp>
        <p:nvSpPr>
          <p:cNvPr id="2" name="Rectangle 1">
            <a:extLst>
              <a:ext uri="{FF2B5EF4-FFF2-40B4-BE49-F238E27FC236}">
                <a16:creationId xmlns:a16="http://schemas.microsoft.com/office/drawing/2014/main" id="{F3B3789E-663C-E44D-A58B-FFDEA593780E}"/>
              </a:ext>
            </a:extLst>
          </p:cNvPr>
          <p:cNvSpPr/>
          <p:nvPr/>
        </p:nvSpPr>
        <p:spPr>
          <a:xfrm>
            <a:off x="1541834" y="4434830"/>
            <a:ext cx="556551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a:t>
            </a:r>
            <a:r>
              <a:rPr lang="en-US" dirty="0">
                <a:solidFill>
                  <a:schemeClr val="bg1"/>
                </a:solidFill>
              </a:rPr>
              <a:t>-samples/</a:t>
            </a:r>
            <a:r>
              <a:rPr lang="en-US" dirty="0" err="1">
                <a:solidFill>
                  <a:schemeClr val="bg1"/>
                </a:solidFill>
              </a:rPr>
              <a:t>aws-kube-codesuite</a:t>
            </a:r>
            <a:endParaRPr lang="en-US" dirty="0">
              <a:solidFill>
                <a:schemeClr val="bg1"/>
              </a:solidFill>
            </a:endParaRPr>
          </a:p>
        </p:txBody>
      </p:sp>
    </p:spTree>
    <p:extLst>
      <p:ext uri="{BB962C8B-B14F-4D97-AF65-F5344CB8AC3E}">
        <p14:creationId xmlns:p14="http://schemas.microsoft.com/office/powerpoint/2010/main" val="352717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 presetClass="entr" presetSubtype="2" decel="100000" fill="hold" nodeType="with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additive="base">
                                        <p:cTn id="30" dur="500" fill="hold"/>
                                        <p:tgtEl>
                                          <p:spTgt spid="259"/>
                                        </p:tgtEl>
                                        <p:attrNameLst>
                                          <p:attrName>ppt_x</p:attrName>
                                        </p:attrNameLst>
                                      </p:cBhvr>
                                      <p:tavLst>
                                        <p:tav tm="0">
                                          <p:val>
                                            <p:strVal val="1+#ppt_w/2"/>
                                          </p:val>
                                        </p:tav>
                                        <p:tav tm="100000">
                                          <p:val>
                                            <p:strVal val="#ppt_x"/>
                                          </p:val>
                                        </p:tav>
                                      </p:tavLst>
                                    </p:anim>
                                    <p:anim calcmode="lin" valueType="num">
                                      <p:cBhvr additive="base">
                                        <p:cTn id="31" dur="500" fill="hold"/>
                                        <p:tgtEl>
                                          <p:spTgt spid="25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2" presetClass="entr" presetSubtype="2" decel="100000" fill="hold" nodeType="withEffect">
                                  <p:stCondLst>
                                    <p:cond delay="0"/>
                                  </p:stCondLst>
                                  <p:childTnLst>
                                    <p:set>
                                      <p:cBhvr>
                                        <p:cTn id="47" dur="1" fill="hold">
                                          <p:stCondLst>
                                            <p:cond delay="0"/>
                                          </p:stCondLst>
                                        </p:cTn>
                                        <p:tgtEl>
                                          <p:spTgt spid="260"/>
                                        </p:tgtEl>
                                        <p:attrNameLst>
                                          <p:attrName>style.visibility</p:attrName>
                                        </p:attrNameLst>
                                      </p:cBhvr>
                                      <p:to>
                                        <p:strVal val="visible"/>
                                      </p:to>
                                    </p:set>
                                    <p:anim calcmode="lin" valueType="num">
                                      <p:cBhvr additive="base">
                                        <p:cTn id="48" dur="500" fill="hold"/>
                                        <p:tgtEl>
                                          <p:spTgt spid="260"/>
                                        </p:tgtEl>
                                        <p:attrNameLst>
                                          <p:attrName>ppt_x</p:attrName>
                                        </p:attrNameLst>
                                      </p:cBhvr>
                                      <p:tavLst>
                                        <p:tav tm="0">
                                          <p:val>
                                            <p:strVal val="1+#ppt_w/2"/>
                                          </p:val>
                                        </p:tav>
                                        <p:tav tm="100000">
                                          <p:val>
                                            <p:strVal val="#ppt_x"/>
                                          </p:val>
                                        </p:tav>
                                      </p:tavLst>
                                    </p:anim>
                                    <p:anim calcmode="lin" valueType="num">
                                      <p:cBhvr additive="base">
                                        <p:cTn id="49" dur="500" fill="hold"/>
                                        <p:tgtEl>
                                          <p:spTgt spid="26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57"/>
                                        </p:tgtEl>
                                        <p:attrNameLst>
                                          <p:attrName>style.visibility</p:attrName>
                                        </p:attrNameLst>
                                      </p:cBhvr>
                                      <p:to>
                                        <p:strVal val="visible"/>
                                      </p:to>
                                    </p:set>
                                    <p:animEffect transition="in" filter="fade">
                                      <p:cBhvr>
                                        <p:cTn id="60" dur="500"/>
                                        <p:tgtEl>
                                          <p:spTgt spid="257"/>
                                        </p:tgtEl>
                                      </p:cBhvr>
                                    </p:animEffect>
                                  </p:childTnLst>
                                </p:cTn>
                              </p:par>
                              <p:par>
                                <p:cTn id="61" presetID="2" presetClass="entr" presetSubtype="2" decel="100000" fill="hold" nodeType="withEffect">
                                  <p:stCondLst>
                                    <p:cond delay="0"/>
                                  </p:stCondLst>
                                  <p:childTnLst>
                                    <p:set>
                                      <p:cBhvr>
                                        <p:cTn id="62" dur="1" fill="hold">
                                          <p:stCondLst>
                                            <p:cond delay="0"/>
                                          </p:stCondLst>
                                        </p:cTn>
                                        <p:tgtEl>
                                          <p:spTgt spid="261"/>
                                        </p:tgtEl>
                                        <p:attrNameLst>
                                          <p:attrName>style.visibility</p:attrName>
                                        </p:attrNameLst>
                                      </p:cBhvr>
                                      <p:to>
                                        <p:strVal val="visible"/>
                                      </p:to>
                                    </p:set>
                                    <p:anim calcmode="lin" valueType="num">
                                      <p:cBhvr additive="base">
                                        <p:cTn id="63" dur="500" fill="hold"/>
                                        <p:tgtEl>
                                          <p:spTgt spid="261"/>
                                        </p:tgtEl>
                                        <p:attrNameLst>
                                          <p:attrName>ppt_x</p:attrName>
                                        </p:attrNameLst>
                                      </p:cBhvr>
                                      <p:tavLst>
                                        <p:tav tm="0">
                                          <p:val>
                                            <p:strVal val="1+#ppt_w/2"/>
                                          </p:val>
                                        </p:tav>
                                        <p:tav tm="100000">
                                          <p:val>
                                            <p:strVal val="#ppt_x"/>
                                          </p:val>
                                        </p:tav>
                                      </p:tavLst>
                                    </p:anim>
                                    <p:anim calcmode="lin" valueType="num">
                                      <p:cBhvr additive="base">
                                        <p:cTn id="64" dur="500" fill="hold"/>
                                        <p:tgtEl>
                                          <p:spTgt spid="26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2" presetClass="entr" presetSubtype="2" decel="100000" fill="hold" nodeType="withEffect">
                                  <p:stCondLst>
                                    <p:cond delay="0"/>
                                  </p:stCondLst>
                                  <p:childTnLst>
                                    <p:set>
                                      <p:cBhvr>
                                        <p:cTn id="80" dur="1" fill="hold">
                                          <p:stCondLst>
                                            <p:cond delay="0"/>
                                          </p:stCondLst>
                                        </p:cTn>
                                        <p:tgtEl>
                                          <p:spTgt spid="262"/>
                                        </p:tgtEl>
                                        <p:attrNameLst>
                                          <p:attrName>style.visibility</p:attrName>
                                        </p:attrNameLst>
                                      </p:cBhvr>
                                      <p:to>
                                        <p:strVal val="visible"/>
                                      </p:to>
                                    </p:set>
                                    <p:anim calcmode="lin" valueType="num">
                                      <p:cBhvr additive="base">
                                        <p:cTn id="81" dur="500" fill="hold"/>
                                        <p:tgtEl>
                                          <p:spTgt spid="262"/>
                                        </p:tgtEl>
                                        <p:attrNameLst>
                                          <p:attrName>ppt_x</p:attrName>
                                        </p:attrNameLst>
                                      </p:cBhvr>
                                      <p:tavLst>
                                        <p:tav tm="0">
                                          <p:val>
                                            <p:strVal val="1+#ppt_w/2"/>
                                          </p:val>
                                        </p:tav>
                                        <p:tav tm="100000">
                                          <p:val>
                                            <p:strVal val="#ppt_x"/>
                                          </p:val>
                                        </p:tav>
                                      </p:tavLst>
                                    </p:anim>
                                    <p:anim calcmode="lin" valueType="num">
                                      <p:cBhvr additive="base">
                                        <p:cTn id="82" dur="500"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par>
                                <p:cTn id="91" presetID="10" presetClass="entr" presetSubtype="0"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2" presetClass="entr" presetSubtype="2" decel="100000" fill="hold" nodeType="withEffect">
                                  <p:stCondLst>
                                    <p:cond delay="0"/>
                                  </p:stCondLst>
                                  <p:childTnLst>
                                    <p:set>
                                      <p:cBhvr>
                                        <p:cTn id="95" dur="1" fill="hold">
                                          <p:stCondLst>
                                            <p:cond delay="0"/>
                                          </p:stCondLst>
                                        </p:cTn>
                                        <p:tgtEl>
                                          <p:spTgt spid="263"/>
                                        </p:tgtEl>
                                        <p:attrNameLst>
                                          <p:attrName>style.visibility</p:attrName>
                                        </p:attrNameLst>
                                      </p:cBhvr>
                                      <p:to>
                                        <p:strVal val="visible"/>
                                      </p:to>
                                    </p:set>
                                    <p:anim calcmode="lin" valueType="num">
                                      <p:cBhvr additive="base">
                                        <p:cTn id="96" dur="500" fill="hold"/>
                                        <p:tgtEl>
                                          <p:spTgt spid="263"/>
                                        </p:tgtEl>
                                        <p:attrNameLst>
                                          <p:attrName>ppt_x</p:attrName>
                                        </p:attrNameLst>
                                      </p:cBhvr>
                                      <p:tavLst>
                                        <p:tav tm="0">
                                          <p:val>
                                            <p:strVal val="1+#ppt_w/2"/>
                                          </p:val>
                                        </p:tav>
                                        <p:tav tm="100000">
                                          <p:val>
                                            <p:strVal val="#ppt_x"/>
                                          </p:val>
                                        </p:tav>
                                      </p:tavLst>
                                    </p:anim>
                                    <p:anim calcmode="lin" valueType="num">
                                      <p:cBhvr additive="base">
                                        <p:cTn id="97" dur="500" fill="hold"/>
                                        <p:tgtEl>
                                          <p:spTgt spid="263"/>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par>
                                <p:cTn id="106" presetID="2" presetClass="entr" presetSubtype="2" decel="100000" fill="hold" nodeType="withEffect">
                                  <p:stCondLst>
                                    <p:cond delay="0"/>
                                  </p:stCondLst>
                                  <p:childTnLst>
                                    <p:set>
                                      <p:cBhvr>
                                        <p:cTn id="107" dur="1" fill="hold">
                                          <p:stCondLst>
                                            <p:cond delay="0"/>
                                          </p:stCondLst>
                                        </p:cTn>
                                        <p:tgtEl>
                                          <p:spTgt spid="264"/>
                                        </p:tgtEl>
                                        <p:attrNameLst>
                                          <p:attrName>style.visibility</p:attrName>
                                        </p:attrNameLst>
                                      </p:cBhvr>
                                      <p:to>
                                        <p:strVal val="visible"/>
                                      </p:to>
                                    </p:set>
                                    <p:anim calcmode="lin" valueType="num">
                                      <p:cBhvr additive="base">
                                        <p:cTn id="108" dur="500" fill="hold"/>
                                        <p:tgtEl>
                                          <p:spTgt spid="264"/>
                                        </p:tgtEl>
                                        <p:attrNameLst>
                                          <p:attrName>ppt_x</p:attrName>
                                        </p:attrNameLst>
                                      </p:cBhvr>
                                      <p:tavLst>
                                        <p:tav tm="0">
                                          <p:val>
                                            <p:strVal val="1+#ppt_w/2"/>
                                          </p:val>
                                        </p:tav>
                                        <p:tav tm="100000">
                                          <p:val>
                                            <p:strVal val="#ppt_x"/>
                                          </p:val>
                                        </p:tav>
                                      </p:tavLst>
                                    </p:anim>
                                    <p:anim calcmode="lin" valueType="num">
                                      <p:cBhvr additive="base">
                                        <p:cTn id="109" dur="500"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P spid="20" grpId="0" animBg="1"/>
      <p:bldP spid="22" grpId="0" animBg="1"/>
      <p:bldP spid="24" grpId="0" animBg="1"/>
      <p:bldP spid="26" grpId="0" animBg="1"/>
      <p:bldP spid="29" grpId="0" animBg="1"/>
      <p:bldP spid="31"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BAD409D7-9B96-43B4-BFF6-CED5C411143E}"/>
              </a:ext>
            </a:extLst>
          </p:cNvPr>
          <p:cNvSpPr/>
          <p:nvPr/>
        </p:nvSpPr>
        <p:spPr>
          <a:xfrm>
            <a:off x="3927111" y="866271"/>
            <a:ext cx="2223284" cy="1371600"/>
          </a:xfrm>
          <a:prstGeom prst="roundRect">
            <a:avLst>
              <a:gd name="adj" fmla="val 0"/>
            </a:avLst>
          </a:prstGeom>
          <a:noFill/>
          <a:ln w="63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E8611405-D890-4600-9993-94A54EEEEB75}"/>
              </a:ext>
            </a:extLst>
          </p:cNvPr>
          <p:cNvSpPr/>
          <p:nvPr/>
        </p:nvSpPr>
        <p:spPr>
          <a:xfrm>
            <a:off x="3927112" y="2459257"/>
            <a:ext cx="2223284" cy="1371600"/>
          </a:xfrm>
          <a:prstGeom prst="roundRect">
            <a:avLst>
              <a:gd name="adj" fmla="val 0"/>
            </a:avLst>
          </a:prstGeom>
          <a:noFill/>
          <a:ln w="63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Rounded Corners 95">
            <a:extLst>
              <a:ext uri="{FF2B5EF4-FFF2-40B4-BE49-F238E27FC236}">
                <a16:creationId xmlns:a16="http://schemas.microsoft.com/office/drawing/2014/main" id="{6A8437BF-436D-4A30-87D7-67C199DAB28B}"/>
              </a:ext>
            </a:extLst>
          </p:cNvPr>
          <p:cNvSpPr/>
          <p:nvPr/>
        </p:nvSpPr>
        <p:spPr>
          <a:xfrm>
            <a:off x="1915794" y="866271"/>
            <a:ext cx="1702306" cy="2964586"/>
          </a:xfrm>
          <a:prstGeom prst="roundRect">
            <a:avLst>
              <a:gd name="adj" fmla="val 0"/>
            </a:avLst>
          </a:prstGeom>
          <a:noFill/>
          <a:ln w="63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E9B14C9-D7FE-41F5-8DA2-279C7AC8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642" y="2846901"/>
            <a:ext cx="525324" cy="596313"/>
          </a:xfrm>
          <a:prstGeom prst="rect">
            <a:avLst/>
          </a:prstGeom>
        </p:spPr>
      </p:pic>
      <p:pic>
        <p:nvPicPr>
          <p:cNvPr id="13" name="Picture 12">
            <a:extLst>
              <a:ext uri="{FF2B5EF4-FFF2-40B4-BE49-F238E27FC236}">
                <a16:creationId xmlns:a16="http://schemas.microsoft.com/office/drawing/2014/main" id="{A7066543-5503-46E8-BC51-B5AA427E3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46" y="1229682"/>
            <a:ext cx="537316" cy="644779"/>
          </a:xfrm>
          <a:prstGeom prst="rect">
            <a:avLst/>
          </a:prstGeom>
        </p:spPr>
      </p:pic>
      <p:sp>
        <p:nvSpPr>
          <p:cNvPr id="15" name="TextBox 14">
            <a:extLst>
              <a:ext uri="{FF2B5EF4-FFF2-40B4-BE49-F238E27FC236}">
                <a16:creationId xmlns:a16="http://schemas.microsoft.com/office/drawing/2014/main" id="{B6CC08FE-EAC3-4547-B219-B86717776682}"/>
              </a:ext>
            </a:extLst>
          </p:cNvPr>
          <p:cNvSpPr txBox="1"/>
          <p:nvPr/>
        </p:nvSpPr>
        <p:spPr>
          <a:xfrm>
            <a:off x="6519174" y="2953996"/>
            <a:ext cx="943550" cy="382122"/>
          </a:xfrm>
          <a:prstGeom prst="rect">
            <a:avLst/>
          </a:prstGeom>
        </p:spPr>
        <p:txBody>
          <a:bodyPr wrap="square" lIns="0" tIns="0" rIns="0" bIns="0" rtlCol="0" anchor="t">
            <a:noAutofit/>
          </a:bodyPr>
          <a:lstStyle/>
          <a:p>
            <a:pPr defTabSz="685800"/>
            <a:r>
              <a:rPr lang="en-US" sz="1200" dirty="0">
                <a:solidFill>
                  <a:schemeClr val="bg1"/>
                </a:solidFill>
              </a:rPr>
              <a:t>Amazon </a:t>
            </a:r>
            <a:r>
              <a:rPr lang="en-US" sz="1200" dirty="0" err="1">
                <a:solidFill>
                  <a:schemeClr val="bg1"/>
                </a:solidFill>
              </a:rPr>
              <a:t>CloudWatch</a:t>
            </a:r>
            <a:endParaRPr lang="en-US" sz="1200" dirty="0">
              <a:solidFill>
                <a:schemeClr val="bg1"/>
              </a:solidFill>
            </a:endParaRPr>
          </a:p>
        </p:txBody>
      </p:sp>
      <p:sp>
        <p:nvSpPr>
          <p:cNvPr id="16" name="TextBox 15">
            <a:extLst>
              <a:ext uri="{FF2B5EF4-FFF2-40B4-BE49-F238E27FC236}">
                <a16:creationId xmlns:a16="http://schemas.microsoft.com/office/drawing/2014/main" id="{C302193A-579C-451C-A950-06E9AB185296}"/>
              </a:ext>
            </a:extLst>
          </p:cNvPr>
          <p:cNvSpPr txBox="1"/>
          <p:nvPr/>
        </p:nvSpPr>
        <p:spPr>
          <a:xfrm>
            <a:off x="6519174" y="1361010"/>
            <a:ext cx="943550" cy="382122"/>
          </a:xfrm>
          <a:prstGeom prst="rect">
            <a:avLst/>
          </a:prstGeom>
        </p:spPr>
        <p:txBody>
          <a:bodyPr wrap="square" lIns="0" tIns="0" rIns="0" bIns="0" rtlCol="0" anchor="t">
            <a:noAutofit/>
          </a:bodyPr>
          <a:lstStyle/>
          <a:p>
            <a:pPr defTabSz="685800"/>
            <a:r>
              <a:rPr lang="en-US" sz="1200" dirty="0">
                <a:solidFill>
                  <a:schemeClr val="bg1"/>
                </a:solidFill>
              </a:rPr>
              <a:t>AWS</a:t>
            </a:r>
            <a:br>
              <a:rPr lang="en-US" sz="1200" dirty="0">
                <a:solidFill>
                  <a:schemeClr val="bg1"/>
                </a:solidFill>
              </a:rPr>
            </a:br>
            <a:r>
              <a:rPr lang="en-US" sz="1200" dirty="0" err="1">
                <a:solidFill>
                  <a:schemeClr val="bg1"/>
                </a:solidFill>
              </a:rPr>
              <a:t>CloudTrail</a:t>
            </a:r>
            <a:endParaRPr lang="en-US" sz="1200" dirty="0">
              <a:solidFill>
                <a:schemeClr val="bg1"/>
              </a:solidFill>
            </a:endParaRPr>
          </a:p>
        </p:txBody>
      </p:sp>
      <p:pic>
        <p:nvPicPr>
          <p:cNvPr id="17" name="Picture 16">
            <a:extLst>
              <a:ext uri="{FF2B5EF4-FFF2-40B4-BE49-F238E27FC236}">
                <a16:creationId xmlns:a16="http://schemas.microsoft.com/office/drawing/2014/main" id="{53F7080A-23CF-47D3-B4E3-431315383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194" y="3556908"/>
            <a:ext cx="461118" cy="553341"/>
          </a:xfrm>
          <a:prstGeom prst="rect">
            <a:avLst/>
          </a:prstGeom>
        </p:spPr>
      </p:pic>
      <p:sp>
        <p:nvSpPr>
          <p:cNvPr id="18" name="TextBox 17">
            <a:extLst>
              <a:ext uri="{FF2B5EF4-FFF2-40B4-BE49-F238E27FC236}">
                <a16:creationId xmlns:a16="http://schemas.microsoft.com/office/drawing/2014/main" id="{03E38F69-2B21-4E7F-818F-A3E5A0E15726}"/>
              </a:ext>
            </a:extLst>
          </p:cNvPr>
          <p:cNvSpPr txBox="1"/>
          <p:nvPr/>
        </p:nvSpPr>
        <p:spPr>
          <a:xfrm>
            <a:off x="1996903" y="4193563"/>
            <a:ext cx="1429700" cy="227576"/>
          </a:xfrm>
          <a:prstGeom prst="rect">
            <a:avLst/>
          </a:prstGeom>
          <a:noFill/>
        </p:spPr>
        <p:txBody>
          <a:bodyPr wrap="square" rtlCol="0" anchor="ctr" anchorCtr="0">
            <a:noAutofit/>
          </a:bodyPr>
          <a:lstStyle/>
          <a:p>
            <a:pPr algn="ctr" defTabSz="685800"/>
            <a:r>
              <a:rPr lang="en-US" sz="1200" dirty="0">
                <a:solidFill>
                  <a:schemeClr val="accent2"/>
                </a:solidFill>
              </a:rPr>
              <a:t>Master</a:t>
            </a:r>
          </a:p>
        </p:txBody>
      </p:sp>
      <p:pic>
        <p:nvPicPr>
          <p:cNvPr id="14" name="Picture 13">
            <a:extLst>
              <a:ext uri="{FF2B5EF4-FFF2-40B4-BE49-F238E27FC236}">
                <a16:creationId xmlns:a16="http://schemas.microsoft.com/office/drawing/2014/main" id="{AABDB130-7227-4041-A51D-D811F30B5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1" name="Picture 20">
            <a:extLst>
              <a:ext uri="{FF2B5EF4-FFF2-40B4-BE49-F238E27FC236}">
                <a16:creationId xmlns:a16="http://schemas.microsoft.com/office/drawing/2014/main" id="{2C583BD4-63F6-4874-8E2B-019687447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2" name="Picture 21">
            <a:extLst>
              <a:ext uri="{FF2B5EF4-FFF2-40B4-BE49-F238E27FC236}">
                <a16:creationId xmlns:a16="http://schemas.microsoft.com/office/drawing/2014/main" id="{4DA0B742-5B2A-4676-996E-B95DBB7F2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pic>
        <p:nvPicPr>
          <p:cNvPr id="23" name="Picture 22">
            <a:extLst>
              <a:ext uri="{FF2B5EF4-FFF2-40B4-BE49-F238E27FC236}">
                <a16:creationId xmlns:a16="http://schemas.microsoft.com/office/drawing/2014/main" id="{09975780-3B03-406F-A6D2-E93C9AF17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337" y="2149554"/>
            <a:ext cx="435221" cy="504856"/>
          </a:xfrm>
          <a:prstGeom prst="rect">
            <a:avLst/>
          </a:prstGeom>
        </p:spPr>
      </p:pic>
      <p:sp>
        <p:nvSpPr>
          <p:cNvPr id="2" name="Title 1">
            <a:extLst>
              <a:ext uri="{FF2B5EF4-FFF2-40B4-BE49-F238E27FC236}">
                <a16:creationId xmlns:a16="http://schemas.microsoft.com/office/drawing/2014/main" id="{074D5040-08A5-9F4B-8F06-5DFB4A159AA7}"/>
              </a:ext>
            </a:extLst>
          </p:cNvPr>
          <p:cNvSpPr>
            <a:spLocks noGrp="1"/>
          </p:cNvSpPr>
          <p:nvPr>
            <p:ph type="title"/>
          </p:nvPr>
        </p:nvSpPr>
        <p:spPr/>
        <p:txBody>
          <a:bodyPr/>
          <a:lstStyle/>
          <a:p>
            <a:r>
              <a:rPr lang="en-US" dirty="0"/>
              <a:t>Logging using EKS</a:t>
            </a:r>
          </a:p>
        </p:txBody>
      </p:sp>
    </p:spTree>
    <p:extLst>
      <p:ext uri="{BB962C8B-B14F-4D97-AF65-F5344CB8AC3E}">
        <p14:creationId xmlns:p14="http://schemas.microsoft.com/office/powerpoint/2010/main" val="10301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69136E-6 L 0.25 -0.1642 " pathEditMode="relative" rAng="0" ptsTypes="AA">
                                      <p:cBhvr>
                                        <p:cTn id="6" dur="2000" fill="hold"/>
                                        <p:tgtEl>
                                          <p:spTgt spid="14"/>
                                        </p:tgtEl>
                                        <p:attrNameLst>
                                          <p:attrName>ppt_x</p:attrName>
                                          <p:attrName>ppt_y</p:attrName>
                                        </p:attrNameLst>
                                      </p:cBhvr>
                                      <p:rCtr x="12500" y="-8210"/>
                                    </p:animMotion>
                                  </p:childTnLst>
                                </p:cTn>
                              </p:par>
                              <p:par>
                                <p:cTn id="7" presetID="42" presetClass="path" presetSubtype="0" accel="50000" decel="50000" fill="hold" nodeType="withEffect">
                                  <p:stCondLst>
                                    <p:cond delay="0"/>
                                  </p:stCondLst>
                                  <p:childTnLst>
                                    <p:animMotion origin="layout" path="M -4.16667E-6 4.69136E-6 L 0.25 0.15401 " pathEditMode="relative" rAng="0" ptsTypes="AA">
                                      <p:cBhvr>
                                        <p:cTn id="8" dur="2000" fill="hold"/>
                                        <p:tgtEl>
                                          <p:spTgt spid="21"/>
                                        </p:tgtEl>
                                        <p:attrNameLst>
                                          <p:attrName>ppt_x</p:attrName>
                                          <p:attrName>ppt_y</p:attrName>
                                        </p:attrNameLst>
                                      </p:cBhvr>
                                      <p:rCtr x="12500" y="7685"/>
                                    </p:animMotion>
                                  </p:childTnLst>
                                </p:cTn>
                              </p:par>
                              <p:par>
                                <p:cTn id="9" presetID="10" presetClass="entr" presetSubtype="0" fill="hold" nodeType="withEffect">
                                  <p:stCondLst>
                                    <p:cond delay="1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42" presetClass="path" presetSubtype="0" accel="50000" decel="50000" fill="hold" nodeType="withEffect">
                                  <p:stCondLst>
                                    <p:cond delay="1500"/>
                                  </p:stCondLst>
                                  <p:childTnLst>
                                    <p:animMotion origin="layout" path="M -4.16667E-6 4.69136E-6 L 0.25 -0.1642 " pathEditMode="relative" rAng="0" ptsTypes="AA">
                                      <p:cBhvr>
                                        <p:cTn id="16" dur="2000" fill="hold"/>
                                        <p:tgtEl>
                                          <p:spTgt spid="22"/>
                                        </p:tgtEl>
                                        <p:attrNameLst>
                                          <p:attrName>ppt_x</p:attrName>
                                          <p:attrName>ppt_y</p:attrName>
                                        </p:attrNameLst>
                                      </p:cBhvr>
                                      <p:rCtr x="12500" y="-8210"/>
                                    </p:animMotion>
                                  </p:childTnLst>
                                </p:cTn>
                              </p:par>
                              <p:par>
                                <p:cTn id="17" presetID="42" presetClass="path" presetSubtype="0" accel="50000" decel="50000" fill="hold" nodeType="withEffect">
                                  <p:stCondLst>
                                    <p:cond delay="1500"/>
                                  </p:stCondLst>
                                  <p:childTnLst>
                                    <p:animMotion origin="layout" path="M -4.16667E-6 4.69136E-6 L 0.25 0.15401 " pathEditMode="relative" rAng="0" ptsTypes="AA">
                                      <p:cBhvr>
                                        <p:cTn id="18" dur="2000" fill="hold"/>
                                        <p:tgtEl>
                                          <p:spTgt spid="23"/>
                                        </p:tgtEl>
                                        <p:attrNameLst>
                                          <p:attrName>ppt_x</p:attrName>
                                          <p:attrName>ppt_y</p:attrName>
                                        </p:attrNameLst>
                                      </p:cBhvr>
                                      <p:rCtr x="12500" y="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BA848-2C4B-C64D-85F6-73E50D3D760D}"/>
              </a:ext>
            </a:extLst>
          </p:cNvPr>
          <p:cNvSpPr>
            <a:spLocks noGrp="1"/>
          </p:cNvSpPr>
          <p:nvPr>
            <p:ph sz="quarter" idx="10"/>
          </p:nvPr>
        </p:nvSpPr>
        <p:spPr/>
        <p:txBody>
          <a:bodyPr/>
          <a:lstStyle/>
          <a:p>
            <a:r>
              <a:rPr lang="en-US" dirty="0"/>
              <a:t>Kubernetes Logging in EKS</a:t>
            </a:r>
          </a:p>
        </p:txBody>
      </p:sp>
    </p:spTree>
    <p:extLst>
      <p:ext uri="{BB962C8B-B14F-4D97-AF65-F5344CB8AC3E}">
        <p14:creationId xmlns:p14="http://schemas.microsoft.com/office/powerpoint/2010/main" val="123910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135BE-DF98-D745-B104-6AB23E607E8E}"/>
              </a:ext>
            </a:extLst>
          </p:cNvPr>
          <p:cNvSpPr>
            <a:spLocks noGrp="1"/>
          </p:cNvSpPr>
          <p:nvPr>
            <p:ph type="title"/>
          </p:nvPr>
        </p:nvSpPr>
        <p:spPr/>
        <p:txBody>
          <a:bodyPr/>
          <a:lstStyle/>
          <a:p>
            <a:r>
              <a:rPr lang="en-US" dirty="0"/>
              <a:t>Canary Deployment using Service Mesh</a:t>
            </a:r>
          </a:p>
        </p:txBody>
      </p:sp>
      <p:sp>
        <p:nvSpPr>
          <p:cNvPr id="4" name="Content Placeholder 3">
            <a:extLst>
              <a:ext uri="{FF2B5EF4-FFF2-40B4-BE49-F238E27FC236}">
                <a16:creationId xmlns:a16="http://schemas.microsoft.com/office/drawing/2014/main" id="{A8A7BF54-DBF4-3443-B812-D3C9E1BD2DF1}"/>
              </a:ext>
            </a:extLst>
          </p:cNvPr>
          <p:cNvSpPr>
            <a:spLocks noGrp="1"/>
          </p:cNvSpPr>
          <p:nvPr>
            <p:ph idx="1"/>
          </p:nvPr>
        </p:nvSpPr>
        <p:spPr/>
        <p:txBody>
          <a:bodyPr/>
          <a:lstStyle/>
          <a:p>
            <a:pPr marL="342900" indent="-342900">
              <a:buFont typeface="Arial" panose="020B0604020202020204" pitchFamily="34" charset="0"/>
              <a:buChar char="•"/>
            </a:pPr>
            <a:r>
              <a:rPr lang="en-US" dirty="0"/>
              <a:t>Platform to connect, manage and secure microservices</a:t>
            </a:r>
          </a:p>
          <a:p>
            <a:pPr marL="342900" indent="-342900">
              <a:buFont typeface="Arial" panose="020B0604020202020204" pitchFamily="34" charset="0"/>
              <a:buChar char="•"/>
            </a:pPr>
            <a:r>
              <a:rPr lang="en-US" dirty="0"/>
              <a:t>Any language, any framework</a:t>
            </a:r>
          </a:p>
          <a:p>
            <a:pPr marL="342900" indent="-342900">
              <a:buFont typeface="Arial" panose="020B0604020202020204" pitchFamily="34" charset="0"/>
              <a:buChar char="•"/>
            </a:pPr>
            <a:r>
              <a:rPr lang="en-US" dirty="0"/>
              <a:t>Deployed as “sidecar”</a:t>
            </a:r>
          </a:p>
          <a:p>
            <a:pPr marL="342900" indent="-342900">
              <a:buFont typeface="Arial" panose="020B0604020202020204" pitchFamily="34" charset="0"/>
              <a:buChar char="•"/>
            </a:pPr>
            <a:r>
              <a:rPr lang="en-US" dirty="0"/>
              <a:t>Decouple applications from operational aspects</a:t>
            </a:r>
          </a:p>
          <a:p>
            <a:pPr marL="1085850" lvl="1" indent="-342900">
              <a:buFont typeface="Arial" panose="020B0604020202020204" pitchFamily="34" charset="0"/>
              <a:buChar char="•"/>
            </a:pPr>
            <a:r>
              <a:rPr lang="en-US" dirty="0"/>
              <a:t>Service discovery, circuit breakers, routing, tracing, telemetry, </a:t>
            </a:r>
            <a:r>
              <a:rPr lang="en-US" dirty="0" err="1"/>
              <a:t>etc</a:t>
            </a:r>
            <a:endParaRPr lang="en-US" dirty="0"/>
          </a:p>
          <a:p>
            <a:pPr marL="1085850" lvl="1" indent="-342900">
              <a:buFont typeface="Arial" panose="020B0604020202020204" pitchFamily="34" charset="0"/>
              <a:buChar char="•"/>
            </a:pPr>
            <a:r>
              <a:rPr lang="en-US" dirty="0"/>
              <a:t>No changes to microservices</a:t>
            </a:r>
          </a:p>
          <a:p>
            <a:pPr marL="342900" indent="-342900">
              <a:buFont typeface="Arial" panose="020B0604020202020204" pitchFamily="34" charset="0"/>
              <a:buChar char="•"/>
            </a:pPr>
            <a:r>
              <a:rPr lang="en-US" dirty="0"/>
              <a:t>Fleet-wide policy enforcement</a:t>
            </a:r>
          </a:p>
        </p:txBody>
      </p:sp>
    </p:spTree>
    <p:extLst>
      <p:ext uri="{BB962C8B-B14F-4D97-AF65-F5344CB8AC3E}">
        <p14:creationId xmlns:p14="http://schemas.microsoft.com/office/powerpoint/2010/main" val="19167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A98E-AFAC-234E-9583-329CBCC6811A}"/>
              </a:ext>
            </a:extLst>
          </p:cNvPr>
          <p:cNvSpPr>
            <a:spLocks noGrp="1"/>
          </p:cNvSpPr>
          <p:nvPr>
            <p:ph type="title"/>
          </p:nvPr>
        </p:nvSpPr>
        <p:spPr/>
        <p:txBody>
          <a:bodyPr/>
          <a:lstStyle/>
          <a:p>
            <a:r>
              <a:rPr lang="en-US" dirty="0"/>
              <a:t>Canary Deployment using Request Routing</a:t>
            </a:r>
          </a:p>
        </p:txBody>
      </p:sp>
      <p:sp>
        <p:nvSpPr>
          <p:cNvPr id="3" name="Content Placeholder 2">
            <a:extLst>
              <a:ext uri="{FF2B5EF4-FFF2-40B4-BE49-F238E27FC236}">
                <a16:creationId xmlns:a16="http://schemas.microsoft.com/office/drawing/2014/main" id="{98B28BCC-1B3B-054B-AFDF-EBE0C59C4DD4}"/>
              </a:ext>
            </a:extLst>
          </p:cNvPr>
          <p:cNvSpPr>
            <a:spLocks noGrp="1"/>
          </p:cNvSpPr>
          <p:nvPr>
            <p:ph idx="1"/>
          </p:nvPr>
        </p:nvSpPr>
        <p:spPr/>
        <p:txBody>
          <a:bodyPr/>
          <a:lstStyle/>
          <a:p>
            <a:r>
              <a:rPr lang="en-US" sz="1400" dirty="0" err="1">
                <a:latin typeface="Courier" pitchFamily="2" charset="0"/>
              </a:rPr>
              <a:t>apiVersion</a:t>
            </a:r>
            <a:r>
              <a:rPr lang="en-US" sz="1400" dirty="0">
                <a:latin typeface="Courier" pitchFamily="2" charset="0"/>
              </a:rPr>
              <a:t>: </a:t>
            </a:r>
            <a:r>
              <a:rPr lang="en-US" sz="1400" dirty="0" err="1">
                <a:latin typeface="Courier" pitchFamily="2" charset="0"/>
              </a:rPr>
              <a:t>config.istio.io</a:t>
            </a:r>
            <a:r>
              <a:rPr lang="en-US" sz="1400" dirty="0">
                <a:latin typeface="Courier" pitchFamily="2" charset="0"/>
              </a:rPr>
              <a:t>/v1alpha2</a:t>
            </a:r>
          </a:p>
          <a:p>
            <a:r>
              <a:rPr lang="en-US" sz="1400" dirty="0">
                <a:latin typeface="Courier" pitchFamily="2" charset="0"/>
              </a:rPr>
              <a:t>kind: </a:t>
            </a:r>
            <a:r>
              <a:rPr lang="en-US" sz="1400" dirty="0" err="1">
                <a:latin typeface="Courier" pitchFamily="2" charset="0"/>
              </a:rPr>
              <a:t>RouteRule</a:t>
            </a:r>
            <a:endParaRPr lang="en-US" sz="1400" dirty="0">
              <a:latin typeface="Courier" pitchFamily="2" charset="0"/>
            </a:endParaRPr>
          </a:p>
          <a:p>
            <a:r>
              <a:rPr lang="en-US" sz="1400" dirty="0">
                <a:latin typeface="Courier" pitchFamily="2" charset="0"/>
              </a:rPr>
              <a:t>metadata:</a:t>
            </a:r>
          </a:p>
          <a:p>
            <a:r>
              <a:rPr lang="en-US" sz="1400" dirty="0">
                <a:latin typeface="Courier" pitchFamily="2" charset="0"/>
              </a:rPr>
              <a:t>  name: greeting-default</a:t>
            </a:r>
          </a:p>
          <a:p>
            <a:r>
              <a:rPr lang="en-US" sz="1400" dirty="0">
                <a:latin typeface="Courier" pitchFamily="2" charset="0"/>
              </a:rPr>
              <a:t>spec:</a:t>
            </a:r>
          </a:p>
          <a:p>
            <a:r>
              <a:rPr lang="en-US" sz="1400" dirty="0">
                <a:latin typeface="Courier" pitchFamily="2" charset="0"/>
              </a:rPr>
              <a:t>  destination:</a:t>
            </a:r>
          </a:p>
          <a:p>
            <a:r>
              <a:rPr lang="en-US" sz="1400" dirty="0">
                <a:latin typeface="Courier" pitchFamily="2" charset="0"/>
              </a:rPr>
              <a:t>    name: greeting</a:t>
            </a:r>
          </a:p>
          <a:p>
            <a:r>
              <a:rPr lang="en-US" sz="1400" dirty="0">
                <a:latin typeface="Courier" pitchFamily="2" charset="0"/>
              </a:rPr>
              <a:t>  route:</a:t>
            </a:r>
          </a:p>
          <a:p>
            <a:r>
              <a:rPr lang="en-US" sz="1400" dirty="0">
                <a:latin typeface="Courier" pitchFamily="2" charset="0"/>
              </a:rPr>
              <a:t>  - labels:</a:t>
            </a:r>
          </a:p>
          <a:p>
            <a:r>
              <a:rPr lang="en-US" sz="1400" dirty="0">
                <a:latin typeface="Courier" pitchFamily="2" charset="0"/>
              </a:rPr>
              <a:t>      greeting: hello</a:t>
            </a:r>
          </a:p>
          <a:p>
            <a:r>
              <a:rPr lang="en-US" sz="1400" dirty="0">
                <a:latin typeface="Courier" pitchFamily="2" charset="0"/>
              </a:rPr>
              <a:t>    weight: 90</a:t>
            </a:r>
          </a:p>
          <a:p>
            <a:r>
              <a:rPr lang="en-US" sz="1400" dirty="0">
                <a:latin typeface="Courier" pitchFamily="2" charset="0"/>
              </a:rPr>
              <a:t>  - labels:</a:t>
            </a:r>
          </a:p>
          <a:p>
            <a:r>
              <a:rPr lang="en-US" sz="1400" dirty="0">
                <a:latin typeface="Courier" pitchFamily="2" charset="0"/>
              </a:rPr>
              <a:t>      greeting: howdy</a:t>
            </a:r>
          </a:p>
          <a:p>
            <a:r>
              <a:rPr lang="en-US" sz="1400" dirty="0">
                <a:latin typeface="Courier" pitchFamily="2" charset="0"/>
              </a:rPr>
              <a:t>    weight: 10</a:t>
            </a:r>
          </a:p>
        </p:txBody>
      </p:sp>
    </p:spTree>
    <p:extLst>
      <p:ext uri="{BB962C8B-B14F-4D97-AF65-F5344CB8AC3E}">
        <p14:creationId xmlns:p14="http://schemas.microsoft.com/office/powerpoint/2010/main" val="223640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5780F5-4ED2-9748-8DE0-11B09E2FED4F}"/>
              </a:ext>
            </a:extLst>
          </p:cNvPr>
          <p:cNvSpPr>
            <a:spLocks noGrp="1"/>
          </p:cNvSpPr>
          <p:nvPr>
            <p:ph sz="quarter" idx="10"/>
          </p:nvPr>
        </p:nvSpPr>
        <p:spPr/>
        <p:txBody>
          <a:bodyPr/>
          <a:lstStyle/>
          <a:p>
            <a:r>
              <a:rPr lang="en-US" dirty="0"/>
              <a:t>Canary Deployment using </a:t>
            </a:r>
            <a:r>
              <a:rPr lang="en-US" dirty="0" err="1"/>
              <a:t>Istio</a:t>
            </a:r>
            <a:endParaRPr lang="en-US" dirty="0"/>
          </a:p>
        </p:txBody>
      </p:sp>
    </p:spTree>
    <p:extLst>
      <p:ext uri="{BB962C8B-B14F-4D97-AF65-F5344CB8AC3E}">
        <p14:creationId xmlns:p14="http://schemas.microsoft.com/office/powerpoint/2010/main" val="37668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76A5FC-89F2-4149-8956-AB1812868C42}"/>
              </a:ext>
            </a:extLst>
          </p:cNvPr>
          <p:cNvSpPr/>
          <p:nvPr/>
        </p:nvSpPr>
        <p:spPr>
          <a:xfrm>
            <a:off x="3557115" y="2050229"/>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4" name="Rectangle 3">
            <a:extLst>
              <a:ext uri="{FF2B5EF4-FFF2-40B4-BE49-F238E27FC236}">
                <a16:creationId xmlns:a16="http://schemas.microsoft.com/office/drawing/2014/main" id="{5E095E29-3DA5-8F43-AFA2-6CDDCD23F828}"/>
              </a:ext>
            </a:extLst>
          </p:cNvPr>
          <p:cNvSpPr/>
          <p:nvPr/>
        </p:nvSpPr>
        <p:spPr>
          <a:xfrm>
            <a:off x="1984548" y="3539059"/>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5" name="Rectangle 4">
            <a:extLst>
              <a:ext uri="{FF2B5EF4-FFF2-40B4-BE49-F238E27FC236}">
                <a16:creationId xmlns:a16="http://schemas.microsoft.com/office/drawing/2014/main" id="{0503D57B-D140-5347-8441-E041112E0537}"/>
              </a:ext>
            </a:extLst>
          </p:cNvPr>
          <p:cNvSpPr/>
          <p:nvPr/>
        </p:nvSpPr>
        <p:spPr>
          <a:xfrm>
            <a:off x="5201695" y="3539059"/>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cxnSp>
        <p:nvCxnSpPr>
          <p:cNvPr id="16" name="Elbow Connector 15">
            <a:extLst>
              <a:ext uri="{FF2B5EF4-FFF2-40B4-BE49-F238E27FC236}">
                <a16:creationId xmlns:a16="http://schemas.microsoft.com/office/drawing/2014/main" id="{89CF308F-6C21-A944-BFCA-FC5BDA40F399}"/>
              </a:ext>
            </a:extLst>
          </p:cNvPr>
          <p:cNvCxnSpPr>
            <a:cxnSpLocks/>
            <a:stCxn id="26" idx="1"/>
          </p:cNvCxnSpPr>
          <p:nvPr/>
        </p:nvCxnSpPr>
        <p:spPr>
          <a:xfrm rot="10800000" flipV="1">
            <a:off x="2944669" y="2455413"/>
            <a:ext cx="464138" cy="933676"/>
          </a:xfrm>
          <a:prstGeom prst="bentConnector2">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a:extLst>
              <a:ext uri="{FF2B5EF4-FFF2-40B4-BE49-F238E27FC236}">
                <a16:creationId xmlns:a16="http://schemas.microsoft.com/office/drawing/2014/main" id="{2D52929E-BA80-6649-BB86-99CA7F26B9A4}"/>
              </a:ext>
            </a:extLst>
          </p:cNvPr>
          <p:cNvCxnSpPr>
            <a:cxnSpLocks/>
            <a:stCxn id="26" idx="3"/>
            <a:endCxn id="25" idx="0"/>
          </p:cNvCxnSpPr>
          <p:nvPr/>
        </p:nvCxnSpPr>
        <p:spPr>
          <a:xfrm>
            <a:off x="5830707" y="2455413"/>
            <a:ext cx="441943" cy="933676"/>
          </a:xfrm>
          <a:prstGeom prst="bentConnector2">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2573989F-DF38-CB40-BE92-80DDF1E2BB0B}"/>
              </a:ext>
            </a:extLst>
          </p:cNvPr>
          <p:cNvSpPr/>
          <p:nvPr/>
        </p:nvSpPr>
        <p:spPr>
          <a:xfrm>
            <a:off x="3684722" y="736256"/>
            <a:ext cx="1639558" cy="530888"/>
          </a:xfrm>
          <a:prstGeom prst="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Client</a:t>
            </a:r>
          </a:p>
        </p:txBody>
      </p:sp>
      <p:sp>
        <p:nvSpPr>
          <p:cNvPr id="30" name="Title 29">
            <a:extLst>
              <a:ext uri="{FF2B5EF4-FFF2-40B4-BE49-F238E27FC236}">
                <a16:creationId xmlns:a16="http://schemas.microsoft.com/office/drawing/2014/main" id="{6171C61A-AF57-B641-907A-AF1F6EDF2C6E}"/>
              </a:ext>
            </a:extLst>
          </p:cNvPr>
          <p:cNvSpPr>
            <a:spLocks noGrp="1"/>
          </p:cNvSpPr>
          <p:nvPr>
            <p:ph type="title"/>
          </p:nvPr>
        </p:nvSpPr>
        <p:spPr/>
        <p:txBody>
          <a:bodyPr/>
          <a:lstStyle/>
          <a:p>
            <a:r>
              <a:rPr lang="en-US" dirty="0"/>
              <a:t>A Typical Application with Microservices</a:t>
            </a:r>
          </a:p>
        </p:txBody>
      </p:sp>
      <p:sp>
        <p:nvSpPr>
          <p:cNvPr id="31" name="Rectangle 30">
            <a:extLst>
              <a:ext uri="{FF2B5EF4-FFF2-40B4-BE49-F238E27FC236}">
                <a16:creationId xmlns:a16="http://schemas.microsoft.com/office/drawing/2014/main" id="{24999CA5-C438-6E49-9335-B864E255D573}"/>
              </a:ext>
            </a:extLst>
          </p:cNvPr>
          <p:cNvSpPr/>
          <p:nvPr/>
        </p:nvSpPr>
        <p:spPr>
          <a:xfrm>
            <a:off x="1714434" y="1578843"/>
            <a:ext cx="5908430" cy="3059661"/>
          </a:xfrm>
          <a:prstGeom prst="rect">
            <a:avLst/>
          </a:prstGeom>
          <a:noFill/>
          <a:ln w="1905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7B7334F-A611-7C4C-8D80-E8EDE905B0B9}"/>
              </a:ext>
            </a:extLst>
          </p:cNvPr>
          <p:cNvSpPr/>
          <p:nvPr/>
        </p:nvSpPr>
        <p:spPr>
          <a:xfrm>
            <a:off x="4459615" y="1479092"/>
            <a:ext cx="103077" cy="18288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18318EB9-A4AA-C64C-B2F9-64F6974E7912}"/>
              </a:ext>
            </a:extLst>
          </p:cNvPr>
          <p:cNvCxnSpPr>
            <a:cxnSpLocks/>
            <a:stCxn id="22" idx="2"/>
          </p:cNvCxnSpPr>
          <p:nvPr/>
        </p:nvCxnSpPr>
        <p:spPr>
          <a:xfrm>
            <a:off x="4504501" y="1267144"/>
            <a:ext cx="0" cy="661396"/>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6B01D4CC-D56C-3F46-BCB1-17FEFE05682F}"/>
              </a:ext>
            </a:extLst>
          </p:cNvPr>
          <p:cNvSpPr/>
          <p:nvPr/>
        </p:nvSpPr>
        <p:spPr>
          <a:xfrm>
            <a:off x="2103696" y="364158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15" name="Rectangle 14">
            <a:extLst>
              <a:ext uri="{FF2B5EF4-FFF2-40B4-BE49-F238E27FC236}">
                <a16:creationId xmlns:a16="http://schemas.microsoft.com/office/drawing/2014/main" id="{FA7921E2-9CE2-3843-9365-CF12AF895D4A}"/>
              </a:ext>
            </a:extLst>
          </p:cNvPr>
          <p:cNvSpPr/>
          <p:nvPr/>
        </p:nvSpPr>
        <p:spPr>
          <a:xfrm>
            <a:off x="2264409" y="378151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Greeting</a:t>
            </a:r>
          </a:p>
        </p:txBody>
      </p:sp>
      <p:sp>
        <p:nvSpPr>
          <p:cNvPr id="17" name="Rectangle 16">
            <a:extLst>
              <a:ext uri="{FF2B5EF4-FFF2-40B4-BE49-F238E27FC236}">
                <a16:creationId xmlns:a16="http://schemas.microsoft.com/office/drawing/2014/main" id="{564AF911-07C9-5B41-BFBE-F32E7B8A0974}"/>
              </a:ext>
            </a:extLst>
          </p:cNvPr>
          <p:cNvSpPr/>
          <p:nvPr/>
        </p:nvSpPr>
        <p:spPr>
          <a:xfrm>
            <a:off x="5312530" y="364158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sp>
        <p:nvSpPr>
          <p:cNvPr id="18" name="Rectangle 17">
            <a:extLst>
              <a:ext uri="{FF2B5EF4-FFF2-40B4-BE49-F238E27FC236}">
                <a16:creationId xmlns:a16="http://schemas.microsoft.com/office/drawing/2014/main" id="{B2189181-CEC2-B445-8D96-B7EDCA9C7580}"/>
              </a:ext>
            </a:extLst>
          </p:cNvPr>
          <p:cNvSpPr/>
          <p:nvPr/>
        </p:nvSpPr>
        <p:spPr>
          <a:xfrm>
            <a:off x="5464930" y="3781511"/>
            <a:ext cx="1920240" cy="548640"/>
          </a:xfrm>
          <a:prstGeom prst="rect">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Name</a:t>
            </a:r>
          </a:p>
        </p:txBody>
      </p:sp>
      <p:sp>
        <p:nvSpPr>
          <p:cNvPr id="20" name="Rectangle 19">
            <a:extLst>
              <a:ext uri="{FF2B5EF4-FFF2-40B4-BE49-F238E27FC236}">
                <a16:creationId xmlns:a16="http://schemas.microsoft.com/office/drawing/2014/main" id="{4FD466B1-3209-3647-9966-6AE8F19CF211}"/>
              </a:ext>
            </a:extLst>
          </p:cNvPr>
          <p:cNvSpPr/>
          <p:nvPr/>
        </p:nvSpPr>
        <p:spPr>
          <a:xfrm>
            <a:off x="3659637" y="2144438"/>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21" name="Rectangle 20">
            <a:extLst>
              <a:ext uri="{FF2B5EF4-FFF2-40B4-BE49-F238E27FC236}">
                <a16:creationId xmlns:a16="http://schemas.microsoft.com/office/drawing/2014/main" id="{870ABD68-F8B0-534A-B88C-E54D61C26DBE}"/>
              </a:ext>
            </a:extLst>
          </p:cNvPr>
          <p:cNvSpPr/>
          <p:nvPr/>
        </p:nvSpPr>
        <p:spPr>
          <a:xfrm>
            <a:off x="3803724" y="2271900"/>
            <a:ext cx="1920240" cy="548640"/>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Webapp</a:t>
            </a:r>
            <a:endParaRPr lang="en-US" dirty="0">
              <a:solidFill>
                <a:srgbClr val="000000"/>
              </a:solidFill>
            </a:endParaRPr>
          </a:p>
        </p:txBody>
      </p:sp>
      <p:sp>
        <p:nvSpPr>
          <p:cNvPr id="23" name="Rectangle 22">
            <a:extLst>
              <a:ext uri="{FF2B5EF4-FFF2-40B4-BE49-F238E27FC236}">
                <a16:creationId xmlns:a16="http://schemas.microsoft.com/office/drawing/2014/main" id="{F0CA8D74-6D15-F34C-84E4-F19FFEBF41E7}"/>
              </a:ext>
            </a:extLst>
          </p:cNvPr>
          <p:cNvSpPr/>
          <p:nvPr/>
        </p:nvSpPr>
        <p:spPr>
          <a:xfrm>
            <a:off x="1867467" y="3413760"/>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CD600CF-1114-484F-83E8-36F2C28CCDE6}"/>
              </a:ext>
            </a:extLst>
          </p:cNvPr>
          <p:cNvSpPr/>
          <p:nvPr/>
        </p:nvSpPr>
        <p:spPr>
          <a:xfrm>
            <a:off x="5061700" y="3389089"/>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6027DE4-0CB3-6845-B9E1-52D162490537}"/>
              </a:ext>
            </a:extLst>
          </p:cNvPr>
          <p:cNvSpPr/>
          <p:nvPr/>
        </p:nvSpPr>
        <p:spPr>
          <a:xfrm>
            <a:off x="3408807" y="1928540"/>
            <a:ext cx="2421900" cy="1053745"/>
          </a:xfrm>
          <a:prstGeom prst="rect">
            <a:avLst/>
          </a:prstGeom>
          <a:noFill/>
          <a:ln w="1905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468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B233-B879-4E42-837E-F7CFA3900E30}"/>
              </a:ext>
            </a:extLst>
          </p:cNvPr>
          <p:cNvSpPr>
            <a:spLocks noGrp="1"/>
          </p:cNvSpPr>
          <p:nvPr>
            <p:ph type="title"/>
          </p:nvPr>
        </p:nvSpPr>
        <p:spPr/>
        <p:txBody>
          <a:bodyPr/>
          <a:lstStyle/>
          <a:p>
            <a:r>
              <a:rPr lang="en-US" dirty="0"/>
              <a:t>Fault Injection</a:t>
            </a:r>
          </a:p>
        </p:txBody>
      </p:sp>
      <p:sp>
        <p:nvSpPr>
          <p:cNvPr id="3" name="Content Placeholder 2">
            <a:extLst>
              <a:ext uri="{FF2B5EF4-FFF2-40B4-BE49-F238E27FC236}">
                <a16:creationId xmlns:a16="http://schemas.microsoft.com/office/drawing/2014/main" id="{223DA3D0-055D-6A4B-B2FA-9E2CE08D8422}"/>
              </a:ext>
            </a:extLst>
          </p:cNvPr>
          <p:cNvSpPr>
            <a:spLocks noGrp="1"/>
          </p:cNvSpPr>
          <p:nvPr>
            <p:ph idx="1"/>
          </p:nvPr>
        </p:nvSpPr>
        <p:spPr/>
        <p:txBody>
          <a:bodyPr/>
          <a:lstStyle/>
          <a:p>
            <a:pPr marL="342900" indent="-342900">
              <a:buFont typeface="Arial" panose="020B0604020202020204" pitchFamily="34" charset="0"/>
              <a:buChar char="•"/>
            </a:pPr>
            <a:r>
              <a:rPr lang="en-US" dirty="0"/>
              <a:t>Can inject delays</a:t>
            </a:r>
          </a:p>
          <a:p>
            <a:pPr marL="342900" indent="-342900">
              <a:buFont typeface="Arial" panose="020B0604020202020204" pitchFamily="34" charset="0"/>
              <a:buChar char="•"/>
            </a:pPr>
            <a:r>
              <a:rPr lang="en-US" dirty="0"/>
              <a:t>Force timeouts of your services</a:t>
            </a:r>
          </a:p>
          <a:p>
            <a:pPr marL="342900" indent="-342900">
              <a:buFont typeface="Arial" panose="020B0604020202020204" pitchFamily="34" charset="0"/>
              <a:buChar char="•"/>
            </a:pPr>
            <a:r>
              <a:rPr lang="en-US" dirty="0"/>
              <a:t>Configure latency and spikes</a:t>
            </a:r>
          </a:p>
          <a:p>
            <a:pPr marL="342900" indent="-342900">
              <a:buFont typeface="Arial" panose="020B0604020202020204" pitchFamily="34" charset="0"/>
              <a:buChar char="•"/>
            </a:pPr>
            <a:r>
              <a:rPr lang="en-US" dirty="0"/>
              <a:t>Other undesirable effects</a:t>
            </a:r>
          </a:p>
        </p:txBody>
      </p:sp>
    </p:spTree>
    <p:extLst>
      <p:ext uri="{BB962C8B-B14F-4D97-AF65-F5344CB8AC3E}">
        <p14:creationId xmlns:p14="http://schemas.microsoft.com/office/powerpoint/2010/main" val="4328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D7828-A442-F947-A894-E0B4B0714B46}"/>
              </a:ext>
            </a:extLst>
          </p:cNvPr>
          <p:cNvSpPr/>
          <p:nvPr/>
        </p:nvSpPr>
        <p:spPr>
          <a:xfrm>
            <a:off x="477042" y="903397"/>
            <a:ext cx="3962399" cy="2677656"/>
          </a:xfrm>
          <a:prstGeom prst="rect">
            <a:avLst/>
          </a:prstGeom>
          <a:solidFill>
            <a:schemeClr val="tx1"/>
          </a:solidFill>
        </p:spPr>
        <p:txBody>
          <a:bodyPr wrap="square">
            <a:spAutoFit/>
          </a:bodyPr>
          <a:lstStyle/>
          <a:p>
            <a:r>
              <a:rPr lang="en-US" sz="1200" dirty="0" err="1">
                <a:solidFill>
                  <a:schemeClr val="bg1"/>
                </a:solidFill>
                <a:latin typeface="Courier" pitchFamily="2" charset="0"/>
              </a:rPr>
              <a:t>apiVersion</a:t>
            </a:r>
            <a:r>
              <a:rPr lang="en-US" sz="1200" dirty="0">
                <a:solidFill>
                  <a:schemeClr val="bg1"/>
                </a:solidFill>
                <a:latin typeface="Courier" pitchFamily="2" charset="0"/>
              </a:rPr>
              <a:t>: </a:t>
            </a:r>
            <a:r>
              <a:rPr lang="en-US" sz="1200" dirty="0" err="1">
                <a:solidFill>
                  <a:schemeClr val="bg1"/>
                </a:solidFill>
                <a:latin typeface="Courier" pitchFamily="2" charset="0"/>
              </a:rPr>
              <a:t>config.istio.io</a:t>
            </a:r>
            <a:r>
              <a:rPr lang="en-US" sz="1200" dirty="0">
                <a:solidFill>
                  <a:schemeClr val="bg1"/>
                </a:solidFill>
                <a:latin typeface="Courier" pitchFamily="2" charset="0"/>
              </a:rPr>
              <a:t>/v1alpha2</a:t>
            </a:r>
          </a:p>
          <a:p>
            <a:r>
              <a:rPr lang="en-US" sz="1200" dirty="0">
                <a:solidFill>
                  <a:schemeClr val="bg1"/>
                </a:solidFill>
                <a:latin typeface="Courier" pitchFamily="2" charset="0"/>
              </a:rPr>
              <a:t>kind: </a:t>
            </a:r>
            <a:r>
              <a:rPr lang="en-US" sz="1200" dirty="0" err="1">
                <a:solidFill>
                  <a:schemeClr val="bg1"/>
                </a:solidFill>
                <a:latin typeface="Courier" pitchFamily="2" charset="0"/>
              </a:rPr>
              <a:t>RouteRule</a:t>
            </a:r>
            <a:endParaRPr lang="en-US" sz="1200" dirty="0">
              <a:solidFill>
                <a:schemeClr val="bg1"/>
              </a:solidFill>
              <a:latin typeface="Courier" pitchFamily="2" charset="0"/>
            </a:endParaRPr>
          </a:p>
          <a:p>
            <a:r>
              <a:rPr lang="en-US" sz="1200" dirty="0">
                <a:solidFill>
                  <a:schemeClr val="bg1"/>
                </a:solidFill>
                <a:latin typeface="Courier" pitchFamily="2" charset="0"/>
              </a:rPr>
              <a:t>metadata:</a:t>
            </a:r>
          </a:p>
          <a:p>
            <a:r>
              <a:rPr lang="en-US" sz="1200" dirty="0">
                <a:solidFill>
                  <a:schemeClr val="bg1"/>
                </a:solidFill>
                <a:latin typeface="Courier" pitchFamily="2" charset="0"/>
              </a:rPr>
              <a:t>  name: greeting-delay</a:t>
            </a:r>
          </a:p>
          <a:p>
            <a:r>
              <a:rPr lang="en-US" sz="1200" dirty="0">
                <a:solidFill>
                  <a:schemeClr val="bg1"/>
                </a:solidFill>
                <a:latin typeface="Courier" pitchFamily="2" charset="0"/>
              </a:rPr>
              <a:t>spec:</a:t>
            </a:r>
          </a:p>
          <a:p>
            <a:r>
              <a:rPr lang="en-US" sz="1200" dirty="0">
                <a:solidFill>
                  <a:schemeClr val="bg1"/>
                </a:solidFill>
                <a:latin typeface="Courier" pitchFamily="2" charset="0"/>
              </a:rPr>
              <a:t>  destination:</a:t>
            </a:r>
          </a:p>
          <a:p>
            <a:r>
              <a:rPr lang="en-US" sz="1200" dirty="0">
                <a:solidFill>
                  <a:schemeClr val="bg1"/>
                </a:solidFill>
                <a:latin typeface="Courier" pitchFamily="2" charset="0"/>
              </a:rPr>
              <a:t>    name: greeting</a:t>
            </a:r>
          </a:p>
          <a:p>
            <a:r>
              <a:rPr lang="en-US" sz="1200" dirty="0">
                <a:solidFill>
                  <a:schemeClr val="bg1"/>
                </a:solidFill>
                <a:latin typeface="Courier" pitchFamily="2" charset="0"/>
              </a:rPr>
              <a:t>  route:</a:t>
            </a:r>
          </a:p>
          <a:p>
            <a:r>
              <a:rPr lang="en-US" sz="1200" dirty="0">
                <a:solidFill>
                  <a:schemeClr val="bg1"/>
                </a:solidFill>
                <a:latin typeface="Courier" pitchFamily="2" charset="0"/>
              </a:rPr>
              <a:t>  - labels:</a:t>
            </a:r>
          </a:p>
          <a:p>
            <a:r>
              <a:rPr lang="en-US" sz="1200" dirty="0">
                <a:solidFill>
                  <a:schemeClr val="bg1"/>
                </a:solidFill>
                <a:latin typeface="Courier" pitchFamily="2" charset="0"/>
              </a:rPr>
              <a:t>      greeting: hello</a:t>
            </a:r>
          </a:p>
          <a:p>
            <a:r>
              <a:rPr lang="en-US" sz="1200" dirty="0">
                <a:solidFill>
                  <a:schemeClr val="bg1"/>
                </a:solidFill>
                <a:latin typeface="Courier" pitchFamily="2" charset="0"/>
              </a:rPr>
              <a:t>  </a:t>
            </a:r>
            <a:r>
              <a:rPr lang="en-US" sz="1200" dirty="0" err="1">
                <a:solidFill>
                  <a:schemeClr val="bg1"/>
                </a:solidFill>
                <a:latin typeface="Courier" pitchFamily="2" charset="0"/>
              </a:rPr>
              <a:t>httpFault</a:t>
            </a:r>
            <a:r>
              <a:rPr lang="en-US" sz="1200" dirty="0">
                <a:solidFill>
                  <a:schemeClr val="bg1"/>
                </a:solidFill>
                <a:latin typeface="Courier" pitchFamily="2" charset="0"/>
              </a:rPr>
              <a:t>:</a:t>
            </a:r>
          </a:p>
          <a:p>
            <a:r>
              <a:rPr lang="en-US" sz="1200" dirty="0">
                <a:solidFill>
                  <a:schemeClr val="bg1"/>
                </a:solidFill>
                <a:latin typeface="Courier" pitchFamily="2" charset="0"/>
              </a:rPr>
              <a:t>    delay:</a:t>
            </a:r>
          </a:p>
          <a:p>
            <a:r>
              <a:rPr lang="en-US" sz="1200" dirty="0">
                <a:solidFill>
                  <a:schemeClr val="bg1"/>
                </a:solidFill>
                <a:latin typeface="Courier" pitchFamily="2" charset="0"/>
              </a:rPr>
              <a:t>      percent: 10</a:t>
            </a:r>
          </a:p>
          <a:p>
            <a:r>
              <a:rPr lang="en-US" sz="1200" dirty="0">
                <a:solidFill>
                  <a:schemeClr val="bg1"/>
                </a:solidFill>
                <a:latin typeface="Courier" pitchFamily="2" charset="0"/>
              </a:rPr>
              <a:t>      </a:t>
            </a:r>
            <a:r>
              <a:rPr lang="en-US" sz="1200" dirty="0" err="1">
                <a:solidFill>
                  <a:schemeClr val="bg1"/>
                </a:solidFill>
                <a:latin typeface="Courier" pitchFamily="2" charset="0"/>
              </a:rPr>
              <a:t>fixedDelay</a:t>
            </a:r>
            <a:r>
              <a:rPr lang="en-US" sz="1200" dirty="0">
                <a:solidFill>
                  <a:schemeClr val="bg1"/>
                </a:solidFill>
                <a:latin typeface="Courier" pitchFamily="2" charset="0"/>
              </a:rPr>
              <a:t>: 5s</a:t>
            </a:r>
          </a:p>
        </p:txBody>
      </p:sp>
      <p:sp>
        <p:nvSpPr>
          <p:cNvPr id="6" name="Title 5">
            <a:extLst>
              <a:ext uri="{FF2B5EF4-FFF2-40B4-BE49-F238E27FC236}">
                <a16:creationId xmlns:a16="http://schemas.microsoft.com/office/drawing/2014/main" id="{CA9EB067-FF9D-F144-857A-EFE7D5D71A91}"/>
              </a:ext>
            </a:extLst>
          </p:cNvPr>
          <p:cNvSpPr>
            <a:spLocks noGrp="1"/>
          </p:cNvSpPr>
          <p:nvPr>
            <p:ph type="title"/>
          </p:nvPr>
        </p:nvSpPr>
        <p:spPr/>
        <p:txBody>
          <a:bodyPr/>
          <a:lstStyle/>
          <a:p>
            <a:r>
              <a:rPr lang="en-US" dirty="0"/>
              <a:t>5 seconds delay in 10% of requests</a:t>
            </a:r>
          </a:p>
        </p:txBody>
      </p:sp>
    </p:spTree>
    <p:extLst>
      <p:ext uri="{BB962C8B-B14F-4D97-AF65-F5344CB8AC3E}">
        <p14:creationId xmlns:p14="http://schemas.microsoft.com/office/powerpoint/2010/main" val="24225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D7828-A442-F947-A894-E0B4B0714B46}"/>
              </a:ext>
            </a:extLst>
          </p:cNvPr>
          <p:cNvSpPr/>
          <p:nvPr/>
        </p:nvSpPr>
        <p:spPr>
          <a:xfrm>
            <a:off x="448734" y="369997"/>
            <a:ext cx="3962399" cy="3970318"/>
          </a:xfrm>
          <a:prstGeom prst="rect">
            <a:avLst/>
          </a:prstGeom>
          <a:solidFill>
            <a:schemeClr val="tx1"/>
          </a:solidFill>
        </p:spPr>
        <p:txBody>
          <a:bodyPr wrap="square">
            <a:spAutoFit/>
          </a:bodyPr>
          <a:lstStyle/>
          <a:p>
            <a:r>
              <a:rPr lang="en-US" sz="1200" dirty="0" err="1">
                <a:solidFill>
                  <a:schemeClr val="bg1"/>
                </a:solidFill>
                <a:latin typeface="Courier" pitchFamily="2" charset="0"/>
              </a:rPr>
              <a:t>apiVersion</a:t>
            </a:r>
            <a:r>
              <a:rPr lang="en-US" sz="1200" dirty="0">
                <a:solidFill>
                  <a:schemeClr val="bg1"/>
                </a:solidFill>
                <a:latin typeface="Courier" pitchFamily="2" charset="0"/>
              </a:rPr>
              <a:t>: </a:t>
            </a:r>
            <a:r>
              <a:rPr lang="en-US" sz="1200" dirty="0" err="1">
                <a:solidFill>
                  <a:schemeClr val="bg1"/>
                </a:solidFill>
                <a:latin typeface="Courier" pitchFamily="2" charset="0"/>
              </a:rPr>
              <a:t>config.istio.io</a:t>
            </a:r>
            <a:r>
              <a:rPr lang="en-US" sz="1200" dirty="0">
                <a:solidFill>
                  <a:schemeClr val="bg1"/>
                </a:solidFill>
                <a:latin typeface="Courier" pitchFamily="2" charset="0"/>
              </a:rPr>
              <a:t>/v1alpha2</a:t>
            </a:r>
          </a:p>
          <a:p>
            <a:r>
              <a:rPr lang="en-US" sz="1200" dirty="0">
                <a:solidFill>
                  <a:schemeClr val="bg1"/>
                </a:solidFill>
                <a:latin typeface="Courier" pitchFamily="2" charset="0"/>
              </a:rPr>
              <a:t>kind: </a:t>
            </a:r>
            <a:r>
              <a:rPr lang="en-US" sz="1200" dirty="0" err="1">
                <a:solidFill>
                  <a:schemeClr val="bg1"/>
                </a:solidFill>
                <a:latin typeface="Courier" pitchFamily="2" charset="0"/>
              </a:rPr>
              <a:t>RouteRule</a:t>
            </a:r>
            <a:endParaRPr lang="en-US" sz="1200" dirty="0">
              <a:solidFill>
                <a:schemeClr val="bg1"/>
              </a:solidFill>
              <a:latin typeface="Courier" pitchFamily="2" charset="0"/>
            </a:endParaRPr>
          </a:p>
          <a:p>
            <a:r>
              <a:rPr lang="en-US" sz="1200" dirty="0">
                <a:solidFill>
                  <a:schemeClr val="bg1"/>
                </a:solidFill>
                <a:latin typeface="Courier" pitchFamily="2" charset="0"/>
              </a:rPr>
              <a:t>metadata:</a:t>
            </a:r>
          </a:p>
          <a:p>
            <a:r>
              <a:rPr lang="en-US" sz="1200" dirty="0">
                <a:solidFill>
                  <a:schemeClr val="bg1"/>
                </a:solidFill>
                <a:latin typeface="Courier" pitchFamily="2" charset="0"/>
              </a:rPr>
              <a:t>  name: greeting-delay-abort</a:t>
            </a:r>
          </a:p>
          <a:p>
            <a:r>
              <a:rPr lang="en-US" sz="1200" dirty="0">
                <a:solidFill>
                  <a:schemeClr val="bg1"/>
                </a:solidFill>
                <a:latin typeface="Courier" pitchFamily="2" charset="0"/>
              </a:rPr>
              <a:t>spec:</a:t>
            </a:r>
          </a:p>
          <a:p>
            <a:r>
              <a:rPr lang="en-US" sz="1200" dirty="0">
                <a:solidFill>
                  <a:schemeClr val="bg1"/>
                </a:solidFill>
                <a:latin typeface="Courier" pitchFamily="2" charset="0"/>
              </a:rPr>
              <a:t>  destination:</a:t>
            </a:r>
          </a:p>
          <a:p>
            <a:r>
              <a:rPr lang="en-US" sz="1200" dirty="0">
                <a:solidFill>
                  <a:schemeClr val="bg1"/>
                </a:solidFill>
                <a:latin typeface="Courier" pitchFamily="2" charset="0"/>
              </a:rPr>
              <a:t>    name: greeting</a:t>
            </a:r>
          </a:p>
          <a:p>
            <a:r>
              <a:rPr lang="en-US" sz="1200" dirty="0">
                <a:solidFill>
                  <a:schemeClr val="bg1"/>
                </a:solidFill>
                <a:latin typeface="Courier" pitchFamily="2" charset="0"/>
              </a:rPr>
              <a:t>  match:</a:t>
            </a:r>
          </a:p>
          <a:p>
            <a:r>
              <a:rPr lang="en-US" sz="1200" dirty="0">
                <a:solidFill>
                  <a:schemeClr val="bg1"/>
                </a:solidFill>
                <a:latin typeface="Courier" pitchFamily="2" charset="0"/>
              </a:rPr>
              <a:t>    source:</a:t>
            </a:r>
          </a:p>
          <a:p>
            <a:r>
              <a:rPr lang="en-US" sz="1200" dirty="0">
                <a:solidFill>
                  <a:schemeClr val="bg1"/>
                </a:solidFill>
                <a:latin typeface="Courier" pitchFamily="2" charset="0"/>
              </a:rPr>
              <a:t>      name: </a:t>
            </a:r>
            <a:r>
              <a:rPr lang="en-US" sz="1200" dirty="0" err="1">
                <a:solidFill>
                  <a:schemeClr val="bg1"/>
                </a:solidFill>
                <a:latin typeface="Courier" pitchFamily="2" charset="0"/>
              </a:rPr>
              <a:t>webapp</a:t>
            </a:r>
            <a:endParaRPr lang="en-US" sz="1200" dirty="0">
              <a:solidFill>
                <a:schemeClr val="bg1"/>
              </a:solidFill>
              <a:latin typeface="Courier" pitchFamily="2" charset="0"/>
            </a:endParaRPr>
          </a:p>
          <a:p>
            <a:r>
              <a:rPr lang="en-US" sz="1200" dirty="0">
                <a:solidFill>
                  <a:schemeClr val="bg1"/>
                </a:solidFill>
                <a:latin typeface="Courier" pitchFamily="2" charset="0"/>
              </a:rPr>
              <a:t>      labels:</a:t>
            </a:r>
          </a:p>
          <a:p>
            <a:r>
              <a:rPr lang="en-US" sz="1200" dirty="0">
                <a:solidFill>
                  <a:schemeClr val="bg1"/>
                </a:solidFill>
                <a:latin typeface="Courier" pitchFamily="2" charset="0"/>
              </a:rPr>
              <a:t>        version: v2</a:t>
            </a:r>
          </a:p>
          <a:p>
            <a:r>
              <a:rPr lang="en-US" sz="1200" dirty="0">
                <a:solidFill>
                  <a:schemeClr val="bg1"/>
                </a:solidFill>
                <a:latin typeface="Courier" pitchFamily="2" charset="0"/>
              </a:rPr>
              <a:t>  route:</a:t>
            </a:r>
          </a:p>
          <a:p>
            <a:r>
              <a:rPr lang="en-US" sz="1200" dirty="0">
                <a:solidFill>
                  <a:schemeClr val="bg1"/>
                </a:solidFill>
                <a:latin typeface="Courier" pitchFamily="2" charset="0"/>
              </a:rPr>
              <a:t>  - labels:</a:t>
            </a:r>
          </a:p>
          <a:p>
            <a:r>
              <a:rPr lang="en-US" sz="1200" dirty="0">
                <a:solidFill>
                  <a:schemeClr val="bg1"/>
                </a:solidFill>
                <a:latin typeface="Courier" pitchFamily="2" charset="0"/>
              </a:rPr>
              <a:t>      greeting: howdy</a:t>
            </a:r>
          </a:p>
          <a:p>
            <a:r>
              <a:rPr lang="en-US" sz="1200" dirty="0">
                <a:solidFill>
                  <a:schemeClr val="bg1"/>
                </a:solidFill>
                <a:latin typeface="Courier" pitchFamily="2" charset="0"/>
              </a:rPr>
              <a:t>  </a:t>
            </a:r>
            <a:r>
              <a:rPr lang="en-US" sz="1200" dirty="0" err="1">
                <a:solidFill>
                  <a:schemeClr val="bg1"/>
                </a:solidFill>
                <a:latin typeface="Courier" pitchFamily="2" charset="0"/>
              </a:rPr>
              <a:t>httpFault</a:t>
            </a:r>
            <a:r>
              <a:rPr lang="en-US" sz="1200" dirty="0">
                <a:solidFill>
                  <a:schemeClr val="bg1"/>
                </a:solidFill>
                <a:latin typeface="Courier" pitchFamily="2" charset="0"/>
              </a:rPr>
              <a:t>:</a:t>
            </a:r>
          </a:p>
          <a:p>
            <a:r>
              <a:rPr lang="en-US" sz="1200" dirty="0">
                <a:solidFill>
                  <a:schemeClr val="bg1"/>
                </a:solidFill>
                <a:latin typeface="Courier" pitchFamily="2" charset="0"/>
              </a:rPr>
              <a:t>    delay:</a:t>
            </a:r>
          </a:p>
          <a:p>
            <a:r>
              <a:rPr lang="en-US" sz="1200" dirty="0">
                <a:solidFill>
                  <a:schemeClr val="bg1"/>
                </a:solidFill>
                <a:latin typeface="Courier" pitchFamily="2" charset="0"/>
              </a:rPr>
              <a:t>      </a:t>
            </a:r>
            <a:r>
              <a:rPr lang="en-US" sz="1200" dirty="0" err="1">
                <a:solidFill>
                  <a:schemeClr val="bg1"/>
                </a:solidFill>
                <a:latin typeface="Courier" pitchFamily="2" charset="0"/>
              </a:rPr>
              <a:t>fixedDelay</a:t>
            </a:r>
            <a:r>
              <a:rPr lang="en-US" sz="1200" dirty="0">
                <a:solidFill>
                  <a:schemeClr val="bg1"/>
                </a:solidFill>
                <a:latin typeface="Courier" pitchFamily="2" charset="0"/>
              </a:rPr>
              <a:t>: 5s</a:t>
            </a:r>
          </a:p>
          <a:p>
            <a:r>
              <a:rPr lang="en-US" sz="1200" dirty="0">
                <a:solidFill>
                  <a:schemeClr val="bg1"/>
                </a:solidFill>
                <a:latin typeface="Courier" pitchFamily="2" charset="0"/>
              </a:rPr>
              <a:t>    abort:</a:t>
            </a:r>
          </a:p>
          <a:p>
            <a:r>
              <a:rPr lang="en-US" sz="1200" dirty="0">
                <a:solidFill>
                  <a:schemeClr val="bg1"/>
                </a:solidFill>
                <a:latin typeface="Courier" pitchFamily="2" charset="0"/>
              </a:rPr>
              <a:t>      percent: 10</a:t>
            </a:r>
          </a:p>
          <a:p>
            <a:r>
              <a:rPr lang="en-US" sz="1200" dirty="0">
                <a:solidFill>
                  <a:schemeClr val="bg1"/>
                </a:solidFill>
                <a:latin typeface="Courier" pitchFamily="2" charset="0"/>
              </a:rPr>
              <a:t>      </a:t>
            </a:r>
            <a:r>
              <a:rPr lang="en-US" sz="1200" dirty="0" err="1">
                <a:solidFill>
                  <a:schemeClr val="bg1"/>
                </a:solidFill>
                <a:latin typeface="Courier" pitchFamily="2" charset="0"/>
              </a:rPr>
              <a:t>httpStatus</a:t>
            </a:r>
            <a:r>
              <a:rPr lang="en-US" sz="1200" dirty="0">
                <a:solidFill>
                  <a:schemeClr val="bg1"/>
                </a:solidFill>
                <a:latin typeface="Courier" pitchFamily="2" charset="0"/>
              </a:rPr>
              <a:t>: 400</a:t>
            </a:r>
          </a:p>
        </p:txBody>
      </p:sp>
      <p:sp>
        <p:nvSpPr>
          <p:cNvPr id="5" name="TextBox 4">
            <a:extLst>
              <a:ext uri="{FF2B5EF4-FFF2-40B4-BE49-F238E27FC236}">
                <a16:creationId xmlns:a16="http://schemas.microsoft.com/office/drawing/2014/main" id="{EC5DEB5D-1D72-134A-B630-B3DDB6A92F89}"/>
              </a:ext>
            </a:extLst>
          </p:cNvPr>
          <p:cNvSpPr txBox="1"/>
          <p:nvPr/>
        </p:nvSpPr>
        <p:spPr>
          <a:xfrm>
            <a:off x="4597401" y="369997"/>
            <a:ext cx="3818466"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Delay all requests from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v2" to "greeting howdy" by 5s</a:t>
            </a:r>
          </a:p>
          <a:p>
            <a:pPr marL="285750" indent="-285750">
              <a:buFont typeface="Arial" panose="020B0604020202020204" pitchFamily="34" charset="0"/>
              <a:buChar cha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Abort 10% of requests</a:t>
            </a:r>
          </a:p>
        </p:txBody>
      </p:sp>
    </p:spTree>
    <p:extLst>
      <p:ext uri="{BB962C8B-B14F-4D97-AF65-F5344CB8AC3E}">
        <p14:creationId xmlns:p14="http://schemas.microsoft.com/office/powerpoint/2010/main" val="14257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5FED34-0340-594D-ADEE-A0741E73A6AA}"/>
              </a:ext>
            </a:extLst>
          </p:cNvPr>
          <p:cNvSpPr>
            <a:spLocks noGrp="1"/>
          </p:cNvSpPr>
          <p:nvPr>
            <p:ph type="title"/>
          </p:nvPr>
        </p:nvSpPr>
        <p:spPr/>
        <p:txBody>
          <a:bodyPr/>
          <a:lstStyle/>
          <a:p>
            <a:r>
              <a:rPr lang="en-US" dirty="0"/>
              <a:t>Monitoring</a:t>
            </a:r>
          </a:p>
        </p:txBody>
      </p:sp>
    </p:spTree>
    <p:extLst>
      <p:ext uri="{BB962C8B-B14F-4D97-AF65-F5344CB8AC3E}">
        <p14:creationId xmlns:p14="http://schemas.microsoft.com/office/powerpoint/2010/main" val="1843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a:t>
            </a:r>
            <a:endParaRPr lang="en-US" b="1" dirty="0">
              <a:latin typeface="Amazon Ember" charset="0"/>
              <a:ea typeface="Amazon Ember" charset="0"/>
              <a:cs typeface="Amazon Ember" charset="0"/>
            </a:endParaRPr>
          </a:p>
        </p:txBody>
      </p:sp>
      <p:sp>
        <p:nvSpPr>
          <p:cNvPr id="4" name="Rectangle 3"/>
          <p:cNvSpPr/>
          <p:nvPr/>
        </p:nvSpPr>
        <p:spPr>
          <a:xfrm>
            <a:off x="1168400" y="2577294"/>
            <a:ext cx="6883400" cy="11938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charset="0"/>
              <a:ea typeface="Amazon Ember" charset="0"/>
              <a:cs typeface="Amazon Ember" charset="0"/>
            </a:endParaRPr>
          </a:p>
        </p:txBody>
      </p:sp>
      <p:sp>
        <p:nvSpPr>
          <p:cNvPr id="5" name="Rectangle 4"/>
          <p:cNvSpPr/>
          <p:nvPr/>
        </p:nvSpPr>
        <p:spPr>
          <a:xfrm>
            <a:off x="13970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Nodes</a:t>
            </a:r>
            <a:br>
              <a:rPr lang="en-US" sz="1400" dirty="0">
                <a:latin typeface="Amazon Ember" charset="0"/>
                <a:ea typeface="Amazon Ember" charset="0"/>
                <a:cs typeface="Amazon Ember" charset="0"/>
              </a:rPr>
            </a:br>
            <a:br>
              <a:rPr lang="en-US" sz="1400" dirty="0">
                <a:latin typeface="Amazon Ember" charset="0"/>
                <a:ea typeface="Amazon Ember" charset="0"/>
                <a:cs typeface="Amazon Ember" charset="0"/>
              </a:rPr>
            </a:br>
            <a:r>
              <a:rPr lang="en-US" sz="1400" dirty="0">
                <a:latin typeface="Amazon Ember" charset="0"/>
                <a:ea typeface="Amazon Ember" charset="0"/>
                <a:cs typeface="Amazon Ember" charset="0"/>
              </a:rPr>
              <a:t>Node exporter</a:t>
            </a:r>
          </a:p>
        </p:txBody>
      </p:sp>
      <p:sp>
        <p:nvSpPr>
          <p:cNvPr id="6" name="Rectangle 5"/>
          <p:cNvSpPr/>
          <p:nvPr/>
        </p:nvSpPr>
        <p:spPr>
          <a:xfrm>
            <a:off x="37465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Pod/Container</a:t>
            </a:r>
          </a:p>
          <a:p>
            <a:pPr algn="ctr"/>
            <a:endParaRPr lang="en-US" sz="1400" dirty="0">
              <a:latin typeface="Amazon Ember" charset="0"/>
              <a:ea typeface="Amazon Ember" charset="0"/>
              <a:cs typeface="Amazon Ember" charset="0"/>
            </a:endParaRPr>
          </a:p>
          <a:p>
            <a:pPr algn="ctr"/>
            <a:r>
              <a:rPr lang="en-US" sz="1400" dirty="0" err="1">
                <a:latin typeface="Amazon Ember" charset="0"/>
                <a:ea typeface="Amazon Ember" charset="0"/>
                <a:cs typeface="Amazon Ember" charset="0"/>
              </a:rPr>
              <a:t>Kube</a:t>
            </a:r>
            <a:r>
              <a:rPr lang="en-US" sz="1400" dirty="0">
                <a:latin typeface="Amazon Ember" charset="0"/>
                <a:ea typeface="Amazon Ember" charset="0"/>
                <a:cs typeface="Amazon Ember" charset="0"/>
              </a:rPr>
              <a:t>-state-metrics</a:t>
            </a:r>
          </a:p>
          <a:p>
            <a:pPr algn="ctr"/>
            <a:r>
              <a:rPr lang="en-US" sz="1400" dirty="0" err="1">
                <a:latin typeface="Amazon Ember" charset="0"/>
                <a:ea typeface="Amazon Ember" charset="0"/>
                <a:cs typeface="Amazon Ember" charset="0"/>
              </a:rPr>
              <a:t>cAdvisor</a:t>
            </a:r>
            <a:endParaRPr lang="en-US" sz="1400" dirty="0">
              <a:latin typeface="Amazon Ember" charset="0"/>
              <a:ea typeface="Amazon Ember" charset="0"/>
              <a:cs typeface="Amazon Ember" charset="0"/>
            </a:endParaRPr>
          </a:p>
        </p:txBody>
      </p:sp>
      <p:sp>
        <p:nvSpPr>
          <p:cNvPr id="7" name="Rectangle 6"/>
          <p:cNvSpPr/>
          <p:nvPr/>
        </p:nvSpPr>
        <p:spPr>
          <a:xfrm>
            <a:off x="6096000" y="2704294"/>
            <a:ext cx="1828800" cy="9398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mazon Ember" charset="0"/>
                <a:ea typeface="Amazon Ember" charset="0"/>
                <a:cs typeface="Amazon Ember" charset="0"/>
              </a:rPr>
              <a:t>Application</a:t>
            </a:r>
          </a:p>
          <a:p>
            <a:pPr algn="ctr"/>
            <a:endParaRPr lang="en-US" sz="1400" dirty="0">
              <a:latin typeface="Amazon Ember" charset="0"/>
              <a:ea typeface="Amazon Ember" charset="0"/>
              <a:cs typeface="Amazon Ember" charset="0"/>
            </a:endParaRPr>
          </a:p>
          <a:p>
            <a:pPr algn="ctr"/>
            <a:r>
              <a:rPr lang="en-US" sz="1400" dirty="0">
                <a:latin typeface="Amazon Ember" charset="0"/>
                <a:ea typeface="Amazon Ember" charset="0"/>
                <a:cs typeface="Amazon Ember" charset="0"/>
              </a:rPr>
              <a:t>/metrics</a:t>
            </a:r>
          </a:p>
          <a:p>
            <a:pPr algn="ctr"/>
            <a:r>
              <a:rPr lang="en-US" sz="1400" dirty="0">
                <a:latin typeface="Amazon Ember" charset="0"/>
                <a:ea typeface="Amazon Ember" charset="0"/>
                <a:cs typeface="Amazon Ember" charset="0"/>
              </a:rPr>
              <a:t>JMX</a:t>
            </a:r>
          </a:p>
        </p:txBody>
      </p:sp>
      <p:sp>
        <p:nvSpPr>
          <p:cNvPr id="8" name="Rectangle 7"/>
          <p:cNvSpPr/>
          <p:nvPr/>
        </p:nvSpPr>
        <p:spPr>
          <a:xfrm>
            <a:off x="1168400" y="1947884"/>
            <a:ext cx="6883400" cy="5486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Cluster-wide Aggregator</a:t>
            </a:r>
          </a:p>
          <a:p>
            <a:pPr algn="ctr"/>
            <a:r>
              <a:rPr lang="en-US" sz="1400" dirty="0">
                <a:solidFill>
                  <a:schemeClr val="bg1"/>
                </a:solidFill>
                <a:latin typeface="Amazon Ember" charset="0"/>
                <a:ea typeface="Amazon Ember" charset="0"/>
                <a:cs typeface="Amazon Ember" charset="0"/>
              </a:rPr>
              <a:t>Prometheus, </a:t>
            </a:r>
            <a:r>
              <a:rPr lang="en-US" sz="1400" dirty="0" err="1">
                <a:solidFill>
                  <a:schemeClr val="bg1"/>
                </a:solidFill>
                <a:latin typeface="Amazon Ember" charset="0"/>
                <a:ea typeface="Amazon Ember" charset="0"/>
                <a:cs typeface="Amazon Ember" charset="0"/>
              </a:rPr>
              <a:t>Heapster</a:t>
            </a:r>
            <a:endParaRPr lang="en-US" sz="1400" dirty="0">
              <a:solidFill>
                <a:schemeClr val="bg1"/>
              </a:solidFill>
              <a:latin typeface="Amazon Ember" charset="0"/>
              <a:ea typeface="Amazon Ember" charset="0"/>
              <a:cs typeface="Amazon Ember" charset="0"/>
            </a:endParaRPr>
          </a:p>
        </p:txBody>
      </p:sp>
      <p:sp>
        <p:nvSpPr>
          <p:cNvPr id="9" name="Rectangle 8"/>
          <p:cNvSpPr/>
          <p:nvPr/>
        </p:nvSpPr>
        <p:spPr>
          <a:xfrm>
            <a:off x="1168400" y="642298"/>
            <a:ext cx="6883400" cy="54864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Visualizer</a:t>
            </a:r>
          </a:p>
          <a:p>
            <a:pPr algn="ctr"/>
            <a:r>
              <a:rPr lang="en-US" sz="1400" dirty="0" err="1">
                <a:solidFill>
                  <a:schemeClr val="bg1"/>
                </a:solidFill>
                <a:latin typeface="Amazon Ember" charset="0"/>
                <a:ea typeface="Amazon Ember" charset="0"/>
                <a:cs typeface="Amazon Ember" charset="0"/>
              </a:rPr>
              <a:t>Grafana</a:t>
            </a:r>
            <a:r>
              <a:rPr lang="en-US" sz="1400" dirty="0">
                <a:solidFill>
                  <a:schemeClr val="bg1"/>
                </a:solidFill>
                <a:latin typeface="Amazon Ember" charset="0"/>
                <a:ea typeface="Amazon Ember" charset="0"/>
                <a:cs typeface="Amazon Ember" charset="0"/>
              </a:rPr>
              <a:t>, Kibana, Dashboard</a:t>
            </a:r>
          </a:p>
        </p:txBody>
      </p:sp>
      <p:sp>
        <p:nvSpPr>
          <p:cNvPr id="10" name="Rectangle 9"/>
          <p:cNvSpPr/>
          <p:nvPr/>
        </p:nvSpPr>
        <p:spPr>
          <a:xfrm>
            <a:off x="1168400" y="3855491"/>
            <a:ext cx="6883400" cy="6381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Data Model</a:t>
            </a:r>
          </a:p>
          <a:p>
            <a:pPr algn="ctr"/>
            <a:r>
              <a:rPr lang="en-US" sz="1400" dirty="0" err="1">
                <a:solidFill>
                  <a:schemeClr val="bg1"/>
                </a:solidFill>
                <a:latin typeface="Amazon Ember" charset="0"/>
                <a:ea typeface="Amazon Ember" charset="0"/>
                <a:cs typeface="Amazon Ember" charset="0"/>
              </a:rPr>
              <a:t>InfluxDB</a:t>
            </a:r>
            <a:r>
              <a:rPr lang="en-US" sz="1400" dirty="0">
                <a:solidFill>
                  <a:schemeClr val="bg1"/>
                </a:solidFill>
                <a:latin typeface="Amazon Ember" charset="0"/>
                <a:ea typeface="Amazon Ember" charset="0"/>
                <a:cs typeface="Amazon Ember" charset="0"/>
              </a:rPr>
              <a:t>, Graphite</a:t>
            </a:r>
          </a:p>
        </p:txBody>
      </p:sp>
      <p:sp>
        <p:nvSpPr>
          <p:cNvPr id="11" name="Rectangle 10"/>
          <p:cNvSpPr/>
          <p:nvPr/>
        </p:nvSpPr>
        <p:spPr>
          <a:xfrm>
            <a:off x="1168400" y="1295091"/>
            <a:ext cx="6883400" cy="5486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mazon Ember" charset="0"/>
                <a:ea typeface="Amazon Ember" charset="0"/>
                <a:cs typeface="Amazon Ember" charset="0"/>
              </a:rPr>
              <a:t>Alerting</a:t>
            </a:r>
          </a:p>
          <a:p>
            <a:pPr algn="ctr"/>
            <a:r>
              <a:rPr lang="en-US" sz="1400" dirty="0" err="1">
                <a:solidFill>
                  <a:schemeClr val="bg1"/>
                </a:solidFill>
                <a:latin typeface="Amazon Ember" charset="0"/>
                <a:ea typeface="Amazon Ember" charset="0"/>
                <a:cs typeface="Amazon Ember" charset="0"/>
              </a:rPr>
              <a:t>AlertManager</a:t>
            </a:r>
            <a:r>
              <a:rPr lang="en-US" sz="1400" dirty="0">
                <a:solidFill>
                  <a:schemeClr val="bg1"/>
                </a:solidFill>
                <a:latin typeface="Amazon Ember" charset="0"/>
                <a:ea typeface="Amazon Ember" charset="0"/>
                <a:cs typeface="Amazon Ember" charset="0"/>
              </a:rPr>
              <a:t>, </a:t>
            </a:r>
            <a:r>
              <a:rPr lang="en-US" sz="1400" dirty="0" err="1">
                <a:solidFill>
                  <a:schemeClr val="bg1"/>
                </a:solidFill>
                <a:latin typeface="Amazon Ember" charset="0"/>
                <a:ea typeface="Amazon Ember" charset="0"/>
                <a:cs typeface="Amazon Ember" charset="0"/>
              </a:rPr>
              <a:t>Kapacitor</a:t>
            </a:r>
            <a:endParaRPr lang="en-US" sz="1400" dirty="0">
              <a:solidFill>
                <a:schemeClr val="bg1"/>
              </a:solidFill>
              <a:latin typeface="Amazon Ember" charset="0"/>
              <a:ea typeface="Amazon Ember" charset="0"/>
              <a:cs typeface="Amazon Ember" charset="0"/>
            </a:endParaRPr>
          </a:p>
        </p:txBody>
      </p:sp>
    </p:spTree>
    <p:extLst>
      <p:ext uri="{BB962C8B-B14F-4D97-AF65-F5344CB8AC3E}">
        <p14:creationId xmlns:p14="http://schemas.microsoft.com/office/powerpoint/2010/main" val="292912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X-Ray Service</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151"/>
            <a:ext cx="9144000" cy="2235200"/>
          </a:xfrm>
          <a:prstGeom prst="rect">
            <a:avLst/>
          </a:prstGeom>
        </p:spPr>
      </p:pic>
      <p:sp>
        <p:nvSpPr>
          <p:cNvPr id="4" name="Rectangle 3">
            <a:extLst>
              <a:ext uri="{FF2B5EF4-FFF2-40B4-BE49-F238E27FC236}">
                <a16:creationId xmlns:a16="http://schemas.microsoft.com/office/drawing/2014/main" id="{3BA9D592-D6DD-014A-B49A-0D734E39FBB7}"/>
              </a:ext>
            </a:extLst>
          </p:cNvPr>
          <p:cNvSpPr/>
          <p:nvPr/>
        </p:nvSpPr>
        <p:spPr>
          <a:xfrm>
            <a:off x="3398809" y="1371600"/>
            <a:ext cx="1802920"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65FF4A4-BB6C-5F49-9B70-DC0B0F263750}"/>
              </a:ext>
            </a:extLst>
          </p:cNvPr>
          <p:cNvSpPr/>
          <p:nvPr/>
        </p:nvSpPr>
        <p:spPr>
          <a:xfrm>
            <a:off x="5201729" y="1371600"/>
            <a:ext cx="1837426"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2E1C3C-E707-B344-ACF1-0E927D682489}"/>
              </a:ext>
            </a:extLst>
          </p:cNvPr>
          <p:cNvSpPr/>
          <p:nvPr/>
        </p:nvSpPr>
        <p:spPr>
          <a:xfrm>
            <a:off x="7123978" y="1371598"/>
            <a:ext cx="1837426" cy="231775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A839FBE-1BC8-CA4F-9A29-BD7AF44CE01A}"/>
              </a:ext>
            </a:extLst>
          </p:cNvPr>
          <p:cNvSpPr/>
          <p:nvPr/>
        </p:nvSpPr>
        <p:spPr>
          <a:xfrm>
            <a:off x="6668218" y="2330569"/>
            <a:ext cx="852577" cy="399811"/>
          </a:xfrm>
          <a:prstGeom prst="rect">
            <a:avLst/>
          </a:prstGeom>
          <a:solidFill>
            <a:srgbClr val="14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75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SDK</a:t>
            </a:r>
          </a:p>
        </p:txBody>
      </p:sp>
      <p:sp>
        <p:nvSpPr>
          <p:cNvPr id="8" name="Content Placeholder 7">
            <a:extLst>
              <a:ext uri="{FF2B5EF4-FFF2-40B4-BE49-F238E27FC236}">
                <a16:creationId xmlns:a16="http://schemas.microsoft.com/office/drawing/2014/main" id="{CC3171AF-90C1-0847-A159-A0D43429AF8B}"/>
              </a:ext>
            </a:extLst>
          </p:cNvPr>
          <p:cNvSpPr>
            <a:spLocks noGrp="1"/>
          </p:cNvSpPr>
          <p:nvPr>
            <p:ph idx="1"/>
          </p:nvPr>
        </p:nvSpPr>
        <p:spPr/>
        <p:txBody>
          <a:bodyPr/>
          <a:lstStyle/>
          <a:p>
            <a:pPr marL="342900" indent="-342900">
              <a:buFont typeface="Arial" panose="020B0604020202020204" pitchFamily="34" charset="0"/>
              <a:buChar char="•"/>
            </a:pPr>
            <a:r>
              <a:rPr lang="en-US" dirty="0"/>
              <a:t>Adds filters to automatically capture metadata for calls:</a:t>
            </a:r>
          </a:p>
          <a:p>
            <a:pPr marL="1085850" lvl="1" indent="-342900">
              <a:buFont typeface="Arial" panose="020B0604020202020204" pitchFamily="34" charset="0"/>
              <a:buChar char="•"/>
            </a:pPr>
            <a:r>
              <a:rPr lang="en-US" dirty="0"/>
              <a:t>AWS Services using the AWS SDK</a:t>
            </a:r>
          </a:p>
          <a:p>
            <a:pPr marL="1085850" lvl="1" indent="-342900">
              <a:buFont typeface="Arial" panose="020B0604020202020204" pitchFamily="34" charset="0"/>
              <a:buChar char="•"/>
            </a:pPr>
            <a:r>
              <a:rPr lang="en-US" dirty="0"/>
              <a:t>Non-AWS services over HTTP and HTTPS</a:t>
            </a:r>
          </a:p>
          <a:p>
            <a:pPr marL="1085850" lvl="1" indent="-342900">
              <a:buFont typeface="Arial" panose="020B0604020202020204" pitchFamily="34" charset="0"/>
              <a:buChar char="•"/>
            </a:pPr>
            <a:r>
              <a:rPr lang="en-US" dirty="0"/>
              <a:t>Database (MySQL, PostgreSQL, Amazon </a:t>
            </a:r>
            <a:r>
              <a:rPr lang="en-US" dirty="0" err="1"/>
              <a:t>DynamoDB</a:t>
            </a:r>
            <a:r>
              <a:rPr lang="en-US" dirty="0"/>
              <a:t>)</a:t>
            </a:r>
          </a:p>
          <a:p>
            <a:pPr marL="1085850" lvl="1" indent="-342900">
              <a:buFont typeface="Arial" panose="020B0604020202020204" pitchFamily="34" charset="0"/>
              <a:buChar char="•"/>
            </a:pPr>
            <a:r>
              <a:rPr lang="en-US" dirty="0"/>
              <a:t>Queues (Amazon SQS)</a:t>
            </a:r>
          </a:p>
          <a:p>
            <a:pPr marL="342900" indent="-342900">
              <a:buFont typeface="Arial" panose="020B0604020202020204" pitchFamily="34" charset="0"/>
              <a:buChar char="•"/>
            </a:pPr>
            <a:r>
              <a:rPr lang="en-US" dirty="0"/>
              <a:t>Enables you to get started quickly</a:t>
            </a:r>
          </a:p>
          <a:p>
            <a:pPr marL="342900" indent="-342900">
              <a:buFont typeface="Arial" panose="020B0604020202020204" pitchFamily="34" charset="0"/>
              <a:buChar char="•"/>
            </a:pPr>
            <a:r>
              <a:rPr lang="en-US" dirty="0"/>
              <a:t>Source: </a:t>
            </a:r>
            <a:r>
              <a:rPr lang="en-US" dirty="0">
                <a:hlinkClick r:id="rId3"/>
              </a:rPr>
              <a:t>https://github.com/aws?q=xray-sdk</a:t>
            </a:r>
            <a:endParaRPr lang="en-US" dirty="0"/>
          </a:p>
        </p:txBody>
      </p:sp>
      <p:sp>
        <p:nvSpPr>
          <p:cNvPr id="9" name="Text Placeholder 8">
            <a:extLst>
              <a:ext uri="{FF2B5EF4-FFF2-40B4-BE49-F238E27FC236}">
                <a16:creationId xmlns:a16="http://schemas.microsoft.com/office/drawing/2014/main" id="{D121D665-6E76-B34B-A163-31C490016EA8}"/>
              </a:ext>
            </a:extLst>
          </p:cNvPr>
          <p:cNvSpPr>
            <a:spLocks noGrp="1"/>
          </p:cNvSpPr>
          <p:nvPr>
            <p:ph type="body" sz="quarter" idx="10"/>
          </p:nvPr>
        </p:nvSpPr>
        <p:spPr/>
        <p:txBody>
          <a:bodyPr/>
          <a:lstStyle/>
          <a:p>
            <a:r>
              <a:rPr lang="en-US" dirty="0">
                <a:solidFill>
                  <a:schemeClr val="accent1"/>
                </a:solidFill>
              </a:rPr>
              <a:t>Available for Java, .NET, .NET Core, Python, Ruby, Go, </a:t>
            </a:r>
            <a:r>
              <a:rPr lang="en-US" dirty="0" err="1">
                <a:solidFill>
                  <a:schemeClr val="accent1"/>
                </a:solidFill>
              </a:rPr>
              <a:t>Node.js</a:t>
            </a:r>
            <a:endParaRPr lang="en-US" dirty="0">
              <a:solidFill>
                <a:schemeClr val="accent1"/>
              </a:solidFill>
            </a:endParaRPr>
          </a:p>
        </p:txBody>
      </p:sp>
    </p:spTree>
    <p:extLst>
      <p:ext uri="{BB962C8B-B14F-4D97-AF65-F5344CB8AC3E}">
        <p14:creationId xmlns:p14="http://schemas.microsoft.com/office/powerpoint/2010/main" val="34377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6E93A-7E37-0643-BC0E-C629FA25FC19}"/>
              </a:ext>
            </a:extLst>
          </p:cNvPr>
          <p:cNvSpPr>
            <a:spLocks noGrp="1"/>
          </p:cNvSpPr>
          <p:nvPr>
            <p:ph sz="quarter" idx="10"/>
          </p:nvPr>
        </p:nvSpPr>
        <p:spPr/>
        <p:txBody>
          <a:bodyPr/>
          <a:lstStyle/>
          <a:p>
            <a:r>
              <a:rPr lang="en-US" dirty="0"/>
              <a:t>Monitoring Kubernetes Applications using AWS X-Ray</a:t>
            </a:r>
          </a:p>
        </p:txBody>
      </p:sp>
    </p:spTree>
    <p:extLst>
      <p:ext uri="{BB962C8B-B14F-4D97-AF65-F5344CB8AC3E}">
        <p14:creationId xmlns:p14="http://schemas.microsoft.com/office/powerpoint/2010/main" val="39680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EKS Support for </a:t>
            </a:r>
            <a:r>
              <a:rPr lang="en-US" dirty="0" err="1"/>
              <a:t>Fargate</a:t>
            </a:r>
            <a:r>
              <a:rPr lang="en-US" dirty="0"/>
              <a:t> in 2018</a:t>
            </a:r>
          </a:p>
        </p:txBody>
      </p:sp>
      <p:grpSp>
        <p:nvGrpSpPr>
          <p:cNvPr id="6" name="Group 5">
            <a:extLst>
              <a:ext uri="{FF2B5EF4-FFF2-40B4-BE49-F238E27FC236}">
                <a16:creationId xmlns:a16="http://schemas.microsoft.com/office/drawing/2014/main" id="{DBE366E8-4DF8-4A6F-85E6-E62F59C282AB}"/>
              </a:ext>
            </a:extLst>
          </p:cNvPr>
          <p:cNvGrpSpPr/>
          <p:nvPr/>
        </p:nvGrpSpPr>
        <p:grpSpPr>
          <a:xfrm>
            <a:off x="5208942" y="2286000"/>
            <a:ext cx="3058017" cy="817208"/>
            <a:chOff x="2604512" y="2045969"/>
            <a:chExt cx="3934976" cy="1051562"/>
          </a:xfrm>
        </p:grpSpPr>
        <p:pic>
          <p:nvPicPr>
            <p:cNvPr id="4" name="Picture 3">
              <a:extLst>
                <a:ext uri="{FF2B5EF4-FFF2-40B4-BE49-F238E27FC236}">
                  <a16:creationId xmlns:a16="http://schemas.microsoft.com/office/drawing/2014/main" id="{156E8FC4-76B6-444F-96B6-ADD5C5E5E0F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71140"/>
            <a:stretch/>
          </p:blipFill>
          <p:spPr>
            <a:xfrm>
              <a:off x="2604512" y="2045969"/>
              <a:ext cx="1135638" cy="1051562"/>
            </a:xfrm>
            <a:prstGeom prst="rect">
              <a:avLst/>
            </a:prstGeom>
          </p:spPr>
        </p:pic>
        <p:pic>
          <p:nvPicPr>
            <p:cNvPr id="5" name="Picture 4">
              <a:extLst>
                <a:ext uri="{FF2B5EF4-FFF2-40B4-BE49-F238E27FC236}">
                  <a16:creationId xmlns:a16="http://schemas.microsoft.com/office/drawing/2014/main" id="{6A0C5CC9-B166-4B03-B91A-FF119CCD683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28860"/>
            <a:stretch/>
          </p:blipFill>
          <p:spPr>
            <a:xfrm>
              <a:off x="3740150" y="2045969"/>
              <a:ext cx="2799338" cy="1051562"/>
            </a:xfrm>
            <a:prstGeom prst="rect">
              <a:avLst/>
            </a:prstGeom>
          </p:spPr>
        </p:pic>
      </p:grpSp>
      <p:grpSp>
        <p:nvGrpSpPr>
          <p:cNvPr id="7" name="Group 6">
            <a:extLst>
              <a:ext uri="{FF2B5EF4-FFF2-40B4-BE49-F238E27FC236}">
                <a16:creationId xmlns:a16="http://schemas.microsoft.com/office/drawing/2014/main" id="{052AE1F1-D755-40C8-AFC7-D6374198D761}"/>
              </a:ext>
            </a:extLst>
          </p:cNvPr>
          <p:cNvGrpSpPr/>
          <p:nvPr/>
        </p:nvGrpSpPr>
        <p:grpSpPr>
          <a:xfrm>
            <a:off x="865120" y="2123104"/>
            <a:ext cx="2894724" cy="1143000"/>
            <a:chOff x="2320034" y="3120135"/>
            <a:chExt cx="2014732" cy="795530"/>
          </a:xfrm>
        </p:grpSpPr>
        <p:pic>
          <p:nvPicPr>
            <p:cNvPr id="8" name="Picture 7">
              <a:extLst>
                <a:ext uri="{FF2B5EF4-FFF2-40B4-BE49-F238E27FC236}">
                  <a16:creationId xmlns:a16="http://schemas.microsoft.com/office/drawing/2014/main" id="{464A0FB0-B774-4586-88D7-6D0F45C65AAA}"/>
                </a:ext>
              </a:extLst>
            </p:cNvPr>
            <p:cNvPicPr>
              <a:picLocks noChangeAspect="1"/>
            </p:cNvPicPr>
            <p:nvPr/>
          </p:nvPicPr>
          <p:blipFill rotWithShape="1">
            <a:blip r:embed="rId6"/>
            <a:srcRect r="60716"/>
            <a:stretch/>
          </p:blipFill>
          <p:spPr>
            <a:xfrm>
              <a:off x="2320034" y="3120135"/>
              <a:ext cx="791466" cy="795530"/>
            </a:xfrm>
            <a:prstGeom prst="rect">
              <a:avLst/>
            </a:prstGeom>
          </p:spPr>
        </p:pic>
        <p:pic>
          <p:nvPicPr>
            <p:cNvPr id="9" name="Picture 8">
              <a:extLst>
                <a:ext uri="{FF2B5EF4-FFF2-40B4-BE49-F238E27FC236}">
                  <a16:creationId xmlns:a16="http://schemas.microsoft.com/office/drawing/2014/main" id="{C78FE7B0-D42F-472F-AA17-A09D8C06037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Lst>
            </a:blip>
            <a:srcRect l="41806"/>
            <a:stretch/>
          </p:blipFill>
          <p:spPr>
            <a:xfrm>
              <a:off x="3162300" y="3120135"/>
              <a:ext cx="1172466" cy="795530"/>
            </a:xfrm>
            <a:prstGeom prst="rect">
              <a:avLst/>
            </a:prstGeom>
          </p:spPr>
        </p:pic>
      </p:grpSp>
      <p:sp>
        <p:nvSpPr>
          <p:cNvPr id="10" name="Cross 9">
            <a:extLst>
              <a:ext uri="{FF2B5EF4-FFF2-40B4-BE49-F238E27FC236}">
                <a16:creationId xmlns:a16="http://schemas.microsoft.com/office/drawing/2014/main" id="{EE579095-09A6-4C83-B8B3-90C84F33720B}"/>
              </a:ext>
            </a:extLst>
          </p:cNvPr>
          <p:cNvSpPr/>
          <p:nvPr/>
        </p:nvSpPr>
        <p:spPr>
          <a:xfrm>
            <a:off x="4180515" y="2361072"/>
            <a:ext cx="667063" cy="667063"/>
          </a:xfrm>
          <a:prstGeom prst="plus">
            <a:avLst>
              <a:gd name="adj" fmla="val 43277"/>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0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accel="100000" autoRev="1" fill="hold" nodeType="withEffect">
                                  <p:stCondLst>
                                    <p:cond delay="0"/>
                                  </p:stCondLst>
                                  <p:childTnLst>
                                    <p:animScale>
                                      <p:cBhvr>
                                        <p:cTn id="9" dur="500" fill="hold"/>
                                        <p:tgtEl>
                                          <p:spTgt spid="7"/>
                                        </p:tgtEl>
                                      </p:cBhvr>
                                      <p:by x="50000" y="50000"/>
                                    </p:animScale>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 presetClass="emph" presetSubtype="0" accel="100000" autoRev="1" fill="hold" nodeType="withEffect">
                                  <p:stCondLst>
                                    <p:cond delay="0"/>
                                  </p:stCondLst>
                                  <p:childTnLst>
                                    <p:animScale>
                                      <p:cBhvr>
                                        <p:cTn id="14" dur="500" fill="hold"/>
                                        <p:tgtEl>
                                          <p:spTgt spid="6"/>
                                        </p:tgtEl>
                                      </p:cBhvr>
                                      <p:by x="50000" y="50000"/>
                                    </p:animScale>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Microservices using AWS Lambda</a:t>
            </a:r>
          </a:p>
        </p:txBody>
      </p:sp>
      <p:pic>
        <p:nvPicPr>
          <p:cNvPr id="5" name="Picture 4">
            <a:extLst>
              <a:ext uri="{FF2B5EF4-FFF2-40B4-BE49-F238E27FC236}">
                <a16:creationId xmlns:a16="http://schemas.microsoft.com/office/drawing/2014/main" id="{8FCD6843-8F61-4948-B52E-F4EF74EBD0C6}"/>
              </a:ext>
            </a:extLst>
          </p:cNvPr>
          <p:cNvPicPr>
            <a:picLocks noChangeAspect="1"/>
          </p:cNvPicPr>
          <p:nvPr/>
        </p:nvPicPr>
        <p:blipFill>
          <a:blip r:embed="rId3"/>
          <a:stretch>
            <a:fillRect/>
          </a:stretch>
        </p:blipFill>
        <p:spPr>
          <a:xfrm>
            <a:off x="7127697" y="1345587"/>
            <a:ext cx="1645643" cy="1982470"/>
          </a:xfrm>
          <a:prstGeom prst="rect">
            <a:avLst/>
          </a:prstGeom>
        </p:spPr>
      </p:pic>
    </p:spTree>
    <p:extLst>
      <p:ext uri="{BB962C8B-B14F-4D97-AF65-F5344CB8AC3E}">
        <p14:creationId xmlns:p14="http://schemas.microsoft.com/office/powerpoint/2010/main" val="9817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A136A1-FAF3-804E-89C0-D491B140E7B0}"/>
              </a:ext>
            </a:extLst>
          </p:cNvPr>
          <p:cNvSpPr>
            <a:spLocks noGrp="1"/>
          </p:cNvSpPr>
          <p:nvPr>
            <p:ph type="title"/>
          </p:nvPr>
        </p:nvSpPr>
        <p:spPr/>
        <p:txBody>
          <a:bodyPr/>
          <a:lstStyle/>
          <a:p>
            <a:r>
              <a:rPr lang="en-US" dirty="0"/>
              <a:t>Build Your Application</a:t>
            </a:r>
          </a:p>
        </p:txBody>
      </p:sp>
    </p:spTree>
    <p:extLst>
      <p:ext uri="{BB962C8B-B14F-4D97-AF65-F5344CB8AC3E}">
        <p14:creationId xmlns:p14="http://schemas.microsoft.com/office/powerpoint/2010/main" val="18567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Serverless Key Concepts</a:t>
            </a:r>
          </a:p>
        </p:txBody>
      </p:sp>
    </p:spTree>
    <p:extLst>
      <p:ext uri="{BB962C8B-B14F-4D97-AF65-F5344CB8AC3E}">
        <p14:creationId xmlns:p14="http://schemas.microsoft.com/office/powerpoint/2010/main" val="27469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09196" y="2264145"/>
            <a:ext cx="3447383" cy="646331"/>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No servers to provision </a:t>
            </a:r>
            <a:br>
              <a:rPr lang="en-US" sz="1800" b="1" dirty="0">
                <a:solidFill>
                  <a:schemeClr val="bg1"/>
                </a:solidFill>
                <a:latin typeface="Amazon Ember" charset="0"/>
                <a:ea typeface="Amazon Ember" charset="0"/>
                <a:cs typeface="Amazon Ember" charset="0"/>
              </a:rPr>
            </a:br>
            <a:r>
              <a:rPr lang="en-US" sz="1800" b="1" dirty="0">
                <a:solidFill>
                  <a:schemeClr val="bg1"/>
                </a:solidFill>
                <a:latin typeface="Amazon Ember" charset="0"/>
                <a:ea typeface="Amazon Ember" charset="0"/>
                <a:cs typeface="Amazon Ember" charset="0"/>
              </a:rPr>
              <a:t>or manage</a:t>
            </a:r>
          </a:p>
        </p:txBody>
      </p:sp>
      <p:sp>
        <p:nvSpPr>
          <p:cNvPr id="10" name="TextBox 9"/>
          <p:cNvSpPr txBox="1"/>
          <p:nvPr/>
        </p:nvSpPr>
        <p:spPr>
          <a:xfrm>
            <a:off x="4632088" y="2264145"/>
            <a:ext cx="3275463" cy="369332"/>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Scales with usage</a:t>
            </a:r>
          </a:p>
        </p:txBody>
      </p:sp>
      <p:sp>
        <p:nvSpPr>
          <p:cNvPr id="12" name="TextBox 11"/>
          <p:cNvSpPr txBox="1"/>
          <p:nvPr/>
        </p:nvSpPr>
        <p:spPr>
          <a:xfrm>
            <a:off x="868351" y="4179121"/>
            <a:ext cx="3529073" cy="369332"/>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Never pay for idle</a:t>
            </a:r>
          </a:p>
        </p:txBody>
      </p:sp>
      <p:sp>
        <p:nvSpPr>
          <p:cNvPr id="16" name="TextBox 15"/>
          <p:cNvSpPr txBox="1"/>
          <p:nvPr/>
        </p:nvSpPr>
        <p:spPr>
          <a:xfrm>
            <a:off x="4723932" y="4179121"/>
            <a:ext cx="3091775" cy="646331"/>
          </a:xfrm>
          <a:prstGeom prst="rect">
            <a:avLst/>
          </a:prstGeom>
          <a:noFill/>
        </p:spPr>
        <p:txBody>
          <a:bodyPr wrap="square" rtlCol="0">
            <a:spAutoFit/>
          </a:bodyPr>
          <a:lstStyle/>
          <a:p>
            <a:pPr algn="ctr"/>
            <a:r>
              <a:rPr lang="en-US" sz="1800" b="1" dirty="0">
                <a:solidFill>
                  <a:schemeClr val="bg1"/>
                </a:solidFill>
                <a:latin typeface="Amazon Ember" charset="0"/>
                <a:ea typeface="Amazon Ember" charset="0"/>
                <a:cs typeface="Amazon Ember" charset="0"/>
              </a:rPr>
              <a:t>Availability and fault tolerance built in</a:t>
            </a:r>
          </a:p>
        </p:txBody>
      </p:sp>
      <p:sp>
        <p:nvSpPr>
          <p:cNvPr id="3" name="Title 2"/>
          <p:cNvSpPr>
            <a:spLocks noGrp="1"/>
          </p:cNvSpPr>
          <p:nvPr>
            <p:ph type="title"/>
          </p:nvPr>
        </p:nvSpPr>
        <p:spPr/>
        <p:txBody>
          <a:bodyPr>
            <a:normAutofit/>
          </a:bodyPr>
          <a:lstStyle/>
          <a:p>
            <a:r>
              <a:rPr lang="en-US" dirty="0" err="1">
                <a:latin typeface="Amazon Ember" charset="0"/>
                <a:ea typeface="Amazon Ember" charset="0"/>
                <a:cs typeface="Amazon Ember" charset="0"/>
              </a:rPr>
              <a:t>Serverless</a:t>
            </a:r>
            <a:r>
              <a:rPr lang="en-US" dirty="0">
                <a:latin typeface="Amazon Ember" charset="0"/>
                <a:ea typeface="Amazon Ember" charset="0"/>
                <a:cs typeface="Amazon Ember" charset="0"/>
              </a:rPr>
              <a:t> Tenets</a:t>
            </a:r>
          </a:p>
        </p:txBody>
      </p:sp>
      <p:pic>
        <p:nvPicPr>
          <p:cNvPr id="5" name="Picture 2" descr="100x100_benefit_code-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485" y="104935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00x100_benefit_increase-upwa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569" y="104935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x100_benefit_perform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485" y="312907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731" y="3170073"/>
            <a:ext cx="808177" cy="808177"/>
          </a:xfrm>
          <a:prstGeom prst="rect">
            <a:avLst/>
          </a:prstGeom>
        </p:spPr>
      </p:pic>
    </p:spTree>
    <p:extLst>
      <p:ext uri="{BB962C8B-B14F-4D97-AF65-F5344CB8AC3E}">
        <p14:creationId xmlns:p14="http://schemas.microsoft.com/office/powerpoint/2010/main" val="201127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mazon Ember" charset="0"/>
                <a:ea typeface="Amazon Ember" charset="0"/>
                <a:cs typeface="Amazon Ember" charset="0"/>
              </a:rPr>
              <a:t>Spectrum of AWS offerings</a:t>
            </a:r>
          </a:p>
        </p:txBody>
      </p:sp>
      <p:grpSp>
        <p:nvGrpSpPr>
          <p:cNvPr id="46" name="Group 45"/>
          <p:cNvGrpSpPr/>
          <p:nvPr/>
        </p:nvGrpSpPr>
        <p:grpSpPr>
          <a:xfrm>
            <a:off x="6168836" y="1634347"/>
            <a:ext cx="931614" cy="675278"/>
            <a:chOff x="6869159" y="1532189"/>
            <a:chExt cx="931614" cy="6752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864" y="1532189"/>
              <a:ext cx="408586" cy="490304"/>
            </a:xfrm>
            <a:prstGeom prst="rect">
              <a:avLst/>
            </a:prstGeom>
          </p:spPr>
        </p:pic>
        <p:sp>
          <p:nvSpPr>
            <p:cNvPr id="7" name="TextBox 6"/>
            <p:cNvSpPr txBox="1"/>
            <p:nvPr/>
          </p:nvSpPr>
          <p:spPr>
            <a:xfrm>
              <a:off x="6869159" y="2077928"/>
              <a:ext cx="931614"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AWS</a:t>
              </a:r>
            </a:p>
            <a:p>
              <a:pPr algn="ctr"/>
              <a:r>
                <a:rPr lang="en-US" sz="1200" b="1" dirty="0">
                  <a:solidFill>
                    <a:schemeClr val="bg1"/>
                  </a:solidFill>
                  <a:latin typeface="Amazon Ember" charset="0"/>
                  <a:ea typeface="Amazon Ember" charset="0"/>
                  <a:cs typeface="Amazon Ember" charset="0"/>
                </a:rPr>
                <a:t>Lambda</a:t>
              </a:r>
            </a:p>
          </p:txBody>
        </p:sp>
      </p:grpSp>
      <p:grpSp>
        <p:nvGrpSpPr>
          <p:cNvPr id="45" name="Group 44"/>
          <p:cNvGrpSpPr/>
          <p:nvPr/>
        </p:nvGrpSpPr>
        <p:grpSpPr>
          <a:xfrm>
            <a:off x="8174608" y="1635342"/>
            <a:ext cx="826047" cy="667176"/>
            <a:chOff x="7574632" y="1521129"/>
            <a:chExt cx="826047" cy="66717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161" y="1521129"/>
              <a:ext cx="402988" cy="483586"/>
            </a:xfrm>
            <a:prstGeom prst="rect">
              <a:avLst/>
            </a:prstGeom>
          </p:spPr>
        </p:pic>
        <p:sp>
          <p:nvSpPr>
            <p:cNvPr id="9" name="TextBox 8"/>
            <p:cNvSpPr txBox="1"/>
            <p:nvPr/>
          </p:nvSpPr>
          <p:spPr>
            <a:xfrm>
              <a:off x="7574632" y="2058766"/>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Kinesis</a:t>
              </a:r>
            </a:p>
          </p:txBody>
        </p:sp>
      </p:grpSp>
      <p:grpSp>
        <p:nvGrpSpPr>
          <p:cNvPr id="47" name="Group 46"/>
          <p:cNvGrpSpPr/>
          <p:nvPr/>
        </p:nvGrpSpPr>
        <p:grpSpPr>
          <a:xfrm>
            <a:off x="6223946" y="2676158"/>
            <a:ext cx="826047" cy="896480"/>
            <a:chOff x="6639046" y="2769819"/>
            <a:chExt cx="826047" cy="89648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014" y="2769819"/>
              <a:ext cx="391025" cy="469231"/>
            </a:xfrm>
            <a:prstGeom prst="rect">
              <a:avLst/>
            </a:prstGeom>
          </p:spPr>
        </p:pic>
        <p:sp>
          <p:nvSpPr>
            <p:cNvPr id="11" name="TextBox 10"/>
            <p:cNvSpPr txBox="1"/>
            <p:nvPr/>
          </p:nvSpPr>
          <p:spPr>
            <a:xfrm>
              <a:off x="6639046" y="3301844"/>
              <a:ext cx="826047" cy="364455"/>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S3</a:t>
              </a:r>
            </a:p>
          </p:txBody>
        </p:sp>
      </p:grpSp>
      <p:grpSp>
        <p:nvGrpSpPr>
          <p:cNvPr id="51" name="Group 50"/>
          <p:cNvGrpSpPr/>
          <p:nvPr/>
        </p:nvGrpSpPr>
        <p:grpSpPr>
          <a:xfrm>
            <a:off x="6132024" y="3681433"/>
            <a:ext cx="1010372" cy="654101"/>
            <a:chOff x="6755415" y="3866733"/>
            <a:chExt cx="1010372" cy="65410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088" y="3866733"/>
              <a:ext cx="391025" cy="469230"/>
            </a:xfrm>
            <a:prstGeom prst="rect">
              <a:avLst/>
            </a:prstGeom>
          </p:spPr>
        </p:pic>
        <p:sp>
          <p:nvSpPr>
            <p:cNvPr id="13" name="TextBox 12"/>
            <p:cNvSpPr txBox="1"/>
            <p:nvPr/>
          </p:nvSpPr>
          <p:spPr>
            <a:xfrm>
              <a:off x="6755415" y="4391295"/>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API Gateway</a:t>
              </a:r>
            </a:p>
          </p:txBody>
        </p:sp>
      </p:grpSp>
      <p:grpSp>
        <p:nvGrpSpPr>
          <p:cNvPr id="49" name="Group 48"/>
          <p:cNvGrpSpPr/>
          <p:nvPr/>
        </p:nvGrpSpPr>
        <p:grpSpPr>
          <a:xfrm>
            <a:off x="8040288" y="2676158"/>
            <a:ext cx="1010372" cy="682635"/>
            <a:chOff x="7433024" y="3262867"/>
            <a:chExt cx="1010372" cy="682635"/>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0432" y="3262867"/>
              <a:ext cx="408585" cy="490302"/>
            </a:xfrm>
            <a:prstGeom prst="rect">
              <a:avLst/>
            </a:prstGeom>
          </p:spPr>
        </p:pic>
        <p:sp>
          <p:nvSpPr>
            <p:cNvPr id="15" name="TextBox 14"/>
            <p:cNvSpPr txBox="1"/>
            <p:nvPr/>
          </p:nvSpPr>
          <p:spPr>
            <a:xfrm>
              <a:off x="7433024" y="3815963"/>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SQS</a:t>
              </a:r>
            </a:p>
          </p:txBody>
        </p:sp>
      </p:grpSp>
      <p:grpSp>
        <p:nvGrpSpPr>
          <p:cNvPr id="50" name="Group 49"/>
          <p:cNvGrpSpPr/>
          <p:nvPr/>
        </p:nvGrpSpPr>
        <p:grpSpPr>
          <a:xfrm>
            <a:off x="7065651" y="2680707"/>
            <a:ext cx="1010372" cy="630494"/>
            <a:chOff x="7404961" y="2506363"/>
            <a:chExt cx="1010372" cy="630494"/>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0432" y="2506363"/>
              <a:ext cx="407600" cy="451496"/>
            </a:xfrm>
            <a:prstGeom prst="rect">
              <a:avLst/>
            </a:prstGeom>
          </p:spPr>
        </p:pic>
        <p:sp>
          <p:nvSpPr>
            <p:cNvPr id="17" name="TextBox 16"/>
            <p:cNvSpPr txBox="1"/>
            <p:nvPr/>
          </p:nvSpPr>
          <p:spPr>
            <a:xfrm>
              <a:off x="7404961" y="3007318"/>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DynamoDB</a:t>
              </a:r>
            </a:p>
          </p:txBody>
        </p:sp>
      </p:grpSp>
      <p:grpSp>
        <p:nvGrpSpPr>
          <p:cNvPr id="48" name="Group 47"/>
          <p:cNvGrpSpPr/>
          <p:nvPr/>
        </p:nvGrpSpPr>
        <p:grpSpPr>
          <a:xfrm>
            <a:off x="8224145" y="3743169"/>
            <a:ext cx="726971" cy="670614"/>
            <a:chOff x="8366704" y="4065035"/>
            <a:chExt cx="726971" cy="670614"/>
          </a:xfrm>
        </p:grpSpPr>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4450" y="4065035"/>
              <a:ext cx="411480" cy="493776"/>
            </a:xfrm>
            <a:prstGeom prst="rect">
              <a:avLst/>
            </a:prstGeom>
          </p:spPr>
        </p:pic>
        <p:sp>
          <p:nvSpPr>
            <p:cNvPr id="19" name="TextBox 18"/>
            <p:cNvSpPr txBox="1"/>
            <p:nvPr/>
          </p:nvSpPr>
          <p:spPr>
            <a:xfrm>
              <a:off x="8366704" y="4606110"/>
              <a:ext cx="726971"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AWS IoT</a:t>
              </a:r>
            </a:p>
          </p:txBody>
        </p:sp>
      </p:grpSp>
      <p:grpSp>
        <p:nvGrpSpPr>
          <p:cNvPr id="37" name="Group 36"/>
          <p:cNvGrpSpPr/>
          <p:nvPr/>
        </p:nvGrpSpPr>
        <p:grpSpPr>
          <a:xfrm>
            <a:off x="3456301" y="1723099"/>
            <a:ext cx="826047" cy="653537"/>
            <a:chOff x="3746478" y="1724609"/>
            <a:chExt cx="826047" cy="653537"/>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8526" y="1724609"/>
              <a:ext cx="397542" cy="477051"/>
            </a:xfrm>
            <a:prstGeom prst="rect">
              <a:avLst/>
            </a:prstGeom>
          </p:spPr>
        </p:pic>
        <p:sp>
          <p:nvSpPr>
            <p:cNvPr id="21" name="TextBox 20"/>
            <p:cNvSpPr txBox="1"/>
            <p:nvPr/>
          </p:nvSpPr>
          <p:spPr>
            <a:xfrm>
              <a:off x="3746478" y="2248607"/>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EMR</a:t>
              </a:r>
            </a:p>
          </p:txBody>
        </p:sp>
      </p:grpSp>
      <p:grpSp>
        <p:nvGrpSpPr>
          <p:cNvPr id="2" name="Group 1"/>
          <p:cNvGrpSpPr/>
          <p:nvPr/>
        </p:nvGrpSpPr>
        <p:grpSpPr>
          <a:xfrm>
            <a:off x="3274249" y="2844667"/>
            <a:ext cx="1152305" cy="673448"/>
            <a:chOff x="3320549" y="2844667"/>
            <a:chExt cx="1152305" cy="673448"/>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443" y="2844667"/>
              <a:ext cx="411480" cy="485681"/>
            </a:xfrm>
            <a:prstGeom prst="rect">
              <a:avLst/>
            </a:prstGeom>
          </p:spPr>
        </p:pic>
        <p:sp>
          <p:nvSpPr>
            <p:cNvPr id="23" name="TextBox 22"/>
            <p:cNvSpPr txBox="1"/>
            <p:nvPr/>
          </p:nvSpPr>
          <p:spPr>
            <a:xfrm>
              <a:off x="3320549" y="3388576"/>
              <a:ext cx="1152305"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ElastiCache</a:t>
              </a:r>
            </a:p>
          </p:txBody>
        </p:sp>
      </p:grpSp>
      <p:grpSp>
        <p:nvGrpSpPr>
          <p:cNvPr id="42" name="Group 41"/>
          <p:cNvGrpSpPr/>
          <p:nvPr/>
        </p:nvGrpSpPr>
        <p:grpSpPr>
          <a:xfrm>
            <a:off x="4179845" y="3569954"/>
            <a:ext cx="1010372" cy="633499"/>
            <a:chOff x="4626711" y="3543355"/>
            <a:chExt cx="1010372" cy="633499"/>
          </a:xfrm>
        </p:grpSpPr>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4813" y="3543355"/>
              <a:ext cx="391025" cy="452123"/>
            </a:xfrm>
            <a:prstGeom prst="rect">
              <a:avLst/>
            </a:prstGeom>
          </p:spPr>
        </p:pic>
        <p:sp>
          <p:nvSpPr>
            <p:cNvPr id="25" name="TextBox 24"/>
            <p:cNvSpPr txBox="1"/>
            <p:nvPr/>
          </p:nvSpPr>
          <p:spPr>
            <a:xfrm>
              <a:off x="4626711" y="4047315"/>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RDS</a:t>
              </a:r>
            </a:p>
          </p:txBody>
        </p:sp>
      </p:grpSp>
      <p:grpSp>
        <p:nvGrpSpPr>
          <p:cNvPr id="43" name="Group 42"/>
          <p:cNvGrpSpPr/>
          <p:nvPr/>
        </p:nvGrpSpPr>
        <p:grpSpPr>
          <a:xfrm>
            <a:off x="4811738" y="2880488"/>
            <a:ext cx="1152305" cy="615360"/>
            <a:chOff x="4969224" y="2482745"/>
            <a:chExt cx="1152305" cy="615360"/>
          </a:xfrm>
        </p:grpSpPr>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7910" y="2482745"/>
              <a:ext cx="411480" cy="452628"/>
            </a:xfrm>
            <a:prstGeom prst="rect">
              <a:avLst/>
            </a:prstGeom>
          </p:spPr>
        </p:pic>
        <p:sp>
          <p:nvSpPr>
            <p:cNvPr id="27" name="TextBox 26"/>
            <p:cNvSpPr txBox="1"/>
            <p:nvPr/>
          </p:nvSpPr>
          <p:spPr>
            <a:xfrm>
              <a:off x="4969224" y="2968566"/>
              <a:ext cx="1152305"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a:t>
              </a:r>
              <a:br>
                <a:rPr lang="en-US" sz="1200" b="1" dirty="0">
                  <a:solidFill>
                    <a:schemeClr val="bg1"/>
                  </a:solidFill>
                  <a:latin typeface="Amazon Ember" charset="0"/>
                  <a:ea typeface="Amazon Ember" charset="0"/>
                  <a:cs typeface="Amazon Ember" charset="0"/>
                </a:rPr>
              </a:br>
              <a:r>
                <a:rPr lang="en-US" sz="1200" b="1" dirty="0">
                  <a:solidFill>
                    <a:schemeClr val="bg1"/>
                  </a:solidFill>
                  <a:latin typeface="Amazon Ember" charset="0"/>
                  <a:ea typeface="Amazon Ember" charset="0"/>
                  <a:cs typeface="Amazon Ember" charset="0"/>
                </a:rPr>
                <a:t>Redshift</a:t>
              </a:r>
            </a:p>
          </p:txBody>
        </p:sp>
      </p:grpSp>
      <p:grpSp>
        <p:nvGrpSpPr>
          <p:cNvPr id="44" name="Group 43"/>
          <p:cNvGrpSpPr/>
          <p:nvPr/>
        </p:nvGrpSpPr>
        <p:grpSpPr>
          <a:xfrm>
            <a:off x="4333841" y="1723099"/>
            <a:ext cx="1463417" cy="646779"/>
            <a:chOff x="4822554" y="1622878"/>
            <a:chExt cx="1463417" cy="646779"/>
          </a:xfrm>
        </p:grpSpPr>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52622" y="1622878"/>
              <a:ext cx="407469" cy="488963"/>
            </a:xfrm>
            <a:prstGeom prst="rect">
              <a:avLst/>
            </a:prstGeom>
          </p:spPr>
        </p:pic>
        <p:sp>
          <p:nvSpPr>
            <p:cNvPr id="29" name="TextBox 28"/>
            <p:cNvSpPr txBox="1"/>
            <p:nvPr/>
          </p:nvSpPr>
          <p:spPr>
            <a:xfrm>
              <a:off x="4822554" y="2140118"/>
              <a:ext cx="146341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ES</a:t>
              </a:r>
            </a:p>
          </p:txBody>
        </p:sp>
      </p:grpSp>
      <p:sp>
        <p:nvSpPr>
          <p:cNvPr id="31" name="TextBox 30"/>
          <p:cNvSpPr txBox="1"/>
          <p:nvPr/>
        </p:nvSpPr>
        <p:spPr>
          <a:xfrm>
            <a:off x="3919034" y="1097444"/>
            <a:ext cx="1201082"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Managed</a:t>
            </a:r>
          </a:p>
        </p:txBody>
      </p:sp>
      <p:sp>
        <p:nvSpPr>
          <p:cNvPr id="32" name="TextBox 31"/>
          <p:cNvSpPr txBox="1"/>
          <p:nvPr/>
        </p:nvSpPr>
        <p:spPr>
          <a:xfrm>
            <a:off x="6936027" y="1109018"/>
            <a:ext cx="1475744"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Serverless</a:t>
            </a:r>
          </a:p>
        </p:txBody>
      </p:sp>
      <p:grpSp>
        <p:nvGrpSpPr>
          <p:cNvPr id="5" name="Group 4"/>
          <p:cNvGrpSpPr/>
          <p:nvPr/>
        </p:nvGrpSpPr>
        <p:grpSpPr>
          <a:xfrm>
            <a:off x="967507" y="1761436"/>
            <a:ext cx="935054" cy="739584"/>
            <a:chOff x="967507" y="1761436"/>
            <a:chExt cx="935054" cy="739584"/>
          </a:xfrm>
        </p:grpSpPr>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6321" y="1761436"/>
              <a:ext cx="408586" cy="490304"/>
            </a:xfrm>
            <a:prstGeom prst="rect">
              <a:avLst/>
            </a:prstGeom>
          </p:spPr>
        </p:pic>
        <p:sp>
          <p:nvSpPr>
            <p:cNvPr id="35" name="TextBox 34"/>
            <p:cNvSpPr txBox="1"/>
            <p:nvPr/>
          </p:nvSpPr>
          <p:spPr>
            <a:xfrm>
              <a:off x="967507" y="2341651"/>
              <a:ext cx="935054" cy="15936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EC2</a:t>
              </a:r>
            </a:p>
          </p:txBody>
        </p:sp>
      </p:grpSp>
      <p:grpSp>
        <p:nvGrpSpPr>
          <p:cNvPr id="52" name="Group 51"/>
          <p:cNvGrpSpPr/>
          <p:nvPr/>
        </p:nvGrpSpPr>
        <p:grpSpPr>
          <a:xfrm>
            <a:off x="125582" y="3390230"/>
            <a:ext cx="1152143" cy="1051636"/>
            <a:chOff x="37884" y="3089696"/>
            <a:chExt cx="1152143" cy="1051636"/>
          </a:xfrm>
        </p:grpSpPr>
        <p:pic>
          <p:nvPicPr>
            <p:cNvPr id="38" name="Picture 37"/>
            <p:cNvPicPr>
              <a:picLocks noChangeAspect="1"/>
            </p:cNvPicPr>
            <p:nvPr/>
          </p:nvPicPr>
          <p:blipFill>
            <a:blip r:embed="rId16"/>
            <a:stretch>
              <a:fillRect/>
            </a:stretch>
          </p:blipFill>
          <p:spPr>
            <a:xfrm>
              <a:off x="309156" y="3089696"/>
              <a:ext cx="609600" cy="609600"/>
            </a:xfrm>
            <a:prstGeom prst="rect">
              <a:avLst/>
            </a:prstGeom>
          </p:spPr>
        </p:pic>
        <p:sp>
          <p:nvSpPr>
            <p:cNvPr id="39" name="TextBox 38"/>
            <p:cNvSpPr txBox="1"/>
            <p:nvPr/>
          </p:nvSpPr>
          <p:spPr>
            <a:xfrm>
              <a:off x="37884" y="3725834"/>
              <a:ext cx="1152143" cy="415498"/>
            </a:xfrm>
            <a:prstGeom prst="rect">
              <a:avLst/>
            </a:prstGeom>
            <a:noFill/>
          </p:spPr>
          <p:txBody>
            <a:bodyPr wrap="square" rtlCol="0">
              <a:spAutoFit/>
            </a:bodyPr>
            <a:lstStyle/>
            <a:p>
              <a:pPr algn="ctr"/>
              <a:r>
                <a:rPr lang="en-US" sz="1000" b="1" dirty="0">
                  <a:solidFill>
                    <a:schemeClr val="bg1"/>
                  </a:solidFill>
                  <a:latin typeface="Amazon Ember" charset="0"/>
                  <a:ea typeface="Amazon Ember" charset="0"/>
                  <a:cs typeface="Amazon Ember" charset="0"/>
                </a:rPr>
                <a:t>Microsoft SQL Server</a:t>
              </a:r>
            </a:p>
          </p:txBody>
        </p:sp>
      </p:grpSp>
      <p:sp>
        <p:nvSpPr>
          <p:cNvPr id="41" name="TextBox 40"/>
          <p:cNvSpPr txBox="1"/>
          <p:nvPr/>
        </p:nvSpPr>
        <p:spPr>
          <a:xfrm>
            <a:off x="992577" y="1096383"/>
            <a:ext cx="1475744" cy="338554"/>
          </a:xfrm>
          <a:prstGeom prst="rect">
            <a:avLst/>
          </a:prstGeom>
          <a:noFill/>
        </p:spPr>
        <p:txBody>
          <a:bodyPr wrap="square" rtlCol="0">
            <a:spAutoFit/>
          </a:bodyPr>
          <a:lstStyle/>
          <a:p>
            <a:r>
              <a:rPr lang="en-US" sz="1600" b="1" dirty="0">
                <a:solidFill>
                  <a:schemeClr val="bg1"/>
                </a:solidFill>
                <a:latin typeface="Amazon Ember" charset="0"/>
                <a:ea typeface="Amazon Ember" charset="0"/>
                <a:cs typeface="Amazon Ember" charset="0"/>
              </a:rPr>
              <a:t>“On EC2”</a:t>
            </a:r>
          </a:p>
        </p:txBody>
      </p:sp>
      <p:grpSp>
        <p:nvGrpSpPr>
          <p:cNvPr id="55" name="Group 54"/>
          <p:cNvGrpSpPr/>
          <p:nvPr/>
        </p:nvGrpSpPr>
        <p:grpSpPr>
          <a:xfrm>
            <a:off x="7162531" y="1636399"/>
            <a:ext cx="826047" cy="651083"/>
            <a:chOff x="7125955" y="1660783"/>
            <a:chExt cx="826047" cy="651083"/>
          </a:xfrm>
        </p:grpSpPr>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4755" y="1660783"/>
              <a:ext cx="433845" cy="520615"/>
            </a:xfrm>
            <a:prstGeom prst="rect">
              <a:avLst/>
            </a:prstGeom>
          </p:spPr>
        </p:pic>
        <p:sp>
          <p:nvSpPr>
            <p:cNvPr id="54" name="TextBox 53"/>
            <p:cNvSpPr txBox="1"/>
            <p:nvPr/>
          </p:nvSpPr>
          <p:spPr>
            <a:xfrm>
              <a:off x="7125955" y="2182327"/>
              <a:ext cx="826047"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Cognito</a:t>
              </a:r>
            </a:p>
          </p:txBody>
        </p:sp>
      </p:grpSp>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1122" y="3656438"/>
            <a:ext cx="460413" cy="522631"/>
          </a:xfrm>
          <a:prstGeom prst="rect">
            <a:avLst/>
          </a:prstGeom>
        </p:spPr>
      </p:pic>
      <p:sp>
        <p:nvSpPr>
          <p:cNvPr id="57" name="TextBox 56"/>
          <p:cNvSpPr txBox="1"/>
          <p:nvPr/>
        </p:nvSpPr>
        <p:spPr>
          <a:xfrm>
            <a:off x="7106341" y="4205994"/>
            <a:ext cx="1010372" cy="129539"/>
          </a:xfrm>
          <a:prstGeom prst="rect">
            <a:avLst/>
          </a:prstGeom>
          <a:noFill/>
        </p:spPr>
        <p:txBody>
          <a:bodyPr wrap="square" lIns="0" tIns="0" rIns="0" bIns="0" rtlCol="0" anchor="t">
            <a:noAutofit/>
          </a:bodyPr>
          <a:lstStyle/>
          <a:p>
            <a:pPr algn="ctr"/>
            <a:r>
              <a:rPr lang="en-US" sz="1200" b="1" dirty="0">
                <a:solidFill>
                  <a:schemeClr val="bg1"/>
                </a:solidFill>
                <a:latin typeface="Amazon Ember" charset="0"/>
                <a:ea typeface="Amazon Ember" charset="0"/>
                <a:cs typeface="Amazon Ember" charset="0"/>
              </a:rPr>
              <a:t>Amazon CloudWatch</a:t>
            </a:r>
          </a:p>
        </p:txBody>
      </p:sp>
      <p:pic>
        <p:nvPicPr>
          <p:cNvPr id="1026" name="Picture 2" descr="mage result for dock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85745" y="3709443"/>
            <a:ext cx="918756" cy="784771"/>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p:nvPr/>
        </p:nvCxnSpPr>
        <p:spPr>
          <a:xfrm>
            <a:off x="2851355" y="1109018"/>
            <a:ext cx="19664" cy="3600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962351" y="1120992"/>
            <a:ext cx="19664" cy="3600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45645" y="2762865"/>
            <a:ext cx="2378777" cy="0"/>
          </a:xfrm>
          <a:prstGeom prst="line">
            <a:avLst/>
          </a:prstGeom>
        </p:spPr>
        <p:style>
          <a:lnRef idx="2">
            <a:schemeClr val="accent1"/>
          </a:lnRef>
          <a:fillRef idx="0">
            <a:schemeClr val="accent1"/>
          </a:fillRef>
          <a:effectRef idx="1">
            <a:schemeClr val="accent1"/>
          </a:effectRef>
          <a:fontRef idx="minor">
            <a:schemeClr val="tx1"/>
          </a:fontRef>
        </p:style>
      </p:cxnSp>
      <p:pic>
        <p:nvPicPr>
          <p:cNvPr id="1025" name="Picture 1024"/>
          <p:cNvPicPr>
            <a:picLocks noChangeAspect="1"/>
          </p:cNvPicPr>
          <p:nvPr/>
        </p:nvPicPr>
        <p:blipFill>
          <a:blip r:embed="rId20"/>
          <a:stretch>
            <a:fillRect/>
          </a:stretch>
        </p:blipFill>
        <p:spPr>
          <a:xfrm>
            <a:off x="1169332" y="2917706"/>
            <a:ext cx="691373" cy="752634"/>
          </a:xfrm>
          <a:prstGeom prst="rect">
            <a:avLst/>
          </a:prstGeom>
        </p:spPr>
      </p:pic>
      <p:pic>
        <p:nvPicPr>
          <p:cNvPr id="1028" name="Picture 1027"/>
          <p:cNvPicPr>
            <a:picLocks noChangeAspect="1"/>
          </p:cNvPicPr>
          <p:nvPr/>
        </p:nvPicPr>
        <p:blipFill>
          <a:blip r:embed="rId21"/>
          <a:stretch>
            <a:fillRect/>
          </a:stretch>
        </p:blipFill>
        <p:spPr>
          <a:xfrm>
            <a:off x="1706657" y="3275203"/>
            <a:ext cx="1310627" cy="640751"/>
          </a:xfrm>
          <a:prstGeom prst="rect">
            <a:avLst/>
          </a:prstGeom>
        </p:spPr>
      </p:pic>
    </p:spTree>
    <p:extLst>
      <p:ext uri="{BB962C8B-B14F-4D97-AF65-F5344CB8AC3E}">
        <p14:creationId xmlns:p14="http://schemas.microsoft.com/office/powerpoint/2010/main" val="142826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Lambda Basics</a:t>
            </a:r>
          </a:p>
        </p:txBody>
      </p:sp>
    </p:spTree>
    <p:extLst>
      <p:ext uri="{BB962C8B-B14F-4D97-AF65-F5344CB8AC3E}">
        <p14:creationId xmlns:p14="http://schemas.microsoft.com/office/powerpoint/2010/main" val="106422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AWS Lambda</a:t>
            </a:r>
          </a:p>
        </p:txBody>
      </p:sp>
      <p:sp>
        <p:nvSpPr>
          <p:cNvPr id="6" name="Content Placeholder 2"/>
          <p:cNvSpPr>
            <a:spLocks noGrp="1"/>
          </p:cNvSpPr>
          <p:nvPr>
            <p:ph idx="4294967295"/>
          </p:nvPr>
        </p:nvSpPr>
        <p:spPr>
          <a:xfrm>
            <a:off x="1781033" y="1130300"/>
            <a:ext cx="2728913" cy="1363663"/>
          </a:xfrm>
        </p:spPr>
        <p:txBody>
          <a:bodyPr>
            <a:noAutofit/>
          </a:bodyPr>
          <a:lstStyle/>
          <a:p>
            <a:pPr marL="0" indent="0">
              <a:buNone/>
            </a:pPr>
            <a:r>
              <a:rPr lang="en-US" sz="1800" b="1" u="sng" dirty="0"/>
              <a:t>Bring your own code</a:t>
            </a:r>
          </a:p>
          <a:p>
            <a:pPr marL="285750" indent="-285750">
              <a:buFont typeface="Arial" panose="020B0604020202020204" pitchFamily="34" charset="0"/>
              <a:buChar char="•"/>
            </a:pPr>
            <a:r>
              <a:rPr lang="en-US" sz="1600" dirty="0"/>
              <a:t>Node.js, Java, Python, C#, Go</a:t>
            </a:r>
          </a:p>
          <a:p>
            <a:pPr marL="285750" indent="-285750">
              <a:buFont typeface="Arial" panose="020B0604020202020204" pitchFamily="34" charset="0"/>
              <a:buChar char="•"/>
            </a:pPr>
            <a:r>
              <a:rPr lang="en-US" sz="1600" dirty="0"/>
              <a:t>Bring your own libraries (even native ones)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457" y="1129663"/>
            <a:ext cx="914400" cy="914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38" y="1129663"/>
            <a:ext cx="914400" cy="914400"/>
          </a:xfrm>
          <a:prstGeom prst="rect">
            <a:avLst/>
          </a:prstGeom>
        </p:spPr>
      </p:pic>
      <p:grpSp>
        <p:nvGrpSpPr>
          <p:cNvPr id="9" name="Group 8"/>
          <p:cNvGrpSpPr/>
          <p:nvPr/>
        </p:nvGrpSpPr>
        <p:grpSpPr>
          <a:xfrm>
            <a:off x="4809392" y="3138362"/>
            <a:ext cx="914400" cy="955650"/>
            <a:chOff x="4394185" y="1972271"/>
            <a:chExt cx="914400" cy="95565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185" y="1972271"/>
              <a:ext cx="914400" cy="9144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6425" y="2535606"/>
              <a:ext cx="392315" cy="392315"/>
            </a:xfrm>
            <a:prstGeom prst="rect">
              <a:avLst/>
            </a:prstGeom>
          </p:spPr>
        </p:pic>
      </p:grpSp>
      <p:grpSp>
        <p:nvGrpSpPr>
          <p:cNvPr id="12" name="Group 11"/>
          <p:cNvGrpSpPr>
            <a:grpSpLocks noChangeAspect="1"/>
          </p:cNvGrpSpPr>
          <p:nvPr/>
        </p:nvGrpSpPr>
        <p:grpSpPr>
          <a:xfrm>
            <a:off x="627738" y="3265362"/>
            <a:ext cx="914400" cy="643694"/>
            <a:chOff x="328925" y="2084621"/>
            <a:chExt cx="1298952" cy="738932"/>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9619" y="2088231"/>
              <a:ext cx="388258" cy="3882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735" y="2148875"/>
              <a:ext cx="327613" cy="327613"/>
            </a:xfrm>
            <a:prstGeom prst="rect">
              <a:avLst/>
            </a:prstGeom>
          </p:spPr>
        </p:pic>
        <p:grpSp>
          <p:nvGrpSpPr>
            <p:cNvPr id="15" name="Group 2822"/>
            <p:cNvGrpSpPr/>
            <p:nvPr/>
          </p:nvGrpSpPr>
          <p:grpSpPr>
            <a:xfrm>
              <a:off x="1077481" y="2535678"/>
              <a:ext cx="260585" cy="287875"/>
              <a:chOff x="0" y="0"/>
              <a:chExt cx="1394170" cy="1394170"/>
            </a:xfrm>
          </p:grpSpPr>
          <p:sp>
            <p:nvSpPr>
              <p:cNvPr id="23"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solidFill>
                <a:srgbClr val="FAA634"/>
              </a:solidFill>
              <a:ln w="3175" cap="flat">
                <a:noFill/>
                <a:miter lim="400000"/>
              </a:ln>
              <a:effectLst/>
            </p:spPr>
            <p:txBody>
              <a:bodyPr wrap="square" lIns="50800" tIns="50800" rIns="50800" bIns="50800" numCol="1" anchor="t">
                <a:noAutofit/>
              </a:bodyPr>
              <a:lstStyle/>
              <a:p>
                <a:pPr defTabSz="914378">
                  <a:defRPr sz="1800">
                    <a:solidFill>
                      <a:srgbClr val="000000"/>
                    </a:solidFill>
                    <a:latin typeface="Calibri"/>
                    <a:ea typeface="Calibri"/>
                    <a:cs typeface="Calibri"/>
                    <a:sym typeface="Calibri"/>
                  </a:defRPr>
                </a:pPr>
                <a:endParaRPr dirty="0">
                  <a:solidFill>
                    <a:srgbClr val="000000"/>
                  </a:solidFill>
                  <a:latin typeface="Calibri"/>
                  <a:ea typeface="Calibri"/>
                  <a:cs typeface="Calibri"/>
                  <a:sym typeface="Calibri"/>
                </a:endParaRPr>
              </a:p>
            </p:txBody>
          </p:sp>
          <p:pic>
            <p:nvPicPr>
              <p:cNvPr id="24" name="image11.pdf"/>
              <p:cNvPicPr/>
              <p:nvPr/>
            </p:nvPicPr>
            <p:blipFill>
              <a:blip r:embed="rId9"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ln w="3175" cap="flat">
                <a:noFill/>
                <a:miter lim="400000"/>
              </a:ln>
              <a:effectLst/>
            </p:spPr>
          </p:pic>
        </p:grpSp>
        <p:grpSp>
          <p:nvGrpSpPr>
            <p:cNvPr id="16" name="Group 2822"/>
            <p:cNvGrpSpPr/>
            <p:nvPr/>
          </p:nvGrpSpPr>
          <p:grpSpPr>
            <a:xfrm>
              <a:off x="618412" y="2528866"/>
              <a:ext cx="260585" cy="287875"/>
              <a:chOff x="0" y="0"/>
              <a:chExt cx="1394170" cy="1394170"/>
            </a:xfrm>
            <a:solidFill>
              <a:schemeClr val="accent2"/>
            </a:solidFill>
          </p:grpSpPr>
          <p:sp>
            <p:nvSpPr>
              <p:cNvPr id="21" name="Shape 2820"/>
              <p:cNvSpPr/>
              <p:nvPr/>
            </p:nvSpPr>
            <p:spPr>
              <a:xfrm>
                <a:off x="0" y="0"/>
                <a:ext cx="1394170" cy="1394170"/>
              </a:xfrm>
              <a:custGeom>
                <a:avLst/>
                <a:gdLst/>
                <a:ahLst/>
                <a:cxnLst>
                  <a:cxn ang="0">
                    <a:pos x="wd2" y="hd2"/>
                  </a:cxn>
                  <a:cxn ang="5400000">
                    <a:pos x="wd2" y="hd2"/>
                  </a:cxn>
                  <a:cxn ang="10800000">
                    <a:pos x="wd2" y="hd2"/>
                  </a:cxn>
                  <a:cxn ang="16200000">
                    <a:pos x="wd2" y="hd2"/>
                  </a:cxn>
                </a:cxnLst>
                <a:rect l="0" t="0" r="r" b="b"/>
                <a:pathLst>
                  <a:path w="21600" h="21600" extrusionOk="0">
                    <a:moveTo>
                      <a:pt x="20048" y="0"/>
                    </a:moveTo>
                    <a:cubicBezTo>
                      <a:pt x="1552" y="0"/>
                      <a:pt x="1552" y="0"/>
                      <a:pt x="1552" y="0"/>
                    </a:cubicBezTo>
                    <a:cubicBezTo>
                      <a:pt x="696" y="0"/>
                      <a:pt x="0" y="696"/>
                      <a:pt x="0" y="1552"/>
                    </a:cubicBezTo>
                    <a:cubicBezTo>
                      <a:pt x="0" y="20048"/>
                      <a:pt x="0" y="20048"/>
                      <a:pt x="0" y="20048"/>
                    </a:cubicBezTo>
                    <a:cubicBezTo>
                      <a:pt x="0" y="20904"/>
                      <a:pt x="696" y="21600"/>
                      <a:pt x="1552" y="21600"/>
                    </a:cubicBezTo>
                    <a:cubicBezTo>
                      <a:pt x="7334" y="21600"/>
                      <a:pt x="7334" y="21600"/>
                      <a:pt x="7334" y="21600"/>
                    </a:cubicBezTo>
                    <a:cubicBezTo>
                      <a:pt x="9877" y="21600"/>
                      <a:pt x="9877" y="21600"/>
                      <a:pt x="9877" y="21600"/>
                    </a:cubicBezTo>
                    <a:cubicBezTo>
                      <a:pt x="20048" y="21600"/>
                      <a:pt x="20048" y="21600"/>
                      <a:pt x="20048" y="21600"/>
                    </a:cubicBezTo>
                    <a:cubicBezTo>
                      <a:pt x="20904" y="21600"/>
                      <a:pt x="21600" y="20904"/>
                      <a:pt x="21600" y="20048"/>
                    </a:cubicBezTo>
                    <a:cubicBezTo>
                      <a:pt x="21600" y="8726"/>
                      <a:pt x="21600" y="8726"/>
                      <a:pt x="21600" y="8726"/>
                    </a:cubicBezTo>
                    <a:cubicBezTo>
                      <a:pt x="21600" y="2248"/>
                      <a:pt x="21600" y="2248"/>
                      <a:pt x="21600" y="2248"/>
                    </a:cubicBezTo>
                    <a:cubicBezTo>
                      <a:pt x="21600" y="1552"/>
                      <a:pt x="21600" y="1552"/>
                      <a:pt x="21600" y="1552"/>
                    </a:cubicBezTo>
                    <a:cubicBezTo>
                      <a:pt x="21600" y="696"/>
                      <a:pt x="20904" y="0"/>
                      <a:pt x="20048" y="0"/>
                    </a:cubicBezTo>
                    <a:close/>
                  </a:path>
                </a:pathLst>
              </a:custGeom>
              <a:grpFill/>
              <a:ln w="3175" cap="flat">
                <a:noFill/>
                <a:miter lim="400000"/>
              </a:ln>
              <a:effectLst/>
            </p:spPr>
            <p:txBody>
              <a:bodyPr wrap="square" lIns="50800" tIns="50800" rIns="50800" bIns="50800" numCol="1" anchor="t">
                <a:noAutofit/>
              </a:bodyPr>
              <a:lstStyle/>
              <a:p>
                <a:pPr defTabSz="914378">
                  <a:defRPr sz="1800">
                    <a:solidFill>
                      <a:srgbClr val="000000"/>
                    </a:solidFill>
                    <a:latin typeface="Calibri"/>
                    <a:ea typeface="Calibri"/>
                    <a:cs typeface="Calibri"/>
                    <a:sym typeface="Calibri"/>
                  </a:defRPr>
                </a:pPr>
                <a:endParaRPr dirty="0">
                  <a:solidFill>
                    <a:srgbClr val="000000"/>
                  </a:solidFill>
                  <a:latin typeface="Calibri"/>
                  <a:ea typeface="Calibri"/>
                  <a:cs typeface="Calibri"/>
                  <a:sym typeface="Calibri"/>
                </a:endParaRPr>
              </a:p>
            </p:txBody>
          </p:sp>
          <p:pic>
            <p:nvPicPr>
              <p:cNvPr id="22" name="image11.pdf"/>
              <p:cNvPicPr/>
              <p:nvPr/>
            </p:nvPicPr>
            <p:blipFill>
              <a:blip r:embed="rId9" cstate="screen">
                <a:extLst>
                  <a:ext uri="{28A0092B-C50C-407E-A947-70E740481C1C}">
                    <a14:useLocalDpi xmlns:a14="http://schemas.microsoft.com/office/drawing/2010/main"/>
                  </a:ext>
                </a:extLst>
              </a:blip>
              <a:stretch>
                <a:fillRect/>
              </a:stretch>
            </p:blipFill>
            <p:spPr>
              <a:xfrm>
                <a:off x="147588" y="131039"/>
                <a:ext cx="1098992" cy="1132092"/>
              </a:xfrm>
              <a:prstGeom prst="rect">
                <a:avLst/>
              </a:prstGeom>
              <a:grpFill/>
              <a:ln w="3175" cap="flat">
                <a:noFill/>
                <a:miter lim="400000"/>
              </a:ln>
              <a:effectLst/>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925" y="2084621"/>
              <a:ext cx="402451" cy="40245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72" y="2398313"/>
              <a:ext cx="204851" cy="204851"/>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751" y="2398955"/>
              <a:ext cx="204851" cy="204851"/>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6722" y="2379263"/>
              <a:ext cx="204851" cy="204851"/>
            </a:xfrm>
            <a:prstGeom prst="rect">
              <a:avLst/>
            </a:prstGeom>
          </p:spPr>
        </p:pic>
      </p:grpSp>
      <p:sp>
        <p:nvSpPr>
          <p:cNvPr id="25" name="Content Placeholder 2"/>
          <p:cNvSpPr txBox="1">
            <a:spLocks/>
          </p:cNvSpPr>
          <p:nvPr/>
        </p:nvSpPr>
        <p:spPr>
          <a:xfrm>
            <a:off x="1760649" y="3020447"/>
            <a:ext cx="2729445" cy="1732528"/>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474746"/>
              </a:solidFill>
            </a:endParaRPr>
          </a:p>
        </p:txBody>
      </p:sp>
      <p:sp>
        <p:nvSpPr>
          <p:cNvPr id="26" name="Content Placeholder 2"/>
          <p:cNvSpPr txBox="1">
            <a:spLocks/>
          </p:cNvSpPr>
          <p:nvPr/>
        </p:nvSpPr>
        <p:spPr>
          <a:xfrm>
            <a:off x="5881752" y="112966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Simple resource model</a:t>
            </a:r>
          </a:p>
          <a:p>
            <a:pPr marL="285750" indent="-285750">
              <a:buFont typeface="Arial" panose="020B0604020202020204" pitchFamily="34" charset="0"/>
              <a:buChar char="•"/>
            </a:pPr>
            <a:r>
              <a:rPr lang="en-US" sz="1600" dirty="0">
                <a:solidFill>
                  <a:schemeClr val="bg1"/>
                </a:solidFill>
              </a:rPr>
              <a:t>Select power rating from 128 MB to 3 GB</a:t>
            </a:r>
          </a:p>
          <a:p>
            <a:pPr marL="285750" indent="-285750">
              <a:buFont typeface="Arial" panose="020B0604020202020204" pitchFamily="34" charset="0"/>
              <a:buChar char="•"/>
            </a:pPr>
            <a:r>
              <a:rPr lang="en-US" sz="1600" dirty="0">
                <a:solidFill>
                  <a:schemeClr val="bg1"/>
                </a:solidFill>
              </a:rPr>
              <a:t>CPU and network allocated proportionately</a:t>
            </a:r>
          </a:p>
        </p:txBody>
      </p:sp>
      <p:sp>
        <p:nvSpPr>
          <p:cNvPr id="27" name="Content Placeholder 2"/>
          <p:cNvSpPr txBox="1">
            <a:spLocks/>
          </p:cNvSpPr>
          <p:nvPr/>
        </p:nvSpPr>
        <p:spPr>
          <a:xfrm>
            <a:off x="1781033" y="301928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Flexible use</a:t>
            </a:r>
          </a:p>
          <a:p>
            <a:pPr marL="285750" indent="-285750">
              <a:buFont typeface="Arial" panose="020B0604020202020204" pitchFamily="34" charset="0"/>
              <a:buChar char="•"/>
            </a:pPr>
            <a:r>
              <a:rPr lang="en-US" sz="1600" dirty="0">
                <a:solidFill>
                  <a:schemeClr val="bg1"/>
                </a:solidFill>
              </a:rPr>
              <a:t>Synchronous or asynchronous</a:t>
            </a:r>
          </a:p>
          <a:p>
            <a:pPr marL="285750" indent="-285750">
              <a:buFont typeface="Arial" panose="020B0604020202020204" pitchFamily="34" charset="0"/>
              <a:buChar char="•"/>
            </a:pPr>
            <a:r>
              <a:rPr lang="en-US" sz="1600" dirty="0">
                <a:solidFill>
                  <a:schemeClr val="bg1"/>
                </a:solidFill>
              </a:rPr>
              <a:t>Integrated with other AWS services</a:t>
            </a:r>
          </a:p>
        </p:txBody>
      </p:sp>
      <p:sp>
        <p:nvSpPr>
          <p:cNvPr id="28" name="Content Placeholder 2"/>
          <p:cNvSpPr txBox="1">
            <a:spLocks/>
          </p:cNvSpPr>
          <p:nvPr/>
        </p:nvSpPr>
        <p:spPr>
          <a:xfrm>
            <a:off x="5881752" y="3018646"/>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u="sng" dirty="0">
                <a:solidFill>
                  <a:schemeClr val="bg1"/>
                </a:solidFill>
              </a:rPr>
              <a:t>Flexible authorization</a:t>
            </a:r>
          </a:p>
          <a:p>
            <a:pPr marL="285750" indent="-285750">
              <a:buFont typeface="Arial" panose="020B0604020202020204" pitchFamily="34" charset="0"/>
              <a:buChar char="•"/>
            </a:pPr>
            <a:r>
              <a:rPr lang="en-US" sz="1600" dirty="0">
                <a:solidFill>
                  <a:schemeClr val="bg1"/>
                </a:solidFill>
              </a:rPr>
              <a:t>Securely grant access to resources and VPCs</a:t>
            </a:r>
          </a:p>
          <a:p>
            <a:pPr marL="285750" indent="-285750">
              <a:buFont typeface="Arial" panose="020B0604020202020204" pitchFamily="34" charset="0"/>
              <a:buChar char="•"/>
            </a:pPr>
            <a:r>
              <a:rPr lang="en-US" sz="1600" dirty="0">
                <a:solidFill>
                  <a:schemeClr val="bg1"/>
                </a:solidFill>
              </a:rPr>
              <a:t>Fine-grained control for invoking your functions</a:t>
            </a:r>
          </a:p>
        </p:txBody>
      </p:sp>
    </p:spTree>
    <p:extLst>
      <p:ext uri="{BB962C8B-B14F-4D97-AF65-F5344CB8AC3E}">
        <p14:creationId xmlns:p14="http://schemas.microsoft.com/office/powerpoint/2010/main" val="112783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Anatomy of a Lambda function</a:t>
            </a:r>
          </a:p>
        </p:txBody>
      </p:sp>
      <p:sp>
        <p:nvSpPr>
          <p:cNvPr id="4" name="Content Placeholder 3"/>
          <p:cNvSpPr>
            <a:spLocks noGrp="1"/>
          </p:cNvSpPr>
          <p:nvPr>
            <p:ph sz="half" idx="1"/>
          </p:nvPr>
        </p:nvSpPr>
        <p:spPr/>
        <p:txBody>
          <a:bodyPr/>
          <a:lstStyle/>
          <a:p>
            <a:r>
              <a:rPr lang="en-US" sz="1800" b="1" u="sng" dirty="0"/>
              <a:t>Handler() function</a:t>
            </a:r>
          </a:p>
          <a:p>
            <a:r>
              <a:rPr lang="en-US" sz="1600" dirty="0"/>
              <a:t>Function to be executed upon invocation</a:t>
            </a:r>
          </a:p>
        </p:txBody>
      </p:sp>
      <p:sp>
        <p:nvSpPr>
          <p:cNvPr id="2" name="Content Placeholder 1"/>
          <p:cNvSpPr>
            <a:spLocks noGrp="1"/>
          </p:cNvSpPr>
          <p:nvPr>
            <p:ph sz="half" idx="10"/>
          </p:nvPr>
        </p:nvSpPr>
        <p:spPr>
          <a:xfrm>
            <a:off x="3556771" y="1011542"/>
            <a:ext cx="2442633" cy="3394472"/>
          </a:xfrm>
        </p:spPr>
        <p:txBody>
          <a:bodyPr>
            <a:normAutofit/>
          </a:bodyPr>
          <a:lstStyle/>
          <a:p>
            <a:r>
              <a:rPr lang="en-US" sz="1800" b="1" u="sng" dirty="0"/>
              <a:t>Event object</a:t>
            </a:r>
            <a:endParaRPr lang="en-US" sz="1600" b="1" u="sng" dirty="0"/>
          </a:p>
          <a:p>
            <a:r>
              <a:rPr lang="en-US" sz="1600" dirty="0"/>
              <a:t>Data sent during Lambda Function Invocation</a:t>
            </a:r>
          </a:p>
        </p:txBody>
      </p:sp>
      <p:sp>
        <p:nvSpPr>
          <p:cNvPr id="31" name="Content Placeholder 30"/>
          <p:cNvSpPr>
            <a:spLocks noGrp="1"/>
          </p:cNvSpPr>
          <p:nvPr>
            <p:ph sz="half" idx="11"/>
          </p:nvPr>
        </p:nvSpPr>
        <p:spPr>
          <a:xfrm>
            <a:off x="6472828" y="989770"/>
            <a:ext cx="2442633" cy="504733"/>
          </a:xfrm>
        </p:spPr>
        <p:txBody>
          <a:bodyPr>
            <a:noAutofit/>
          </a:bodyPr>
          <a:lstStyle/>
          <a:p>
            <a:r>
              <a:rPr lang="en-US" sz="1800" b="1" u="sng" dirty="0"/>
              <a:t>Context object</a:t>
            </a:r>
            <a:endParaRPr lang="en-US" sz="1600" b="1" u="sng" dirty="0"/>
          </a:p>
          <a:p>
            <a:r>
              <a:rPr lang="en-US" sz="1600" dirty="0"/>
              <a:t>Methods available to interact with runtime information (request ID, log group, etc.)</a:t>
            </a:r>
          </a:p>
        </p:txBody>
      </p:sp>
      <p:sp>
        <p:nvSpPr>
          <p:cNvPr id="10" name="Rectangle 9"/>
          <p:cNvSpPr/>
          <p:nvPr/>
        </p:nvSpPr>
        <p:spPr>
          <a:xfrm>
            <a:off x="567137" y="2708778"/>
            <a:ext cx="7974956"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atin typeface="Courier" charset="0"/>
                <a:ea typeface="Courier" charset="0"/>
                <a:cs typeface="Courier" charset="0"/>
              </a:rPr>
              <a:t>public String </a:t>
            </a:r>
            <a:r>
              <a:rPr lang="en-US" sz="1600" b="1" dirty="0" err="1">
                <a:latin typeface="Courier" charset="0"/>
                <a:ea typeface="Courier" charset="0"/>
                <a:cs typeface="Courier" charset="0"/>
              </a:rPr>
              <a:t>handleRequest</a:t>
            </a:r>
            <a:r>
              <a:rPr lang="en-US" sz="1600" dirty="0">
                <a:latin typeface="Courier" charset="0"/>
                <a:ea typeface="Courier" charset="0"/>
                <a:cs typeface="Courier" charset="0"/>
              </a:rPr>
              <a:t>(Book book, Context context) {</a:t>
            </a:r>
            <a:br>
              <a:rPr lang="en-US" sz="1600" dirty="0">
                <a:latin typeface="Courier" charset="0"/>
                <a:ea typeface="Courier" charset="0"/>
                <a:cs typeface="Courier" charset="0"/>
              </a:rPr>
            </a:br>
            <a:r>
              <a:rPr lang="en-US" sz="1600" dirty="0">
                <a:latin typeface="Courier" charset="0"/>
                <a:ea typeface="Courier" charset="0"/>
                <a:cs typeface="Courier" charset="0"/>
              </a:rPr>
              <a:t>    </a:t>
            </a:r>
            <a:r>
              <a:rPr lang="en-US" sz="1600" dirty="0" err="1">
                <a:latin typeface="Courier" charset="0"/>
                <a:ea typeface="Courier" charset="0"/>
                <a:cs typeface="Courier" charset="0"/>
              </a:rPr>
              <a:t>saveBook</a:t>
            </a:r>
            <a:r>
              <a:rPr lang="en-US" sz="1600" dirty="0">
                <a:latin typeface="Courier" charset="0"/>
                <a:ea typeface="Courier" charset="0"/>
                <a:cs typeface="Courier" charset="0"/>
              </a:rPr>
              <a:t>(book);</a:t>
            </a:r>
            <a:br>
              <a:rPr lang="en-US" sz="1600" dirty="0">
                <a:latin typeface="Courier" charset="0"/>
                <a:ea typeface="Courier" charset="0"/>
                <a:cs typeface="Courier" charset="0"/>
              </a:rPr>
            </a:br>
            <a:br>
              <a:rPr lang="en-US" sz="1600" dirty="0">
                <a:latin typeface="Courier" charset="0"/>
                <a:ea typeface="Courier" charset="0"/>
                <a:cs typeface="Courier" charset="0"/>
              </a:rPr>
            </a:br>
            <a:r>
              <a:rPr lang="en-US" sz="1600" dirty="0">
                <a:latin typeface="Courier" charset="0"/>
                <a:ea typeface="Courier" charset="0"/>
                <a:cs typeface="Courier" charset="0"/>
              </a:rPr>
              <a:t>    return </a:t>
            </a:r>
            <a:r>
              <a:rPr lang="en-US" sz="1600" dirty="0" err="1">
                <a:latin typeface="Courier" charset="0"/>
                <a:ea typeface="Courier" charset="0"/>
                <a:cs typeface="Courier" charset="0"/>
              </a:rPr>
              <a:t>book.getName</a:t>
            </a:r>
            <a:r>
              <a:rPr lang="en-US" sz="1600" dirty="0">
                <a:latin typeface="Courier" charset="0"/>
                <a:ea typeface="Courier" charset="0"/>
                <a:cs typeface="Courier" charset="0"/>
              </a:rPr>
              <a:t>() + " saved!";</a:t>
            </a:r>
            <a:br>
              <a:rPr lang="en-US" sz="1600" dirty="0">
                <a:latin typeface="Courier" charset="0"/>
                <a:ea typeface="Courier" charset="0"/>
                <a:cs typeface="Courier" charset="0"/>
              </a:rPr>
            </a:br>
            <a:r>
              <a:rPr lang="en-US" sz="1600" dirty="0">
                <a:latin typeface="Courier" charset="0"/>
                <a:ea typeface="Courier" charset="0"/>
                <a:cs typeface="Courier" charset="0"/>
              </a:rPr>
              <a:t>}</a:t>
            </a:r>
          </a:p>
        </p:txBody>
      </p:sp>
    </p:spTree>
    <p:extLst>
      <p:ext uri="{BB962C8B-B14F-4D97-AF65-F5344CB8AC3E}">
        <p14:creationId xmlns:p14="http://schemas.microsoft.com/office/powerpoint/2010/main" val="2216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B1C9CF-B7B9-B44D-A6B2-0F7B1E20EFB5}"/>
              </a:ext>
            </a:extLst>
          </p:cNvPr>
          <p:cNvSpPr>
            <a:spLocks noGrp="1"/>
          </p:cNvSpPr>
          <p:nvPr>
            <p:ph sz="quarter" idx="10"/>
          </p:nvPr>
        </p:nvSpPr>
        <p:spPr/>
        <p:txBody>
          <a:bodyPr/>
          <a:lstStyle/>
          <a:p>
            <a:r>
              <a:rPr lang="en-US" dirty="0"/>
              <a:t>Lambda Functions Packaging</a:t>
            </a:r>
          </a:p>
        </p:txBody>
      </p:sp>
    </p:spTree>
    <p:extLst>
      <p:ext uri="{BB962C8B-B14F-4D97-AF65-F5344CB8AC3E}">
        <p14:creationId xmlns:p14="http://schemas.microsoft.com/office/powerpoint/2010/main" val="412623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931" t="14920" r="18634" b="12104"/>
          <a:stretch/>
        </p:blipFill>
        <p:spPr>
          <a:xfrm>
            <a:off x="941188" y="159142"/>
            <a:ext cx="3021212" cy="4576392"/>
          </a:xfrm>
          <a:prstGeom prst="rect">
            <a:avLst/>
          </a:prstGeom>
        </p:spPr>
      </p:pic>
      <p:sp>
        <p:nvSpPr>
          <p:cNvPr id="9" name="Content Placeholder 2"/>
          <p:cNvSpPr>
            <a:spLocks noGrp="1"/>
          </p:cNvSpPr>
          <p:nvPr>
            <p:ph idx="4294967295"/>
          </p:nvPr>
        </p:nvSpPr>
        <p:spPr>
          <a:xfrm>
            <a:off x="4395758" y="805863"/>
            <a:ext cx="3235325" cy="3282950"/>
          </a:xfrm>
        </p:spPr>
        <p:txBody>
          <a:bodyPr/>
          <a:lstStyle/>
          <a:p>
            <a:r>
              <a:rPr lang="en-US" sz="9600" b="1" dirty="0">
                <a:solidFill>
                  <a:schemeClr val="accent2"/>
                </a:solidFill>
                <a:effectLst>
                  <a:outerShdw blurRad="50800" dist="38100" dir="2700000" algn="tl" rotWithShape="0">
                    <a:prstClr val="black">
                      <a:alpha val="40000"/>
                    </a:prstClr>
                  </a:outerShdw>
                </a:effectLst>
              </a:rPr>
              <a:t>Meet SAM!</a:t>
            </a:r>
          </a:p>
        </p:txBody>
      </p:sp>
    </p:spTree>
    <p:extLst>
      <p:ext uri="{BB962C8B-B14F-4D97-AF65-F5344CB8AC3E}">
        <p14:creationId xmlns:p14="http://schemas.microsoft.com/office/powerpoint/2010/main" val="10060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Application Model</a:t>
            </a:r>
          </a:p>
        </p:txBody>
      </p:sp>
      <p:sp>
        <p:nvSpPr>
          <p:cNvPr id="3" name="Content Placeholder 2"/>
          <p:cNvSpPr>
            <a:spLocks noGrp="1"/>
          </p:cNvSpPr>
          <p:nvPr>
            <p:ph idx="1"/>
          </p:nvPr>
        </p:nvSpPr>
        <p:spPr/>
        <p:txBody>
          <a:bodyPr/>
          <a:lstStyle/>
          <a:p>
            <a:r>
              <a:rPr lang="en-US" dirty="0" err="1"/>
              <a:t>CloudFormation</a:t>
            </a:r>
            <a:r>
              <a:rPr lang="en-US" dirty="0"/>
              <a:t> extension optimized for </a:t>
            </a:r>
            <a:r>
              <a:rPr lang="en-US" dirty="0" err="1"/>
              <a:t>serverless</a:t>
            </a:r>
            <a:endParaRPr lang="en-US" dirty="0"/>
          </a:p>
          <a:p>
            <a:endParaRPr lang="en-US" dirty="0"/>
          </a:p>
          <a:p>
            <a:r>
              <a:rPr lang="en-US" dirty="0"/>
              <a:t>New </a:t>
            </a:r>
            <a:r>
              <a:rPr lang="en-US" dirty="0" err="1"/>
              <a:t>serverless</a:t>
            </a:r>
            <a:r>
              <a:rPr lang="en-US" dirty="0"/>
              <a:t> resource types: functions, APIs, and tables</a:t>
            </a:r>
          </a:p>
          <a:p>
            <a:endParaRPr lang="en-US" dirty="0"/>
          </a:p>
          <a:p>
            <a:r>
              <a:rPr lang="en-US" dirty="0"/>
              <a:t>Supports anything </a:t>
            </a:r>
            <a:r>
              <a:rPr lang="en-US" dirty="0" err="1"/>
              <a:t>CloudFormation</a:t>
            </a:r>
            <a:r>
              <a:rPr lang="en-US" dirty="0"/>
              <a:t> supports</a:t>
            </a:r>
          </a:p>
          <a:p>
            <a:endParaRPr lang="en-US" dirty="0"/>
          </a:p>
          <a:p>
            <a:r>
              <a:rPr lang="en-US" dirty="0"/>
              <a:t>Open specification (Apache 2.0)</a:t>
            </a:r>
          </a:p>
        </p:txBody>
      </p:sp>
      <p:sp>
        <p:nvSpPr>
          <p:cNvPr id="6" name="Rectangle 5"/>
          <p:cNvSpPr/>
          <p:nvPr/>
        </p:nvSpPr>
        <p:spPr>
          <a:xfrm>
            <a:off x="336789" y="4378592"/>
            <a:ext cx="598292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awslabs</a:t>
            </a:r>
            <a:r>
              <a:rPr lang="en-US" dirty="0">
                <a:solidFill>
                  <a:schemeClr val="bg1"/>
                </a:solidFill>
              </a:rPr>
              <a:t>/</a:t>
            </a:r>
            <a:r>
              <a:rPr lang="en-US" dirty="0" err="1">
                <a:solidFill>
                  <a:schemeClr val="bg1"/>
                </a:solidFill>
              </a:rPr>
              <a:t>serverless</a:t>
            </a:r>
            <a:r>
              <a:rPr lang="en-US" dirty="0">
                <a:solidFill>
                  <a:schemeClr val="bg1"/>
                </a:solidFill>
              </a:rPr>
              <a:t>-application-model</a:t>
            </a:r>
          </a:p>
        </p:txBody>
      </p:sp>
    </p:spTree>
    <p:extLst>
      <p:ext uri="{BB962C8B-B14F-4D97-AF65-F5344CB8AC3E}">
        <p14:creationId xmlns:p14="http://schemas.microsoft.com/office/powerpoint/2010/main" val="2820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Template</a:t>
            </a:r>
          </a:p>
        </p:txBody>
      </p:sp>
      <p:sp>
        <p:nvSpPr>
          <p:cNvPr id="4" name="Rectangle 3"/>
          <p:cNvSpPr/>
          <p:nvPr/>
        </p:nvSpPr>
        <p:spPr>
          <a:xfrm>
            <a:off x="336788" y="660677"/>
            <a:ext cx="6398120" cy="4131900"/>
          </a:xfrm>
          <a:prstGeom prst="rect">
            <a:avLst/>
          </a:prstGeom>
        </p:spPr>
        <p:txBody>
          <a:bodyPr wrap="square">
            <a:spAutoFit/>
          </a:bodyPr>
          <a:lstStyle/>
          <a:p>
            <a:r>
              <a:rPr lang="en-US" sz="1050" dirty="0" err="1">
                <a:solidFill>
                  <a:schemeClr val="bg1"/>
                </a:solidFill>
                <a:latin typeface="Courier" pitchFamily="2" charset="0"/>
                <a:ea typeface="Courier" charset="0"/>
                <a:cs typeface="Courier" charset="0"/>
              </a:rPr>
              <a:t>AWSTemplateFormatVersion</a:t>
            </a:r>
            <a:r>
              <a:rPr lang="en-US" sz="1050" dirty="0">
                <a:solidFill>
                  <a:schemeClr val="bg1"/>
                </a:solidFill>
                <a:latin typeface="Courier" pitchFamily="2" charset="0"/>
                <a:ea typeface="Courier" charset="0"/>
                <a:cs typeface="Courier" charset="0"/>
              </a:rPr>
              <a:t>: '2010-09-09'</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Transform: AWS::Serverless-2016-10-31</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Description: Simple CRUD </a:t>
            </a:r>
            <a:r>
              <a:rPr lang="en-US" sz="1050" dirty="0" err="1">
                <a:solidFill>
                  <a:schemeClr val="bg1"/>
                </a:solidFill>
                <a:latin typeface="Courier" pitchFamily="2" charset="0"/>
                <a:ea typeface="Courier" charset="0"/>
                <a:cs typeface="Courier" charset="0"/>
              </a:rPr>
              <a:t>webservice</a:t>
            </a:r>
            <a:r>
              <a:rPr lang="en-US" sz="1050" dirty="0">
                <a:solidFill>
                  <a:schemeClr val="bg1"/>
                </a:solidFill>
                <a:latin typeface="Courier" pitchFamily="2" charset="0"/>
                <a:ea typeface="Courier" charset="0"/>
                <a:cs typeface="Courier" charset="0"/>
              </a:rPr>
              <a:t>.</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Resources: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a:t>
            </a:r>
            <a:r>
              <a:rPr lang="en-US" sz="1050" dirty="0" err="1">
                <a:solidFill>
                  <a:schemeClr val="bg1"/>
                </a:solidFill>
                <a:latin typeface="Courier" pitchFamily="2" charset="0"/>
                <a:ea typeface="Courier" charset="0"/>
                <a:cs typeface="Courier" charset="0"/>
              </a:rPr>
              <a:t>GetFunction</a:t>
            </a:r>
            <a:r>
              <a:rPr lang="en-US" sz="1050" dirty="0">
                <a:solidFill>
                  <a:schemeClr val="bg1"/>
                </a:solidFill>
                <a:latin typeface="Courier" pitchFamily="2" charset="0"/>
                <a:ea typeface="Courier" charset="0"/>
                <a:cs typeface="Courier" charset="0"/>
              </a:rPr>
              <a:t>:</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Type: AWS::</a:t>
            </a:r>
            <a:r>
              <a:rPr lang="en-US" sz="1050" dirty="0" err="1">
                <a:solidFill>
                  <a:schemeClr val="bg1"/>
                </a:solidFill>
                <a:latin typeface="Courier" pitchFamily="2" charset="0"/>
                <a:ea typeface="Courier" charset="0"/>
                <a:cs typeface="Courier" charset="0"/>
              </a:rPr>
              <a:t>Serverless</a:t>
            </a:r>
            <a:r>
              <a:rPr lang="en-US" sz="1050" dirty="0">
                <a:solidFill>
                  <a:schemeClr val="bg1"/>
                </a:solidFill>
                <a:latin typeface="Courier" pitchFamily="2" charset="0"/>
                <a:ea typeface="Courier" charset="0"/>
                <a:cs typeface="Courier" charset="0"/>
              </a:rPr>
              <a:t>::Function</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Properties: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Handler: </a:t>
            </a:r>
            <a:r>
              <a:rPr lang="en-US" sz="1050" dirty="0" err="1">
                <a:solidFill>
                  <a:schemeClr val="bg1"/>
                </a:solidFill>
                <a:latin typeface="Courier" pitchFamily="2" charset="0"/>
              </a:rPr>
              <a:t>org.aws.samples.compute.greeting.GreetingHandler</a:t>
            </a:r>
            <a:r>
              <a:rPr lang="en-US" sz="1050" dirty="0">
                <a:solidFill>
                  <a:schemeClr val="bg1"/>
                </a:solidFill>
                <a:latin typeface="Courier" pitchFamily="2" charset="0"/>
              </a:rPr>
              <a:t>::</a:t>
            </a:r>
            <a:r>
              <a:rPr lang="en-US" sz="1050" dirty="0" err="1">
                <a:solidFill>
                  <a:schemeClr val="bg1"/>
                </a:solidFill>
                <a:latin typeface="Courier" pitchFamily="2" charset="0"/>
              </a:rPr>
              <a:t>handleRequest</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Runtime: java8</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a:t>
            </a:r>
            <a:r>
              <a:rPr lang="en-US" sz="1050" dirty="0" err="1">
                <a:solidFill>
                  <a:schemeClr val="bg1"/>
                </a:solidFill>
                <a:latin typeface="Courier" pitchFamily="2" charset="0"/>
                <a:ea typeface="Courier" charset="0"/>
                <a:cs typeface="Courier" charset="0"/>
              </a:rPr>
              <a:t>CodeUri</a:t>
            </a:r>
            <a:r>
              <a:rPr lang="en-US" sz="1050" dirty="0">
                <a:solidFill>
                  <a:schemeClr val="bg1"/>
                </a:solidFill>
                <a:latin typeface="Courier" pitchFamily="2" charset="0"/>
                <a:ea typeface="Courier" charset="0"/>
                <a:cs typeface="Courier" charset="0"/>
              </a:rPr>
              <a:t>: ./target/</a:t>
            </a:r>
            <a:r>
              <a:rPr lang="en-US" sz="1050" dirty="0" err="1">
                <a:solidFill>
                  <a:schemeClr val="bg1"/>
                </a:solidFill>
                <a:latin typeface="Courier" pitchFamily="2" charset="0"/>
                <a:ea typeface="Courier" charset="0"/>
                <a:cs typeface="Courier" charset="0"/>
              </a:rPr>
              <a:t>greeting.zip</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Policies: </a:t>
            </a:r>
            <a:r>
              <a:rPr lang="en-US" sz="1050" dirty="0" err="1">
                <a:solidFill>
                  <a:schemeClr val="bg1"/>
                </a:solidFill>
                <a:latin typeface="Courier" pitchFamily="2" charset="0"/>
                <a:ea typeface="Courier" charset="0"/>
                <a:cs typeface="Courier" charset="0"/>
              </a:rPr>
              <a:t>AmazonDynamoDBReadOnlyAccess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Timeout: 30</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a:t>
            </a:r>
            <a:r>
              <a:rPr lang="en-US" sz="1050" dirty="0">
                <a:solidFill>
                  <a:schemeClr val="bg1"/>
                </a:solidFill>
                <a:latin typeface="Courier" pitchFamily="2" charset="0"/>
              </a:rPr>
              <a:t>Tracing: Active</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Environment:</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Variables: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TABLE_NAME: !Ref Table</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Events: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a:t>
            </a:r>
            <a:r>
              <a:rPr lang="en-US" sz="1050" dirty="0" err="1">
                <a:solidFill>
                  <a:schemeClr val="bg1"/>
                </a:solidFill>
                <a:latin typeface="Courier" pitchFamily="2" charset="0"/>
                <a:ea typeface="Courier" charset="0"/>
                <a:cs typeface="Courier" charset="0"/>
              </a:rPr>
              <a:t>GetResource</a:t>
            </a:r>
            <a:r>
              <a:rPr lang="en-US" sz="1050" dirty="0">
                <a:solidFill>
                  <a:schemeClr val="bg1"/>
                </a:solidFill>
                <a:latin typeface="Courier" pitchFamily="2" charset="0"/>
                <a:ea typeface="Courier" charset="0"/>
                <a:cs typeface="Courier" charset="0"/>
              </a:rPr>
              <a:t>:</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Type: </a:t>
            </a:r>
            <a:r>
              <a:rPr lang="en-US" sz="1050" dirty="0" err="1">
                <a:solidFill>
                  <a:schemeClr val="bg1"/>
                </a:solidFill>
                <a:latin typeface="Courier" pitchFamily="2" charset="0"/>
                <a:ea typeface="Courier" charset="0"/>
                <a:cs typeface="Courier" charset="0"/>
              </a:rPr>
              <a:t>Api</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Properties: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Path: /books</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Method: get</a:t>
            </a:r>
            <a:br>
              <a:rPr lang="en-US" sz="1050" dirty="0">
                <a:solidFill>
                  <a:schemeClr val="bg1"/>
                </a:solidFill>
                <a:latin typeface="Courier" pitchFamily="2" charset="0"/>
                <a:ea typeface="Courier" charset="0"/>
                <a:cs typeface="Courier" charset="0"/>
              </a:rPr>
            </a:b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Table:</a:t>
            </a:r>
            <a:br>
              <a:rPr lang="en-US" sz="1050" dirty="0">
                <a:solidFill>
                  <a:schemeClr val="bg1"/>
                </a:solidFill>
                <a:latin typeface="Courier" pitchFamily="2" charset="0"/>
                <a:ea typeface="Courier" charset="0"/>
                <a:cs typeface="Courier" charset="0"/>
              </a:rPr>
            </a:br>
            <a:r>
              <a:rPr lang="en-US" sz="1050" dirty="0">
                <a:solidFill>
                  <a:schemeClr val="bg1"/>
                </a:solidFill>
                <a:latin typeface="Courier" pitchFamily="2" charset="0"/>
                <a:ea typeface="Courier" charset="0"/>
                <a:cs typeface="Courier" charset="0"/>
              </a:rPr>
              <a:t>  Type: AWS::</a:t>
            </a:r>
            <a:r>
              <a:rPr lang="en-US" sz="1050" dirty="0" err="1">
                <a:solidFill>
                  <a:schemeClr val="bg1"/>
                </a:solidFill>
                <a:latin typeface="Courier" pitchFamily="2" charset="0"/>
                <a:ea typeface="Courier" charset="0"/>
                <a:cs typeface="Courier" charset="0"/>
              </a:rPr>
              <a:t>Serverless</a:t>
            </a:r>
            <a:r>
              <a:rPr lang="en-US" sz="1050" dirty="0">
                <a:solidFill>
                  <a:schemeClr val="bg1"/>
                </a:solidFill>
                <a:latin typeface="Courier" pitchFamily="2" charset="0"/>
                <a:ea typeface="Courier" charset="0"/>
                <a:cs typeface="Courier" charset="0"/>
              </a:rPr>
              <a:t>::</a:t>
            </a:r>
            <a:r>
              <a:rPr lang="en-US" sz="1050" dirty="0" err="1">
                <a:solidFill>
                  <a:schemeClr val="bg1"/>
                </a:solidFill>
                <a:latin typeface="Courier" pitchFamily="2" charset="0"/>
                <a:ea typeface="Courier" charset="0"/>
                <a:cs typeface="Courier" charset="0"/>
              </a:rPr>
              <a:t>SimpleTable</a:t>
            </a:r>
            <a:endParaRPr lang="en-US" sz="1050" dirty="0">
              <a:solidFill>
                <a:schemeClr val="bg1"/>
              </a:solidFill>
              <a:latin typeface="Courier" pitchFamily="2" charset="0"/>
              <a:ea typeface="Courier" charset="0"/>
              <a:cs typeface="Courier" charset="0"/>
            </a:endParaRPr>
          </a:p>
        </p:txBody>
      </p:sp>
      <p:sp>
        <p:nvSpPr>
          <p:cNvPr id="5" name="Right Arrow 4"/>
          <p:cNvSpPr/>
          <p:nvPr/>
        </p:nvSpPr>
        <p:spPr>
          <a:xfrm rot="10800000">
            <a:off x="3399942" y="80005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3383711" y="1403994"/>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p:cNvSpPr/>
          <p:nvPr/>
        </p:nvSpPr>
        <p:spPr>
          <a:xfrm rot="10800000">
            <a:off x="3713100" y="2056825"/>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363902" y="3146412"/>
            <a:ext cx="484428" cy="1169551"/>
          </a:xfrm>
          <a:prstGeom prst="rect">
            <a:avLst/>
          </a:prstGeom>
          <a:noFill/>
        </p:spPr>
        <p:txBody>
          <a:bodyPr wrap="none" rtlCol="0">
            <a:spAutoFit/>
          </a:bodyPr>
          <a:lstStyle/>
          <a:p>
            <a:r>
              <a:rPr lang="en-US" sz="7000" dirty="0">
                <a:solidFill>
                  <a:srgbClr val="FF0000"/>
                </a:solidFill>
              </a:rPr>
              <a:t>}</a:t>
            </a:r>
          </a:p>
        </p:txBody>
      </p:sp>
      <p:sp>
        <p:nvSpPr>
          <p:cNvPr id="9" name="Right Arrow 8"/>
          <p:cNvSpPr/>
          <p:nvPr/>
        </p:nvSpPr>
        <p:spPr>
          <a:xfrm rot="10800000">
            <a:off x="2848330" y="3664159"/>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10800000">
            <a:off x="3097800" y="3024546"/>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0"/>
          <p:cNvSpPr/>
          <p:nvPr/>
        </p:nvSpPr>
        <p:spPr>
          <a:xfrm rot="10800000">
            <a:off x="3383711" y="4461924"/>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9F58329D-1BA4-264D-80A0-288CC60F8C1E}"/>
              </a:ext>
            </a:extLst>
          </p:cNvPr>
          <p:cNvSpPr/>
          <p:nvPr/>
        </p:nvSpPr>
        <p:spPr>
          <a:xfrm rot="10800000">
            <a:off x="2363903" y="2567591"/>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80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2" nodeType="clickEffect">
                                  <p:stCondLst>
                                    <p:cond delay="0"/>
                                  </p:stCondLst>
                                  <p:childTnLst>
                                    <p:animEffect transition="out" filter="blinds(horizontal)">
                                      <p:cBhvr>
                                        <p:cTn id="22" dur="10"/>
                                        <p:tgtEl>
                                          <p:spTgt spid="7"/>
                                        </p:tgtEl>
                                      </p:cBhvr>
                                    </p:animEffect>
                                    <p:set>
                                      <p:cBhvr>
                                        <p:cTn id="23" dur="1" fill="hold">
                                          <p:stCondLst>
                                            <p:cond delay="9"/>
                                          </p:stCondLst>
                                        </p:cTn>
                                        <p:tgtEl>
                                          <p:spTgt spid="7"/>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2" nodeType="clickEffect">
                                  <p:stCondLst>
                                    <p:cond delay="0"/>
                                  </p:stCondLst>
                                  <p:childTnLst>
                                    <p:animEffect transition="out" filter="blinds(horizontal)">
                                      <p:cBhvr>
                                        <p:cTn id="29" dur="10"/>
                                        <p:tgtEl>
                                          <p:spTgt spid="12"/>
                                        </p:tgtEl>
                                      </p:cBhvr>
                                    </p:animEffect>
                                    <p:set>
                                      <p:cBhvr>
                                        <p:cTn id="30" dur="1" fill="hold">
                                          <p:stCondLst>
                                            <p:cond delay="9"/>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2"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7" grpId="2" animBg="1"/>
      <p:bldP spid="8" grpId="0"/>
      <p:bldP spid="9" grpId="0" animBg="1"/>
      <p:bldP spid="10" grpId="0" animBg="1"/>
      <p:bldP spid="10" grpId="1" animBg="1"/>
      <p:bldP spid="11" grpId="0" animBg="1"/>
      <p:bldP spid="11" grpId="1" animBg="1"/>
      <p:bldP spid="11" grpId="2" animBg="1"/>
      <p:bldP spid="12" grpId="0" animBg="1"/>
      <p:bldP spid="12" grpId="1" animBg="1"/>
      <p:bldP spid="1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24F-6035-5544-BE90-AD19417565CD}"/>
              </a:ext>
            </a:extLst>
          </p:cNvPr>
          <p:cNvSpPr>
            <a:spLocks noGrp="1"/>
          </p:cNvSpPr>
          <p:nvPr>
            <p:ph type="title"/>
          </p:nvPr>
        </p:nvSpPr>
        <p:spPr/>
        <p:txBody>
          <a:bodyPr/>
          <a:lstStyle/>
          <a:p>
            <a:r>
              <a:rPr lang="en-US" dirty="0" err="1"/>
              <a:t>WildFly</a:t>
            </a:r>
            <a:r>
              <a:rPr lang="en-US" dirty="0"/>
              <a:t> Swarm</a:t>
            </a:r>
          </a:p>
        </p:txBody>
      </p:sp>
      <p:sp>
        <p:nvSpPr>
          <p:cNvPr id="5" name="Content Placeholder 4">
            <a:extLst>
              <a:ext uri="{FF2B5EF4-FFF2-40B4-BE49-F238E27FC236}">
                <a16:creationId xmlns:a16="http://schemas.microsoft.com/office/drawing/2014/main" id="{D3EB8065-1AF2-1D42-8DEA-601AAABB5115}"/>
              </a:ext>
            </a:extLst>
          </p:cNvPr>
          <p:cNvSpPr>
            <a:spLocks noGrp="1"/>
          </p:cNvSpPr>
          <p:nvPr>
            <p:ph idx="1"/>
          </p:nvPr>
        </p:nvSpPr>
        <p:spPr/>
        <p:txBody>
          <a:bodyPr/>
          <a:lstStyle/>
          <a:p>
            <a:pPr marL="342900" indent="-342900">
              <a:buFont typeface="Arial" panose="020B0604020202020204" pitchFamily="34" charset="0"/>
              <a:buChar char="•"/>
            </a:pPr>
            <a:r>
              <a:rPr lang="en-US" sz="2000" dirty="0"/>
              <a:t>Leverage Java EE expertise</a:t>
            </a:r>
          </a:p>
          <a:p>
            <a:pPr marL="342900" indent="-342900">
              <a:buFont typeface="Arial" panose="020B0604020202020204" pitchFamily="34" charset="0"/>
              <a:buChar char="•"/>
            </a:pPr>
            <a:r>
              <a:rPr lang="en-US" sz="2000" dirty="0"/>
              <a:t>Open standard</a:t>
            </a:r>
          </a:p>
          <a:p>
            <a:pPr marL="342900" indent="-342900">
              <a:buFont typeface="Arial" panose="020B0604020202020204" pitchFamily="34" charset="0"/>
              <a:buChar char="•"/>
            </a:pPr>
            <a:r>
              <a:rPr lang="en-US" sz="2000" dirty="0"/>
              <a:t>Microservices focus</a:t>
            </a:r>
          </a:p>
          <a:p>
            <a:pPr marL="342900" indent="-342900">
              <a:buFont typeface="Arial" panose="020B0604020202020204" pitchFamily="34" charset="0"/>
              <a:buChar char="•"/>
            </a:pPr>
            <a:r>
              <a:rPr lang="en-US" sz="2000" dirty="0"/>
              <a:t>Super Lightweight</a:t>
            </a:r>
          </a:p>
          <a:p>
            <a:pPr marL="342900" indent="-342900">
              <a:buFont typeface="Arial" panose="020B0604020202020204" pitchFamily="34" charset="0"/>
              <a:buChar char="•"/>
            </a:pPr>
            <a:r>
              <a:rPr lang="en-US" sz="2000" dirty="0"/>
              <a:t>Uber-jar and WAR support</a:t>
            </a:r>
          </a:p>
        </p:txBody>
      </p:sp>
      <p:pic>
        <p:nvPicPr>
          <p:cNvPr id="4" name="Shape 268">
            <a:extLst>
              <a:ext uri="{FF2B5EF4-FFF2-40B4-BE49-F238E27FC236}">
                <a16:creationId xmlns:a16="http://schemas.microsoft.com/office/drawing/2014/main" id="{ED3191AC-B9FA-FB44-BD13-DC75B2DA97CF}"/>
              </a:ext>
            </a:extLst>
          </p:cNvPr>
          <p:cNvPicPr preferRelativeResize="0"/>
          <p:nvPr/>
        </p:nvPicPr>
        <p:blipFill>
          <a:blip r:embed="rId3">
            <a:alphaModFix/>
          </a:blip>
          <a:stretch>
            <a:fillRect/>
          </a:stretch>
        </p:blipFill>
        <p:spPr>
          <a:xfrm>
            <a:off x="5344983" y="110477"/>
            <a:ext cx="3460687" cy="943819"/>
          </a:xfrm>
          <a:prstGeom prst="rect">
            <a:avLst/>
          </a:prstGeom>
          <a:noFill/>
          <a:ln>
            <a:noFill/>
          </a:ln>
        </p:spPr>
      </p:pic>
      <p:sp>
        <p:nvSpPr>
          <p:cNvPr id="8" name="Oval 7">
            <a:extLst>
              <a:ext uri="{FF2B5EF4-FFF2-40B4-BE49-F238E27FC236}">
                <a16:creationId xmlns:a16="http://schemas.microsoft.com/office/drawing/2014/main" id="{ED173B45-DD4F-5349-8AEF-C4A297CD8381}"/>
              </a:ext>
            </a:extLst>
          </p:cNvPr>
          <p:cNvSpPr/>
          <p:nvPr/>
        </p:nvSpPr>
        <p:spPr>
          <a:xfrm>
            <a:off x="4894720" y="1403603"/>
            <a:ext cx="2377440" cy="2377440"/>
          </a:xfrm>
          <a:prstGeom prst="ellipse">
            <a:avLst/>
          </a:prstGeom>
          <a:solidFill>
            <a:schemeClr val="bg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6CA3537-C37F-2147-9056-5C22275769EC}"/>
              </a:ext>
            </a:extLst>
          </p:cNvPr>
          <p:cNvSpPr txBox="1"/>
          <p:nvPr/>
        </p:nvSpPr>
        <p:spPr>
          <a:xfrm>
            <a:off x="3992161" y="4010144"/>
            <a:ext cx="4182555" cy="369332"/>
          </a:xfrm>
          <a:prstGeom prst="rect">
            <a:avLst/>
          </a:prstGeom>
          <a:noFill/>
        </p:spPr>
        <p:txBody>
          <a:bodyPr wrap="none" rtlCol="0">
            <a:spAutoFit/>
          </a:bodyPr>
          <a:lstStyle/>
          <a:p>
            <a:pPr algn="ctr"/>
            <a:r>
              <a:rPr lang="en-US" dirty="0">
                <a:solidFill>
                  <a:schemeClr val="bg1"/>
                </a:solidFill>
                <a:latin typeface="Courier" pitchFamily="2" charset="0"/>
              </a:rPr>
              <a:t>java -jar </a:t>
            </a:r>
            <a:r>
              <a:rPr lang="en-US" dirty="0" err="1">
                <a:solidFill>
                  <a:schemeClr val="bg1"/>
                </a:solidFill>
                <a:latin typeface="Courier" pitchFamily="2" charset="0"/>
              </a:rPr>
              <a:t>my_microservice.jar</a:t>
            </a:r>
            <a:endParaRPr lang="en-US" dirty="0">
              <a:solidFill>
                <a:schemeClr val="bg1"/>
              </a:solidFill>
              <a:latin typeface="Courier" pitchFamily="2" charset="0"/>
            </a:endParaRPr>
          </a:p>
        </p:txBody>
      </p:sp>
      <p:sp>
        <p:nvSpPr>
          <p:cNvPr id="11" name="Pie 10">
            <a:extLst>
              <a:ext uri="{FF2B5EF4-FFF2-40B4-BE49-F238E27FC236}">
                <a16:creationId xmlns:a16="http://schemas.microsoft.com/office/drawing/2014/main" id="{8AFFBE8C-9491-224C-AAA2-6E24C8177B1A}"/>
              </a:ext>
            </a:extLst>
          </p:cNvPr>
          <p:cNvSpPr/>
          <p:nvPr/>
        </p:nvSpPr>
        <p:spPr>
          <a:xfrm>
            <a:off x="5077600" y="1586483"/>
            <a:ext cx="2011680" cy="2011680"/>
          </a:xfrm>
          <a:prstGeom prst="pie">
            <a:avLst>
              <a:gd name="adj1" fmla="val 3376709"/>
              <a:gd name="adj2" fmla="val 16200000"/>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Oval 8">
            <a:extLst>
              <a:ext uri="{FF2B5EF4-FFF2-40B4-BE49-F238E27FC236}">
                <a16:creationId xmlns:a16="http://schemas.microsoft.com/office/drawing/2014/main" id="{46E5B7F7-767D-D04B-91D2-A033E058EC45}"/>
              </a:ext>
            </a:extLst>
          </p:cNvPr>
          <p:cNvSpPr/>
          <p:nvPr/>
        </p:nvSpPr>
        <p:spPr>
          <a:xfrm>
            <a:off x="5397640" y="1906523"/>
            <a:ext cx="1371600" cy="1371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My Svc</a:t>
            </a:r>
          </a:p>
        </p:txBody>
      </p:sp>
      <p:sp>
        <p:nvSpPr>
          <p:cNvPr id="12" name="TextBox 11">
            <a:extLst>
              <a:ext uri="{FF2B5EF4-FFF2-40B4-BE49-F238E27FC236}">
                <a16:creationId xmlns:a16="http://schemas.microsoft.com/office/drawing/2014/main" id="{687078AC-40A8-D44B-B319-64CE70D80A26}"/>
              </a:ext>
            </a:extLst>
          </p:cNvPr>
          <p:cNvSpPr txBox="1"/>
          <p:nvPr/>
        </p:nvSpPr>
        <p:spPr>
          <a:xfrm>
            <a:off x="5580738" y="3235296"/>
            <a:ext cx="1005403" cy="369332"/>
          </a:xfrm>
          <a:prstGeom prst="rect">
            <a:avLst/>
          </a:prstGeom>
          <a:noFill/>
        </p:spPr>
        <p:txBody>
          <a:bodyPr wrap="none" rtlCol="0">
            <a:spAutoFit/>
          </a:bodyPr>
          <a:lstStyle/>
          <a:p>
            <a:r>
              <a:rPr lang="en-US" dirty="0">
                <a:solidFill>
                  <a:schemeClr val="bg1"/>
                </a:solidFill>
              </a:rPr>
              <a:t>JAX-RS</a:t>
            </a:r>
          </a:p>
        </p:txBody>
      </p:sp>
    </p:spTree>
    <p:extLst>
      <p:ext uri="{BB962C8B-B14F-4D97-AF65-F5344CB8AC3E}">
        <p14:creationId xmlns:p14="http://schemas.microsoft.com/office/powerpoint/2010/main" val="11004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Commands</a:t>
            </a:r>
          </a:p>
        </p:txBody>
      </p:sp>
      <p:sp>
        <p:nvSpPr>
          <p:cNvPr id="3" name="Content Placeholder 2"/>
          <p:cNvSpPr>
            <a:spLocks noGrp="1"/>
          </p:cNvSpPr>
          <p:nvPr>
            <p:ph idx="1"/>
          </p:nvPr>
        </p:nvSpPr>
        <p:spPr/>
        <p:txBody>
          <a:bodyPr/>
          <a:lstStyle/>
          <a:p>
            <a:r>
              <a:rPr lang="en-US" dirty="0"/>
              <a:t>Package</a:t>
            </a:r>
          </a:p>
          <a:p>
            <a:r>
              <a:rPr lang="en-US" dirty="0"/>
              <a:t>	</a:t>
            </a:r>
            <a:r>
              <a:rPr lang="en-US" sz="1800" dirty="0"/>
              <a:t>Takes a deployment package (</a:t>
            </a:r>
            <a:r>
              <a:rPr lang="en-US" sz="1800" dirty="0">
                <a:latin typeface="Courier" charset="0"/>
                <a:ea typeface="Courier" charset="0"/>
                <a:cs typeface="Courier" charset="0"/>
              </a:rPr>
              <a:t>.zip</a:t>
            </a:r>
            <a:r>
              <a:rPr lang="en-US" sz="1800" dirty="0"/>
              <a:t> file)</a:t>
            </a:r>
          </a:p>
          <a:p>
            <a:r>
              <a:rPr lang="en-US" sz="1800" dirty="0"/>
              <a:t>	Uploads to an S3 bucket</a:t>
            </a:r>
          </a:p>
          <a:p>
            <a:r>
              <a:rPr lang="en-US" sz="1800" dirty="0"/>
              <a:t>	Updates a </a:t>
            </a:r>
            <a:r>
              <a:rPr lang="en-US" sz="1800" dirty="0" err="1">
                <a:latin typeface="Courier" charset="0"/>
                <a:ea typeface="Courier" charset="0"/>
                <a:cs typeface="Courier" charset="0"/>
              </a:rPr>
              <a:t>CodeUri</a:t>
            </a:r>
            <a:r>
              <a:rPr lang="en-US" sz="1800" dirty="0"/>
              <a:t> property with S3 URI</a:t>
            </a:r>
          </a:p>
          <a:p>
            <a:r>
              <a:rPr lang="en-US" dirty="0"/>
              <a:t>Deploy</a:t>
            </a:r>
          </a:p>
          <a:p>
            <a:r>
              <a:rPr lang="en-US" sz="1800" dirty="0"/>
              <a:t>	Creates </a:t>
            </a:r>
            <a:r>
              <a:rPr lang="en-US" sz="1800" dirty="0" err="1"/>
              <a:t>CloudFormation</a:t>
            </a:r>
            <a:r>
              <a:rPr lang="en-US" sz="1800" dirty="0"/>
              <a:t> resources</a:t>
            </a:r>
          </a:p>
        </p:txBody>
      </p:sp>
    </p:spTree>
    <p:extLst>
      <p:ext uri="{BB962C8B-B14F-4D97-AF65-F5344CB8AC3E}">
        <p14:creationId xmlns:p14="http://schemas.microsoft.com/office/powerpoint/2010/main" val="11038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Local</a:t>
            </a:r>
          </a:p>
        </p:txBody>
      </p:sp>
      <p:sp>
        <p:nvSpPr>
          <p:cNvPr id="3" name="Content Placeholder 2"/>
          <p:cNvSpPr>
            <a:spLocks noGrp="1"/>
          </p:cNvSpPr>
          <p:nvPr>
            <p:ph idx="1"/>
          </p:nvPr>
        </p:nvSpPr>
        <p:spPr>
          <a:xfrm>
            <a:off x="3480621" y="824666"/>
            <a:ext cx="5486400" cy="3553926"/>
          </a:xfrm>
        </p:spPr>
        <p:txBody>
          <a:bodyPr/>
          <a:lstStyle/>
          <a:p>
            <a:pPr marL="342900" indent="-342900">
              <a:buFont typeface="Arial" charset="0"/>
              <a:buChar char="•"/>
            </a:pPr>
            <a:r>
              <a:rPr lang="en-US" dirty="0"/>
              <a:t>Local testing of </a:t>
            </a:r>
            <a:r>
              <a:rPr lang="en-US" dirty="0" err="1"/>
              <a:t>Serverless</a:t>
            </a:r>
            <a:r>
              <a:rPr lang="en-US" dirty="0"/>
              <a:t> apps</a:t>
            </a:r>
          </a:p>
          <a:p>
            <a:pPr marL="342900" indent="-342900">
              <a:buFont typeface="Arial" charset="0"/>
              <a:buChar char="•"/>
            </a:pPr>
            <a:r>
              <a:rPr lang="en-US" dirty="0"/>
              <a:t>Works with Lambda functions</a:t>
            </a:r>
          </a:p>
          <a:p>
            <a:pPr marL="342900" indent="-342900">
              <a:buFont typeface="Arial" charset="0"/>
              <a:buChar char="•"/>
            </a:pPr>
            <a:r>
              <a:rPr lang="en-US" dirty="0"/>
              <a:t>Response object and function logs on local machine</a:t>
            </a:r>
          </a:p>
          <a:p>
            <a:pPr marL="342900" indent="-342900">
              <a:buFont typeface="Arial" charset="0"/>
              <a:buChar char="•"/>
            </a:pPr>
            <a:r>
              <a:rPr lang="en-US" dirty="0"/>
              <a:t>Java, </a:t>
            </a:r>
            <a:r>
              <a:rPr lang="en-US" dirty="0" err="1"/>
              <a:t>Node.js</a:t>
            </a:r>
            <a:r>
              <a:rPr lang="en-US" dirty="0"/>
              <a:t>,  Python, Go</a:t>
            </a:r>
          </a:p>
          <a:p>
            <a:pPr marL="1085850" lvl="1" indent="-342900">
              <a:buFont typeface="Arial" charset="0"/>
              <a:buChar char="•"/>
            </a:pPr>
            <a:r>
              <a:rPr lang="en-US" dirty="0"/>
              <a:t>C# coming</a:t>
            </a:r>
          </a:p>
          <a:p>
            <a:pPr marL="342900" indent="-342900">
              <a:buFont typeface="Arial" charset="0"/>
              <a:buChar char="•"/>
            </a:pPr>
            <a:r>
              <a:rPr lang="en-US" dirty="0"/>
              <a:t>PRs welcome!</a:t>
            </a:r>
          </a:p>
          <a:p>
            <a:pPr marL="1085850" lvl="1" indent="-342900">
              <a:buFont typeface="Arial" charset="0"/>
              <a:buChar char="•"/>
            </a:pPr>
            <a:r>
              <a:rPr lang="en-US" dirty="0"/>
              <a:t>https://</a:t>
            </a:r>
            <a:r>
              <a:rPr lang="en-US" dirty="0" err="1"/>
              <a:t>github.com</a:t>
            </a:r>
            <a:r>
              <a:rPr lang="en-US" dirty="0"/>
              <a:t>/</a:t>
            </a:r>
            <a:r>
              <a:rPr lang="en-US" dirty="0" err="1"/>
              <a:t>awslabs</a:t>
            </a:r>
            <a:r>
              <a:rPr lang="en-US" dirty="0"/>
              <a:t>/</a:t>
            </a:r>
            <a:r>
              <a:rPr lang="en-US" dirty="0" err="1"/>
              <a:t>aws</a:t>
            </a:r>
            <a:r>
              <a:rPr lang="en-US" dirty="0"/>
              <a:t>-</a:t>
            </a:r>
            <a:r>
              <a:rPr lang="en-US" dirty="0" err="1"/>
              <a:t>sam</a:t>
            </a:r>
            <a:r>
              <a:rPr lang="en-US" dirty="0"/>
              <a:t>-local</a:t>
            </a:r>
          </a:p>
          <a:p>
            <a:pPr marL="1085850" lvl="1" indent="-342900">
              <a:buFont typeface="Arial" charset="0"/>
              <a:buChar char="•"/>
            </a:pPr>
            <a:endParaRPr lang="en-US" dirty="0"/>
          </a:p>
        </p:txBody>
      </p:sp>
      <p:pic>
        <p:nvPicPr>
          <p:cNvPr id="4" name="Picture 3"/>
          <p:cNvPicPr>
            <a:picLocks noChangeAspect="1"/>
          </p:cNvPicPr>
          <p:nvPr/>
        </p:nvPicPr>
        <p:blipFill>
          <a:blip r:embed="rId3"/>
          <a:stretch>
            <a:fillRect/>
          </a:stretch>
        </p:blipFill>
        <p:spPr>
          <a:xfrm>
            <a:off x="206682" y="1773497"/>
            <a:ext cx="2978970" cy="1976075"/>
          </a:xfrm>
          <a:prstGeom prst="rect">
            <a:avLst/>
          </a:prstGeom>
        </p:spPr>
      </p:pic>
    </p:spTree>
    <p:extLst>
      <p:ext uri="{BB962C8B-B14F-4D97-AF65-F5344CB8AC3E}">
        <p14:creationId xmlns:p14="http://schemas.microsoft.com/office/powerpoint/2010/main" val="20910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5BE1-69E5-1449-8A4F-5DDD95B99A6F}"/>
              </a:ext>
            </a:extLst>
          </p:cNvPr>
          <p:cNvSpPr>
            <a:spLocks noGrp="1"/>
          </p:cNvSpPr>
          <p:nvPr>
            <p:ph type="title"/>
          </p:nvPr>
        </p:nvSpPr>
        <p:spPr/>
        <p:txBody>
          <a:bodyPr/>
          <a:lstStyle/>
          <a:p>
            <a:r>
              <a:rPr lang="en-US" dirty="0"/>
              <a:t>Microservices using AWS Lambda</a:t>
            </a:r>
          </a:p>
        </p:txBody>
      </p:sp>
      <p:pic>
        <p:nvPicPr>
          <p:cNvPr id="4" name="Picture 3">
            <a:extLst>
              <a:ext uri="{FF2B5EF4-FFF2-40B4-BE49-F238E27FC236}">
                <a16:creationId xmlns:a16="http://schemas.microsoft.com/office/drawing/2014/main" id="{B081B7DD-6971-A045-B961-7C03B2EF46B9}"/>
              </a:ext>
            </a:extLst>
          </p:cNvPr>
          <p:cNvPicPr>
            <a:picLocks noChangeAspect="1"/>
          </p:cNvPicPr>
          <p:nvPr/>
        </p:nvPicPr>
        <p:blipFill>
          <a:blip r:embed="rId2"/>
          <a:stretch>
            <a:fillRect/>
          </a:stretch>
        </p:blipFill>
        <p:spPr>
          <a:xfrm>
            <a:off x="2893085" y="2113171"/>
            <a:ext cx="779592" cy="810164"/>
          </a:xfrm>
          <a:prstGeom prst="rect">
            <a:avLst/>
          </a:prstGeom>
        </p:spPr>
      </p:pic>
      <p:pic>
        <p:nvPicPr>
          <p:cNvPr id="5" name="Picture 4">
            <a:extLst>
              <a:ext uri="{FF2B5EF4-FFF2-40B4-BE49-F238E27FC236}">
                <a16:creationId xmlns:a16="http://schemas.microsoft.com/office/drawing/2014/main" id="{37F27572-C4F5-894E-81F0-4622195CA19C}"/>
              </a:ext>
            </a:extLst>
          </p:cNvPr>
          <p:cNvPicPr>
            <a:picLocks noChangeAspect="1"/>
          </p:cNvPicPr>
          <p:nvPr/>
        </p:nvPicPr>
        <p:blipFill>
          <a:blip r:embed="rId3"/>
          <a:stretch>
            <a:fillRect/>
          </a:stretch>
        </p:blipFill>
        <p:spPr>
          <a:xfrm>
            <a:off x="1502075" y="2116287"/>
            <a:ext cx="683952" cy="823942"/>
          </a:xfrm>
          <a:prstGeom prst="rect">
            <a:avLst/>
          </a:prstGeom>
        </p:spPr>
      </p:pic>
      <p:pic>
        <p:nvPicPr>
          <p:cNvPr id="6" name="Picture 5">
            <a:extLst>
              <a:ext uri="{FF2B5EF4-FFF2-40B4-BE49-F238E27FC236}">
                <a16:creationId xmlns:a16="http://schemas.microsoft.com/office/drawing/2014/main" id="{0DA22FB6-D4B1-3146-AD91-BE898B4992CB}"/>
              </a:ext>
            </a:extLst>
          </p:cNvPr>
          <p:cNvPicPr>
            <a:picLocks noChangeAspect="1"/>
          </p:cNvPicPr>
          <p:nvPr/>
        </p:nvPicPr>
        <p:blipFill>
          <a:blip r:embed="rId2"/>
          <a:stretch>
            <a:fillRect/>
          </a:stretch>
        </p:blipFill>
        <p:spPr>
          <a:xfrm>
            <a:off x="6461545" y="1221595"/>
            <a:ext cx="779592" cy="810164"/>
          </a:xfrm>
          <a:prstGeom prst="rect">
            <a:avLst/>
          </a:prstGeom>
        </p:spPr>
      </p:pic>
      <p:pic>
        <p:nvPicPr>
          <p:cNvPr id="7" name="Picture 6">
            <a:extLst>
              <a:ext uri="{FF2B5EF4-FFF2-40B4-BE49-F238E27FC236}">
                <a16:creationId xmlns:a16="http://schemas.microsoft.com/office/drawing/2014/main" id="{E7F0392B-6840-CF4A-86C7-FA8A94147307}"/>
              </a:ext>
            </a:extLst>
          </p:cNvPr>
          <p:cNvPicPr>
            <a:picLocks noChangeAspect="1"/>
          </p:cNvPicPr>
          <p:nvPr/>
        </p:nvPicPr>
        <p:blipFill>
          <a:blip r:embed="rId3"/>
          <a:stretch>
            <a:fillRect/>
          </a:stretch>
        </p:blipFill>
        <p:spPr>
          <a:xfrm>
            <a:off x="5070535" y="1214706"/>
            <a:ext cx="683952" cy="823942"/>
          </a:xfrm>
          <a:prstGeom prst="rect">
            <a:avLst/>
          </a:prstGeom>
        </p:spPr>
      </p:pic>
      <p:pic>
        <p:nvPicPr>
          <p:cNvPr id="8" name="Picture 7">
            <a:extLst>
              <a:ext uri="{FF2B5EF4-FFF2-40B4-BE49-F238E27FC236}">
                <a16:creationId xmlns:a16="http://schemas.microsoft.com/office/drawing/2014/main" id="{ED4322EA-74AE-D147-A882-BF6AB3CA2190}"/>
              </a:ext>
            </a:extLst>
          </p:cNvPr>
          <p:cNvPicPr>
            <a:picLocks noChangeAspect="1"/>
          </p:cNvPicPr>
          <p:nvPr/>
        </p:nvPicPr>
        <p:blipFill>
          <a:blip r:embed="rId2"/>
          <a:stretch>
            <a:fillRect/>
          </a:stretch>
        </p:blipFill>
        <p:spPr>
          <a:xfrm>
            <a:off x="6461545" y="3047519"/>
            <a:ext cx="779592" cy="810164"/>
          </a:xfrm>
          <a:prstGeom prst="rect">
            <a:avLst/>
          </a:prstGeom>
        </p:spPr>
      </p:pic>
      <p:pic>
        <p:nvPicPr>
          <p:cNvPr id="10" name="Picture 9">
            <a:extLst>
              <a:ext uri="{FF2B5EF4-FFF2-40B4-BE49-F238E27FC236}">
                <a16:creationId xmlns:a16="http://schemas.microsoft.com/office/drawing/2014/main" id="{872D788A-D80E-124C-8F6D-A972F0D2BD29}"/>
              </a:ext>
            </a:extLst>
          </p:cNvPr>
          <p:cNvPicPr>
            <a:picLocks noChangeAspect="1"/>
          </p:cNvPicPr>
          <p:nvPr/>
        </p:nvPicPr>
        <p:blipFill>
          <a:blip r:embed="rId3"/>
          <a:stretch>
            <a:fillRect/>
          </a:stretch>
        </p:blipFill>
        <p:spPr>
          <a:xfrm>
            <a:off x="5070535" y="3040630"/>
            <a:ext cx="683952" cy="823942"/>
          </a:xfrm>
          <a:prstGeom prst="rect">
            <a:avLst/>
          </a:prstGeom>
        </p:spPr>
      </p:pic>
      <p:cxnSp>
        <p:nvCxnSpPr>
          <p:cNvPr id="11" name="Elbow Connector 10">
            <a:extLst>
              <a:ext uri="{FF2B5EF4-FFF2-40B4-BE49-F238E27FC236}">
                <a16:creationId xmlns:a16="http://schemas.microsoft.com/office/drawing/2014/main" id="{3BC80C08-46EE-ED4A-A05F-B3FE76BB6034}"/>
              </a:ext>
            </a:extLst>
          </p:cNvPr>
          <p:cNvCxnSpPr>
            <a:endCxn id="10" idx="1"/>
          </p:cNvCxnSpPr>
          <p:nvPr/>
        </p:nvCxnSpPr>
        <p:spPr>
          <a:xfrm>
            <a:off x="3672677" y="2527540"/>
            <a:ext cx="1397858" cy="92506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AF32DD51-48F6-6549-BE0A-3CDBA38E9CF5}"/>
              </a:ext>
            </a:extLst>
          </p:cNvPr>
          <p:cNvCxnSpPr>
            <a:stCxn id="4" idx="3"/>
            <a:endCxn id="7" idx="1"/>
          </p:cNvCxnSpPr>
          <p:nvPr/>
        </p:nvCxnSpPr>
        <p:spPr>
          <a:xfrm flipV="1">
            <a:off x="3672677" y="1626677"/>
            <a:ext cx="1397858" cy="89157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701EA4A-8758-274A-A4EF-A91A7A0135D9}"/>
              </a:ext>
            </a:extLst>
          </p:cNvPr>
          <p:cNvCxnSpPr>
            <a:stCxn id="5" idx="3"/>
            <a:endCxn id="4" idx="1"/>
          </p:cNvCxnSpPr>
          <p:nvPr/>
        </p:nvCxnSpPr>
        <p:spPr>
          <a:xfrm flipV="1">
            <a:off x="2186027" y="2518253"/>
            <a:ext cx="707058" cy="100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BE1DE10-828A-D54D-A0CB-3848AB566349}"/>
              </a:ext>
            </a:extLst>
          </p:cNvPr>
          <p:cNvCxnSpPr>
            <a:stCxn id="7" idx="3"/>
            <a:endCxn id="6" idx="1"/>
          </p:cNvCxnSpPr>
          <p:nvPr/>
        </p:nvCxnSpPr>
        <p:spPr>
          <a:xfrm>
            <a:off x="5754487" y="1626677"/>
            <a:ext cx="707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C95D816-C6AD-714D-9224-F434CCE77D29}"/>
              </a:ext>
            </a:extLst>
          </p:cNvPr>
          <p:cNvCxnSpPr>
            <a:stCxn id="10" idx="3"/>
            <a:endCxn id="8" idx="1"/>
          </p:cNvCxnSpPr>
          <p:nvPr/>
        </p:nvCxnSpPr>
        <p:spPr>
          <a:xfrm>
            <a:off x="5754487" y="3452601"/>
            <a:ext cx="707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8104D88-F6D1-4445-B7D9-44DFAC3E5026}"/>
              </a:ext>
            </a:extLst>
          </p:cNvPr>
          <p:cNvSpPr txBox="1"/>
          <p:nvPr/>
        </p:nvSpPr>
        <p:spPr>
          <a:xfrm>
            <a:off x="1287709" y="1753844"/>
            <a:ext cx="1124026"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TextBox 16">
            <a:extLst>
              <a:ext uri="{FF2B5EF4-FFF2-40B4-BE49-F238E27FC236}">
                <a16:creationId xmlns:a16="http://schemas.microsoft.com/office/drawing/2014/main" id="{D0214D65-0563-B646-BAE6-B6C77E5EDD5D}"/>
              </a:ext>
            </a:extLst>
          </p:cNvPr>
          <p:cNvSpPr txBox="1"/>
          <p:nvPr/>
        </p:nvSpPr>
        <p:spPr>
          <a:xfrm>
            <a:off x="4850498" y="830772"/>
            <a:ext cx="1176925"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/greeting</a:t>
            </a:r>
          </a:p>
        </p:txBody>
      </p:sp>
      <p:sp>
        <p:nvSpPr>
          <p:cNvPr id="18" name="TextBox 17">
            <a:extLst>
              <a:ext uri="{FF2B5EF4-FFF2-40B4-BE49-F238E27FC236}">
                <a16:creationId xmlns:a16="http://schemas.microsoft.com/office/drawing/2014/main" id="{6AAC758A-D958-F440-8B78-8D7FFBD0A617}"/>
              </a:ext>
            </a:extLst>
          </p:cNvPr>
          <p:cNvSpPr txBox="1"/>
          <p:nvPr/>
        </p:nvSpPr>
        <p:spPr>
          <a:xfrm>
            <a:off x="4903397" y="3857683"/>
            <a:ext cx="1223412"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/names/1</a:t>
            </a:r>
          </a:p>
        </p:txBody>
      </p:sp>
      <p:sp>
        <p:nvSpPr>
          <p:cNvPr id="19" name="TextBox 18">
            <a:extLst>
              <a:ext uri="{FF2B5EF4-FFF2-40B4-BE49-F238E27FC236}">
                <a16:creationId xmlns:a16="http://schemas.microsoft.com/office/drawing/2014/main" id="{7BBCDD95-67D4-BE42-BA8B-95890EA97ACC}"/>
              </a:ext>
            </a:extLst>
          </p:cNvPr>
          <p:cNvSpPr txBox="1"/>
          <p:nvPr/>
        </p:nvSpPr>
        <p:spPr>
          <a:xfrm>
            <a:off x="2811638" y="2931861"/>
            <a:ext cx="1015021" cy="369332"/>
          </a:xfrm>
          <a:prstGeom prst="rect">
            <a:avLst/>
          </a:prstGeom>
          <a:noFill/>
        </p:spPr>
        <p:txBody>
          <a:bodyPr wrap="none" rtlCol="0">
            <a:spAutoFit/>
          </a:bodyPr>
          <a:lstStyle/>
          <a:p>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webapp</a:t>
            </a: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19">
            <a:extLst>
              <a:ext uri="{FF2B5EF4-FFF2-40B4-BE49-F238E27FC236}">
                <a16:creationId xmlns:a16="http://schemas.microsoft.com/office/drawing/2014/main" id="{B5DC2A3F-0810-9842-A917-8A7D5A708B44}"/>
              </a:ext>
            </a:extLst>
          </p:cNvPr>
          <p:cNvSpPr txBox="1"/>
          <p:nvPr/>
        </p:nvSpPr>
        <p:spPr>
          <a:xfrm>
            <a:off x="6461545" y="3856017"/>
            <a:ext cx="771365"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name</a:t>
            </a:r>
          </a:p>
        </p:txBody>
      </p:sp>
      <p:sp>
        <p:nvSpPr>
          <p:cNvPr id="21" name="TextBox 20">
            <a:extLst>
              <a:ext uri="{FF2B5EF4-FFF2-40B4-BE49-F238E27FC236}">
                <a16:creationId xmlns:a16="http://schemas.microsoft.com/office/drawing/2014/main" id="{B7F9B3BA-8E7D-F542-BF1E-99CCD11CAD18}"/>
              </a:ext>
            </a:extLst>
          </p:cNvPr>
          <p:cNvSpPr txBox="1"/>
          <p:nvPr/>
        </p:nvSpPr>
        <p:spPr>
          <a:xfrm>
            <a:off x="6344078" y="2038648"/>
            <a:ext cx="1067921" cy="369332"/>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greeting</a:t>
            </a:r>
          </a:p>
        </p:txBody>
      </p:sp>
    </p:spTree>
    <p:extLst>
      <p:ext uri="{BB962C8B-B14F-4D97-AF65-F5344CB8AC3E}">
        <p14:creationId xmlns:p14="http://schemas.microsoft.com/office/powerpoint/2010/main" val="35265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92FF8E-C82D-C84B-9B80-E145967248B2}"/>
              </a:ext>
            </a:extLst>
          </p:cNvPr>
          <p:cNvSpPr>
            <a:spLocks noGrp="1"/>
          </p:cNvSpPr>
          <p:nvPr>
            <p:ph sz="quarter" idx="10"/>
          </p:nvPr>
        </p:nvSpPr>
        <p:spPr/>
        <p:txBody>
          <a:bodyPr/>
          <a:lstStyle/>
          <a:p>
            <a:r>
              <a:rPr lang="en-US" dirty="0"/>
              <a:t>Lambda Functions with SAM</a:t>
            </a:r>
          </a:p>
        </p:txBody>
      </p:sp>
    </p:spTree>
    <p:extLst>
      <p:ext uri="{BB962C8B-B14F-4D97-AF65-F5344CB8AC3E}">
        <p14:creationId xmlns:p14="http://schemas.microsoft.com/office/powerpoint/2010/main" val="24016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661E0D-6A0D-4848-8E75-2043CBE763EB}"/>
              </a:ext>
            </a:extLst>
          </p:cNvPr>
          <p:cNvSpPr>
            <a:spLocks noGrp="1"/>
          </p:cNvSpPr>
          <p:nvPr>
            <p:ph sz="quarter" idx="10"/>
          </p:nvPr>
        </p:nvSpPr>
        <p:spPr/>
        <p:txBody>
          <a:bodyPr/>
          <a:lstStyle/>
          <a:p>
            <a:r>
              <a:rPr lang="en-US" dirty="0"/>
              <a:t>Test and Debug Lambda</a:t>
            </a:r>
          </a:p>
        </p:txBody>
      </p:sp>
    </p:spTree>
    <p:extLst>
      <p:ext uri="{BB962C8B-B14F-4D97-AF65-F5344CB8AC3E}">
        <p14:creationId xmlns:p14="http://schemas.microsoft.com/office/powerpoint/2010/main" val="130809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Lambda Best Practices</a:t>
            </a:r>
          </a:p>
        </p:txBody>
      </p:sp>
    </p:spTree>
    <p:extLst>
      <p:ext uri="{BB962C8B-B14F-4D97-AF65-F5344CB8AC3E}">
        <p14:creationId xmlns:p14="http://schemas.microsoft.com/office/powerpoint/2010/main" val="32117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Lambda based “monoliths”</a:t>
            </a: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294959" cy="2307455"/>
            <a:chOff x="2137612" y="2206197"/>
            <a:chExt cx="3059945" cy="3076607"/>
          </a:xfrm>
        </p:grpSpPr>
        <p:cxnSp>
          <p:nvCxnSpPr>
            <p:cNvPr id="112" name="Straight Connector 111"/>
            <p:cNvCxnSpPr>
              <a:cxnSpLocks/>
            </p:cNvCxnSpPr>
            <p:nvPr/>
          </p:nvCxnSpPr>
          <p:spPr>
            <a:xfrm flipV="1">
              <a:off x="2137612" y="3750484"/>
              <a:ext cx="3059945" cy="35664"/>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a:noFill/>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82" name="Oval 81"/>
          <p:cNvSpPr/>
          <p:nvPr/>
        </p:nvSpPr>
        <p:spPr>
          <a:xfrm>
            <a:off x="5022624" y="1815703"/>
            <a:ext cx="2615142" cy="2615142"/>
          </a:xfrm>
          <a:prstGeom prst="ellipse">
            <a:avLst/>
          </a:prstGeom>
          <a:solidFill>
            <a:schemeClr val="bg1">
              <a:lumMod val="75000"/>
              <a:lumOff val="25000"/>
            </a:schemeClr>
          </a:solidFill>
          <a:ln w="22225">
            <a:solidFill>
              <a:schemeClr val="tx1"/>
            </a:solidFill>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0819" y="1123893"/>
            <a:ext cx="2856802" cy="3998762"/>
          </a:xfrm>
          <a:prstGeom prst="rect">
            <a:avLst/>
          </a:prstGeom>
        </p:spPr>
      </p:pic>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sp>
        <p:nvSpPr>
          <p:cNvPr id="41" name="Content Placeholder 2"/>
          <p:cNvSpPr txBox="1">
            <a:spLocks/>
          </p:cNvSpPr>
          <p:nvPr/>
        </p:nvSpPr>
        <p:spPr>
          <a:xfrm>
            <a:off x="2062574"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42" name="Content Placeholder 2"/>
          <p:cNvSpPr txBox="1">
            <a:spLocks/>
          </p:cNvSpPr>
          <p:nvPr/>
        </p:nvSpPr>
        <p:spPr>
          <a:xfrm>
            <a:off x="4715740"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LARGE LAMBDA FUNCTION</a:t>
            </a:r>
            <a:endParaRPr lang="en-US" sz="1400" b="1" dirty="0">
              <a:solidFill>
                <a:schemeClr val="bg1"/>
              </a:solidFill>
            </a:endParaRPr>
          </a:p>
        </p:txBody>
      </p:sp>
    </p:spTree>
    <p:extLst>
      <p:ext uri="{BB962C8B-B14F-4D97-AF65-F5344CB8AC3E}">
        <p14:creationId xmlns:p14="http://schemas.microsoft.com/office/powerpoint/2010/main" val="1024387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Lambda based “monoliths”</a:t>
            </a: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294959" cy="2307455"/>
            <a:chOff x="2137612" y="2206197"/>
            <a:chExt cx="3059945" cy="3076607"/>
          </a:xfrm>
        </p:grpSpPr>
        <p:cxnSp>
          <p:nvCxnSpPr>
            <p:cNvPr id="112" name="Straight Connector 111"/>
            <p:cNvCxnSpPr>
              <a:cxnSpLocks/>
            </p:cNvCxnSpPr>
            <p:nvPr/>
          </p:nvCxnSpPr>
          <p:spPr>
            <a:xfrm flipV="1">
              <a:off x="2137612" y="3750484"/>
              <a:ext cx="3059945" cy="35664"/>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a:noFill/>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82" name="Oval 81"/>
          <p:cNvSpPr/>
          <p:nvPr/>
        </p:nvSpPr>
        <p:spPr>
          <a:xfrm>
            <a:off x="5022624" y="1815703"/>
            <a:ext cx="2615142" cy="2615142"/>
          </a:xfrm>
          <a:prstGeom prst="ellipse">
            <a:avLst/>
          </a:prstGeom>
          <a:solidFill>
            <a:schemeClr val="bg1">
              <a:lumMod val="75000"/>
              <a:lumOff val="25000"/>
            </a:schemeClr>
          </a:solidFill>
          <a:ln w="22225">
            <a:solidFill>
              <a:schemeClr val="tx1"/>
            </a:solidFill>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0819" y="1123893"/>
            <a:ext cx="2856802" cy="3998762"/>
          </a:xfrm>
          <a:prstGeom prst="rect">
            <a:avLst/>
          </a:prstGeom>
        </p:spPr>
      </p:pic>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sp>
        <p:nvSpPr>
          <p:cNvPr id="41" name="Content Placeholder 2"/>
          <p:cNvSpPr txBox="1">
            <a:spLocks/>
          </p:cNvSpPr>
          <p:nvPr/>
        </p:nvSpPr>
        <p:spPr>
          <a:xfrm>
            <a:off x="2062574"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42" name="Content Placeholder 2"/>
          <p:cNvSpPr txBox="1">
            <a:spLocks/>
          </p:cNvSpPr>
          <p:nvPr/>
        </p:nvSpPr>
        <p:spPr>
          <a:xfrm>
            <a:off x="4715740"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LARGE LAMBDA FUNCTION</a:t>
            </a:r>
            <a:endParaRPr lang="en-US" sz="1400" b="1" dirty="0">
              <a:solidFill>
                <a:schemeClr val="bg1"/>
              </a:solidFill>
            </a:endParaRPr>
          </a:p>
        </p:txBody>
      </p:sp>
      <p:sp>
        <p:nvSpPr>
          <p:cNvPr id="39" name="Cross 38">
            <a:extLst>
              <a:ext uri="{FF2B5EF4-FFF2-40B4-BE49-F238E27FC236}">
                <a16:creationId xmlns:a16="http://schemas.microsoft.com/office/drawing/2014/main" id="{02374656-1CE3-DD40-9C11-7B22B434A136}"/>
              </a:ext>
            </a:extLst>
          </p:cNvPr>
          <p:cNvSpPr/>
          <p:nvPr/>
        </p:nvSpPr>
        <p:spPr>
          <a:xfrm rot="2700000">
            <a:off x="1810409" y="26606"/>
            <a:ext cx="5258062" cy="5258062"/>
          </a:xfrm>
          <a:prstGeom prst="plus">
            <a:avLst>
              <a:gd name="adj" fmla="val 4568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336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Lambda based “</a:t>
            </a:r>
            <a:r>
              <a:rPr lang="en-US" dirty="0" err="1"/>
              <a:t>nano</a:t>
            </a:r>
            <a:r>
              <a:rPr lang="en-US" dirty="0"/>
              <a:t>-services”</a:t>
            </a:r>
          </a:p>
        </p:txBody>
      </p:sp>
      <p:sp>
        <p:nvSpPr>
          <p:cNvPr id="77" name="Content Placeholder 2"/>
          <p:cNvSpPr txBox="1">
            <a:spLocks/>
          </p:cNvSpPr>
          <p:nvPr/>
        </p:nvSpPr>
        <p:spPr>
          <a:xfrm>
            <a:off x="1889880" y="1135856"/>
            <a:ext cx="1547813" cy="33932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solidFill>
                  <a:schemeClr val="bg1"/>
                </a:solidFill>
              </a:rPr>
              <a:t>EVENT DRIVEN</a:t>
            </a:r>
          </a:p>
        </p:txBody>
      </p:sp>
      <p:sp>
        <p:nvSpPr>
          <p:cNvPr id="78" name="Content Placeholder 2"/>
          <p:cNvSpPr txBox="1">
            <a:spLocks/>
          </p:cNvSpPr>
          <p:nvPr/>
        </p:nvSpPr>
        <p:spPr>
          <a:xfrm>
            <a:off x="4822578" y="1135671"/>
            <a:ext cx="3306960" cy="339959"/>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a:solidFill>
                  <a:schemeClr val="bg1"/>
                </a:solidFill>
              </a:rPr>
              <a:t>ONE LAMBDA PER HTTP METHOD</a:t>
            </a:r>
            <a:endParaRPr lang="en-US" sz="1400" b="1" dirty="0">
              <a:solidFill>
                <a:schemeClr val="bg1"/>
              </a:solidFill>
            </a:endParaRPr>
          </a:p>
        </p:txBody>
      </p:sp>
      <p:grpSp>
        <p:nvGrpSpPr>
          <p:cNvPr id="83" name="Group 4"/>
          <p:cNvGrpSpPr>
            <a:grpSpLocks noChangeAspect="1"/>
          </p:cNvGrpSpPr>
          <p:nvPr/>
        </p:nvGrpSpPr>
        <p:grpSpPr bwMode="auto">
          <a:xfrm>
            <a:off x="5837737" y="2839642"/>
            <a:ext cx="0" cy="0"/>
            <a:chOff x="5837737" y="2839642"/>
            <a:chExt cx="0" cy="0"/>
          </a:xfrm>
          <a:solidFill>
            <a:schemeClr val="tx1"/>
          </a:solidFill>
        </p:grpSpPr>
        <p:sp>
          <p:nvSpPr>
            <p:cNvPr id="127" name="Line 5"/>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8" name="Line 6"/>
            <p:cNvSpPr>
              <a:spLocks noChangeShapeType="1"/>
            </p:cNvSpPr>
            <p:nvPr/>
          </p:nvSpPr>
          <p:spPr bwMode="auto">
            <a:xfrm>
              <a:off x="350" y="2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sp>
        <p:nvSpPr>
          <p:cNvPr id="125" name="Oval 573"/>
          <p:cNvSpPr>
            <a:spLocks noChangeArrowheads="1"/>
          </p:cNvSpPr>
          <p:nvPr/>
        </p:nvSpPr>
        <p:spPr bwMode="auto">
          <a:xfrm rot="5400000" flipH="1">
            <a:off x="1766566" y="3308674"/>
            <a:ext cx="45778" cy="4635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6" name="Oval 575"/>
          <p:cNvSpPr>
            <a:spLocks noChangeArrowheads="1"/>
          </p:cNvSpPr>
          <p:nvPr/>
        </p:nvSpPr>
        <p:spPr bwMode="auto">
          <a:xfrm rot="5400000" flipH="1">
            <a:off x="1765136" y="2338472"/>
            <a:ext cx="74389" cy="74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11" name="Group 110"/>
          <p:cNvGrpSpPr/>
          <p:nvPr/>
        </p:nvGrpSpPr>
        <p:grpSpPr>
          <a:xfrm>
            <a:off x="2727665" y="1979824"/>
            <a:ext cx="2420407" cy="2307455"/>
            <a:chOff x="2137612" y="2206197"/>
            <a:chExt cx="3227208" cy="3076607"/>
          </a:xfrm>
        </p:grpSpPr>
        <p:cxnSp>
          <p:nvCxnSpPr>
            <p:cNvPr id="112" name="Straight Connector 111"/>
            <p:cNvCxnSpPr>
              <a:cxnSpLocks/>
            </p:cNvCxnSpPr>
            <p:nvPr/>
          </p:nvCxnSpPr>
          <p:spPr>
            <a:xfrm flipV="1">
              <a:off x="2137612" y="3748535"/>
              <a:ext cx="3227208" cy="37613"/>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13" name="Arc 112"/>
            <p:cNvSpPr/>
            <p:nvPr/>
          </p:nvSpPr>
          <p:spPr>
            <a:xfrm flipH="1">
              <a:off x="2221281" y="2206197"/>
              <a:ext cx="1507340" cy="1571767"/>
            </a:xfrm>
            <a:prstGeom prst="arc">
              <a:avLst>
                <a:gd name="adj1" fmla="val 21325447"/>
                <a:gd name="adj2" fmla="val 5095874"/>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Arc 113"/>
            <p:cNvSpPr/>
            <p:nvPr/>
          </p:nvSpPr>
          <p:spPr>
            <a:xfrm rot="5400000" flipH="1">
              <a:off x="2252541" y="3743250"/>
              <a:ext cx="1507340" cy="1571767"/>
            </a:xfrm>
            <a:prstGeom prst="arc">
              <a:avLst>
                <a:gd name="adj1" fmla="val 510741"/>
                <a:gd name="adj2" fmla="val 5790678"/>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115" name="Group 114"/>
            <p:cNvGrpSpPr/>
            <p:nvPr/>
          </p:nvGrpSpPr>
          <p:grpSpPr>
            <a:xfrm>
              <a:off x="3110158" y="3496075"/>
              <a:ext cx="505786" cy="505786"/>
              <a:chOff x="6024785" y="871671"/>
              <a:chExt cx="589660" cy="589660"/>
            </a:xfrm>
          </p:grpSpPr>
          <p:sp>
            <p:nvSpPr>
              <p:cNvPr id="116" name="Oval 115"/>
              <p:cNvSpPr/>
              <p:nvPr/>
            </p:nvSpPr>
            <p:spPr>
              <a:xfrm>
                <a:off x="6024785" y="871671"/>
                <a:ext cx="589660" cy="589660"/>
              </a:xfrm>
              <a:prstGeom prst="ellipse">
                <a:avLst/>
              </a:prstGeom>
              <a:solidFill>
                <a:schemeClr val="bg1">
                  <a:lumMod val="75000"/>
                  <a:lumOff val="2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7" name="Isosceles Triangle 245"/>
              <p:cNvSpPr/>
              <p:nvPr/>
            </p:nvSpPr>
            <p:spPr>
              <a:xfrm rot="5400000">
                <a:off x="6237398" y="1083104"/>
                <a:ext cx="307649" cy="265215"/>
              </a:xfrm>
              <a:prstGeom prst="triangle">
                <a:avLst/>
              </a:prstGeom>
              <a:solidFill>
                <a:srgbClr val="54428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8" name="Isosceles Triangle 436"/>
              <p:cNvSpPr/>
              <p:nvPr/>
            </p:nvSpPr>
            <p:spPr>
              <a:xfrm rot="5400000">
                <a:off x="6199427" y="1033893"/>
                <a:ext cx="307649" cy="265215"/>
              </a:xfrm>
              <a:prstGeom prst="triangl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4" name="Group 13"/>
          <p:cNvGrpSpPr/>
          <p:nvPr/>
        </p:nvGrpSpPr>
        <p:grpSpPr>
          <a:xfrm>
            <a:off x="1313082" y="1914695"/>
            <a:ext cx="1791097" cy="2478155"/>
            <a:chOff x="1106604" y="1914695"/>
            <a:chExt cx="1791097" cy="2478155"/>
          </a:xfrm>
        </p:grpSpPr>
        <p:sp>
          <p:nvSpPr>
            <p:cNvPr id="119" name="Freeform 566"/>
            <p:cNvSpPr>
              <a:spLocks/>
            </p:cNvSpPr>
            <p:nvPr/>
          </p:nvSpPr>
          <p:spPr bwMode="auto">
            <a:xfrm rot="5400000" flipH="1">
              <a:off x="1800135" y="1913884"/>
              <a:ext cx="232894" cy="707837"/>
            </a:xfrm>
            <a:custGeom>
              <a:avLst/>
              <a:gdLst>
                <a:gd name="T0" fmla="*/ 153 w 213"/>
                <a:gd name="T1" fmla="*/ 0 h 646"/>
                <a:gd name="T2" fmla="*/ 153 w 213"/>
                <a:gd name="T3" fmla="*/ 135 h 646"/>
                <a:gd name="T4" fmla="*/ 12 w 213"/>
                <a:gd name="T5" fmla="*/ 266 h 646"/>
                <a:gd name="T6" fmla="*/ 9 w 213"/>
                <a:gd name="T7" fmla="*/ 272 h 646"/>
                <a:gd name="T8" fmla="*/ 9 w 213"/>
                <a:gd name="T9" fmla="*/ 613 h 646"/>
                <a:gd name="T10" fmla="*/ 0 w 213"/>
                <a:gd name="T11" fmla="*/ 629 h 646"/>
                <a:gd name="T12" fmla="*/ 18 w 213"/>
                <a:gd name="T13" fmla="*/ 646 h 646"/>
                <a:gd name="T14" fmla="*/ 35 w 213"/>
                <a:gd name="T15" fmla="*/ 629 h 646"/>
                <a:gd name="T16" fmla="*/ 27 w 213"/>
                <a:gd name="T17" fmla="*/ 613 h 646"/>
                <a:gd name="T18" fmla="*/ 27 w 213"/>
                <a:gd name="T19" fmla="*/ 276 h 646"/>
                <a:gd name="T20" fmla="*/ 153 w 213"/>
                <a:gd name="T21" fmla="*/ 159 h 646"/>
                <a:gd name="T22" fmla="*/ 153 w 213"/>
                <a:gd name="T23" fmla="*/ 342 h 646"/>
                <a:gd name="T24" fmla="*/ 110 w 213"/>
                <a:gd name="T25" fmla="*/ 393 h 646"/>
                <a:gd name="T26" fmla="*/ 162 w 213"/>
                <a:gd name="T27" fmla="*/ 445 h 646"/>
                <a:gd name="T28" fmla="*/ 213 w 213"/>
                <a:gd name="T29" fmla="*/ 393 h 646"/>
                <a:gd name="T30" fmla="*/ 171 w 213"/>
                <a:gd name="T31" fmla="*/ 342 h 646"/>
                <a:gd name="T32" fmla="*/ 171 w 213"/>
                <a:gd name="T33" fmla="*/ 0 h 646"/>
                <a:gd name="T34" fmla="*/ 153 w 213"/>
                <a:gd name="T3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646">
                  <a:moveTo>
                    <a:pt x="153" y="0"/>
                  </a:moveTo>
                  <a:cubicBezTo>
                    <a:pt x="153" y="135"/>
                    <a:pt x="153" y="135"/>
                    <a:pt x="153" y="135"/>
                  </a:cubicBezTo>
                  <a:cubicBezTo>
                    <a:pt x="12" y="266"/>
                    <a:pt x="12" y="266"/>
                    <a:pt x="12" y="266"/>
                  </a:cubicBezTo>
                  <a:cubicBezTo>
                    <a:pt x="10" y="268"/>
                    <a:pt x="9" y="270"/>
                    <a:pt x="9" y="272"/>
                  </a:cubicBezTo>
                  <a:cubicBezTo>
                    <a:pt x="9" y="613"/>
                    <a:pt x="9" y="613"/>
                    <a:pt x="9" y="613"/>
                  </a:cubicBezTo>
                  <a:cubicBezTo>
                    <a:pt x="4" y="617"/>
                    <a:pt x="0" y="622"/>
                    <a:pt x="0" y="629"/>
                  </a:cubicBezTo>
                  <a:cubicBezTo>
                    <a:pt x="0" y="638"/>
                    <a:pt x="8" y="646"/>
                    <a:pt x="18" y="646"/>
                  </a:cubicBezTo>
                  <a:cubicBezTo>
                    <a:pt x="27" y="646"/>
                    <a:pt x="35" y="638"/>
                    <a:pt x="35" y="629"/>
                  </a:cubicBezTo>
                  <a:cubicBezTo>
                    <a:pt x="35" y="622"/>
                    <a:pt x="32" y="617"/>
                    <a:pt x="27" y="613"/>
                  </a:cubicBezTo>
                  <a:cubicBezTo>
                    <a:pt x="27" y="276"/>
                    <a:pt x="27" y="276"/>
                    <a:pt x="27" y="276"/>
                  </a:cubicBezTo>
                  <a:cubicBezTo>
                    <a:pt x="153" y="159"/>
                    <a:pt x="153" y="159"/>
                    <a:pt x="153" y="159"/>
                  </a:cubicBezTo>
                  <a:cubicBezTo>
                    <a:pt x="153" y="342"/>
                    <a:pt x="153" y="342"/>
                    <a:pt x="153" y="342"/>
                  </a:cubicBezTo>
                  <a:cubicBezTo>
                    <a:pt x="129" y="347"/>
                    <a:pt x="110" y="368"/>
                    <a:pt x="110" y="393"/>
                  </a:cubicBezTo>
                  <a:cubicBezTo>
                    <a:pt x="110" y="422"/>
                    <a:pt x="133" y="445"/>
                    <a:pt x="162" y="445"/>
                  </a:cubicBezTo>
                  <a:cubicBezTo>
                    <a:pt x="190" y="445"/>
                    <a:pt x="213" y="422"/>
                    <a:pt x="213" y="393"/>
                  </a:cubicBezTo>
                  <a:cubicBezTo>
                    <a:pt x="213" y="368"/>
                    <a:pt x="195" y="347"/>
                    <a:pt x="171" y="342"/>
                  </a:cubicBezTo>
                  <a:cubicBezTo>
                    <a:pt x="171" y="0"/>
                    <a:pt x="171" y="0"/>
                    <a:pt x="171" y="0"/>
                  </a:cubicBezTo>
                  <a:lnTo>
                    <a:pt x="153"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0" name="Freeform 568"/>
            <p:cNvSpPr>
              <a:spLocks/>
            </p:cNvSpPr>
            <p:nvPr/>
          </p:nvSpPr>
          <p:spPr bwMode="auto">
            <a:xfrm rot="5400000" flipH="1">
              <a:off x="1454228" y="2735309"/>
              <a:ext cx="80683" cy="775931"/>
            </a:xfrm>
            <a:custGeom>
              <a:avLst/>
              <a:gdLst>
                <a:gd name="T0" fmla="*/ 0 w 127"/>
                <a:gd name="T1" fmla="*/ 0 h 1074"/>
                <a:gd name="T2" fmla="*/ 0 w 127"/>
                <a:gd name="T3" fmla="*/ 585 h 1074"/>
                <a:gd name="T4" fmla="*/ 2 w 127"/>
                <a:gd name="T5" fmla="*/ 591 h 1074"/>
                <a:gd name="T6" fmla="*/ 67 w 127"/>
                <a:gd name="T7" fmla="*/ 655 h 1074"/>
                <a:gd name="T8" fmla="*/ 67 w 127"/>
                <a:gd name="T9" fmla="*/ 972 h 1074"/>
                <a:gd name="T10" fmla="*/ 24 w 127"/>
                <a:gd name="T11" fmla="*/ 1023 h 1074"/>
                <a:gd name="T12" fmla="*/ 76 w 127"/>
                <a:gd name="T13" fmla="*/ 1074 h 1074"/>
                <a:gd name="T14" fmla="*/ 127 w 127"/>
                <a:gd name="T15" fmla="*/ 1023 h 1074"/>
                <a:gd name="T16" fmla="*/ 84 w 127"/>
                <a:gd name="T17" fmla="*/ 972 h 1074"/>
                <a:gd name="T18" fmla="*/ 84 w 127"/>
                <a:gd name="T19" fmla="*/ 652 h 1074"/>
                <a:gd name="T20" fmla="*/ 82 w 127"/>
                <a:gd name="T21" fmla="*/ 646 h 1074"/>
                <a:gd name="T22" fmla="*/ 17 w 127"/>
                <a:gd name="T23" fmla="*/ 581 h 1074"/>
                <a:gd name="T24" fmla="*/ 17 w 127"/>
                <a:gd name="T25" fmla="*/ 0 h 1074"/>
                <a:gd name="T26" fmla="*/ 0 w 127"/>
                <a:gd name="T27"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074">
                  <a:moveTo>
                    <a:pt x="0" y="0"/>
                  </a:moveTo>
                  <a:cubicBezTo>
                    <a:pt x="0" y="585"/>
                    <a:pt x="0" y="585"/>
                    <a:pt x="0" y="585"/>
                  </a:cubicBezTo>
                  <a:cubicBezTo>
                    <a:pt x="0" y="587"/>
                    <a:pt x="0" y="589"/>
                    <a:pt x="2" y="591"/>
                  </a:cubicBezTo>
                  <a:cubicBezTo>
                    <a:pt x="67" y="655"/>
                    <a:pt x="67" y="655"/>
                    <a:pt x="67" y="655"/>
                  </a:cubicBezTo>
                  <a:cubicBezTo>
                    <a:pt x="67" y="972"/>
                    <a:pt x="67" y="972"/>
                    <a:pt x="67" y="972"/>
                  </a:cubicBezTo>
                  <a:cubicBezTo>
                    <a:pt x="43" y="976"/>
                    <a:pt x="24" y="997"/>
                    <a:pt x="24" y="1023"/>
                  </a:cubicBezTo>
                  <a:cubicBezTo>
                    <a:pt x="24" y="1051"/>
                    <a:pt x="47" y="1074"/>
                    <a:pt x="76" y="1074"/>
                  </a:cubicBezTo>
                  <a:cubicBezTo>
                    <a:pt x="104" y="1074"/>
                    <a:pt x="127" y="1051"/>
                    <a:pt x="127" y="1023"/>
                  </a:cubicBezTo>
                  <a:cubicBezTo>
                    <a:pt x="127" y="997"/>
                    <a:pt x="109" y="976"/>
                    <a:pt x="84" y="972"/>
                  </a:cubicBezTo>
                  <a:cubicBezTo>
                    <a:pt x="84" y="652"/>
                    <a:pt x="84" y="652"/>
                    <a:pt x="84" y="652"/>
                  </a:cubicBezTo>
                  <a:cubicBezTo>
                    <a:pt x="84" y="650"/>
                    <a:pt x="84" y="647"/>
                    <a:pt x="82" y="646"/>
                  </a:cubicBezTo>
                  <a:cubicBezTo>
                    <a:pt x="17" y="581"/>
                    <a:pt x="17" y="581"/>
                    <a:pt x="17" y="581"/>
                  </a:cubicBezTo>
                  <a:cubicBezTo>
                    <a:pt x="17" y="0"/>
                    <a:pt x="17" y="0"/>
                    <a:pt x="17" y="0"/>
                  </a:cubicBezTo>
                  <a:cubicBezTo>
                    <a:pt x="0" y="0"/>
                    <a:pt x="0" y="0"/>
                    <a:pt x="0"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1" name="Line 569"/>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2" name="Line 570"/>
            <p:cNvSpPr>
              <a:spLocks noChangeShapeType="1"/>
            </p:cNvSpPr>
            <p:nvPr/>
          </p:nvSpPr>
          <p:spPr bwMode="auto">
            <a:xfrm rot="5400000" flipH="1">
              <a:off x="2337451" y="3345010"/>
              <a:ext cx="0" cy="0"/>
            </a:xfrm>
            <a:prstGeom prst="lin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23" name="Freeform 571"/>
            <p:cNvSpPr>
              <a:spLocks/>
            </p:cNvSpPr>
            <p:nvPr/>
          </p:nvSpPr>
          <p:spPr bwMode="auto">
            <a:xfrm rot="5400000" flipH="1">
              <a:off x="1505441" y="3154461"/>
              <a:ext cx="355922" cy="662632"/>
            </a:xfrm>
            <a:custGeom>
              <a:avLst/>
              <a:gdLst>
                <a:gd name="T0" fmla="*/ 234 w 326"/>
                <a:gd name="T1" fmla="*/ 0 h 605"/>
                <a:gd name="T2" fmla="*/ 234 w 326"/>
                <a:gd name="T3" fmla="*/ 217 h 605"/>
                <a:gd name="T4" fmla="*/ 234 w 326"/>
                <a:gd name="T5" fmla="*/ 217 h 605"/>
                <a:gd name="T6" fmla="*/ 234 w 326"/>
                <a:gd name="T7" fmla="*/ 558 h 605"/>
                <a:gd name="T8" fmla="*/ 76 w 326"/>
                <a:gd name="T9" fmla="*/ 558 h 605"/>
                <a:gd name="T10" fmla="*/ 39 w 326"/>
                <a:gd name="T11" fmla="*/ 528 h 605"/>
                <a:gd name="T12" fmla="*/ 0 w 326"/>
                <a:gd name="T13" fmla="*/ 567 h 605"/>
                <a:gd name="T14" fmla="*/ 39 w 326"/>
                <a:gd name="T15" fmla="*/ 605 h 605"/>
                <a:gd name="T16" fmla="*/ 76 w 326"/>
                <a:gd name="T17" fmla="*/ 576 h 605"/>
                <a:gd name="T18" fmla="*/ 242 w 326"/>
                <a:gd name="T19" fmla="*/ 576 h 605"/>
                <a:gd name="T20" fmla="*/ 251 w 326"/>
                <a:gd name="T21" fmla="*/ 567 h 605"/>
                <a:gd name="T22" fmla="*/ 251 w 326"/>
                <a:gd name="T23" fmla="*/ 238 h 605"/>
                <a:gd name="T24" fmla="*/ 302 w 326"/>
                <a:gd name="T25" fmla="*/ 289 h 605"/>
                <a:gd name="T26" fmla="*/ 302 w 326"/>
                <a:gd name="T27" fmla="*/ 381 h 605"/>
                <a:gd name="T28" fmla="*/ 295 w 326"/>
                <a:gd name="T29" fmla="*/ 393 h 605"/>
                <a:gd name="T30" fmla="*/ 311 w 326"/>
                <a:gd name="T31" fmla="*/ 409 h 605"/>
                <a:gd name="T32" fmla="*/ 326 w 326"/>
                <a:gd name="T33" fmla="*/ 393 h 605"/>
                <a:gd name="T34" fmla="*/ 320 w 326"/>
                <a:gd name="T35" fmla="*/ 381 h 605"/>
                <a:gd name="T36" fmla="*/ 320 w 326"/>
                <a:gd name="T37" fmla="*/ 285 h 605"/>
                <a:gd name="T38" fmla="*/ 317 w 326"/>
                <a:gd name="T39" fmla="*/ 279 h 605"/>
                <a:gd name="T40" fmla="*/ 251 w 326"/>
                <a:gd name="T41" fmla="*/ 213 h 605"/>
                <a:gd name="T42" fmla="*/ 251 w 326"/>
                <a:gd name="T43" fmla="*/ 0 h 605"/>
                <a:gd name="T44" fmla="*/ 234 w 326"/>
                <a:gd name="T4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605">
                  <a:moveTo>
                    <a:pt x="234" y="0"/>
                  </a:moveTo>
                  <a:cubicBezTo>
                    <a:pt x="234" y="217"/>
                    <a:pt x="234" y="217"/>
                    <a:pt x="234" y="217"/>
                  </a:cubicBezTo>
                  <a:cubicBezTo>
                    <a:pt x="234" y="217"/>
                    <a:pt x="234" y="217"/>
                    <a:pt x="234" y="217"/>
                  </a:cubicBezTo>
                  <a:cubicBezTo>
                    <a:pt x="234" y="558"/>
                    <a:pt x="234" y="558"/>
                    <a:pt x="234" y="558"/>
                  </a:cubicBezTo>
                  <a:cubicBezTo>
                    <a:pt x="76" y="558"/>
                    <a:pt x="76" y="558"/>
                    <a:pt x="76" y="558"/>
                  </a:cubicBezTo>
                  <a:cubicBezTo>
                    <a:pt x="72" y="541"/>
                    <a:pt x="57" y="528"/>
                    <a:pt x="39" y="528"/>
                  </a:cubicBezTo>
                  <a:cubicBezTo>
                    <a:pt x="17" y="528"/>
                    <a:pt x="0" y="546"/>
                    <a:pt x="0" y="567"/>
                  </a:cubicBezTo>
                  <a:cubicBezTo>
                    <a:pt x="0" y="588"/>
                    <a:pt x="17" y="605"/>
                    <a:pt x="39" y="605"/>
                  </a:cubicBezTo>
                  <a:cubicBezTo>
                    <a:pt x="57" y="605"/>
                    <a:pt x="72" y="593"/>
                    <a:pt x="76" y="576"/>
                  </a:cubicBezTo>
                  <a:cubicBezTo>
                    <a:pt x="242" y="576"/>
                    <a:pt x="242" y="576"/>
                    <a:pt x="242" y="576"/>
                  </a:cubicBezTo>
                  <a:cubicBezTo>
                    <a:pt x="247" y="576"/>
                    <a:pt x="251" y="572"/>
                    <a:pt x="251" y="567"/>
                  </a:cubicBezTo>
                  <a:cubicBezTo>
                    <a:pt x="251" y="238"/>
                    <a:pt x="251" y="238"/>
                    <a:pt x="251" y="238"/>
                  </a:cubicBezTo>
                  <a:cubicBezTo>
                    <a:pt x="302" y="289"/>
                    <a:pt x="302" y="289"/>
                    <a:pt x="302" y="289"/>
                  </a:cubicBezTo>
                  <a:cubicBezTo>
                    <a:pt x="302" y="381"/>
                    <a:pt x="302" y="381"/>
                    <a:pt x="302" y="381"/>
                  </a:cubicBezTo>
                  <a:cubicBezTo>
                    <a:pt x="298" y="383"/>
                    <a:pt x="295" y="388"/>
                    <a:pt x="295" y="393"/>
                  </a:cubicBezTo>
                  <a:cubicBezTo>
                    <a:pt x="295" y="402"/>
                    <a:pt x="302" y="409"/>
                    <a:pt x="311" y="409"/>
                  </a:cubicBezTo>
                  <a:cubicBezTo>
                    <a:pt x="319" y="409"/>
                    <a:pt x="326" y="402"/>
                    <a:pt x="326" y="393"/>
                  </a:cubicBezTo>
                  <a:cubicBezTo>
                    <a:pt x="326" y="388"/>
                    <a:pt x="324" y="383"/>
                    <a:pt x="320" y="381"/>
                  </a:cubicBezTo>
                  <a:cubicBezTo>
                    <a:pt x="320" y="285"/>
                    <a:pt x="320" y="285"/>
                    <a:pt x="320" y="285"/>
                  </a:cubicBezTo>
                  <a:cubicBezTo>
                    <a:pt x="320" y="283"/>
                    <a:pt x="319" y="281"/>
                    <a:pt x="317" y="279"/>
                  </a:cubicBezTo>
                  <a:cubicBezTo>
                    <a:pt x="251" y="213"/>
                    <a:pt x="251" y="213"/>
                    <a:pt x="251" y="213"/>
                  </a:cubicBezTo>
                  <a:cubicBezTo>
                    <a:pt x="251" y="0"/>
                    <a:pt x="251" y="0"/>
                    <a:pt x="251" y="0"/>
                  </a:cubicBezTo>
                  <a:lnTo>
                    <a:pt x="234" y="0"/>
                  </a:lnTo>
                  <a:close/>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24" name="Freeform 572"/>
            <p:cNvSpPr>
              <a:spLocks/>
            </p:cNvSpPr>
            <p:nvPr/>
          </p:nvSpPr>
          <p:spPr bwMode="auto">
            <a:xfrm rot="5400000" flipH="1">
              <a:off x="1624177" y="3657730"/>
              <a:ext cx="367939" cy="993375"/>
            </a:xfrm>
            <a:custGeom>
              <a:avLst/>
              <a:gdLst>
                <a:gd name="T0" fmla="*/ 319 w 337"/>
                <a:gd name="T1" fmla="*/ 0 h 907"/>
                <a:gd name="T2" fmla="*/ 319 w 337"/>
                <a:gd name="T3" fmla="*/ 212 h 907"/>
                <a:gd name="T4" fmla="*/ 33 w 337"/>
                <a:gd name="T5" fmla="*/ 406 h 907"/>
                <a:gd name="T6" fmla="*/ 30 w 337"/>
                <a:gd name="T7" fmla="*/ 413 h 907"/>
                <a:gd name="T8" fmla="*/ 30 w 337"/>
                <a:gd name="T9" fmla="*/ 831 h 907"/>
                <a:gd name="T10" fmla="*/ 0 w 337"/>
                <a:gd name="T11" fmla="*/ 868 h 907"/>
                <a:gd name="T12" fmla="*/ 38 w 337"/>
                <a:gd name="T13" fmla="*/ 907 h 907"/>
                <a:gd name="T14" fmla="*/ 77 w 337"/>
                <a:gd name="T15" fmla="*/ 868 h 907"/>
                <a:gd name="T16" fmla="*/ 47 w 337"/>
                <a:gd name="T17" fmla="*/ 831 h 907"/>
                <a:gd name="T18" fmla="*/ 47 w 337"/>
                <a:gd name="T19" fmla="*/ 418 h 907"/>
                <a:gd name="T20" fmla="*/ 333 w 337"/>
                <a:gd name="T21" fmla="*/ 224 h 907"/>
                <a:gd name="T22" fmla="*/ 337 w 337"/>
                <a:gd name="T23" fmla="*/ 217 h 907"/>
                <a:gd name="T24" fmla="*/ 337 w 337"/>
                <a:gd name="T25" fmla="*/ 0 h 907"/>
                <a:gd name="T26" fmla="*/ 319 w 337"/>
                <a:gd name="T27"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07">
                  <a:moveTo>
                    <a:pt x="319" y="0"/>
                  </a:moveTo>
                  <a:cubicBezTo>
                    <a:pt x="319" y="212"/>
                    <a:pt x="319" y="212"/>
                    <a:pt x="319" y="212"/>
                  </a:cubicBezTo>
                  <a:cubicBezTo>
                    <a:pt x="33" y="406"/>
                    <a:pt x="33" y="406"/>
                    <a:pt x="33" y="406"/>
                  </a:cubicBezTo>
                  <a:cubicBezTo>
                    <a:pt x="31" y="407"/>
                    <a:pt x="30" y="410"/>
                    <a:pt x="30" y="413"/>
                  </a:cubicBezTo>
                  <a:cubicBezTo>
                    <a:pt x="30" y="831"/>
                    <a:pt x="30" y="831"/>
                    <a:pt x="30" y="831"/>
                  </a:cubicBezTo>
                  <a:cubicBezTo>
                    <a:pt x="13" y="835"/>
                    <a:pt x="0" y="850"/>
                    <a:pt x="0" y="868"/>
                  </a:cubicBezTo>
                  <a:cubicBezTo>
                    <a:pt x="0" y="890"/>
                    <a:pt x="17" y="907"/>
                    <a:pt x="38" y="907"/>
                  </a:cubicBezTo>
                  <a:cubicBezTo>
                    <a:pt x="60" y="907"/>
                    <a:pt x="77" y="890"/>
                    <a:pt x="77" y="868"/>
                  </a:cubicBezTo>
                  <a:cubicBezTo>
                    <a:pt x="77" y="850"/>
                    <a:pt x="64" y="835"/>
                    <a:pt x="47" y="831"/>
                  </a:cubicBezTo>
                  <a:cubicBezTo>
                    <a:pt x="47" y="418"/>
                    <a:pt x="47" y="418"/>
                    <a:pt x="47" y="418"/>
                  </a:cubicBezTo>
                  <a:cubicBezTo>
                    <a:pt x="333" y="224"/>
                    <a:pt x="333" y="224"/>
                    <a:pt x="333" y="224"/>
                  </a:cubicBezTo>
                  <a:cubicBezTo>
                    <a:pt x="335" y="222"/>
                    <a:pt x="337" y="220"/>
                    <a:pt x="337" y="217"/>
                  </a:cubicBezTo>
                  <a:cubicBezTo>
                    <a:pt x="337" y="0"/>
                    <a:pt x="337" y="0"/>
                    <a:pt x="337" y="0"/>
                  </a:cubicBezTo>
                  <a:cubicBezTo>
                    <a:pt x="319" y="0"/>
                    <a:pt x="319" y="0"/>
                    <a:pt x="319" y="0"/>
                  </a:cubicBezTo>
                </a:path>
              </a:pathLst>
            </a:custGeom>
            <a:solidFill>
              <a:schemeClr val="accent6"/>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06" name="Group 105"/>
            <p:cNvGrpSpPr/>
            <p:nvPr/>
          </p:nvGrpSpPr>
          <p:grpSpPr>
            <a:xfrm>
              <a:off x="1916057" y="1914695"/>
              <a:ext cx="981644" cy="2478155"/>
              <a:chOff x="1330772" y="2119358"/>
              <a:chExt cx="1308858" cy="3304207"/>
            </a:xfrm>
          </p:grpSpPr>
          <p:sp>
            <p:nvSpPr>
              <p:cNvPr id="107" name="Oval 106"/>
              <p:cNvSpPr/>
              <p:nvPr/>
            </p:nvSpPr>
            <p:spPr>
              <a:xfrm>
                <a:off x="1844412" y="2119358"/>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8" name="Oval 107"/>
              <p:cNvSpPr/>
              <p:nvPr/>
            </p:nvSpPr>
            <p:spPr>
              <a:xfrm>
                <a:off x="1330772" y="3361505"/>
                <a:ext cx="795220"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9" name="Oval 108"/>
              <p:cNvSpPr/>
              <p:nvPr/>
            </p:nvSpPr>
            <p:spPr>
              <a:xfrm>
                <a:off x="1820985" y="4628346"/>
                <a:ext cx="795218" cy="795219"/>
              </a:xfrm>
              <a:prstGeom prst="ellipse">
                <a:avLst/>
              </a:prstGeom>
              <a:solidFill>
                <a:schemeClr val="bg1">
                  <a:lumMod val="75000"/>
                  <a:lumOff val="25000"/>
                  <a:alpha val="74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221" y="1988381"/>
              <a:ext cx="591371" cy="488787"/>
            </a:xfrm>
            <a:prstGeom prst="rect">
              <a:avLst/>
            </a:prstGeom>
            <a:noFill/>
          </p:spPr>
        </p:pic>
        <p:pic>
          <p:nvPicPr>
            <p:cNvPr id="91" name="Picture 9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237" y="3869892"/>
              <a:ext cx="591371" cy="488787"/>
            </a:xfrm>
            <a:prstGeom prst="rect">
              <a:avLst/>
            </a:prstGeom>
          </p:spPr>
        </p:pic>
        <p:pic>
          <p:nvPicPr>
            <p:cNvPr id="92" name="Picture 9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395" y="2930676"/>
              <a:ext cx="591371" cy="488787"/>
            </a:xfrm>
            <a:prstGeom prst="rect">
              <a:avLst/>
            </a:prstGeom>
          </p:spPr>
        </p:pic>
      </p:grpSp>
      <p:sp>
        <p:nvSpPr>
          <p:cNvPr id="12" name="TextBox 11"/>
          <p:cNvSpPr txBox="1"/>
          <p:nvPr/>
        </p:nvSpPr>
        <p:spPr>
          <a:xfrm>
            <a:off x="1353070" y="2080321"/>
            <a:ext cx="665567"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/pets</a:t>
            </a:r>
          </a:p>
        </p:txBody>
      </p:sp>
      <p:sp>
        <p:nvSpPr>
          <p:cNvPr id="292" name="TextBox 291"/>
          <p:cNvSpPr txBox="1"/>
          <p:nvPr/>
        </p:nvSpPr>
        <p:spPr>
          <a:xfrm>
            <a:off x="1134667" y="2259035"/>
            <a:ext cx="659155"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/pets</a:t>
            </a:r>
          </a:p>
        </p:txBody>
      </p:sp>
      <p:sp>
        <p:nvSpPr>
          <p:cNvPr id="293" name="TextBox 292"/>
          <p:cNvSpPr txBox="1"/>
          <p:nvPr/>
        </p:nvSpPr>
        <p:spPr>
          <a:xfrm>
            <a:off x="493539" y="3005720"/>
            <a:ext cx="859531"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DELETE /pets</a:t>
            </a:r>
          </a:p>
        </p:txBody>
      </p:sp>
      <p:sp>
        <p:nvSpPr>
          <p:cNvPr id="294" name="TextBox 293"/>
          <p:cNvSpPr txBox="1"/>
          <p:nvPr/>
        </p:nvSpPr>
        <p:spPr>
          <a:xfrm>
            <a:off x="370337" y="3556625"/>
            <a:ext cx="1239442"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GET /describe/pet/$id</a:t>
            </a:r>
          </a:p>
        </p:txBody>
      </p:sp>
      <p:sp>
        <p:nvSpPr>
          <p:cNvPr id="295" name="TextBox 294"/>
          <p:cNvSpPr txBox="1"/>
          <p:nvPr/>
        </p:nvSpPr>
        <p:spPr>
          <a:xfrm>
            <a:off x="308255" y="4178708"/>
            <a:ext cx="1233030" cy="215444"/>
          </a:xfrm>
          <a:prstGeom prst="rect">
            <a:avLst/>
          </a:prstGeom>
          <a:noFill/>
        </p:spPr>
        <p:txBody>
          <a:bodyPr wrap="none" rtlCol="0">
            <a:spAutoFit/>
          </a:bodyPr>
          <a:lstStyle/>
          <a:p>
            <a:r>
              <a:rPr lang="en-US" sz="800" b="1" dirty="0">
                <a:solidFill>
                  <a:schemeClr val="accent1"/>
                </a:solidFill>
                <a:latin typeface="Arial" charset="0"/>
                <a:ea typeface="Arial" charset="0"/>
                <a:cs typeface="Arial" charset="0"/>
              </a:rPr>
              <a:t>PUT /describe/pet/$id</a:t>
            </a: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colorTemperature colorTemp="5709"/>
                    </a14:imgEffect>
                    <a14:imgEffect>
                      <a14:saturation sat="348000"/>
                    </a14:imgEffect>
                    <a14:imgEffect>
                      <a14:brightnessContrast bright="10000" contrast="-17000"/>
                    </a14:imgEffect>
                  </a14:imgLayer>
                </a14:imgProps>
              </a:ext>
            </a:extLst>
          </a:blip>
          <a:stretch>
            <a:fillRect/>
          </a:stretch>
        </p:blipFill>
        <p:spPr>
          <a:xfrm>
            <a:off x="4822578" y="1512215"/>
            <a:ext cx="3258151" cy="3251648"/>
          </a:xfrm>
          <a:prstGeom prst="rect">
            <a:avLst/>
          </a:prstGeom>
        </p:spPr>
      </p:pic>
      <p:sp>
        <p:nvSpPr>
          <p:cNvPr id="7" name="Freeform 6"/>
          <p:cNvSpPr/>
          <p:nvPr/>
        </p:nvSpPr>
        <p:spPr>
          <a:xfrm>
            <a:off x="3858768" y="2147554"/>
            <a:ext cx="2093976" cy="997982"/>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5" name="Freeform 44"/>
          <p:cNvSpPr/>
          <p:nvPr/>
        </p:nvSpPr>
        <p:spPr>
          <a:xfrm>
            <a:off x="3857778" y="2338471"/>
            <a:ext cx="1697036" cy="802585"/>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6" name="Freeform 45"/>
          <p:cNvSpPr/>
          <p:nvPr/>
        </p:nvSpPr>
        <p:spPr>
          <a:xfrm>
            <a:off x="3848659" y="2734055"/>
            <a:ext cx="1521647" cy="416925"/>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7" name="Freeform 46"/>
          <p:cNvSpPr/>
          <p:nvPr/>
        </p:nvSpPr>
        <p:spPr>
          <a:xfrm>
            <a:off x="3855360" y="2572270"/>
            <a:ext cx="1959370" cy="569337"/>
          </a:xfrm>
          <a:custGeom>
            <a:avLst/>
            <a:gdLst>
              <a:gd name="connsiteX0" fmla="*/ 0 w 2093976"/>
              <a:gd name="connsiteY0" fmla="*/ 997982 h 997982"/>
              <a:gd name="connsiteX1" fmla="*/ 649224 w 2093976"/>
              <a:gd name="connsiteY1" fmla="*/ 138446 h 997982"/>
              <a:gd name="connsiteX2" fmla="*/ 2093976 w 2093976"/>
              <a:gd name="connsiteY2" fmla="*/ 1286 h 997982"/>
            </a:gdLst>
            <a:ahLst/>
            <a:cxnLst>
              <a:cxn ang="0">
                <a:pos x="connsiteX0" y="connsiteY0"/>
              </a:cxn>
              <a:cxn ang="0">
                <a:pos x="connsiteX1" y="connsiteY1"/>
              </a:cxn>
              <a:cxn ang="0">
                <a:pos x="connsiteX2" y="connsiteY2"/>
              </a:cxn>
            </a:cxnLst>
            <a:rect l="l" t="t" r="r" b="b"/>
            <a:pathLst>
              <a:path w="2093976" h="997982">
                <a:moveTo>
                  <a:pt x="0" y="997982"/>
                </a:moveTo>
                <a:cubicBezTo>
                  <a:pt x="150114" y="651272"/>
                  <a:pt x="300228" y="304562"/>
                  <a:pt x="649224" y="138446"/>
                </a:cubicBezTo>
                <a:cubicBezTo>
                  <a:pt x="998220" y="-27670"/>
                  <a:pt x="1973580" y="2810"/>
                  <a:pt x="2093976" y="1286"/>
                </a:cubicBezTo>
              </a:path>
            </a:pathLst>
          </a:custGeom>
          <a:noFill/>
          <a:ln w="222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Freeform 7"/>
          <p:cNvSpPr/>
          <p:nvPr/>
        </p:nvSpPr>
        <p:spPr>
          <a:xfrm>
            <a:off x="3840480" y="3163824"/>
            <a:ext cx="1714334" cy="788215"/>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9" name="Freeform 48"/>
          <p:cNvSpPr/>
          <p:nvPr/>
        </p:nvSpPr>
        <p:spPr>
          <a:xfrm>
            <a:off x="3838706" y="3168999"/>
            <a:ext cx="1531600" cy="379059"/>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0" name="Freeform 49"/>
          <p:cNvSpPr/>
          <p:nvPr/>
        </p:nvSpPr>
        <p:spPr>
          <a:xfrm>
            <a:off x="3866369" y="3184983"/>
            <a:ext cx="1865177" cy="542574"/>
          </a:xfrm>
          <a:custGeom>
            <a:avLst/>
            <a:gdLst>
              <a:gd name="connsiteX0" fmla="*/ 0 w 1764792"/>
              <a:gd name="connsiteY0" fmla="*/ 0 h 813259"/>
              <a:gd name="connsiteX1" fmla="*/ 640080 w 1764792"/>
              <a:gd name="connsiteY1" fmla="*/ 731520 h 813259"/>
              <a:gd name="connsiteX2" fmla="*/ 1764792 w 1764792"/>
              <a:gd name="connsiteY2" fmla="*/ 795528 h 813259"/>
            </a:gdLst>
            <a:ahLst/>
            <a:cxnLst>
              <a:cxn ang="0">
                <a:pos x="connsiteX0" y="connsiteY0"/>
              </a:cxn>
              <a:cxn ang="0">
                <a:pos x="connsiteX1" y="connsiteY1"/>
              </a:cxn>
              <a:cxn ang="0">
                <a:pos x="connsiteX2" y="connsiteY2"/>
              </a:cxn>
            </a:cxnLst>
            <a:rect l="l" t="t" r="r" b="b"/>
            <a:pathLst>
              <a:path w="1764792" h="813259">
                <a:moveTo>
                  <a:pt x="0" y="0"/>
                </a:moveTo>
                <a:cubicBezTo>
                  <a:pt x="172974" y="299466"/>
                  <a:pt x="345948" y="598932"/>
                  <a:pt x="640080" y="731520"/>
                </a:cubicBezTo>
                <a:cubicBezTo>
                  <a:pt x="934212" y="864108"/>
                  <a:pt x="1764792" y="795528"/>
                  <a:pt x="1764792" y="795528"/>
                </a:cubicBezTo>
              </a:path>
            </a:pathLst>
          </a:custGeom>
          <a:noFill/>
          <a:ln w="15875">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72C4C2AB-21CD-4545-84F7-E3036A4A949A}"/>
              </a:ext>
            </a:extLst>
          </p:cNvPr>
          <p:cNvSpPr txBox="1"/>
          <p:nvPr/>
        </p:nvSpPr>
        <p:spPr>
          <a:xfrm>
            <a:off x="1714500" y="3406140"/>
            <a:ext cx="184731" cy="369332"/>
          </a:xfrm>
          <a:prstGeom prst="rect">
            <a:avLst/>
          </a:prstGeom>
          <a:noFill/>
          <a:ln>
            <a:solidFill>
              <a:schemeClr val="bg1"/>
            </a:solidFill>
          </a:ln>
        </p:spPr>
        <p:txBody>
          <a:bodyPr wrap="none" rtlCol="0">
            <a:spAutoFit/>
          </a:bodyPr>
          <a:lstStyle/>
          <a:p>
            <a:endParaRPr lang="en-US" dirty="0">
              <a:solidFill>
                <a:schemeClr val="bg1"/>
              </a:solidFill>
            </a:endParaRPr>
          </a:p>
        </p:txBody>
      </p:sp>
    </p:spTree>
    <p:extLst>
      <p:ext uri="{BB962C8B-B14F-4D97-AF65-F5344CB8AC3E}">
        <p14:creationId xmlns:p14="http://schemas.microsoft.com/office/powerpoint/2010/main" val="26474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2089-9481-D743-879A-E32D93A004B3}"/>
              </a:ext>
            </a:extLst>
          </p:cNvPr>
          <p:cNvSpPr>
            <a:spLocks noGrp="1"/>
          </p:cNvSpPr>
          <p:nvPr>
            <p:ph type="title"/>
          </p:nvPr>
        </p:nvSpPr>
        <p:spPr/>
        <p:txBody>
          <a:bodyPr/>
          <a:lstStyle/>
          <a:p>
            <a:r>
              <a:rPr lang="en-US" dirty="0"/>
              <a:t>Lambda Best Practices</a:t>
            </a:r>
          </a:p>
        </p:txBody>
      </p:sp>
      <p:sp>
        <p:nvSpPr>
          <p:cNvPr id="3" name="Content Placeholder 2">
            <a:extLst>
              <a:ext uri="{FF2B5EF4-FFF2-40B4-BE49-F238E27FC236}">
                <a16:creationId xmlns:a16="http://schemas.microsoft.com/office/drawing/2014/main" id="{58469F3B-6011-1347-AF90-288C5C010101}"/>
              </a:ext>
            </a:extLst>
          </p:cNvPr>
          <p:cNvSpPr>
            <a:spLocks noGrp="1"/>
          </p:cNvSpPr>
          <p:nvPr>
            <p:ph idx="1"/>
          </p:nvPr>
        </p:nvSpPr>
        <p:spPr/>
        <p:txBody>
          <a:bodyPr/>
          <a:lstStyle/>
          <a:p>
            <a:pPr marL="342900" indent="-342900">
              <a:buFont typeface="Arial" panose="020B0604020202020204" pitchFamily="34" charset="0"/>
              <a:buChar char="•"/>
            </a:pPr>
            <a:r>
              <a:rPr lang="en-US" dirty="0"/>
              <a:t>Do handlers share code?</a:t>
            </a:r>
          </a:p>
          <a:p>
            <a:pPr marL="1085850" lvl="1" indent="-342900">
              <a:buFont typeface="Arial" panose="020B0604020202020204" pitchFamily="34" charset="0"/>
              <a:buChar char="•"/>
            </a:pPr>
            <a:r>
              <a:rPr lang="en-US" dirty="0"/>
              <a:t>Split them into their own Lambda functions</a:t>
            </a:r>
          </a:p>
          <a:p>
            <a:pPr marL="1085850" lvl="1" indent="-342900">
              <a:buFont typeface="Arial" panose="020B0604020202020204" pitchFamily="34" charset="0"/>
              <a:buChar char="•"/>
            </a:pPr>
            <a:r>
              <a:rPr lang="en-US" dirty="0"/>
              <a:t>Use language-specific packages to share code</a:t>
            </a:r>
          </a:p>
          <a:p>
            <a:pPr marL="342900" indent="-342900">
              <a:buFont typeface="Arial" panose="020B0604020202020204" pitchFamily="34" charset="0"/>
              <a:buChar char="•"/>
            </a:pPr>
            <a:r>
              <a:rPr lang="en-US" dirty="0"/>
              <a:t>Do functions share event sources?</a:t>
            </a:r>
          </a:p>
          <a:p>
            <a:pPr marL="1085850" lvl="1" indent="-342900">
              <a:buFont typeface="Arial" panose="020B0604020202020204" pitchFamily="34" charset="0"/>
              <a:buChar char="•"/>
            </a:pPr>
            <a:r>
              <a:rPr lang="en-US" dirty="0"/>
              <a:t>Split them in own code repos, with own SAM files</a:t>
            </a:r>
          </a:p>
          <a:p>
            <a:pPr marL="342900" indent="-342900">
              <a:buFont typeface="Arial" panose="020B0604020202020204" pitchFamily="34" charset="0"/>
              <a:buChar char="•"/>
            </a:pPr>
            <a:r>
              <a:rPr lang="en-US" dirty="0"/>
              <a:t>Locally validate SAM files before commit</a:t>
            </a:r>
          </a:p>
          <a:p>
            <a:pPr marL="1085850" lvl="1" indent="-342900">
              <a:buFont typeface="Arial" panose="020B0604020202020204" pitchFamily="34" charset="0"/>
              <a:buChar char="•"/>
            </a:pPr>
            <a:r>
              <a:rPr lang="en-US" dirty="0"/>
              <a:t>Again in CI/CD process</a:t>
            </a:r>
          </a:p>
        </p:txBody>
      </p:sp>
    </p:spTree>
    <p:extLst>
      <p:ext uri="{BB962C8B-B14F-4D97-AF65-F5344CB8AC3E}">
        <p14:creationId xmlns:p14="http://schemas.microsoft.com/office/powerpoint/2010/main" val="32370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DAF1-94F5-214C-9CF5-56BA6045E1B7}"/>
              </a:ext>
            </a:extLst>
          </p:cNvPr>
          <p:cNvSpPr>
            <a:spLocks noGrp="1"/>
          </p:cNvSpPr>
          <p:nvPr>
            <p:ph sz="quarter" idx="10"/>
          </p:nvPr>
        </p:nvSpPr>
        <p:spPr/>
        <p:txBody>
          <a:bodyPr/>
          <a:lstStyle/>
          <a:p>
            <a:r>
              <a:rPr lang="en-US" dirty="0"/>
              <a:t>Application Code and </a:t>
            </a:r>
          </a:p>
          <a:p>
            <a:r>
              <a:rPr lang="en-US" dirty="0"/>
              <a:t>Run using Maven</a:t>
            </a:r>
          </a:p>
        </p:txBody>
      </p:sp>
    </p:spTree>
    <p:extLst>
      <p:ext uri="{BB962C8B-B14F-4D97-AF65-F5344CB8AC3E}">
        <p14:creationId xmlns:p14="http://schemas.microsoft.com/office/powerpoint/2010/main" val="370380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Separate the </a:t>
            </a:r>
            <a:r>
              <a:rPr lang="en-US" sz="2400" dirty="0">
                <a:solidFill>
                  <a:schemeClr val="accent1"/>
                </a:solidFill>
                <a:latin typeface="Amazon Ember" charset="0"/>
                <a:ea typeface="Amazon Ember" charset="0"/>
                <a:cs typeface="Amazon Ember" charset="0"/>
              </a:rPr>
              <a:t>Lambda handler </a:t>
            </a:r>
            <a:r>
              <a:rPr lang="en-US" sz="2400" dirty="0">
                <a:latin typeface="Amazon Ember" charset="0"/>
                <a:ea typeface="Amazon Ember" charset="0"/>
                <a:cs typeface="Amazon Ember" charset="0"/>
              </a:rPr>
              <a:t>from core logic</a:t>
            </a:r>
          </a:p>
        </p:txBody>
      </p:sp>
      <p:sp>
        <p:nvSpPr>
          <p:cNvPr id="4" name="Rectangle 3"/>
          <p:cNvSpPr/>
          <p:nvPr/>
        </p:nvSpPr>
        <p:spPr>
          <a:xfrm>
            <a:off x="653844" y="1724466"/>
            <a:ext cx="6949455" cy="2862322"/>
          </a:xfrm>
          <a:prstGeom prst="rect">
            <a:avLst/>
          </a:prstGeom>
        </p:spPr>
        <p:txBody>
          <a:bodyPr wrap="square">
            <a:spAutoFit/>
          </a:bodyPr>
          <a:lstStyle/>
          <a:p>
            <a:r>
              <a:rPr lang="en-US" sz="1200" b="1" dirty="0">
                <a:solidFill>
                  <a:schemeClr val="bg1"/>
                </a:solidFill>
                <a:latin typeface="Courier" charset="0"/>
                <a:ea typeface="Courier" charset="0"/>
                <a:cs typeface="Courier" charset="0"/>
              </a:rPr>
              <a:t>public class </a:t>
            </a:r>
            <a:r>
              <a:rPr lang="en-US" sz="1200" dirty="0" err="1">
                <a:solidFill>
                  <a:schemeClr val="bg1"/>
                </a:solidFill>
                <a:latin typeface="Courier" charset="0"/>
                <a:ea typeface="Courier" charset="0"/>
                <a:cs typeface="Courier" charset="0"/>
              </a:rPr>
              <a:t>BookPostHandler</a:t>
            </a: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implements </a:t>
            </a:r>
            <a:r>
              <a:rPr lang="en-US" sz="1200" dirty="0" err="1">
                <a:solidFill>
                  <a:schemeClr val="bg1"/>
                </a:solidFill>
                <a:latin typeface="Courier" charset="0"/>
                <a:ea typeface="Courier" charset="0"/>
                <a:cs typeface="Courier" charset="0"/>
              </a:rPr>
              <a:t>RequestHandler</a:t>
            </a:r>
            <a:r>
              <a:rPr lang="en-US" sz="1200" dirty="0">
                <a:solidFill>
                  <a:schemeClr val="bg1"/>
                </a:solidFill>
                <a:latin typeface="Courier" charset="0"/>
                <a:ea typeface="Courier" charset="0"/>
                <a:cs typeface="Courier" charset="0"/>
              </a:rPr>
              <a:t>&lt;Book, String&gt; {</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static </a:t>
            </a:r>
            <a:r>
              <a:rPr lang="en-US" sz="1200" dirty="0" err="1">
                <a:solidFill>
                  <a:schemeClr val="bg1"/>
                </a:solidFill>
                <a:latin typeface="Courier" charset="0"/>
                <a:ea typeface="Courier" charset="0"/>
                <a:cs typeface="Courier" charset="0"/>
              </a:rPr>
              <a:t>DynamoDBMapper</a:t>
            </a:r>
            <a:r>
              <a:rPr lang="en-US" sz="1200" dirty="0">
                <a:solidFill>
                  <a:schemeClr val="bg1"/>
                </a:solidFill>
                <a:latin typeface="Courier" charset="0"/>
                <a:ea typeface="Courier" charset="0"/>
                <a:cs typeface="Courier" charset="0"/>
              </a:rPr>
              <a:t> mapper = </a:t>
            </a:r>
            <a:r>
              <a:rPr lang="en-US" sz="1200" dirty="0" err="1">
                <a:solidFill>
                  <a:schemeClr val="bg1"/>
                </a:solidFill>
                <a:latin typeface="Courier" charset="0"/>
                <a:ea typeface="Courier" charset="0"/>
                <a:cs typeface="Courier" charset="0"/>
              </a:rPr>
              <a:t>DDBUtil.getMapper</a:t>
            </a:r>
            <a:r>
              <a:rPr lang="en-US" sz="1200" dirty="0">
                <a:solidFill>
                  <a:schemeClr val="bg1"/>
                </a:solidFill>
                <a:latin typeface="Courier" charset="0"/>
                <a:ea typeface="Courier" charset="0"/>
                <a:cs typeface="Courier" charset="0"/>
              </a:rPr>
              <a:t>();</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public </a:t>
            </a:r>
            <a:r>
              <a:rPr lang="en-US" sz="1200" dirty="0">
                <a:solidFill>
                  <a:schemeClr val="bg1"/>
                </a:solidFill>
                <a:latin typeface="Courier" charset="0"/>
                <a:ea typeface="Courier" charset="0"/>
                <a:cs typeface="Courier" charset="0"/>
              </a:rPr>
              <a:t>String </a:t>
            </a:r>
            <a:r>
              <a:rPr lang="en-US" sz="1200" dirty="0" err="1">
                <a:solidFill>
                  <a:schemeClr val="bg1"/>
                </a:solidFill>
                <a:latin typeface="Courier" charset="0"/>
                <a:ea typeface="Courier" charset="0"/>
                <a:cs typeface="Courier" charset="0"/>
              </a:rPr>
              <a:t>handleRequest</a:t>
            </a:r>
            <a:r>
              <a:rPr lang="en-US" sz="1200" dirty="0">
                <a:solidFill>
                  <a:schemeClr val="bg1"/>
                </a:solidFill>
                <a:latin typeface="Courier" charset="0"/>
                <a:ea typeface="Courier" charset="0"/>
                <a:cs typeface="Courier" charset="0"/>
              </a:rPr>
              <a:t>(Book book, Context context)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System.</a:t>
            </a:r>
            <a:r>
              <a:rPr lang="en-US" sz="1200" b="1" dirty="0" err="1">
                <a:solidFill>
                  <a:schemeClr val="bg1"/>
                </a:solidFill>
                <a:latin typeface="Courier" charset="0"/>
                <a:ea typeface="Courier" charset="0"/>
                <a:cs typeface="Courier" charset="0"/>
              </a:rPr>
              <a:t>out</a:t>
            </a:r>
            <a:r>
              <a:rPr lang="en-US" sz="1200" dirty="0" err="1">
                <a:solidFill>
                  <a:schemeClr val="bg1"/>
                </a:solidFill>
                <a:latin typeface="Courier" charset="0"/>
                <a:ea typeface="Courier" charset="0"/>
                <a:cs typeface="Courier" charset="0"/>
              </a:rPr>
              <a:t>.println</a:t>
            </a:r>
            <a:r>
              <a:rPr lang="en-US" sz="1200" dirty="0">
                <a:solidFill>
                  <a:schemeClr val="bg1"/>
                </a:solidFill>
                <a:latin typeface="Courier" charset="0"/>
                <a:ea typeface="Courier" charset="0"/>
                <a:cs typeface="Courier" charset="0"/>
              </a:rPr>
              <a:t>(</a:t>
            </a:r>
            <a:r>
              <a:rPr lang="en-US" sz="1200" b="1" dirty="0">
                <a:solidFill>
                  <a:schemeClr val="bg1"/>
                </a:solidFill>
                <a:latin typeface="Courier" charset="0"/>
                <a:ea typeface="Courier" charset="0"/>
                <a:cs typeface="Courier" charset="0"/>
              </a:rPr>
              <a:t>"Adding book: " </a:t>
            </a:r>
            <a:r>
              <a:rPr lang="en-US" sz="1200" dirty="0">
                <a:solidFill>
                  <a:schemeClr val="bg1"/>
                </a:solidFill>
                <a:latin typeface="Courier" charset="0"/>
                <a:ea typeface="Courier" charset="0"/>
                <a:cs typeface="Courier" charset="0"/>
              </a:rPr>
              <a:t>+ book);</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saveBook</a:t>
            </a:r>
            <a:r>
              <a:rPr lang="en-US" sz="1200" dirty="0">
                <a:solidFill>
                  <a:schemeClr val="bg1"/>
                </a:solidFill>
                <a:latin typeface="Courier" charset="0"/>
                <a:ea typeface="Courier" charset="0"/>
                <a:cs typeface="Courier" charset="0"/>
              </a:rPr>
              <a:t>(book);</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return </a:t>
            </a:r>
            <a:r>
              <a:rPr lang="en-US" sz="1200" dirty="0" err="1">
                <a:solidFill>
                  <a:schemeClr val="bg1"/>
                </a:solidFill>
                <a:latin typeface="Courier" charset="0"/>
                <a:ea typeface="Courier" charset="0"/>
                <a:cs typeface="Courier" charset="0"/>
              </a:rPr>
              <a:t>book.getName</a:t>
            </a:r>
            <a:r>
              <a:rPr lang="en-US" sz="1200" dirty="0">
                <a:solidFill>
                  <a:schemeClr val="bg1"/>
                </a:solidFill>
                <a:latin typeface="Courier" charset="0"/>
                <a:ea typeface="Courier" charset="0"/>
                <a:cs typeface="Courier" charset="0"/>
              </a:rPr>
              <a:t>() + </a:t>
            </a:r>
            <a:r>
              <a:rPr lang="en-US" sz="1200" b="1" dirty="0">
                <a:solidFill>
                  <a:schemeClr val="bg1"/>
                </a:solidFill>
                <a:latin typeface="Courier" charset="0"/>
                <a:ea typeface="Courier" charset="0"/>
                <a:cs typeface="Courier" charset="0"/>
              </a:rPr>
              <a:t>" saved!"</a:t>
            </a:r>
            <a:r>
              <a:rPr lang="en-US" sz="1200" dirty="0">
                <a:solidFill>
                  <a:schemeClr val="bg1"/>
                </a:solidFill>
                <a:latin typeface="Courier" charset="0"/>
                <a:ea typeface="Courier" charset="0"/>
                <a:cs typeface="Courier" charset="0"/>
              </a:rPr>
              <a: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b="1" dirty="0">
                <a:solidFill>
                  <a:schemeClr val="bg1"/>
                </a:solidFill>
                <a:latin typeface="Courier" charset="0"/>
                <a:ea typeface="Courier" charset="0"/>
                <a:cs typeface="Courier" charset="0"/>
              </a:rPr>
              <a:t>private void </a:t>
            </a:r>
            <a:r>
              <a:rPr lang="en-US" sz="1200" dirty="0" err="1">
                <a:solidFill>
                  <a:schemeClr val="bg1"/>
                </a:solidFill>
                <a:latin typeface="Courier" charset="0"/>
                <a:ea typeface="Courier" charset="0"/>
                <a:cs typeface="Courier" charset="0"/>
              </a:rPr>
              <a:t>saveBook</a:t>
            </a:r>
            <a:r>
              <a:rPr lang="en-US" sz="1200" dirty="0">
                <a:solidFill>
                  <a:schemeClr val="bg1"/>
                </a:solidFill>
                <a:latin typeface="Courier" charset="0"/>
                <a:ea typeface="Courier" charset="0"/>
                <a:cs typeface="Courier" charset="0"/>
              </a:rPr>
              <a:t>(Book book)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r>
              <a:rPr lang="en-US" sz="1200" dirty="0" err="1">
                <a:solidFill>
                  <a:schemeClr val="bg1"/>
                </a:solidFill>
                <a:latin typeface="Courier" charset="0"/>
                <a:ea typeface="Courier" charset="0"/>
                <a:cs typeface="Courier" charset="0"/>
              </a:rPr>
              <a:t>mapper.save</a:t>
            </a:r>
            <a:r>
              <a:rPr lang="en-US" sz="1200" dirty="0">
                <a:solidFill>
                  <a:schemeClr val="bg1"/>
                </a:solidFill>
                <a:latin typeface="Courier" charset="0"/>
                <a:ea typeface="Courier" charset="0"/>
                <a:cs typeface="Courier" charset="0"/>
              </a:rPr>
              <a:t>(book);</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a:t>
            </a:r>
          </a:p>
        </p:txBody>
      </p:sp>
      <p:sp>
        <p:nvSpPr>
          <p:cNvPr id="5" name="Right Arrow 4"/>
          <p:cNvSpPr/>
          <p:nvPr/>
        </p:nvSpPr>
        <p:spPr>
          <a:xfrm rot="10800000">
            <a:off x="6020835" y="2102757"/>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solidFill>
                  <a:schemeClr val="accent1"/>
                </a:solidFill>
                <a:latin typeface="Amazon Ember" charset="0"/>
                <a:ea typeface="Amazon Ember" charset="0"/>
                <a:cs typeface="Amazon Ember" charset="0"/>
              </a:rPr>
              <a:t>Minimize</a:t>
            </a:r>
            <a:r>
              <a:rPr lang="en-US" sz="2400" dirty="0">
                <a:latin typeface="Amazon Ember" charset="0"/>
                <a:ea typeface="Amazon Ember" charset="0"/>
                <a:cs typeface="Amazon Ember" charset="0"/>
              </a:rPr>
              <a:t> package size to necessities</a:t>
            </a:r>
            <a:endParaRPr lang="en-US" sz="2400" dirty="0">
              <a:solidFill>
                <a:schemeClr val="accent1"/>
              </a:solidFill>
              <a:latin typeface="Amazon Ember" charset="0"/>
              <a:ea typeface="Amazon Ember" charset="0"/>
              <a:cs typeface="Amazon Ember" charset="0"/>
            </a:endParaRPr>
          </a:p>
        </p:txBody>
      </p:sp>
      <p:sp>
        <p:nvSpPr>
          <p:cNvPr id="4" name="Rectangle 3"/>
          <p:cNvSpPr/>
          <p:nvPr/>
        </p:nvSpPr>
        <p:spPr>
          <a:xfrm>
            <a:off x="641587" y="1700936"/>
            <a:ext cx="7900505" cy="2862322"/>
          </a:xfrm>
          <a:prstGeom prst="rect">
            <a:avLst/>
          </a:prstGeom>
        </p:spPr>
        <p:txBody>
          <a:bodyPr wrap="square">
            <a:spAutoFit/>
          </a:bodyPr>
          <a:lstStyle/>
          <a:p>
            <a:r>
              <a:rPr lang="en-US" sz="1200" dirty="0">
                <a:solidFill>
                  <a:schemeClr val="bg1"/>
                </a:solidFill>
                <a:latin typeface="Courier" charset="0"/>
                <a:ea typeface="Courier" charset="0"/>
                <a:cs typeface="Courier" charset="0"/>
              </a:rPr>
              <a:t>&lt;</a:t>
            </a:r>
            <a:r>
              <a:rPr lang="en-US" sz="1200" b="1" dirty="0">
                <a:solidFill>
                  <a:schemeClr val="bg1"/>
                </a:solidFill>
                <a:latin typeface="Courier" charset="0"/>
                <a:ea typeface="Courier" charset="0"/>
                <a:cs typeface="Courier" charset="0"/>
              </a:rPr>
              <a:t>dependencies</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lumMod val="95000"/>
                  </a:schemeClr>
                </a:solidFill>
                <a:latin typeface="Courier" charset="0"/>
                <a:ea typeface="Courier" charset="0"/>
                <a:cs typeface="Courier" charset="0"/>
              </a:rPr>
              <a:t>   &lt;!-- https://</a:t>
            </a:r>
            <a:r>
              <a:rPr lang="en-US" sz="1200" dirty="0" err="1">
                <a:solidFill>
                  <a:schemeClr val="bg1">
                    <a:lumMod val="95000"/>
                  </a:schemeClr>
                </a:solidFill>
                <a:latin typeface="Courier" charset="0"/>
                <a:ea typeface="Courier" charset="0"/>
                <a:cs typeface="Courier" charset="0"/>
              </a:rPr>
              <a:t>mvnrepository.com</a:t>
            </a:r>
            <a:r>
              <a:rPr lang="en-US" sz="1200" dirty="0">
                <a:solidFill>
                  <a:schemeClr val="bg1">
                    <a:lumMod val="95000"/>
                  </a:schemeClr>
                </a:solidFill>
                <a:latin typeface="Courier" charset="0"/>
                <a:ea typeface="Courier" charset="0"/>
                <a:cs typeface="Courier" charset="0"/>
              </a:rPr>
              <a:t>/artifact/</a:t>
            </a:r>
            <a:r>
              <a:rPr lang="en-US" sz="1200" dirty="0" err="1">
                <a:solidFill>
                  <a:schemeClr val="bg1">
                    <a:lumMod val="95000"/>
                  </a:schemeClr>
                </a:solidFill>
                <a:latin typeface="Courier" charset="0"/>
                <a:ea typeface="Courier" charset="0"/>
                <a:cs typeface="Courier" charset="0"/>
              </a:rPr>
              <a:t>com.amazonaws</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aws</a:t>
            </a:r>
            <a:r>
              <a:rPr lang="en-US" sz="1200" dirty="0">
                <a:solidFill>
                  <a:schemeClr val="bg1">
                    <a:lumMod val="95000"/>
                  </a:schemeClr>
                </a:solidFill>
                <a:latin typeface="Courier" charset="0"/>
                <a:ea typeface="Courier" charset="0"/>
                <a:cs typeface="Courier" charset="0"/>
              </a:rPr>
              <a:t>-lambda-java-core --&gt;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com.amazonaws</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aws</a:t>
            </a:r>
            <a:r>
              <a:rPr lang="en-US" sz="1200" dirty="0">
                <a:solidFill>
                  <a:schemeClr val="bg1"/>
                </a:solidFill>
                <a:latin typeface="Courier" charset="0"/>
                <a:ea typeface="Courier" charset="0"/>
                <a:cs typeface="Courier" charset="0"/>
              </a:rPr>
              <a:t>-lambda-java-core&lt;/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&gt;1.1.0&lt;/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br>
              <a:rPr lang="en-US" sz="1200" dirty="0">
                <a:solidFill>
                  <a:schemeClr val="bg1"/>
                </a:solidFill>
                <a:latin typeface="Courier" charset="0"/>
                <a:ea typeface="Courier" charset="0"/>
                <a:cs typeface="Courier" charset="0"/>
              </a:rPr>
            </a:br>
            <a:r>
              <a:rPr lang="en-US" sz="1200" dirty="0">
                <a:solidFill>
                  <a:schemeClr val="bg1">
                    <a:lumMod val="95000"/>
                  </a:schemeClr>
                </a:solidFill>
                <a:latin typeface="Courier" charset="0"/>
                <a:ea typeface="Courier" charset="0"/>
                <a:cs typeface="Courier" charset="0"/>
              </a:rPr>
              <a:t>   &lt;!-- https://</a:t>
            </a:r>
            <a:r>
              <a:rPr lang="en-US" sz="1200" dirty="0" err="1">
                <a:solidFill>
                  <a:schemeClr val="bg1">
                    <a:lumMod val="95000"/>
                  </a:schemeClr>
                </a:solidFill>
                <a:latin typeface="Courier" charset="0"/>
                <a:ea typeface="Courier" charset="0"/>
                <a:cs typeface="Courier" charset="0"/>
              </a:rPr>
              <a:t>mvnrepository.com</a:t>
            </a:r>
            <a:r>
              <a:rPr lang="en-US" sz="1200" dirty="0">
                <a:solidFill>
                  <a:schemeClr val="bg1">
                    <a:lumMod val="95000"/>
                  </a:schemeClr>
                </a:solidFill>
                <a:latin typeface="Courier" charset="0"/>
                <a:ea typeface="Courier" charset="0"/>
                <a:cs typeface="Courier" charset="0"/>
              </a:rPr>
              <a:t>/artifact/</a:t>
            </a:r>
            <a:r>
              <a:rPr lang="en-US" sz="1200" dirty="0" err="1">
                <a:solidFill>
                  <a:schemeClr val="bg1">
                    <a:lumMod val="95000"/>
                  </a:schemeClr>
                </a:solidFill>
                <a:latin typeface="Courier" charset="0"/>
                <a:ea typeface="Courier" charset="0"/>
                <a:cs typeface="Courier" charset="0"/>
              </a:rPr>
              <a:t>com.amazonaws</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aws</a:t>
            </a:r>
            <a:r>
              <a:rPr lang="en-US" sz="1200" dirty="0">
                <a:solidFill>
                  <a:schemeClr val="bg1">
                    <a:lumMod val="95000"/>
                  </a:schemeClr>
                </a:solidFill>
                <a:latin typeface="Courier" charset="0"/>
                <a:ea typeface="Courier" charset="0"/>
                <a:cs typeface="Courier" charset="0"/>
              </a:rPr>
              <a:t>-java-</a:t>
            </a:r>
            <a:r>
              <a:rPr lang="en-US" sz="1200" dirty="0" err="1">
                <a:solidFill>
                  <a:schemeClr val="bg1">
                    <a:lumMod val="95000"/>
                  </a:schemeClr>
                </a:solidFill>
                <a:latin typeface="Courier" charset="0"/>
                <a:ea typeface="Courier" charset="0"/>
                <a:cs typeface="Courier" charset="0"/>
              </a:rPr>
              <a:t>sdk</a:t>
            </a:r>
            <a:r>
              <a:rPr lang="en-US" sz="1200" dirty="0">
                <a:solidFill>
                  <a:schemeClr val="bg1">
                    <a:lumMod val="95000"/>
                  </a:schemeClr>
                </a:solidFill>
                <a:latin typeface="Courier" charset="0"/>
                <a:ea typeface="Courier" charset="0"/>
                <a:cs typeface="Courier" charset="0"/>
              </a:rPr>
              <a:t>-</a:t>
            </a:r>
            <a:r>
              <a:rPr lang="en-US" sz="1200" dirty="0" err="1">
                <a:solidFill>
                  <a:schemeClr val="bg1">
                    <a:lumMod val="95000"/>
                  </a:schemeClr>
                </a:solidFill>
                <a:latin typeface="Courier" charset="0"/>
                <a:ea typeface="Courier" charset="0"/>
                <a:cs typeface="Courier" charset="0"/>
              </a:rPr>
              <a:t>dynamodb</a:t>
            </a:r>
            <a:r>
              <a:rPr lang="en-US" sz="1200" dirty="0">
                <a:solidFill>
                  <a:schemeClr val="bg1">
                    <a:lumMod val="95000"/>
                  </a:schemeClr>
                </a:solidFill>
                <a:latin typeface="Courier" charset="0"/>
                <a:ea typeface="Courier" charset="0"/>
                <a:cs typeface="Courier" charset="0"/>
              </a:rPr>
              <a:t> --&gt;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com.amazonaws</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groupId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r>
              <a:rPr lang="en-US" sz="1200" dirty="0" err="1">
                <a:solidFill>
                  <a:schemeClr val="bg1"/>
                </a:solidFill>
                <a:latin typeface="Courier" charset="0"/>
                <a:ea typeface="Courier" charset="0"/>
                <a:cs typeface="Courier" charset="0"/>
              </a:rPr>
              <a:t>aws</a:t>
            </a:r>
            <a:r>
              <a:rPr lang="en-US" sz="1200" dirty="0">
                <a:solidFill>
                  <a:schemeClr val="bg1"/>
                </a:solidFill>
                <a:latin typeface="Courier" charset="0"/>
                <a:ea typeface="Courier" charset="0"/>
                <a:cs typeface="Courier" charset="0"/>
              </a:rPr>
              <a:t>-java-</a:t>
            </a:r>
            <a:r>
              <a:rPr lang="en-US" sz="1200" dirty="0" err="1">
                <a:solidFill>
                  <a:schemeClr val="bg1"/>
                </a:solidFill>
                <a:latin typeface="Courier" charset="0"/>
                <a:ea typeface="Courier" charset="0"/>
                <a:cs typeface="Courier" charset="0"/>
              </a:rPr>
              <a:t>sdk</a:t>
            </a:r>
            <a:r>
              <a:rPr lang="en-US" sz="1200" dirty="0">
                <a:solidFill>
                  <a:schemeClr val="bg1"/>
                </a:solidFill>
                <a:latin typeface="Courier" charset="0"/>
                <a:ea typeface="Courier" charset="0"/>
                <a:cs typeface="Courier" charset="0"/>
              </a:rPr>
              <a:t>-</a:t>
            </a:r>
            <a:r>
              <a:rPr lang="en-US" sz="1200" dirty="0" err="1">
                <a:solidFill>
                  <a:schemeClr val="bg1"/>
                </a:solidFill>
                <a:latin typeface="Courier" charset="0"/>
                <a:ea typeface="Courier" charset="0"/>
                <a:cs typeface="Courier" charset="0"/>
              </a:rPr>
              <a:t>dynamodb</a:t>
            </a:r>
            <a:r>
              <a:rPr lang="en-US" sz="1200" dirty="0">
                <a:solidFill>
                  <a:schemeClr val="bg1"/>
                </a:solidFill>
                <a:latin typeface="Courier" charset="0"/>
                <a:ea typeface="Courier" charset="0"/>
                <a:cs typeface="Courier" charset="0"/>
              </a:rPr>
              <a:t>&lt;/</a:t>
            </a:r>
            <a:r>
              <a:rPr lang="en-US" sz="1200" b="1" dirty="0" err="1">
                <a:solidFill>
                  <a:schemeClr val="bg1"/>
                </a:solidFill>
                <a:latin typeface="Courier" charset="0"/>
                <a:ea typeface="Courier" charset="0"/>
                <a:cs typeface="Courier" charset="0"/>
              </a:rPr>
              <a:t>artifactId</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&gt;1.11.127&lt;/</a:t>
            </a:r>
            <a:r>
              <a:rPr lang="en-US" sz="1200" b="1" dirty="0">
                <a:solidFill>
                  <a:schemeClr val="bg1"/>
                </a:solidFill>
                <a:latin typeface="Courier" charset="0"/>
                <a:ea typeface="Courier" charset="0"/>
                <a:cs typeface="Courier" charset="0"/>
              </a:rPr>
              <a:t>version</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   &lt;/</a:t>
            </a:r>
            <a:r>
              <a:rPr lang="en-US" sz="1200" b="1" dirty="0">
                <a:solidFill>
                  <a:schemeClr val="bg1"/>
                </a:solidFill>
                <a:latin typeface="Courier" charset="0"/>
                <a:ea typeface="Courier" charset="0"/>
                <a:cs typeface="Courier" charset="0"/>
              </a:rPr>
              <a:t>dependency</a:t>
            </a:r>
            <a:r>
              <a:rPr lang="en-US" sz="1200" dirty="0">
                <a:solidFill>
                  <a:schemeClr val="bg1"/>
                </a:solidFill>
                <a:latin typeface="Courier" charset="0"/>
                <a:ea typeface="Courier" charset="0"/>
                <a:cs typeface="Courier" charset="0"/>
              </a:rPr>
              <a:t>&gt;</a:t>
            </a:r>
            <a:br>
              <a:rPr lang="en-US" sz="1200" dirty="0">
                <a:solidFill>
                  <a:schemeClr val="bg1"/>
                </a:solidFill>
                <a:latin typeface="Courier" charset="0"/>
                <a:ea typeface="Courier" charset="0"/>
                <a:cs typeface="Courier" charset="0"/>
              </a:rPr>
            </a:br>
            <a:r>
              <a:rPr lang="en-US" sz="1200" dirty="0">
                <a:solidFill>
                  <a:schemeClr val="bg1"/>
                </a:solidFill>
                <a:latin typeface="Courier" charset="0"/>
                <a:ea typeface="Courier" charset="0"/>
                <a:cs typeface="Courier" charset="0"/>
              </a:rPr>
              <a:t>&lt;/</a:t>
            </a:r>
            <a:r>
              <a:rPr lang="en-US" sz="1200" b="1" dirty="0">
                <a:solidFill>
                  <a:schemeClr val="bg1"/>
                </a:solidFill>
                <a:latin typeface="Courier" charset="0"/>
                <a:ea typeface="Courier" charset="0"/>
                <a:cs typeface="Courier" charset="0"/>
              </a:rPr>
              <a:t>dependencies</a:t>
            </a:r>
            <a:r>
              <a:rPr lang="en-US" sz="1200" dirty="0">
                <a:solidFill>
                  <a:schemeClr val="bg1"/>
                </a:solidFill>
                <a:latin typeface="Courier" charset="0"/>
                <a:ea typeface="Courier" charset="0"/>
                <a:cs typeface="Courier" charset="0"/>
              </a:rPr>
              <a:t>&gt;</a:t>
            </a:r>
          </a:p>
        </p:txBody>
      </p:sp>
      <p:sp>
        <p:nvSpPr>
          <p:cNvPr id="5" name="Right Arrow 4"/>
          <p:cNvSpPr/>
          <p:nvPr/>
        </p:nvSpPr>
        <p:spPr>
          <a:xfrm rot="10800000">
            <a:off x="5657580" y="237833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5657580" y="3695650"/>
            <a:ext cx="1452682" cy="31758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8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Use </a:t>
            </a:r>
            <a:r>
              <a:rPr lang="en-US" sz="2400" dirty="0">
                <a:solidFill>
                  <a:schemeClr val="accent1"/>
                </a:solidFill>
                <a:latin typeface="Amazon Ember" charset="0"/>
                <a:ea typeface="Amazon Ember" charset="0"/>
                <a:cs typeface="Amazon Ember" charset="0"/>
              </a:rPr>
              <a:t>Environment Variables</a:t>
            </a:r>
            <a:r>
              <a:rPr lang="en-US" sz="2400" dirty="0">
                <a:latin typeface="Amazon Ember" charset="0"/>
                <a:ea typeface="Amazon Ember" charset="0"/>
                <a:cs typeface="Amazon Ember" charset="0"/>
              </a:rPr>
              <a:t> to modify operational behavior</a:t>
            </a:r>
          </a:p>
        </p:txBody>
      </p:sp>
      <p:sp>
        <p:nvSpPr>
          <p:cNvPr id="4" name="Rectangle 3"/>
          <p:cNvSpPr/>
          <p:nvPr/>
        </p:nvSpPr>
        <p:spPr>
          <a:xfrm>
            <a:off x="683342" y="2219088"/>
            <a:ext cx="7232222" cy="1015663"/>
          </a:xfrm>
          <a:prstGeom prst="rect">
            <a:avLst/>
          </a:prstGeom>
        </p:spPr>
        <p:txBody>
          <a:bodyPr wrap="square">
            <a:spAutoFit/>
          </a:bodyPr>
          <a:lstStyle/>
          <a:p>
            <a:r>
              <a:rPr lang="en-US" sz="2000" dirty="0">
                <a:solidFill>
                  <a:schemeClr val="bg1"/>
                </a:solidFill>
                <a:latin typeface="Courier" charset="0"/>
                <a:ea typeface="Courier" charset="0"/>
                <a:cs typeface="Courier" charset="0"/>
              </a:rPr>
              <a:t>String region = </a:t>
            </a:r>
            <a:r>
              <a:rPr lang="en-US" sz="2000" dirty="0" err="1">
                <a:solidFill>
                  <a:schemeClr val="bg1"/>
                </a:solidFill>
                <a:latin typeface="Courier" charset="0"/>
                <a:ea typeface="Courier" charset="0"/>
                <a:cs typeface="Courier" charset="0"/>
              </a:rPr>
              <a:t>System.getenv</a:t>
            </a:r>
            <a:r>
              <a:rPr lang="en-US" sz="2000" dirty="0">
                <a:solidFill>
                  <a:schemeClr val="bg1"/>
                </a:solidFill>
                <a:latin typeface="Courier" charset="0"/>
                <a:ea typeface="Courier" charset="0"/>
                <a:cs typeface="Courier" charset="0"/>
              </a:rPr>
              <a:t>("AWS_REGION");</a:t>
            </a:r>
          </a:p>
          <a:p>
            <a:r>
              <a:rPr lang="en-US" sz="2000" dirty="0">
                <a:solidFill>
                  <a:schemeClr val="bg1"/>
                </a:solidFill>
                <a:latin typeface="Courier" charset="0"/>
                <a:ea typeface="Courier" charset="0"/>
                <a:cs typeface="Courier" charset="0"/>
              </a:rPr>
              <a:t>. . .</a:t>
            </a:r>
          </a:p>
          <a:p>
            <a:r>
              <a:rPr lang="en-US" sz="2000" dirty="0">
                <a:solidFill>
                  <a:schemeClr val="bg1"/>
                </a:solidFill>
                <a:latin typeface="Courier" charset="0"/>
                <a:ea typeface="Courier" charset="0"/>
                <a:cs typeface="Courier" charset="0"/>
              </a:rPr>
              <a:t>String bucket = </a:t>
            </a:r>
            <a:r>
              <a:rPr lang="en-US" sz="2000" dirty="0" err="1">
                <a:solidFill>
                  <a:schemeClr val="bg1"/>
                </a:solidFill>
                <a:latin typeface="Courier" charset="0"/>
                <a:ea typeface="Courier" charset="0"/>
                <a:cs typeface="Courier" charset="0"/>
              </a:rPr>
              <a:t>System.getenv</a:t>
            </a:r>
            <a:r>
              <a:rPr lang="en-US" sz="2000" dirty="0">
                <a:solidFill>
                  <a:schemeClr val="bg1"/>
                </a:solidFill>
                <a:latin typeface="Courier" charset="0"/>
                <a:ea typeface="Courier" charset="0"/>
                <a:cs typeface="Courier" charset="0"/>
              </a:rPr>
              <a:t>("S3_BUCKET");</a:t>
            </a:r>
          </a:p>
        </p:txBody>
      </p:sp>
    </p:spTree>
    <p:extLst>
      <p:ext uri="{BB962C8B-B14F-4D97-AF65-F5344CB8AC3E}">
        <p14:creationId xmlns:p14="http://schemas.microsoft.com/office/powerpoint/2010/main" val="4639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Self-contain </a:t>
            </a:r>
            <a:r>
              <a:rPr lang="en-US" sz="2400" dirty="0">
                <a:solidFill>
                  <a:schemeClr val="accent1"/>
                </a:solidFill>
                <a:latin typeface="Amazon Ember" charset="0"/>
                <a:ea typeface="Amazon Ember" charset="0"/>
                <a:cs typeface="Amazon Ember" charset="0"/>
              </a:rPr>
              <a:t>dependencies</a:t>
            </a:r>
            <a:r>
              <a:rPr lang="en-US" sz="2400" dirty="0">
                <a:latin typeface="Amazon Ember" charset="0"/>
                <a:ea typeface="Amazon Ember" charset="0"/>
                <a:cs typeface="Amazon Ember" charset="0"/>
              </a:rPr>
              <a:t> in your function package</a:t>
            </a:r>
          </a:p>
        </p:txBody>
      </p:sp>
      <p:sp>
        <p:nvSpPr>
          <p:cNvPr id="4" name="Rectangle 3"/>
          <p:cNvSpPr/>
          <p:nvPr/>
        </p:nvSpPr>
        <p:spPr>
          <a:xfrm>
            <a:off x="696749" y="1571400"/>
            <a:ext cx="5911679" cy="2893100"/>
          </a:xfrm>
          <a:prstGeom prst="rect">
            <a:avLst/>
          </a:prstGeom>
        </p:spPr>
        <p:txBody>
          <a:bodyPr wrap="square">
            <a:spAutoFit/>
          </a:bodyPr>
          <a:lstStyle/>
          <a:p>
            <a:r>
              <a:rPr lang="en-US" sz="1400" dirty="0">
                <a:solidFill>
                  <a:schemeClr val="bg1"/>
                </a:solidFill>
                <a:latin typeface="Courier" charset="0"/>
                <a:ea typeface="Courier" charset="0"/>
                <a:cs typeface="Courier" charset="0"/>
              </a:rPr>
              <a:t>&lt;plugin&gt;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a:t>
            </a:r>
            <a:r>
              <a:rPr lang="en-US" sz="1400" dirty="0" err="1">
                <a:solidFill>
                  <a:schemeClr val="bg1"/>
                </a:solidFill>
                <a:latin typeface="Courier" charset="0"/>
                <a:ea typeface="Courier" charset="0"/>
                <a:cs typeface="Courier" charset="0"/>
              </a:rPr>
              <a:t>groupId</a:t>
            </a:r>
            <a:r>
              <a:rPr lang="en-US" sz="1400" dirty="0">
                <a:solidFill>
                  <a:schemeClr val="bg1"/>
                </a:solidFill>
                <a:latin typeface="Courier" charset="0"/>
                <a:ea typeface="Courier" charset="0"/>
                <a:cs typeface="Courier" charset="0"/>
              </a:rPr>
              <a:t>&gt;</a:t>
            </a:r>
            <a:r>
              <a:rPr lang="en-US" sz="1400" dirty="0" err="1">
                <a:solidFill>
                  <a:schemeClr val="bg1"/>
                </a:solidFill>
                <a:latin typeface="Courier" charset="0"/>
                <a:ea typeface="Courier" charset="0"/>
                <a:cs typeface="Courier" charset="0"/>
              </a:rPr>
              <a:t>org.apache.maven.plugins</a:t>
            </a:r>
            <a:r>
              <a:rPr lang="en-US" sz="1400" dirty="0">
                <a:solidFill>
                  <a:schemeClr val="bg1"/>
                </a:solidFill>
                <a:latin typeface="Courier" charset="0"/>
                <a:ea typeface="Courier" charset="0"/>
                <a:cs typeface="Courier" charset="0"/>
              </a:rPr>
              <a:t>&lt;/</a:t>
            </a:r>
            <a:r>
              <a:rPr lang="en-US" sz="1400" dirty="0" err="1">
                <a:solidFill>
                  <a:schemeClr val="bg1"/>
                </a:solidFill>
                <a:latin typeface="Courier" charset="0"/>
                <a:ea typeface="Courier" charset="0"/>
                <a:cs typeface="Courier" charset="0"/>
              </a:rPr>
              <a:t>groupId</a:t>
            </a:r>
            <a:r>
              <a:rPr lang="en-US" sz="1400" dirty="0">
                <a:solidFill>
                  <a:schemeClr val="bg1"/>
                </a:solidFill>
                <a:latin typeface="Courier" charset="0"/>
                <a:ea typeface="Courier" charset="0"/>
                <a:cs typeface="Courier" charset="0"/>
              </a:rPr>
              <a:t>&gt;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a:t>
            </a:r>
            <a:r>
              <a:rPr lang="en-US" sz="1400" dirty="0" err="1">
                <a:solidFill>
                  <a:schemeClr val="bg1"/>
                </a:solidFill>
                <a:latin typeface="Courier" charset="0"/>
                <a:ea typeface="Courier" charset="0"/>
                <a:cs typeface="Courier" charset="0"/>
              </a:rPr>
              <a:t>artifactId</a:t>
            </a:r>
            <a:r>
              <a:rPr lang="en-US" sz="1400" dirty="0">
                <a:solidFill>
                  <a:schemeClr val="bg1"/>
                </a:solidFill>
                <a:latin typeface="Courier" charset="0"/>
                <a:ea typeface="Courier" charset="0"/>
                <a:cs typeface="Courier" charset="0"/>
              </a:rPr>
              <a:t>&gt;maven-shade-plugin&lt;/</a:t>
            </a:r>
            <a:r>
              <a:rPr lang="en-US" sz="1400" dirty="0" err="1">
                <a:solidFill>
                  <a:schemeClr val="bg1"/>
                </a:solidFill>
                <a:latin typeface="Courier" charset="0"/>
                <a:ea typeface="Courier" charset="0"/>
                <a:cs typeface="Courier" charset="0"/>
              </a:rPr>
              <a:t>artifactId</a:t>
            </a:r>
            <a:r>
              <a:rPr lang="en-US" sz="1400" dirty="0">
                <a:solidFill>
                  <a:schemeClr val="bg1"/>
                </a:solidFill>
                <a:latin typeface="Courier" charset="0"/>
                <a:ea typeface="Courier" charset="0"/>
                <a:cs typeface="Courier" charset="0"/>
              </a:rPr>
              <a:t>&gt;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&lt;version&gt;3.1.0&lt;/version&gt;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&lt;executions&gt;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&lt;execution&gt;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&lt;phase&gt;package&lt;/phase&gt;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&lt;goals&gt;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&lt;goal&gt;shade&lt;/goal&gt;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&lt;/goals&gt;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&lt;/execution&gt;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   &lt;/executions&gt;</a:t>
            </a:r>
            <a:br>
              <a:rPr lang="en-US" sz="1400" dirty="0">
                <a:solidFill>
                  <a:schemeClr val="bg1"/>
                </a:solidFill>
                <a:latin typeface="Courier" charset="0"/>
                <a:ea typeface="Courier" charset="0"/>
                <a:cs typeface="Courier" charset="0"/>
              </a:rPr>
            </a:br>
            <a:r>
              <a:rPr lang="en-US" sz="1400" dirty="0">
                <a:solidFill>
                  <a:schemeClr val="bg1"/>
                </a:solidFill>
                <a:latin typeface="Courier" charset="0"/>
                <a:ea typeface="Courier" charset="0"/>
                <a:cs typeface="Courier" charset="0"/>
              </a:rPr>
              <a:t>&lt;/plugin&gt;</a:t>
            </a:r>
          </a:p>
        </p:txBody>
      </p:sp>
    </p:spTree>
    <p:extLst>
      <p:ext uri="{BB962C8B-B14F-4D97-AF65-F5344CB8AC3E}">
        <p14:creationId xmlns:p14="http://schemas.microsoft.com/office/powerpoint/2010/main" val="19359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memory/CPU?</a:t>
            </a:r>
          </a:p>
        </p:txBody>
      </p:sp>
      <p:sp>
        <p:nvSpPr>
          <p:cNvPr id="3" name="Content Placeholder 2"/>
          <p:cNvSpPr>
            <a:spLocks noGrp="1"/>
          </p:cNvSpPr>
          <p:nvPr>
            <p:ph idx="1"/>
          </p:nvPr>
        </p:nvSpPr>
        <p:spPr>
          <a:xfrm>
            <a:off x="336789" y="2966720"/>
            <a:ext cx="8205304" cy="1904050"/>
          </a:xfrm>
        </p:spPr>
        <p:txBody>
          <a:bodyPr>
            <a:normAutofit/>
          </a:bodyPr>
          <a:lstStyle/>
          <a:p>
            <a:pPr marL="342900" indent="-342900">
              <a:buFont typeface="Arial" panose="020B0604020202020204" pitchFamily="34" charset="0"/>
              <a:buChar char="•"/>
            </a:pPr>
            <a:r>
              <a:rPr lang="en-US" sz="2400" dirty="0"/>
              <a:t>Only a memory control, also affects the </a:t>
            </a:r>
            <a:r>
              <a:rPr lang="en-US" b="1" dirty="0">
                <a:solidFill>
                  <a:schemeClr val="accent1"/>
                </a:solidFill>
              </a:rPr>
              <a:t>%</a:t>
            </a:r>
            <a:r>
              <a:rPr lang="en-US" sz="2400" b="1" dirty="0">
                <a:solidFill>
                  <a:schemeClr val="accent1"/>
                </a:solidFill>
              </a:rPr>
              <a:t> of CPU core</a:t>
            </a:r>
            <a:endParaRPr lang="en-US" sz="2400" dirty="0"/>
          </a:p>
          <a:p>
            <a:pPr marL="342900" indent="-342900">
              <a:buFont typeface="Arial" panose="020B0604020202020204" pitchFamily="34" charset="0"/>
              <a:buChar char="•"/>
            </a:pPr>
            <a:r>
              <a:rPr lang="en-US" sz="2400" dirty="0"/>
              <a:t>Is your code CPU, Network or memory-bound? it could be </a:t>
            </a:r>
            <a:r>
              <a:rPr lang="en-US" sz="2400" b="1" dirty="0">
                <a:solidFill>
                  <a:schemeClr val="accent1"/>
                </a:solidFill>
              </a:rPr>
              <a:t>cheaper</a:t>
            </a:r>
            <a:r>
              <a:rPr lang="en-US" sz="2400" dirty="0">
                <a:solidFill>
                  <a:schemeClr val="accent1"/>
                </a:solidFill>
              </a:rPr>
              <a:t> </a:t>
            </a:r>
            <a:r>
              <a:rPr lang="en-US" sz="2400" dirty="0"/>
              <a:t>to give more memory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403" y="1127815"/>
            <a:ext cx="2085638" cy="2085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026" y="1128621"/>
            <a:ext cx="2084832" cy="2084832"/>
          </a:xfrm>
          <a:prstGeom prst="rect">
            <a:avLst/>
          </a:prstGeom>
        </p:spPr>
      </p:pic>
      <p:sp>
        <p:nvSpPr>
          <p:cNvPr id="6" name="Content Placeholder 2"/>
          <p:cNvSpPr txBox="1">
            <a:spLocks/>
          </p:cNvSpPr>
          <p:nvPr/>
        </p:nvSpPr>
        <p:spPr>
          <a:xfrm>
            <a:off x="336789" y="864521"/>
            <a:ext cx="8205304" cy="6798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pitchFamily="34" charset="0"/>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baseline="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chemeClr val="bg1"/>
                </a:solidFill>
              </a:rPr>
              <a:t>&gt; Memory &gt; Cores</a:t>
            </a:r>
          </a:p>
        </p:txBody>
      </p:sp>
    </p:spTree>
    <p:extLst>
      <p:ext uri="{BB962C8B-B14F-4D97-AF65-F5344CB8AC3E}">
        <p14:creationId xmlns:p14="http://schemas.microsoft.com/office/powerpoint/2010/main" val="225724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Leverage “</a:t>
            </a:r>
            <a:r>
              <a:rPr lang="en-US" sz="2400" dirty="0">
                <a:solidFill>
                  <a:schemeClr val="accent1"/>
                </a:solidFill>
                <a:latin typeface="Amazon Ember" charset="0"/>
                <a:ea typeface="Amazon Ember" charset="0"/>
                <a:cs typeface="Amazon Ember" charset="0"/>
              </a:rPr>
              <a:t>Max Memory Used</a:t>
            </a:r>
            <a:r>
              <a:rPr lang="en-US" sz="2400" dirty="0">
                <a:latin typeface="Amazon Ember" charset="0"/>
                <a:ea typeface="Amazon Ember" charset="0"/>
                <a:cs typeface="Amazon Ember" charset="0"/>
              </a:rPr>
              <a:t>” to right-size your functions</a:t>
            </a:r>
          </a:p>
          <a:p>
            <a:pPr marL="1028700" lvl="1">
              <a:buFont typeface="Arial" charset="0"/>
              <a:buChar char="•"/>
            </a:pPr>
            <a:r>
              <a:rPr lang="en-US" sz="2000" dirty="0">
                <a:latin typeface="Amazon Ember" charset="0"/>
                <a:ea typeface="Amazon Ember" charset="0"/>
                <a:cs typeface="Amazon Ember" charset="0"/>
              </a:rPr>
              <a:t>Calculate 1000x all prime numbers &lt; 1m</a:t>
            </a:r>
          </a:p>
        </p:txBody>
      </p:sp>
      <p:graphicFrame>
        <p:nvGraphicFramePr>
          <p:cNvPr id="4" name="Table 3"/>
          <p:cNvGraphicFramePr>
            <a:graphicFrameLocks noGrp="1"/>
          </p:cNvGraphicFramePr>
          <p:nvPr>
            <p:extLst>
              <p:ext uri="{D42A27DB-BD31-4B8C-83A1-F6EECF244321}">
                <p14:modId xmlns:p14="http://schemas.microsoft.com/office/powerpoint/2010/main" val="575034512"/>
              </p:ext>
            </p:extLst>
          </p:nvPr>
        </p:nvGraphicFramePr>
        <p:xfrm>
          <a:off x="1160206" y="2431829"/>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Memory</a:t>
                      </a:r>
                    </a:p>
                  </a:txBody>
                  <a:tcPr/>
                </a:tc>
                <a:tc>
                  <a:txBody>
                    <a:bodyPr/>
                    <a:lstStyle/>
                    <a:p>
                      <a:r>
                        <a:rPr lang="en-US" dirty="0"/>
                        <a:t>Compute time</a:t>
                      </a:r>
                    </a:p>
                  </a:txBody>
                  <a:tcPr/>
                </a:tc>
                <a:tc>
                  <a:txBody>
                    <a:bodyPr/>
                    <a:lstStyle/>
                    <a:p>
                      <a:r>
                        <a:rPr lang="en-US" dirty="0"/>
                        <a:t>Cost</a:t>
                      </a:r>
                    </a:p>
                  </a:txBody>
                  <a:tcPr/>
                </a:tc>
                <a:extLst>
                  <a:ext uri="{0D108BD9-81ED-4DB2-BD59-A6C34878D82A}">
                    <a16:rowId xmlns:a16="http://schemas.microsoft.com/office/drawing/2014/main" val="10000"/>
                  </a:ext>
                </a:extLst>
              </a:tr>
              <a:tr h="370840">
                <a:tc>
                  <a:txBody>
                    <a:bodyPr/>
                    <a:lstStyle/>
                    <a:p>
                      <a:r>
                        <a:rPr lang="en-US" dirty="0"/>
                        <a:t>128 MB</a:t>
                      </a:r>
                    </a:p>
                  </a:txBody>
                  <a:tcPr/>
                </a:tc>
                <a:tc>
                  <a:txBody>
                    <a:bodyPr/>
                    <a:lstStyle/>
                    <a:p>
                      <a:r>
                        <a:rPr lang="en-US" sz="1800" dirty="0">
                          <a:solidFill>
                            <a:srgbClr val="000000"/>
                          </a:solidFill>
                        </a:rPr>
                        <a:t>11.722965</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$0.024628</a:t>
                      </a:r>
                      <a:endParaRPr lang="en-US"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dirty="0"/>
                        <a:t>256 MB</a:t>
                      </a:r>
                    </a:p>
                  </a:txBody>
                  <a:tcPr/>
                </a:tc>
                <a:tc>
                  <a:txBody>
                    <a:bodyPr/>
                    <a:lstStyle/>
                    <a:p>
                      <a:r>
                        <a:rPr lang="en-US" sz="1800" dirty="0">
                          <a:solidFill>
                            <a:srgbClr val="000000"/>
                          </a:solidFill>
                        </a:rPr>
                        <a:t>6.678945</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$0.028035</a:t>
                      </a:r>
                      <a:endParaRPr lang="en-US"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dirty="0"/>
                        <a:t>512 MB</a:t>
                      </a:r>
                    </a:p>
                  </a:txBody>
                  <a:tcPr/>
                </a:tc>
                <a:tc>
                  <a:txBody>
                    <a:bodyPr/>
                    <a:lstStyle/>
                    <a:p>
                      <a:r>
                        <a:rPr lang="en-US" sz="1800" dirty="0">
                          <a:solidFill>
                            <a:srgbClr val="000000"/>
                          </a:solidFill>
                        </a:rPr>
                        <a:t>3.194954</a:t>
                      </a:r>
                      <a:r>
                        <a:rPr lang="en-US" sz="1800" baseline="0" dirty="0">
                          <a:solidFill>
                            <a:srgbClr val="000000"/>
                          </a:solidFill>
                        </a:rPr>
                        <a:t> secs</a:t>
                      </a:r>
                      <a:endParaRPr lang="en-US" dirty="0">
                        <a:solidFill>
                          <a:srgbClr val="000000"/>
                        </a:solidFill>
                      </a:endParaRPr>
                    </a:p>
                  </a:txBody>
                  <a:tcPr/>
                </a:tc>
                <a:tc>
                  <a:txBody>
                    <a:bodyPr/>
                    <a:lstStyle/>
                    <a:p>
                      <a:r>
                        <a:rPr lang="en-US" sz="1800" dirty="0">
                          <a:solidFill>
                            <a:srgbClr val="000000"/>
                          </a:solidFill>
                        </a:rPr>
                        <a:t>$0.026830</a:t>
                      </a:r>
                      <a:endParaRPr lang="en-US"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dirty="0"/>
                        <a:t>1024 MB</a:t>
                      </a:r>
                    </a:p>
                  </a:txBody>
                  <a:tcPr/>
                </a:tc>
                <a:tc>
                  <a:txBody>
                    <a:bodyPr/>
                    <a:lstStyle/>
                    <a:p>
                      <a:r>
                        <a:rPr lang="en-US" sz="1800" dirty="0">
                          <a:solidFill>
                            <a:srgbClr val="000000"/>
                          </a:solidFill>
                        </a:rPr>
                        <a:t>1.465984sec</a:t>
                      </a:r>
                      <a:endParaRPr lang="en-US" dirty="0">
                        <a:solidFill>
                          <a:srgbClr val="000000"/>
                        </a:solidFill>
                      </a:endParaRPr>
                    </a:p>
                  </a:txBody>
                  <a:tcPr/>
                </a:tc>
                <a:tc>
                  <a:txBody>
                    <a:bodyPr/>
                    <a:lstStyle/>
                    <a:p>
                      <a:r>
                        <a:rPr lang="en-US" sz="1800" dirty="0">
                          <a:solidFill>
                            <a:srgbClr val="000000"/>
                          </a:solidFill>
                        </a:rPr>
                        <a:t>$0.024638</a:t>
                      </a:r>
                      <a:endParaRPr lang="en-US" dirty="0">
                        <a:solidFill>
                          <a:srgbClr val="000000"/>
                        </a:solidFill>
                      </a:endParaRP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1961535" y="4460356"/>
            <a:ext cx="5373329" cy="369332"/>
          </a:xfrm>
          <a:prstGeom prst="rect">
            <a:avLst/>
          </a:prstGeom>
        </p:spPr>
        <p:txBody>
          <a:bodyPr wrap="square">
            <a:spAutoFit/>
          </a:bodyPr>
          <a:lstStyle/>
          <a:p>
            <a:r>
              <a:rPr lang="en-US" dirty="0">
                <a:solidFill>
                  <a:schemeClr val="bg1"/>
                </a:solidFill>
              </a:rPr>
              <a:t>https://</a:t>
            </a:r>
            <a:r>
              <a:rPr lang="en-US" dirty="0" err="1">
                <a:solidFill>
                  <a:schemeClr val="bg1"/>
                </a:solidFill>
              </a:rPr>
              <a:t>github.com</a:t>
            </a:r>
            <a:r>
              <a:rPr lang="en-US" dirty="0">
                <a:solidFill>
                  <a:schemeClr val="bg1"/>
                </a:solidFill>
              </a:rPr>
              <a:t>/</a:t>
            </a:r>
            <a:r>
              <a:rPr lang="en-US" dirty="0" err="1">
                <a:solidFill>
                  <a:schemeClr val="bg1"/>
                </a:solidFill>
              </a:rPr>
              <a:t>jconning</a:t>
            </a:r>
            <a:r>
              <a:rPr lang="en-US" dirty="0">
                <a:solidFill>
                  <a:schemeClr val="bg1"/>
                </a:solidFill>
              </a:rPr>
              <a:t>/lambda-</a:t>
            </a:r>
            <a:r>
              <a:rPr lang="en-US" dirty="0" err="1">
                <a:solidFill>
                  <a:schemeClr val="bg1"/>
                </a:solidFill>
              </a:rPr>
              <a:t>cpu</a:t>
            </a:r>
            <a:r>
              <a:rPr lang="en-US" dirty="0">
                <a:solidFill>
                  <a:schemeClr val="bg1"/>
                </a:solidFill>
              </a:rPr>
              <a:t>-cost</a:t>
            </a:r>
          </a:p>
        </p:txBody>
      </p:sp>
    </p:spTree>
    <p:extLst>
      <p:ext uri="{BB962C8B-B14F-4D97-AF65-F5344CB8AC3E}">
        <p14:creationId xmlns:p14="http://schemas.microsoft.com/office/powerpoint/2010/main" val="4161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charset="0"/>
                <a:ea typeface="Amazon Ember" charset="0"/>
                <a:cs typeface="Amazon Ember" charset="0"/>
              </a:rPr>
              <a:t>Lambda Best Practices</a:t>
            </a:r>
          </a:p>
        </p:txBody>
      </p:sp>
      <p:sp>
        <p:nvSpPr>
          <p:cNvPr id="3" name="Content Placeholder 2"/>
          <p:cNvSpPr>
            <a:spLocks noGrp="1"/>
          </p:cNvSpPr>
          <p:nvPr>
            <p:ph idx="1"/>
          </p:nvPr>
        </p:nvSpPr>
        <p:spPr/>
        <p:txBody>
          <a:bodyPr/>
          <a:lstStyle/>
          <a:p>
            <a:pPr marL="285750" indent="-285750">
              <a:buFont typeface="Arial" charset="0"/>
              <a:buChar char="•"/>
            </a:pPr>
            <a:r>
              <a:rPr lang="en-US" sz="2400" dirty="0">
                <a:latin typeface="Amazon Ember" charset="0"/>
                <a:ea typeface="Amazon Ember" charset="0"/>
                <a:cs typeface="Amazon Ember" charset="0"/>
              </a:rPr>
              <a:t>Delete large </a:t>
            </a:r>
            <a:r>
              <a:rPr lang="en-US" sz="2400" dirty="0">
                <a:solidFill>
                  <a:schemeClr val="accent1"/>
                </a:solidFill>
                <a:latin typeface="Amazon Ember" charset="0"/>
                <a:ea typeface="Amazon Ember" charset="0"/>
                <a:cs typeface="Amazon Ember" charset="0"/>
              </a:rPr>
              <a:t>unused</a:t>
            </a:r>
            <a:r>
              <a:rPr lang="en-US" sz="2400" dirty="0">
                <a:latin typeface="Amazon Ember" charset="0"/>
                <a:ea typeface="Amazon Ember" charset="0"/>
                <a:cs typeface="Amazon Ember" charset="0"/>
              </a:rPr>
              <a:t> functions (75GB limit per region)</a:t>
            </a:r>
          </a:p>
          <a:p>
            <a:pPr marL="171450" indent="-171450">
              <a:buFont typeface="Arial" charset="0"/>
              <a:buChar char="•"/>
            </a:pPr>
            <a:endParaRPr lang="en-US" dirty="0">
              <a:latin typeface="Amazon Ember" charset="0"/>
              <a:ea typeface="Amazon Ember" charset="0"/>
              <a:cs typeface="Amazon Ember" charset="0"/>
            </a:endParaRPr>
          </a:p>
        </p:txBody>
      </p:sp>
      <p:pic>
        <p:nvPicPr>
          <p:cNvPr id="5" name="Picture 4"/>
          <p:cNvPicPr>
            <a:picLocks noChangeAspect="1"/>
          </p:cNvPicPr>
          <p:nvPr/>
        </p:nvPicPr>
        <p:blipFill>
          <a:blip r:embed="rId3"/>
          <a:stretch>
            <a:fillRect/>
          </a:stretch>
        </p:blipFill>
        <p:spPr>
          <a:xfrm>
            <a:off x="747252" y="1563111"/>
            <a:ext cx="7561006" cy="3148380"/>
          </a:xfrm>
          <a:prstGeom prst="rect">
            <a:avLst/>
          </a:prstGeom>
        </p:spPr>
      </p:pic>
    </p:spTree>
    <p:extLst>
      <p:ext uri="{BB962C8B-B14F-4D97-AF65-F5344CB8AC3E}">
        <p14:creationId xmlns:p14="http://schemas.microsoft.com/office/powerpoint/2010/main" val="18749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9D91-FA63-A245-8802-1BC8F1901871}"/>
              </a:ext>
            </a:extLst>
          </p:cNvPr>
          <p:cNvSpPr>
            <a:spLocks noGrp="1"/>
          </p:cNvSpPr>
          <p:nvPr>
            <p:ph type="title"/>
          </p:nvPr>
        </p:nvSpPr>
        <p:spPr/>
        <p:txBody>
          <a:bodyPr/>
          <a:lstStyle/>
          <a:p>
            <a:r>
              <a:rPr lang="en-US" dirty="0"/>
              <a:t>API Gateway Stages and Lambda Aliases</a:t>
            </a:r>
          </a:p>
        </p:txBody>
      </p:sp>
      <p:pic>
        <p:nvPicPr>
          <p:cNvPr id="4" name="Picture 3">
            <a:extLst>
              <a:ext uri="{FF2B5EF4-FFF2-40B4-BE49-F238E27FC236}">
                <a16:creationId xmlns:a16="http://schemas.microsoft.com/office/drawing/2014/main" id="{AF31856F-81A1-BD4E-A2AE-B5A50CD82EAB}"/>
              </a:ext>
            </a:extLst>
          </p:cNvPr>
          <p:cNvPicPr>
            <a:picLocks noChangeAspect="1"/>
          </p:cNvPicPr>
          <p:nvPr/>
        </p:nvPicPr>
        <p:blipFill>
          <a:blip r:embed="rId2"/>
          <a:stretch>
            <a:fillRect/>
          </a:stretch>
        </p:blipFill>
        <p:spPr>
          <a:xfrm>
            <a:off x="1394460" y="1834967"/>
            <a:ext cx="487495" cy="506612"/>
          </a:xfrm>
          <a:prstGeom prst="rect">
            <a:avLst/>
          </a:prstGeom>
        </p:spPr>
      </p:pic>
      <p:pic>
        <p:nvPicPr>
          <p:cNvPr id="5" name="Picture 4">
            <a:extLst>
              <a:ext uri="{FF2B5EF4-FFF2-40B4-BE49-F238E27FC236}">
                <a16:creationId xmlns:a16="http://schemas.microsoft.com/office/drawing/2014/main" id="{A24BDCCD-0A20-6F48-9073-3EC4B1501EEB}"/>
              </a:ext>
            </a:extLst>
          </p:cNvPr>
          <p:cNvPicPr>
            <a:picLocks noChangeAspect="1"/>
          </p:cNvPicPr>
          <p:nvPr/>
        </p:nvPicPr>
        <p:blipFill>
          <a:blip r:embed="rId3"/>
          <a:stretch>
            <a:fillRect/>
          </a:stretch>
        </p:blipFill>
        <p:spPr>
          <a:xfrm>
            <a:off x="5757701" y="1771996"/>
            <a:ext cx="420537" cy="506612"/>
          </a:xfrm>
          <a:prstGeom prst="rect">
            <a:avLst/>
          </a:prstGeom>
        </p:spPr>
      </p:pic>
      <p:sp>
        <p:nvSpPr>
          <p:cNvPr id="6" name="TextBox 5">
            <a:extLst>
              <a:ext uri="{FF2B5EF4-FFF2-40B4-BE49-F238E27FC236}">
                <a16:creationId xmlns:a16="http://schemas.microsoft.com/office/drawing/2014/main" id="{AB0AA506-3066-C64A-91B3-AD00D75BE032}"/>
              </a:ext>
            </a:extLst>
          </p:cNvPr>
          <p:cNvSpPr txBox="1"/>
          <p:nvPr/>
        </p:nvSpPr>
        <p:spPr>
          <a:xfrm>
            <a:off x="1394460" y="2362860"/>
            <a:ext cx="1245870" cy="2308324"/>
          </a:xfrm>
          <a:prstGeom prst="rect">
            <a:avLst/>
          </a:prstGeom>
          <a:noFill/>
        </p:spPr>
        <p:txBody>
          <a:bodyPr wrap="square" rtlCol="0">
            <a:spAutoFit/>
          </a:bodyPr>
          <a:lstStyle/>
          <a:p>
            <a:r>
              <a:rPr lang="en-US" dirty="0">
                <a:solidFill>
                  <a:schemeClr val="bg1"/>
                </a:solidFill>
              </a:rPr>
              <a:t>1</a:t>
            </a:r>
          </a:p>
          <a:p>
            <a:r>
              <a:rPr lang="en-US" dirty="0">
                <a:solidFill>
                  <a:schemeClr val="bg1"/>
                </a:solidFill>
              </a:rPr>
              <a:t>2</a:t>
            </a:r>
          </a:p>
          <a:p>
            <a:r>
              <a:rPr lang="en-US" dirty="0">
                <a:solidFill>
                  <a:schemeClr val="bg1"/>
                </a:solidFill>
              </a:rPr>
              <a:t>3 = prod</a:t>
            </a:r>
          </a:p>
          <a:p>
            <a:r>
              <a:rPr lang="en-US" dirty="0">
                <a:solidFill>
                  <a:schemeClr val="bg1"/>
                </a:solidFill>
              </a:rPr>
              <a:t>4</a:t>
            </a:r>
          </a:p>
          <a:p>
            <a:r>
              <a:rPr lang="en-US" dirty="0">
                <a:solidFill>
                  <a:schemeClr val="bg1"/>
                </a:solidFill>
              </a:rPr>
              <a:t>5</a:t>
            </a:r>
          </a:p>
          <a:p>
            <a:r>
              <a:rPr lang="en-US" dirty="0">
                <a:solidFill>
                  <a:schemeClr val="bg1"/>
                </a:solidFill>
              </a:rPr>
              <a:t>6 = beta</a:t>
            </a:r>
          </a:p>
          <a:p>
            <a:r>
              <a:rPr lang="en-US" dirty="0">
                <a:solidFill>
                  <a:schemeClr val="bg1"/>
                </a:solidFill>
              </a:rPr>
              <a:t>7</a:t>
            </a:r>
          </a:p>
          <a:p>
            <a:r>
              <a:rPr lang="en-US" dirty="0">
                <a:solidFill>
                  <a:schemeClr val="bg1"/>
                </a:solidFill>
              </a:rPr>
              <a:t>8 = dev</a:t>
            </a:r>
          </a:p>
        </p:txBody>
      </p:sp>
      <p:sp>
        <p:nvSpPr>
          <p:cNvPr id="7" name="TextBox 6">
            <a:extLst>
              <a:ext uri="{FF2B5EF4-FFF2-40B4-BE49-F238E27FC236}">
                <a16:creationId xmlns:a16="http://schemas.microsoft.com/office/drawing/2014/main" id="{2722B938-2D6F-024B-95BE-559D3E95E3CC}"/>
              </a:ext>
            </a:extLst>
          </p:cNvPr>
          <p:cNvSpPr txBox="1"/>
          <p:nvPr/>
        </p:nvSpPr>
        <p:spPr>
          <a:xfrm>
            <a:off x="5707380" y="2323200"/>
            <a:ext cx="2716530" cy="2308324"/>
          </a:xfrm>
          <a:prstGeom prst="rect">
            <a:avLst/>
          </a:prstGeom>
          <a:noFill/>
        </p:spPr>
        <p:txBody>
          <a:bodyPr wrap="square" rtlCol="0">
            <a:spAutoFit/>
          </a:bodyPr>
          <a:lstStyle/>
          <a:p>
            <a:r>
              <a:rPr lang="en-US" dirty="0">
                <a:solidFill>
                  <a:schemeClr val="bg1"/>
                </a:solidFill>
              </a:rPr>
              <a:t>Prod</a:t>
            </a:r>
          </a:p>
          <a:p>
            <a:r>
              <a:rPr lang="en-US" dirty="0" err="1">
                <a:solidFill>
                  <a:schemeClr val="bg1"/>
                </a:solidFill>
              </a:rPr>
              <a:t>lambdaAlias</a:t>
            </a:r>
            <a:r>
              <a:rPr lang="en-US" dirty="0">
                <a:solidFill>
                  <a:schemeClr val="bg1"/>
                </a:solidFill>
              </a:rPr>
              <a:t>=prod</a:t>
            </a:r>
          </a:p>
          <a:p>
            <a:endParaRPr lang="en-US" dirty="0">
              <a:solidFill>
                <a:schemeClr val="bg1"/>
              </a:solidFill>
            </a:endParaRPr>
          </a:p>
          <a:p>
            <a:r>
              <a:rPr lang="en-US" dirty="0">
                <a:solidFill>
                  <a:schemeClr val="bg1"/>
                </a:solidFill>
              </a:rPr>
              <a:t>Beta</a:t>
            </a:r>
          </a:p>
          <a:p>
            <a:r>
              <a:rPr lang="en-US" dirty="0" err="1">
                <a:solidFill>
                  <a:schemeClr val="bg1"/>
                </a:solidFill>
              </a:rPr>
              <a:t>lambdaAlias</a:t>
            </a:r>
            <a:r>
              <a:rPr lang="en-US" dirty="0">
                <a:solidFill>
                  <a:schemeClr val="bg1"/>
                </a:solidFill>
              </a:rPr>
              <a:t>=beta</a:t>
            </a:r>
          </a:p>
          <a:p>
            <a:endParaRPr lang="en-US" dirty="0">
              <a:solidFill>
                <a:schemeClr val="bg1"/>
              </a:solidFill>
            </a:endParaRPr>
          </a:p>
          <a:p>
            <a:r>
              <a:rPr lang="en-US" dirty="0">
                <a:solidFill>
                  <a:schemeClr val="bg1"/>
                </a:solidFill>
              </a:rPr>
              <a:t>Dev</a:t>
            </a:r>
          </a:p>
          <a:p>
            <a:r>
              <a:rPr lang="en-US" dirty="0" err="1">
                <a:solidFill>
                  <a:schemeClr val="bg1"/>
                </a:solidFill>
              </a:rPr>
              <a:t>lambdaAlias</a:t>
            </a:r>
            <a:r>
              <a:rPr lang="en-US" dirty="0">
                <a:solidFill>
                  <a:schemeClr val="bg1"/>
                </a:solidFill>
              </a:rPr>
              <a:t>=dev</a:t>
            </a:r>
          </a:p>
        </p:txBody>
      </p:sp>
      <p:sp>
        <p:nvSpPr>
          <p:cNvPr id="8" name="TextBox 7">
            <a:extLst>
              <a:ext uri="{FF2B5EF4-FFF2-40B4-BE49-F238E27FC236}">
                <a16:creationId xmlns:a16="http://schemas.microsoft.com/office/drawing/2014/main" id="{4521BE67-F382-4347-9194-4EE89D612A05}"/>
              </a:ext>
            </a:extLst>
          </p:cNvPr>
          <p:cNvSpPr txBox="1"/>
          <p:nvPr/>
        </p:nvSpPr>
        <p:spPr>
          <a:xfrm>
            <a:off x="1950994" y="1921525"/>
            <a:ext cx="2210862" cy="369332"/>
          </a:xfrm>
          <a:prstGeom prst="rect">
            <a:avLst/>
          </a:prstGeom>
          <a:noFill/>
        </p:spPr>
        <p:txBody>
          <a:bodyPr wrap="none" rtlCol="0">
            <a:spAutoFit/>
          </a:bodyPr>
          <a:lstStyle/>
          <a:p>
            <a:r>
              <a:rPr lang="en-US" dirty="0" err="1">
                <a:solidFill>
                  <a:schemeClr val="bg1"/>
                </a:solidFill>
              </a:rPr>
              <a:t>myLambdaFunction</a:t>
            </a:r>
            <a:endParaRPr lang="en-US" dirty="0">
              <a:solidFill>
                <a:schemeClr val="bg1"/>
              </a:solidFill>
            </a:endParaRPr>
          </a:p>
        </p:txBody>
      </p:sp>
      <p:sp>
        <p:nvSpPr>
          <p:cNvPr id="9" name="TextBox 8">
            <a:extLst>
              <a:ext uri="{FF2B5EF4-FFF2-40B4-BE49-F238E27FC236}">
                <a16:creationId xmlns:a16="http://schemas.microsoft.com/office/drawing/2014/main" id="{9947B227-7664-AA4F-8DAB-3E6FA351E197}"/>
              </a:ext>
            </a:extLst>
          </p:cNvPr>
          <p:cNvSpPr txBox="1"/>
          <p:nvPr/>
        </p:nvSpPr>
        <p:spPr>
          <a:xfrm>
            <a:off x="6277747" y="1840636"/>
            <a:ext cx="864339" cy="369332"/>
          </a:xfrm>
          <a:prstGeom prst="rect">
            <a:avLst/>
          </a:prstGeom>
          <a:noFill/>
        </p:spPr>
        <p:txBody>
          <a:bodyPr wrap="none" rtlCol="0">
            <a:spAutoFit/>
          </a:bodyPr>
          <a:lstStyle/>
          <a:p>
            <a:r>
              <a:rPr lang="en-US" dirty="0" err="1">
                <a:solidFill>
                  <a:schemeClr val="bg1"/>
                </a:solidFill>
              </a:rPr>
              <a:t>myAPI</a:t>
            </a:r>
            <a:endParaRPr lang="en-US" dirty="0">
              <a:solidFill>
                <a:schemeClr val="bg1"/>
              </a:solidFill>
            </a:endParaRPr>
          </a:p>
        </p:txBody>
      </p:sp>
      <p:cxnSp>
        <p:nvCxnSpPr>
          <p:cNvPr id="11" name="Straight Arrow Connector 10">
            <a:extLst>
              <a:ext uri="{FF2B5EF4-FFF2-40B4-BE49-F238E27FC236}">
                <a16:creationId xmlns:a16="http://schemas.microsoft.com/office/drawing/2014/main" id="{0DF46497-3E0C-1447-A8A4-CA880FC1F4E2}"/>
              </a:ext>
            </a:extLst>
          </p:cNvPr>
          <p:cNvCxnSpPr>
            <a:cxnSpLocks/>
          </p:cNvCxnSpPr>
          <p:nvPr/>
        </p:nvCxnSpPr>
        <p:spPr>
          <a:xfrm flipH="1">
            <a:off x="2343807" y="2560320"/>
            <a:ext cx="3363574" cy="5612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DE81D59-C3C7-7E46-8B9A-05CC709166DD}"/>
              </a:ext>
            </a:extLst>
          </p:cNvPr>
          <p:cNvCxnSpPr>
            <a:cxnSpLocks/>
          </p:cNvCxnSpPr>
          <p:nvPr/>
        </p:nvCxnSpPr>
        <p:spPr>
          <a:xfrm flipH="1">
            <a:off x="2343807" y="3337560"/>
            <a:ext cx="3413894" cy="551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68F4FF7-F9C5-FF4F-9302-4217E0C63B76}"/>
              </a:ext>
            </a:extLst>
          </p:cNvPr>
          <p:cNvCxnSpPr>
            <a:cxnSpLocks/>
          </p:cNvCxnSpPr>
          <p:nvPr/>
        </p:nvCxnSpPr>
        <p:spPr>
          <a:xfrm flipH="1">
            <a:off x="2249214" y="4153878"/>
            <a:ext cx="3458167" cy="313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70273A94-064B-2C42-B59E-2564934C98A7}"/>
              </a:ext>
            </a:extLst>
          </p:cNvPr>
          <p:cNvSpPr>
            <a:spLocks noGrp="1"/>
          </p:cNvSpPr>
          <p:nvPr>
            <p:ph idx="1"/>
          </p:nvPr>
        </p:nvSpPr>
        <p:spPr>
          <a:xfrm>
            <a:off x="340592" y="1009332"/>
            <a:ext cx="8205304" cy="3553926"/>
          </a:xfrm>
        </p:spPr>
        <p:txBody>
          <a:bodyPr/>
          <a:lstStyle/>
          <a:p>
            <a:r>
              <a:rPr lang="en-US" dirty="0"/>
              <a:t>Manage a single API configuration and Lambda function for multiple environment stages</a:t>
            </a:r>
          </a:p>
        </p:txBody>
      </p:sp>
    </p:spTree>
    <p:extLst>
      <p:ext uri="{BB962C8B-B14F-4D97-AF65-F5344CB8AC3E}">
        <p14:creationId xmlns:p14="http://schemas.microsoft.com/office/powerpoint/2010/main" val="12070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6109-FC6B-6D48-858E-D50796FE5DBA}"/>
              </a:ext>
            </a:extLst>
          </p:cNvPr>
          <p:cNvSpPr>
            <a:spLocks noGrp="1"/>
          </p:cNvSpPr>
          <p:nvPr>
            <p:ph type="title"/>
          </p:nvPr>
        </p:nvSpPr>
        <p:spPr/>
        <p:txBody>
          <a:bodyPr/>
          <a:lstStyle/>
          <a:p>
            <a:r>
              <a:rPr lang="en-US" dirty="0"/>
              <a:t>Canary Deployment using Lambda Aliases</a:t>
            </a:r>
          </a:p>
        </p:txBody>
      </p:sp>
      <p:sp>
        <p:nvSpPr>
          <p:cNvPr id="3" name="Content Placeholder 2">
            <a:extLst>
              <a:ext uri="{FF2B5EF4-FFF2-40B4-BE49-F238E27FC236}">
                <a16:creationId xmlns:a16="http://schemas.microsoft.com/office/drawing/2014/main" id="{198695B5-A076-DB4F-BF95-1AEFE9346343}"/>
              </a:ext>
            </a:extLst>
          </p:cNvPr>
          <p:cNvSpPr>
            <a:spLocks noGrp="1"/>
          </p:cNvSpPr>
          <p:nvPr>
            <p:ph idx="1"/>
          </p:nvPr>
        </p:nvSpPr>
        <p:spPr/>
        <p:txBody>
          <a:bodyPr/>
          <a:lstStyle/>
          <a:p>
            <a:r>
              <a:rPr lang="en-US" dirty="0">
                <a:solidFill>
                  <a:schemeClr val="accent1"/>
                </a:solidFill>
              </a:rPr>
              <a:t>Apply a “weight” to Lambda function aliases to shift traffic between two versions</a:t>
            </a:r>
          </a:p>
          <a:p>
            <a:pPr marL="342900" indent="-342900">
              <a:buFont typeface="Arial" panose="020B0604020202020204" pitchFamily="34" charset="0"/>
              <a:buChar char="•"/>
            </a:pPr>
            <a:r>
              <a:rPr lang="en-US" dirty="0"/>
              <a:t>Create “canary” deploys</a:t>
            </a:r>
          </a:p>
          <a:p>
            <a:pPr marL="342900" indent="-342900">
              <a:buFont typeface="Arial" panose="020B0604020202020204" pitchFamily="34" charset="0"/>
              <a:buChar char="•"/>
            </a:pPr>
            <a:r>
              <a:rPr lang="en-US" dirty="0"/>
              <a:t>Do blue/green deployments between versions</a:t>
            </a:r>
          </a:p>
          <a:p>
            <a:pPr marL="342900" indent="-342900">
              <a:buFont typeface="Arial" panose="020B0604020202020204" pitchFamily="34" charset="0"/>
              <a:buChar char="•"/>
            </a:pPr>
            <a:r>
              <a:rPr lang="en-US" dirty="0"/>
              <a:t>See different metrics and logs</a:t>
            </a:r>
          </a:p>
          <a:p>
            <a:pPr marL="342900" indent="-342900">
              <a:buFont typeface="Arial" panose="020B0604020202020204" pitchFamily="34" charset="0"/>
              <a:buChar char="•"/>
            </a:pPr>
            <a:r>
              <a:rPr lang="en-US" dirty="0"/>
              <a:t>Test new functionality and rollback quickly</a:t>
            </a:r>
          </a:p>
        </p:txBody>
      </p:sp>
    </p:spTree>
    <p:extLst>
      <p:ext uri="{BB962C8B-B14F-4D97-AF65-F5344CB8AC3E}">
        <p14:creationId xmlns:p14="http://schemas.microsoft.com/office/powerpoint/2010/main" val="7246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D690-0CFE-484E-B4EB-EC742FA35C07}"/>
              </a:ext>
            </a:extLst>
          </p:cNvPr>
          <p:cNvSpPr>
            <a:spLocks noGrp="1"/>
          </p:cNvSpPr>
          <p:nvPr>
            <p:ph type="title"/>
          </p:nvPr>
        </p:nvSpPr>
        <p:spPr/>
        <p:txBody>
          <a:bodyPr/>
          <a:lstStyle/>
          <a:p>
            <a:r>
              <a:rPr lang="en-US" dirty="0"/>
              <a:t>Canary Deployment Preference</a:t>
            </a:r>
          </a:p>
        </p:txBody>
      </p:sp>
      <p:sp>
        <p:nvSpPr>
          <p:cNvPr id="3" name="Content Placeholder 2">
            <a:extLst>
              <a:ext uri="{FF2B5EF4-FFF2-40B4-BE49-F238E27FC236}">
                <a16:creationId xmlns:a16="http://schemas.microsoft.com/office/drawing/2014/main" id="{38176F44-6A90-3244-AE01-02EC8D897069}"/>
              </a:ext>
            </a:extLst>
          </p:cNvPr>
          <p:cNvSpPr>
            <a:spLocks noGrp="1"/>
          </p:cNvSpPr>
          <p:nvPr>
            <p:ph idx="1"/>
          </p:nvPr>
        </p:nvSpPr>
        <p:spPr/>
        <p:txBody>
          <a:bodyPr/>
          <a:lstStyle/>
          <a:p>
            <a:pPr marL="342900" indent="-342900">
              <a:buFont typeface="Arial" panose="020B0604020202020204" pitchFamily="34" charset="0"/>
              <a:buChar char="•"/>
            </a:pPr>
            <a:r>
              <a:rPr lang="en-US" dirty="0" err="1">
                <a:latin typeface="Courier" pitchFamily="2" charset="0"/>
              </a:rPr>
              <a:t>Canary</a:t>
            </a:r>
            <a:r>
              <a:rPr lang="en-US" dirty="0" err="1">
                <a:solidFill>
                  <a:schemeClr val="accent1"/>
                </a:solidFill>
                <a:latin typeface="Courier" pitchFamily="2" charset="0"/>
              </a:rPr>
              <a:t>X</a:t>
            </a:r>
            <a:r>
              <a:rPr lang="en-US" dirty="0" err="1">
                <a:latin typeface="Courier" pitchFamily="2" charset="0"/>
              </a:rPr>
              <a:t>Percent</a:t>
            </a:r>
            <a:r>
              <a:rPr lang="en-US" dirty="0" err="1">
                <a:solidFill>
                  <a:schemeClr val="accent1"/>
                </a:solidFill>
                <a:latin typeface="Courier" pitchFamily="2" charset="0"/>
              </a:rPr>
              <a:t>Y</a:t>
            </a:r>
            <a:r>
              <a:rPr lang="en-US" dirty="0" err="1">
                <a:latin typeface="Courier" pitchFamily="2" charset="0"/>
              </a:rPr>
              <a:t>Minutes</a:t>
            </a:r>
            <a:r>
              <a:rPr lang="en-US" dirty="0">
                <a:latin typeface="Amazon Ember" panose="020B0603020204020204" pitchFamily="34" charset="0"/>
                <a:ea typeface="Amazon Ember" panose="020B0603020204020204" pitchFamily="34" charset="0"/>
                <a:cs typeface="Amazon Ember" panose="020B0603020204020204" pitchFamily="34" charset="0"/>
              </a:rPr>
              <a:t>: X% </a:t>
            </a:r>
            <a:r>
              <a:rPr lang="en-US" dirty="0"/>
              <a:t>traffic to new function, wait for Y minutes, shift all traffic</a:t>
            </a:r>
          </a:p>
          <a:p>
            <a:pPr marL="1085850" lvl="1" indent="-342900">
              <a:buFont typeface="Arial" panose="020B0604020202020204" pitchFamily="34" charset="0"/>
              <a:buChar char="•"/>
            </a:pPr>
            <a:r>
              <a:rPr lang="en-US" dirty="0"/>
              <a:t>X = 10, Y = 5, 10, 15, 30</a:t>
            </a:r>
          </a:p>
          <a:p>
            <a:pPr marL="342900" indent="-342900">
              <a:buFont typeface="Arial" panose="020B0604020202020204" pitchFamily="34" charset="0"/>
              <a:buChar char="•"/>
            </a:pPr>
            <a:r>
              <a:rPr lang="en-US" dirty="0" err="1">
                <a:latin typeface="Courier" pitchFamily="2" charset="0"/>
              </a:rPr>
              <a:t>Linear</a:t>
            </a:r>
            <a:r>
              <a:rPr lang="en-US" dirty="0" err="1">
                <a:solidFill>
                  <a:schemeClr val="accent1"/>
                </a:solidFill>
                <a:latin typeface="Courier" pitchFamily="2" charset="0"/>
              </a:rPr>
              <a:t>X</a:t>
            </a:r>
            <a:r>
              <a:rPr lang="en-US" dirty="0" err="1">
                <a:latin typeface="Courier" pitchFamily="2" charset="0"/>
              </a:rPr>
              <a:t>PercentEvery</a:t>
            </a:r>
            <a:r>
              <a:rPr lang="en-US" dirty="0" err="1">
                <a:solidFill>
                  <a:schemeClr val="accent1"/>
                </a:solidFill>
                <a:latin typeface="Courier" pitchFamily="2" charset="0"/>
              </a:rPr>
              <a:t>Y</a:t>
            </a:r>
            <a:r>
              <a:rPr lang="en-US" dirty="0" err="1">
                <a:latin typeface="Courier" pitchFamily="2" charset="0"/>
              </a:rPr>
              <a:t>Minutes</a:t>
            </a:r>
            <a:r>
              <a:rPr lang="en-US" dirty="0"/>
              <a:t>: X% traffic every Y minutes</a:t>
            </a:r>
          </a:p>
          <a:p>
            <a:pPr marL="1085850" lvl="1" indent="-342900">
              <a:buFont typeface="Arial" panose="020B0604020202020204" pitchFamily="34" charset="0"/>
              <a:buChar char="•"/>
            </a:pPr>
            <a:r>
              <a:rPr lang="en-US" dirty="0"/>
              <a:t>X = 10, Y = 1, 2, 3, 10</a:t>
            </a:r>
          </a:p>
          <a:p>
            <a:pPr marL="342900" indent="-342900">
              <a:buFont typeface="Arial" panose="020B0604020202020204" pitchFamily="34" charset="0"/>
              <a:buChar char="•"/>
            </a:pPr>
            <a:r>
              <a:rPr lang="en-US" dirty="0" err="1">
                <a:latin typeface="Courier" pitchFamily="2" charset="0"/>
              </a:rPr>
              <a:t>AllAtOnce</a:t>
            </a:r>
            <a:r>
              <a:rPr lang="en-US" dirty="0"/>
              <a:t>: all traffic at one</a:t>
            </a:r>
          </a:p>
        </p:txBody>
      </p:sp>
    </p:spTree>
    <p:extLst>
      <p:ext uri="{BB962C8B-B14F-4D97-AF65-F5344CB8AC3E}">
        <p14:creationId xmlns:p14="http://schemas.microsoft.com/office/powerpoint/2010/main" val="27452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ckTemplate-AWS">
  <a:themeElements>
    <a:clrScheme name="AWS Colors">
      <a:dk1>
        <a:srgbClr val="1D516C"/>
      </a:dk1>
      <a:lt1>
        <a:srgbClr val="FFFFFF"/>
      </a:lt1>
      <a:dk2>
        <a:srgbClr val="1D516C"/>
      </a:dk2>
      <a:lt2>
        <a:srgbClr val="F8F8F8"/>
      </a:lt2>
      <a:accent1>
        <a:srgbClr val="FF9900"/>
      </a:accent1>
      <a:accent2>
        <a:srgbClr val="00A1C9"/>
      </a:accent2>
      <a:accent3>
        <a:srgbClr val="007DBC"/>
      </a:accent3>
      <a:accent4>
        <a:srgbClr val="69AF34"/>
      </a:accent4>
      <a:accent5>
        <a:srgbClr val="EB5F07"/>
      </a:accent5>
      <a:accent6>
        <a:srgbClr val="545B64"/>
      </a:accent6>
      <a:hlink>
        <a:srgbClr val="00E0EA"/>
      </a:hlink>
      <a:folHlink>
        <a:srgbClr val="0069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97C89A-FD0C-431E-81F6-90225B937683}">
  <ds:schemaRef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3.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DeckTemplate_AWS</Template>
  <TotalTime>53396</TotalTime>
  <Words>6690</Words>
  <Application>Microsoft Macintosh PowerPoint</Application>
  <PresentationFormat>On-screen Show (16:9)</PresentationFormat>
  <Paragraphs>1039</Paragraphs>
  <Slides>112</Slides>
  <Notes>72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112</vt:i4>
      </vt:variant>
    </vt:vector>
  </HeadingPairs>
  <TitlesOfParts>
    <vt:vector size="127" baseType="lpstr">
      <vt:lpstr>Amazon Ember</vt:lpstr>
      <vt:lpstr>Amazon Ember Heavy</vt:lpstr>
      <vt:lpstr>Amazon Ember Light</vt:lpstr>
      <vt:lpstr>Amazon Ember Regular</vt:lpstr>
      <vt:lpstr>Anonymous Pro for Powerline</vt:lpstr>
      <vt:lpstr>Arial</vt:lpstr>
      <vt:lpstr>Avenir Book</vt:lpstr>
      <vt:lpstr>Calibri</vt:lpstr>
      <vt:lpstr>Consolas</vt:lpstr>
      <vt:lpstr>Courier</vt:lpstr>
      <vt:lpstr>Helvetica Light</vt:lpstr>
      <vt:lpstr>Helvetica Neue</vt:lpstr>
      <vt:lpstr>Mangal</vt:lpstr>
      <vt:lpstr>Verdana</vt:lpstr>
      <vt:lpstr>DeckTemplate-AWS</vt:lpstr>
      <vt:lpstr>PowerPoint Presentation</vt:lpstr>
      <vt:lpstr>Agenda</vt:lpstr>
      <vt:lpstr>Introduction</vt:lpstr>
      <vt:lpstr>PowerPoint Presentation</vt:lpstr>
      <vt:lpstr>Building Blocks for Microservices on AWS</vt:lpstr>
      <vt:lpstr>A Typical Application with Microservices</vt:lpstr>
      <vt:lpstr>Build Your Application</vt:lpstr>
      <vt:lpstr>WildFly Swarm</vt:lpstr>
      <vt:lpstr>PowerPoint Presentation</vt:lpstr>
      <vt:lpstr>Microservices and Containers</vt:lpstr>
      <vt:lpstr>Microservices and Containers</vt:lpstr>
      <vt:lpstr>Running Container</vt:lpstr>
      <vt:lpstr>PowerPoint Presentation</vt:lpstr>
      <vt:lpstr>Running Containers</vt:lpstr>
      <vt:lpstr>Running Containers at Scale</vt:lpstr>
      <vt:lpstr>AWS Container Services Landscape</vt:lpstr>
      <vt:lpstr>Amazon ECS and AWS Fargate</vt:lpstr>
      <vt:lpstr>Amazon ECS</vt:lpstr>
      <vt:lpstr>Production Workloads on AWS</vt:lpstr>
      <vt:lpstr>PowerPoint Presentation</vt:lpstr>
      <vt:lpstr>PowerPoint Presentation</vt:lpstr>
      <vt:lpstr>ECS Constructs</vt:lpstr>
      <vt:lpstr>PowerPoint Presentation</vt:lpstr>
      <vt:lpstr>Running Fargate Containers with ECS</vt:lpstr>
      <vt:lpstr>PowerPoint Presentation</vt:lpstr>
      <vt:lpstr>AWS Fargate Visibility and Monitoring</vt:lpstr>
      <vt:lpstr>PowerPoint Presentation</vt:lpstr>
      <vt:lpstr>Rightsize your microservices with AWS Fargate</vt:lpstr>
      <vt:lpstr>Pricing Dimensions</vt:lpstr>
      <vt:lpstr>PowerPoint Presentation</vt:lpstr>
      <vt:lpstr>PowerPoint Presentation</vt:lpstr>
      <vt:lpstr>Deployment Pipelines with  AWS CodePipeline</vt:lpstr>
      <vt:lpstr>PowerPoint Presentation</vt:lpstr>
      <vt:lpstr>PowerPoint Presentation</vt:lpstr>
      <vt:lpstr>Deployment Pipeline with AWS Fargate</vt:lpstr>
      <vt:lpstr>PowerPoint Presentation</vt:lpstr>
      <vt:lpstr>Canary Deployment for Amazon ECS</vt:lpstr>
      <vt:lpstr>Microservices using Kubernetes</vt:lpstr>
      <vt:lpstr>PowerPoint Presentation</vt:lpstr>
      <vt:lpstr>PowerPoint Presentation</vt:lpstr>
      <vt:lpstr>“Run Kubernetes for me.”</vt:lpstr>
      <vt:lpstr>PowerPoint Presentation</vt:lpstr>
      <vt:lpstr>PowerPoint Presentation</vt:lpstr>
      <vt:lpstr>PowerPoint Presentation</vt:lpstr>
      <vt:lpstr>PowerPoint Presentation</vt:lpstr>
      <vt:lpstr>PowerPoint Presentation</vt:lpstr>
      <vt:lpstr>Kubernetes Application Concepts</vt:lpstr>
      <vt:lpstr>PowerPoint Presentation</vt:lpstr>
      <vt:lpstr>Kubernetes  Application Packaging  using Helm</vt:lpstr>
      <vt:lpstr>Helm – Package Manager for Kubernetes</vt:lpstr>
      <vt:lpstr>PowerPoint Presentation</vt:lpstr>
      <vt:lpstr>PowerPoint Presentation</vt:lpstr>
      <vt:lpstr>Kubernetes Deployment Pipeline with AWS CodePipeline</vt:lpstr>
      <vt:lpstr>Deployment Pipeline with Kubernetes</vt:lpstr>
      <vt:lpstr>Logging using EKS</vt:lpstr>
      <vt:lpstr>PowerPoint Presentation</vt:lpstr>
      <vt:lpstr>Canary Deployment using Service Mesh</vt:lpstr>
      <vt:lpstr>Canary Deployment using Request Routing</vt:lpstr>
      <vt:lpstr>PowerPoint Presentation</vt:lpstr>
      <vt:lpstr>Fault Injection</vt:lpstr>
      <vt:lpstr>5 seconds delay in 10% of requests</vt:lpstr>
      <vt:lpstr>PowerPoint Presentation</vt:lpstr>
      <vt:lpstr>Monitoring</vt:lpstr>
      <vt:lpstr>Metrics</vt:lpstr>
      <vt:lpstr>X-Ray Service</vt:lpstr>
      <vt:lpstr>X-Ray SDK</vt:lpstr>
      <vt:lpstr>PowerPoint Presentation</vt:lpstr>
      <vt:lpstr>EKS Support for Fargate in 2018</vt:lpstr>
      <vt:lpstr>Microservices using AWS Lambda</vt:lpstr>
      <vt:lpstr>Serverless Key Concepts</vt:lpstr>
      <vt:lpstr>Serverless Tenets</vt:lpstr>
      <vt:lpstr>Spectrum of AWS offerings</vt:lpstr>
      <vt:lpstr>Lambda Basics</vt:lpstr>
      <vt:lpstr>Using AWS Lambda</vt:lpstr>
      <vt:lpstr>Anatomy of a Lambda function</vt:lpstr>
      <vt:lpstr>PowerPoint Presentation</vt:lpstr>
      <vt:lpstr>PowerPoint Presentation</vt:lpstr>
      <vt:lpstr>Serverless Application Model</vt:lpstr>
      <vt:lpstr>SAM Template</vt:lpstr>
      <vt:lpstr>SAM Commands</vt:lpstr>
      <vt:lpstr>SAM Local</vt:lpstr>
      <vt:lpstr>Microservices using AWS Lambda</vt:lpstr>
      <vt:lpstr>PowerPoint Presentation</vt:lpstr>
      <vt:lpstr>PowerPoint Presentation</vt:lpstr>
      <vt:lpstr>Lambda Best Practices</vt:lpstr>
      <vt:lpstr>Lambda based “monoliths”</vt:lpstr>
      <vt:lpstr>Lambda based “monoliths”</vt:lpstr>
      <vt:lpstr>Lambda based “nano-services”</vt:lpstr>
      <vt:lpstr>Lambda Best Practices</vt:lpstr>
      <vt:lpstr>Lambda Best Practices</vt:lpstr>
      <vt:lpstr>Lambda Best Practices</vt:lpstr>
      <vt:lpstr>Lambda Best Practices</vt:lpstr>
      <vt:lpstr>Lambda Best Practices</vt:lpstr>
      <vt:lpstr>How much memory/CPU?</vt:lpstr>
      <vt:lpstr>Lambda Best Practices</vt:lpstr>
      <vt:lpstr>Lambda Best Practices</vt:lpstr>
      <vt:lpstr>API Gateway Stages and Lambda Aliases</vt:lpstr>
      <vt:lpstr>Canary Deployment using Lambda Aliases</vt:lpstr>
      <vt:lpstr>Canary Deployment Preference</vt:lpstr>
      <vt:lpstr>PowerPoint Presentation</vt:lpstr>
      <vt:lpstr>Logging and Metrics are a universal right!</vt:lpstr>
      <vt:lpstr>App Monitoring with AWS X-Ray and Serverless</vt:lpstr>
      <vt:lpstr>X-Ray Trace Example</vt:lpstr>
      <vt:lpstr>Composing Lambda Functions</vt:lpstr>
      <vt:lpstr>Event Processing</vt:lpstr>
      <vt:lpstr>Event-driven platform</vt:lpstr>
      <vt:lpstr>Event-driven actions</vt:lpstr>
      <vt:lpstr>AWS Step Functions:   Orchestrate a Serverless processing  workflow using AWS Lambda  </vt:lpstr>
      <vt:lpstr>Serverless Application Repository</vt:lpstr>
      <vt:lpstr>PowerPoint Presentation</vt:lpstr>
      <vt:lpstr>Further Reading</vt:lpstr>
      <vt:lpstr>github.com/ aws-samples/ aws-microservices-deploy-options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743</cp:revision>
  <dcterms:created xsi:type="dcterms:W3CDTF">2016-06-17T18:22:10Z</dcterms:created>
  <dcterms:modified xsi:type="dcterms:W3CDTF">2018-04-18T11:51:54Z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