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148"/>
  </p:notesMasterIdLst>
  <p:sldIdLst>
    <p:sldId id="385" r:id="rId5"/>
    <p:sldId id="737" r:id="rId6"/>
    <p:sldId id="831" r:id="rId7"/>
    <p:sldId id="281" r:id="rId8"/>
    <p:sldId id="879" r:id="rId9"/>
    <p:sldId id="706" r:id="rId10"/>
    <p:sldId id="339" r:id="rId11"/>
    <p:sldId id="705" r:id="rId12"/>
    <p:sldId id="830" r:id="rId13"/>
    <p:sldId id="829" r:id="rId14"/>
    <p:sldId id="708" r:id="rId15"/>
    <p:sldId id="709" r:id="rId16"/>
    <p:sldId id="795" r:id="rId17"/>
    <p:sldId id="814" r:id="rId18"/>
    <p:sldId id="832" r:id="rId19"/>
    <p:sldId id="866" r:id="rId20"/>
    <p:sldId id="801" r:id="rId21"/>
    <p:sldId id="853" r:id="rId22"/>
    <p:sldId id="854" r:id="rId23"/>
    <p:sldId id="802" r:id="rId24"/>
    <p:sldId id="803" r:id="rId25"/>
    <p:sldId id="771" r:id="rId26"/>
    <p:sldId id="713" r:id="rId27"/>
    <p:sldId id="715" r:id="rId28"/>
    <p:sldId id="799" r:id="rId29"/>
    <p:sldId id="716" r:id="rId30"/>
    <p:sldId id="796" r:id="rId31"/>
    <p:sldId id="769" r:id="rId32"/>
    <p:sldId id="770" r:id="rId33"/>
    <p:sldId id="797" r:id="rId34"/>
    <p:sldId id="726" r:id="rId35"/>
    <p:sldId id="727" r:id="rId36"/>
    <p:sldId id="728" r:id="rId37"/>
    <p:sldId id="731" r:id="rId38"/>
    <p:sldId id="805" r:id="rId39"/>
    <p:sldId id="433" r:id="rId40"/>
    <p:sldId id="825" r:id="rId41"/>
    <p:sldId id="833" r:id="rId42"/>
    <p:sldId id="733" r:id="rId43"/>
    <p:sldId id="734" r:id="rId44"/>
    <p:sldId id="735" r:id="rId45"/>
    <p:sldId id="736" r:id="rId46"/>
    <p:sldId id="739" r:id="rId47"/>
    <p:sldId id="740" r:id="rId48"/>
    <p:sldId id="741" r:id="rId49"/>
    <p:sldId id="889" r:id="rId50"/>
    <p:sldId id="743" r:id="rId51"/>
    <p:sldId id="891" r:id="rId52"/>
    <p:sldId id="793" r:id="rId53"/>
    <p:sldId id="775" r:id="rId54"/>
    <p:sldId id="777" r:id="rId55"/>
    <p:sldId id="778" r:id="rId56"/>
    <p:sldId id="779" r:id="rId57"/>
    <p:sldId id="780" r:id="rId58"/>
    <p:sldId id="781" r:id="rId59"/>
    <p:sldId id="782" r:id="rId60"/>
    <p:sldId id="783" r:id="rId61"/>
    <p:sldId id="788" r:id="rId62"/>
    <p:sldId id="789" r:id="rId63"/>
    <p:sldId id="790" r:id="rId64"/>
    <p:sldId id="807" r:id="rId65"/>
    <p:sldId id="840" r:id="rId66"/>
    <p:sldId id="847" r:id="rId67"/>
    <p:sldId id="808" r:id="rId68"/>
    <p:sldId id="841" r:id="rId69"/>
    <p:sldId id="842" r:id="rId70"/>
    <p:sldId id="843" r:id="rId71"/>
    <p:sldId id="810" r:id="rId72"/>
    <p:sldId id="848" r:id="rId73"/>
    <p:sldId id="809" r:id="rId74"/>
    <p:sldId id="844" r:id="rId75"/>
    <p:sldId id="845" r:id="rId76"/>
    <p:sldId id="846" r:id="rId77"/>
    <p:sldId id="811" r:id="rId78"/>
    <p:sldId id="836" r:id="rId79"/>
    <p:sldId id="835" r:id="rId80"/>
    <p:sldId id="812" r:id="rId81"/>
    <p:sldId id="828" r:id="rId82"/>
    <p:sldId id="826" r:id="rId83"/>
    <p:sldId id="880" r:id="rId84"/>
    <p:sldId id="890" r:id="rId85"/>
    <p:sldId id="881" r:id="rId86"/>
    <p:sldId id="882" r:id="rId87"/>
    <p:sldId id="887" r:id="rId88"/>
    <p:sldId id="883" r:id="rId89"/>
    <p:sldId id="884" r:id="rId90"/>
    <p:sldId id="886" r:id="rId91"/>
    <p:sldId id="744" r:id="rId92"/>
    <p:sldId id="817" r:id="rId93"/>
    <p:sldId id="857" r:id="rId94"/>
    <p:sldId id="859" r:id="rId95"/>
    <p:sldId id="858" r:id="rId96"/>
    <p:sldId id="864" r:id="rId97"/>
    <p:sldId id="892" r:id="rId98"/>
    <p:sldId id="861" r:id="rId99"/>
    <p:sldId id="792" r:id="rId100"/>
    <p:sldId id="623" r:id="rId101"/>
    <p:sldId id="773" r:id="rId102"/>
    <p:sldId id="501" r:id="rId103"/>
    <p:sldId id="662" r:id="rId104"/>
    <p:sldId id="692" r:id="rId105"/>
    <p:sldId id="679" r:id="rId106"/>
    <p:sldId id="555" r:id="rId107"/>
    <p:sldId id="567" r:id="rId108"/>
    <p:sldId id="821" r:id="rId109"/>
    <p:sldId id="686" r:id="rId110"/>
    <p:sldId id="687" r:id="rId111"/>
    <p:sldId id="688" r:id="rId112"/>
    <p:sldId id="689" r:id="rId113"/>
    <p:sldId id="690" r:id="rId114"/>
    <p:sldId id="865" r:id="rId115"/>
    <p:sldId id="822" r:id="rId116"/>
    <p:sldId id="823" r:id="rId117"/>
    <p:sldId id="693" r:id="rId118"/>
    <p:sldId id="587" r:id="rId119"/>
    <p:sldId id="874" r:id="rId120"/>
    <p:sldId id="589" r:id="rId121"/>
    <p:sldId id="875" r:id="rId122"/>
    <p:sldId id="600" r:id="rId123"/>
    <p:sldId id="681" r:id="rId124"/>
    <p:sldId id="663" r:id="rId125"/>
    <p:sldId id="682" r:id="rId126"/>
    <p:sldId id="683" r:id="rId127"/>
    <p:sldId id="591" r:id="rId128"/>
    <p:sldId id="684" r:id="rId129"/>
    <p:sldId id="685" r:id="rId130"/>
    <p:sldId id="870" r:id="rId131"/>
    <p:sldId id="872" r:id="rId132"/>
    <p:sldId id="878" r:id="rId133"/>
    <p:sldId id="867" r:id="rId134"/>
    <p:sldId id="877" r:id="rId135"/>
    <p:sldId id="664" r:id="rId136"/>
    <p:sldId id="665" r:id="rId137"/>
    <p:sldId id="818" r:id="rId138"/>
    <p:sldId id="819" r:id="rId139"/>
    <p:sldId id="666" r:id="rId140"/>
    <p:sldId id="668" r:id="rId141"/>
    <p:sldId id="599" r:id="rId142"/>
    <p:sldId id="630" r:id="rId143"/>
    <p:sldId id="824" r:id="rId144"/>
    <p:sldId id="701" r:id="rId145"/>
    <p:sldId id="834" r:id="rId146"/>
    <p:sldId id="674" r:id="rId1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10D8042D-5996-C74B-9C05-635006AE20A5}">
          <p14:sldIdLst>
            <p14:sldId id="385"/>
            <p14:sldId id="737"/>
          </p14:sldIdLst>
        </p14:section>
        <p14:section name="Introduction" id="{8B92F451-8754-0A47-A518-2B4675A80FEF}">
          <p14:sldIdLst>
            <p14:sldId id="831"/>
            <p14:sldId id="281"/>
            <p14:sldId id="879"/>
            <p14:sldId id="706"/>
            <p14:sldId id="339"/>
            <p14:sldId id="705"/>
          </p14:sldIdLst>
        </p14:section>
        <p14:section name="WildFly Swarm" id="{77821F84-5FB1-0F49-AC3A-8BE98F86F14F}">
          <p14:sldIdLst>
            <p14:sldId id="830"/>
            <p14:sldId id="829"/>
            <p14:sldId id="708"/>
            <p14:sldId id="709"/>
            <p14:sldId id="795"/>
            <p14:sldId id="814"/>
          </p14:sldIdLst>
        </p14:section>
        <p14:section name="Containers and Microservices" id="{6FE29FE8-4177-EA43-88BD-66A9FE5000B6}">
          <p14:sldIdLst>
            <p14:sldId id="832"/>
            <p14:sldId id="866"/>
            <p14:sldId id="801"/>
            <p14:sldId id="853"/>
            <p14:sldId id="854"/>
            <p14:sldId id="802"/>
            <p14:sldId id="803"/>
          </p14:sldIdLst>
        </p14:section>
        <p14:section name="AWS Fargate &amp; Amazon ECS Intro" id="{64441F07-7053-2043-9879-7BB960C2AEA6}">
          <p14:sldIdLst>
            <p14:sldId id="771"/>
            <p14:sldId id="713"/>
            <p14:sldId id="715"/>
            <p14:sldId id="799"/>
            <p14:sldId id="716"/>
            <p14:sldId id="796"/>
          </p14:sldIdLst>
        </p14:section>
        <p14:section name="ECS Task Defintions" id="{BE89CB88-C877-1D4E-B486-4302AF46C673}">
          <p14:sldIdLst>
            <p14:sldId id="769"/>
            <p14:sldId id="770"/>
            <p14:sldId id="797"/>
          </p14:sldIdLst>
        </p14:section>
        <p14:section name="AWS Fargate" id="{8FF4FCDA-BE23-2B42-8EC7-8F6BE2DEF191}">
          <p14:sldIdLst>
            <p14:sldId id="726"/>
            <p14:sldId id="727"/>
            <p14:sldId id="728"/>
            <p14:sldId id="731"/>
            <p14:sldId id="805"/>
          </p14:sldIdLst>
        </p14:section>
        <p14:section name="AWS Fargate Logging" id="{982ACC77-802C-0648-8F3E-70BF7154BA07}">
          <p14:sldIdLst>
            <p14:sldId id="433"/>
            <p14:sldId id="825"/>
          </p14:sldIdLst>
        </p14:section>
        <p14:section name="AWS Fargate Pricing" id="{58368394-40A8-4B47-9156-A2B4ADC07972}">
          <p14:sldIdLst>
            <p14:sldId id="833"/>
            <p14:sldId id="733"/>
            <p14:sldId id="734"/>
            <p14:sldId id="735"/>
            <p14:sldId id="736"/>
          </p14:sldIdLst>
        </p14:section>
        <p14:section name="CodePipeline Intro" id="{79B0E47D-FB46-1549-B4C1-46ECF4088B27}">
          <p14:sldIdLst>
            <p14:sldId id="739"/>
            <p14:sldId id="740"/>
            <p14:sldId id="741"/>
          </p14:sldIdLst>
        </p14:section>
        <p14:section name="AWS Fargate Deployment Pipeline" id="{F912FB3A-371F-A34E-BE50-543095FBCC8C}">
          <p14:sldIdLst>
            <p14:sldId id="889"/>
            <p14:sldId id="743"/>
          </p14:sldIdLst>
        </p14:section>
        <p14:section name="Amazon ECS Canary Deployment" id="{E6CD744E-5C7F-2246-8271-11A1BBE03440}">
          <p14:sldIdLst>
            <p14:sldId id="891"/>
          </p14:sldIdLst>
        </p14:section>
        <p14:section name="Kubernetes Intro" id="{4DE35E9A-13B2-CC48-B5E1-1242BBB3CA6E}">
          <p14:sldIdLst>
            <p14:sldId id="793"/>
            <p14:sldId id="775"/>
            <p14:sldId id="777"/>
            <p14:sldId id="778"/>
            <p14:sldId id="779"/>
            <p14:sldId id="780"/>
            <p14:sldId id="781"/>
          </p14:sldIdLst>
        </p14:section>
        <p14:section name="Kubernetes EKS Intro" id="{DCE5BFF3-A254-FA48-94B2-C8573E181538}">
          <p14:sldIdLst>
            <p14:sldId id="782"/>
            <p14:sldId id="783"/>
            <p14:sldId id="788"/>
            <p14:sldId id="789"/>
            <p14:sldId id="790"/>
            <p14:sldId id="807"/>
          </p14:sldIdLst>
        </p14:section>
        <p14:section name="Kubernetes Application" id="{828EE75D-B092-5646-A4C7-492917BDA588}">
          <p14:sldIdLst>
            <p14:sldId id="840"/>
          </p14:sldIdLst>
        </p14:section>
        <p14:section name="Kubernetes Helm" id="{176111BD-EAC0-ED4D-8490-30DE0AC762EB}">
          <p14:sldIdLst>
            <p14:sldId id="847"/>
            <p14:sldId id="808"/>
            <p14:sldId id="841"/>
            <p14:sldId id="842"/>
            <p14:sldId id="843"/>
            <p14:sldId id="810"/>
          </p14:sldIdLst>
        </p14:section>
        <p14:section name="Kubernetes Ksonnet" id="{7083FD43-2237-1242-B31A-D10917A10D97}">
          <p14:sldIdLst>
            <p14:sldId id="848"/>
            <p14:sldId id="809"/>
            <p14:sldId id="844"/>
            <p14:sldId id="845"/>
            <p14:sldId id="846"/>
            <p14:sldId id="811"/>
          </p14:sldIdLst>
        </p14:section>
        <p14:section name="Kubernetes Deployment Pipeline" id="{FB54DBF8-0ACE-4C46-83E1-501CF84B3766}">
          <p14:sldIdLst>
            <p14:sldId id="836"/>
            <p14:sldId id="835"/>
            <p14:sldId id="812"/>
          </p14:sldIdLst>
        </p14:section>
        <p14:section name="Kubernetes Logging" id="{3C8D024A-79D0-1543-A5EA-6D1F5D96B70A}">
          <p14:sldIdLst>
            <p14:sldId id="828"/>
            <p14:sldId id="826"/>
          </p14:sldIdLst>
        </p14:section>
        <p14:section name="Istio" id="{7363BA62-DB38-F14D-8E2E-4FF03BEDBA15}">
          <p14:sldIdLst>
            <p14:sldId id="880"/>
            <p14:sldId id="890"/>
            <p14:sldId id="881"/>
            <p14:sldId id="882"/>
            <p14:sldId id="887"/>
            <p14:sldId id="883"/>
            <p14:sldId id="884"/>
            <p14:sldId id="886"/>
          </p14:sldIdLst>
        </p14:section>
        <p14:section name="Monitoring &amp; AWS X-Ray" id="{94BFE68B-137F-8A4F-A508-00B3479C9864}">
          <p14:sldIdLst>
            <p14:sldId id="744"/>
            <p14:sldId id="817"/>
            <p14:sldId id="857"/>
            <p14:sldId id="859"/>
            <p14:sldId id="858"/>
            <p14:sldId id="864"/>
            <p14:sldId id="892"/>
            <p14:sldId id="861"/>
          </p14:sldIdLst>
        </p14:section>
        <p14:section name="Kubernetes Wrapup" id="{B4FFC3A4-657B-1F46-8F45-2370AFA31A89}">
          <p14:sldIdLst>
            <p14:sldId id="792"/>
          </p14:sldIdLst>
        </p14:section>
        <p14:section name="Lambda Serverless Key Concepts" id="{2810EC2E-71D5-F54E-9057-03E72AF14A27}">
          <p14:sldIdLst>
            <p14:sldId id="623"/>
            <p14:sldId id="773"/>
            <p14:sldId id="501"/>
            <p14:sldId id="662"/>
          </p14:sldIdLst>
        </p14:section>
        <p14:section name="Lambda Basics" id="{66249425-AA97-E648-B328-A812FF3223F8}">
          <p14:sldIdLst>
            <p14:sldId id="692"/>
            <p14:sldId id="679"/>
            <p14:sldId id="555"/>
            <p14:sldId id="567"/>
            <p14:sldId id="821"/>
          </p14:sldIdLst>
        </p14:section>
        <p14:section name="Lambda SAM" id="{A13F26B9-21AD-654B-A535-F7310603CD53}">
          <p14:sldIdLst>
            <p14:sldId id="686"/>
            <p14:sldId id="687"/>
            <p14:sldId id="688"/>
            <p14:sldId id="689"/>
            <p14:sldId id="690"/>
            <p14:sldId id="865"/>
            <p14:sldId id="822"/>
            <p14:sldId id="823"/>
          </p14:sldIdLst>
        </p14:section>
        <p14:section name="Lambda Best Practices" id="{FD14D70E-4513-F348-A8D3-3CAA25E5EEC3}">
          <p14:sldIdLst>
            <p14:sldId id="693"/>
            <p14:sldId id="587"/>
            <p14:sldId id="874"/>
            <p14:sldId id="589"/>
            <p14:sldId id="875"/>
            <p14:sldId id="600"/>
            <p14:sldId id="681"/>
            <p14:sldId id="663"/>
            <p14:sldId id="682"/>
            <p14:sldId id="683"/>
            <p14:sldId id="591"/>
            <p14:sldId id="684"/>
            <p14:sldId id="685"/>
          </p14:sldIdLst>
        </p14:section>
        <p14:section name="Canary Deployments using Lambda" id="{CDD69C84-8771-DC41-A1E7-B1B36F8A1AFC}">
          <p14:sldIdLst>
            <p14:sldId id="870"/>
            <p14:sldId id="872"/>
            <p14:sldId id="878"/>
            <p14:sldId id="867"/>
          </p14:sldIdLst>
        </p14:section>
        <p14:section name="Lambda Monitoring" id="{70330A56-DD2D-8849-8586-8234D19B20E1}">
          <p14:sldIdLst>
            <p14:sldId id="877"/>
            <p14:sldId id="664"/>
            <p14:sldId id="665"/>
            <p14:sldId id="818"/>
          </p14:sldIdLst>
        </p14:section>
        <p14:section name="Lambda Step Functions" id="{67D38D99-309D-CE44-AA85-C9F98B45B64F}">
          <p14:sldIdLst>
            <p14:sldId id="819"/>
            <p14:sldId id="666"/>
            <p14:sldId id="668"/>
            <p14:sldId id="599"/>
            <p14:sldId id="630"/>
            <p14:sldId id="824"/>
          </p14:sldIdLst>
        </p14:section>
        <p14:section name="Lambda SAR" id="{0E363CFE-B37F-0A43-B757-60F064547836}">
          <p14:sldIdLst>
            <p14:sldId id="701"/>
            <p14:sldId id="834"/>
          </p14:sldIdLst>
        </p14:section>
        <p14:section name="References" id="{080C1990-4B8D-DA46-8E77-5BAFCCEC6A14}">
          <p14:sldIdLst>
            <p14:sldId id="674"/>
          </p14:sldIdLst>
        </p14:section>
      </p14:sectionLst>
    </p:ext>
    <p:ext uri="{EFAFB233-063F-42B5-8137-9DF3F51BA10A}">
      <p15:sldGuideLst xmlns:p15="http://schemas.microsoft.com/office/powerpoint/2012/main">
        <p15:guide id="1" orient="horz" pos="644">
          <p15:clr>
            <a:srgbClr val="A4A3A4"/>
          </p15:clr>
        </p15:guide>
        <p15:guide id="2" orient="horz" pos="2898">
          <p15:clr>
            <a:srgbClr val="A4A3A4"/>
          </p15:clr>
        </p15:guide>
        <p15:guide id="3" orient="horz" pos="2412">
          <p15:clr>
            <a:srgbClr val="A4A3A4"/>
          </p15:clr>
        </p15:guide>
        <p15:guide id="4" orient="horz" pos="3196">
          <p15:clr>
            <a:srgbClr val="A4A3A4"/>
          </p15:clr>
        </p15:guide>
        <p15:guide id="5" orient="horz" pos="1350">
          <p15:clr>
            <a:srgbClr val="A4A3A4"/>
          </p15:clr>
        </p15:guide>
        <p15:guide id="6" orient="horz" pos="1378">
          <p15:clr>
            <a:srgbClr val="A4A3A4"/>
          </p15:clr>
        </p15:guide>
        <p15:guide id="7" orient="horz" pos="2078">
          <p15:clr>
            <a:srgbClr val="A4A3A4"/>
          </p15:clr>
        </p15:guide>
        <p15:guide id="8" orient="horz" pos="125">
          <p15:clr>
            <a:srgbClr val="A4A3A4"/>
          </p15:clr>
        </p15:guide>
        <p15:guide id="9" orient="horz" pos="2106">
          <p15:clr>
            <a:srgbClr val="A4A3A4"/>
          </p15:clr>
        </p15:guide>
        <p15:guide id="10" orient="horz" pos="2859">
          <p15:clr>
            <a:srgbClr val="A4A3A4"/>
          </p15:clr>
        </p15:guide>
        <p15:guide id="11" pos="960">
          <p15:clr>
            <a:srgbClr val="A4A3A4"/>
          </p15:clr>
        </p15:guide>
        <p15:guide id="12" pos="1755">
          <p15:clr>
            <a:srgbClr val="A4A3A4"/>
          </p15:clr>
        </p15:guide>
        <p15:guide id="13" pos="2883">
          <p15:clr>
            <a:srgbClr val="A4A3A4"/>
          </p15:clr>
        </p15:guide>
        <p15:guide id="14" pos="2519">
          <p15:clr>
            <a:srgbClr val="A4A3A4"/>
          </p15:clr>
        </p15:guide>
        <p15:guide id="15" pos="4790">
          <p15:clr>
            <a:srgbClr val="A4A3A4"/>
          </p15:clr>
        </p15:guide>
        <p15:guide id="16" pos="2487">
          <p15:clr>
            <a:srgbClr val="A4A3A4"/>
          </p15:clr>
        </p15:guide>
        <p15:guide id="17" pos="1722">
          <p15:clr>
            <a:srgbClr val="A4A3A4"/>
          </p15:clr>
        </p15:guide>
        <p15:guide id="18" pos="987">
          <p15:clr>
            <a:srgbClr val="A4A3A4"/>
          </p15:clr>
        </p15:guide>
        <p15:guide id="19" pos="4818">
          <p15:clr>
            <a:srgbClr val="A4A3A4"/>
          </p15:clr>
        </p15:guide>
        <p15:guide id="20" pos="3257">
          <p15:clr>
            <a:srgbClr val="A4A3A4"/>
          </p15:clr>
        </p15:guide>
        <p15:guide id="21">
          <p15:clr>
            <a:srgbClr val="A4A3A4"/>
          </p15:clr>
        </p15:guide>
        <p15:guide id="22" pos="3285">
          <p15:clr>
            <a:srgbClr val="A4A3A4"/>
          </p15:clr>
        </p15:guide>
        <p15:guide id="23" pos="4022">
          <p15:clr>
            <a:srgbClr val="A4A3A4"/>
          </p15:clr>
        </p15:guide>
        <p15:guide id="24" pos="4053">
          <p15:clr>
            <a:srgbClr val="A4A3A4"/>
          </p15:clr>
        </p15:guide>
        <p15:guide id="25" pos="5544">
          <p15:clr>
            <a:srgbClr val="A4A3A4"/>
          </p15:clr>
        </p15:guide>
        <p15:guide id="26" pos="220">
          <p15:clr>
            <a:srgbClr val="A4A3A4"/>
          </p15:clr>
        </p15:guide>
        <p15:guide id="27" pos="348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1" name="Alec Catalano" initials="" lastIdx="1" clrIdx="1"/>
  <p:cmAuthor id="2" name="Microsoft Office User" initials="Office" lastIdx="9" clrIdx="2"/>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CB64C"/>
    <a:srgbClr val="142835"/>
    <a:srgbClr val="0E2835"/>
    <a:srgbClr val="0D2735"/>
    <a:srgbClr val="414042"/>
    <a:srgbClr val="595A5D"/>
    <a:srgbClr val="DCDCDC"/>
    <a:srgbClr val="4F81BD"/>
    <a:srgbClr val="0C9B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583" autoAdjust="0"/>
    <p:restoredTop sz="96405" autoAdjust="0"/>
  </p:normalViewPr>
  <p:slideViewPr>
    <p:cSldViewPr snapToGrid="0" showGuides="1">
      <p:cViewPr varScale="1">
        <p:scale>
          <a:sx n="175" d="100"/>
          <a:sy n="175" d="100"/>
        </p:scale>
        <p:origin x="1336" y="168"/>
      </p:cViewPr>
      <p:guideLst>
        <p:guide orient="horz" pos="644"/>
        <p:guide orient="horz" pos="2898"/>
        <p:guide orient="horz" pos="2412"/>
        <p:guide orient="horz" pos="3196"/>
        <p:guide orient="horz" pos="1350"/>
        <p:guide orient="horz" pos="1378"/>
        <p:guide orient="horz" pos="2078"/>
        <p:guide orient="horz" pos="125"/>
        <p:guide orient="horz" pos="2106"/>
        <p:guide orient="horz" pos="2859"/>
        <p:guide pos="960"/>
        <p:guide pos="1755"/>
        <p:guide pos="2883"/>
        <p:guide pos="2519"/>
        <p:guide pos="4790"/>
        <p:guide pos="2487"/>
        <p:guide pos="1722"/>
        <p:guide pos="987"/>
        <p:guide pos="4818"/>
        <p:guide pos="3257"/>
        <p:guide/>
        <p:guide pos="3285"/>
        <p:guide pos="4022"/>
        <p:guide pos="4053"/>
        <p:guide pos="5544"/>
        <p:guide pos="220"/>
        <p:guide pos="34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commentAuthors" Target="commentAuthor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mazon Ember Regular"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mazon Ember Regular" charset="0"/>
              </a:defRPr>
            </a:lvl1pPr>
          </a:lstStyle>
          <a:p>
            <a:fld id="{0B25AC41-3BEC-9247-8322-91B80C013F2D}" type="datetimeFigureOut">
              <a:rPr lang="en-US" smtClean="0"/>
              <a:pPr/>
              <a:t>4/17/18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mazon Ember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mazon Ember Regular" charset="0"/>
              </a:defRPr>
            </a:lvl1pPr>
          </a:lstStyle>
          <a:p>
            <a:fld id="{69C3F2ED-74C5-7D4F-8560-0CC253E9A436}" type="slidenum">
              <a:rPr lang="en-US" smtClean="0"/>
              <a:pPr/>
              <a:t>‹#›</a:t>
            </a:fld>
            <a:endParaRPr lang="en-US" dirty="0"/>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mazon Ember Regular" charset="0"/>
        <a:ea typeface="+mn-ea"/>
        <a:cs typeface="+mn-cs"/>
      </a:defRPr>
    </a:lvl1pPr>
    <a:lvl2pPr marL="457200" algn="l" defTabSz="457200" rtl="0" eaLnBrk="1" latinLnBrk="0" hangingPunct="1">
      <a:defRPr sz="1200" b="0" i="0" kern="1200">
        <a:solidFill>
          <a:schemeClr val="tx1"/>
        </a:solidFill>
        <a:latin typeface="Amazon Ember Regular" charset="0"/>
        <a:ea typeface="+mn-ea"/>
        <a:cs typeface="+mn-cs"/>
      </a:defRPr>
    </a:lvl2pPr>
    <a:lvl3pPr marL="914400" algn="l" defTabSz="457200" rtl="0" eaLnBrk="1" latinLnBrk="0" hangingPunct="1">
      <a:defRPr sz="1200" b="0" i="0" kern="1200">
        <a:solidFill>
          <a:schemeClr val="tx1"/>
        </a:solidFill>
        <a:latin typeface="Amazon Ember Regular" charset="0"/>
        <a:ea typeface="+mn-ea"/>
        <a:cs typeface="+mn-cs"/>
      </a:defRPr>
    </a:lvl3pPr>
    <a:lvl4pPr marL="1371600" algn="l" defTabSz="457200" rtl="0" eaLnBrk="1" latinLnBrk="0" hangingPunct="1">
      <a:defRPr sz="1200" b="0" i="0" kern="1200">
        <a:solidFill>
          <a:schemeClr val="tx1"/>
        </a:solidFill>
        <a:latin typeface="Amazon Ember Regular" charset="0"/>
        <a:ea typeface="+mn-ea"/>
        <a:cs typeface="+mn-cs"/>
      </a:defRPr>
    </a:lvl4pPr>
    <a:lvl5pPr marL="1828800" algn="l" defTabSz="457200" rtl="0" eaLnBrk="1" latinLnBrk="0" hangingPunct="1">
      <a:defRPr sz="1200" b="0" i="0" kern="1200">
        <a:solidFill>
          <a:schemeClr val="tx1"/>
        </a:solidFill>
        <a:latin typeface="Amazon Ember Regular"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nvoyproxy.github.io/envoy/" TargetMode="External"/><Relationship Id="rId7" Type="http://schemas.openxmlformats.org/officeDocument/2006/relationships/hyperlink" Target="https://istio.io/docs/concepts/security/mutual-tls.html" TargetMode="External"/><Relationship Id="rId2" Type="http://schemas.openxmlformats.org/officeDocument/2006/relationships/slide" Target="../slides/slide82.xml"/><Relationship Id="rId1" Type="http://schemas.openxmlformats.org/officeDocument/2006/relationships/notesMaster" Target="../notesMasters/notesMaster1.xml"/><Relationship Id="rId6" Type="http://schemas.openxmlformats.org/officeDocument/2006/relationships/hyperlink" Target="https://istio.io/docs/concepts/policy-and-control/mixer.html" TargetMode="External"/><Relationship Id="rId5" Type="http://schemas.openxmlformats.org/officeDocument/2006/relationships/hyperlink" Target="https://istio.io/docs/concepts/traffic-management/pilot.html" TargetMode="External"/><Relationship Id="rId4" Type="http://schemas.openxmlformats.org/officeDocument/2006/relationships/hyperlink" Target="https://istio.io/docs/concepts/policy-and-control/attributes.html"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github.com/aws/aws-lambda-java-libs"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docs.aws.amazon.com/AmazonCloudWatch/latest/monitoring/WhatIsCloudWatchLogs.html"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docs.aws.amazon.com/lambda/latest/dg/automating-updates-to-serverless-apps.html" TargetMode="External"/><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a:t>
            </a:fld>
            <a:endParaRPr lang="en-US" dirty="0"/>
          </a:p>
        </p:txBody>
      </p:sp>
    </p:spTree>
    <p:extLst>
      <p:ext uri="{BB962C8B-B14F-4D97-AF65-F5344CB8AC3E}">
        <p14:creationId xmlns:p14="http://schemas.microsoft.com/office/powerpoint/2010/main" val="1347151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a:t>
            </a:r>
            <a:r>
              <a:rPr lang="en-US" baseline="0" dirty="0"/>
              <a:t> couple of years </a:t>
            </a:r>
            <a:r>
              <a:rPr lang="en-US" sz="1200" kern="1200" dirty="0">
                <a:solidFill>
                  <a:schemeClr val="tx1"/>
                </a:solidFill>
                <a:effectLst/>
                <a:latin typeface="+mn-lt"/>
                <a:ea typeface="+mn-ea"/>
                <a:cs typeface="+mn-cs"/>
              </a:rPr>
              <a:t>we have seen great adoption of production use cases on Amazon ECS.</a:t>
            </a:r>
            <a:r>
              <a:rPr lang="en-US" sz="1200" kern="1200" baseline="0" dirty="0">
                <a:solidFill>
                  <a:schemeClr val="tx1"/>
                </a:solidFill>
                <a:effectLst/>
                <a:latin typeface="+mn-lt"/>
                <a:ea typeface="+mn-ea"/>
                <a:cs typeface="+mn-cs"/>
              </a:rPr>
              <a:t> Our active users are up by more than 450% since 2016 and we are managing containers across millions of instances each  month.</a:t>
            </a:r>
            <a:endParaRPr lang="en-US"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fact,</a:t>
            </a:r>
            <a:r>
              <a:rPr lang="en-US" baseline="0" dirty="0"/>
              <a:t> </a:t>
            </a:r>
            <a:r>
              <a:rPr lang="en-US" dirty="0"/>
              <a:t>we are witnessing</a:t>
            </a:r>
            <a:r>
              <a:rPr lang="en-US" baseline="0" dirty="0"/>
              <a:t> an incredible transition to containers and customers of ECS, whether its Expedia running its travel platform or Mapbox powering mapping data for some of the most popular websites, Amazon ECS enables these customers to be able to run containers at scale. And indeed, we see hundreds of millions of containers launched every week.</a:t>
            </a:r>
          </a:p>
        </p:txBody>
      </p:sp>
      <p:sp>
        <p:nvSpPr>
          <p:cNvPr id="4" name="Slide Number Placeholder 3"/>
          <p:cNvSpPr>
            <a:spLocks noGrp="1"/>
          </p:cNvSpPr>
          <p:nvPr>
            <p:ph type="sldNum" sz="quarter" idx="10"/>
          </p:nvPr>
        </p:nvSpPr>
        <p:spPr/>
        <p:txBody>
          <a:bodyPr/>
          <a:lstStyle/>
          <a:p>
            <a:fld id="{BAFC19F9-0583-4F75-8340-179CC39A694D}" type="slidenum">
              <a:rPr lang="en-US" smtClean="0"/>
              <a:t>24</a:t>
            </a:fld>
            <a:endParaRPr lang="en-US" dirty="0"/>
          </a:p>
        </p:txBody>
      </p:sp>
    </p:spTree>
    <p:extLst>
      <p:ext uri="{BB962C8B-B14F-4D97-AF65-F5344CB8AC3E}">
        <p14:creationId xmlns:p14="http://schemas.microsoft.com/office/powerpoint/2010/main" val="3359446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Fargate:</a:t>
            </a:r>
          </a:p>
          <a:p>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You have</a:t>
            </a:r>
            <a:r>
              <a:rPr lang="en-US" sz="1200" kern="1200" baseline="0" dirty="0">
                <a:solidFill>
                  <a:schemeClr val="tx1"/>
                </a:solidFill>
                <a:effectLst/>
                <a:latin typeface="+mn-lt"/>
                <a:ea typeface="+mn-ea"/>
                <a:cs typeface="+mn-cs"/>
              </a:rPr>
              <a:t> no instances to </a:t>
            </a:r>
            <a:r>
              <a:rPr lang="en-US" sz="1200" kern="1200" dirty="0">
                <a:solidFill>
                  <a:schemeClr val="tx1"/>
                </a:solidFill>
                <a:effectLst/>
                <a:latin typeface="+mn-lt"/>
                <a:ea typeface="+mn-ea"/>
                <a:cs typeface="+mn-cs"/>
              </a:rPr>
              <a:t>manage: no more patching OS or runtimes</a:t>
            </a:r>
          </a:p>
          <a:p>
            <a:pPr marL="228600" indent="-228600">
              <a:buAutoNum type="arabicPeriod"/>
            </a:pPr>
            <a:r>
              <a:rPr lang="en-US" sz="1200" kern="1200" dirty="0">
                <a:solidFill>
                  <a:schemeClr val="tx1"/>
                </a:solidFill>
                <a:effectLst/>
                <a:latin typeface="+mn-lt"/>
                <a:ea typeface="+mn-ea"/>
                <a:cs typeface="+mn-cs"/>
              </a:rPr>
              <a:t>With the new Task Native API, you don’t need to worry about clusters</a:t>
            </a:r>
            <a:r>
              <a:rPr lang="en-US" sz="1200" kern="1200" baseline="0" dirty="0">
                <a:solidFill>
                  <a:schemeClr val="tx1"/>
                </a:solidFill>
                <a:effectLst/>
                <a:latin typeface="+mn-lt"/>
                <a:ea typeface="+mn-ea"/>
                <a:cs typeface="+mn-cs"/>
              </a:rPr>
              <a:t> (they are their as an organizational and security boundary), but you don’t need tow think about cluster utilization or Auto Scaling of compute resources within the cluster.</a:t>
            </a:r>
          </a:p>
          <a:p>
            <a:pPr marL="228600" indent="-228600">
              <a:buAutoNum type="arabicPeriod"/>
            </a:pPr>
            <a:r>
              <a:rPr lang="en-US" sz="1200" kern="1200" dirty="0">
                <a:solidFill>
                  <a:schemeClr val="tx1"/>
                </a:solidFill>
                <a:effectLst/>
                <a:latin typeface="+mn-lt"/>
                <a:ea typeface="+mn-ea"/>
                <a:cs typeface="+mn-cs"/>
              </a:rPr>
              <a:t>With the resource based pricing model you only pay for the resources you provision for each task.</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think Fargate fundamentally changes how you think about consumption;</a:t>
            </a:r>
            <a:r>
              <a:rPr lang="en-US" sz="1200" kern="1200" baseline="0" dirty="0">
                <a:solidFill>
                  <a:schemeClr val="tx1"/>
                </a:solidFill>
                <a:effectLst/>
                <a:latin typeface="+mn-lt"/>
                <a:ea typeface="+mn-ea"/>
                <a:cs typeface="+mn-cs"/>
              </a:rPr>
              <a:t> how you will run and deploy your applications with containers.</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13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ensure we can support every workload, we’ve provided containers running on Amazon ECS deep integration with the</a:t>
            </a:r>
            <a:r>
              <a:rPr lang="en-US" sz="1200" kern="1200" baseline="0" dirty="0">
                <a:solidFill>
                  <a:schemeClr val="tx1"/>
                </a:solidFill>
                <a:effectLst/>
                <a:latin typeface="+mn-lt"/>
                <a:ea typeface="+mn-ea"/>
                <a:cs typeface="+mn-cs"/>
              </a:rPr>
              <a:t> breadth of </a:t>
            </a:r>
            <a:r>
              <a:rPr lang="en-US" sz="1200" kern="1200" dirty="0">
                <a:solidFill>
                  <a:schemeClr val="tx1"/>
                </a:solidFill>
                <a:effectLst/>
                <a:latin typeface="+mn-lt"/>
                <a:ea typeface="+mn-ea"/>
                <a:cs typeface="+mn-cs"/>
              </a:rPr>
              <a:t>AWS platform features and capabilities to make it easier to run container-based applications in production. These integrations include support for AWS VPC task networking, IAM roles and Security Groups for tasks, Load Balancer support (ELB, ALB, NLB), Task Auto Scaling for clusters and Tasks, and CloudWatch Metrics and Logs.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provide a rich set of developer</a:t>
            </a:r>
            <a:r>
              <a:rPr lang="en-US" sz="1200" kern="1200" baseline="0" dirty="0">
                <a:solidFill>
                  <a:schemeClr val="tx1"/>
                </a:solidFill>
                <a:effectLst/>
                <a:latin typeface="+mn-lt"/>
                <a:ea typeface="+mn-ea"/>
                <a:cs typeface="+mn-cs"/>
              </a:rPr>
              <a:t> tools </a:t>
            </a:r>
            <a:r>
              <a:rPr lang="en-US" sz="1200" kern="120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make it easier to build complex applications on AWS, including integration with AWS CodePipeline and the ECS CLI which offers a</a:t>
            </a:r>
            <a:r>
              <a:rPr lang="en-US" sz="1200" kern="1200" baseline="0" dirty="0">
                <a:solidFill>
                  <a:schemeClr val="tx1"/>
                </a:solidFill>
                <a:effectLst/>
                <a:latin typeface="+mn-lt"/>
                <a:ea typeface="+mn-ea"/>
                <a:cs typeface="+mn-cs"/>
              </a:rPr>
              <a:t> simplified, yet powerful, user experience for getting started with ECS</a:t>
            </a:r>
            <a:r>
              <a:rPr lang="en-US" sz="1200" kern="1200" dirty="0">
                <a:solidFill>
                  <a:schemeClr val="tx1"/>
                </a:solidFill>
                <a:effectLst/>
                <a:latin typeface="+mn-lt"/>
                <a:ea typeface="+mn-ea"/>
                <a:cs typeface="+mn-cs"/>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With ECS</a:t>
            </a:r>
            <a:r>
              <a:rPr lang="en-US" baseline="0" dirty="0"/>
              <a:t> and Auto Scaling, customers can run applications that can grow to support cloud-scale applications.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3697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cluster in us-east-1</a:t>
            </a:r>
          </a:p>
          <a:p>
            <a:r>
              <a:rPr lang="en-US" dirty="0"/>
              <a:t>Talk about support for Windows containers</a:t>
            </a:r>
          </a:p>
        </p:txBody>
      </p:sp>
      <p:sp>
        <p:nvSpPr>
          <p:cNvPr id="4" name="Slide Number Placeholder 3"/>
          <p:cNvSpPr>
            <a:spLocks noGrp="1"/>
          </p:cNvSpPr>
          <p:nvPr>
            <p:ph type="sldNum" sz="quarter" idx="10"/>
          </p:nvPr>
        </p:nvSpPr>
        <p:spPr/>
        <p:txBody>
          <a:bodyPr/>
          <a:lstStyle/>
          <a:p>
            <a:fld id="{69C3F2ED-74C5-7D4F-8560-0CC253E9A436}" type="slidenum">
              <a:rPr lang="en-US" smtClean="0"/>
              <a:pPr/>
              <a:t>27</a:t>
            </a:fld>
            <a:endParaRPr lang="en-US" dirty="0"/>
          </a:p>
        </p:txBody>
      </p:sp>
    </p:spTree>
    <p:extLst>
      <p:ext uri="{BB962C8B-B14F-4D97-AF65-F5344CB8AC3E}">
        <p14:creationId xmlns:p14="http://schemas.microsoft.com/office/powerpoint/2010/main" val="223975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 definition is like a blueprint to the recipe of your task. It includes all the relevant parameters for the container set that you want to run.</a:t>
            </a:r>
          </a:p>
          <a:p>
            <a:endParaRPr lang="en-US" dirty="0"/>
          </a:p>
          <a:p>
            <a:r>
              <a:rPr lang="en-US" dirty="0"/>
              <a:t>Cluster serves as logical abstraction to organize your tasks together, as well as administrative boundary for permissions and isolations. For example, you can setup IAM policies to prevent particular users to be able to run, or not, in a cluster. You can also permission it down to a limited set of resources.</a:t>
            </a:r>
          </a:p>
          <a:p>
            <a:endParaRPr lang="en-US" dirty="0"/>
          </a:p>
          <a:p>
            <a:r>
              <a:rPr lang="en-US" dirty="0"/>
              <a:t>Task is an instantiation of the task definition. This is where you specify runtime parameters such as </a:t>
            </a:r>
            <a:r>
              <a:rPr lang="en-US" dirty="0" err="1"/>
              <a:t>Fargate</a:t>
            </a:r>
            <a:r>
              <a:rPr lang="en-US" dirty="0"/>
              <a:t> or EC2.</a:t>
            </a:r>
          </a:p>
          <a:p>
            <a:endParaRPr lang="en-US" dirty="0"/>
          </a:p>
          <a:p>
            <a:r>
              <a:rPr lang="en-US" dirty="0"/>
              <a:t>Tasks are great, but often you want multiple copies of a task running. And a task may fail as well. That’s why we’ve the concept of Service. This is like ASG in EC2. You can ELB, ALB and NLB to load balance your tasks running in the service.</a:t>
            </a:r>
          </a:p>
        </p:txBody>
      </p:sp>
      <p:sp>
        <p:nvSpPr>
          <p:cNvPr id="4" name="Slide Number Placeholder 3"/>
          <p:cNvSpPr>
            <a:spLocks noGrp="1"/>
          </p:cNvSpPr>
          <p:nvPr>
            <p:ph type="sldNum" sz="quarter" idx="10"/>
          </p:nvPr>
        </p:nvSpPr>
        <p:spPr/>
        <p:txBody>
          <a:bodyPr/>
          <a:lstStyle/>
          <a:p>
            <a:fld id="{69C3F2ED-74C5-7D4F-8560-0CC253E9A436}" type="slidenum">
              <a:rPr lang="en-US" smtClean="0"/>
              <a:pPr/>
              <a:t>28</a:t>
            </a:fld>
            <a:endParaRPr lang="en-US" dirty="0"/>
          </a:p>
        </p:txBody>
      </p:sp>
    </p:spTree>
    <p:extLst>
      <p:ext uri="{BB962C8B-B14F-4D97-AF65-F5344CB8AC3E}">
        <p14:creationId xmlns:p14="http://schemas.microsoft.com/office/powerpoint/2010/main" val="3868481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task definition are like blueprints of your application.</a:t>
            </a:r>
          </a:p>
          <a:p>
            <a:endParaRPr lang="en-US" dirty="0"/>
          </a:p>
          <a:p>
            <a:r>
              <a:rPr lang="en-US" dirty="0"/>
              <a:t>Family provides a friendly way to reference a document with a specific version.</a:t>
            </a:r>
          </a:p>
          <a:p>
            <a:endParaRPr lang="en-US" dirty="0"/>
          </a:p>
          <a:p>
            <a:r>
              <a:rPr lang="en-US" dirty="0"/>
              <a:t>Next, we have </a:t>
            </a:r>
            <a:r>
              <a:rPr lang="en-US" dirty="0" err="1"/>
              <a:t>containerDefinitions</a:t>
            </a:r>
            <a:r>
              <a:rPr lang="en-US" dirty="0"/>
              <a:t> block that define the list of containers that should run as part of this task. Containers defined in the task start at the same time and co-located on the same host.</a:t>
            </a:r>
          </a:p>
          <a:p>
            <a:br>
              <a:rPr lang="en-US" dirty="0"/>
            </a:b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29</a:t>
            </a:fld>
            <a:endParaRPr lang="en-US" dirty="0"/>
          </a:p>
        </p:txBody>
      </p:sp>
    </p:spTree>
    <p:extLst>
      <p:ext uri="{BB962C8B-B14F-4D97-AF65-F5344CB8AC3E}">
        <p14:creationId xmlns:p14="http://schemas.microsoft.com/office/powerpoint/2010/main" val="382804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t>
            </a:r>
            <a:r>
              <a:rPr lang="en-US" dirty="0" err="1"/>
              <a:t>taskdefs</a:t>
            </a:r>
            <a:r>
              <a:rPr lang="en-US" dirty="0"/>
              <a:t> from https://</a:t>
            </a:r>
            <a:r>
              <a:rPr lang="en-US" dirty="0" err="1"/>
              <a:t>github.com</a:t>
            </a:r>
            <a:r>
              <a:rPr lang="en-US" dirty="0"/>
              <a:t>/</a:t>
            </a:r>
            <a:r>
              <a:rPr lang="en-US" dirty="0" err="1"/>
              <a:t>aws</a:t>
            </a:r>
            <a:r>
              <a:rPr lang="en-US" dirty="0"/>
              <a:t>-samples/</a:t>
            </a:r>
            <a:r>
              <a:rPr lang="en-US" dirty="0" err="1"/>
              <a:t>aws</a:t>
            </a:r>
            <a:r>
              <a:rPr lang="en-US" dirty="0"/>
              <a:t>-microservices-deploy-options/tree/master/apps/</a:t>
            </a:r>
            <a:r>
              <a:rPr lang="en-US" dirty="0" err="1"/>
              <a:t>ecs</a:t>
            </a:r>
            <a:r>
              <a:rPr lang="en-US" dirty="0"/>
              <a:t>/ec2/</a:t>
            </a:r>
            <a:r>
              <a:rPr lang="en-US" dirty="0" err="1"/>
              <a:t>taskdefs</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30</a:t>
            </a:fld>
            <a:endParaRPr lang="en-US" dirty="0"/>
          </a:p>
        </p:txBody>
      </p:sp>
    </p:spTree>
    <p:extLst>
      <p:ext uri="{BB962C8B-B14F-4D97-AF65-F5344CB8AC3E}">
        <p14:creationId xmlns:p14="http://schemas.microsoft.com/office/powerpoint/2010/main" val="2666177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If you double click on the instances it reveals that there is additional supporting software that you need to run, maintain and patch on ALL your virtual machines to support your containers like the Docker daemon and ECS Agent. </a:t>
            </a:r>
            <a:endParaRPr lang="en-US" sz="1800" dirty="0"/>
          </a:p>
        </p:txBody>
      </p:sp>
      <p:sp>
        <p:nvSpPr>
          <p:cNvPr id="4" name="Slide Number Placeholder 3"/>
          <p:cNvSpPr>
            <a:spLocks noGrp="1"/>
          </p:cNvSpPr>
          <p:nvPr>
            <p:ph type="sldNum" sz="quarter" idx="10"/>
          </p:nvPr>
        </p:nvSpPr>
        <p:spPr/>
        <p:txBody>
          <a:bodyPr/>
          <a:lstStyle/>
          <a:p>
            <a:fld id="{BAFC19F9-0583-4F75-8340-179CC39A694D}" type="slidenum">
              <a:rPr lang="en-US" smtClean="0"/>
              <a:t>31</a:t>
            </a:fld>
            <a:endParaRPr lang="en-US" dirty="0"/>
          </a:p>
        </p:txBody>
      </p:sp>
    </p:spTree>
    <p:extLst>
      <p:ext uri="{BB962C8B-B14F-4D97-AF65-F5344CB8AC3E}">
        <p14:creationId xmlns:p14="http://schemas.microsoft.com/office/powerpoint/2010/main" val="57283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 the real picture looked something like this</a:t>
            </a:r>
            <a:r>
              <a:rPr lang="en-US" sz="1800" baseline="0" dirty="0"/>
              <a:t>. There are these additional layers of management you need to be aware of </a:t>
            </a:r>
            <a:r>
              <a:rPr lang="en-US" sz="1800" b="1" baseline="0" dirty="0"/>
              <a:t>when all you wanted to do was run containers!</a:t>
            </a:r>
          </a:p>
          <a:p>
            <a:endParaRPr lang="en-US" sz="1800" baseline="0" dirty="0"/>
          </a:p>
          <a:p>
            <a:r>
              <a:rPr lang="en-US" sz="1800" baseline="0" dirty="0"/>
              <a:t>[CLICK] </a:t>
            </a:r>
          </a:p>
          <a:p>
            <a:r>
              <a:rPr lang="en-US" sz="1800" baseline="0" dirty="0"/>
              <a:t>Fargate support for ECS enables you to do just that – fully managed orchestration as well as data plane experience bringing your focus to only containers.</a:t>
            </a:r>
          </a:p>
          <a:p>
            <a:endParaRPr lang="en-US" baseline="0" dirty="0"/>
          </a:p>
        </p:txBody>
      </p:sp>
      <p:sp>
        <p:nvSpPr>
          <p:cNvPr id="4" name="Slide Number Placeholder 3"/>
          <p:cNvSpPr>
            <a:spLocks noGrp="1"/>
          </p:cNvSpPr>
          <p:nvPr>
            <p:ph type="sldNum" sz="quarter" idx="10"/>
          </p:nvPr>
        </p:nvSpPr>
        <p:spPr/>
        <p:txBody>
          <a:bodyPr/>
          <a:lstStyle/>
          <a:p>
            <a:fld id="{BAFC19F9-0583-4F75-8340-179CC39A694D}" type="slidenum">
              <a:rPr lang="en-US" smtClean="0"/>
              <a:t>32</a:t>
            </a:fld>
            <a:endParaRPr lang="en-US" dirty="0"/>
          </a:p>
        </p:txBody>
      </p:sp>
    </p:spTree>
    <p:extLst>
      <p:ext uri="{BB962C8B-B14F-4D97-AF65-F5344CB8AC3E}">
        <p14:creationId xmlns:p14="http://schemas.microsoft.com/office/powerpoint/2010/main" val="1647236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a:t>
            </a:r>
            <a:r>
              <a:rPr lang="en-US" sz="1800" baseline="0" dirty="0"/>
              <a:t> let’s talk about how to use FARGATE with ECS. You want to think about Fargate as a technology and not a different service per se when using it with ECS. I.e. no new APIs to learn. </a:t>
            </a:r>
          </a:p>
          <a:p>
            <a:endParaRPr lang="en-US" sz="1800" baseline="0" dirty="0"/>
          </a:p>
          <a:p>
            <a:r>
              <a:rPr lang="en-US" sz="1800" baseline="0" dirty="0"/>
              <a:t>[CLICK] </a:t>
            </a:r>
          </a:p>
          <a:p>
            <a:r>
              <a:rPr lang="en-US" sz="1800" baseline="0" dirty="0"/>
              <a:t>Here’s a screenshot of ECS when you define an application (called a Task Definition), you are presented with an option to select compatibilities with a launch type – Fargate is just a launch type. If you want to run your containers on the EC2 Instances registered with your ECS cluster, that is the EC2 Launchtype. </a:t>
            </a:r>
          </a:p>
          <a:p>
            <a:endParaRPr lang="en-US" baseline="0" dirty="0"/>
          </a:p>
          <a:p>
            <a:r>
              <a:rPr lang="en-US" baseline="0" dirty="0"/>
              <a:t>====================</a:t>
            </a:r>
          </a:p>
          <a:p>
            <a:endParaRPr lang="en-US" baseline="0" dirty="0"/>
          </a:p>
          <a:p>
            <a:r>
              <a:rPr lang="en-US" sz="1200" dirty="0">
                <a:solidFill>
                  <a:srgbClr val="222222"/>
                </a:solidFill>
                <a:latin typeface="Consolas" charset="0"/>
                <a:ea typeface="Consolas" charset="0"/>
                <a:cs typeface="Consolas" charset="0"/>
              </a:rPr>
              <a:t>For example a</a:t>
            </a:r>
            <a:r>
              <a:rPr lang="en-US" sz="1200" baseline="0" dirty="0">
                <a:solidFill>
                  <a:srgbClr val="222222"/>
                </a:solidFill>
                <a:latin typeface="Consolas" charset="0"/>
                <a:ea typeface="Consolas" charset="0"/>
                <a:cs typeface="Consolas" charset="0"/>
              </a:rPr>
              <a:t> runtask command has a new launchtype: </a:t>
            </a:r>
            <a:r>
              <a:rPr lang="en-US" sz="1200" b="1" dirty="0">
                <a:solidFill>
                  <a:srgbClr val="222222"/>
                </a:solidFill>
                <a:latin typeface="Consolas" charset="0"/>
                <a:ea typeface="Consolas" charset="0"/>
                <a:cs typeface="Consolas" charset="0"/>
              </a:rPr>
              <a:t>ecs run-task </a:t>
            </a:r>
            <a:r>
              <a:rPr lang="en-US" sz="1200" b="1" dirty="0">
                <a:solidFill>
                  <a:schemeClr val="accent1"/>
                </a:solidFill>
                <a:latin typeface="Consolas" charset="0"/>
                <a:ea typeface="Consolas" charset="0"/>
                <a:cs typeface="Consolas" charset="0"/>
              </a:rPr>
              <a:t>--launch-type FARGATE </a:t>
            </a:r>
            <a:r>
              <a:rPr lang="en-US" sz="1200" b="1" dirty="0">
                <a:solidFill>
                  <a:srgbClr val="222222"/>
                </a:solidFill>
                <a:latin typeface="Consolas" charset="0"/>
                <a:ea typeface="Consolas" charset="0"/>
                <a:cs typeface="Consolas" charset="0"/>
              </a:rPr>
              <a:t>--cluster fargate-test --task-definition nginx --network-configuration "awsvpcConfiguration={subnets=[subnet-b563fcd3]}" </a:t>
            </a:r>
          </a:p>
          <a:p>
            <a:endParaRPr lang="en-US" sz="1200" b="1" dirty="0">
              <a:solidFill>
                <a:srgbClr val="222222"/>
              </a:solidFill>
              <a:latin typeface="Consolas" charset="0"/>
              <a:ea typeface="Consolas" charset="0"/>
              <a:cs typeface="Consolas" charset="0"/>
            </a:endParaRPr>
          </a:p>
          <a:p>
            <a:endParaRPr lang="en-US" b="1" dirty="0"/>
          </a:p>
        </p:txBody>
      </p:sp>
      <p:sp>
        <p:nvSpPr>
          <p:cNvPr id="4" name="Slide Number Placeholder 3"/>
          <p:cNvSpPr>
            <a:spLocks noGrp="1"/>
          </p:cNvSpPr>
          <p:nvPr>
            <p:ph type="sldNum" sz="quarter" idx="10"/>
          </p:nvPr>
        </p:nvSpPr>
        <p:spPr/>
        <p:txBody>
          <a:bodyPr/>
          <a:lstStyle/>
          <a:p>
            <a:fld id="{BAFC19F9-0583-4F75-8340-179CC39A694D}" type="slidenum">
              <a:rPr lang="en-US" smtClean="0"/>
              <a:t>33</a:t>
            </a:fld>
            <a:endParaRPr lang="en-US" dirty="0"/>
          </a:p>
        </p:txBody>
      </p:sp>
    </p:spTree>
    <p:extLst>
      <p:ext uri="{BB962C8B-B14F-4D97-AF65-F5344CB8AC3E}">
        <p14:creationId xmlns:p14="http://schemas.microsoft.com/office/powerpoint/2010/main" val="212270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7</a:t>
            </a:fld>
            <a:endParaRPr lang="en-US" dirty="0"/>
          </a:p>
        </p:txBody>
      </p:sp>
    </p:spTree>
    <p:extLst>
      <p:ext uri="{BB962C8B-B14F-4D97-AF65-F5344CB8AC3E}">
        <p14:creationId xmlns:p14="http://schemas.microsoft.com/office/powerpoint/2010/main" val="2700738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latin typeface="Consolas" charset="0"/>
                <a:ea typeface="Consolas" charset="0"/>
                <a:cs typeface="Consolas" charset="0"/>
              </a:rPr>
              <a:t>So you continue to define your applications as you do for ECS today and use the SAME Apis</a:t>
            </a:r>
            <a:r>
              <a:rPr lang="en-US" sz="1800" baseline="0" dirty="0">
                <a:solidFill>
                  <a:srgbClr val="222222"/>
                </a:solidFill>
                <a:latin typeface="Consolas" charset="0"/>
                <a:ea typeface="Consolas" charset="0"/>
                <a:cs typeface="Consolas" charset="0"/>
              </a:rPr>
              <a:t>. </a:t>
            </a:r>
            <a:r>
              <a:rPr lang="en-US" sz="1800" baseline="0" dirty="0"/>
              <a:t>Running containers as Fargate or EC2 is really a launch time decision. There</a:t>
            </a:r>
            <a:r>
              <a:rPr lang="en-US" sz="1800" baseline="0" dirty="0">
                <a:solidFill>
                  <a:srgbClr val="222222"/>
                </a:solidFill>
                <a:latin typeface="Consolas" charset="0"/>
                <a:ea typeface="Consolas" charset="0"/>
                <a:cs typeface="Consolas" charset="0"/>
              </a:rPr>
              <a:t> is no additional plugin to be added to run your containers as Fargate.</a:t>
            </a:r>
          </a:p>
          <a:p>
            <a:endParaRPr lang="en-US" sz="1800" baseline="0" dirty="0">
              <a:solidFill>
                <a:srgbClr val="222222"/>
              </a:solidFill>
              <a:latin typeface="Consolas" charset="0"/>
              <a:ea typeface="Consolas" charset="0"/>
              <a:cs typeface="Consolas" charset="0"/>
            </a:endParaRPr>
          </a:p>
          <a:p>
            <a:r>
              <a:rPr lang="en-US" sz="1800" baseline="0" dirty="0">
                <a:solidFill>
                  <a:srgbClr val="222222"/>
                </a:solidFill>
                <a:latin typeface="Consolas" charset="0"/>
                <a:ea typeface="Consolas" charset="0"/>
                <a:cs typeface="Consolas" charset="0"/>
              </a:rPr>
              <a:t>And because you can continue to leverage the same constructs and APIs, not only is your migration between EC2 and Fargate easy but you can run a Fargatized service and one that runs on your EC2 instances side by side within the same cluster. So you get flexibility in picking the launch type for your purposes without breaking the model of co-location of your apps. </a:t>
            </a:r>
          </a:p>
          <a:p>
            <a:endParaRPr lang="en-US" sz="1200" dirty="0">
              <a:solidFill>
                <a:srgbClr val="222222"/>
              </a:solidFill>
              <a:latin typeface="Consolas" charset="0"/>
              <a:ea typeface="Consolas" charset="0"/>
              <a:cs typeface="Consolas" charset="0"/>
            </a:endParaRPr>
          </a:p>
        </p:txBody>
      </p:sp>
      <p:sp>
        <p:nvSpPr>
          <p:cNvPr id="4" name="Slide Number Placeholder 3"/>
          <p:cNvSpPr>
            <a:spLocks noGrp="1"/>
          </p:cNvSpPr>
          <p:nvPr>
            <p:ph type="sldNum" sz="quarter" idx="10"/>
          </p:nvPr>
        </p:nvSpPr>
        <p:spPr/>
        <p:txBody>
          <a:bodyPr/>
          <a:lstStyle/>
          <a:p>
            <a:fld id="{BAFC19F9-0583-4F75-8340-179CC39A694D}" type="slidenum">
              <a:rPr lang="en-US" smtClean="0"/>
              <a:t>34</a:t>
            </a:fld>
            <a:endParaRPr lang="en-US" dirty="0"/>
          </a:p>
        </p:txBody>
      </p:sp>
    </p:spTree>
    <p:extLst>
      <p:ext uri="{BB962C8B-B14F-4D97-AF65-F5344CB8AC3E}">
        <p14:creationId xmlns:p14="http://schemas.microsoft.com/office/powerpoint/2010/main" val="4053403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All application logs are sent to the CWL and CWE available</a:t>
            </a:r>
            <a:r>
              <a:rPr lang="en-US" sz="1200" baseline="0" dirty="0"/>
              <a:t> in customer account.</a:t>
            </a:r>
          </a:p>
          <a:p>
            <a:endParaRPr lang="en-US" sz="1200" baseline="0" dirty="0"/>
          </a:p>
          <a:p>
            <a:r>
              <a:rPr lang="en-US" sz="1200" b="0" i="0" kern="1200" dirty="0">
                <a:solidFill>
                  <a:schemeClr val="tx1"/>
                </a:solidFill>
                <a:effectLst/>
                <a:latin typeface="Amazon Ember Regular" charset="0"/>
                <a:ea typeface="+mn-ea"/>
                <a:cs typeface="+mn-cs"/>
              </a:rPr>
              <a:t>Amazon ECS event stream for CWE can be used to receive near real-time notifications regarding the current state of your Amazon ECS clusters.</a:t>
            </a:r>
            <a:endParaRPr lang="en-US" sz="1200" baseline="0" dirty="0"/>
          </a:p>
          <a:p>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r>
              <a:rPr lang="en-US" sz="1200" dirty="0">
                <a:latin typeface="Amazon Ember" panose="020B0603020204020204" pitchFamily="34" charset="0"/>
                <a:ea typeface="Amazon Ember" panose="020B0603020204020204" pitchFamily="34" charset="0"/>
                <a:cs typeface="Amazon Ember" panose="020B0603020204020204" pitchFamily="34" charset="0"/>
              </a:rPr>
              <a:t>In addition</a:t>
            </a:r>
            <a:r>
              <a:rPr lang="en-US" sz="1200" baseline="0" dirty="0">
                <a:latin typeface="Amazon Ember" panose="020B0603020204020204" pitchFamily="34" charset="0"/>
                <a:ea typeface="Amazon Ember" panose="020B0603020204020204" pitchFamily="34" charset="0"/>
                <a:cs typeface="Amazon Ember" panose="020B0603020204020204" pitchFamily="34" charset="0"/>
              </a:rPr>
              <a:t> when you want to setup scaling rules for your services, you can monitor the </a:t>
            </a:r>
            <a:r>
              <a:rPr lang="en-US" sz="1200" baseline="0" dirty="0" err="1">
                <a:latin typeface="Amazon Ember" panose="020B0603020204020204" pitchFamily="34" charset="0"/>
                <a:ea typeface="Amazon Ember" panose="020B0603020204020204" pitchFamily="34" charset="0"/>
                <a:cs typeface="Amazon Ember" panose="020B0603020204020204" pitchFamily="34" charset="0"/>
              </a:rPr>
              <a:t>ServiceCPU</a:t>
            </a:r>
            <a:r>
              <a:rPr lang="en-US" sz="1200" baseline="0" dirty="0">
                <a:latin typeface="Amazon Ember" panose="020B0603020204020204" pitchFamily="34" charset="0"/>
                <a:ea typeface="Amazon Ember" panose="020B0603020204020204" pitchFamily="34" charset="0"/>
                <a:cs typeface="Amazon Ember" panose="020B0603020204020204" pitchFamily="34" charset="0"/>
              </a:rPr>
              <a:t> and </a:t>
            </a:r>
            <a:r>
              <a:rPr lang="en-US" sz="1200" baseline="0" dirty="0" err="1">
                <a:latin typeface="Amazon Ember" panose="020B0603020204020204" pitchFamily="34" charset="0"/>
                <a:ea typeface="Amazon Ember" panose="020B0603020204020204" pitchFamily="34" charset="0"/>
                <a:cs typeface="Amazon Ember" panose="020B0603020204020204" pitchFamily="34" charset="0"/>
              </a:rPr>
              <a:t>ServiceMemory</a:t>
            </a:r>
            <a:r>
              <a:rPr lang="en-US" sz="1200" baseline="0" dirty="0">
                <a:latin typeface="Amazon Ember" panose="020B0603020204020204" pitchFamily="34" charset="0"/>
                <a:ea typeface="Amazon Ember" panose="020B0603020204020204" pitchFamily="34" charset="0"/>
                <a:cs typeface="Amazon Ember" panose="020B0603020204020204" pitchFamily="34" charset="0"/>
              </a:rPr>
              <a:t> utilization.</a:t>
            </a: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endParaRPr lang="en-US" dirty="0">
              <a:latin typeface="Amazon Ember" panose="020B0603020204020204" pitchFamily="34" charset="0"/>
              <a:ea typeface="Amazon Ember" panose="020B0603020204020204" pitchFamily="34" charset="0"/>
              <a:cs typeface="Amazon Ember" panose="020B0603020204020204" pitchFamily="34" charset="0"/>
            </a:endParaRPr>
          </a:p>
          <a:p>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Slide Number Placeholder 3"/>
          <p:cNvSpPr>
            <a:spLocks noGrp="1"/>
          </p:cNvSpPr>
          <p:nvPr>
            <p:ph type="sldNum" sz="quarter" idx="10"/>
          </p:nvPr>
        </p:nvSpPr>
        <p:spPr/>
        <p:txBody>
          <a:bodyPr/>
          <a:lstStyle/>
          <a:p>
            <a:fld id="{BAFC19F9-0583-4F75-8340-179CC39A694D}" type="slidenum">
              <a:rPr lang="en-US" smtClean="0"/>
              <a:t>36</a:t>
            </a:fld>
            <a:endParaRPr lang="en-US" dirty="0"/>
          </a:p>
        </p:txBody>
      </p:sp>
    </p:spTree>
    <p:extLst>
      <p:ext uri="{BB962C8B-B14F-4D97-AF65-F5344CB8AC3E}">
        <p14:creationId xmlns:p14="http://schemas.microsoft.com/office/powerpoint/2010/main" val="2013263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a:t>
            </a:r>
            <a:r>
              <a:rPr lang="en-US" dirty="0" err="1"/>
              <a:t>webapp</a:t>
            </a:r>
            <a:r>
              <a:rPr lang="en-US" dirty="0"/>
              <a:t>-service, show Metrics and Logs tab in the Cluster</a:t>
            </a:r>
          </a:p>
          <a:p>
            <a:r>
              <a:rPr lang="en-US" dirty="0"/>
              <a:t>Highlight integrated </a:t>
            </a:r>
            <a:r>
              <a:rPr lang="en-US" dirty="0" err="1"/>
              <a:t>CloudWatch</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37</a:t>
            </a:fld>
            <a:endParaRPr lang="en-US" dirty="0"/>
          </a:p>
        </p:txBody>
      </p:sp>
    </p:spTree>
    <p:extLst>
      <p:ext uri="{BB962C8B-B14F-4D97-AF65-F5344CB8AC3E}">
        <p14:creationId xmlns:p14="http://schemas.microsoft.com/office/powerpoint/2010/main" val="85540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Running</a:t>
            </a:r>
            <a:r>
              <a:rPr lang="en-US" sz="1800" baseline="0" dirty="0"/>
              <a:t> the ECS orchestration in itself continues to be at no additional charge, you only pay for what you request at the Task Level. Here we have defined Task level CPU and Memory at 1vCPU and 3GB respectively. You get what you define at the Task level and are charged on a per second basis and only for the time your task is in use. This CPU and memory is applied to all the containers in the task. These are the only required resource parameters when creating a task meant for </a:t>
            </a:r>
            <a:r>
              <a:rPr lang="en-US" sz="1800" baseline="0" dirty="0" err="1"/>
              <a:t>Fargate</a:t>
            </a:r>
            <a:r>
              <a:rPr lang="en-US" sz="1800" baseline="0" dirty="0"/>
              <a:t>. Container-level resources are still available but are now optional.</a:t>
            </a:r>
          </a:p>
          <a:p>
            <a:endParaRPr lang="en-US" sz="1800" baseline="0" dirty="0"/>
          </a:p>
          <a:p>
            <a:r>
              <a:rPr lang="en-US" sz="1800" baseline="0" dirty="0"/>
              <a:t>The billing is on a per second granularity and you configure and pay for the task level dimensions independently. In other words, you pay per CPU-second and per GB second for memory. The billing starts from when the Docker image starts to download.</a:t>
            </a:r>
            <a:endParaRPr lang="en-US" sz="1800" dirty="0"/>
          </a:p>
        </p:txBody>
      </p:sp>
      <p:sp>
        <p:nvSpPr>
          <p:cNvPr id="4" name="Slide Number Placeholder 3"/>
          <p:cNvSpPr>
            <a:spLocks noGrp="1"/>
          </p:cNvSpPr>
          <p:nvPr>
            <p:ph type="sldNum" sz="quarter" idx="10"/>
          </p:nvPr>
        </p:nvSpPr>
        <p:spPr/>
        <p:txBody>
          <a:bodyPr/>
          <a:lstStyle/>
          <a:p>
            <a:fld id="{BAFC19F9-0583-4F75-8340-179CC39A694D}" type="slidenum">
              <a:rPr lang="en-US" smtClean="0"/>
              <a:t>39</a:t>
            </a:fld>
            <a:endParaRPr lang="en-US" dirty="0"/>
          </a:p>
        </p:txBody>
      </p:sp>
    </p:spTree>
    <p:extLst>
      <p:ext uri="{BB962C8B-B14F-4D97-AF65-F5344CB8AC3E}">
        <p14:creationId xmlns:p14="http://schemas.microsoft.com/office/powerpoint/2010/main" val="72101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t>Here are the various configurations supported today with Fargate. As you can see, you can have from 2GB per vCPU to generally up to 8GB per vCPU for various configurations. Match your workload requirements closely whether they are general purpose, compute or memory optimized.  You only pay for per-second basis with a one-min minimum.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You can look at the Fargate website for exact pricing levels</a:t>
            </a:r>
            <a:endParaRPr lang="en-US" sz="18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AFC19F9-0583-4F75-8340-179CC39A694D}" type="slidenum">
              <a:rPr lang="en-US" smtClean="0"/>
              <a:t>40</a:t>
            </a:fld>
            <a:endParaRPr lang="en-US" dirty="0"/>
          </a:p>
        </p:txBody>
      </p:sp>
    </p:spTree>
    <p:extLst>
      <p:ext uri="{BB962C8B-B14F-4D97-AF65-F5344CB8AC3E}">
        <p14:creationId xmlns:p14="http://schemas.microsoft.com/office/powerpoint/2010/main" val="2947420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So you may ask, with</a:t>
            </a:r>
            <a:r>
              <a:rPr lang="en-US" sz="1800" baseline="0" dirty="0"/>
              <a:t> Fargate and EC2 launch types available, which one should I pick for workloads? Or if you say that I like the simplicity of Fargate but when should I when should I think</a:t>
            </a:r>
            <a:r>
              <a:rPr lang="en-US" sz="1800" dirty="0"/>
              <a:t> about using </a:t>
            </a:r>
            <a:r>
              <a:rPr lang="en-US" sz="1800" baseline="0" dirty="0"/>
              <a:t>the EC2 launch type?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t>How much you want to manage? Do you want to use OD or Spot Instances? Do you have specific memory/compute requirements? The key to understanding is that it is not a one-way door, you can go back and forth as the schemas are compatible and the administrative boundary is still the same ECS cluster.</a:t>
            </a:r>
            <a:endParaRPr lang="en-US" sz="1800" dirty="0"/>
          </a:p>
          <a:p>
            <a:endParaRPr lang="en-US" dirty="0"/>
          </a:p>
          <a:p>
            <a:endParaRPr lang="en-US" dirty="0"/>
          </a:p>
        </p:txBody>
      </p:sp>
      <p:sp>
        <p:nvSpPr>
          <p:cNvPr id="4" name="Slide Number Placeholder 3"/>
          <p:cNvSpPr>
            <a:spLocks noGrp="1"/>
          </p:cNvSpPr>
          <p:nvPr>
            <p:ph type="sldNum" sz="quarter" idx="10"/>
          </p:nvPr>
        </p:nvSpPr>
        <p:spPr/>
        <p:txBody>
          <a:bodyPr/>
          <a:lstStyle/>
          <a:p>
            <a:fld id="{BAFC19F9-0583-4F75-8340-179CC39A694D}" type="slidenum">
              <a:rPr lang="en-US" smtClean="0"/>
              <a:t>41</a:t>
            </a:fld>
            <a:endParaRPr lang="en-US" dirty="0"/>
          </a:p>
        </p:txBody>
      </p:sp>
    </p:spTree>
    <p:extLst>
      <p:ext uri="{BB962C8B-B14F-4D97-AF65-F5344CB8AC3E}">
        <p14:creationId xmlns:p14="http://schemas.microsoft.com/office/powerpoint/2010/main" val="975189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Fargate clusters are heterogeneous. </a:t>
            </a:r>
          </a:p>
          <a:p>
            <a:endParaRPr lang="en-US" sz="1800" dirty="0"/>
          </a:p>
          <a:p>
            <a:r>
              <a:rPr lang="en-US" sz="1800" dirty="0"/>
              <a:t>Say you hav</a:t>
            </a:r>
            <a:r>
              <a:rPr lang="en-US" sz="1800" baseline="0" dirty="0"/>
              <a:t>e different requirements where the notifications app team would like to be able to move to Fargate but has a different timeline planned to do so but are ready to use Fargate for your Shopping cart and web apps.</a:t>
            </a:r>
          </a:p>
          <a:p>
            <a:endParaRPr lang="en-US" sz="1800" dirty="0"/>
          </a:p>
          <a:p>
            <a:r>
              <a:rPr lang="en-US" sz="1800" dirty="0"/>
              <a:t>[CLICK]</a:t>
            </a:r>
          </a:p>
          <a:p>
            <a:r>
              <a:rPr lang="en-US" sz="1800" baseline="0" dirty="0"/>
              <a:t>As you notice, you can run the Web and shopping cart apps as ECS services with launch type Fargate and you only see your tasks across the various subnets and AZs. You can continue to run Shopping Cart and Notifications apps as EC2 Launch Types within the same cluster as the Fargate powered Web app and network boundaries thereby applying uniform set of policies in terms of IAM permissions as well as network access rules. </a:t>
            </a:r>
          </a:p>
          <a:p>
            <a:endParaRPr lang="en-US" sz="1800" baseline="0" dirty="0"/>
          </a:p>
          <a:p>
            <a:r>
              <a:rPr lang="en-US" sz="1800" baseline="0" dirty="0"/>
              <a:t>Notice, how the containers are spread across different subnets across AZ. This gives high resiliency and </a:t>
            </a:r>
            <a:r>
              <a:rPr lang="en-US" sz="1800" baseline="0"/>
              <a:t>fault tolerance to your microservices.</a:t>
            </a:r>
            <a:endParaRPr lang="en-US" sz="1800" baseline="0" dirty="0"/>
          </a:p>
          <a:p>
            <a:endParaRPr lang="en-US" baseline="0" dirty="0"/>
          </a:p>
        </p:txBody>
      </p:sp>
      <p:sp>
        <p:nvSpPr>
          <p:cNvPr id="4" name="Slide Number Placeholder 3"/>
          <p:cNvSpPr>
            <a:spLocks noGrp="1"/>
          </p:cNvSpPr>
          <p:nvPr>
            <p:ph type="sldNum" sz="quarter" idx="10"/>
          </p:nvPr>
        </p:nvSpPr>
        <p:spPr/>
        <p:txBody>
          <a:bodyPr/>
          <a:lstStyle/>
          <a:p>
            <a:fld id="{BAFC19F9-0583-4F75-8340-179CC39A694D}" type="slidenum">
              <a:rPr lang="en-US" smtClean="0"/>
              <a:t>42</a:t>
            </a:fld>
            <a:endParaRPr lang="en-US" dirty="0"/>
          </a:p>
        </p:txBody>
      </p:sp>
    </p:spTree>
    <p:extLst>
      <p:ext uri="{BB962C8B-B14F-4D97-AF65-F5344CB8AC3E}">
        <p14:creationId xmlns:p14="http://schemas.microsoft.com/office/powerpoint/2010/main" val="1569638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Amazon.com</a:t>
            </a:r>
            <a:r>
              <a:rPr lang="en-US" dirty="0"/>
              <a:t> had</a:t>
            </a:r>
            <a:r>
              <a:rPr lang="en-US" baseline="0" dirty="0"/>
              <a:t> the same problem as our customers and developers. </a:t>
            </a:r>
            <a:r>
              <a:rPr lang="en-US" baseline="0" dirty="0" err="1"/>
              <a:t>Amazon.com</a:t>
            </a:r>
            <a:r>
              <a:rPr lang="en-US" baseline="0" dirty="0"/>
              <a:t> is built as a set of 100s of microservices, we needed tools to automate the deployments. How do we do frequent deployments, like 50m changes (1.5 deployment/sec, i.e. 4k deployments during our 45 min talk) a year in 2014. Internal tools have inspired the </a:t>
            </a:r>
            <a:r>
              <a:rPr lang="en-US" baseline="0" dirty="0" err="1"/>
              <a:t>CodeStar</a:t>
            </a:r>
            <a:r>
              <a:rPr lang="en-US" baseline="0" dirty="0"/>
              <a:t> family. </a:t>
            </a:r>
          </a:p>
        </p:txBody>
      </p:sp>
      <p:sp>
        <p:nvSpPr>
          <p:cNvPr id="4" name="Slide Number Placeholder 3"/>
          <p:cNvSpPr>
            <a:spLocks noGrp="1"/>
          </p:cNvSpPr>
          <p:nvPr>
            <p:ph type="sldNum" sz="quarter" idx="10"/>
          </p:nvPr>
        </p:nvSpPr>
        <p:spPr/>
        <p:txBody>
          <a:bodyPr/>
          <a:lstStyle/>
          <a:p>
            <a:fld id="{69C3F2ED-74C5-7D4F-8560-0CC253E9A436}" type="slidenum">
              <a:rPr lang="en-US" smtClean="0"/>
              <a:pPr/>
              <a:t>43</a:t>
            </a:fld>
            <a:endParaRPr lang="en-US"/>
          </a:p>
        </p:txBody>
      </p:sp>
    </p:spTree>
    <p:extLst>
      <p:ext uri="{BB962C8B-B14F-4D97-AF65-F5344CB8AC3E}">
        <p14:creationId xmlns:p14="http://schemas.microsoft.com/office/powerpoint/2010/main" val="490294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9C3F2ED-74C5-7D4F-8560-0CC253E9A436}" type="slidenum">
              <a:rPr lang="en-US" smtClean="0">
                <a:solidFill>
                  <a:prstClr val="black"/>
                </a:solidFill>
                <a:latin typeface="Calibri"/>
              </a:rPr>
              <a:pPr/>
              <a:t>44</a:t>
            </a:fld>
            <a:endParaRPr lang="en-US" dirty="0">
              <a:solidFill>
                <a:prstClr val="black"/>
              </a:solidFill>
              <a:latin typeface="Calibri"/>
            </a:endParaRPr>
          </a:p>
        </p:txBody>
      </p:sp>
    </p:spTree>
    <p:extLst>
      <p:ext uri="{BB962C8B-B14F-4D97-AF65-F5344CB8AC3E}">
        <p14:creationId xmlns:p14="http://schemas.microsoft.com/office/powerpoint/2010/main" val="4273506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Pipeline was created</a:t>
            </a:r>
            <a:r>
              <a:rPr lang="en-US" baseline="0" dirty="0"/>
              <a:t> because of this requirement.</a:t>
            </a:r>
            <a:endParaRPr lang="en-US" dirty="0"/>
          </a:p>
        </p:txBody>
      </p:sp>
      <p:sp>
        <p:nvSpPr>
          <p:cNvPr id="4" name="Slide Number Placeholder 3"/>
          <p:cNvSpPr>
            <a:spLocks noGrp="1"/>
          </p:cNvSpPr>
          <p:nvPr>
            <p:ph type="sldNum" sz="quarter" idx="10"/>
          </p:nvPr>
        </p:nvSpPr>
        <p:spPr/>
        <p:txBody>
          <a:bodyPr/>
          <a:lstStyle/>
          <a:p>
            <a:fld id="{3D3BFE12-F705-D041-AE12-1C887954987F}" type="slidenum">
              <a:rPr lang="de-DE" smtClean="0"/>
              <a:t>45</a:t>
            </a:fld>
            <a:endParaRPr lang="de-DE"/>
          </a:p>
        </p:txBody>
      </p:sp>
    </p:spTree>
    <p:extLst>
      <p:ext uri="{BB962C8B-B14F-4D97-AF65-F5344CB8AC3E}">
        <p14:creationId xmlns:p14="http://schemas.microsoft.com/office/powerpoint/2010/main" val="184118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err="1"/>
              <a:t>MicroProfile</a:t>
            </a:r>
            <a:r>
              <a:rPr lang="en-US" dirty="0"/>
              <a:t> was founded in mid-2016 as a means to accelerate adoption of microservices within the Enterprise Java community. Community is at its core, with specifications being collaboratively defined and led by individuals and organizations. No single organization </a:t>
            </a:r>
          </a:p>
          <a:p>
            <a:pPr marL="0" lvl="0" indent="0">
              <a:spcBef>
                <a:spcPts val="0"/>
              </a:spcBef>
              <a:spcAft>
                <a:spcPts val="0"/>
              </a:spcAft>
              <a:buNone/>
            </a:pPr>
            <a:endParaRPr lang="en-US" dirty="0"/>
          </a:p>
          <a:p>
            <a:pPr marL="0" lvl="0" indent="0" rtl="0">
              <a:spcBef>
                <a:spcPts val="0"/>
              </a:spcBef>
              <a:spcAft>
                <a:spcPts val="0"/>
              </a:spcAft>
              <a:buNone/>
            </a:pPr>
            <a:r>
              <a:rPr lang="en-US" dirty="0" err="1"/>
              <a:t>MicroProfile</a:t>
            </a:r>
            <a:r>
              <a:rPr lang="en-US" dirty="0"/>
              <a:t> specifications can be used outside of traditional Java EE application servers, and Hammock an example. However, </a:t>
            </a:r>
            <a:r>
              <a:rPr lang="en-US" dirty="0" err="1"/>
              <a:t>MicroProfile</a:t>
            </a:r>
            <a:r>
              <a:rPr lang="en-US" dirty="0"/>
              <a:t> implementations are often used to extend the capabilities of Java EE application servers. This shows a nice alignment with Java EE while also enabling innovation outside of Java EE.</a:t>
            </a:r>
          </a:p>
          <a:p>
            <a:pPr marL="0" lvl="0" indent="0" rtl="0">
              <a:spcBef>
                <a:spcPts val="0"/>
              </a:spcBef>
              <a:spcAft>
                <a:spcPts val="0"/>
              </a:spcAft>
              <a:buNone/>
            </a:pPr>
            <a:endParaRPr lang="en-US" dirty="0"/>
          </a:p>
          <a:p>
            <a:pPr marL="0" lvl="0" indent="0">
              <a:spcBef>
                <a:spcPts val="0"/>
              </a:spcBef>
              <a:spcAft>
                <a:spcPts val="0"/>
              </a:spcAft>
              <a:buNone/>
            </a:pPr>
            <a:r>
              <a:rPr lang="en-US" dirty="0" err="1"/>
              <a:t>MicroProfile</a:t>
            </a:r>
            <a:r>
              <a:rPr lang="en-US" dirty="0"/>
              <a:t> specifications address Microservices/Cloud Native architectural patterns. CDI, JSON-P, and JAX-RS form the foundation of the programming model, so </a:t>
            </a:r>
            <a:r>
              <a:rPr lang="en-US" dirty="0" err="1"/>
              <a:t>MicroProfile</a:t>
            </a:r>
            <a:r>
              <a:rPr lang="en-US" dirty="0"/>
              <a:t> is ideal for those with a Java EE background. Red Hat is very active in the </a:t>
            </a:r>
            <a:r>
              <a:rPr lang="en-US" dirty="0" err="1"/>
              <a:t>MicroProfile</a:t>
            </a:r>
            <a:r>
              <a:rPr lang="en-US" dirty="0"/>
              <a:t> community.</a:t>
            </a:r>
            <a:br>
              <a:rPr lang="en-US" dirty="0"/>
            </a:br>
            <a:br>
              <a:rPr lang="en-US" dirty="0"/>
            </a:br>
            <a:r>
              <a:rPr lang="en-US" dirty="0" err="1"/>
              <a:t>MicroProfile</a:t>
            </a:r>
            <a:r>
              <a:rPr lang="en-US" dirty="0"/>
              <a:t> borrows a minimal set of Java EE-related specifications (CDI, JSON-P, JAX-RS, common annotations) to define a base programming model and then utilizes that foundation to define specifications around cloud native development patterns. </a:t>
            </a:r>
            <a:r>
              <a:rPr lang="en-US" dirty="0" err="1"/>
              <a:t>MicroProfile</a:t>
            </a:r>
            <a:r>
              <a:rPr lang="en-US" dirty="0"/>
              <a:t> uses a very lightweight process to introduce (incubate) new projects and move them along into the core </a:t>
            </a:r>
            <a:r>
              <a:rPr lang="en-US" dirty="0" err="1"/>
              <a:t>MicroProfile</a:t>
            </a:r>
            <a:r>
              <a:rPr lang="en-US" dirty="0"/>
              <a:t> platform. Once in the platform, the lightweight process can be utilize to quickly evolve a specification. For example, a number of </a:t>
            </a:r>
            <a:r>
              <a:rPr lang="en-US" dirty="0" err="1"/>
              <a:t>MicroProfile</a:t>
            </a:r>
            <a:r>
              <a:rPr lang="en-US" dirty="0"/>
              <a:t> </a:t>
            </a:r>
            <a:r>
              <a:rPr lang="en-US" dirty="0" err="1"/>
              <a:t>specificaitons</a:t>
            </a:r>
            <a:r>
              <a:rPr lang="en-US" dirty="0"/>
              <a:t> have already gone through multiple updates within the last year.</a:t>
            </a:r>
          </a:p>
          <a:p>
            <a:pPr marL="0" lvl="0" indent="0">
              <a:spcBef>
                <a:spcPts val="0"/>
              </a:spcBef>
              <a:spcAft>
                <a:spcPts val="0"/>
              </a:spcAft>
              <a:buNone/>
            </a:pPr>
            <a:endParaRPr lang="en-US" dirty="0"/>
          </a:p>
          <a:p>
            <a:pPr marL="0" lvl="0" indent="0" rtl="0">
              <a:spcBef>
                <a:spcPts val="0"/>
              </a:spcBef>
              <a:spcAft>
                <a:spcPts val="0"/>
              </a:spcAft>
              <a:buNone/>
            </a:pPr>
            <a:r>
              <a:rPr lang="en-US" dirty="0"/>
              <a:t>There is a constant pipeline of new capabilities being introduced. Right now working groups are being formed around supporting service meshes (like </a:t>
            </a:r>
            <a:r>
              <a:rPr lang="en-US" dirty="0" err="1"/>
              <a:t>Istio</a:t>
            </a:r>
            <a:r>
              <a:rPr lang="en-US" dirty="0"/>
              <a:t> and </a:t>
            </a:r>
            <a:r>
              <a:rPr lang="en-US" dirty="0" err="1"/>
              <a:t>LInkerd</a:t>
            </a:r>
            <a:r>
              <a:rPr lang="en-US" dirty="0"/>
              <a:t>) and distributed messaging. </a:t>
            </a:r>
            <a:r>
              <a:rPr lang="en-US" dirty="0" err="1"/>
              <a:t>MicroProfile</a:t>
            </a:r>
            <a:r>
              <a:rPr lang="en-US" dirty="0"/>
              <a:t> 2.0 is targeting a core platform update from the prior Java EE 7-related APIs to their Java EE 8 equivalents, with a plan to add JSON Binding as well.</a:t>
            </a:r>
          </a:p>
          <a:p>
            <a:pPr marL="0" lvl="0" indent="0"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AFC19F9-0583-4F75-8340-179CC39A694D}" type="slidenum">
              <a:rPr lang="en-US" smtClean="0"/>
              <a:t>10</a:t>
            </a:fld>
            <a:endParaRPr lang="en-US" dirty="0"/>
          </a:p>
        </p:txBody>
      </p:sp>
    </p:spTree>
    <p:extLst>
      <p:ext uri="{BB962C8B-B14F-4D97-AF65-F5344CB8AC3E}">
        <p14:creationId xmlns:p14="http://schemas.microsoft.com/office/powerpoint/2010/main" val="2810041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aws.amazon.com</a:t>
            </a:r>
            <a:r>
              <a:rPr lang="en-US" dirty="0"/>
              <a:t>/blogs/compute/continuous-deployment-to-amazon-ecs-using-aws-codepipeline-aws-codebuild-amazon-ecr-and-aws-cloudformation/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github.com</a:t>
            </a:r>
            <a:r>
              <a:rPr lang="en-US" dirty="0"/>
              <a:t>/</a:t>
            </a:r>
            <a:r>
              <a:rPr lang="en-US" dirty="0" err="1"/>
              <a:t>aws</a:t>
            </a:r>
            <a:r>
              <a:rPr lang="en-US" dirty="0"/>
              <a:t>-samples/aws-microservices-deploy-options#deployment-pipeline-fargate-with-aws-codepipeline</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46</a:t>
            </a:fld>
            <a:endParaRPr lang="en-US" dirty="0"/>
          </a:p>
        </p:txBody>
      </p:sp>
    </p:spTree>
    <p:extLst>
      <p:ext uri="{BB962C8B-B14F-4D97-AF65-F5344CB8AC3E}">
        <p14:creationId xmlns:p14="http://schemas.microsoft.com/office/powerpoint/2010/main" val="606765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github.com</a:t>
            </a:r>
            <a:r>
              <a:rPr lang="en-US" dirty="0"/>
              <a:t>/</a:t>
            </a:r>
            <a:r>
              <a:rPr lang="en-US" dirty="0" err="1"/>
              <a:t>aws</a:t>
            </a:r>
            <a:r>
              <a:rPr lang="en-US" dirty="0"/>
              <a:t>-samples/aws-microservices-deploy-options#deployment-pipeline-fargate-with-aws-codepipeline</a:t>
            </a:r>
          </a:p>
        </p:txBody>
      </p:sp>
      <p:sp>
        <p:nvSpPr>
          <p:cNvPr id="4" name="Slide Number Placeholder 3"/>
          <p:cNvSpPr>
            <a:spLocks noGrp="1"/>
          </p:cNvSpPr>
          <p:nvPr>
            <p:ph type="sldNum" sz="quarter" idx="10"/>
          </p:nvPr>
        </p:nvSpPr>
        <p:spPr/>
        <p:txBody>
          <a:bodyPr/>
          <a:lstStyle/>
          <a:p>
            <a:fld id="{69C3F2ED-74C5-7D4F-8560-0CC253E9A436}" type="slidenum">
              <a:rPr lang="en-US" smtClean="0"/>
              <a:pPr/>
              <a:t>47</a:t>
            </a:fld>
            <a:endParaRPr lang="en-US" dirty="0"/>
          </a:p>
        </p:txBody>
      </p:sp>
    </p:spTree>
    <p:extLst>
      <p:ext uri="{BB962C8B-B14F-4D97-AF65-F5344CB8AC3E}">
        <p14:creationId xmlns:p14="http://schemas.microsoft.com/office/powerpoint/2010/main" val="300664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49</a:t>
            </a:fld>
            <a:endParaRPr lang="en-US"/>
          </a:p>
        </p:txBody>
      </p:sp>
    </p:spTree>
    <p:extLst>
      <p:ext uri="{BB962C8B-B14F-4D97-AF65-F5344CB8AC3E}">
        <p14:creationId xmlns:p14="http://schemas.microsoft.com/office/powerpoint/2010/main" val="800889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r>
              <a:rPr lang="en-US" sz="1200" dirty="0">
                <a:solidFill>
                  <a:prstClr val="black"/>
                </a:solidFill>
                <a:latin typeface="Calibri" panose="020F0502020204030204"/>
              </a:rPr>
              <a:t>The first thing we need to do</a:t>
            </a:r>
            <a:r>
              <a:rPr lang="en-US" sz="1200" baseline="0" dirty="0">
                <a:solidFill>
                  <a:prstClr val="black"/>
                </a:solidFill>
                <a:latin typeface="Calibri" panose="020F0502020204030204"/>
              </a:rPr>
              <a:t> is introduce Kubernetes. </a:t>
            </a:r>
            <a:r>
              <a:rPr lang="en-US" sz="1200" dirty="0">
                <a:solidFill>
                  <a:prstClr val="black"/>
                </a:solidFill>
                <a:latin typeface="Calibri" panose="020F0502020204030204"/>
              </a:rPr>
              <a:t>Kubernetes has been around for a few years now,</a:t>
            </a:r>
            <a:r>
              <a:rPr lang="en-US" sz="1200" baseline="0" dirty="0">
                <a:solidFill>
                  <a:prstClr val="black"/>
                </a:solidFill>
                <a:latin typeface="Calibri" panose="020F0502020204030204"/>
              </a:rPr>
              <a:t> but it has absolutely taken the world by storm, especially over the past 12 months. It’s also </a:t>
            </a:r>
            <a:r>
              <a:rPr lang="en-US" sz="1200" dirty="0">
                <a:solidFill>
                  <a:prstClr val="black"/>
                </a:solidFill>
                <a:latin typeface="Calibri" panose="020F0502020204030204"/>
              </a:rPr>
              <a:t>rapidly gained traction amongst AWS customers. </a:t>
            </a:r>
            <a:endParaRPr lang="en-US" sz="1200" baseline="0" dirty="0">
              <a:solidFill>
                <a:prstClr val="black"/>
              </a:solidFill>
              <a:latin typeface="Calibri" panose="020F0502020204030204"/>
            </a:endParaRPr>
          </a:p>
          <a:p>
            <a:pPr defTabSz="685800"/>
            <a:endParaRPr lang="en-US" sz="1200" baseline="0" dirty="0">
              <a:solidFill>
                <a:prstClr val="black"/>
              </a:solidFill>
              <a:latin typeface="Calibri" panose="020F0502020204030204"/>
            </a:endParaRPr>
          </a:p>
          <a:p>
            <a:pPr defTabSz="685800"/>
            <a:endParaRPr lang="en-US" sz="1200" dirty="0">
              <a:solidFill>
                <a:prstClr val="black"/>
              </a:solidFill>
              <a:latin typeface="Calibri" panose="020F0502020204030204"/>
            </a:endParaRPr>
          </a:p>
          <a:p>
            <a:pPr defTabSz="685800"/>
            <a:r>
              <a:rPr lang="en-US" sz="1200" dirty="0">
                <a:solidFill>
                  <a:prstClr val="black"/>
                </a:solidFill>
                <a:latin typeface="Calibri" panose="020F0502020204030204"/>
              </a:rPr>
              <a:t>So, strip</a:t>
            </a:r>
            <a:r>
              <a:rPr lang="en-US" sz="1200" baseline="0" dirty="0">
                <a:solidFill>
                  <a:prstClr val="black"/>
                </a:solidFill>
                <a:latin typeface="Calibri" panose="020F0502020204030204"/>
              </a:rPr>
              <a:t> away the hype, and at its core, </a:t>
            </a:r>
            <a:r>
              <a:rPr lang="en-US" sz="1200" dirty="0">
                <a:solidFill>
                  <a:prstClr val="black"/>
                </a:solidFill>
                <a:latin typeface="Calibri" panose="020F0502020204030204"/>
              </a:rPr>
              <a:t>Kubernetes is an open-source container management platform. It’s built to help you run your containers at scale and comes equipped with features and functions to build proper distributed applications using the 12-factor app pattern. </a:t>
            </a:r>
          </a:p>
          <a:p>
            <a:pPr defTabSz="685800"/>
            <a:endParaRPr lang="en-US" sz="12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50</a:t>
            </a:fld>
            <a:endParaRPr lang="en-US" dirty="0"/>
          </a:p>
        </p:txBody>
      </p:sp>
    </p:spTree>
    <p:extLst>
      <p:ext uri="{BB962C8B-B14F-4D97-AF65-F5344CB8AC3E}">
        <p14:creationId xmlns:p14="http://schemas.microsoft.com/office/powerpoint/2010/main" val="4146914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Our customers</a:t>
            </a:r>
            <a:r>
              <a:rPr lang="en-US" sz="1200" baseline="0" dirty="0">
                <a:solidFill>
                  <a:prstClr val="black"/>
                </a:solidFill>
                <a:latin typeface="Calibri" panose="020F0502020204030204"/>
              </a:rPr>
              <a:t> believe that there are</a:t>
            </a:r>
            <a:r>
              <a:rPr lang="en-US" sz="1200" dirty="0">
                <a:solidFill>
                  <a:prstClr val="black"/>
                </a:solidFill>
                <a:latin typeface="Calibri" panose="020F0502020204030204"/>
              </a:rPr>
              <a:t> tremendous advantages to running Kubernetes on AWS. According to a CNCF survey this year, over 60% of Kubernetes workloads run on AWS today. This is entirely organic growth fueled by strong community of developers, customers, and partners.</a:t>
            </a:r>
          </a:p>
          <a:p>
            <a:endParaRPr lang="en-US" dirty="0"/>
          </a:p>
          <a:p>
            <a:r>
              <a:rPr lang="en-US" dirty="0"/>
              <a:t>Let’s take a quick look at what</a:t>
            </a:r>
            <a:r>
              <a:rPr lang="en-US" baseline="0" dirty="0"/>
              <a:t> your typical Kubernetes on AWS deployment looks like.</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51</a:t>
            </a:fld>
            <a:endParaRPr lang="en-US" dirty="0"/>
          </a:p>
        </p:txBody>
      </p:sp>
    </p:spTree>
    <p:extLst>
      <p:ext uri="{BB962C8B-B14F-4D97-AF65-F5344CB8AC3E}">
        <p14:creationId xmlns:p14="http://schemas.microsoft.com/office/powerpoint/2010/main" val="3238266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Customers generally run 3 Kubernetes masters across three availability zones to provide a highly available Kubernetes control plane. Each Kubernetes master runs a copy of the same components. </a:t>
            </a:r>
            <a:endParaRPr lang="en-US" dirty="0"/>
          </a:p>
          <a:p>
            <a:endParaRPr lang="en-US" baseline="0" dirty="0"/>
          </a:p>
          <a:p>
            <a:r>
              <a:rPr lang="en-US" baseline="0" dirty="0"/>
              <a:t>There are some customers that run single-AZ control planes, as well.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09AFD-9E62-234C-B462-A85BDAA57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072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Kubernetes masters run several components within them- the API Server, which is fairly self explanatory, the controller manager, which runs various system processes for the cluster, and the scheduler, which assigns work to nodes, are some of the main ones. These are the components that allow you to interact with the Kubernetes system. </a:t>
            </a:r>
          </a:p>
          <a:p>
            <a:endParaRPr lang="en-US" baseline="0" dirty="0"/>
          </a:p>
          <a:p>
            <a:r>
              <a:rPr lang="en-US" baseline="0" dirty="0"/>
              <a:t>This is also where add-ons like </a:t>
            </a:r>
            <a:r>
              <a:rPr lang="en-US" baseline="0" dirty="0" err="1"/>
              <a:t>KubeDNS</a:t>
            </a:r>
            <a:r>
              <a:rPr lang="en-US" baseline="0" dirty="0"/>
              <a:t> and the dashboard can run.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09AFD-9E62-234C-B462-A85BDAA57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489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a:t>
            </a:r>
            <a:r>
              <a:rPr lang="en-US" baseline="0" dirty="0"/>
              <a:t> to the Kubernetes masters, you also need to run </a:t>
            </a:r>
            <a:r>
              <a:rPr lang="en-US" baseline="0" dirty="0" err="1"/>
              <a:t>etcd</a:t>
            </a:r>
            <a:r>
              <a:rPr lang="en-US" baseline="0" dirty="0"/>
              <a:t>, the core persistence layer for Kubernetes. </a:t>
            </a:r>
            <a:r>
              <a:rPr lang="en-US" baseline="0" dirty="0" err="1"/>
              <a:t>Etcd</a:t>
            </a:r>
            <a:r>
              <a:rPr lang="en-US" baseline="0" dirty="0"/>
              <a:t> is a distributed key value store- this is where the critical data for the cluster is stored. You can optionally co-locate the masters and </a:t>
            </a:r>
            <a:r>
              <a:rPr lang="en-US" baseline="0" dirty="0" err="1"/>
              <a:t>etcd</a:t>
            </a:r>
            <a:r>
              <a:rPr lang="en-US" baseline="0" dirty="0"/>
              <a:t> on the same instances, so you only need to run three instances instead of six to support the control plane. This makes tradeoffs in the operational burden when upgrading your cluster, though- you have to make sure that you don’t lose quorum on </a:t>
            </a:r>
            <a:r>
              <a:rPr lang="en-US" baseline="0" dirty="0" err="1"/>
              <a:t>etcd</a:t>
            </a:r>
            <a:r>
              <a:rPr lang="en-US" baseline="0" dirty="0"/>
              <a:t>, or have to reboot instances</a:t>
            </a:r>
            <a:r>
              <a:rPr lang="is-IS" baseline="0" dirty="0"/>
              <a:t>…</a:t>
            </a:r>
            <a:r>
              <a:rPr lang="en-US" baseline="0" dirty="0"/>
              <a:t> This is one of the many complexities you will encounter when standing up your own </a:t>
            </a:r>
            <a:r>
              <a:rPr lang="en-US" baseline="0" dirty="0" err="1"/>
              <a:t>kubernetes</a:t>
            </a:r>
            <a:r>
              <a:rPr lang="en-US" baseline="0" dirty="0"/>
              <a:t> </a:t>
            </a:r>
            <a:r>
              <a:rPr lang="en-US" baseline="0" dirty="0" err="1"/>
              <a:t>insfrastructure</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09AFD-9E62-234C-B462-A85BDAA57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654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then need to run the actual worker nodes- this is where your applications run. Worker nodes are generally deployed in </a:t>
            </a:r>
            <a:r>
              <a:rPr lang="en-US" dirty="0" err="1"/>
              <a:t>autoscaling</a:t>
            </a:r>
            <a:r>
              <a:rPr lang="en-US" dirty="0"/>
              <a:t> groups,</a:t>
            </a:r>
            <a:r>
              <a:rPr lang="en-US" baseline="0" dirty="0"/>
              <a:t> across multiple </a:t>
            </a:r>
            <a:r>
              <a:rPr lang="en-US" baseline="0" dirty="0" err="1"/>
              <a:t>Azs</a:t>
            </a:r>
            <a:r>
              <a:rPr lang="is-IS" baseline="0" dirty="0"/>
              <a:t>….you can choose OD or RI instances, spot instances, whatever instance type makes sense for you...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09AFD-9E62-234C-B462-A85BDAA57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693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Our customers</a:t>
            </a:r>
            <a:r>
              <a:rPr lang="en-US" sz="1200" baseline="0" dirty="0">
                <a:solidFill>
                  <a:prstClr val="black"/>
                </a:solidFill>
                <a:latin typeface="Calibri" panose="020F0502020204030204"/>
              </a:rPr>
              <a:t> told us,</a:t>
            </a:r>
            <a:r>
              <a:rPr lang="en-US" sz="1200" dirty="0">
                <a:solidFill>
                  <a:prstClr val="black"/>
                </a:solidFill>
                <a:latin typeface="Calibri" panose="020F0502020204030204"/>
              </a:rPr>
              <a:t> “Hey, running Kubernetes isn’t trivial work, and we think we can better spend our cycles focusing on our applications.” </a:t>
            </a:r>
            <a:r>
              <a:rPr lang="en-US" sz="1200" baseline="0" dirty="0">
                <a:solidFill>
                  <a:prstClr val="black"/>
                </a:solidFill>
                <a:latin typeface="Calibri" panose="020F0502020204030204"/>
              </a:rPr>
              <a:t> “if we had things our way, we wouldn’t have to think about the nuances of </a:t>
            </a:r>
            <a:r>
              <a:rPr lang="en-US" sz="1200" baseline="0" dirty="0" err="1">
                <a:solidFill>
                  <a:prstClr val="black"/>
                </a:solidFill>
                <a:latin typeface="Calibri" panose="020F0502020204030204"/>
              </a:rPr>
              <a:t>kubernetes</a:t>
            </a:r>
            <a:r>
              <a:rPr lang="en-US" sz="1200" baseline="0" dirty="0">
                <a:solidFill>
                  <a:prstClr val="black"/>
                </a:solidFill>
                <a:latin typeface="Calibri" panose="020F0502020204030204"/>
              </a:rPr>
              <a:t> deployments or configuration, we wouldn’t have to worry about managing </a:t>
            </a:r>
            <a:r>
              <a:rPr lang="en-US" sz="1200" baseline="0" dirty="0" err="1">
                <a:solidFill>
                  <a:prstClr val="black"/>
                </a:solidFill>
                <a:latin typeface="Calibri" panose="020F0502020204030204"/>
              </a:rPr>
              <a:t>etcd</a:t>
            </a:r>
            <a:r>
              <a:rPr lang="en-US" sz="1200" baseline="0" dirty="0">
                <a:solidFill>
                  <a:prstClr val="black"/>
                </a:solidFill>
                <a:latin typeface="Calibri" panose="020F0502020204030204"/>
              </a:rPr>
              <a:t> or the masters” In essence, “run Kubernetes for 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56</a:t>
            </a:fld>
            <a:endParaRPr lang="en-US" dirty="0"/>
          </a:p>
        </p:txBody>
      </p:sp>
    </p:spTree>
    <p:extLst>
      <p:ext uri="{BB962C8B-B14F-4D97-AF65-F5344CB8AC3E}">
        <p14:creationId xmlns:p14="http://schemas.microsoft.com/office/powerpoint/2010/main" val="407222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err="1"/>
              <a:t>WildFly</a:t>
            </a:r>
            <a:r>
              <a:rPr lang="en-US" dirty="0"/>
              <a:t> Swarm wants to enable organizations to leverage their Java EE knowledge when moving to cloud native development. It does so by re-thinking of the execution environment - containerized applications in an orchestrated (Kubernetes) environment.  Many of the management features typically offered by application servers are now provided by containerized environments. </a:t>
            </a:r>
            <a:r>
              <a:rPr lang="en-US" dirty="0" err="1"/>
              <a:t>WildFly</a:t>
            </a:r>
            <a:r>
              <a:rPr lang="en-US" dirty="0"/>
              <a:t> Swarm replaces traditional </a:t>
            </a:r>
            <a:r>
              <a:rPr lang="en-US" dirty="0" err="1"/>
              <a:t>appserver</a:t>
            </a:r>
            <a:r>
              <a:rPr lang="en-US" dirty="0"/>
              <a:t> features and instead exposes features and capabilities that enable the container environment to more easily manage and monitor applications.</a:t>
            </a:r>
          </a:p>
          <a:p>
            <a:pPr marL="0" lvl="0" indent="0">
              <a:spcBef>
                <a:spcPts val="0"/>
              </a:spcBef>
              <a:spcAft>
                <a:spcPts val="0"/>
              </a:spcAft>
              <a:buNone/>
            </a:pPr>
            <a:endParaRPr lang="en-US" dirty="0"/>
          </a:p>
          <a:p>
            <a:pPr marL="0" lvl="0" indent="0">
              <a:spcBef>
                <a:spcPts val="0"/>
              </a:spcBef>
              <a:spcAft>
                <a:spcPts val="0"/>
              </a:spcAft>
              <a:buNone/>
            </a:pPr>
            <a:r>
              <a:rPr lang="en-US" dirty="0"/>
              <a:t>As an open source project that supports Java EE and </a:t>
            </a:r>
            <a:r>
              <a:rPr lang="en-US" dirty="0" err="1"/>
              <a:t>MicroProfile</a:t>
            </a:r>
            <a:r>
              <a:rPr lang="en-US" dirty="0"/>
              <a:t> specifications, </a:t>
            </a:r>
            <a:r>
              <a:rPr lang="en-US" dirty="0" err="1"/>
              <a:t>WildFly</a:t>
            </a:r>
            <a:r>
              <a:rPr lang="en-US" dirty="0"/>
              <a:t> Swarm </a:t>
            </a:r>
            <a:r>
              <a:rPr lang="en-US" dirty="0" err="1"/>
              <a:t>maintain's</a:t>
            </a:r>
            <a:r>
              <a:rPr lang="en-US" dirty="0"/>
              <a:t> Red Hat's core values in open source and industry standards, enabling customers to improve customer choice while simultaneously reducing risk.</a:t>
            </a:r>
          </a:p>
          <a:p>
            <a:pPr marL="0" lvl="0" indent="0">
              <a:spcBef>
                <a:spcPts val="0"/>
              </a:spcBef>
              <a:spcAft>
                <a:spcPts val="0"/>
              </a:spcAft>
              <a:buNone/>
            </a:pPr>
            <a:endParaRPr lang="en-US" dirty="0"/>
          </a:p>
          <a:p>
            <a:pPr marL="0" lvl="0" indent="0" rtl="0">
              <a:spcBef>
                <a:spcPts val="0"/>
              </a:spcBef>
              <a:spcAft>
                <a:spcPts val="0"/>
              </a:spcAft>
              <a:buNone/>
            </a:pPr>
            <a:r>
              <a:rPr lang="en-US" dirty="0" err="1"/>
              <a:t>WildFly</a:t>
            </a:r>
            <a:r>
              <a:rPr lang="en-US" dirty="0"/>
              <a:t> Swarm supports both Uber jars and traditional war file deployments. The uber-jar approach includes both application and just enough of the </a:t>
            </a:r>
            <a:r>
              <a:rPr lang="en-US" dirty="0" err="1"/>
              <a:t>appserver</a:t>
            </a:r>
            <a:r>
              <a:rPr lang="en-US" dirty="0"/>
              <a:t> to run the application. This is ideal for organizations that prefer a self-contained distributed "executable". Traditional war file deployment are for those that prefer to optimize for containerized environments.</a:t>
            </a:r>
          </a:p>
          <a:p>
            <a:endParaRPr lang="en-US" dirty="0"/>
          </a:p>
        </p:txBody>
      </p:sp>
      <p:sp>
        <p:nvSpPr>
          <p:cNvPr id="4" name="Slide Number Placeholder 3"/>
          <p:cNvSpPr>
            <a:spLocks noGrp="1"/>
          </p:cNvSpPr>
          <p:nvPr>
            <p:ph type="sldNum" sz="quarter" idx="10"/>
          </p:nvPr>
        </p:nvSpPr>
        <p:spPr/>
        <p:txBody>
          <a:bodyPr/>
          <a:lstStyle/>
          <a:p>
            <a:fld id="{BAFC19F9-0583-4F75-8340-179CC39A694D}" type="slidenum">
              <a:rPr lang="en-US" smtClean="0"/>
              <a:t>11</a:t>
            </a:fld>
            <a:endParaRPr lang="en-US" dirty="0"/>
          </a:p>
        </p:txBody>
      </p:sp>
    </p:spTree>
    <p:extLst>
      <p:ext uri="{BB962C8B-B14F-4D97-AF65-F5344CB8AC3E}">
        <p14:creationId xmlns:p14="http://schemas.microsoft.com/office/powerpoint/2010/main" val="2214096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We listened, and that’s why we’ve built Elastic Container Service for Kubernetes- or EKS. </a:t>
            </a:r>
          </a:p>
          <a:p>
            <a:endParaRPr lang="en-US" dirty="0"/>
          </a:p>
          <a:p>
            <a:r>
              <a:rPr lang="en-US" sz="1200" dirty="0">
                <a:effectLst/>
              </a:rPr>
              <a:t>We know how important a Kubernetes service is to our customers. So we didn't build Amazon EKS haphazardly.</a:t>
            </a:r>
            <a:r>
              <a:rPr lang="en-US" sz="1200" baseline="0" dirty="0">
                <a:effectLst/>
              </a:rPr>
              <a:t> An excellent way to communicate how we took your feedback and synthesized it into a service is by </a:t>
            </a:r>
            <a:r>
              <a:rPr lang="en-US" sz="1200" dirty="0">
                <a:effectLst/>
              </a:rPr>
              <a:t>taking</a:t>
            </a:r>
            <a:r>
              <a:rPr lang="en-US" sz="1200" baseline="0" dirty="0">
                <a:effectLst/>
              </a:rPr>
              <a:t> a look at the </a:t>
            </a:r>
            <a:r>
              <a:rPr lang="en-US" sz="1200" dirty="0">
                <a:effectLst/>
              </a:rPr>
              <a:t>core tenets for</a:t>
            </a:r>
            <a:r>
              <a:rPr lang="en-US" sz="1200" baseline="0" dirty="0">
                <a:effectLst/>
              </a:rPr>
              <a:t> EKS. These tenets </a:t>
            </a:r>
            <a:r>
              <a:rPr lang="en-US" sz="1200" dirty="0">
                <a:effectLst/>
              </a:rPr>
              <a:t>anchored our decision-making for how Amazon EKS should work.</a:t>
            </a:r>
            <a:r>
              <a:rPr lang="en-US" sz="1200" dirty="0">
                <a:solidFill>
                  <a:prstClr val="black"/>
                </a:solidFill>
                <a:latin typeface="Calibri" panose="020F0502020204030204"/>
              </a:rPr>
              <a:t> </a:t>
            </a:r>
            <a:br>
              <a:rPr lang="en-US" sz="1200" dirty="0">
                <a:effectLst/>
              </a:rPr>
            </a:b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57</a:t>
            </a:fld>
            <a:endParaRPr lang="en-US" dirty="0"/>
          </a:p>
        </p:txBody>
      </p:sp>
    </p:spTree>
    <p:extLst>
      <p:ext uri="{BB962C8B-B14F-4D97-AF65-F5344CB8AC3E}">
        <p14:creationId xmlns:p14="http://schemas.microsoft.com/office/powerpoint/2010/main" val="1488949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recap, one more snapshot</a:t>
            </a:r>
            <a:r>
              <a:rPr lang="en-US" baseline="0" dirty="0"/>
              <a:t> of what your standard </a:t>
            </a:r>
            <a:r>
              <a:rPr lang="en-US" dirty="0"/>
              <a:t>Kubernetes</a:t>
            </a:r>
            <a:r>
              <a:rPr lang="en-US" baseline="0" dirty="0"/>
              <a:t> distribution looks like today</a:t>
            </a:r>
            <a:r>
              <a:rPr lang="en-US" dirty="0"/>
              <a:t>. Masters,</a:t>
            </a:r>
            <a:r>
              <a:rPr lang="en-US" baseline="0" dirty="0"/>
              <a:t> </a:t>
            </a:r>
            <a:r>
              <a:rPr lang="en-US" baseline="0" dirty="0" err="1"/>
              <a:t>Etcd</a:t>
            </a:r>
            <a:r>
              <a:rPr lang="en-US" baseline="0" dirty="0"/>
              <a:t>, Worker nodes, all running in your </a:t>
            </a:r>
            <a:r>
              <a:rPr lang="en-US" baseline="0" dirty="0" err="1"/>
              <a:t>acount</a:t>
            </a:r>
            <a:r>
              <a:rPr lang="en-US" baseline="0" dirty="0"/>
              <a:t> and under your supervision.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09AFD-9E62-234C-B462-A85BDAA57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82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recap, one more snapshot</a:t>
            </a:r>
            <a:r>
              <a:rPr lang="en-US" baseline="0" dirty="0"/>
              <a:t> of what your standard </a:t>
            </a:r>
            <a:r>
              <a:rPr lang="en-US" dirty="0"/>
              <a:t>Kubernetes</a:t>
            </a:r>
            <a:r>
              <a:rPr lang="en-US" baseline="0" dirty="0"/>
              <a:t> distribution looks like today</a:t>
            </a:r>
            <a:r>
              <a:rPr lang="en-US" dirty="0"/>
              <a:t>. Masters,</a:t>
            </a:r>
            <a:r>
              <a:rPr lang="en-US" baseline="0" dirty="0"/>
              <a:t> </a:t>
            </a:r>
            <a:r>
              <a:rPr lang="en-US" baseline="0" dirty="0" err="1"/>
              <a:t>Etcd</a:t>
            </a:r>
            <a:r>
              <a:rPr lang="en-US" baseline="0" dirty="0"/>
              <a:t>, Worker nodes, all running in your </a:t>
            </a:r>
            <a:r>
              <a:rPr lang="en-US" baseline="0" dirty="0" err="1"/>
              <a:t>acount</a:t>
            </a:r>
            <a:r>
              <a:rPr lang="en-US" baseline="0" dirty="0"/>
              <a:t> and under your supervision.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09AFD-9E62-234C-B462-A85BDAA57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017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with EKS, the</a:t>
            </a:r>
            <a:r>
              <a:rPr lang="en-US" baseline="0" dirty="0"/>
              <a:t> complexity of standing up your own Kubernetes control plane is simplified. Instead of running the Kubernetes control plane in your account, you connect to a managed Kubernetes endpoint in the AWS cloud. This endpoint abstracts the complexity of the Kubernetes control plane- your worker nodes can check into a cluster, and you can interact with your Kubernetes cluster through the tooling you already know and love.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09AFD-9E62-234C-B462-A85BDAA57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263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mazon Ember Regular" charset="0"/>
                <a:ea typeface="+mn-ea"/>
                <a:cs typeface="+mn-cs"/>
              </a:rPr>
              <a:t>Helm has two parts – client (Helm) and server (Tiller).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mazon Ember Regular" charset="0"/>
                <a:ea typeface="+mn-ea"/>
                <a:cs typeface="+mn-cs"/>
              </a:rPr>
              <a:t>Tiller runs inside of your Kubernetes cluster, and manages releases (installations) of your charts.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mazon Ember Regular" charset="0"/>
                <a:ea typeface="+mn-ea"/>
                <a:cs typeface="+mn-cs"/>
              </a:rPr>
              <a:t>Helm runs on your laptop, CI/CD, or wherever you want it to run.</a:t>
            </a:r>
          </a:p>
          <a:p>
            <a:pPr marL="171450" indent="-171450">
              <a:buFont typeface="Arial" panose="020B0604020202020204" pitchFamily="34" charset="0"/>
              <a:buChar char="•"/>
            </a:pPr>
            <a:r>
              <a:rPr lang="en-US" sz="1200" b="0" i="0" kern="1200" dirty="0">
                <a:solidFill>
                  <a:schemeClr val="tx1"/>
                </a:solidFill>
                <a:effectLst/>
                <a:latin typeface="Amazon Ember Regular" charset="0"/>
                <a:ea typeface="+mn-ea"/>
                <a:cs typeface="+mn-cs"/>
              </a:rPr>
              <a:t>Charts are Helm packages that contain at least two things:</a:t>
            </a:r>
          </a:p>
          <a:p>
            <a:pPr marL="628650" lvl="1" indent="-171450">
              <a:buFont typeface="Arial" panose="020B0604020202020204" pitchFamily="34" charset="0"/>
              <a:buChar char="•"/>
            </a:pPr>
            <a:r>
              <a:rPr lang="en-US" sz="1200" b="0" i="0" kern="1200" dirty="0">
                <a:solidFill>
                  <a:schemeClr val="tx1"/>
                </a:solidFill>
                <a:effectLst/>
                <a:latin typeface="Amazon Ember Regular" charset="0"/>
                <a:ea typeface="+mn-ea"/>
                <a:cs typeface="+mn-cs"/>
              </a:rPr>
              <a:t>A description of the package (</a:t>
            </a:r>
            <a:r>
              <a:rPr lang="en-US" sz="1200" b="0" i="0" kern="1200" dirty="0" err="1">
                <a:solidFill>
                  <a:schemeClr val="tx1"/>
                </a:solidFill>
                <a:effectLst/>
                <a:latin typeface="Amazon Ember Regular" charset="0"/>
                <a:ea typeface="+mn-ea"/>
                <a:cs typeface="+mn-cs"/>
              </a:rPr>
              <a:t>Chart.yaml</a:t>
            </a:r>
            <a:r>
              <a:rPr lang="en-US" sz="1200" b="0" i="0" kern="1200" dirty="0">
                <a:solidFill>
                  <a:schemeClr val="tx1"/>
                </a:solidFill>
                <a:effectLst/>
                <a:latin typeface="Amazon Ember Regular" charset="0"/>
                <a:ea typeface="+mn-ea"/>
                <a:cs typeface="+mn-cs"/>
              </a:rPr>
              <a:t>)</a:t>
            </a:r>
          </a:p>
          <a:p>
            <a:pPr marL="628650" lvl="1" indent="-171450">
              <a:buFont typeface="Arial" panose="020B0604020202020204" pitchFamily="34" charset="0"/>
              <a:buChar char="•"/>
            </a:pPr>
            <a:r>
              <a:rPr lang="en-US" sz="1200" b="0" i="0" kern="1200" dirty="0">
                <a:solidFill>
                  <a:schemeClr val="tx1"/>
                </a:solidFill>
                <a:effectLst/>
                <a:latin typeface="Amazon Ember Regular" charset="0"/>
                <a:ea typeface="+mn-ea"/>
                <a:cs typeface="+mn-cs"/>
              </a:rPr>
              <a:t>One or more templates, which contain Kubernetes manifest files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mazon Ember Regular" charset="0"/>
                <a:ea typeface="+mn-ea"/>
                <a:cs typeface="+mn-cs"/>
              </a:rPr>
              <a:t>Charts can be stored on disk, or fetched from remote chart repositories (like </a:t>
            </a:r>
            <a:r>
              <a:rPr lang="en-US" sz="1200" b="0" i="0" kern="1200" dirty="0" err="1">
                <a:solidFill>
                  <a:schemeClr val="tx1"/>
                </a:solidFill>
                <a:effectLst/>
                <a:latin typeface="Amazon Ember Regular" charset="0"/>
                <a:ea typeface="+mn-ea"/>
                <a:cs typeface="+mn-cs"/>
              </a:rPr>
              <a:t>Debian</a:t>
            </a:r>
            <a:r>
              <a:rPr lang="en-US" sz="1200" b="0" i="0" kern="1200" dirty="0">
                <a:solidFill>
                  <a:schemeClr val="tx1"/>
                </a:solidFill>
                <a:effectLst/>
                <a:latin typeface="Amazon Ember Regular" charset="0"/>
                <a:ea typeface="+mn-ea"/>
                <a:cs typeface="+mn-cs"/>
              </a:rPr>
              <a:t> or </a:t>
            </a:r>
            <a:r>
              <a:rPr lang="en-US" sz="1200" b="0" i="0" kern="1200" dirty="0" err="1">
                <a:solidFill>
                  <a:schemeClr val="tx1"/>
                </a:solidFill>
                <a:effectLst/>
                <a:latin typeface="Amazon Ember Regular" charset="0"/>
                <a:ea typeface="+mn-ea"/>
                <a:cs typeface="+mn-cs"/>
              </a:rPr>
              <a:t>RedHat</a:t>
            </a:r>
            <a:r>
              <a:rPr lang="en-US" sz="1200" b="0" i="0" kern="1200" dirty="0">
                <a:solidFill>
                  <a:schemeClr val="tx1"/>
                </a:solidFill>
                <a:effectLst/>
                <a:latin typeface="Amazon Ember Regular" charset="0"/>
                <a:ea typeface="+mn-ea"/>
                <a:cs typeface="+mn-cs"/>
              </a:rPr>
              <a:t> packages)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The Helm client is written in the Go programming language, and uses the </a:t>
            </a:r>
            <a:r>
              <a:rPr lang="en-US" sz="1200" b="0" i="0" kern="1200" dirty="0" err="1">
                <a:solidFill>
                  <a:schemeClr val="tx1"/>
                </a:solidFill>
                <a:effectLst/>
                <a:latin typeface="Amazon Ember Regular" charset="0"/>
                <a:ea typeface="+mn-ea"/>
                <a:cs typeface="+mn-cs"/>
              </a:rPr>
              <a:t>gRPC</a:t>
            </a:r>
            <a:r>
              <a:rPr lang="en-US" sz="1200" b="0" i="0" kern="1200" dirty="0">
                <a:solidFill>
                  <a:schemeClr val="tx1"/>
                </a:solidFill>
                <a:effectLst/>
                <a:latin typeface="Amazon Ember Regular" charset="0"/>
                <a:ea typeface="+mn-ea"/>
                <a:cs typeface="+mn-cs"/>
              </a:rPr>
              <a:t> protocol suite to interact with the Tiller server.</a:t>
            </a:r>
          </a:p>
          <a:p>
            <a:r>
              <a:rPr lang="en-US" sz="1200" b="0" i="0" kern="1200" dirty="0">
                <a:solidFill>
                  <a:schemeClr val="tx1"/>
                </a:solidFill>
                <a:effectLst/>
                <a:latin typeface="Amazon Ember Regular" charset="0"/>
                <a:ea typeface="+mn-ea"/>
                <a:cs typeface="+mn-cs"/>
              </a:rPr>
              <a:t>The Tiller server is also written in Go. It provides a </a:t>
            </a:r>
            <a:r>
              <a:rPr lang="en-US" sz="1200" b="0" i="0" kern="1200" dirty="0" err="1">
                <a:solidFill>
                  <a:schemeClr val="tx1"/>
                </a:solidFill>
                <a:effectLst/>
                <a:latin typeface="Amazon Ember Regular" charset="0"/>
                <a:ea typeface="+mn-ea"/>
                <a:cs typeface="+mn-cs"/>
              </a:rPr>
              <a:t>gRPC</a:t>
            </a:r>
            <a:r>
              <a:rPr lang="en-US" sz="1200" b="0" i="0" kern="1200" dirty="0">
                <a:solidFill>
                  <a:schemeClr val="tx1"/>
                </a:solidFill>
                <a:effectLst/>
                <a:latin typeface="Amazon Ember Regular" charset="0"/>
                <a:ea typeface="+mn-ea"/>
                <a:cs typeface="+mn-cs"/>
              </a:rPr>
              <a:t> server to connect with the client, and it uses the Kubernetes client library to communicate with Kubernetes. Currently, that library uses REST+JSON. The Tiller server stores information in </a:t>
            </a:r>
            <a:r>
              <a:rPr lang="en-US" sz="1200" b="0" i="0" kern="1200" dirty="0" err="1">
                <a:solidFill>
                  <a:schemeClr val="tx1"/>
                </a:solidFill>
                <a:effectLst/>
                <a:latin typeface="Amazon Ember Regular" charset="0"/>
                <a:ea typeface="+mn-ea"/>
                <a:cs typeface="+mn-cs"/>
              </a:rPr>
              <a:t>ConfigMaps</a:t>
            </a:r>
            <a:r>
              <a:rPr lang="en-US" sz="1200" b="0" i="0" kern="1200" dirty="0">
                <a:solidFill>
                  <a:schemeClr val="tx1"/>
                </a:solidFill>
                <a:effectLst/>
                <a:latin typeface="Amazon Ember Regular" charset="0"/>
                <a:ea typeface="+mn-ea"/>
                <a:cs typeface="+mn-cs"/>
              </a:rPr>
              <a:t> located inside of Kubernetes. It does not need its own database.</a:t>
            </a:r>
          </a:p>
          <a:p>
            <a:r>
              <a:rPr lang="en-US" sz="1200" b="0" i="0" kern="1200" dirty="0">
                <a:solidFill>
                  <a:schemeClr val="tx1"/>
                </a:solidFill>
                <a:effectLst/>
                <a:latin typeface="Amazon Ember Regular" charset="0"/>
                <a:ea typeface="+mn-ea"/>
                <a:cs typeface="+mn-cs"/>
              </a:rPr>
              <a:t>Configuration files are, when possible, written in YAML.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Regular" charset="0"/>
                <a:ea typeface="+mn-ea"/>
                <a:cs typeface="+mn-cs"/>
              </a:rPr>
              <a:t>A </a:t>
            </a:r>
            <a:r>
              <a:rPr lang="en-US" sz="1200" b="0" i="1" kern="1200" dirty="0">
                <a:solidFill>
                  <a:schemeClr val="tx1"/>
                </a:solidFill>
                <a:effectLst/>
                <a:latin typeface="Amazon Ember Regular" charset="0"/>
                <a:ea typeface="+mn-ea"/>
                <a:cs typeface="+mn-cs"/>
              </a:rPr>
              <a:t>chart repository</a:t>
            </a:r>
            <a:r>
              <a:rPr lang="en-US" sz="1200" b="0" i="0" kern="1200" dirty="0">
                <a:solidFill>
                  <a:schemeClr val="tx1"/>
                </a:solidFill>
                <a:effectLst/>
                <a:latin typeface="Amazon Ember Regular" charset="0"/>
                <a:ea typeface="+mn-ea"/>
                <a:cs typeface="+mn-cs"/>
              </a:rPr>
              <a:t> is an HTTP server that houses an </a:t>
            </a:r>
            <a:r>
              <a:rPr lang="en-US" dirty="0" err="1"/>
              <a:t>index.yaml</a:t>
            </a:r>
            <a:r>
              <a:rPr lang="en-US" sz="1200" b="0" i="0" kern="1200" dirty="0">
                <a:solidFill>
                  <a:schemeClr val="tx1"/>
                </a:solidFill>
                <a:effectLst/>
                <a:latin typeface="Amazon Ember Regular" charset="0"/>
                <a:ea typeface="+mn-ea"/>
                <a:cs typeface="+mn-cs"/>
              </a:rPr>
              <a:t> file and optionally some packaged charts. When you're ready to share your charts, the preferred way to do so is by uploading them to a chart repository. </a:t>
            </a:r>
            <a:r>
              <a:rPr lang="en-US" sz="1200" b="0" i="0" kern="1200" dirty="0" err="1">
                <a:solidFill>
                  <a:schemeClr val="tx1"/>
                </a:solidFill>
                <a:effectLst/>
                <a:latin typeface="Amazon Ember Regular" charset="0"/>
                <a:ea typeface="+mn-ea"/>
                <a:cs typeface="+mn-cs"/>
              </a:rPr>
              <a:t>Index.yaml</a:t>
            </a:r>
            <a:r>
              <a:rPr lang="en-US" sz="1200" b="0" i="0" kern="1200" dirty="0">
                <a:solidFill>
                  <a:schemeClr val="tx1"/>
                </a:solidFill>
                <a:effectLst/>
                <a:latin typeface="Amazon Ember Regular" charset="0"/>
                <a:ea typeface="+mn-ea"/>
                <a:cs typeface="+mn-cs"/>
              </a:rPr>
              <a:t> is an index of all of the charts in the repository. It is not required that a chart package be located on the same server as the </a:t>
            </a:r>
            <a:r>
              <a:rPr lang="en-US" dirty="0" err="1"/>
              <a:t>index.yaml</a:t>
            </a:r>
            <a:r>
              <a:rPr lang="en-US" sz="1200" b="0" i="0" kern="1200" dirty="0">
                <a:solidFill>
                  <a:schemeClr val="tx1"/>
                </a:solidFill>
                <a:effectLst/>
                <a:latin typeface="Amazon Ember Regular" charset="0"/>
                <a:ea typeface="+mn-ea"/>
                <a:cs typeface="+mn-cs"/>
              </a:rPr>
              <a:t> file. However, doing so is often the easiest. Make sure the </a:t>
            </a:r>
            <a:r>
              <a:rPr lang="en-US" sz="1200" b="0" i="0" kern="1200" dirty="0" err="1">
                <a:solidFill>
                  <a:schemeClr val="tx1"/>
                </a:solidFill>
                <a:effectLst/>
                <a:latin typeface="Amazon Ember Regular" charset="0"/>
                <a:ea typeface="+mn-ea"/>
                <a:cs typeface="+mn-cs"/>
              </a:rPr>
              <a:t>index.yaml</a:t>
            </a:r>
            <a:r>
              <a:rPr lang="en-US" sz="1200" b="0" i="0" kern="1200" dirty="0">
                <a:solidFill>
                  <a:schemeClr val="tx1"/>
                </a:solidFill>
                <a:effectLst/>
                <a:latin typeface="Amazon Ember Regular" charset="0"/>
                <a:ea typeface="+mn-ea"/>
                <a:cs typeface="+mn-cs"/>
              </a:rPr>
              <a:t> file can be accessed with no authentication requirement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Tiller gets info via the client, when you use stable/spinnaker as the chart it will get the latest bits from one of the repos in your local helm </a:t>
            </a:r>
            <a:r>
              <a:rPr lang="en-US" sz="1200" b="0" i="0" kern="1200" dirty="0" err="1">
                <a:solidFill>
                  <a:schemeClr val="tx1"/>
                </a:solidFill>
                <a:effectLst/>
                <a:latin typeface="Amazon Ember Regular" charset="0"/>
                <a:ea typeface="+mn-ea"/>
                <a:cs typeface="+mn-cs"/>
              </a:rPr>
              <a:t>config</a:t>
            </a:r>
            <a:r>
              <a:rPr lang="en-US" sz="1200" b="0" i="0" kern="1200" dirty="0">
                <a:solidFill>
                  <a:schemeClr val="tx1"/>
                </a:solidFill>
                <a:effectLst/>
                <a:latin typeface="Amazon Ember Regular" charset="0"/>
                <a:ea typeface="+mn-ea"/>
                <a:cs typeface="+mn-cs"/>
              </a:rPr>
              <a:t> and sends the interpolated </a:t>
            </a:r>
            <a:r>
              <a:rPr lang="en-US" sz="1200" b="0" i="0" kern="1200" dirty="0" err="1">
                <a:solidFill>
                  <a:schemeClr val="tx1"/>
                </a:solidFill>
                <a:effectLst/>
                <a:latin typeface="Amazon Ember Regular" charset="0"/>
                <a:ea typeface="+mn-ea"/>
                <a:cs typeface="+mn-cs"/>
              </a:rPr>
              <a:t>configs</a:t>
            </a:r>
            <a:r>
              <a:rPr lang="en-US" sz="1200" b="0" i="0" kern="1200" dirty="0">
                <a:solidFill>
                  <a:schemeClr val="tx1"/>
                </a:solidFill>
                <a:effectLst/>
                <a:latin typeface="Amazon Ember Regular" charset="0"/>
                <a:ea typeface="+mn-ea"/>
                <a:cs typeface="+mn-cs"/>
              </a:rPr>
              <a:t> to tiller which handles the rest. Repo doesn't need to be configured with tiller, client only do.</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Because a chart repository can be any HTTP server that can serve YAML and tar files and can answer GET requests, you have a plethora of options when it comes down to hosting your own chart repository. For example, you can use a Amazon S3 bucket, </a:t>
            </a:r>
            <a:r>
              <a:rPr lang="en-US" sz="1200" b="0" i="0" kern="1200" dirty="0" err="1">
                <a:solidFill>
                  <a:schemeClr val="tx1"/>
                </a:solidFill>
                <a:effectLst/>
                <a:latin typeface="Amazon Ember Regular" charset="0"/>
                <a:ea typeface="+mn-ea"/>
                <a:cs typeface="+mn-cs"/>
              </a:rPr>
              <a:t>Github</a:t>
            </a:r>
            <a:r>
              <a:rPr lang="en-US" sz="1200" b="0" i="0" kern="1200" dirty="0">
                <a:solidFill>
                  <a:schemeClr val="tx1"/>
                </a:solidFill>
                <a:effectLst/>
                <a:latin typeface="Amazon Ember Regular" charset="0"/>
                <a:ea typeface="+mn-ea"/>
                <a:cs typeface="+mn-cs"/>
              </a:rPr>
              <a:t> Pages, or even create your own web server.</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65</a:t>
            </a:fld>
            <a:endParaRPr lang="en-US" dirty="0"/>
          </a:p>
        </p:txBody>
      </p:sp>
    </p:spTree>
    <p:extLst>
      <p:ext uri="{BB962C8B-B14F-4D97-AF65-F5344CB8AC3E}">
        <p14:creationId xmlns:p14="http://schemas.microsoft.com/office/powerpoint/2010/main" val="2265623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Yaml</a:t>
            </a:r>
            <a:r>
              <a:rPr lang="en-US" dirty="0"/>
              <a:t> file primitive definitions</a:t>
            </a:r>
          </a:p>
          <a:p>
            <a:r>
              <a:rPr lang="en-US" dirty="0"/>
              <a:t>Use mustache templating for easy injection of variables</a:t>
            </a:r>
          </a:p>
          <a:p>
            <a:r>
              <a:rPr lang="en-US" dirty="0"/>
              <a:t>Custom functions useful for mutating the variables included like </a:t>
            </a:r>
            <a:r>
              <a:rPr lang="en-US" sz="1050" b="1" dirty="0">
                <a:solidFill>
                  <a:schemeClr val="accent2"/>
                </a:solidFill>
                <a:latin typeface="Lucida Console" panose="020B0609040504020204" pitchFamily="49" charset="0"/>
              </a:rPr>
              <a:t>replace "+" "_"</a:t>
            </a:r>
            <a:r>
              <a:rPr lang="en-US" dirty="0"/>
              <a:t> </a:t>
            </a:r>
          </a:p>
          <a:p>
            <a:r>
              <a:rPr lang="en-US" dirty="0"/>
              <a:t>Shared </a:t>
            </a:r>
            <a:r>
              <a:rPr lang="en-US" dirty="0" err="1"/>
              <a:t>yaml</a:t>
            </a:r>
            <a:r>
              <a:rPr lang="en-US" dirty="0"/>
              <a:t> can be stored in a separate file and merged at deploy </a:t>
            </a:r>
            <a:r>
              <a:rPr lang="en-US" sz="1050" b="1" dirty="0">
                <a:solidFill>
                  <a:schemeClr val="accent2"/>
                </a:solidFill>
                <a:latin typeface="Lucida Console" panose="020B0609040504020204" pitchFamily="49" charset="0"/>
              </a:rPr>
              <a:t>template "</a:t>
            </a:r>
            <a:r>
              <a:rPr lang="en-US" sz="1050" b="1" dirty="0" err="1">
                <a:solidFill>
                  <a:schemeClr val="accent2"/>
                </a:solidFill>
                <a:latin typeface="Lucida Console" panose="020B0609040504020204" pitchFamily="49" charset="0"/>
              </a:rPr>
              <a:t>fullname</a:t>
            </a:r>
            <a:r>
              <a:rPr lang="en-US" sz="1050" b="1" dirty="0">
                <a:solidFill>
                  <a:schemeClr val="accent2"/>
                </a:solidFill>
                <a:latin typeface="Lucida Console" panose="020B0609040504020204" pitchFamily="49" charset="0"/>
              </a:rPr>
              <a:t>" .</a:t>
            </a:r>
            <a:r>
              <a:rPr lang="en-US" b="1" dirty="0">
                <a:solidFill>
                  <a:schemeClr val="accent2"/>
                </a:solidFill>
                <a:latin typeface="Lucida Console" panose="020B0609040504020204" pitchFamily="49" charset="0"/>
              </a:rPr>
              <a:t> </a:t>
            </a:r>
            <a:endParaRPr lang="en-US" dirty="0"/>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67</a:t>
            </a:fld>
            <a:endParaRPr lang="en-US" dirty="0"/>
          </a:p>
        </p:txBody>
      </p:sp>
    </p:spTree>
    <p:extLst>
      <p:ext uri="{BB962C8B-B14F-4D97-AF65-F5344CB8AC3E}">
        <p14:creationId xmlns:p14="http://schemas.microsoft.com/office/powerpoint/2010/main" val="612562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93617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We’ll provide access to our EKS API logs through </a:t>
            </a:r>
            <a:r>
              <a:rPr lang="en-US" dirty="0" err="1"/>
              <a:t>cloudtrail</a:t>
            </a:r>
            <a:r>
              <a:rPr lang="en-US" dirty="0"/>
              <a:t>, Kubernetes control plane logs through </a:t>
            </a:r>
            <a:r>
              <a:rPr lang="en-US" dirty="0" err="1"/>
              <a:t>cloudwatch</a:t>
            </a:r>
            <a:r>
              <a:rPr lang="en-US" dirty="0"/>
              <a:t> like </a:t>
            </a:r>
          </a:p>
          <a:p>
            <a:r>
              <a:rPr lang="en-US" dirty="0"/>
              <a:t>/</a:t>
            </a:r>
            <a:r>
              <a:rPr lang="en-US" dirty="0" err="1"/>
              <a:t>var</a:t>
            </a:r>
            <a:r>
              <a:rPr lang="en-US" dirty="0"/>
              <a:t>/log/</a:t>
            </a:r>
            <a:r>
              <a:rPr lang="en-US" dirty="0" err="1"/>
              <a:t>kube-apiserver.log</a:t>
            </a:r>
            <a:r>
              <a:rPr lang="en-US" dirty="0"/>
              <a:t> - API Server, responsible for serving the API</a:t>
            </a:r>
          </a:p>
          <a:p>
            <a:r>
              <a:rPr lang="en-US" dirty="0"/>
              <a:t>/</a:t>
            </a:r>
            <a:r>
              <a:rPr lang="en-US" dirty="0" err="1"/>
              <a:t>var</a:t>
            </a:r>
            <a:r>
              <a:rPr lang="en-US" dirty="0"/>
              <a:t>/log/</a:t>
            </a:r>
            <a:r>
              <a:rPr lang="en-US" dirty="0" err="1"/>
              <a:t>kube-scheduler.log</a:t>
            </a:r>
            <a:r>
              <a:rPr lang="en-US" dirty="0"/>
              <a:t> - Scheduler, responsible for making scheduling decisions</a:t>
            </a:r>
          </a:p>
          <a:p>
            <a:r>
              <a:rPr lang="en-US" dirty="0"/>
              <a:t>/</a:t>
            </a:r>
            <a:r>
              <a:rPr lang="en-US" dirty="0" err="1"/>
              <a:t>var</a:t>
            </a:r>
            <a:r>
              <a:rPr lang="en-US" dirty="0"/>
              <a:t>/log/</a:t>
            </a:r>
            <a:r>
              <a:rPr lang="en-US" dirty="0" err="1"/>
              <a:t>kube</a:t>
            </a:r>
            <a:r>
              <a:rPr lang="en-US" dirty="0"/>
              <a:t>-controller-</a:t>
            </a:r>
            <a:r>
              <a:rPr lang="en-US" dirty="0" err="1"/>
              <a:t>manager.log</a:t>
            </a:r>
            <a:r>
              <a:rPr lang="en-US" dirty="0"/>
              <a:t> - Controller that manages replication controllers</a:t>
            </a:r>
          </a:p>
          <a:p>
            <a:br>
              <a:rPr lang="en-US" dirty="0"/>
            </a:br>
            <a:r>
              <a:rPr lang="en-US" dirty="0"/>
              <a:t> and, finally,  we’ll provide access to the metrics server, which aggregates cluster wide metrics, for consumption via your favorite mechanism. </a:t>
            </a:r>
          </a:p>
          <a:p>
            <a:endParaRPr lang="en-US" dirty="0"/>
          </a:p>
        </p:txBody>
      </p:sp>
      <p:sp>
        <p:nvSpPr>
          <p:cNvPr id="4" name="Slide Number Placeholder 3"/>
          <p:cNvSpPr>
            <a:spLocks noGrp="1"/>
          </p:cNvSpPr>
          <p:nvPr>
            <p:ph type="sldNum" sz="quarter" idx="10"/>
          </p:nvPr>
        </p:nvSpPr>
        <p:spPr/>
        <p:txBody>
          <a:bodyPr/>
          <a:lstStyle/>
          <a:p>
            <a:fld id="{04709AFD-9E62-234C-B462-A85BDAA57157}" type="slidenum">
              <a:rPr lang="en-US" smtClean="0"/>
              <a:t>78</a:t>
            </a:fld>
            <a:endParaRPr lang="en-US"/>
          </a:p>
        </p:txBody>
      </p:sp>
    </p:spTree>
    <p:extLst>
      <p:ext uri="{BB962C8B-B14F-4D97-AF65-F5344CB8AC3E}">
        <p14:creationId xmlns:p14="http://schemas.microsoft.com/office/powerpoint/2010/main" val="884200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t>
            </a:r>
            <a:r>
              <a:rPr lang="en-US" dirty="0" err="1"/>
              <a:t>CloudTrail</a:t>
            </a:r>
            <a:r>
              <a:rPr lang="en-US" dirty="0"/>
              <a:t> at https://us-west-2.console.aws.amazon.com/</a:t>
            </a:r>
            <a:r>
              <a:rPr lang="en-US" dirty="0" err="1"/>
              <a:t>cloudtrail</a:t>
            </a:r>
            <a:r>
              <a:rPr lang="en-US" dirty="0"/>
              <a:t>/</a:t>
            </a:r>
            <a:r>
              <a:rPr lang="en-US" dirty="0" err="1"/>
              <a:t>home?region</a:t>
            </a:r>
            <a:r>
              <a:rPr lang="en-US" dirty="0"/>
              <a:t>=us-west-2#/events</a:t>
            </a:r>
          </a:p>
          <a:p>
            <a:endParaRPr lang="en-US" dirty="0"/>
          </a:p>
          <a:p>
            <a:r>
              <a:rPr lang="en-US" dirty="0"/>
              <a:t>Show CW logs at </a:t>
            </a:r>
          </a:p>
        </p:txBody>
      </p:sp>
      <p:sp>
        <p:nvSpPr>
          <p:cNvPr id="4" name="Slide Number Placeholder 3"/>
          <p:cNvSpPr>
            <a:spLocks noGrp="1"/>
          </p:cNvSpPr>
          <p:nvPr>
            <p:ph type="sldNum" sz="quarter" idx="10"/>
          </p:nvPr>
        </p:nvSpPr>
        <p:spPr/>
        <p:txBody>
          <a:bodyPr/>
          <a:lstStyle/>
          <a:p>
            <a:fld id="{69C3F2ED-74C5-7D4F-8560-0CC253E9A436}" type="slidenum">
              <a:rPr lang="en-US" smtClean="0"/>
              <a:pPr/>
              <a:t>79</a:t>
            </a:fld>
            <a:endParaRPr lang="en-US" dirty="0"/>
          </a:p>
        </p:txBody>
      </p:sp>
    </p:spTree>
    <p:extLst>
      <p:ext uri="{BB962C8B-B14F-4D97-AF65-F5344CB8AC3E}">
        <p14:creationId xmlns:p14="http://schemas.microsoft.com/office/powerpoint/2010/main" val="937786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a:solidFill>
                  <a:schemeClr val="tx1"/>
                </a:solidFill>
                <a:effectLst/>
                <a:latin typeface="Amazon Ember Regular" charset="0"/>
                <a:ea typeface="+mn-ea"/>
                <a:cs typeface="+mn-cs"/>
              </a:rPr>
              <a:t>Control traffic between services with dynamic route configuration, conduct A/B tests, release canaries, and gradually upgrade versions using blue/green deployments. </a:t>
            </a:r>
          </a:p>
          <a:p>
            <a:pPr marL="171450" indent="-171450">
              <a:buFontTx/>
              <a:buChar char="-"/>
            </a:pPr>
            <a:r>
              <a:rPr lang="en-US" sz="1200" b="0" i="0" kern="1200" dirty="0">
                <a:solidFill>
                  <a:schemeClr val="tx1"/>
                </a:solidFill>
                <a:effectLst/>
                <a:latin typeface="Amazon Ember Regular" charset="0"/>
                <a:ea typeface="+mn-ea"/>
                <a:cs typeface="+mn-cs"/>
              </a:rPr>
              <a:t>Increase reliability by shielding applications from flaky networks and cascading failures in adverse conditions.</a:t>
            </a:r>
          </a:p>
          <a:p>
            <a:pPr marL="171450" indent="-171450">
              <a:buFontTx/>
              <a:buChar char="-"/>
            </a:pPr>
            <a:r>
              <a:rPr lang="en-US" sz="1200" b="0" i="0" kern="1200" dirty="0">
                <a:solidFill>
                  <a:schemeClr val="tx1"/>
                </a:solidFill>
                <a:effectLst/>
                <a:latin typeface="Amazon Ember Regular" charset="0"/>
                <a:ea typeface="+mn-ea"/>
                <a:cs typeface="+mn-cs"/>
              </a:rPr>
              <a:t>Apply organizational policy to the interaction between services, ensure access policies are enforced and resources are fairly distributed among consumers. Policy changes are made by configuring the mesh, not by changing application code.</a:t>
            </a:r>
          </a:p>
          <a:p>
            <a:pPr marL="171450" indent="-171450">
              <a:buFontTx/>
              <a:buChar char="-"/>
            </a:pPr>
            <a:r>
              <a:rPr lang="en-US" sz="1200" b="0" i="0" kern="1200" dirty="0">
                <a:solidFill>
                  <a:schemeClr val="tx1"/>
                </a:solidFill>
                <a:effectLst/>
                <a:latin typeface="Amazon Ember Regular" charset="0"/>
                <a:ea typeface="+mn-ea"/>
                <a:cs typeface="+mn-cs"/>
              </a:rPr>
              <a:t>Understand the dependencies between services, the nature and flow of traffic between them, and quickly identify issues with distributed tracing.</a:t>
            </a:r>
          </a:p>
          <a:p>
            <a:pPr marL="171450" indent="-171450">
              <a:buFontTx/>
              <a:buChar char="-"/>
            </a:pPr>
            <a:endParaRPr lang="en-US" sz="1200" b="0" i="0" kern="1200" dirty="0">
              <a:solidFill>
                <a:schemeClr val="tx1"/>
              </a:solidFill>
              <a:effectLst/>
              <a:latin typeface="Amazon Ember Regular" charset="0"/>
              <a:ea typeface="+mn-ea"/>
              <a:cs typeface="+mn-cs"/>
            </a:endParaRPr>
          </a:p>
          <a:p>
            <a:pPr marL="171450" indent="-171450">
              <a:buFontTx/>
              <a:buChar char="-"/>
            </a:pPr>
            <a:r>
              <a:rPr lang="en-US" sz="1200" b="0" i="0" kern="1200" dirty="0">
                <a:solidFill>
                  <a:schemeClr val="tx1"/>
                </a:solidFill>
                <a:effectLst/>
                <a:latin typeface="Amazon Ember Regular" charset="0"/>
                <a:ea typeface="+mn-ea"/>
                <a:cs typeface="+mn-cs"/>
              </a:rPr>
              <a:t>Sidecar proxies enable the decoupling of your applications from the operational aspects of managing service communication effectively and reliably.</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80</a:t>
            </a:fld>
            <a:endParaRPr lang="en-US" dirty="0"/>
          </a:p>
        </p:txBody>
      </p:sp>
    </p:spTree>
    <p:extLst>
      <p:ext uri="{BB962C8B-B14F-4D97-AF65-F5344CB8AC3E}">
        <p14:creationId xmlns:p14="http://schemas.microsoft.com/office/powerpoint/2010/main" val="56669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Swarm applications can be delivered as uber-jars. However, developers can create their own custom application server by only including the parts of the </a:t>
            </a:r>
            <a:r>
              <a:rPr lang="en-US" dirty="0" err="1"/>
              <a:t>appserver</a:t>
            </a:r>
            <a:r>
              <a:rPr lang="en-US" dirty="0"/>
              <a:t> that are required following corporate standards, and packaging that into an </a:t>
            </a:r>
            <a:r>
              <a:rPr lang="en-US" dirty="0" err="1"/>
              <a:t>uber</a:t>
            </a:r>
            <a:r>
              <a:rPr lang="en-US" dirty="0"/>
              <a:t> jar. This is done easily by defining the desired maven dependencies and then defining the "</a:t>
            </a:r>
            <a:r>
              <a:rPr lang="en-US" dirty="0" err="1"/>
              <a:t>swarm.hollow</a:t>
            </a:r>
            <a:r>
              <a:rPr lang="en-US" dirty="0"/>
              <a:t>=true" maven plugin property. That </a:t>
            </a:r>
            <a:r>
              <a:rPr lang="en-US" dirty="0" err="1"/>
              <a:t>uber</a:t>
            </a:r>
            <a:r>
              <a:rPr lang="en-US" dirty="0"/>
              <a:t> jar can then be added to a container layer and shipped to each </a:t>
            </a:r>
            <a:r>
              <a:rPr lang="en-US" dirty="0" err="1"/>
              <a:t>docker</a:t>
            </a:r>
            <a:r>
              <a:rPr lang="en-US" dirty="0"/>
              <a:t> host only once, enabling reuse. The application is then layered on top of the custom </a:t>
            </a:r>
            <a:r>
              <a:rPr lang="en-US" dirty="0" err="1"/>
              <a:t>appserver</a:t>
            </a:r>
            <a:r>
              <a:rPr lang="en-US" dirty="0"/>
              <a:t> hollow jar, making deployments smaller and much quicker build, ship, and deploy.</a:t>
            </a:r>
          </a:p>
          <a:p>
            <a:endParaRPr lang="en-US" dirty="0"/>
          </a:p>
        </p:txBody>
      </p:sp>
      <p:sp>
        <p:nvSpPr>
          <p:cNvPr id="4" name="Slide Number Placeholder 3"/>
          <p:cNvSpPr>
            <a:spLocks noGrp="1"/>
          </p:cNvSpPr>
          <p:nvPr>
            <p:ph type="sldNum" sz="quarter" idx="10"/>
          </p:nvPr>
        </p:nvSpPr>
        <p:spPr/>
        <p:txBody>
          <a:bodyPr/>
          <a:lstStyle/>
          <a:p>
            <a:fld id="{BAFC19F9-0583-4F75-8340-179CC39A694D}" type="slidenum">
              <a:rPr lang="en-US" smtClean="0"/>
              <a:t>12</a:t>
            </a:fld>
            <a:endParaRPr lang="en-US" dirty="0"/>
          </a:p>
        </p:txBody>
      </p:sp>
    </p:spTree>
    <p:extLst>
      <p:ext uri="{BB962C8B-B14F-4D97-AF65-F5344CB8AC3E}">
        <p14:creationId xmlns:p14="http://schemas.microsoft.com/office/powerpoint/2010/main" val="7171292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a:solidFill>
                  <a:schemeClr val="tx1"/>
                </a:solidFill>
                <a:effectLst/>
                <a:latin typeface="Amazon Ember Regular" charset="0"/>
                <a:ea typeface="+mn-ea"/>
                <a:cs typeface="+mn-cs"/>
              </a:rPr>
              <a:t>Control traffic between services with dynamic route configuration, conduct A/B tests, release canaries, and gradually upgrade versions using blue/green deployments. </a:t>
            </a:r>
          </a:p>
          <a:p>
            <a:pPr marL="171450" indent="-171450">
              <a:buFontTx/>
              <a:buChar char="-"/>
            </a:pPr>
            <a:r>
              <a:rPr lang="en-US" sz="1200" b="0" i="0" kern="1200" dirty="0">
                <a:solidFill>
                  <a:schemeClr val="tx1"/>
                </a:solidFill>
                <a:effectLst/>
                <a:latin typeface="Amazon Ember Regular" charset="0"/>
                <a:ea typeface="+mn-ea"/>
                <a:cs typeface="+mn-cs"/>
              </a:rPr>
              <a:t>Increase reliability by shielding applications from flaky networks and cascading failures in adverse conditions.</a:t>
            </a:r>
          </a:p>
          <a:p>
            <a:pPr marL="171450" indent="-171450">
              <a:buFontTx/>
              <a:buChar char="-"/>
            </a:pPr>
            <a:r>
              <a:rPr lang="en-US" sz="1200" b="0" i="0" kern="1200" dirty="0">
                <a:solidFill>
                  <a:schemeClr val="tx1"/>
                </a:solidFill>
                <a:effectLst/>
                <a:latin typeface="Amazon Ember Regular" charset="0"/>
                <a:ea typeface="+mn-ea"/>
                <a:cs typeface="+mn-cs"/>
              </a:rPr>
              <a:t>Apply organizational policy to the interaction between services, ensure access policies are enforced and resources are fairly distributed among consumers. Policy changes are made by configuring the mesh, not by changing application code.</a:t>
            </a:r>
          </a:p>
          <a:p>
            <a:pPr marL="171450" indent="-171450">
              <a:buFontTx/>
              <a:buChar char="-"/>
            </a:pPr>
            <a:r>
              <a:rPr lang="en-US" sz="1200" b="0" i="0" kern="1200" dirty="0">
                <a:solidFill>
                  <a:schemeClr val="tx1"/>
                </a:solidFill>
                <a:effectLst/>
                <a:latin typeface="Amazon Ember Regular" charset="0"/>
                <a:ea typeface="+mn-ea"/>
                <a:cs typeface="+mn-cs"/>
              </a:rPr>
              <a:t>Understand the dependencies between services, the nature and flow of traffic between them, and quickly identify issues with distributed tracing.</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81</a:t>
            </a:fld>
            <a:endParaRPr lang="en-US" dirty="0"/>
          </a:p>
        </p:txBody>
      </p:sp>
    </p:spTree>
    <p:extLst>
      <p:ext uri="{BB962C8B-B14F-4D97-AF65-F5344CB8AC3E}">
        <p14:creationId xmlns:p14="http://schemas.microsoft.com/office/powerpoint/2010/main" val="25173562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Regular" charset="0"/>
                <a:ea typeface="+mn-ea"/>
                <a:cs typeface="+mn-cs"/>
              </a:rPr>
              <a:t>The </a:t>
            </a:r>
            <a:r>
              <a:rPr lang="en-US" sz="1200" b="1" i="0" kern="1200" dirty="0">
                <a:solidFill>
                  <a:schemeClr val="tx1"/>
                </a:solidFill>
                <a:effectLst/>
                <a:latin typeface="Amazon Ember Regular" charset="0"/>
                <a:ea typeface="+mn-ea"/>
                <a:cs typeface="+mn-cs"/>
              </a:rPr>
              <a:t>data plane</a:t>
            </a:r>
            <a:r>
              <a:rPr lang="en-US" sz="1200" b="0" i="0" kern="1200" dirty="0">
                <a:solidFill>
                  <a:schemeClr val="tx1"/>
                </a:solidFill>
                <a:effectLst/>
                <a:latin typeface="Amazon Ember Regular" charset="0"/>
                <a:ea typeface="+mn-ea"/>
                <a:cs typeface="+mn-cs"/>
              </a:rPr>
              <a:t> is composed of a set of intelligent proxies (Envoy) deployed as sidecars that mediate and control all network communication between microservices.</a:t>
            </a:r>
          </a:p>
          <a:p>
            <a:r>
              <a:rPr lang="en-US" sz="1200" b="0" i="0" kern="1200" dirty="0">
                <a:solidFill>
                  <a:schemeClr val="tx1"/>
                </a:solidFill>
                <a:effectLst/>
                <a:latin typeface="Amazon Ember Regular" charset="0"/>
                <a:ea typeface="+mn-ea"/>
                <a:cs typeface="+mn-cs"/>
              </a:rPr>
              <a:t>The </a:t>
            </a:r>
            <a:r>
              <a:rPr lang="en-US" sz="1200" b="1" i="0" kern="1200" dirty="0">
                <a:solidFill>
                  <a:schemeClr val="tx1"/>
                </a:solidFill>
                <a:effectLst/>
                <a:latin typeface="Amazon Ember Regular" charset="0"/>
                <a:ea typeface="+mn-ea"/>
                <a:cs typeface="+mn-cs"/>
              </a:rPr>
              <a:t>control plane</a:t>
            </a:r>
            <a:r>
              <a:rPr lang="en-US" sz="1200" b="0" i="0" kern="1200" dirty="0">
                <a:solidFill>
                  <a:schemeClr val="tx1"/>
                </a:solidFill>
                <a:effectLst/>
                <a:latin typeface="Amazon Ember Regular" charset="0"/>
                <a:ea typeface="+mn-ea"/>
                <a:cs typeface="+mn-cs"/>
              </a:rPr>
              <a:t> is responsible for managing and configuring proxies to route traffic, as well as enforcing policies at runtime.</a:t>
            </a:r>
          </a:p>
          <a:p>
            <a:endParaRPr lang="en-US" dirty="0"/>
          </a:p>
          <a:p>
            <a:r>
              <a:rPr lang="en-US" sz="1200" b="0" i="0" kern="1200" dirty="0" err="1">
                <a:solidFill>
                  <a:schemeClr val="tx1"/>
                </a:solidFill>
                <a:effectLst/>
                <a:latin typeface="Amazon Ember Regular" charset="0"/>
                <a:ea typeface="+mn-ea"/>
                <a:cs typeface="+mn-cs"/>
              </a:rPr>
              <a:t>Istio</a:t>
            </a:r>
            <a:r>
              <a:rPr lang="en-US" sz="1200" b="0" i="0" kern="1200" dirty="0">
                <a:solidFill>
                  <a:schemeClr val="tx1"/>
                </a:solidFill>
                <a:effectLst/>
                <a:latin typeface="Amazon Ember Regular" charset="0"/>
                <a:ea typeface="+mn-ea"/>
                <a:cs typeface="+mn-cs"/>
              </a:rPr>
              <a:t> uses an extended version of the </a:t>
            </a:r>
            <a:r>
              <a:rPr lang="en-US" sz="1200" b="0" i="0" u="none" strike="noStrike" kern="1200" dirty="0">
                <a:solidFill>
                  <a:schemeClr val="tx1"/>
                </a:solidFill>
                <a:effectLst/>
                <a:latin typeface="Amazon Ember Regular" charset="0"/>
                <a:ea typeface="+mn-ea"/>
                <a:cs typeface="+mn-cs"/>
                <a:hlinkClick r:id="rId3"/>
              </a:rPr>
              <a:t>Envoy</a:t>
            </a:r>
            <a:r>
              <a:rPr lang="en-US" sz="1200" b="0" i="0" kern="1200" dirty="0">
                <a:solidFill>
                  <a:schemeClr val="tx1"/>
                </a:solidFill>
                <a:effectLst/>
                <a:latin typeface="Amazon Ember Regular" charset="0"/>
                <a:ea typeface="+mn-ea"/>
                <a:cs typeface="+mn-cs"/>
              </a:rPr>
              <a:t> proxy, a high-performance proxy developed in C++, to mediate all inbound and outbound traffic for all services in the service mesh. </a:t>
            </a:r>
            <a:r>
              <a:rPr lang="en-US" sz="1200" b="0" i="0" kern="1200" dirty="0" err="1">
                <a:solidFill>
                  <a:schemeClr val="tx1"/>
                </a:solidFill>
                <a:effectLst/>
                <a:latin typeface="Amazon Ember Regular" charset="0"/>
                <a:ea typeface="+mn-ea"/>
                <a:cs typeface="+mn-cs"/>
              </a:rPr>
              <a:t>Istio</a:t>
            </a:r>
            <a:r>
              <a:rPr lang="en-US" sz="1200" b="0" i="0" kern="1200" dirty="0">
                <a:solidFill>
                  <a:schemeClr val="tx1"/>
                </a:solidFill>
                <a:effectLst/>
                <a:latin typeface="Amazon Ember Regular" charset="0"/>
                <a:ea typeface="+mn-ea"/>
                <a:cs typeface="+mn-cs"/>
              </a:rPr>
              <a:t> leverages Envoy’s many built-in features such as dynamic service discovery, load balancing, TLS termination, HTTP/2 &amp; </a:t>
            </a:r>
            <a:r>
              <a:rPr lang="en-US" sz="1200" b="0" i="0" kern="1200" dirty="0" err="1">
                <a:solidFill>
                  <a:schemeClr val="tx1"/>
                </a:solidFill>
                <a:effectLst/>
                <a:latin typeface="Amazon Ember Regular" charset="0"/>
                <a:ea typeface="+mn-ea"/>
                <a:cs typeface="+mn-cs"/>
              </a:rPr>
              <a:t>gRPC</a:t>
            </a:r>
            <a:r>
              <a:rPr lang="en-US" sz="1200" b="0" i="0" kern="1200" dirty="0">
                <a:solidFill>
                  <a:schemeClr val="tx1"/>
                </a:solidFill>
                <a:effectLst/>
                <a:latin typeface="Amazon Ember Regular" charset="0"/>
                <a:ea typeface="+mn-ea"/>
                <a:cs typeface="+mn-cs"/>
              </a:rPr>
              <a:t> </a:t>
            </a:r>
            <a:r>
              <a:rPr lang="en-US" sz="1200" b="0" i="0" kern="1200" dirty="0" err="1">
                <a:solidFill>
                  <a:schemeClr val="tx1"/>
                </a:solidFill>
                <a:effectLst/>
                <a:latin typeface="Amazon Ember Regular" charset="0"/>
                <a:ea typeface="+mn-ea"/>
                <a:cs typeface="+mn-cs"/>
              </a:rPr>
              <a:t>proxying</a:t>
            </a:r>
            <a:r>
              <a:rPr lang="en-US" sz="1200" b="0" i="0" kern="1200" dirty="0">
                <a:solidFill>
                  <a:schemeClr val="tx1"/>
                </a:solidFill>
                <a:effectLst/>
                <a:latin typeface="Amazon Ember Regular" charset="0"/>
                <a:ea typeface="+mn-ea"/>
                <a:cs typeface="+mn-cs"/>
              </a:rPr>
              <a:t>, circuit breakers, health checks, staged rollouts with %-based traffic split, fault injection, and rich metrics. Envoy is deployed as a </a:t>
            </a:r>
            <a:r>
              <a:rPr lang="en-US" sz="1200" b="1" i="0" kern="1200" dirty="0">
                <a:solidFill>
                  <a:schemeClr val="tx1"/>
                </a:solidFill>
                <a:effectLst/>
                <a:latin typeface="Amazon Ember Regular" charset="0"/>
                <a:ea typeface="+mn-ea"/>
                <a:cs typeface="+mn-cs"/>
              </a:rPr>
              <a:t>sidecar</a:t>
            </a:r>
            <a:r>
              <a:rPr lang="en-US" sz="1200" b="0" i="0" kern="1200" dirty="0">
                <a:solidFill>
                  <a:schemeClr val="tx1"/>
                </a:solidFill>
                <a:effectLst/>
                <a:latin typeface="Amazon Ember Regular" charset="0"/>
                <a:ea typeface="+mn-ea"/>
                <a:cs typeface="+mn-cs"/>
              </a:rPr>
              <a:t> to the relevant service in the same Kubernetes pod. This allows </a:t>
            </a:r>
            <a:r>
              <a:rPr lang="en-US" sz="1200" b="0" i="0" kern="1200" dirty="0" err="1">
                <a:solidFill>
                  <a:schemeClr val="tx1"/>
                </a:solidFill>
                <a:effectLst/>
                <a:latin typeface="Amazon Ember Regular" charset="0"/>
                <a:ea typeface="+mn-ea"/>
                <a:cs typeface="+mn-cs"/>
              </a:rPr>
              <a:t>Istio</a:t>
            </a:r>
            <a:r>
              <a:rPr lang="en-US" sz="1200" b="0" i="0" kern="1200" dirty="0">
                <a:solidFill>
                  <a:schemeClr val="tx1"/>
                </a:solidFill>
                <a:effectLst/>
                <a:latin typeface="Amazon Ember Regular" charset="0"/>
                <a:ea typeface="+mn-ea"/>
                <a:cs typeface="+mn-cs"/>
              </a:rPr>
              <a:t> to extract a wealth of signals about traffic behavior as </a:t>
            </a:r>
            <a:r>
              <a:rPr lang="en-US" sz="1200" b="0" i="0" u="none" strike="noStrike" kern="1200" dirty="0">
                <a:solidFill>
                  <a:schemeClr val="tx1"/>
                </a:solidFill>
                <a:effectLst/>
                <a:latin typeface="Amazon Ember Regular" charset="0"/>
                <a:ea typeface="+mn-ea"/>
                <a:cs typeface="+mn-cs"/>
                <a:hlinkClick r:id="rId4"/>
              </a:rPr>
              <a:t>attributes</a:t>
            </a:r>
            <a:r>
              <a:rPr lang="en-US" sz="1200" b="0" i="0" u="none" strike="noStrike" kern="1200" dirty="0">
                <a:solidFill>
                  <a:schemeClr val="tx1"/>
                </a:solidFill>
                <a:effectLst/>
                <a:latin typeface="Amazon Ember Regular" charset="0"/>
                <a:ea typeface="+mn-ea"/>
                <a:cs typeface="+mn-cs"/>
              </a:rPr>
              <a:t>.</a:t>
            </a:r>
          </a:p>
          <a:p>
            <a:endParaRPr lang="en-US" sz="1200" b="0" i="0" u="none" strike="noStrike" kern="1200" dirty="0">
              <a:solidFill>
                <a:schemeClr val="tx1"/>
              </a:solidFill>
              <a:effectLst/>
              <a:latin typeface="Amazon Ember Regular" charset="0"/>
              <a:ea typeface="+mn-ea"/>
              <a:cs typeface="+mn-cs"/>
            </a:endParaRPr>
          </a:p>
          <a:p>
            <a:r>
              <a:rPr lang="en-US" sz="1200" b="0" i="0" u="none" strike="noStrike" kern="1200" dirty="0">
                <a:solidFill>
                  <a:schemeClr val="tx1"/>
                </a:solidFill>
                <a:effectLst/>
                <a:latin typeface="Amazon Ember Regular" charset="0"/>
                <a:ea typeface="+mn-ea"/>
                <a:cs typeface="+mn-cs"/>
                <a:hlinkClick r:id="rId5"/>
              </a:rPr>
              <a:t>Pilot</a:t>
            </a:r>
            <a:r>
              <a:rPr lang="en-US" sz="1200" b="0" i="0" kern="1200" dirty="0">
                <a:solidFill>
                  <a:schemeClr val="tx1"/>
                </a:solidFill>
                <a:effectLst/>
                <a:latin typeface="Amazon Ember Regular" charset="0"/>
                <a:ea typeface="+mn-ea"/>
                <a:cs typeface="+mn-cs"/>
              </a:rPr>
              <a:t> provides service discovery for the Envoy sidecars, traffic management capabilities for intelligent routing (e.g., A/B tests, canary deployments, etc.), and resiliency (timeouts, retries, circuit breakers, etc.). It converts high level routing rules that control traffic behavior into Envoy-specific configurations, and propagates them to the sidecars at runtime.</a:t>
            </a:r>
            <a:endParaRPr lang="en-US" sz="1200" b="0" i="0" u="none" strike="noStrike" kern="1200" dirty="0">
              <a:solidFill>
                <a:schemeClr val="tx1"/>
              </a:solidFill>
              <a:effectLst/>
              <a:latin typeface="Amazon Ember Regular" charset="0"/>
              <a:ea typeface="+mn-ea"/>
              <a:cs typeface="+mn-cs"/>
            </a:endParaRPr>
          </a:p>
          <a:p>
            <a:endParaRPr lang="en-US" sz="1200" b="0" i="0" u="none" strike="noStrike" kern="1200" dirty="0">
              <a:solidFill>
                <a:schemeClr val="tx1"/>
              </a:solidFill>
              <a:effectLst/>
              <a:latin typeface="Amazon Ember Regular" charset="0"/>
              <a:ea typeface="+mn-ea"/>
              <a:cs typeface="+mn-cs"/>
            </a:endParaRPr>
          </a:p>
          <a:p>
            <a:r>
              <a:rPr lang="en-US" sz="1200" b="0" i="0" u="sng" kern="1200" dirty="0">
                <a:solidFill>
                  <a:schemeClr val="tx1"/>
                </a:solidFill>
                <a:effectLst/>
                <a:latin typeface="Amazon Ember Regular" charset="0"/>
                <a:ea typeface="+mn-ea"/>
                <a:cs typeface="+mn-cs"/>
                <a:hlinkClick r:id="rId6"/>
              </a:rPr>
              <a:t>Mixer</a:t>
            </a:r>
            <a:r>
              <a:rPr lang="en-US" sz="1200" b="0" i="0" kern="1200" dirty="0">
                <a:solidFill>
                  <a:schemeClr val="tx1"/>
                </a:solidFill>
                <a:effectLst/>
                <a:latin typeface="Amazon Ember Regular" charset="0"/>
                <a:ea typeface="+mn-ea"/>
                <a:cs typeface="+mn-cs"/>
              </a:rPr>
              <a:t> is a platform-independent component responsible for enforcing access control and usage policies and collecting telemetry data from the Envoy proxy and other services. Mixer includes a flexible plugin model enabling it to interface with a variety of host environments and infrastructure </a:t>
            </a:r>
            <a:r>
              <a:rPr lang="en-US" sz="1200" b="0" i="0" kern="1200" dirty="0" err="1">
                <a:solidFill>
                  <a:schemeClr val="tx1"/>
                </a:solidFill>
                <a:effectLst/>
                <a:latin typeface="Amazon Ember Regular" charset="0"/>
                <a:ea typeface="+mn-ea"/>
                <a:cs typeface="+mn-cs"/>
              </a:rPr>
              <a:t>backends</a:t>
            </a:r>
            <a:r>
              <a:rPr lang="en-US" sz="1200" b="0" i="0" kern="1200" dirty="0">
                <a:solidFill>
                  <a:schemeClr val="tx1"/>
                </a:solidFill>
                <a:effectLst/>
                <a:latin typeface="Amazon Ember Regular" charset="0"/>
                <a:ea typeface="+mn-ea"/>
                <a:cs typeface="+mn-cs"/>
              </a:rPr>
              <a:t>, abstracting the Envoy proxy and </a:t>
            </a:r>
            <a:r>
              <a:rPr lang="en-US" sz="1200" b="0" i="0" kern="1200" dirty="0" err="1">
                <a:solidFill>
                  <a:schemeClr val="tx1"/>
                </a:solidFill>
                <a:effectLst/>
                <a:latin typeface="Amazon Ember Regular" charset="0"/>
                <a:ea typeface="+mn-ea"/>
                <a:cs typeface="+mn-cs"/>
              </a:rPr>
              <a:t>Istio</a:t>
            </a:r>
            <a:r>
              <a:rPr lang="en-US" sz="1200" b="0" i="0" kern="1200" dirty="0">
                <a:solidFill>
                  <a:schemeClr val="tx1"/>
                </a:solidFill>
                <a:effectLst/>
                <a:latin typeface="Amazon Ember Regular" charset="0"/>
                <a:ea typeface="+mn-ea"/>
                <a:cs typeface="+mn-cs"/>
              </a:rPr>
              <a:t>-managed services from these details.</a:t>
            </a:r>
          </a:p>
          <a:p>
            <a:endParaRPr lang="en-US" sz="1200" b="0" i="0" kern="1200" dirty="0">
              <a:solidFill>
                <a:schemeClr val="tx1"/>
              </a:solidFill>
              <a:effectLst/>
              <a:latin typeface="Amazon Ember Regular" charset="0"/>
              <a:ea typeface="+mn-ea"/>
              <a:cs typeface="+mn-cs"/>
            </a:endParaRPr>
          </a:p>
          <a:p>
            <a:r>
              <a:rPr lang="en-US" sz="1200" b="0" i="0" u="none" strike="noStrike" kern="1200" dirty="0">
                <a:solidFill>
                  <a:schemeClr val="tx1"/>
                </a:solidFill>
                <a:effectLst/>
                <a:latin typeface="Amazon Ember Regular" charset="0"/>
                <a:ea typeface="+mn-ea"/>
                <a:cs typeface="+mn-cs"/>
                <a:hlinkClick r:id="rId7"/>
              </a:rPr>
              <a:t>Istio-Auth</a:t>
            </a:r>
            <a:r>
              <a:rPr lang="en-US" sz="1200" b="0" i="0" kern="1200" dirty="0">
                <a:solidFill>
                  <a:schemeClr val="tx1"/>
                </a:solidFill>
                <a:effectLst/>
                <a:latin typeface="Amazon Ember Regular" charset="0"/>
                <a:ea typeface="+mn-ea"/>
                <a:cs typeface="+mn-cs"/>
              </a:rPr>
              <a:t> provides strong service-to-service and end-user authentication using mutual TLS, with built-in identity and credential management.</a:t>
            </a:r>
          </a:p>
          <a:p>
            <a:br>
              <a:rPr lang="en-US" dirty="0"/>
            </a:b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82</a:t>
            </a:fld>
            <a:endParaRPr lang="en-US" dirty="0"/>
          </a:p>
        </p:txBody>
      </p:sp>
    </p:spTree>
    <p:extLst>
      <p:ext uri="{BB962C8B-B14F-4D97-AF65-F5344CB8AC3E}">
        <p14:creationId xmlns:p14="http://schemas.microsoft.com/office/powerpoint/2010/main" val="2913029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Dynamically configured based on weights and HTTP headers</a:t>
            </a:r>
          </a:p>
        </p:txBody>
      </p:sp>
      <p:sp>
        <p:nvSpPr>
          <p:cNvPr id="4" name="Slide Number Placeholder 3"/>
          <p:cNvSpPr>
            <a:spLocks noGrp="1"/>
          </p:cNvSpPr>
          <p:nvPr>
            <p:ph type="sldNum" sz="quarter" idx="10"/>
          </p:nvPr>
        </p:nvSpPr>
        <p:spPr/>
        <p:txBody>
          <a:bodyPr/>
          <a:lstStyle/>
          <a:p>
            <a:fld id="{69C3F2ED-74C5-7D4F-8560-0CC253E9A436}" type="slidenum">
              <a:rPr lang="en-US" smtClean="0"/>
              <a:pPr/>
              <a:t>83</a:t>
            </a:fld>
            <a:endParaRPr lang="en-US" dirty="0"/>
          </a:p>
        </p:txBody>
      </p:sp>
    </p:spTree>
    <p:extLst>
      <p:ext uri="{BB962C8B-B14F-4D97-AF65-F5344CB8AC3E}">
        <p14:creationId xmlns:p14="http://schemas.microsoft.com/office/powerpoint/2010/main" val="2592107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spcBef>
                <a:spcPts val="0"/>
              </a:spcBef>
              <a:buNone/>
            </a:pPr>
            <a:endParaRPr lang="en-US" dirty="0"/>
          </a:p>
          <a:p>
            <a:pPr lvl="0" rtl="0">
              <a:spcBef>
                <a:spcPts val="0"/>
              </a:spcBef>
              <a:buNone/>
            </a:pPr>
            <a:r>
              <a:rPr lang="en-US" dirty="0"/>
              <a:t>Tune the Docker logs in different manner</a:t>
            </a:r>
          </a:p>
          <a:p>
            <a:pPr lvl="0" rtl="0">
              <a:spcBef>
                <a:spcPts val="0"/>
              </a:spcBef>
              <a:buNone/>
            </a:pPr>
            <a:r>
              <a:rPr lang="en-US" dirty="0"/>
              <a:t>System logs</a:t>
            </a:r>
          </a:p>
          <a:p>
            <a:pPr lvl="0" rtl="0">
              <a:spcBef>
                <a:spcPts val="0"/>
              </a:spcBef>
              <a:buNone/>
            </a:pPr>
            <a:r>
              <a:rPr lang="en-US" dirty="0"/>
              <a:t>Docker logs</a:t>
            </a:r>
          </a:p>
          <a:p>
            <a:pPr lvl="0" rtl="0">
              <a:spcBef>
                <a:spcPts val="0"/>
              </a:spcBef>
              <a:buNone/>
            </a:pPr>
            <a:endParaRPr lang="en-US" baseline="0" dirty="0"/>
          </a:p>
          <a:p>
            <a:pPr lvl="0" rtl="0">
              <a:spcBef>
                <a:spcPts val="0"/>
              </a:spcBef>
              <a:buNone/>
            </a:pPr>
            <a:r>
              <a:rPr lang="en-US" baseline="0" dirty="0"/>
              <a:t>Pod has a PID</a:t>
            </a:r>
          </a:p>
          <a:p>
            <a:pPr lvl="0" rtl="0">
              <a:spcBef>
                <a:spcPts val="0"/>
              </a:spcBef>
              <a:buNone/>
            </a:pPr>
            <a:r>
              <a:rPr lang="en-US" baseline="0" dirty="0"/>
              <a:t>PID writes to STDOUT</a:t>
            </a:r>
          </a:p>
          <a:p>
            <a:pPr lvl="0" rtl="0">
              <a:spcBef>
                <a:spcPts val="0"/>
              </a:spcBef>
              <a:buNone/>
            </a:pPr>
            <a:r>
              <a:rPr lang="en-US" baseline="0" dirty="0"/>
              <a:t>Docker picks it up and dumps to file</a:t>
            </a:r>
          </a:p>
          <a:p>
            <a:pPr lvl="0" rtl="0">
              <a:spcBef>
                <a:spcPts val="0"/>
              </a:spcBef>
              <a:buNone/>
            </a:pPr>
            <a:endParaRPr lang="en-US" baseline="0" dirty="0"/>
          </a:p>
          <a:p>
            <a:pPr lvl="0" rtl="0">
              <a:spcBef>
                <a:spcPts val="0"/>
              </a:spcBef>
              <a:buNone/>
            </a:pPr>
            <a:r>
              <a:rPr lang="en-US" baseline="0" dirty="0" err="1"/>
              <a:t>Debian</a:t>
            </a:r>
            <a:r>
              <a:rPr lang="en-US" baseline="0" dirty="0"/>
              <a:t>: </a:t>
            </a:r>
            <a:r>
              <a:rPr lang="en-US" baseline="0" dirty="0" err="1"/>
              <a:t>daemon.log</a:t>
            </a:r>
            <a:endParaRPr lang="en-US" baseline="0" dirty="0"/>
          </a:p>
          <a:p>
            <a:pPr lvl="0" rtl="0">
              <a:spcBef>
                <a:spcPts val="0"/>
              </a:spcBef>
              <a:buNone/>
            </a:pPr>
            <a:endParaRPr lang="en-US" baseline="0" dirty="0"/>
          </a:p>
          <a:p>
            <a:pPr lvl="0" rtl="0">
              <a:spcBef>
                <a:spcPts val="0"/>
              </a:spcBef>
              <a:buNone/>
            </a:pPr>
            <a:r>
              <a:rPr lang="en-US" baseline="0" dirty="0"/>
              <a:t>System log (</a:t>
            </a:r>
            <a:r>
              <a:rPr lang="en-US" baseline="0" dirty="0" err="1"/>
              <a:t>systemd</a:t>
            </a:r>
            <a:r>
              <a:rPr lang="en-US" baseline="0" dirty="0"/>
              <a:t> logs): Kernel panics, messages from Docker, </a:t>
            </a:r>
            <a:r>
              <a:rPr lang="en-US" baseline="0" dirty="0" err="1"/>
              <a:t>kubelet</a:t>
            </a:r>
            <a:r>
              <a:rPr lang="en-US" baseline="0" dirty="0"/>
              <a:t>, API server</a:t>
            </a:r>
          </a:p>
          <a:p>
            <a:pPr lvl="0" rtl="0">
              <a:spcBef>
                <a:spcPts val="0"/>
              </a:spcBef>
              <a:buNone/>
            </a:pPr>
            <a:r>
              <a:rPr lang="en-US" baseline="0" dirty="0"/>
              <a:t>Why my pod is not scheduling?  - </a:t>
            </a:r>
            <a:r>
              <a:rPr lang="en-US" baseline="0" dirty="0" err="1"/>
              <a:t>Kubectl</a:t>
            </a:r>
            <a:r>
              <a:rPr lang="en-US" baseline="0" dirty="0"/>
              <a:t> events, </a:t>
            </a:r>
            <a:r>
              <a:rPr lang="en-US" baseline="0" dirty="0" err="1"/>
              <a:t>kubectl</a:t>
            </a:r>
            <a:r>
              <a:rPr lang="en-US" baseline="0" dirty="0"/>
              <a:t> describe will help</a:t>
            </a:r>
          </a:p>
          <a:p>
            <a:pPr lvl="0" rtl="0">
              <a:spcBef>
                <a:spcPts val="0"/>
              </a:spcBef>
              <a:buNone/>
            </a:pPr>
            <a:endParaRPr lang="en-US" baseline="0" dirty="0"/>
          </a:p>
          <a:p>
            <a:pPr lvl="0" rtl="0">
              <a:spcBef>
                <a:spcPts val="0"/>
              </a:spcBef>
              <a:buNone/>
            </a:pPr>
            <a:r>
              <a:rPr lang="en-US" baseline="0" dirty="0"/>
              <a:t>Basic is throw Prometheus – aggregator for events, </a:t>
            </a:r>
            <a:r>
              <a:rPr lang="en-US" baseline="0" dirty="0">
                <a:solidFill>
                  <a:srgbClr val="FF0000"/>
                </a:solidFill>
              </a:rPr>
              <a:t>not a long term persistent store </a:t>
            </a:r>
            <a:r>
              <a:rPr lang="mr-IN" baseline="0" dirty="0">
                <a:solidFill>
                  <a:srgbClr val="FF0000"/>
                </a:solidFill>
              </a:rPr>
              <a:t>–</a:t>
            </a:r>
            <a:r>
              <a:rPr lang="en-US" baseline="0" dirty="0">
                <a:solidFill>
                  <a:srgbClr val="FF0000"/>
                </a:solidFill>
              </a:rPr>
              <a:t> Actually </a:t>
            </a:r>
            <a:r>
              <a:rPr lang="en-US" baseline="0" dirty="0" err="1">
                <a:solidFill>
                  <a:srgbClr val="FF0000"/>
                </a:solidFill>
              </a:rPr>
              <a:t>InfluxDB</a:t>
            </a:r>
            <a:r>
              <a:rPr lang="en-US" baseline="0" dirty="0">
                <a:solidFill>
                  <a:srgbClr val="FF0000"/>
                </a:solidFill>
              </a:rPr>
              <a:t> comes with scaling and clustering only in the commercial version. The open source version like Prometheus has to be manual </a:t>
            </a:r>
            <a:r>
              <a:rPr lang="en-US" baseline="0" dirty="0" err="1">
                <a:solidFill>
                  <a:srgbClr val="FF0000"/>
                </a:solidFill>
              </a:rPr>
              <a:t>sharded</a:t>
            </a:r>
            <a:r>
              <a:rPr lang="en-US" baseline="0" dirty="0">
                <a:solidFill>
                  <a:srgbClr val="FF0000"/>
                </a:solidFill>
              </a:rPr>
              <a:t> and scaling has to be figured out based on how much data is gathered.</a:t>
            </a:r>
          </a:p>
          <a:p>
            <a:pPr lvl="0" rtl="0">
              <a:spcBef>
                <a:spcPts val="0"/>
              </a:spcBef>
              <a:buNone/>
            </a:pPr>
            <a:endParaRPr lang="en-US" baseline="0" dirty="0"/>
          </a:p>
        </p:txBody>
      </p:sp>
    </p:spTree>
    <p:extLst>
      <p:ext uri="{BB962C8B-B14F-4D97-AF65-F5344CB8AC3E}">
        <p14:creationId xmlns:p14="http://schemas.microsoft.com/office/powerpoint/2010/main" val="27901498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 helps you with tracing requests, record the traces in the X-Ray service, view service map of your distributed application in the X-Ray console and analyze specific issues that are affecting your application within a specific time frame.</a:t>
            </a:r>
          </a:p>
        </p:txBody>
      </p:sp>
      <p:sp>
        <p:nvSpPr>
          <p:cNvPr id="4" name="Slide Number Placeholder 3"/>
          <p:cNvSpPr>
            <a:spLocks noGrp="1"/>
          </p:cNvSpPr>
          <p:nvPr>
            <p:ph type="sldNum" sz="quarter" idx="10"/>
          </p:nvPr>
        </p:nvSpPr>
        <p:spPr/>
        <p:txBody>
          <a:bodyPr/>
          <a:lstStyle/>
          <a:p>
            <a:fld id="{9B5F80A7-D1A3-4A4B-8CDD-2FE707C10854}" type="slidenum">
              <a:rPr lang="en-US" smtClean="0"/>
              <a:t>90</a:t>
            </a:fld>
            <a:endParaRPr lang="en-US"/>
          </a:p>
        </p:txBody>
      </p:sp>
    </p:spTree>
    <p:extLst>
      <p:ext uri="{BB962C8B-B14F-4D97-AF65-F5344CB8AC3E}">
        <p14:creationId xmlns:p14="http://schemas.microsoft.com/office/powerpoint/2010/main" val="3695773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 SDK is available for Java, .NET, .NET Core, Python, Ruby (beta), Go (RC1) and </a:t>
            </a:r>
            <a:r>
              <a:rPr lang="en-US" dirty="0" err="1"/>
              <a:t>Node.js</a:t>
            </a:r>
            <a:r>
              <a:rPr lang="en-US" dirty="0"/>
              <a:t>.</a:t>
            </a:r>
          </a:p>
          <a:p>
            <a:endParaRPr lang="en-US" dirty="0"/>
          </a:p>
          <a:p>
            <a:r>
              <a:rPr lang="en-US" dirty="0"/>
              <a:t>AWS services called using AWS SDK can be automatically instrumented.</a:t>
            </a:r>
          </a:p>
          <a:p>
            <a:r>
              <a:rPr lang="en-US" dirty="0"/>
              <a:t>Non-AWS services over HTTP and HTTPS can be instrumented</a:t>
            </a:r>
          </a:p>
          <a:p>
            <a:r>
              <a:rPr lang="en-US" dirty="0"/>
              <a:t>Driver available for MySQL and Postgres</a:t>
            </a:r>
          </a:p>
          <a:p>
            <a:endParaRPr lang="en-US" dirty="0"/>
          </a:p>
          <a:p>
            <a:r>
              <a:rPr lang="en-US" dirty="0"/>
              <a:t>It enables you to quickly instrument your application code to index data using annotations and log data using metadata.</a:t>
            </a:r>
          </a:p>
        </p:txBody>
      </p:sp>
      <p:sp>
        <p:nvSpPr>
          <p:cNvPr id="4" name="Slide Number Placeholder 3"/>
          <p:cNvSpPr>
            <a:spLocks noGrp="1"/>
          </p:cNvSpPr>
          <p:nvPr>
            <p:ph type="sldNum" sz="quarter" idx="10"/>
          </p:nvPr>
        </p:nvSpPr>
        <p:spPr/>
        <p:txBody>
          <a:bodyPr/>
          <a:lstStyle/>
          <a:p>
            <a:fld id="{9B5F80A7-D1A3-4A4B-8CDD-2FE707C10854}" type="slidenum">
              <a:rPr lang="en-US" smtClean="0"/>
              <a:t>91</a:t>
            </a:fld>
            <a:endParaRPr lang="en-US"/>
          </a:p>
        </p:txBody>
      </p:sp>
    </p:spTree>
    <p:extLst>
      <p:ext uri="{BB962C8B-B14F-4D97-AF65-F5344CB8AC3E}">
        <p14:creationId xmlns:p14="http://schemas.microsoft.com/office/powerpoint/2010/main" val="19844750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X-Ray daemon listens on UDP. It r</a:t>
            </a:r>
            <a:r>
              <a:rPr lang="en-US" sz="1200" dirty="0"/>
              <a:t>eceives data from the SDK over UDP and acts as a local buffer. Data is flushed to the backend every second or when the local buffer fills. Daemon available for Amazon Linux AMI, RHEL, Ubuntu, </a:t>
            </a:r>
            <a:r>
              <a:rPr lang="en-US" sz="1200" dirty="0">
                <a:solidFill>
                  <a:srgbClr val="474746"/>
                </a:solidFill>
              </a:rPr>
              <a:t>OS X</a:t>
            </a:r>
            <a:r>
              <a:rPr lang="en-US" sz="1200" dirty="0"/>
              <a:t>, and Windows.</a:t>
            </a:r>
          </a:p>
          <a:p>
            <a:endParaRPr lang="en-US" dirty="0"/>
          </a:p>
          <a:p>
            <a:r>
              <a:rPr lang="en-US" sz="1200" dirty="0"/>
              <a:t>Daemon talks to the X-Ray API/service over HTTPS. </a:t>
            </a:r>
          </a:p>
          <a:p>
            <a:endParaRPr lang="en-US" dirty="0"/>
          </a:p>
          <a:p>
            <a:r>
              <a:rPr lang="en-US" sz="1200" dirty="0"/>
              <a:t>You can use X-Ray on your on-</a:t>
            </a:r>
            <a:r>
              <a:rPr lang="en-US" sz="1200" dirty="0" err="1"/>
              <a:t>prem</a:t>
            </a:r>
            <a:r>
              <a:rPr lang="en-US" sz="1200" dirty="0"/>
              <a:t> servers by running the X-Ray daemon as well.</a:t>
            </a:r>
          </a:p>
          <a:p>
            <a:endParaRPr lang="en-US" dirty="0"/>
          </a:p>
          <a:p>
            <a:r>
              <a:rPr lang="en-US" sz="1200" dirty="0"/>
              <a:t>You can then view and analyze performance of your distributed application in the X-Ray console.</a:t>
            </a:r>
          </a:p>
          <a:p>
            <a:endParaRPr lang="en-US" sz="1200" dirty="0"/>
          </a:p>
          <a:p>
            <a:r>
              <a:rPr lang="en-US" sz="1200" dirty="0"/>
              <a:t>Pre-installed on Lambda</a:t>
            </a:r>
          </a:p>
        </p:txBody>
      </p:sp>
      <p:sp>
        <p:nvSpPr>
          <p:cNvPr id="4" name="Slide Number Placeholder 3"/>
          <p:cNvSpPr>
            <a:spLocks noGrp="1"/>
          </p:cNvSpPr>
          <p:nvPr>
            <p:ph type="sldNum" sz="quarter" idx="10"/>
          </p:nvPr>
        </p:nvSpPr>
        <p:spPr/>
        <p:txBody>
          <a:bodyPr/>
          <a:lstStyle/>
          <a:p>
            <a:fld id="{69C3F2ED-74C5-7D4F-8560-0CC253E9A436}"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1344016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Aft>
                <a:spcPts val="1200"/>
              </a:spcAft>
              <a:buFont typeface="Arial" panose="020B0604020202020204" pitchFamily="34" charset="0"/>
              <a:buChar char="•"/>
            </a:pPr>
            <a:r>
              <a:rPr lang="en-US" sz="1200" b="1" dirty="0">
                <a:solidFill>
                  <a:srgbClr val="F7A028"/>
                </a:solidFill>
              </a:rPr>
              <a:t>Receives data from the SDK over UDP and acts as a local buffer</a:t>
            </a:r>
          </a:p>
          <a:p>
            <a:pPr marL="342900" indent="-342900" algn="just">
              <a:spcAft>
                <a:spcPts val="1200"/>
              </a:spcAft>
              <a:buFont typeface="Arial" panose="020B0604020202020204" pitchFamily="34" charset="0"/>
              <a:buChar char="•"/>
            </a:pPr>
            <a:r>
              <a:rPr lang="en-US" sz="1200" b="1" dirty="0">
                <a:solidFill>
                  <a:srgbClr val="F7A028"/>
                </a:solidFill>
              </a:rPr>
              <a:t>Data is flushed to the backend every second or when the local buffer fills</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93</a:t>
            </a:fld>
            <a:endParaRPr lang="en-US" dirty="0"/>
          </a:p>
        </p:txBody>
      </p:sp>
    </p:spTree>
    <p:extLst>
      <p:ext uri="{BB962C8B-B14F-4D97-AF65-F5344CB8AC3E}">
        <p14:creationId xmlns:p14="http://schemas.microsoft.com/office/powerpoint/2010/main" val="40176968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 helps with:</a:t>
            </a:r>
          </a:p>
          <a:p>
            <a:pPr marL="228600" indent="-228600">
              <a:buAutoNum type="arabicPeriod"/>
            </a:pPr>
            <a:r>
              <a:rPr lang="en-US" dirty="0"/>
              <a:t>Identifying performance bottlenecks in your distributed application.</a:t>
            </a:r>
          </a:p>
          <a:p>
            <a:pPr marL="228600" indent="-228600">
              <a:buAutoNum type="arabicPeriod"/>
            </a:pPr>
            <a:r>
              <a:rPr lang="en-US" dirty="0"/>
              <a:t>Pinpoint specific service issues such as server faults (5xx) or throttling issues.</a:t>
            </a:r>
          </a:p>
          <a:p>
            <a:pPr marL="228600" indent="-228600">
              <a:buAutoNum type="arabicPeriod"/>
            </a:pPr>
            <a:r>
              <a:rPr lang="en-US" dirty="0"/>
              <a:t>Identify 4xx errors and reasons for those errors.</a:t>
            </a:r>
          </a:p>
          <a:p>
            <a:pPr marL="228600" indent="-228600">
              <a:buAutoNum type="arabicPeriod"/>
            </a:pPr>
            <a:r>
              <a:rPr lang="en-US" dirty="0"/>
              <a:t>Identify impact to end-users such as who is affected and the issues affecting them.</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9B5F80A7-D1A3-4A4B-8CDD-2FE707C10854}" type="slidenum">
              <a:rPr lang="en-US" smtClean="0"/>
              <a:t>95</a:t>
            </a:fld>
            <a:endParaRPr lang="en-US"/>
          </a:p>
        </p:txBody>
      </p:sp>
    </p:spTree>
    <p:extLst>
      <p:ext uri="{BB962C8B-B14F-4D97-AF65-F5344CB8AC3E}">
        <p14:creationId xmlns:p14="http://schemas.microsoft.com/office/powerpoint/2010/main" val="13193088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plan to extend</a:t>
            </a:r>
            <a:r>
              <a:rPr lang="en-US" baseline="0" dirty="0"/>
              <a:t> AWS Fargate to support </a:t>
            </a:r>
            <a:r>
              <a:rPr lang="en-US" dirty="0"/>
              <a:t>EKS,</a:t>
            </a:r>
            <a:r>
              <a:rPr lang="en-US" baseline="0" dirty="0"/>
              <a:t> our fully managed Kubernetes offering, in </a:t>
            </a:r>
            <a:r>
              <a:rPr lang="en-US" dirty="0"/>
              <a:t>2018.</a:t>
            </a:r>
          </a:p>
        </p:txBody>
      </p:sp>
      <p:sp>
        <p:nvSpPr>
          <p:cNvPr id="4" name="Slide Number Placeholder 3"/>
          <p:cNvSpPr>
            <a:spLocks noGrp="1"/>
          </p:cNvSpPr>
          <p:nvPr>
            <p:ph type="sldNum" sz="quarter" idx="10"/>
          </p:nvPr>
        </p:nvSpPr>
        <p:spPr/>
        <p:txBody>
          <a:bodyPr/>
          <a:lstStyle/>
          <a:p>
            <a:fld id="{BAFC19F9-0583-4F75-8340-179CC39A694D}" type="slidenum">
              <a:rPr lang="en-US" smtClean="0"/>
              <a:t>96</a:t>
            </a:fld>
            <a:endParaRPr lang="en-US" dirty="0"/>
          </a:p>
        </p:txBody>
      </p:sp>
    </p:spTree>
    <p:extLst>
      <p:ext uri="{BB962C8B-B14F-4D97-AF65-F5344CB8AC3E}">
        <p14:creationId xmlns:p14="http://schemas.microsoft.com/office/powerpoint/2010/main" val="53001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started with containers is rather easy,</a:t>
            </a:r>
            <a:r>
              <a:rPr lang="en-US" baseline="0" dirty="0"/>
              <a:t> you could even spin up one locally without much effort</a:t>
            </a:r>
            <a:endParaRPr lang="en-US" dirty="0"/>
          </a:p>
        </p:txBody>
      </p:sp>
      <p:sp>
        <p:nvSpPr>
          <p:cNvPr id="4" name="Slide Number Placeholder 3"/>
          <p:cNvSpPr>
            <a:spLocks noGrp="1"/>
          </p:cNvSpPr>
          <p:nvPr>
            <p:ph type="sldNum" sz="quarter" idx="10"/>
          </p:nvPr>
        </p:nvSpPr>
        <p:spPr/>
        <p:txBody>
          <a:bodyPr/>
          <a:lstStyle/>
          <a:p>
            <a:fld id="{BAFC19F9-0583-4F75-8340-179CC39A694D}" type="slidenum">
              <a:rPr lang="en-US" smtClean="0"/>
              <a:t>17</a:t>
            </a:fld>
            <a:endParaRPr lang="en-US" dirty="0"/>
          </a:p>
        </p:txBody>
      </p:sp>
    </p:spTree>
    <p:extLst>
      <p:ext uri="{BB962C8B-B14F-4D97-AF65-F5344CB8AC3E}">
        <p14:creationId xmlns:p14="http://schemas.microsoft.com/office/powerpoint/2010/main" val="39850248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97</a:t>
            </a:fld>
            <a:endParaRPr lang="en-US"/>
          </a:p>
        </p:txBody>
      </p:sp>
    </p:spTree>
    <p:extLst>
      <p:ext uri="{BB962C8B-B14F-4D97-AF65-F5344CB8AC3E}">
        <p14:creationId xmlns:p14="http://schemas.microsoft.com/office/powerpoint/2010/main" val="14891939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98</a:t>
            </a:fld>
            <a:endParaRPr lang="en-US"/>
          </a:p>
        </p:txBody>
      </p:sp>
    </p:spTree>
    <p:extLst>
      <p:ext uri="{BB962C8B-B14F-4D97-AF65-F5344CB8AC3E}">
        <p14:creationId xmlns:p14="http://schemas.microsoft.com/office/powerpoint/2010/main" val="3979824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Regular" charset="0"/>
                <a:ea typeface="+mn-ea"/>
                <a:cs typeface="+mn-cs"/>
              </a:rPr>
              <a:t>AWS builds its data centers in multiple geographic regions as well as across multiple Availability Zones within each region to offer maximum resiliency against system disruptions.</a:t>
            </a:r>
            <a:r>
              <a:rPr lang="en-US" dirty="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Start with Availability</a:t>
            </a:r>
            <a:r>
              <a:rPr lang="en-US" baseline="0" dirty="0"/>
              <a:t> (spread across 3 AZs in a region) by default.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Scale with usage. Today a sample application and becomes popular, then it’ll scale with the usage. If the application needs to be launched across the world, then you can add regions.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9C3F2ED-74C5-7D4F-8560-0CC253E9A436}" type="slidenum">
              <a:rPr lang="en-US" smtClean="0"/>
              <a:pPr/>
              <a:t>99</a:t>
            </a:fld>
            <a:endParaRPr lang="en-US" dirty="0"/>
          </a:p>
        </p:txBody>
      </p:sp>
    </p:spTree>
    <p:extLst>
      <p:ext uri="{BB962C8B-B14F-4D97-AF65-F5344CB8AC3E}">
        <p14:creationId xmlns:p14="http://schemas.microsoft.com/office/powerpoint/2010/main" val="120653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context</a:t>
            </a:r>
            <a:r>
              <a:rPr lang="en-US" baseline="0" dirty="0"/>
              <a:t> on Region &amp; AZ </a:t>
            </a:r>
            <a:r>
              <a:rPr lang="mr-IN" baseline="0" dirty="0"/>
              <a:t>–</a:t>
            </a:r>
            <a:r>
              <a:rPr lang="en-US" baseline="0" dirty="0"/>
              <a:t> 18 regions &amp; 53 AZ</a:t>
            </a:r>
          </a:p>
          <a:p>
            <a:endParaRPr lang="en-US" dirty="0"/>
          </a:p>
          <a:p>
            <a:r>
              <a:rPr lang="en-US" dirty="0"/>
              <a:t>To make HA, On EC2, you need to deploy across different AZ. On Managed, there is an</a:t>
            </a:r>
            <a:r>
              <a:rPr lang="en-US" baseline="0" dirty="0"/>
              <a:t> option for multi-AZ. In </a:t>
            </a:r>
            <a:r>
              <a:rPr lang="en-US" baseline="0" dirty="0" err="1"/>
              <a:t>Serverless</a:t>
            </a:r>
            <a:r>
              <a:rPr lang="en-US" baseline="0" dirty="0"/>
              <a:t>, everything (HA &amp; Fault tolerance) is taken care of for you.</a:t>
            </a:r>
          </a:p>
          <a:p>
            <a:endParaRPr lang="en-US" baseline="0" dirty="0"/>
          </a:p>
          <a:p>
            <a:r>
              <a:rPr lang="en-US" baseline="0" dirty="0"/>
              <a:t>First service was S3 and SQS </a:t>
            </a:r>
            <a:r>
              <a:rPr lang="mr-IN" baseline="0" dirty="0"/>
              <a:t>–</a:t>
            </a:r>
            <a:r>
              <a:rPr lang="en-US" baseline="0" dirty="0"/>
              <a:t> </a:t>
            </a:r>
            <a:r>
              <a:rPr lang="en-US" baseline="0" dirty="0" err="1"/>
              <a:t>Serverless</a:t>
            </a:r>
            <a:r>
              <a:rPr lang="en-US" baseline="0" dirty="0"/>
              <a:t> services. Lambda was added as Compute to S3 because of customer feedback. And then we added other sources to Lambda.</a:t>
            </a:r>
          </a:p>
          <a:p>
            <a:endParaRPr lang="en-US" baseline="0" dirty="0"/>
          </a:p>
          <a:p>
            <a:r>
              <a:rPr lang="en-US" baseline="0" dirty="0"/>
              <a:t>Provides a wide spectrum of services from </a:t>
            </a:r>
            <a:r>
              <a:rPr lang="en-US" baseline="0" dirty="0" err="1"/>
              <a:t>Chatbot</a:t>
            </a:r>
            <a:r>
              <a:rPr lang="en-US" baseline="0" dirty="0"/>
              <a:t>, IT automation, web application, Alexa and many others. We’ll look at a few of those today.</a:t>
            </a:r>
            <a:endParaRPr lang="en-US" dirty="0"/>
          </a:p>
        </p:txBody>
      </p:sp>
      <p:sp>
        <p:nvSpPr>
          <p:cNvPr id="4" name="Slide Number Placeholder 3"/>
          <p:cNvSpPr>
            <a:spLocks noGrp="1"/>
          </p:cNvSpPr>
          <p:nvPr>
            <p:ph type="sldNum" sz="quarter" idx="10"/>
          </p:nvPr>
        </p:nvSpPr>
        <p:spPr/>
        <p:txBody>
          <a:bodyPr/>
          <a:lstStyle/>
          <a:p>
            <a:fld id="{C9AECDCD-2FD5-4196-9596-C100DFB881F9}" type="slidenum">
              <a:rPr lang="en-SG" smtClean="0"/>
              <a:t>100</a:t>
            </a:fld>
            <a:endParaRPr lang="en-SG" dirty="0"/>
          </a:p>
        </p:txBody>
      </p:sp>
    </p:spTree>
    <p:extLst>
      <p:ext uri="{BB962C8B-B14F-4D97-AF65-F5344CB8AC3E}">
        <p14:creationId xmlns:p14="http://schemas.microsoft.com/office/powerpoint/2010/main" val="2132780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101</a:t>
            </a:fld>
            <a:endParaRPr lang="en-US"/>
          </a:p>
        </p:txBody>
      </p:sp>
    </p:spTree>
    <p:extLst>
      <p:ext uri="{BB962C8B-B14F-4D97-AF65-F5344CB8AC3E}">
        <p14:creationId xmlns:p14="http://schemas.microsoft.com/office/powerpoint/2010/main" val="597248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were running Go on Lambda before we added support. Likewise,</a:t>
            </a:r>
            <a:r>
              <a:rPr lang="en-US" baseline="0" dirty="0"/>
              <a:t> customers have tested Fortran on Lambda. Can bring native libraries of your language.</a:t>
            </a:r>
          </a:p>
          <a:p>
            <a:endParaRPr lang="en-US" baseline="0" dirty="0"/>
          </a:p>
          <a:p>
            <a:r>
              <a:rPr lang="en-US" baseline="0" dirty="0"/>
              <a:t>Simple resource model </a:t>
            </a:r>
            <a:r>
              <a:rPr lang="mr-IN" baseline="0" dirty="0"/>
              <a:t>–</a:t>
            </a:r>
            <a:r>
              <a:rPr lang="en-US" baseline="0" dirty="0"/>
              <a:t> like a power button. One dial to get memory, CPU and network.</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102</a:t>
            </a:fld>
            <a:endParaRPr lang="en-US" dirty="0"/>
          </a:p>
        </p:txBody>
      </p:sp>
    </p:spTree>
    <p:extLst>
      <p:ext uri="{BB962C8B-B14F-4D97-AF65-F5344CB8AC3E}">
        <p14:creationId xmlns:p14="http://schemas.microsoft.com/office/powerpoint/2010/main" val="6094582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Regular" charset="0"/>
                <a:ea typeface="+mn-ea"/>
                <a:cs typeface="+mn-cs"/>
              </a:rPr>
              <a:t>AWS Lambda polls the stream and invokes your Lambda function synchronously.</a:t>
            </a:r>
            <a:r>
              <a:rPr lang="en-US" sz="1200" b="0" i="0" kern="1200" baseline="0" dirty="0">
                <a:solidFill>
                  <a:schemeClr val="tx1"/>
                </a:solidFill>
                <a:effectLst/>
                <a:latin typeface="Amazon Ember Regular" charset="0"/>
                <a:ea typeface="+mn-ea"/>
                <a:cs typeface="+mn-cs"/>
              </a:rPr>
              <a:t> </a:t>
            </a:r>
            <a:r>
              <a:rPr lang="en-US" sz="1200" b="0" i="0" kern="1200" dirty="0">
                <a:solidFill>
                  <a:schemeClr val="tx1"/>
                </a:solidFill>
                <a:effectLst/>
                <a:latin typeface="Amazon Ember Regular" charset="0"/>
                <a:ea typeface="+mn-ea"/>
                <a:cs typeface="+mn-cs"/>
              </a:rPr>
              <a:t>After you do the necessary event source mapping, AWS Lambda polls the streams and invokes your Lambda function (referred to as the </a:t>
            </a:r>
            <a:r>
              <a:rPr lang="en-US" sz="1200" b="0" i="1" kern="1200" dirty="0">
                <a:solidFill>
                  <a:schemeClr val="tx1"/>
                </a:solidFill>
                <a:effectLst/>
                <a:latin typeface="Amazon Ember Regular" charset="0"/>
                <a:ea typeface="+mn-ea"/>
                <a:cs typeface="+mn-cs"/>
              </a:rPr>
              <a:t>pull model</a:t>
            </a:r>
            <a:r>
              <a:rPr lang="en-US" sz="1200" b="0" i="0" kern="1200" dirty="0">
                <a:solidFill>
                  <a:schemeClr val="tx1"/>
                </a:solidFill>
                <a:effectLst/>
                <a:latin typeface="Amazon Ember Regular" charset="0"/>
                <a:ea typeface="+mn-ea"/>
                <a:cs typeface="+mn-cs"/>
              </a:rPr>
              <a:t>)</a:t>
            </a:r>
          </a:p>
        </p:txBody>
      </p:sp>
      <p:sp>
        <p:nvSpPr>
          <p:cNvPr id="4" name="Slide Number Placeholder 3"/>
          <p:cNvSpPr>
            <a:spLocks noGrp="1"/>
          </p:cNvSpPr>
          <p:nvPr>
            <p:ph type="sldNum" sz="quarter" idx="10"/>
          </p:nvPr>
        </p:nvSpPr>
        <p:spPr/>
        <p:txBody>
          <a:bodyPr/>
          <a:lstStyle/>
          <a:p>
            <a:fld id="{69C3F2ED-74C5-7D4F-8560-0CC253E9A436}" type="slidenum">
              <a:rPr lang="en-US" smtClean="0"/>
              <a:pPr/>
              <a:t>103</a:t>
            </a:fld>
            <a:endParaRPr lang="en-US" dirty="0"/>
          </a:p>
        </p:txBody>
      </p:sp>
    </p:spTree>
    <p:extLst>
      <p:ext uri="{BB962C8B-B14F-4D97-AF65-F5344CB8AC3E}">
        <p14:creationId xmlns:p14="http://schemas.microsoft.com/office/powerpoint/2010/main" val="5252496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difference between JSON payload and runtime context information.</a:t>
            </a:r>
          </a:p>
        </p:txBody>
      </p:sp>
      <p:sp>
        <p:nvSpPr>
          <p:cNvPr id="4" name="Slide Number Placeholder 3"/>
          <p:cNvSpPr>
            <a:spLocks noGrp="1"/>
          </p:cNvSpPr>
          <p:nvPr>
            <p:ph type="sldNum" sz="quarter" idx="10"/>
          </p:nvPr>
        </p:nvSpPr>
        <p:spPr/>
        <p:txBody>
          <a:bodyPr/>
          <a:lstStyle/>
          <a:p>
            <a:fld id="{69C3F2ED-74C5-7D4F-8560-0CC253E9A436}" type="slidenum">
              <a:rPr lang="en-US" smtClean="0"/>
              <a:pPr/>
              <a:t>104</a:t>
            </a:fld>
            <a:endParaRPr lang="en-US" dirty="0"/>
          </a:p>
        </p:txBody>
      </p:sp>
    </p:spTree>
    <p:extLst>
      <p:ext uri="{BB962C8B-B14F-4D97-AF65-F5344CB8AC3E}">
        <p14:creationId xmlns:p14="http://schemas.microsoft.com/office/powerpoint/2010/main" val="7020498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DSL</a:t>
            </a:r>
            <a:r>
              <a:rPr lang="en-US" baseline="0" dirty="0"/>
              <a:t> on top of CFN</a:t>
            </a:r>
          </a:p>
          <a:p>
            <a:r>
              <a:rPr lang="en-US" baseline="0" dirty="0"/>
              <a:t>Done to simplify deployment of </a:t>
            </a:r>
            <a:r>
              <a:rPr lang="en-US" baseline="0" dirty="0" err="1"/>
              <a:t>Serverless</a:t>
            </a:r>
            <a:r>
              <a:rPr lang="en-US" baseline="0" dirty="0"/>
              <a:t> application</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107</a:t>
            </a:fld>
            <a:endParaRPr lang="en-US" dirty="0"/>
          </a:p>
        </p:txBody>
      </p:sp>
    </p:spTree>
    <p:extLst>
      <p:ext uri="{BB962C8B-B14F-4D97-AF65-F5344CB8AC3E}">
        <p14:creationId xmlns:p14="http://schemas.microsoft.com/office/powerpoint/2010/main" val="19235743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Uses </a:t>
            </a:r>
            <a:r>
              <a:rPr lang="en-US" dirty="0" err="1"/>
              <a:t>opensource</a:t>
            </a:r>
            <a:r>
              <a:rPr lang="en-US" dirty="0"/>
              <a:t> </a:t>
            </a:r>
            <a:r>
              <a:rPr lang="en-US" dirty="0" err="1"/>
              <a:t>docker</a:t>
            </a:r>
            <a:r>
              <a:rPr lang="en-US" dirty="0"/>
              <a:t>-lambda Docker image</a:t>
            </a:r>
            <a:r>
              <a:rPr lang="en-US" baseline="0" dirty="0"/>
              <a:t> to mimic Lambda’s runtime environment. Emulates timeout, memory limits and runtimes. Does not emulate CPU limits. Partial API Gateway emulation (proxy calls).</a:t>
            </a:r>
          </a:p>
          <a:p>
            <a:endParaRPr lang="en-US" baseline="0" dirty="0"/>
          </a:p>
          <a:p>
            <a:r>
              <a:rPr lang="en-US" baseline="0" dirty="0"/>
              <a:t>Before proxy-style, developers have to transform the input/output formats using Velocity Template Language in order to be able to invoke Lambda functions. Amazon is a customer-obsessed company, so we listened to feedback and added a simple proxy-style.</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110</a:t>
            </a:fld>
            <a:endParaRPr lang="en-US" dirty="0"/>
          </a:p>
        </p:txBody>
      </p:sp>
    </p:spTree>
    <p:extLst>
      <p:ext uri="{BB962C8B-B14F-4D97-AF65-F5344CB8AC3E}">
        <p14:creationId xmlns:p14="http://schemas.microsoft.com/office/powerpoint/2010/main" val="137909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if you want to run</a:t>
            </a:r>
            <a:r>
              <a:rPr lang="en-US" baseline="0" dirty="0"/>
              <a:t> containers </a:t>
            </a:r>
            <a:r>
              <a:rPr lang="en-US" dirty="0"/>
              <a:t>in the cloud, you spin</a:t>
            </a:r>
            <a:r>
              <a:rPr lang="en-US" baseline="0" dirty="0"/>
              <a:t> up some EC2 instances, launch containers on them and get going in minutes. This would work even if you are using dozens of containers. But as you think about scaling this, managing hundreds of such instances, monitoring their health, scaling them and launching your containers on them and the whole lifecycle around them</a:t>
            </a:r>
            <a:r>
              <a:rPr lang="is-IS" baseline="0" dirty="0"/>
              <a:t>…how do you scale for that?</a:t>
            </a:r>
          </a:p>
          <a:p>
            <a:endParaRPr lang="is-IS" baseline="0" dirty="0"/>
          </a:p>
          <a:p>
            <a:endParaRPr lang="is-IS" baseline="0" dirty="0"/>
          </a:p>
          <a:p>
            <a:endParaRPr lang="is-IS" baseline="0" dirty="0"/>
          </a:p>
          <a:p>
            <a:endParaRPr lang="is-IS" baseline="0" dirty="0"/>
          </a:p>
        </p:txBody>
      </p:sp>
      <p:sp>
        <p:nvSpPr>
          <p:cNvPr id="4" name="Slide Number Placeholder 3"/>
          <p:cNvSpPr>
            <a:spLocks noGrp="1"/>
          </p:cNvSpPr>
          <p:nvPr>
            <p:ph type="sldNum" sz="quarter" idx="10"/>
          </p:nvPr>
        </p:nvSpPr>
        <p:spPr/>
        <p:txBody>
          <a:bodyPr/>
          <a:lstStyle/>
          <a:p>
            <a:fld id="{BAFC19F9-0583-4F75-8340-179CC39A694D}" type="slidenum">
              <a:rPr lang="en-US" smtClean="0"/>
              <a:t>20</a:t>
            </a:fld>
            <a:endParaRPr lang="en-US" dirty="0"/>
          </a:p>
        </p:txBody>
      </p:sp>
    </p:spTree>
    <p:extLst>
      <p:ext uri="{BB962C8B-B14F-4D97-AF65-F5344CB8AC3E}">
        <p14:creationId xmlns:p14="http://schemas.microsoft.com/office/powerpoint/2010/main" val="10821023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114</a:t>
            </a:fld>
            <a:endParaRPr lang="en-US"/>
          </a:p>
        </p:txBody>
      </p:sp>
    </p:spTree>
    <p:extLst>
      <p:ext uri="{BB962C8B-B14F-4D97-AF65-F5344CB8AC3E}">
        <p14:creationId xmlns:p14="http://schemas.microsoft.com/office/powerpoint/2010/main" val="14092158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115</a:t>
            </a:fld>
            <a:endParaRPr lang="en-US" dirty="0"/>
          </a:p>
        </p:txBody>
      </p:sp>
    </p:spTree>
    <p:extLst>
      <p:ext uri="{BB962C8B-B14F-4D97-AF65-F5344CB8AC3E}">
        <p14:creationId xmlns:p14="http://schemas.microsoft.com/office/powerpoint/2010/main" val="18755055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116</a:t>
            </a:fld>
            <a:endParaRPr lang="en-US" dirty="0"/>
          </a:p>
        </p:txBody>
      </p:sp>
    </p:spTree>
    <p:extLst>
      <p:ext uri="{BB962C8B-B14F-4D97-AF65-F5344CB8AC3E}">
        <p14:creationId xmlns:p14="http://schemas.microsoft.com/office/powerpoint/2010/main" val="32968429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117</a:t>
            </a:fld>
            <a:endParaRPr lang="en-US" dirty="0"/>
          </a:p>
        </p:txBody>
      </p:sp>
    </p:spTree>
    <p:extLst>
      <p:ext uri="{BB962C8B-B14F-4D97-AF65-F5344CB8AC3E}">
        <p14:creationId xmlns:p14="http://schemas.microsoft.com/office/powerpoint/2010/main" val="2698744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Regular" charset="0"/>
                <a:ea typeface="+mn-ea"/>
                <a:cs typeface="+mn-cs"/>
              </a:rPr>
              <a:t>This allows you to make a more unit-testable function.</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Talk about 1000 concurrent execution and your database may not be able to handle this.</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120</a:t>
            </a:fld>
            <a:endParaRPr lang="en-US" dirty="0"/>
          </a:p>
        </p:txBody>
      </p:sp>
    </p:spTree>
    <p:extLst>
      <p:ext uri="{BB962C8B-B14F-4D97-AF65-F5344CB8AC3E}">
        <p14:creationId xmlns:p14="http://schemas.microsoft.com/office/powerpoint/2010/main" val="369289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Regular" charset="0"/>
                <a:ea typeface="+mn-ea"/>
                <a:cs typeface="+mn-cs"/>
              </a:rPr>
              <a:t>This will reduce the amount of time that it takes for your deployment package to be downloaded and unpacked ahead of invocation. For functions authored in Java or .NET Core, avoid uploading the entire AWS SDK library as part of your deployment package. Instead, selectively depend on the modules which pick up components of the SDK you need (e.g. </a:t>
            </a:r>
            <a:r>
              <a:rPr lang="en-US" sz="1200" b="0" i="0" kern="1200" dirty="0" err="1">
                <a:solidFill>
                  <a:schemeClr val="tx1"/>
                </a:solidFill>
                <a:effectLst/>
                <a:latin typeface="Amazon Ember Regular" charset="0"/>
                <a:ea typeface="+mn-ea"/>
                <a:cs typeface="+mn-cs"/>
              </a:rPr>
              <a:t>DynamoDB</a:t>
            </a:r>
            <a:r>
              <a:rPr lang="en-US" sz="1200" b="0" i="0" kern="1200" dirty="0">
                <a:solidFill>
                  <a:schemeClr val="tx1"/>
                </a:solidFill>
                <a:effectLst/>
                <a:latin typeface="Amazon Ember Regular" charset="0"/>
                <a:ea typeface="+mn-ea"/>
                <a:cs typeface="+mn-cs"/>
              </a:rPr>
              <a:t>, Amazon S3 SDK modules and </a:t>
            </a:r>
            <a:r>
              <a:rPr lang="en-US" sz="1200" b="0" i="0" u="none" strike="noStrike" kern="1200" dirty="0">
                <a:solidFill>
                  <a:schemeClr val="tx1"/>
                </a:solidFill>
                <a:effectLst/>
                <a:latin typeface="Amazon Ember Regular" charset="0"/>
                <a:ea typeface="+mn-ea"/>
                <a:cs typeface="+mn-cs"/>
                <a:hlinkClick r:id="rId3"/>
              </a:rPr>
              <a:t>Lambda core libraries</a:t>
            </a:r>
            <a:r>
              <a:rPr lang="en-US" sz="1200" b="0" i="0" kern="1200" dirty="0">
                <a:solidFill>
                  <a:schemeClr val="tx1"/>
                </a:solidFill>
                <a:effectLst/>
                <a:latin typeface="Amazon Ember Regular" charset="0"/>
                <a:ea typeface="+mn-ea"/>
                <a:cs typeface="+mn-cs"/>
              </a:rPr>
              <a:t>).</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121</a:t>
            </a:fld>
            <a:endParaRPr lang="en-US" dirty="0"/>
          </a:p>
        </p:txBody>
      </p:sp>
    </p:spTree>
    <p:extLst>
      <p:ext uri="{BB962C8B-B14F-4D97-AF65-F5344CB8AC3E}">
        <p14:creationId xmlns:p14="http://schemas.microsoft.com/office/powerpoint/2010/main" val="672621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Regular" charset="0"/>
                <a:ea typeface="+mn-ea"/>
                <a:cs typeface="+mn-cs"/>
              </a:rPr>
              <a:t>Environment variables for Lambda functions enable you to dynamically pass settings to your function code and libraries, without making changes to your code. This allows a Lambda function to behave differently as it moves through lifecycle stages from development to deployment.</a:t>
            </a:r>
            <a:r>
              <a:rPr lang="en-US" sz="1200" b="0" i="0" kern="1200" baseline="0" dirty="0">
                <a:solidFill>
                  <a:schemeClr val="tx1"/>
                </a:solidFill>
                <a:effectLst/>
                <a:latin typeface="Amazon Ember Regular" charset="0"/>
                <a:ea typeface="+mn-ea"/>
                <a:cs typeface="+mn-cs"/>
              </a:rPr>
              <a:t> Total set cannot exceed 4kb.</a:t>
            </a:r>
            <a:endParaRPr lang="en-US" sz="1200" b="0" i="0" kern="1200" dirty="0">
              <a:solidFill>
                <a:schemeClr val="tx1"/>
              </a:solidFill>
              <a:effectLst/>
              <a:latin typeface="Amazon Ember Regular"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Regular" charset="0"/>
                <a:ea typeface="+mn-ea"/>
                <a:cs typeface="+mn-cs"/>
              </a:rPr>
              <a:t>EC2 metadata</a:t>
            </a:r>
            <a:r>
              <a:rPr lang="en-US" sz="1200" b="0" i="0" kern="1200" baseline="0" dirty="0">
                <a:solidFill>
                  <a:schemeClr val="tx1"/>
                </a:solidFill>
                <a:effectLst/>
                <a:latin typeface="Amazon Ember Regular" charset="0"/>
                <a:ea typeface="+mn-ea"/>
                <a:cs typeface="+mn-cs"/>
              </a:rPr>
              <a:t> API provides several environment variables, for example AWS_REGION.</a:t>
            </a:r>
            <a:endParaRPr lang="en-US" dirty="0"/>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For example, if you are writing to an Amazon S3 bucket, instead of hard-coding the bucket name you are writing to, configure the bucket name as an environment variable.</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Environment variables are encrypted using AWS Key Management Service. Decrypted</a:t>
            </a:r>
            <a:r>
              <a:rPr lang="en-US" sz="1200" b="0" i="0" kern="1200" baseline="0" dirty="0">
                <a:solidFill>
                  <a:schemeClr val="tx1"/>
                </a:solidFill>
                <a:effectLst/>
                <a:latin typeface="Amazon Ember Regular" charset="0"/>
                <a:ea typeface="+mn-ea"/>
                <a:cs typeface="+mn-cs"/>
              </a:rPr>
              <a:t> when accessed in the application.</a:t>
            </a:r>
            <a:endParaRPr lang="en-US" sz="1200" b="0" i="0" kern="1200" dirty="0">
              <a:solidFill>
                <a:schemeClr val="tx1"/>
              </a:solidFill>
              <a:effectLst/>
              <a:latin typeface="Amazon Ember Regular" charset="0"/>
              <a:ea typeface="+mn-ea"/>
              <a:cs typeface="+mn-cs"/>
            </a:endParaRPr>
          </a:p>
          <a:p>
            <a:endParaRPr lang="en-US"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122</a:t>
            </a:fld>
            <a:endParaRPr lang="en-US" dirty="0"/>
          </a:p>
        </p:txBody>
      </p:sp>
    </p:spTree>
    <p:extLst>
      <p:ext uri="{BB962C8B-B14F-4D97-AF65-F5344CB8AC3E}">
        <p14:creationId xmlns:p14="http://schemas.microsoft.com/office/powerpoint/2010/main" val="1624112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versions</a:t>
            </a:r>
            <a:r>
              <a:rPr lang="en-US" baseline="0" dirty="0"/>
              <a:t> of libraries are available but we may change and would not like customer’s applications to break</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123</a:t>
            </a:fld>
            <a:endParaRPr lang="en-US" dirty="0"/>
          </a:p>
        </p:txBody>
      </p:sp>
    </p:spTree>
    <p:extLst>
      <p:ext uri="{BB962C8B-B14F-4D97-AF65-F5344CB8AC3E}">
        <p14:creationId xmlns:p14="http://schemas.microsoft.com/office/powerpoint/2010/main" val="2625986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Regular" charset="0"/>
                <a:ea typeface="+mn-ea"/>
                <a:cs typeface="+mn-cs"/>
              </a:rPr>
              <a:t>This is an example of what happens when you give more memory to a function: you also get more CPU and I/O capacity. This is a CPU-bound function (computing primes) so if you give more memory, it’ll be faster and finish earlier. Since you pay by the hundreds of milliseconds, if you give more memory and CPU you’ll get the results quicker, and pay almost the same!</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Analogy of power button</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Any increase in memory size triggers an equivalent increase in CPU available to your function. The memory usage for your function is determined per-invoke and can be viewed in </a:t>
            </a:r>
            <a:r>
              <a:rPr lang="en-US" sz="1200" b="0" i="0" u="none" strike="noStrike" kern="1200" dirty="0">
                <a:solidFill>
                  <a:schemeClr val="tx1"/>
                </a:solidFill>
                <a:effectLst/>
                <a:latin typeface="Amazon Ember Regular" charset="0"/>
                <a:ea typeface="+mn-ea"/>
                <a:cs typeface="+mn-cs"/>
                <a:hlinkClick r:id="rId3"/>
              </a:rPr>
              <a:t>AWS CloudWatch Logs</a:t>
            </a:r>
            <a:r>
              <a:rPr lang="en-US" sz="1200" b="0" i="0" kern="1200" dirty="0">
                <a:solidFill>
                  <a:schemeClr val="tx1"/>
                </a:solidFill>
                <a:effectLst/>
                <a:latin typeface="Amazon Ember Regular" charset="0"/>
                <a:ea typeface="+mn-ea"/>
                <a:cs typeface="+mn-cs"/>
              </a:rPr>
              <a:t>. By analyzing the </a:t>
            </a:r>
            <a:r>
              <a:rPr lang="en-US" dirty="0"/>
              <a:t>Max Memory Used:</a:t>
            </a:r>
            <a:r>
              <a:rPr lang="en-US" sz="1200" b="0" i="0" kern="1200" dirty="0">
                <a:solidFill>
                  <a:schemeClr val="tx1"/>
                </a:solidFill>
                <a:effectLst/>
                <a:latin typeface="Amazon Ember Regular" charset="0"/>
                <a:ea typeface="+mn-ea"/>
                <a:cs typeface="+mn-cs"/>
              </a:rPr>
              <a:t> field, you can determine if your function needs more memory or if you over-provisioned your function's memory size.</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The following table shows the average execution time and effective cost for a function executed</a:t>
            </a:r>
            <a:r>
              <a:rPr lang="en-US" sz="1200" b="0" i="0" kern="1200" baseline="0" dirty="0">
                <a:solidFill>
                  <a:schemeClr val="tx1"/>
                </a:solidFill>
                <a:effectLst/>
                <a:latin typeface="Amazon Ember Regular" charset="0"/>
                <a:ea typeface="+mn-ea"/>
                <a:cs typeface="+mn-cs"/>
              </a:rPr>
              <a:t> with different memories</a:t>
            </a:r>
            <a:r>
              <a:rPr lang="en-US" sz="1200" b="0" i="0" kern="1200" dirty="0">
                <a:solidFill>
                  <a:schemeClr val="tx1"/>
                </a:solidFill>
                <a:effectLst/>
                <a:latin typeface="Amazon Ember Regular" charset="0"/>
                <a:ea typeface="+mn-ea"/>
                <a:cs typeface="+mn-cs"/>
              </a:rPr>
              <a:t>, where each one was invoked 1,000 times. As we see, the effective cost goes down as CPU power increases, while the execution time at the highest memory size is </a:t>
            </a:r>
            <a:r>
              <a:rPr lang="en-US" sz="1200" b="0" i="0" kern="1200" dirty="0" err="1">
                <a:solidFill>
                  <a:schemeClr val="tx1"/>
                </a:solidFill>
                <a:effectLst/>
                <a:latin typeface="Amazon Ember Regular" charset="0"/>
                <a:ea typeface="+mn-ea"/>
                <a:cs typeface="+mn-cs"/>
              </a:rPr>
              <a:t>aboutone</a:t>
            </a:r>
            <a:r>
              <a:rPr lang="en-US" sz="1200" b="0" i="0" kern="1200" dirty="0">
                <a:solidFill>
                  <a:schemeClr val="tx1"/>
                </a:solidFill>
                <a:effectLst/>
                <a:latin typeface="Amazon Ember Regular" charset="0"/>
                <a:ea typeface="+mn-ea"/>
                <a:cs typeface="+mn-cs"/>
              </a:rPr>
              <a:t> tenth than at the lowest memory size.</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Increasing the CPU power of a CPU-bound Lambda function reduces the duration without increasing the cost. </a:t>
            </a:r>
            <a:r>
              <a:rPr lang="en-US" sz="1200" b="1" i="0" kern="1200" dirty="0">
                <a:solidFill>
                  <a:schemeClr val="tx1"/>
                </a:solidFill>
                <a:effectLst/>
                <a:latin typeface="Amazon Ember Regular" charset="0"/>
                <a:ea typeface="+mn-ea"/>
                <a:cs typeface="+mn-cs"/>
              </a:rPr>
              <a:t>Faster is cheaper in this case.</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125</a:t>
            </a:fld>
            <a:endParaRPr lang="en-US" dirty="0"/>
          </a:p>
        </p:txBody>
      </p:sp>
    </p:spTree>
    <p:extLst>
      <p:ext uri="{BB962C8B-B14F-4D97-AF65-F5344CB8AC3E}">
        <p14:creationId xmlns:p14="http://schemas.microsoft.com/office/powerpoint/2010/main" val="13835116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Concurrent execution of 1000 functions, soft limit, can be increased by</a:t>
            </a:r>
            <a:r>
              <a:rPr lang="en-US" baseline="0" dirty="0"/>
              <a:t> request</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126</a:t>
            </a:fld>
            <a:endParaRPr lang="en-US" dirty="0"/>
          </a:p>
        </p:txBody>
      </p:sp>
    </p:spTree>
    <p:extLst>
      <p:ext uri="{BB962C8B-B14F-4D97-AF65-F5344CB8AC3E}">
        <p14:creationId xmlns:p14="http://schemas.microsoft.com/office/powerpoint/2010/main" val="151594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So lets say you plan to run several highly available applications across 3 different availability zones. </a:t>
            </a:r>
          </a:p>
          <a:p>
            <a:endParaRPr lang="en-US" sz="1800" baseline="0" dirty="0"/>
          </a:p>
          <a:p>
            <a:r>
              <a:rPr lang="en-US" sz="1800" baseline="0" dirty="0"/>
              <a:t>[CLICK] </a:t>
            </a:r>
          </a:p>
          <a:p>
            <a:r>
              <a:rPr lang="en-US" sz="1800" baseline="0" dirty="0"/>
              <a:t>ECS enables you to be able to operationalize your containerized workloads at very high scales. No management software to install or worry about its high availability. </a:t>
            </a:r>
          </a:p>
          <a:p>
            <a:endParaRPr lang="en-US" sz="1800" baseline="0" dirty="0"/>
          </a:p>
          <a:p>
            <a:r>
              <a:rPr lang="en-US" sz="1800" baseline="0" dirty="0"/>
              <a:t>The cluster management piece enabled you to be able to monitor the cluster, scale it using autoscaling groups and be able to manage state of the instances in the cluster. </a:t>
            </a:r>
          </a:p>
          <a:p>
            <a:endParaRPr lang="en-US" sz="1800" baseline="0" dirty="0"/>
          </a:p>
          <a:p>
            <a:r>
              <a:rPr lang="en-US" sz="1800" baseline="0" dirty="0"/>
              <a:t>The placement engine enables you to be able to set rules to target landing your containers on the right instances based on your preferences.</a:t>
            </a:r>
          </a:p>
          <a:p>
            <a:endParaRPr lang="en-US" sz="1800" baseline="0" dirty="0"/>
          </a:p>
          <a:p>
            <a:r>
              <a:rPr lang="en-US" sz="1800" baseline="0" dirty="0"/>
              <a:t>And then finally, the advanced scheduling features help maintain the desired state of the application, spawn new containers to automatically respond to scaling needs and maintain resiliency by deploying across multiple availability zones while being resource aware of the underlying compute.</a:t>
            </a:r>
            <a:endParaRPr lang="en-US" sz="1800" dirty="0"/>
          </a:p>
        </p:txBody>
      </p:sp>
      <p:sp>
        <p:nvSpPr>
          <p:cNvPr id="4" name="Slide Number Placeholder 3"/>
          <p:cNvSpPr>
            <a:spLocks noGrp="1"/>
          </p:cNvSpPr>
          <p:nvPr>
            <p:ph type="sldNum" sz="quarter" idx="10"/>
          </p:nvPr>
        </p:nvSpPr>
        <p:spPr/>
        <p:txBody>
          <a:bodyPr/>
          <a:lstStyle/>
          <a:p>
            <a:fld id="{BAFC19F9-0583-4F75-8340-179CC39A694D}" type="slidenum">
              <a:rPr lang="en-US" smtClean="0"/>
              <a:t>21</a:t>
            </a:fld>
            <a:endParaRPr lang="en-US" dirty="0"/>
          </a:p>
        </p:txBody>
      </p:sp>
    </p:spTree>
    <p:extLst>
      <p:ext uri="{BB962C8B-B14F-4D97-AF65-F5344CB8AC3E}">
        <p14:creationId xmlns:p14="http://schemas.microsoft.com/office/powerpoint/2010/main" val="40971804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https://github.com/awslabs/serverless-application-model/blob/develop/docs/safe_lambda_deployments.rst</a:t>
            </a:r>
          </a:p>
          <a:p>
            <a:endParaRPr lang="en-US" dirty="0">
              <a:hlinkClick r:id="rId3"/>
            </a:endParaRPr>
          </a:p>
          <a:p>
            <a:r>
              <a:rPr lang="en-US" dirty="0">
                <a:hlinkClick r:id="rId3"/>
              </a:rPr>
              <a:t>https://docs.aws.amazon.com/lambda/latest/dg/automating-updates-to-serverless-apps.html</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129</a:t>
            </a:fld>
            <a:endParaRPr lang="en-US" dirty="0"/>
          </a:p>
        </p:txBody>
      </p:sp>
    </p:spTree>
    <p:extLst>
      <p:ext uri="{BB962C8B-B14F-4D97-AF65-F5344CB8AC3E}">
        <p14:creationId xmlns:p14="http://schemas.microsoft.com/office/powerpoint/2010/main" val="22332300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Monitoring was </a:t>
            </a:r>
            <a:r>
              <a:rPr lang="en-US" dirty="0" err="1"/>
              <a:t>kinda</a:t>
            </a:r>
            <a:r>
              <a:rPr lang="en-US" dirty="0"/>
              <a:t> left out. Lambda got really</a:t>
            </a:r>
            <a:r>
              <a:rPr lang="en-US" baseline="0" dirty="0"/>
              <a:t> popular, Lambda started with S3, added API Gateway. Customers had a lot of trouble debugging such applications, particularly with multiple functions. X-Ray is an instrument to debug your application at scale.</a:t>
            </a:r>
          </a:p>
          <a:p>
            <a:endParaRPr lang="en-US" dirty="0"/>
          </a:p>
          <a:p>
            <a:r>
              <a:rPr lang="en-US" dirty="0"/>
              <a:t>AWS X-Ray</a:t>
            </a:r>
            <a:r>
              <a:rPr lang="en-US" baseline="0" dirty="0"/>
              <a:t> helps developers analyze and debug production, distributed applications, such as those built using microservices architecture. X-Ray provides an end-to-end view of requests as they travel through your application. and show a map of your underlying application component.</a:t>
            </a:r>
          </a:p>
          <a:p>
            <a:endParaRPr lang="en-US" baseline="0" dirty="0"/>
          </a:p>
          <a:p>
            <a:r>
              <a:rPr lang="en-US" baseline="0" dirty="0"/>
              <a:t>A request id is added to each request that is sent to the application, and is used for tracing and debugging.</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132</a:t>
            </a:fld>
            <a:endParaRPr lang="en-US" dirty="0"/>
          </a:p>
        </p:txBody>
      </p:sp>
    </p:spTree>
    <p:extLst>
      <p:ext uri="{BB962C8B-B14F-4D97-AF65-F5344CB8AC3E}">
        <p14:creationId xmlns:p14="http://schemas.microsoft.com/office/powerpoint/2010/main" val="11745478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a:t>
            </a:r>
            <a:r>
              <a:rPr lang="en-US" dirty="0" err="1"/>
              <a:t>Node.js</a:t>
            </a:r>
            <a:r>
              <a:rPr lang="en-US" dirty="0"/>
              <a:t> application from X-R</a:t>
            </a:r>
          </a:p>
          <a:p>
            <a:endParaRPr lang="en-US" dirty="0"/>
          </a:p>
          <a:p>
            <a:r>
              <a:rPr lang="en-US" dirty="0"/>
              <a:t>This allows you to identify cold and warm start times for your application. For example, for Python it takes about 3</a:t>
            </a:r>
            <a:r>
              <a:rPr lang="en-US" baseline="0" dirty="0"/>
              <a:t> seconds and 10-12 seconds for a Java-based Lambda.</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133</a:t>
            </a:fld>
            <a:endParaRPr lang="en-US" dirty="0"/>
          </a:p>
        </p:txBody>
      </p:sp>
    </p:spTree>
    <p:extLst>
      <p:ext uri="{BB962C8B-B14F-4D97-AF65-F5344CB8AC3E}">
        <p14:creationId xmlns:p14="http://schemas.microsoft.com/office/powerpoint/2010/main" val="2782645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13AC82A-AA3F-BA41-8678-7733BFD89161}" type="slidenum">
              <a:rPr lang="en-US" smtClean="0"/>
              <a:t>136</a:t>
            </a:fld>
            <a:endParaRPr lang="en-US" dirty="0"/>
          </a:p>
        </p:txBody>
      </p:sp>
    </p:spTree>
    <p:extLst>
      <p:ext uri="{BB962C8B-B14F-4D97-AF65-F5344CB8AC3E}">
        <p14:creationId xmlns:p14="http://schemas.microsoft.com/office/powerpoint/2010/main" val="630650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137</a:t>
            </a:fld>
            <a:endParaRPr lang="en-US" dirty="0"/>
          </a:p>
        </p:txBody>
      </p:sp>
    </p:spTree>
    <p:extLst>
      <p:ext uri="{BB962C8B-B14F-4D97-AF65-F5344CB8AC3E}">
        <p14:creationId xmlns:p14="http://schemas.microsoft.com/office/powerpoint/2010/main" val="10142861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years ago it was quite common for media companies to use </a:t>
            </a:r>
            <a:r>
              <a:rPr lang="en-US" dirty="0" err="1"/>
              <a:t>FFMpeg</a:t>
            </a:r>
            <a:r>
              <a:rPr lang="en-US" dirty="0"/>
              <a:t> to extract metadata</a:t>
            </a:r>
            <a:r>
              <a:rPr lang="en-US" baseline="0" dirty="0"/>
              <a:t> from an image, resize, add more metadata, rename, and store it again. It was quite painful. It was one of the first </a:t>
            </a:r>
            <a:r>
              <a:rPr lang="en-US" baseline="0" dirty="0" err="1"/>
              <a:t>usecases</a:t>
            </a:r>
            <a:r>
              <a:rPr lang="en-US" baseline="0" dirty="0"/>
              <a:t> why Lambda came to life.</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138</a:t>
            </a:fld>
            <a:endParaRPr lang="en-US" dirty="0"/>
          </a:p>
        </p:txBody>
      </p:sp>
    </p:spTree>
    <p:extLst>
      <p:ext uri="{BB962C8B-B14F-4D97-AF65-F5344CB8AC3E}">
        <p14:creationId xmlns:p14="http://schemas.microsoft.com/office/powerpoint/2010/main" val="21208818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Once the basic</a:t>
            </a:r>
            <a:r>
              <a:rPr lang="en-US" baseline="0" dirty="0"/>
              <a:t> </a:t>
            </a:r>
            <a:r>
              <a:rPr lang="en-US" baseline="0" dirty="0" err="1"/>
              <a:t>usecase</a:t>
            </a:r>
            <a:r>
              <a:rPr lang="en-US" baseline="0" dirty="0"/>
              <a:t> was working, customers wanted to use Lambda in multiple ways. They would create different functions for different microservices, so to say. Now they needed a way to coordinate these functions together. So, if you’re triggering a Lambda function when a document is uploaded to S3 and that should trigger a series of other Lambda functions, then this requires a lot of custom wiring. So, we listen to customers and introduced Step Functions. Think of it as a state machine running in the cloud that you can control through an API.</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Rekognition</a:t>
            </a:r>
            <a:r>
              <a:rPr lang="en-US" baseline="0" dirty="0"/>
              <a:t> is very useful for customers that have very large media library and want to index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AW</a:t>
            </a:r>
            <a:r>
              <a:rPr lang="en-US" baseline="0" dirty="0"/>
              <a:t>S Step Functions makes it easy to coordinate the components of distributed applications and microservices using visual workflows. It provides a graphical console to arrange and visualize the components of your application as a series of steps. This makes it simple and easy to run multistep applications. Step Functions automatically triggers and tracks each step, and retries when there are errors, so your application executes as expected.</a:t>
            </a:r>
            <a:endParaRPr lang="en-US" dirty="0"/>
          </a:p>
          <a:p>
            <a:endParaRPr lang="en-US" dirty="0"/>
          </a:p>
          <a:p>
            <a:r>
              <a:rPr lang="en-US" dirty="0"/>
              <a:t>Demo: https://</a:t>
            </a:r>
            <a:r>
              <a:rPr lang="en-US" dirty="0" err="1"/>
              <a:t>github.com</a:t>
            </a:r>
            <a:r>
              <a:rPr lang="en-US" dirty="0"/>
              <a:t>/</a:t>
            </a:r>
            <a:r>
              <a:rPr lang="en-US" dirty="0" err="1"/>
              <a:t>awslabs</a:t>
            </a:r>
            <a:r>
              <a:rPr lang="en-US" dirty="0"/>
              <a:t>/lambda-</a:t>
            </a:r>
            <a:r>
              <a:rPr lang="en-US" dirty="0" err="1"/>
              <a:t>refarch</a:t>
            </a:r>
            <a:r>
              <a:rPr lang="en-US" dirty="0"/>
              <a:t>-</a:t>
            </a:r>
            <a:r>
              <a:rPr lang="en-US" dirty="0" err="1"/>
              <a:t>imagerecognition</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139</a:t>
            </a:fld>
            <a:endParaRPr lang="en-US" dirty="0"/>
          </a:p>
        </p:txBody>
      </p:sp>
    </p:spTree>
    <p:extLst>
      <p:ext uri="{BB962C8B-B14F-4D97-AF65-F5344CB8AC3E}">
        <p14:creationId xmlns:p14="http://schemas.microsoft.com/office/powerpoint/2010/main" val="105235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just over 3 years ago that we announced </a:t>
            </a:r>
            <a:r>
              <a:rPr lang="en-US" baseline="0" dirty="0"/>
              <a:t>the release of Amazon Elastic Container service We launched ECS </a:t>
            </a:r>
            <a:r>
              <a:rPr lang="en-US" sz="1200" b="0" i="0" kern="1200" dirty="0">
                <a:solidFill>
                  <a:schemeClr val="tx1"/>
                </a:solidFill>
                <a:effectLst/>
                <a:latin typeface="Amazon Ember Regular" charset="0"/>
                <a:ea typeface="+mn-ea"/>
                <a:cs typeface="+mn-cs"/>
              </a:rPr>
              <a:t>because our customers needed a way to manage and scale the deployment of Docker containers on AWS. Our customers wanted a managed service where they didn’t have to operate their own cluster management software, a solution that was scalable and secure that they could trust to run their production workloads, and they wanted tight integration and support for EC2 features that they liked.</a:t>
            </a:r>
            <a:r>
              <a:rPr lang="en-US" dirty="0">
                <a:effectLst/>
              </a:rPr>
              <a:t> </a:t>
            </a:r>
            <a:endParaRPr lang="en-US" baseline="0" dirty="0"/>
          </a:p>
          <a:p>
            <a:endParaRPr lang="en-US" baseline="0" dirty="0"/>
          </a:p>
          <a:p>
            <a:r>
              <a:rPr lang="en-US" baseline="0" dirty="0"/>
              <a:t>Then in 2015, we focused on building a highly reliable, and performant docker image registry and announced this GA release near the end of 2015. Our goal with ECR was to enable developers to use the same familiar docker push/pull APIs to store their container images and we see this product highly adopted by customers both running containers on AWS and really across any environment.</a:t>
            </a:r>
          </a:p>
          <a:p>
            <a:br>
              <a:rPr lang="en-US" baseline="0" dirty="0"/>
            </a:br>
            <a:r>
              <a:rPr lang="en-US" baseline="0" dirty="0"/>
              <a:t>What have we learned since then?</a:t>
            </a:r>
          </a:p>
        </p:txBody>
      </p:sp>
      <p:sp>
        <p:nvSpPr>
          <p:cNvPr id="4" name="Slide Number Placeholder 3"/>
          <p:cNvSpPr>
            <a:spLocks noGrp="1"/>
          </p:cNvSpPr>
          <p:nvPr>
            <p:ph type="sldNum" sz="quarter" idx="10"/>
          </p:nvPr>
        </p:nvSpPr>
        <p:spPr/>
        <p:txBody>
          <a:bodyPr/>
          <a:lstStyle/>
          <a:p>
            <a:fld id="{BAFC19F9-0583-4F75-8340-179CC39A694D}" type="slidenum">
              <a:rPr lang="en-US" smtClean="0"/>
              <a:t>23</a:t>
            </a:fld>
            <a:endParaRPr lang="en-US" dirty="0"/>
          </a:p>
        </p:txBody>
      </p:sp>
    </p:spTree>
    <p:extLst>
      <p:ext uri="{BB962C8B-B14F-4D97-AF65-F5344CB8AC3E}">
        <p14:creationId xmlns:p14="http://schemas.microsoft.com/office/powerpoint/2010/main" val="2525374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40" t="265" r="1" b="-1674"/>
          <a:stretch/>
        </p:blipFill>
        <p:spPr>
          <a:xfrm>
            <a:off x="0" y="0"/>
            <a:ext cx="9144000" cy="5242737"/>
          </a:xfrm>
          <a:prstGeom prst="rect">
            <a:avLst/>
          </a:prstGeom>
        </p:spPr>
      </p:pic>
      <p:sp>
        <p:nvSpPr>
          <p:cNvPr id="6" name="Text Placeholder 11"/>
          <p:cNvSpPr>
            <a:spLocks noGrp="1"/>
          </p:cNvSpPr>
          <p:nvPr>
            <p:ph type="body" sz="quarter" idx="10" hasCustomPrompt="1"/>
          </p:nvPr>
        </p:nvSpPr>
        <p:spPr>
          <a:xfrm>
            <a:off x="487899" y="3956022"/>
            <a:ext cx="3683000" cy="433387"/>
          </a:xfrm>
        </p:spPr>
        <p:txBody>
          <a:bodyPr>
            <a:normAutofit/>
          </a:bodyPr>
          <a:lstStyle>
            <a:lvl1pPr marL="0" indent="0" algn="l">
              <a:buNone/>
              <a:defRPr sz="1600" baseline="0"/>
            </a:lvl1pPr>
          </a:lstStyle>
          <a:p>
            <a:pPr lvl="0"/>
            <a:r>
              <a:rPr lang="en-US" dirty="0"/>
              <a:t>Click to edit Presenter, Team</a:t>
            </a:r>
          </a:p>
        </p:txBody>
      </p:sp>
      <p:sp>
        <p:nvSpPr>
          <p:cNvPr id="7" name="Text Placeholder 11"/>
          <p:cNvSpPr>
            <a:spLocks noGrp="1"/>
          </p:cNvSpPr>
          <p:nvPr>
            <p:ph type="body" sz="quarter" idx="11" hasCustomPrompt="1"/>
          </p:nvPr>
        </p:nvSpPr>
        <p:spPr>
          <a:xfrm>
            <a:off x="487899" y="4337023"/>
            <a:ext cx="3683000" cy="369888"/>
          </a:xfrm>
        </p:spPr>
        <p:txBody>
          <a:bodyPr>
            <a:normAutofit/>
          </a:bodyPr>
          <a:lstStyle>
            <a:lvl1pPr marL="0" indent="0" algn="l">
              <a:buNone/>
              <a:defRPr sz="1600" baseline="0">
                <a:solidFill>
                  <a:schemeClr val="accent6"/>
                </a:solidFill>
              </a:defRPr>
            </a:lvl1pPr>
          </a:lstStyle>
          <a:p>
            <a:pPr lvl="0"/>
            <a:r>
              <a:rPr lang="en-US" dirty="0"/>
              <a:t>Click to edit Date</a:t>
            </a:r>
          </a:p>
        </p:txBody>
      </p:sp>
      <p:sp>
        <p:nvSpPr>
          <p:cNvPr id="10" name="Text Placeholder 8"/>
          <p:cNvSpPr>
            <a:spLocks noGrp="1"/>
          </p:cNvSpPr>
          <p:nvPr>
            <p:ph type="body" sz="quarter" idx="12" hasCustomPrompt="1"/>
          </p:nvPr>
        </p:nvSpPr>
        <p:spPr>
          <a:xfrm>
            <a:off x="487899" y="1908228"/>
            <a:ext cx="7324988" cy="744537"/>
          </a:xfrm>
        </p:spPr>
        <p:txBody>
          <a:bodyPr>
            <a:noAutofit/>
          </a:bodyPr>
          <a:lstStyle>
            <a:lvl1pPr marL="0" indent="0" algn="l">
              <a:buNone/>
              <a:defRPr sz="4000" b="1" baseline="0"/>
            </a:lvl1pPr>
          </a:lstStyle>
          <a:p>
            <a:pPr lvl="0"/>
            <a:r>
              <a:rPr lang="en-US" dirty="0"/>
              <a:t>Click to edit Master title style</a:t>
            </a:r>
          </a:p>
        </p:txBody>
      </p:sp>
      <p:sp>
        <p:nvSpPr>
          <p:cNvPr id="12" name="Text Placeholder 11"/>
          <p:cNvSpPr>
            <a:spLocks noGrp="1"/>
          </p:cNvSpPr>
          <p:nvPr>
            <p:ph type="body" sz="quarter" idx="13"/>
          </p:nvPr>
        </p:nvSpPr>
        <p:spPr>
          <a:xfrm>
            <a:off x="487899" y="2658575"/>
            <a:ext cx="6041582" cy="487849"/>
          </a:xfrm>
        </p:spPr>
        <p:txBody>
          <a:bodyPr/>
          <a:lstStyle>
            <a:lvl1pPr marL="0" indent="0" algn="l">
              <a:buNone/>
              <a:defRPr/>
            </a:lvl1pPr>
          </a:lstStyle>
          <a:p>
            <a:pPr lvl="0"/>
            <a:r>
              <a:rPr lang="en-US" dirty="0"/>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137" y="437055"/>
            <a:ext cx="979394" cy="585529"/>
          </a:xfrm>
          <a:prstGeom prst="rect">
            <a:avLst/>
          </a:prstGeom>
        </p:spPr>
      </p:pic>
    </p:spTree>
    <p:extLst>
      <p:ext uri="{BB962C8B-B14F-4D97-AF65-F5344CB8AC3E}">
        <p14:creationId xmlns:p14="http://schemas.microsoft.com/office/powerpoint/2010/main" val="200531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37518"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p:cNvSpPr>
            <a:spLocks noGrp="1"/>
          </p:cNvSpPr>
          <p:nvPr>
            <p:ph sz="half" idx="10"/>
          </p:nvPr>
        </p:nvSpPr>
        <p:spPr>
          <a:xfrm>
            <a:off x="3231001"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p:cNvSpPr>
            <a:spLocks noGrp="1"/>
          </p:cNvSpPr>
          <p:nvPr>
            <p:ph sz="half" idx="11"/>
          </p:nvPr>
        </p:nvSpPr>
        <p:spPr>
          <a:xfrm>
            <a:off x="6124485"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2639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
        <p:nvSpPr>
          <p:cNvPr id="11" name="Text Placeholder 3"/>
          <p:cNvSpPr>
            <a:spLocks noGrp="1"/>
          </p:cNvSpPr>
          <p:nvPr>
            <p:ph type="body" sz="half" idx="2"/>
          </p:nvPr>
        </p:nvSpPr>
        <p:spPr>
          <a:xfrm>
            <a:off x="337742"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1"/>
          </p:nvPr>
        </p:nvSpPr>
        <p:spPr>
          <a:xfrm>
            <a:off x="2496747"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3"/>
          </p:nvPr>
        </p:nvSpPr>
        <p:spPr>
          <a:xfrm>
            <a:off x="4634585"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5"/>
          </p:nvPr>
        </p:nvSpPr>
        <p:spPr>
          <a:xfrm>
            <a:off x="6990345"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Picture Placeholder 2"/>
          <p:cNvSpPr>
            <a:spLocks noGrp="1"/>
          </p:cNvSpPr>
          <p:nvPr>
            <p:ph type="pic" sz="quarter" idx="16"/>
          </p:nvPr>
        </p:nvSpPr>
        <p:spPr>
          <a:xfrm>
            <a:off x="337742"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6" name="Picture Placeholder 2"/>
          <p:cNvSpPr>
            <a:spLocks noGrp="1"/>
          </p:cNvSpPr>
          <p:nvPr>
            <p:ph type="pic" sz="quarter" idx="17"/>
          </p:nvPr>
        </p:nvSpPr>
        <p:spPr>
          <a:xfrm>
            <a:off x="2496747"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7" name="Picture Placeholder 2"/>
          <p:cNvSpPr>
            <a:spLocks noGrp="1"/>
          </p:cNvSpPr>
          <p:nvPr>
            <p:ph type="pic" sz="quarter" idx="18"/>
          </p:nvPr>
        </p:nvSpPr>
        <p:spPr>
          <a:xfrm>
            <a:off x="4634585"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8" name="Picture Placeholder 2"/>
          <p:cNvSpPr>
            <a:spLocks noGrp="1"/>
          </p:cNvSpPr>
          <p:nvPr>
            <p:ph type="pic" sz="quarter" idx="19"/>
          </p:nvPr>
        </p:nvSpPr>
        <p:spPr>
          <a:xfrm>
            <a:off x="6990345"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230250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x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p>
        </p:txBody>
      </p:sp>
      <p:sp>
        <p:nvSpPr>
          <p:cNvPr id="3" name="Text Placeholder 3"/>
          <p:cNvSpPr>
            <a:spLocks noGrp="1"/>
          </p:cNvSpPr>
          <p:nvPr>
            <p:ph type="body" sz="half" idx="2"/>
          </p:nvPr>
        </p:nvSpPr>
        <p:spPr>
          <a:xfrm>
            <a:off x="339939" y="2151897"/>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Text Placeholder 3"/>
          <p:cNvSpPr>
            <a:spLocks noGrp="1"/>
          </p:cNvSpPr>
          <p:nvPr>
            <p:ph type="body" sz="half" idx="11"/>
          </p:nvPr>
        </p:nvSpPr>
        <p:spPr>
          <a:xfrm>
            <a:off x="3479314" y="2151897"/>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3"/>
          <p:cNvSpPr>
            <a:spLocks noGrp="1"/>
          </p:cNvSpPr>
          <p:nvPr>
            <p:ph type="body" sz="half" idx="13"/>
          </p:nvPr>
        </p:nvSpPr>
        <p:spPr>
          <a:xfrm>
            <a:off x="6624980" y="2151897"/>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5"/>
          </p:nvPr>
        </p:nvSpPr>
        <p:spPr>
          <a:xfrm>
            <a:off x="339939" y="3963640"/>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ext Placeholder 3"/>
          <p:cNvSpPr>
            <a:spLocks noGrp="1"/>
          </p:cNvSpPr>
          <p:nvPr>
            <p:ph type="body" sz="half" idx="17"/>
          </p:nvPr>
        </p:nvSpPr>
        <p:spPr>
          <a:xfrm>
            <a:off x="3479308" y="3963640"/>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ext Placeholder 3"/>
          <p:cNvSpPr>
            <a:spLocks noGrp="1"/>
          </p:cNvSpPr>
          <p:nvPr>
            <p:ph type="body" sz="half" idx="19"/>
          </p:nvPr>
        </p:nvSpPr>
        <p:spPr>
          <a:xfrm>
            <a:off x="6624974" y="3963640"/>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2"/>
          <p:cNvSpPr>
            <a:spLocks noGrp="1"/>
          </p:cNvSpPr>
          <p:nvPr>
            <p:ph type="pic" sz="quarter" idx="20"/>
          </p:nvPr>
        </p:nvSpPr>
        <p:spPr>
          <a:xfrm>
            <a:off x="339939" y="928298"/>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0" name="Picture Placeholder 2"/>
          <p:cNvSpPr>
            <a:spLocks noGrp="1"/>
          </p:cNvSpPr>
          <p:nvPr>
            <p:ph type="pic" sz="quarter" idx="21"/>
          </p:nvPr>
        </p:nvSpPr>
        <p:spPr>
          <a:xfrm>
            <a:off x="3479308" y="928298"/>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1" name="Picture Placeholder 2"/>
          <p:cNvSpPr>
            <a:spLocks noGrp="1"/>
          </p:cNvSpPr>
          <p:nvPr>
            <p:ph type="pic" sz="quarter" idx="22"/>
          </p:nvPr>
        </p:nvSpPr>
        <p:spPr>
          <a:xfrm>
            <a:off x="6624974" y="928298"/>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2" name="Picture Placeholder 2"/>
          <p:cNvSpPr>
            <a:spLocks noGrp="1"/>
          </p:cNvSpPr>
          <p:nvPr>
            <p:ph type="pic" sz="quarter" idx="23"/>
          </p:nvPr>
        </p:nvSpPr>
        <p:spPr>
          <a:xfrm>
            <a:off x="339939" y="2782372"/>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3" name="Picture Placeholder 2"/>
          <p:cNvSpPr>
            <a:spLocks noGrp="1"/>
          </p:cNvSpPr>
          <p:nvPr>
            <p:ph type="pic" sz="quarter" idx="24"/>
          </p:nvPr>
        </p:nvSpPr>
        <p:spPr>
          <a:xfrm>
            <a:off x="3479308" y="2782372"/>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4" name="Picture Placeholder 2"/>
          <p:cNvSpPr>
            <a:spLocks noGrp="1"/>
          </p:cNvSpPr>
          <p:nvPr>
            <p:ph type="pic" sz="quarter" idx="25"/>
          </p:nvPr>
        </p:nvSpPr>
        <p:spPr>
          <a:xfrm>
            <a:off x="6624974" y="2782372"/>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327309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 No Logo">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40" t="265" r="1" b="-1674"/>
          <a:stretch/>
        </p:blipFill>
        <p:spPr>
          <a:xfrm>
            <a:off x="0" y="0"/>
            <a:ext cx="9144000" cy="5242737"/>
          </a:xfrm>
          <a:prstGeom prst="rect">
            <a:avLst/>
          </a:prstGeom>
        </p:spPr>
      </p:pic>
      <p:sp>
        <p:nvSpPr>
          <p:cNvPr id="4" name="TextBox 3"/>
          <p:cNvSpPr txBox="1"/>
          <p:nvPr userDrawn="1"/>
        </p:nvSpPr>
        <p:spPr>
          <a:xfrm>
            <a:off x="2822713" y="-2842591"/>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7436224" y="6104965"/>
            <a:ext cx="184731" cy="369332"/>
          </a:xfrm>
          <a:prstGeom prst="rect">
            <a:avLst/>
          </a:prstGeom>
          <a:noFill/>
        </p:spPr>
        <p:txBody>
          <a:bodyPr wrap="none" rtlCol="0">
            <a:spAutoFit/>
          </a:bodyPr>
          <a:lstStyle/>
          <a:p>
            <a:endParaRPr lang="en-US"/>
          </a:p>
        </p:txBody>
      </p:sp>
      <p:sp>
        <p:nvSpPr>
          <p:cNvPr id="9" name="TextBox 8"/>
          <p:cNvSpPr txBox="1"/>
          <p:nvPr userDrawn="1"/>
        </p:nvSpPr>
        <p:spPr>
          <a:xfrm>
            <a:off x="489150" y="4802438"/>
            <a:ext cx="3027774" cy="107722"/>
          </a:xfrm>
          <a:prstGeom prst="rect">
            <a:avLst/>
          </a:prstGeom>
          <a:noFill/>
        </p:spPr>
        <p:txBody>
          <a:bodyPr wrap="square" lIns="0" tIns="0" rIns="0" bIns="0" rtlCol="0">
            <a:spAutoFit/>
          </a:bodyPr>
          <a:lstStyle/>
          <a:p>
            <a:r>
              <a:rPr lang="en-US" sz="700" b="0" i="0" dirty="0">
                <a:solidFill>
                  <a:schemeClr val="accent6">
                    <a:lumMod val="60000"/>
                    <a:lumOff val="40000"/>
                  </a:schemeClr>
                </a:solidFill>
                <a:latin typeface="Amazon Ember Regular" charset="0"/>
              </a:rPr>
              <a:t>© 2017, Amazon Web Services, Inc. or its Affiliates. All rights reserved.</a:t>
            </a:r>
          </a:p>
        </p:txBody>
      </p:sp>
      <p:sp>
        <p:nvSpPr>
          <p:cNvPr id="10" name="Title 1"/>
          <p:cNvSpPr>
            <a:spLocks noGrp="1"/>
          </p:cNvSpPr>
          <p:nvPr>
            <p:ph type="title"/>
          </p:nvPr>
        </p:nvSpPr>
        <p:spPr>
          <a:xfrm>
            <a:off x="411647" y="1674428"/>
            <a:ext cx="6069541" cy="1250668"/>
          </a:xfrm>
        </p:spPr>
        <p:txBody>
          <a:bodyPr anchor="ctr" anchorCtr="0">
            <a:noAutofit/>
          </a:bodyPr>
          <a:lstStyle>
            <a:lvl1pPr algn="l">
              <a:defRPr sz="3000"/>
            </a:lvl1pPr>
          </a:lstStyle>
          <a:p>
            <a:r>
              <a:rPr lang="en-US"/>
              <a:t>Click to edit Master 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 No Logo">
    <p:spTree>
      <p:nvGrpSpPr>
        <p:cNvPr id="1" name=""/>
        <p:cNvGrpSpPr/>
        <p:nvPr/>
      </p:nvGrpSpPr>
      <p:grpSpPr>
        <a:xfrm>
          <a:off x="0" y="0"/>
          <a:ext cx="0" cy="0"/>
          <a:chOff x="0" y="0"/>
          <a:chExt cx="0" cy="0"/>
        </a:xfrm>
      </p:grpSpPr>
      <p:sp>
        <p:nvSpPr>
          <p:cNvPr id="4" name="TextBox 3"/>
          <p:cNvSpPr txBox="1"/>
          <p:nvPr userDrawn="1"/>
        </p:nvSpPr>
        <p:spPr>
          <a:xfrm>
            <a:off x="2822713" y="-2842591"/>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7436224" y="6104965"/>
            <a:ext cx="184731" cy="369332"/>
          </a:xfrm>
          <a:prstGeom prst="rect">
            <a:avLst/>
          </a:prstGeom>
          <a:noFill/>
        </p:spPr>
        <p:txBody>
          <a:bodyPr wrap="none" rtlCol="0">
            <a:spAutoFit/>
          </a:bodyPr>
          <a:lstStyle/>
          <a:p>
            <a:endParaRPr lang="en-US"/>
          </a:p>
        </p:txBody>
      </p:sp>
      <p:sp>
        <p:nvSpPr>
          <p:cNvPr id="9" name="TextBox 8"/>
          <p:cNvSpPr txBox="1"/>
          <p:nvPr userDrawn="1"/>
        </p:nvSpPr>
        <p:spPr>
          <a:xfrm>
            <a:off x="489150" y="4802438"/>
            <a:ext cx="3027774" cy="107722"/>
          </a:xfrm>
          <a:prstGeom prst="rect">
            <a:avLst/>
          </a:prstGeom>
          <a:noFill/>
        </p:spPr>
        <p:txBody>
          <a:bodyPr wrap="square" lIns="0" tIns="0" rIns="0" bIns="0" rtlCol="0">
            <a:spAutoFit/>
          </a:bodyPr>
          <a:lstStyle/>
          <a:p>
            <a:r>
              <a:rPr lang="en-US" sz="700" b="0" i="0" dirty="0">
                <a:solidFill>
                  <a:schemeClr val="accent6">
                    <a:lumMod val="60000"/>
                    <a:lumOff val="40000"/>
                  </a:schemeClr>
                </a:solidFill>
                <a:latin typeface="Amazon Ember Regular" charset="0"/>
              </a:rPr>
              <a:t>© 2017, Amazon Web Services, Inc. or its Affiliates. All rights reserved.</a:t>
            </a:r>
          </a:p>
        </p:txBody>
      </p:sp>
      <p:sp>
        <p:nvSpPr>
          <p:cNvPr id="10" name="Title 1"/>
          <p:cNvSpPr>
            <a:spLocks noGrp="1"/>
          </p:cNvSpPr>
          <p:nvPr>
            <p:ph type="title"/>
          </p:nvPr>
        </p:nvSpPr>
        <p:spPr>
          <a:xfrm>
            <a:off x="411647" y="1674428"/>
            <a:ext cx="6069541" cy="1250668"/>
          </a:xfrm>
        </p:spPr>
        <p:txBody>
          <a:bodyPr anchor="ctr" anchorCtr="0">
            <a:noAutofit/>
          </a:bodyPr>
          <a:lstStyle>
            <a:lvl1pPr algn="l">
              <a:defRPr sz="3000"/>
            </a:lvl1pPr>
          </a:lstStyle>
          <a:p>
            <a:r>
              <a:rPr lang="en-US"/>
              <a:t>Click to edit Master 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702" y="1550831"/>
            <a:ext cx="7772400" cy="1021556"/>
          </a:xfrm>
        </p:spPr>
        <p:txBody>
          <a:bodyPr anchor="ctr">
            <a:noAutofit/>
          </a:bodyPr>
          <a:lstStyle>
            <a:lvl1pPr algn="l">
              <a:defRPr sz="4000" b="1" cap="none"/>
            </a:lvl1pPr>
          </a:lstStyle>
          <a:p>
            <a:r>
              <a:rPr lang="en-US" dirty="0"/>
              <a:t>Thank you!</a:t>
            </a:r>
          </a:p>
        </p:txBody>
      </p:sp>
      <p:sp>
        <p:nvSpPr>
          <p:cNvPr id="3" name="Text Placeholder 11"/>
          <p:cNvSpPr>
            <a:spLocks noGrp="1"/>
          </p:cNvSpPr>
          <p:nvPr>
            <p:ph type="body" sz="quarter" idx="10"/>
          </p:nvPr>
        </p:nvSpPr>
        <p:spPr>
          <a:xfrm>
            <a:off x="487899" y="2572387"/>
            <a:ext cx="3683000" cy="433387"/>
          </a:xfrm>
        </p:spPr>
        <p:txBody>
          <a:bodyPr>
            <a:normAutofit/>
          </a:bodyPr>
          <a:lstStyle>
            <a:lvl1pPr marL="0" indent="0" algn="l">
              <a:buNone/>
              <a:defRPr sz="1600" baseline="0"/>
            </a:lvl1pPr>
          </a:lstStyle>
          <a:p>
            <a:pPr lvl="0"/>
            <a:r>
              <a:rPr lang="en-US"/>
              <a:t>Click to edit Master text styles</a:t>
            </a:r>
          </a:p>
        </p:txBody>
      </p:sp>
    </p:spTree>
    <p:extLst>
      <p:ext uri="{BB962C8B-B14F-4D97-AF65-F5344CB8AC3E}">
        <p14:creationId xmlns:p14="http://schemas.microsoft.com/office/powerpoint/2010/main" val="212483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7877CB-F3DE-4A49-AD60-DAD881330813}" type="datetimeFigureOut">
              <a:rPr lang="en-US" smtClean="0"/>
              <a:t>4/17/18</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35880A1-AEF0-5D4B-9952-26933E112C6D}" type="slidenum">
              <a:rPr lang="en-US" smtClean="0"/>
              <a:t>‹#›</a:t>
            </a:fld>
            <a:endParaRPr lang="en-US"/>
          </a:p>
        </p:txBody>
      </p:sp>
    </p:spTree>
    <p:extLst>
      <p:ext uri="{BB962C8B-B14F-4D97-AF65-F5344CB8AC3E}">
        <p14:creationId xmlns:p14="http://schemas.microsoft.com/office/powerpoint/2010/main" val="1789213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Orange">
    <p:spTree>
      <p:nvGrpSpPr>
        <p:cNvPr id="1" name=""/>
        <p:cNvGrpSpPr/>
        <p:nvPr/>
      </p:nvGrpSpPr>
      <p:grpSpPr>
        <a:xfrm>
          <a:off x="0" y="0"/>
          <a:ext cx="0" cy="0"/>
          <a:chOff x="0" y="0"/>
          <a:chExt cx="0" cy="0"/>
        </a:xfrm>
      </p:grpSpPr>
      <p:sp>
        <p:nvSpPr>
          <p:cNvPr id="9" name="Title 1"/>
          <p:cNvSpPr>
            <a:spLocks noGrp="1"/>
          </p:cNvSpPr>
          <p:nvPr>
            <p:ph type="title"/>
          </p:nvPr>
        </p:nvSpPr>
        <p:spPr>
          <a:xfrm>
            <a:off x="352323" y="347868"/>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endParaRPr lang="en-US" dirty="0"/>
          </a:p>
        </p:txBody>
      </p:sp>
      <p:sp>
        <p:nvSpPr>
          <p:cNvPr id="8" name="TextBox 3"/>
          <p:cNvSpPr txBox="1">
            <a:spLocks noChangeArrowheads="1"/>
          </p:cNvSpPr>
          <p:nvPr userDrawn="1"/>
        </p:nvSpPr>
        <p:spPr bwMode="auto">
          <a:xfrm>
            <a:off x="382631" y="4917710"/>
            <a:ext cx="30273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defTabSz="457189"/>
            <a:r>
              <a:rPr lang="en-US" altLang="x-none" sz="700" dirty="0">
                <a:solidFill>
                  <a:srgbClr val="7F7F7F"/>
                </a:solidFill>
                <a:latin typeface="Amazon Ember" charset="0"/>
                <a:ea typeface="Amazon Ember" charset="0"/>
                <a:cs typeface="Amazon Ember" charset="0"/>
              </a:rPr>
              <a:t>© 2017, Amazon Web Services, Inc. or its Affiliates. All rights reserved.</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19433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Content Page Layout (no subtitl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68BCAC-5E97-DD41-AF52-8F5ECFC735B0}"/>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460078" cy="545741"/>
          </a:xfrm>
        </p:spPr>
        <p:txBody>
          <a:bodyPr lIns="0"/>
          <a:lstStyle>
            <a:lvl1pPr>
              <a:defRPr baseline="0">
                <a:solidFill>
                  <a:schemeClr val="bg1"/>
                </a:solidFill>
                <a:latin typeface="Amazon Ember Light"/>
                <a:cs typeface="Amazon Ember Light"/>
              </a:defRPr>
            </a:lvl1pPr>
          </a:lstStyle>
          <a:p>
            <a:pPr lvl="0"/>
            <a:r>
              <a:rPr lang="en-US" dirty="0"/>
              <a:t>Standard Content Page (optional, includes subtitle)</a:t>
            </a:r>
          </a:p>
        </p:txBody>
      </p:sp>
      <p:sp>
        <p:nvSpPr>
          <p:cNvPr id="6" name="Content Placeholder 3"/>
          <p:cNvSpPr>
            <a:spLocks noGrp="1"/>
          </p:cNvSpPr>
          <p:nvPr>
            <p:ph sz="half" idx="12" hasCustomPrompt="1"/>
          </p:nvPr>
        </p:nvSpPr>
        <p:spPr>
          <a:xfrm>
            <a:off x="342041" y="719946"/>
            <a:ext cx="8454826" cy="3911321"/>
          </a:xfrm>
        </p:spPr>
        <p:txBody>
          <a:bodyPr lIns="0" tIns="0" rIns="0" bIns="0" anchor="t"/>
          <a:lstStyle>
            <a:lvl1pPr>
              <a:defRPr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a:t>
            </a:r>
          </a:p>
        </p:txBody>
      </p:sp>
      <p:sp>
        <p:nvSpPr>
          <p:cNvPr id="8" name="TextBox 7">
            <a:extLst>
              <a:ext uri="{FF2B5EF4-FFF2-40B4-BE49-F238E27FC236}">
                <a16:creationId xmlns:a16="http://schemas.microsoft.com/office/drawing/2014/main"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318096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tandard Content Page Layout (includes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6789" y="174205"/>
            <a:ext cx="8205304" cy="545741"/>
          </a:xfrm>
        </p:spPr>
        <p:txBody>
          <a:bodyPr lIns="0"/>
          <a:lstStyle>
            <a:lvl1pPr>
              <a:defRPr baseline="0">
                <a:solidFill>
                  <a:schemeClr val="bg2">
                    <a:lumMod val="10000"/>
                  </a:schemeClr>
                </a:solidFill>
                <a:latin typeface="Amazon Ember Light"/>
                <a:cs typeface="Amazon Ember Light"/>
              </a:defRPr>
            </a:lvl1pPr>
          </a:lstStyle>
          <a:p>
            <a:pPr lvl="0"/>
            <a:r>
              <a:rPr lang="en-US" dirty="0"/>
              <a:t>Standard Content Page (optional, includes subtitle)</a:t>
            </a:r>
          </a:p>
        </p:txBody>
      </p:sp>
      <p:sp>
        <p:nvSpPr>
          <p:cNvPr id="5" name="Content Placeholder 3"/>
          <p:cNvSpPr>
            <a:spLocks noGrp="1"/>
          </p:cNvSpPr>
          <p:nvPr>
            <p:ph sz="half" idx="11" hasCustomPrompt="1"/>
          </p:nvPr>
        </p:nvSpPr>
        <p:spPr>
          <a:xfrm>
            <a:off x="342041" y="1545908"/>
            <a:ext cx="8226225" cy="380863"/>
          </a:xfrm>
        </p:spPr>
        <p:txBody>
          <a:bodyPr lIns="0"/>
          <a:lstStyle>
            <a:lvl1pPr>
              <a:defRPr b="1" i="0" baseline="0">
                <a:solidFill>
                  <a:schemeClr val="bg2">
                    <a:lumMod val="10000"/>
                  </a:schemeClr>
                </a:solidFill>
                <a:latin typeface="Amazon Ember"/>
                <a:cs typeface="Amazon Ember"/>
              </a:defRPr>
            </a:lvl1pPr>
          </a:lstStyle>
          <a:p>
            <a:r>
              <a:rPr lang="en-US" dirty="0"/>
              <a:t>Subtitle</a:t>
            </a:r>
          </a:p>
        </p:txBody>
      </p:sp>
      <p:sp>
        <p:nvSpPr>
          <p:cNvPr id="6" name="Content Placeholder 3"/>
          <p:cNvSpPr>
            <a:spLocks noGrp="1"/>
          </p:cNvSpPr>
          <p:nvPr>
            <p:ph sz="half" idx="12" hasCustomPrompt="1"/>
          </p:nvPr>
        </p:nvSpPr>
        <p:spPr>
          <a:xfrm>
            <a:off x="342041" y="1983921"/>
            <a:ext cx="8226225" cy="2647345"/>
          </a:xfrm>
        </p:spPr>
        <p:txBody>
          <a:bodyPr lIns="0" tIns="0" rIns="0" bIns="0" anchor="t"/>
          <a:lstStyle>
            <a:lvl1pPr>
              <a:defRPr baseline="0">
                <a:solidFill>
                  <a:schemeClr val="bg2">
                    <a:lumMod val="10000"/>
                  </a:schemeClr>
                </a:solidFill>
                <a:latin typeface="Amazon Ember Light"/>
                <a:cs typeface="Amazon Ember Light"/>
              </a:defRPr>
            </a:lvl1pPr>
          </a:lstStyle>
          <a:p>
            <a:r>
              <a:rPr lang="en-US" dirty="0"/>
              <a:t>Body copy here</a:t>
            </a:r>
          </a:p>
        </p:txBody>
      </p:sp>
      <p:sp>
        <p:nvSpPr>
          <p:cNvPr id="8" name="TextBox 7">
            <a:extLst>
              <a:ext uri="{FF2B5EF4-FFF2-40B4-BE49-F238E27FC236}">
                <a16:creationId xmlns:a16="http://schemas.microsoft.com/office/drawing/2014/main"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2">
                    <a:lumMod val="10000"/>
                  </a:schemeClr>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99023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2483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de Snippet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6789" y="174205"/>
            <a:ext cx="8205304" cy="545741"/>
          </a:xfrm>
        </p:spPr>
        <p:txBody>
          <a:bodyPr lIns="0"/>
          <a:lstStyle>
            <a:lvl1pPr>
              <a:defRPr>
                <a:solidFill>
                  <a:schemeClr val="bg2">
                    <a:lumMod val="10000"/>
                  </a:schemeClr>
                </a:solidFill>
                <a:latin typeface="Amazon Ember Light"/>
                <a:cs typeface="Amazon Ember Light"/>
              </a:defRPr>
            </a:lvl1pPr>
          </a:lstStyle>
          <a:p>
            <a:pPr lvl="0"/>
            <a:r>
              <a:rPr lang="en-US" dirty="0"/>
              <a:t>Code Snippet</a:t>
            </a:r>
          </a:p>
        </p:txBody>
      </p:sp>
      <p:sp>
        <p:nvSpPr>
          <p:cNvPr id="5" name="Content Placeholder 3"/>
          <p:cNvSpPr>
            <a:spLocks noGrp="1"/>
          </p:cNvSpPr>
          <p:nvPr>
            <p:ph sz="half" idx="12" hasCustomPrompt="1"/>
          </p:nvPr>
        </p:nvSpPr>
        <p:spPr>
          <a:xfrm>
            <a:off x="342042" y="1983921"/>
            <a:ext cx="8200050" cy="2579617"/>
          </a:xfrm>
        </p:spPr>
        <p:txBody>
          <a:bodyPr lIns="0" tIns="0" rIns="0" bIns="0"/>
          <a:lstStyle>
            <a:lvl1pPr>
              <a:defRPr baseline="0">
                <a:solidFill>
                  <a:schemeClr val="bg2">
                    <a:lumMod val="10000"/>
                  </a:schemeClr>
                </a:solidFill>
                <a:latin typeface="Amazon Ember Light"/>
                <a:cs typeface="Amazon Ember Light"/>
              </a:defRPr>
            </a:lvl1pPr>
          </a:lstStyle>
          <a:p>
            <a:r>
              <a:rPr lang="en-US" dirty="0"/>
              <a:t>lorem ipsum</a:t>
            </a:r>
          </a:p>
        </p:txBody>
      </p:sp>
      <p:sp>
        <p:nvSpPr>
          <p:cNvPr id="6" name="Content Placeholder 3"/>
          <p:cNvSpPr>
            <a:spLocks noGrp="1"/>
          </p:cNvSpPr>
          <p:nvPr>
            <p:ph sz="half" idx="11" hasCustomPrompt="1"/>
          </p:nvPr>
        </p:nvSpPr>
        <p:spPr>
          <a:xfrm>
            <a:off x="342041" y="1545908"/>
            <a:ext cx="8200051" cy="380863"/>
          </a:xfrm>
        </p:spPr>
        <p:txBody>
          <a:bodyPr lIns="0"/>
          <a:lstStyle>
            <a:lvl1pPr>
              <a:defRPr b="1" i="0" baseline="0">
                <a:solidFill>
                  <a:schemeClr val="bg2">
                    <a:lumMod val="10000"/>
                  </a:schemeClr>
                </a:solidFill>
                <a:latin typeface="Amazon Ember"/>
                <a:cs typeface="Amazon Ember"/>
              </a:defRPr>
            </a:lvl1pPr>
          </a:lstStyle>
          <a:p>
            <a:r>
              <a:rPr lang="en-US" dirty="0"/>
              <a:t>Sample Code:</a:t>
            </a:r>
          </a:p>
        </p:txBody>
      </p:sp>
      <p:sp>
        <p:nvSpPr>
          <p:cNvPr id="10" name="TextBox 9">
            <a:extLst>
              <a:ext uri="{FF2B5EF4-FFF2-40B4-BE49-F238E27FC236}">
                <a16:creationId xmlns:a16="http://schemas.microsoft.com/office/drawing/2014/main" id="{0A927AFF-C1F3-CE47-8062-5E82CEA3736A}"/>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2">
                    <a:lumMod val="10000"/>
                  </a:schemeClr>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301456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how me the code">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73F9A33-B3EC-564A-A5C9-FAFB7FEB9F50}"/>
              </a:ext>
            </a:extLst>
          </p:cNvPr>
          <p:cNvSpPr>
            <a:spLocks noGrp="1"/>
          </p:cNvSpPr>
          <p:nvPr>
            <p:ph sz="quarter" idx="10"/>
          </p:nvPr>
        </p:nvSpPr>
        <p:spPr>
          <a:xfrm>
            <a:off x="308223" y="2167403"/>
            <a:ext cx="7772400" cy="914400"/>
          </a:xfrm>
        </p:spPr>
        <p:txBody>
          <a:bodyPr/>
          <a:lstStyle>
            <a:lvl1pPr>
              <a:defRPr sz="4000"/>
            </a:lvl1pPr>
          </a:lstStyle>
          <a:p>
            <a:pPr lvl="0"/>
            <a:r>
              <a:rPr lang="en-US" dirty="0"/>
              <a:t>Edit Master text style</a:t>
            </a:r>
          </a:p>
        </p:txBody>
      </p:sp>
      <p:sp>
        <p:nvSpPr>
          <p:cNvPr id="13" name="TextBox 12">
            <a:extLst>
              <a:ext uri="{FF2B5EF4-FFF2-40B4-BE49-F238E27FC236}">
                <a16:creationId xmlns:a16="http://schemas.microsoft.com/office/drawing/2014/main" id="{9FDA4E98-562A-7E45-8344-FCBAD7D8FAE0}"/>
              </a:ext>
            </a:extLst>
          </p:cNvPr>
          <p:cNvSpPr txBox="1"/>
          <p:nvPr userDrawn="1"/>
        </p:nvSpPr>
        <p:spPr>
          <a:xfrm>
            <a:off x="308223" y="1551397"/>
            <a:ext cx="3357842" cy="461665"/>
          </a:xfrm>
          <a:prstGeom prst="rect">
            <a:avLst/>
          </a:prstGeom>
          <a:noFill/>
        </p:spPr>
        <p:txBody>
          <a:bodyPr wrap="none" rtlCol="0">
            <a:spAutoFit/>
          </a:bodyPr>
          <a:lstStyle/>
          <a:p>
            <a:r>
              <a:rPr lang="en-US" sz="2400" b="0" dirty="0">
                <a:solidFill>
                  <a:schemeClr val="accent1"/>
                </a:solidFill>
              </a:rPr>
              <a:t>SHOW ME THE CODE</a:t>
            </a:r>
          </a:p>
        </p:txBody>
      </p:sp>
    </p:spTree>
    <p:extLst>
      <p:ext uri="{BB962C8B-B14F-4D97-AF65-F5344CB8AC3E}">
        <p14:creationId xmlns:p14="http://schemas.microsoft.com/office/powerpoint/2010/main" val="214010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bg1"/>
                </a:solidFill>
              </a:defRPr>
            </a:lvl1pPr>
            <a:lvl2pPr marL="742950" indent="-285750">
              <a:buFont typeface="Arial"/>
              <a:buChar char="•"/>
              <a:defRPr>
                <a:solidFill>
                  <a:schemeClr val="bg1"/>
                </a:solidFill>
              </a:defRPr>
            </a:lvl2pPr>
            <a:lvl3pPr marL="1143000" indent="-228600">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845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bg1"/>
                </a:solidFill>
              </a:defRPr>
            </a:lvl1pPr>
            <a:lvl2pPr marL="742950" indent="-285750">
              <a:buFont typeface="Arial"/>
              <a:buChar char="•"/>
              <a:defRPr>
                <a:solidFill>
                  <a:schemeClr val="bg1"/>
                </a:solidFill>
              </a:defRPr>
            </a:lvl2pPr>
            <a:lvl3pPr marL="1143000" indent="-228600">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4B140D38-E0EC-0F45-815D-5CB5FB1DCECC}"/>
              </a:ext>
            </a:extLst>
          </p:cNvPr>
          <p:cNvSpPr>
            <a:spLocks noGrp="1"/>
          </p:cNvSpPr>
          <p:nvPr>
            <p:ph type="body" sz="quarter" idx="10"/>
          </p:nvPr>
        </p:nvSpPr>
        <p:spPr>
          <a:xfrm>
            <a:off x="336550" y="660400"/>
            <a:ext cx="8205543" cy="349250"/>
          </a:xfrm>
        </p:spPr>
        <p:txBody>
          <a:bodyPr/>
          <a:lstStyle>
            <a:lvl1pPr>
              <a:defRPr sz="2000"/>
            </a:lvl1pPr>
          </a:lstStyle>
          <a:p>
            <a:pPr lvl="0"/>
            <a:r>
              <a:rPr lang="en-US" dirty="0"/>
              <a:t>Edit Master text styles</a:t>
            </a:r>
          </a:p>
        </p:txBody>
      </p:sp>
    </p:spTree>
    <p:extLst>
      <p:ext uri="{BB962C8B-B14F-4D97-AF65-F5344CB8AC3E}">
        <p14:creationId xmlns:p14="http://schemas.microsoft.com/office/powerpoint/2010/main" val="212827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Tree>
    <p:extLst>
      <p:ext uri="{BB962C8B-B14F-4D97-AF65-F5344CB8AC3E}">
        <p14:creationId xmlns:p14="http://schemas.microsoft.com/office/powerpoint/2010/main" val="46706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
        <p:nvSpPr>
          <p:cNvPr id="3" name="Text Placeholder 6">
            <a:extLst>
              <a:ext uri="{FF2B5EF4-FFF2-40B4-BE49-F238E27FC236}">
                <a16:creationId xmlns:a16="http://schemas.microsoft.com/office/drawing/2014/main" id="{531A36BB-298C-DC46-8363-BE93EF42D3F8}"/>
              </a:ext>
            </a:extLst>
          </p:cNvPr>
          <p:cNvSpPr>
            <a:spLocks noGrp="1"/>
          </p:cNvSpPr>
          <p:nvPr>
            <p:ph type="body" sz="quarter" idx="10"/>
          </p:nvPr>
        </p:nvSpPr>
        <p:spPr>
          <a:xfrm>
            <a:off x="336550" y="660400"/>
            <a:ext cx="8205543" cy="349250"/>
          </a:xfrm>
        </p:spPr>
        <p:txBody>
          <a:bodyPr/>
          <a:lstStyle>
            <a:lvl1pPr>
              <a:defRPr sz="2000"/>
            </a:lvl1pPr>
          </a:lstStyle>
          <a:p>
            <a:pPr lvl="0"/>
            <a:r>
              <a:rPr lang="en-US" dirty="0"/>
              <a:t>Edit Master text styles</a:t>
            </a:r>
          </a:p>
        </p:txBody>
      </p:sp>
    </p:spTree>
    <p:extLst>
      <p:ext uri="{BB962C8B-B14F-4D97-AF65-F5344CB8AC3E}">
        <p14:creationId xmlns:p14="http://schemas.microsoft.com/office/powerpoint/2010/main" val="91187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02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33575" y="1012507"/>
            <a:ext cx="4038600" cy="3472073"/>
          </a:xfrm>
        </p:spPr>
        <p:txBody>
          <a:bodyPr/>
          <a:lstStyle>
            <a:lvl1pPr>
              <a:defRPr sz="2200">
                <a:solidFill>
                  <a:schemeClr val="bg1"/>
                </a:solidFill>
              </a:defRPr>
            </a:lvl1pPr>
            <a:lvl2pPr>
              <a:defRPr sz="20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24575" y="1012507"/>
            <a:ext cx="4038600" cy="3472073"/>
          </a:xfrm>
        </p:spPr>
        <p:txBody>
          <a:bodyPr/>
          <a:lstStyle>
            <a:lvl1pPr>
              <a:defRPr sz="2200">
                <a:solidFill>
                  <a:schemeClr val="bg1"/>
                </a:solidFill>
              </a:defRPr>
            </a:lvl1pPr>
            <a:lvl2pPr>
              <a:defRPr sz="20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351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36789" y="114936"/>
            <a:ext cx="8205304" cy="85725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340592" y="1009332"/>
            <a:ext cx="8205304" cy="355392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489150" y="4802438"/>
            <a:ext cx="3027774" cy="107722"/>
          </a:xfrm>
          <a:prstGeom prst="rect">
            <a:avLst/>
          </a:prstGeom>
          <a:noFill/>
        </p:spPr>
        <p:txBody>
          <a:bodyPr wrap="square" lIns="0" tIns="0" rIns="0" bIns="0" rtlCol="0">
            <a:spAutoFit/>
          </a:bodyPr>
          <a:lstStyle/>
          <a:p>
            <a:r>
              <a:rPr lang="en-US" sz="700" b="0" i="0" dirty="0">
                <a:solidFill>
                  <a:schemeClr val="bg1"/>
                </a:solidFill>
                <a:latin typeface="Amazon Ember Regular" charset="0"/>
              </a:rPr>
              <a:t>© 2018, Amazon Web Services, Inc. or its Affiliates. All rights reserved.</a:t>
            </a:r>
          </a:p>
        </p:txBody>
      </p:sp>
      <p:pic>
        <p:nvPicPr>
          <p:cNvPr id="7" name="Picture 6"/>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ext uri="{BB962C8B-B14F-4D97-AF65-F5344CB8AC3E}">
        <p14:creationId xmlns:p14="http://schemas.microsoft.com/office/powerpoint/2010/main" val="14311777"/>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726" r:id="rId3"/>
    <p:sldLayoutId id="2147483676" r:id="rId4"/>
    <p:sldLayoutId id="2147483729" r:id="rId5"/>
    <p:sldLayoutId id="2147483680" r:id="rId6"/>
    <p:sldLayoutId id="2147483730" r:id="rId7"/>
    <p:sldLayoutId id="2147483681" r:id="rId8"/>
    <p:sldLayoutId id="2147483678" r:id="rId9"/>
    <p:sldLayoutId id="2147483689" r:id="rId10"/>
    <p:sldLayoutId id="2147483690" r:id="rId11"/>
    <p:sldLayoutId id="2147483691" r:id="rId12"/>
    <p:sldLayoutId id="2147483693" r:id="rId13"/>
    <p:sldLayoutId id="2147483695" r:id="rId14"/>
    <p:sldLayoutId id="2147483687" r:id="rId15"/>
    <p:sldLayoutId id="2147483727" r:id="rId16"/>
    <p:sldLayoutId id="2147483732" r:id="rId17"/>
    <p:sldLayoutId id="2147483733" r:id="rId18"/>
    <p:sldLayoutId id="2147483734" r:id="rId19"/>
    <p:sldLayoutId id="214748373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800" b="0" i="0" kern="1200">
          <a:solidFill>
            <a:schemeClr val="bg1"/>
          </a:solidFill>
          <a:latin typeface="Amazon Ember Regular" charset="0"/>
          <a:ea typeface="+mj-ea"/>
          <a:cs typeface="Amazon Ember Regular" charset="0"/>
        </a:defRPr>
      </a:lvl1pPr>
    </p:titleStyle>
    <p:bodyStyle>
      <a:lvl1pPr marL="0" indent="0" algn="l" defTabSz="457200" rtl="0" eaLnBrk="1" latinLnBrk="0" hangingPunct="1">
        <a:spcBef>
          <a:spcPct val="20000"/>
        </a:spcBef>
        <a:buFontTx/>
        <a:buNone/>
        <a:defRPr sz="2400" b="0" i="0" kern="1200">
          <a:solidFill>
            <a:schemeClr val="bg1"/>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chemeClr val="bg1"/>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chemeClr val="bg1"/>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9.png"/><Relationship Id="rId21" Type="http://schemas.openxmlformats.org/officeDocument/2006/relationships/image" Target="../media/image136.tiff"/><Relationship Id="rId7" Type="http://schemas.openxmlformats.org/officeDocument/2006/relationships/image" Target="../media/image10.pn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notesSlide" Target="../notesSlides/notesSlide63.xml"/><Relationship Id="rId16" Type="http://schemas.openxmlformats.org/officeDocument/2006/relationships/image" Target="../media/image131.tiff"/><Relationship Id="rId20" Type="http://schemas.openxmlformats.org/officeDocument/2006/relationships/image" Target="../media/image135.tiff"/><Relationship Id="rId1" Type="http://schemas.openxmlformats.org/officeDocument/2006/relationships/slideLayout" Target="../slideLayouts/slideLayout6.xml"/><Relationship Id="rId6" Type="http://schemas.openxmlformats.org/officeDocument/2006/relationships/image" Target="../media/image122.png"/><Relationship Id="rId11" Type="http://schemas.openxmlformats.org/officeDocument/2006/relationships/image" Target="../media/image126.png"/><Relationship Id="rId5" Type="http://schemas.openxmlformats.org/officeDocument/2006/relationships/image" Target="../media/image121.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20.png"/><Relationship Id="rId9" Type="http://schemas.openxmlformats.org/officeDocument/2006/relationships/image" Target="../media/image124.png"/><Relationship Id="rId14" Type="http://schemas.openxmlformats.org/officeDocument/2006/relationships/image" Target="../media/image129.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65.xml"/><Relationship Id="rId1" Type="http://schemas.openxmlformats.org/officeDocument/2006/relationships/slideLayout" Target="../slideLayouts/slideLayout10.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103.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66.xml"/><Relationship Id="rId1" Type="http://schemas.openxmlformats.org/officeDocument/2006/relationships/slideLayout" Target="../slideLayouts/slideLayout10.xm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tiff"/><Relationship Id="rId9" Type="http://schemas.openxmlformats.org/officeDocument/2006/relationships/image" Target="../media/image152.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55.tiff"/><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image" Target="../media/image156.tiff"/><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159.png"/></Relationships>
</file>

<file path=ppt/slides/_rels/slide1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59.png"/></Relationships>
</file>

<file path=ppt/slides/_rels/slide11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16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image" Target="../media/image156.tiff"/><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63.tiff"/><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164.tiff"/></Relationships>
</file>

<file path=ppt/slides/_rels/slide1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137.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6.emf"/><Relationship Id="rId18" Type="http://schemas.openxmlformats.org/officeDocument/2006/relationships/image" Target="../media/image180.png"/><Relationship Id="rId3" Type="http://schemas.openxmlformats.org/officeDocument/2006/relationships/image" Target="../media/image167.emf"/><Relationship Id="rId7" Type="http://schemas.openxmlformats.org/officeDocument/2006/relationships/image" Target="../media/image171.png"/><Relationship Id="rId12" Type="http://schemas.openxmlformats.org/officeDocument/2006/relationships/image" Target="../media/image148.png"/><Relationship Id="rId17" Type="http://schemas.openxmlformats.org/officeDocument/2006/relationships/image" Target="../media/image179.png"/><Relationship Id="rId2" Type="http://schemas.openxmlformats.org/officeDocument/2006/relationships/notesSlide" Target="../notesSlides/notesSlide84.xml"/><Relationship Id="rId16" Type="http://schemas.openxmlformats.org/officeDocument/2006/relationships/image" Target="../media/image143.png"/><Relationship Id="rId20" Type="http://schemas.openxmlformats.org/officeDocument/2006/relationships/image" Target="../media/image181.png"/><Relationship Id="rId1" Type="http://schemas.openxmlformats.org/officeDocument/2006/relationships/slideLayout" Target="../slideLayouts/slideLayout6.xml"/><Relationship Id="rId6" Type="http://schemas.openxmlformats.org/officeDocument/2006/relationships/image" Target="../media/image170.emf"/><Relationship Id="rId11" Type="http://schemas.openxmlformats.org/officeDocument/2006/relationships/image" Target="../media/image175.png"/><Relationship Id="rId5" Type="http://schemas.openxmlformats.org/officeDocument/2006/relationships/image" Target="../media/image169.emf"/><Relationship Id="rId15" Type="http://schemas.openxmlformats.org/officeDocument/2006/relationships/image" Target="../media/image178.png"/><Relationship Id="rId10" Type="http://schemas.openxmlformats.org/officeDocument/2006/relationships/image" Target="../media/image174.png"/><Relationship Id="rId19" Type="http://schemas.microsoft.com/office/2007/relationships/hdphoto" Target="../media/hdphoto6.wdp"/><Relationship Id="rId4" Type="http://schemas.openxmlformats.org/officeDocument/2006/relationships/image" Target="../media/image168.emf"/><Relationship Id="rId9" Type="http://schemas.openxmlformats.org/officeDocument/2006/relationships/image" Target="../media/image173.png"/><Relationship Id="rId14" Type="http://schemas.openxmlformats.org/officeDocument/2006/relationships/image" Target="../media/image177.png"/></Relationships>
</file>

<file path=ppt/slides/_rels/slide138.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19.png"/><Relationship Id="rId7" Type="http://schemas.openxmlformats.org/officeDocument/2006/relationships/image" Target="../media/image184.png"/><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image" Target="../media/image121.png"/><Relationship Id="rId11" Type="http://schemas.openxmlformats.org/officeDocument/2006/relationships/image" Target="../media/image188.tiff"/><Relationship Id="rId5" Type="http://schemas.openxmlformats.org/officeDocument/2006/relationships/image" Target="../media/image183.png"/><Relationship Id="rId10" Type="http://schemas.openxmlformats.org/officeDocument/2006/relationships/image" Target="../media/image187.png"/><Relationship Id="rId4" Type="http://schemas.openxmlformats.org/officeDocument/2006/relationships/image" Target="../media/image182.png"/><Relationship Id="rId9" Type="http://schemas.openxmlformats.org/officeDocument/2006/relationships/image" Target="../media/image186.png"/></Relationships>
</file>

<file path=ppt/slides/_rels/slide13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hyperlink" Target="https://aws.amazon.com/fargate" TargetMode="External"/><Relationship Id="rId2" Type="http://schemas.openxmlformats.org/officeDocument/2006/relationships/hyperlink" Target="https://aws.amazon.com/ecs" TargetMode="External"/><Relationship Id="rId1" Type="http://schemas.openxmlformats.org/officeDocument/2006/relationships/slideLayout" Target="../slideLayouts/slideLayout4.xml"/><Relationship Id="rId5" Type="http://schemas.openxmlformats.org/officeDocument/2006/relationships/hyperlink" Target="https://aws.amazon.com/eks" TargetMode="External"/><Relationship Id="rId4" Type="http://schemas.openxmlformats.org/officeDocument/2006/relationships/hyperlink" Target="https://aws.amazon.com/serverles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4.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1.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tiff"/><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64.tiff"/><Relationship Id="rId4" Type="http://schemas.openxmlformats.org/officeDocument/2006/relationships/image" Target="../media/image63.png"/><Relationship Id="rId9" Type="http://schemas.openxmlformats.org/officeDocument/2006/relationships/image" Target="../media/image67.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71.png"/><Relationship Id="rId7" Type="http://schemas.openxmlformats.org/officeDocument/2006/relationships/image" Target="../media/image75.tif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79.sv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90.png"/><Relationship Id="rId4" Type="http://schemas.openxmlformats.org/officeDocument/2006/relationships/image" Target="../media/image71.png"/><Relationship Id="rId9" Type="http://schemas.openxmlformats.org/officeDocument/2006/relationships/image" Target="../media/image7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81.png"/><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hyperlink" Target="https://github.com/aws?q=xray-sdk"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93.xml.rels><?xml version="1.0" encoding="UTF-8" standalone="yes"?>
<Relationships xmlns="http://schemas.openxmlformats.org/package/2006/relationships"><Relationship Id="rId3" Type="http://schemas.openxmlformats.org/officeDocument/2006/relationships/hyperlink" Target="https://github.com/aws/aws-xray-daemon"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2.png"/><Relationship Id="rId7"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112.png"/><Relationship Id="rId5" Type="http://schemas.microsoft.com/office/2007/relationships/hdphoto" Target="../media/hdphoto3.wdp"/><Relationship Id="rId4" Type="http://schemas.openxmlformats.org/officeDocument/2006/relationships/image" Target="../media/image43.png"/></Relationships>
</file>

<file path=ppt/slides/_rels/slide97.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87898" y="1465777"/>
            <a:ext cx="8122701" cy="744537"/>
          </a:xfrm>
        </p:spPr>
        <p:txBody>
          <a:bodyPr/>
          <a:lstStyle/>
          <a:p>
            <a:r>
              <a:rPr lang="en-US" sz="3600" dirty="0"/>
              <a:t>Deploying Microservices </a:t>
            </a:r>
          </a:p>
          <a:p>
            <a:r>
              <a:rPr lang="en-US" sz="3600" dirty="0"/>
              <a:t>using AWS Compute</a:t>
            </a:r>
          </a:p>
        </p:txBody>
      </p:sp>
      <p:sp>
        <p:nvSpPr>
          <p:cNvPr id="7" name="TextBox 6"/>
          <p:cNvSpPr txBox="1"/>
          <p:nvPr/>
        </p:nvSpPr>
        <p:spPr>
          <a:xfrm>
            <a:off x="487898" y="2872111"/>
            <a:ext cx="3482969" cy="1631216"/>
          </a:xfrm>
          <a:prstGeom prst="rect">
            <a:avLst/>
          </a:prstGeom>
          <a:noFill/>
        </p:spPr>
        <p:txBody>
          <a:bodyPr wrap="square" rtlCol="0">
            <a:spAutoFit/>
          </a:bodyPr>
          <a:lstStyle/>
          <a:p>
            <a:r>
              <a:rPr lang="en-US" sz="2000" b="1"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Arun</a:t>
            </a:r>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Gupta</a:t>
            </a:r>
          </a:p>
          <a:p>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Principal Technologist</a:t>
            </a: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argu@amazon.com</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arungupta</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arun-gupta</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58" y="3593386"/>
            <a:ext cx="216000" cy="216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858" y="4206557"/>
            <a:ext cx="216000" cy="216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858" y="3899971"/>
            <a:ext cx="216000" cy="216000"/>
          </a:xfrm>
          <a:prstGeom prst="rect">
            <a:avLst/>
          </a:prstGeom>
        </p:spPr>
      </p:pic>
      <p:sp>
        <p:nvSpPr>
          <p:cNvPr id="9" name="TextBox 8">
            <a:extLst>
              <a:ext uri="{FF2B5EF4-FFF2-40B4-BE49-F238E27FC236}">
                <a16:creationId xmlns:a16="http://schemas.microsoft.com/office/drawing/2014/main" id="{21EB78A7-66B3-EF44-990C-3B48C65E562E}"/>
              </a:ext>
            </a:extLst>
          </p:cNvPr>
          <p:cNvSpPr txBox="1"/>
          <p:nvPr/>
        </p:nvSpPr>
        <p:spPr>
          <a:xfrm>
            <a:off x="4458765" y="2885778"/>
            <a:ext cx="3482969" cy="1631216"/>
          </a:xfrm>
          <a:prstGeom prst="rect">
            <a:avLst/>
          </a:prstGeom>
          <a:noFill/>
        </p:spPr>
        <p:txBody>
          <a:bodyPr wrap="square" rtlCol="0">
            <a:spAutoFit/>
          </a:bodyPr>
          <a:lstStyle/>
          <a:p>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Tiffany Jernigan</a:t>
            </a:r>
          </a:p>
          <a:p>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Developer Advocate</a:t>
            </a: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tfj@amazon.com</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tiffanyfayj</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tiffanyfj</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 name="Picture 9">
            <a:extLst>
              <a:ext uri="{FF2B5EF4-FFF2-40B4-BE49-F238E27FC236}">
                <a16:creationId xmlns:a16="http://schemas.microsoft.com/office/drawing/2014/main" id="{1C6E826C-5182-304C-BFAA-99E587FB9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592" y="3593386"/>
            <a:ext cx="216000" cy="152400"/>
          </a:xfrm>
          <a:prstGeom prst="rect">
            <a:avLst/>
          </a:prstGeom>
        </p:spPr>
      </p:pic>
      <p:pic>
        <p:nvPicPr>
          <p:cNvPr id="14" name="Picture 13">
            <a:extLst>
              <a:ext uri="{FF2B5EF4-FFF2-40B4-BE49-F238E27FC236}">
                <a16:creationId xmlns:a16="http://schemas.microsoft.com/office/drawing/2014/main" id="{2CCDB5A6-0D23-8145-9C00-C73BC9D5E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592" y="4206557"/>
            <a:ext cx="216000" cy="152400"/>
          </a:xfrm>
          <a:prstGeom prst="rect">
            <a:avLst/>
          </a:prstGeom>
        </p:spPr>
      </p:pic>
      <p:pic>
        <p:nvPicPr>
          <p:cNvPr id="15" name="Picture 14">
            <a:extLst>
              <a:ext uri="{FF2B5EF4-FFF2-40B4-BE49-F238E27FC236}">
                <a16:creationId xmlns:a16="http://schemas.microsoft.com/office/drawing/2014/main" id="{E30D0A66-D61C-D041-8CF4-FD9D2D834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592" y="3899971"/>
            <a:ext cx="216000" cy="152400"/>
          </a:xfrm>
          <a:prstGeom prst="rect">
            <a:avLst/>
          </a:prstGeom>
        </p:spPr>
      </p:pic>
    </p:spTree>
    <p:extLst>
      <p:ext uri="{BB962C8B-B14F-4D97-AF65-F5344CB8AC3E}">
        <p14:creationId xmlns:p14="http://schemas.microsoft.com/office/powerpoint/2010/main" val="211837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56BAD-CB28-724D-B85F-50C24DFD7C6C}"/>
              </a:ext>
            </a:extLst>
          </p:cNvPr>
          <p:cNvSpPr>
            <a:spLocks noGrp="1"/>
          </p:cNvSpPr>
          <p:nvPr>
            <p:ph type="title"/>
          </p:nvPr>
        </p:nvSpPr>
        <p:spPr/>
        <p:txBody>
          <a:bodyPr/>
          <a:lstStyle/>
          <a:p>
            <a:r>
              <a:rPr lang="en-US" dirty="0"/>
              <a:t>Eclipse </a:t>
            </a:r>
            <a:r>
              <a:rPr lang="en-US" dirty="0" err="1"/>
              <a:t>Microprofile</a:t>
            </a:r>
            <a:endParaRPr lang="en-US" dirty="0"/>
          </a:p>
        </p:txBody>
      </p:sp>
      <p:sp>
        <p:nvSpPr>
          <p:cNvPr id="7" name="Content Placeholder 6">
            <a:extLst>
              <a:ext uri="{FF2B5EF4-FFF2-40B4-BE49-F238E27FC236}">
                <a16:creationId xmlns:a16="http://schemas.microsoft.com/office/drawing/2014/main" id="{4BE1C111-AEE0-E845-B0F6-BEB44B4BA598}"/>
              </a:ext>
            </a:extLst>
          </p:cNvPr>
          <p:cNvSpPr>
            <a:spLocks noGrp="1"/>
          </p:cNvSpPr>
          <p:nvPr>
            <p:ph idx="1"/>
          </p:nvPr>
        </p:nvSpPr>
        <p:spPr/>
        <p:txBody>
          <a:bodyPr/>
          <a:lstStyle/>
          <a:p>
            <a:pPr marL="171450" indent="-171450">
              <a:buFont typeface="Arial" panose="020B0604020202020204" pitchFamily="34" charset="0"/>
              <a:buChar char="•"/>
            </a:pPr>
            <a:r>
              <a:rPr lang="en-US" sz="2000" dirty="0"/>
              <a:t>Defines open source Java microservices specifications</a:t>
            </a:r>
          </a:p>
          <a:p>
            <a:pPr marL="171450" indent="-171450">
              <a:buFont typeface="Arial" panose="020B0604020202020204" pitchFamily="34" charset="0"/>
              <a:buChar char="•"/>
            </a:pPr>
            <a:r>
              <a:rPr lang="en-US" sz="2000" dirty="0"/>
              <a:t>Multiple implementations: supported by many app servers</a:t>
            </a:r>
          </a:p>
          <a:p>
            <a:pPr marL="171450" indent="-171450">
              <a:buFont typeface="Arial" panose="020B0604020202020204" pitchFamily="34" charset="0"/>
              <a:buChar char="•"/>
            </a:pPr>
            <a:r>
              <a:rPr lang="en-US" sz="2000" dirty="0"/>
              <a:t>Aligns with Java EE (and Jakarta EE), but not require it</a:t>
            </a:r>
          </a:p>
          <a:p>
            <a:pPr marL="171450" indent="-171450">
              <a:buFont typeface="Arial" panose="020B0604020202020204" pitchFamily="34" charset="0"/>
              <a:buChar char="•"/>
            </a:pPr>
            <a:r>
              <a:rPr lang="en-US" sz="2000" dirty="0"/>
              <a:t>Quarterly releases</a:t>
            </a:r>
          </a:p>
          <a:p>
            <a:pPr marL="171450" indent="-171450">
              <a:buFont typeface="Arial" panose="020B0604020202020204" pitchFamily="34" charset="0"/>
              <a:buChar char="•"/>
            </a:pPr>
            <a:r>
              <a:rPr lang="en-US" sz="2000" dirty="0"/>
              <a:t>Under discussion/planning: service mesh support and more</a:t>
            </a:r>
          </a:p>
        </p:txBody>
      </p:sp>
      <p:pic>
        <p:nvPicPr>
          <p:cNvPr id="8" name="Shape 230">
            <a:extLst>
              <a:ext uri="{FF2B5EF4-FFF2-40B4-BE49-F238E27FC236}">
                <a16:creationId xmlns:a16="http://schemas.microsoft.com/office/drawing/2014/main" id="{C5FDAD6A-E1A0-0E40-BCB7-771A0A935920}"/>
              </a:ext>
            </a:extLst>
          </p:cNvPr>
          <p:cNvPicPr preferRelativeResize="0"/>
          <p:nvPr/>
        </p:nvPicPr>
        <p:blipFill>
          <a:blip r:embed="rId3">
            <a:alphaModFix/>
          </a:blip>
          <a:stretch>
            <a:fillRect/>
          </a:stretch>
        </p:blipFill>
        <p:spPr>
          <a:xfrm>
            <a:off x="5248971" y="256073"/>
            <a:ext cx="3646823" cy="641675"/>
          </a:xfrm>
          <a:prstGeom prst="rect">
            <a:avLst/>
          </a:prstGeom>
          <a:noFill/>
          <a:ln>
            <a:noFill/>
          </a:ln>
        </p:spPr>
      </p:pic>
      <p:sp>
        <p:nvSpPr>
          <p:cNvPr id="9" name="Rectangle 8">
            <a:extLst>
              <a:ext uri="{FF2B5EF4-FFF2-40B4-BE49-F238E27FC236}">
                <a16:creationId xmlns:a16="http://schemas.microsoft.com/office/drawing/2014/main" id="{7092AD69-46EB-2C40-9152-D9318E40B039}"/>
              </a:ext>
            </a:extLst>
          </p:cNvPr>
          <p:cNvSpPr/>
          <p:nvPr/>
        </p:nvSpPr>
        <p:spPr>
          <a:xfrm>
            <a:off x="472273" y="3014505"/>
            <a:ext cx="7998487" cy="1396721"/>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097AAAA-E8CB-804B-B8C1-5D0F6B5E355A}"/>
              </a:ext>
            </a:extLst>
          </p:cNvPr>
          <p:cNvSpPr/>
          <p:nvPr/>
        </p:nvSpPr>
        <p:spPr>
          <a:xfrm>
            <a:off x="561812" y="3134371"/>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JSON-P 1.0</a:t>
            </a:r>
          </a:p>
        </p:txBody>
      </p:sp>
      <p:sp>
        <p:nvSpPr>
          <p:cNvPr id="11" name="Rectangle 10">
            <a:extLst>
              <a:ext uri="{FF2B5EF4-FFF2-40B4-BE49-F238E27FC236}">
                <a16:creationId xmlns:a16="http://schemas.microsoft.com/office/drawing/2014/main" id="{A70C9A21-93C4-5C47-B4EB-2C5D060B5B45}"/>
              </a:ext>
            </a:extLst>
          </p:cNvPr>
          <p:cNvSpPr/>
          <p:nvPr/>
        </p:nvSpPr>
        <p:spPr>
          <a:xfrm>
            <a:off x="561812" y="3775129"/>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CDI 1.2</a:t>
            </a:r>
          </a:p>
        </p:txBody>
      </p:sp>
      <p:sp>
        <p:nvSpPr>
          <p:cNvPr id="12" name="Rectangle 11">
            <a:extLst>
              <a:ext uri="{FF2B5EF4-FFF2-40B4-BE49-F238E27FC236}">
                <a16:creationId xmlns:a16="http://schemas.microsoft.com/office/drawing/2014/main" id="{65544474-E0DA-F84C-A670-4C93DD004A36}"/>
              </a:ext>
            </a:extLst>
          </p:cNvPr>
          <p:cNvSpPr/>
          <p:nvPr/>
        </p:nvSpPr>
        <p:spPr>
          <a:xfrm>
            <a:off x="1892988" y="3134371"/>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Common Annotations</a:t>
            </a:r>
          </a:p>
        </p:txBody>
      </p:sp>
      <p:sp>
        <p:nvSpPr>
          <p:cNvPr id="13" name="Rectangle 12">
            <a:extLst>
              <a:ext uri="{FF2B5EF4-FFF2-40B4-BE49-F238E27FC236}">
                <a16:creationId xmlns:a16="http://schemas.microsoft.com/office/drawing/2014/main" id="{1FCFE93D-B85C-5448-B066-768503F6925D}"/>
              </a:ext>
            </a:extLst>
          </p:cNvPr>
          <p:cNvSpPr/>
          <p:nvPr/>
        </p:nvSpPr>
        <p:spPr>
          <a:xfrm>
            <a:off x="1892988" y="3775129"/>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JAX-RS 2.0</a:t>
            </a:r>
          </a:p>
        </p:txBody>
      </p:sp>
      <p:sp>
        <p:nvSpPr>
          <p:cNvPr id="14" name="Rectangle 13">
            <a:extLst>
              <a:ext uri="{FF2B5EF4-FFF2-40B4-BE49-F238E27FC236}">
                <a16:creationId xmlns:a16="http://schemas.microsoft.com/office/drawing/2014/main" id="{CC76C2FA-9A2C-4042-8C3E-4E468CD7F559}"/>
              </a:ext>
            </a:extLst>
          </p:cNvPr>
          <p:cNvSpPr/>
          <p:nvPr/>
        </p:nvSpPr>
        <p:spPr>
          <a:xfrm>
            <a:off x="3224164" y="3134371"/>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Health Check</a:t>
            </a:r>
          </a:p>
        </p:txBody>
      </p:sp>
      <p:sp>
        <p:nvSpPr>
          <p:cNvPr id="15" name="Rectangle 14">
            <a:extLst>
              <a:ext uri="{FF2B5EF4-FFF2-40B4-BE49-F238E27FC236}">
                <a16:creationId xmlns:a16="http://schemas.microsoft.com/office/drawing/2014/main" id="{E6978B39-D9D2-974A-B60D-3E8FB157A6B2}"/>
              </a:ext>
            </a:extLst>
          </p:cNvPr>
          <p:cNvSpPr/>
          <p:nvPr/>
        </p:nvSpPr>
        <p:spPr>
          <a:xfrm>
            <a:off x="3224164" y="3775129"/>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Fault Tolerance</a:t>
            </a:r>
          </a:p>
        </p:txBody>
      </p:sp>
      <p:sp>
        <p:nvSpPr>
          <p:cNvPr id="16" name="Rectangle 15">
            <a:extLst>
              <a:ext uri="{FF2B5EF4-FFF2-40B4-BE49-F238E27FC236}">
                <a16:creationId xmlns:a16="http://schemas.microsoft.com/office/drawing/2014/main" id="{A9CBA34F-064A-4D47-89FE-E5DBA161B2AF}"/>
              </a:ext>
            </a:extLst>
          </p:cNvPr>
          <p:cNvSpPr/>
          <p:nvPr/>
        </p:nvSpPr>
        <p:spPr>
          <a:xfrm>
            <a:off x="4555340" y="3134371"/>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t>Config</a:t>
            </a:r>
            <a:endParaRPr lang="en-US" sz="1400" dirty="0"/>
          </a:p>
        </p:txBody>
      </p:sp>
      <p:sp>
        <p:nvSpPr>
          <p:cNvPr id="17" name="Rectangle 16">
            <a:extLst>
              <a:ext uri="{FF2B5EF4-FFF2-40B4-BE49-F238E27FC236}">
                <a16:creationId xmlns:a16="http://schemas.microsoft.com/office/drawing/2014/main" id="{C752984B-A7FE-264E-8541-3D249DB90299}"/>
              </a:ext>
            </a:extLst>
          </p:cNvPr>
          <p:cNvSpPr/>
          <p:nvPr/>
        </p:nvSpPr>
        <p:spPr>
          <a:xfrm>
            <a:off x="4555340" y="3775129"/>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Metrics</a:t>
            </a:r>
          </a:p>
        </p:txBody>
      </p:sp>
      <p:sp>
        <p:nvSpPr>
          <p:cNvPr id="18" name="Rectangle 17">
            <a:extLst>
              <a:ext uri="{FF2B5EF4-FFF2-40B4-BE49-F238E27FC236}">
                <a16:creationId xmlns:a16="http://schemas.microsoft.com/office/drawing/2014/main" id="{61EB7116-EE5C-E94A-8A76-EC74F6E74702}"/>
              </a:ext>
            </a:extLst>
          </p:cNvPr>
          <p:cNvSpPr/>
          <p:nvPr/>
        </p:nvSpPr>
        <p:spPr>
          <a:xfrm>
            <a:off x="5886516" y="3134371"/>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Open API</a:t>
            </a:r>
          </a:p>
        </p:txBody>
      </p:sp>
      <p:sp>
        <p:nvSpPr>
          <p:cNvPr id="19" name="Rectangle 18">
            <a:extLst>
              <a:ext uri="{FF2B5EF4-FFF2-40B4-BE49-F238E27FC236}">
                <a16:creationId xmlns:a16="http://schemas.microsoft.com/office/drawing/2014/main" id="{24BB93A4-D5AA-AC40-BAFC-9D5BFC202CEB}"/>
              </a:ext>
            </a:extLst>
          </p:cNvPr>
          <p:cNvSpPr/>
          <p:nvPr/>
        </p:nvSpPr>
        <p:spPr>
          <a:xfrm>
            <a:off x="5886516" y="3775129"/>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Open Tracing</a:t>
            </a:r>
          </a:p>
        </p:txBody>
      </p:sp>
      <p:sp>
        <p:nvSpPr>
          <p:cNvPr id="20" name="Rectangle 19">
            <a:extLst>
              <a:ext uri="{FF2B5EF4-FFF2-40B4-BE49-F238E27FC236}">
                <a16:creationId xmlns:a16="http://schemas.microsoft.com/office/drawing/2014/main" id="{DA6AC448-6648-374E-BB0D-C16ABB511122}"/>
              </a:ext>
            </a:extLst>
          </p:cNvPr>
          <p:cNvSpPr/>
          <p:nvPr/>
        </p:nvSpPr>
        <p:spPr>
          <a:xfrm>
            <a:off x="7217694" y="3134371"/>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REST Client</a:t>
            </a:r>
          </a:p>
        </p:txBody>
      </p:sp>
      <p:sp>
        <p:nvSpPr>
          <p:cNvPr id="21" name="Rectangle 20">
            <a:extLst>
              <a:ext uri="{FF2B5EF4-FFF2-40B4-BE49-F238E27FC236}">
                <a16:creationId xmlns:a16="http://schemas.microsoft.com/office/drawing/2014/main" id="{7A939DFF-BD29-8B41-A6B7-14387F830225}"/>
              </a:ext>
            </a:extLst>
          </p:cNvPr>
          <p:cNvSpPr/>
          <p:nvPr/>
        </p:nvSpPr>
        <p:spPr>
          <a:xfrm>
            <a:off x="7217694" y="3775129"/>
            <a:ext cx="1188720" cy="562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JWT Propagation</a:t>
            </a:r>
          </a:p>
        </p:txBody>
      </p:sp>
    </p:spTree>
    <p:extLst>
      <p:ext uri="{BB962C8B-B14F-4D97-AF65-F5344CB8AC3E}">
        <p14:creationId xmlns:p14="http://schemas.microsoft.com/office/powerpoint/2010/main" val="247458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mazon Ember" charset="0"/>
                <a:ea typeface="Amazon Ember" charset="0"/>
                <a:cs typeface="Amazon Ember" charset="0"/>
              </a:rPr>
              <a:t>Spectrum of AWS offerings</a:t>
            </a:r>
          </a:p>
        </p:txBody>
      </p:sp>
      <p:grpSp>
        <p:nvGrpSpPr>
          <p:cNvPr id="46" name="Group 45"/>
          <p:cNvGrpSpPr/>
          <p:nvPr/>
        </p:nvGrpSpPr>
        <p:grpSpPr>
          <a:xfrm>
            <a:off x="6168836" y="1634347"/>
            <a:ext cx="931614" cy="675278"/>
            <a:chOff x="6869159" y="1532189"/>
            <a:chExt cx="931614" cy="67527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864" y="1532189"/>
              <a:ext cx="408586" cy="490304"/>
            </a:xfrm>
            <a:prstGeom prst="rect">
              <a:avLst/>
            </a:prstGeom>
          </p:spPr>
        </p:pic>
        <p:sp>
          <p:nvSpPr>
            <p:cNvPr id="7" name="TextBox 6"/>
            <p:cNvSpPr txBox="1"/>
            <p:nvPr/>
          </p:nvSpPr>
          <p:spPr>
            <a:xfrm>
              <a:off x="6869159" y="2077928"/>
              <a:ext cx="931614"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AWS</a:t>
              </a:r>
            </a:p>
            <a:p>
              <a:pPr algn="ctr"/>
              <a:r>
                <a:rPr lang="en-US" sz="1200" b="1" dirty="0">
                  <a:solidFill>
                    <a:schemeClr val="bg1"/>
                  </a:solidFill>
                  <a:latin typeface="Amazon Ember" charset="0"/>
                  <a:ea typeface="Amazon Ember" charset="0"/>
                  <a:cs typeface="Amazon Ember" charset="0"/>
                </a:rPr>
                <a:t>Lambda</a:t>
              </a:r>
            </a:p>
          </p:txBody>
        </p:sp>
      </p:grpSp>
      <p:grpSp>
        <p:nvGrpSpPr>
          <p:cNvPr id="45" name="Group 44"/>
          <p:cNvGrpSpPr/>
          <p:nvPr/>
        </p:nvGrpSpPr>
        <p:grpSpPr>
          <a:xfrm>
            <a:off x="8174608" y="1635342"/>
            <a:ext cx="826047" cy="667176"/>
            <a:chOff x="7574632" y="1521129"/>
            <a:chExt cx="826047" cy="66717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161" y="1521129"/>
              <a:ext cx="402988" cy="483586"/>
            </a:xfrm>
            <a:prstGeom prst="rect">
              <a:avLst/>
            </a:prstGeom>
          </p:spPr>
        </p:pic>
        <p:sp>
          <p:nvSpPr>
            <p:cNvPr id="9" name="TextBox 8"/>
            <p:cNvSpPr txBox="1"/>
            <p:nvPr/>
          </p:nvSpPr>
          <p:spPr>
            <a:xfrm>
              <a:off x="7574632" y="2058766"/>
              <a:ext cx="826047"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Kinesis</a:t>
              </a:r>
            </a:p>
          </p:txBody>
        </p:sp>
      </p:grpSp>
      <p:grpSp>
        <p:nvGrpSpPr>
          <p:cNvPr id="47" name="Group 46"/>
          <p:cNvGrpSpPr/>
          <p:nvPr/>
        </p:nvGrpSpPr>
        <p:grpSpPr>
          <a:xfrm>
            <a:off x="6223946" y="2676158"/>
            <a:ext cx="826047" cy="896480"/>
            <a:chOff x="6639046" y="2769819"/>
            <a:chExt cx="826047" cy="89648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014" y="2769819"/>
              <a:ext cx="391025" cy="469231"/>
            </a:xfrm>
            <a:prstGeom prst="rect">
              <a:avLst/>
            </a:prstGeom>
          </p:spPr>
        </p:pic>
        <p:sp>
          <p:nvSpPr>
            <p:cNvPr id="11" name="TextBox 10"/>
            <p:cNvSpPr txBox="1"/>
            <p:nvPr/>
          </p:nvSpPr>
          <p:spPr>
            <a:xfrm>
              <a:off x="6639046" y="3301844"/>
              <a:ext cx="826047" cy="364455"/>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S3</a:t>
              </a:r>
            </a:p>
          </p:txBody>
        </p:sp>
      </p:grpSp>
      <p:grpSp>
        <p:nvGrpSpPr>
          <p:cNvPr id="51" name="Group 50"/>
          <p:cNvGrpSpPr/>
          <p:nvPr/>
        </p:nvGrpSpPr>
        <p:grpSpPr>
          <a:xfrm>
            <a:off x="6132024" y="3681433"/>
            <a:ext cx="1010372" cy="654101"/>
            <a:chOff x="6755415" y="3866733"/>
            <a:chExt cx="1010372" cy="654101"/>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088" y="3866733"/>
              <a:ext cx="391025" cy="469230"/>
            </a:xfrm>
            <a:prstGeom prst="rect">
              <a:avLst/>
            </a:prstGeom>
          </p:spPr>
        </p:pic>
        <p:sp>
          <p:nvSpPr>
            <p:cNvPr id="13" name="TextBox 12"/>
            <p:cNvSpPr txBox="1"/>
            <p:nvPr/>
          </p:nvSpPr>
          <p:spPr>
            <a:xfrm>
              <a:off x="6755415" y="4391295"/>
              <a:ext cx="1010372"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API Gateway</a:t>
              </a:r>
            </a:p>
          </p:txBody>
        </p:sp>
      </p:grpSp>
      <p:grpSp>
        <p:nvGrpSpPr>
          <p:cNvPr id="49" name="Group 48"/>
          <p:cNvGrpSpPr/>
          <p:nvPr/>
        </p:nvGrpSpPr>
        <p:grpSpPr>
          <a:xfrm>
            <a:off x="8040288" y="2676158"/>
            <a:ext cx="1010372" cy="682635"/>
            <a:chOff x="7433024" y="3262867"/>
            <a:chExt cx="1010372" cy="682635"/>
          </a:xfrm>
        </p:grpSpPr>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0432" y="3262867"/>
              <a:ext cx="408585" cy="490302"/>
            </a:xfrm>
            <a:prstGeom prst="rect">
              <a:avLst/>
            </a:prstGeom>
          </p:spPr>
        </p:pic>
        <p:sp>
          <p:nvSpPr>
            <p:cNvPr id="15" name="TextBox 14"/>
            <p:cNvSpPr txBox="1"/>
            <p:nvPr/>
          </p:nvSpPr>
          <p:spPr>
            <a:xfrm>
              <a:off x="7433024" y="3815963"/>
              <a:ext cx="1010372"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SQS</a:t>
              </a:r>
            </a:p>
          </p:txBody>
        </p:sp>
      </p:grpSp>
      <p:grpSp>
        <p:nvGrpSpPr>
          <p:cNvPr id="50" name="Group 49"/>
          <p:cNvGrpSpPr/>
          <p:nvPr/>
        </p:nvGrpSpPr>
        <p:grpSpPr>
          <a:xfrm>
            <a:off x="7065651" y="2680707"/>
            <a:ext cx="1010372" cy="630494"/>
            <a:chOff x="7404961" y="2506363"/>
            <a:chExt cx="1010372" cy="630494"/>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0432" y="2506363"/>
              <a:ext cx="407600" cy="451496"/>
            </a:xfrm>
            <a:prstGeom prst="rect">
              <a:avLst/>
            </a:prstGeom>
          </p:spPr>
        </p:pic>
        <p:sp>
          <p:nvSpPr>
            <p:cNvPr id="17" name="TextBox 16"/>
            <p:cNvSpPr txBox="1"/>
            <p:nvPr/>
          </p:nvSpPr>
          <p:spPr>
            <a:xfrm>
              <a:off x="7404961" y="3007318"/>
              <a:ext cx="1010372"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DynamoDB</a:t>
              </a:r>
            </a:p>
          </p:txBody>
        </p:sp>
      </p:grpSp>
      <p:grpSp>
        <p:nvGrpSpPr>
          <p:cNvPr id="48" name="Group 47"/>
          <p:cNvGrpSpPr/>
          <p:nvPr/>
        </p:nvGrpSpPr>
        <p:grpSpPr>
          <a:xfrm>
            <a:off x="8224145" y="3743169"/>
            <a:ext cx="726971" cy="670614"/>
            <a:chOff x="8366704" y="4065035"/>
            <a:chExt cx="726971" cy="670614"/>
          </a:xfrm>
        </p:grpSpPr>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4450" y="4065035"/>
              <a:ext cx="411480" cy="493776"/>
            </a:xfrm>
            <a:prstGeom prst="rect">
              <a:avLst/>
            </a:prstGeom>
          </p:spPr>
        </p:pic>
        <p:sp>
          <p:nvSpPr>
            <p:cNvPr id="19" name="TextBox 18"/>
            <p:cNvSpPr txBox="1"/>
            <p:nvPr/>
          </p:nvSpPr>
          <p:spPr>
            <a:xfrm>
              <a:off x="8366704" y="4606110"/>
              <a:ext cx="726971"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AWS IoT</a:t>
              </a:r>
            </a:p>
          </p:txBody>
        </p:sp>
      </p:grpSp>
      <p:grpSp>
        <p:nvGrpSpPr>
          <p:cNvPr id="37" name="Group 36"/>
          <p:cNvGrpSpPr/>
          <p:nvPr/>
        </p:nvGrpSpPr>
        <p:grpSpPr>
          <a:xfrm>
            <a:off x="3456301" y="1723099"/>
            <a:ext cx="826047" cy="653537"/>
            <a:chOff x="3746478" y="1724609"/>
            <a:chExt cx="826047" cy="653537"/>
          </a:xfrm>
        </p:grpSpPr>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8526" y="1724609"/>
              <a:ext cx="397542" cy="477051"/>
            </a:xfrm>
            <a:prstGeom prst="rect">
              <a:avLst/>
            </a:prstGeom>
          </p:spPr>
        </p:pic>
        <p:sp>
          <p:nvSpPr>
            <p:cNvPr id="21" name="TextBox 20"/>
            <p:cNvSpPr txBox="1"/>
            <p:nvPr/>
          </p:nvSpPr>
          <p:spPr>
            <a:xfrm>
              <a:off x="3746478" y="2248607"/>
              <a:ext cx="826047"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EMR</a:t>
              </a:r>
            </a:p>
          </p:txBody>
        </p:sp>
      </p:grpSp>
      <p:grpSp>
        <p:nvGrpSpPr>
          <p:cNvPr id="2" name="Group 1"/>
          <p:cNvGrpSpPr/>
          <p:nvPr/>
        </p:nvGrpSpPr>
        <p:grpSpPr>
          <a:xfrm>
            <a:off x="3274249" y="2844667"/>
            <a:ext cx="1152305" cy="673448"/>
            <a:chOff x="3320549" y="2844667"/>
            <a:chExt cx="1152305" cy="673448"/>
          </a:xfrm>
        </p:grpSpPr>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0443" y="2844667"/>
              <a:ext cx="411480" cy="485681"/>
            </a:xfrm>
            <a:prstGeom prst="rect">
              <a:avLst/>
            </a:prstGeom>
          </p:spPr>
        </p:pic>
        <p:sp>
          <p:nvSpPr>
            <p:cNvPr id="23" name="TextBox 22"/>
            <p:cNvSpPr txBox="1"/>
            <p:nvPr/>
          </p:nvSpPr>
          <p:spPr>
            <a:xfrm>
              <a:off x="3320549" y="3388576"/>
              <a:ext cx="1152305"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ElastiCache</a:t>
              </a:r>
            </a:p>
          </p:txBody>
        </p:sp>
      </p:grpSp>
      <p:grpSp>
        <p:nvGrpSpPr>
          <p:cNvPr id="42" name="Group 41"/>
          <p:cNvGrpSpPr/>
          <p:nvPr/>
        </p:nvGrpSpPr>
        <p:grpSpPr>
          <a:xfrm>
            <a:off x="4179845" y="3569954"/>
            <a:ext cx="1010372" cy="633499"/>
            <a:chOff x="4626711" y="3543355"/>
            <a:chExt cx="1010372" cy="633499"/>
          </a:xfrm>
        </p:grpSpPr>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4813" y="3543355"/>
              <a:ext cx="391025" cy="452123"/>
            </a:xfrm>
            <a:prstGeom prst="rect">
              <a:avLst/>
            </a:prstGeom>
          </p:spPr>
        </p:pic>
        <p:sp>
          <p:nvSpPr>
            <p:cNvPr id="25" name="TextBox 24"/>
            <p:cNvSpPr txBox="1"/>
            <p:nvPr/>
          </p:nvSpPr>
          <p:spPr>
            <a:xfrm>
              <a:off x="4626711" y="4047315"/>
              <a:ext cx="1010372"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RDS</a:t>
              </a:r>
            </a:p>
          </p:txBody>
        </p:sp>
      </p:grpSp>
      <p:grpSp>
        <p:nvGrpSpPr>
          <p:cNvPr id="43" name="Group 42"/>
          <p:cNvGrpSpPr/>
          <p:nvPr/>
        </p:nvGrpSpPr>
        <p:grpSpPr>
          <a:xfrm>
            <a:off x="4811738" y="2880488"/>
            <a:ext cx="1152305" cy="615360"/>
            <a:chOff x="4969224" y="2482745"/>
            <a:chExt cx="1152305" cy="615360"/>
          </a:xfrm>
        </p:grpSpPr>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47910" y="2482745"/>
              <a:ext cx="411480" cy="452628"/>
            </a:xfrm>
            <a:prstGeom prst="rect">
              <a:avLst/>
            </a:prstGeom>
          </p:spPr>
        </p:pic>
        <p:sp>
          <p:nvSpPr>
            <p:cNvPr id="27" name="TextBox 26"/>
            <p:cNvSpPr txBox="1"/>
            <p:nvPr/>
          </p:nvSpPr>
          <p:spPr>
            <a:xfrm>
              <a:off x="4969224" y="2968566"/>
              <a:ext cx="1152305"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Redshift</a:t>
              </a:r>
            </a:p>
          </p:txBody>
        </p:sp>
      </p:grpSp>
      <p:grpSp>
        <p:nvGrpSpPr>
          <p:cNvPr id="44" name="Group 43"/>
          <p:cNvGrpSpPr/>
          <p:nvPr/>
        </p:nvGrpSpPr>
        <p:grpSpPr>
          <a:xfrm>
            <a:off x="4333841" y="1723099"/>
            <a:ext cx="1463417" cy="646779"/>
            <a:chOff x="4822554" y="1622878"/>
            <a:chExt cx="1463417" cy="646779"/>
          </a:xfrm>
        </p:grpSpPr>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52622" y="1622878"/>
              <a:ext cx="407469" cy="488963"/>
            </a:xfrm>
            <a:prstGeom prst="rect">
              <a:avLst/>
            </a:prstGeom>
          </p:spPr>
        </p:pic>
        <p:sp>
          <p:nvSpPr>
            <p:cNvPr id="29" name="TextBox 28"/>
            <p:cNvSpPr txBox="1"/>
            <p:nvPr/>
          </p:nvSpPr>
          <p:spPr>
            <a:xfrm>
              <a:off x="4822554" y="2140118"/>
              <a:ext cx="1463417"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ES</a:t>
              </a:r>
            </a:p>
          </p:txBody>
        </p:sp>
      </p:grpSp>
      <p:sp>
        <p:nvSpPr>
          <p:cNvPr id="31" name="TextBox 30"/>
          <p:cNvSpPr txBox="1"/>
          <p:nvPr/>
        </p:nvSpPr>
        <p:spPr>
          <a:xfrm>
            <a:off x="3919034" y="1097444"/>
            <a:ext cx="1201082" cy="338554"/>
          </a:xfrm>
          <a:prstGeom prst="rect">
            <a:avLst/>
          </a:prstGeom>
          <a:noFill/>
        </p:spPr>
        <p:txBody>
          <a:bodyPr wrap="square" rtlCol="0">
            <a:spAutoFit/>
          </a:bodyPr>
          <a:lstStyle/>
          <a:p>
            <a:r>
              <a:rPr lang="en-US" sz="1600" b="1" dirty="0">
                <a:solidFill>
                  <a:schemeClr val="bg1"/>
                </a:solidFill>
                <a:latin typeface="Amazon Ember" charset="0"/>
                <a:ea typeface="Amazon Ember" charset="0"/>
                <a:cs typeface="Amazon Ember" charset="0"/>
              </a:rPr>
              <a:t>Managed</a:t>
            </a:r>
          </a:p>
        </p:txBody>
      </p:sp>
      <p:sp>
        <p:nvSpPr>
          <p:cNvPr id="32" name="TextBox 31"/>
          <p:cNvSpPr txBox="1"/>
          <p:nvPr/>
        </p:nvSpPr>
        <p:spPr>
          <a:xfrm>
            <a:off x="6936027" y="1109018"/>
            <a:ext cx="1475744" cy="338554"/>
          </a:xfrm>
          <a:prstGeom prst="rect">
            <a:avLst/>
          </a:prstGeom>
          <a:noFill/>
        </p:spPr>
        <p:txBody>
          <a:bodyPr wrap="square" rtlCol="0">
            <a:spAutoFit/>
          </a:bodyPr>
          <a:lstStyle/>
          <a:p>
            <a:r>
              <a:rPr lang="en-US" sz="1600" b="1" dirty="0">
                <a:solidFill>
                  <a:schemeClr val="bg1"/>
                </a:solidFill>
                <a:latin typeface="Amazon Ember" charset="0"/>
                <a:ea typeface="Amazon Ember" charset="0"/>
                <a:cs typeface="Amazon Ember" charset="0"/>
              </a:rPr>
              <a:t>Serverless</a:t>
            </a:r>
          </a:p>
        </p:txBody>
      </p:sp>
      <p:grpSp>
        <p:nvGrpSpPr>
          <p:cNvPr id="5" name="Group 4"/>
          <p:cNvGrpSpPr/>
          <p:nvPr/>
        </p:nvGrpSpPr>
        <p:grpSpPr>
          <a:xfrm>
            <a:off x="967507" y="1761436"/>
            <a:ext cx="935054" cy="739584"/>
            <a:chOff x="967507" y="1761436"/>
            <a:chExt cx="935054" cy="739584"/>
          </a:xfrm>
        </p:grpSpPr>
        <p:pic>
          <p:nvPicPr>
            <p:cNvPr id="34" name="Picture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36321" y="1761436"/>
              <a:ext cx="408586" cy="490304"/>
            </a:xfrm>
            <a:prstGeom prst="rect">
              <a:avLst/>
            </a:prstGeom>
          </p:spPr>
        </p:pic>
        <p:sp>
          <p:nvSpPr>
            <p:cNvPr id="35" name="TextBox 34"/>
            <p:cNvSpPr txBox="1"/>
            <p:nvPr/>
          </p:nvSpPr>
          <p:spPr>
            <a:xfrm>
              <a:off x="967507" y="2341651"/>
              <a:ext cx="935054" cy="15936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EC2</a:t>
              </a:r>
            </a:p>
          </p:txBody>
        </p:sp>
      </p:grpSp>
      <p:grpSp>
        <p:nvGrpSpPr>
          <p:cNvPr id="52" name="Group 51"/>
          <p:cNvGrpSpPr/>
          <p:nvPr/>
        </p:nvGrpSpPr>
        <p:grpSpPr>
          <a:xfrm>
            <a:off x="125582" y="3390230"/>
            <a:ext cx="1152143" cy="1051636"/>
            <a:chOff x="37884" y="3089696"/>
            <a:chExt cx="1152143" cy="1051636"/>
          </a:xfrm>
        </p:grpSpPr>
        <p:pic>
          <p:nvPicPr>
            <p:cNvPr id="38" name="Picture 37"/>
            <p:cNvPicPr>
              <a:picLocks noChangeAspect="1"/>
            </p:cNvPicPr>
            <p:nvPr/>
          </p:nvPicPr>
          <p:blipFill>
            <a:blip r:embed="rId16"/>
            <a:stretch>
              <a:fillRect/>
            </a:stretch>
          </p:blipFill>
          <p:spPr>
            <a:xfrm>
              <a:off x="309156" y="3089696"/>
              <a:ext cx="609600" cy="609600"/>
            </a:xfrm>
            <a:prstGeom prst="rect">
              <a:avLst/>
            </a:prstGeom>
          </p:spPr>
        </p:pic>
        <p:sp>
          <p:nvSpPr>
            <p:cNvPr id="39" name="TextBox 38"/>
            <p:cNvSpPr txBox="1"/>
            <p:nvPr/>
          </p:nvSpPr>
          <p:spPr>
            <a:xfrm>
              <a:off x="37884" y="3725834"/>
              <a:ext cx="1152143" cy="415498"/>
            </a:xfrm>
            <a:prstGeom prst="rect">
              <a:avLst/>
            </a:prstGeom>
            <a:noFill/>
          </p:spPr>
          <p:txBody>
            <a:bodyPr wrap="square" rtlCol="0">
              <a:spAutoFit/>
            </a:bodyPr>
            <a:lstStyle/>
            <a:p>
              <a:pPr algn="ctr"/>
              <a:r>
                <a:rPr lang="en-US" sz="1000" b="1" dirty="0">
                  <a:solidFill>
                    <a:schemeClr val="bg1"/>
                  </a:solidFill>
                  <a:latin typeface="Amazon Ember" charset="0"/>
                  <a:ea typeface="Amazon Ember" charset="0"/>
                  <a:cs typeface="Amazon Ember" charset="0"/>
                </a:rPr>
                <a:t>Microsoft SQL Server</a:t>
              </a:r>
            </a:p>
          </p:txBody>
        </p:sp>
      </p:grpSp>
      <p:sp>
        <p:nvSpPr>
          <p:cNvPr id="41" name="TextBox 40"/>
          <p:cNvSpPr txBox="1"/>
          <p:nvPr/>
        </p:nvSpPr>
        <p:spPr>
          <a:xfrm>
            <a:off x="992577" y="1096383"/>
            <a:ext cx="1475744" cy="338554"/>
          </a:xfrm>
          <a:prstGeom prst="rect">
            <a:avLst/>
          </a:prstGeom>
          <a:noFill/>
        </p:spPr>
        <p:txBody>
          <a:bodyPr wrap="square" rtlCol="0">
            <a:spAutoFit/>
          </a:bodyPr>
          <a:lstStyle/>
          <a:p>
            <a:r>
              <a:rPr lang="en-US" sz="1600" b="1" dirty="0">
                <a:solidFill>
                  <a:schemeClr val="bg1"/>
                </a:solidFill>
                <a:latin typeface="Amazon Ember" charset="0"/>
                <a:ea typeface="Amazon Ember" charset="0"/>
                <a:cs typeface="Amazon Ember" charset="0"/>
              </a:rPr>
              <a:t>“On EC2”</a:t>
            </a:r>
          </a:p>
        </p:txBody>
      </p:sp>
      <p:grpSp>
        <p:nvGrpSpPr>
          <p:cNvPr id="55" name="Group 54"/>
          <p:cNvGrpSpPr/>
          <p:nvPr/>
        </p:nvGrpSpPr>
        <p:grpSpPr>
          <a:xfrm>
            <a:off x="7162531" y="1636399"/>
            <a:ext cx="826047" cy="651083"/>
            <a:chOff x="7125955" y="1660783"/>
            <a:chExt cx="826047" cy="651083"/>
          </a:xfrm>
        </p:grpSpPr>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24755" y="1660783"/>
              <a:ext cx="433845" cy="520615"/>
            </a:xfrm>
            <a:prstGeom prst="rect">
              <a:avLst/>
            </a:prstGeom>
          </p:spPr>
        </p:pic>
        <p:sp>
          <p:nvSpPr>
            <p:cNvPr id="54" name="TextBox 53"/>
            <p:cNvSpPr txBox="1"/>
            <p:nvPr/>
          </p:nvSpPr>
          <p:spPr>
            <a:xfrm>
              <a:off x="7125955" y="2182327"/>
              <a:ext cx="826047"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Cognito</a:t>
              </a:r>
            </a:p>
          </p:txBody>
        </p:sp>
      </p:grpSp>
      <p:pic>
        <p:nvPicPr>
          <p:cNvPr id="56" name="Picture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91122" y="3656438"/>
            <a:ext cx="460413" cy="522631"/>
          </a:xfrm>
          <a:prstGeom prst="rect">
            <a:avLst/>
          </a:prstGeom>
        </p:spPr>
      </p:pic>
      <p:sp>
        <p:nvSpPr>
          <p:cNvPr id="57" name="TextBox 56"/>
          <p:cNvSpPr txBox="1"/>
          <p:nvPr/>
        </p:nvSpPr>
        <p:spPr>
          <a:xfrm>
            <a:off x="7106341" y="4205994"/>
            <a:ext cx="1010372"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CloudWatch</a:t>
            </a:r>
          </a:p>
        </p:txBody>
      </p:sp>
      <p:pic>
        <p:nvPicPr>
          <p:cNvPr id="1026" name="Picture 2" descr="mage result for dock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85745" y="3709443"/>
            <a:ext cx="918756" cy="784771"/>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p:cNvCxnSpPr/>
          <p:nvPr/>
        </p:nvCxnSpPr>
        <p:spPr>
          <a:xfrm>
            <a:off x="2851355" y="1109018"/>
            <a:ext cx="19664" cy="36006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962351" y="1120992"/>
            <a:ext cx="19664" cy="36006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45645" y="2762865"/>
            <a:ext cx="2378777" cy="0"/>
          </a:xfrm>
          <a:prstGeom prst="line">
            <a:avLst/>
          </a:prstGeom>
        </p:spPr>
        <p:style>
          <a:lnRef idx="2">
            <a:schemeClr val="accent1"/>
          </a:lnRef>
          <a:fillRef idx="0">
            <a:schemeClr val="accent1"/>
          </a:fillRef>
          <a:effectRef idx="1">
            <a:schemeClr val="accent1"/>
          </a:effectRef>
          <a:fontRef idx="minor">
            <a:schemeClr val="tx1"/>
          </a:fontRef>
        </p:style>
      </p:cxnSp>
      <p:pic>
        <p:nvPicPr>
          <p:cNvPr id="1025" name="Picture 1024"/>
          <p:cNvPicPr>
            <a:picLocks noChangeAspect="1"/>
          </p:cNvPicPr>
          <p:nvPr/>
        </p:nvPicPr>
        <p:blipFill>
          <a:blip r:embed="rId20"/>
          <a:stretch>
            <a:fillRect/>
          </a:stretch>
        </p:blipFill>
        <p:spPr>
          <a:xfrm>
            <a:off x="1169332" y="2917706"/>
            <a:ext cx="691373" cy="752634"/>
          </a:xfrm>
          <a:prstGeom prst="rect">
            <a:avLst/>
          </a:prstGeom>
        </p:spPr>
      </p:pic>
      <p:pic>
        <p:nvPicPr>
          <p:cNvPr id="1028" name="Picture 1027"/>
          <p:cNvPicPr>
            <a:picLocks noChangeAspect="1"/>
          </p:cNvPicPr>
          <p:nvPr/>
        </p:nvPicPr>
        <p:blipFill>
          <a:blip r:embed="rId21"/>
          <a:stretch>
            <a:fillRect/>
          </a:stretch>
        </p:blipFill>
        <p:spPr>
          <a:xfrm>
            <a:off x="1706657" y="3275203"/>
            <a:ext cx="1310627" cy="640751"/>
          </a:xfrm>
          <a:prstGeom prst="rect">
            <a:avLst/>
          </a:prstGeom>
        </p:spPr>
      </p:pic>
    </p:spTree>
    <p:extLst>
      <p:ext uri="{BB962C8B-B14F-4D97-AF65-F5344CB8AC3E}">
        <p14:creationId xmlns:p14="http://schemas.microsoft.com/office/powerpoint/2010/main" val="1428261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Lambda Basics</a:t>
            </a:r>
          </a:p>
        </p:txBody>
      </p:sp>
    </p:spTree>
    <p:extLst>
      <p:ext uri="{BB962C8B-B14F-4D97-AF65-F5344CB8AC3E}">
        <p14:creationId xmlns:p14="http://schemas.microsoft.com/office/powerpoint/2010/main" val="106422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AWS Lambda</a:t>
            </a:r>
          </a:p>
        </p:txBody>
      </p:sp>
      <p:sp>
        <p:nvSpPr>
          <p:cNvPr id="6" name="Content Placeholder 2"/>
          <p:cNvSpPr>
            <a:spLocks noGrp="1"/>
          </p:cNvSpPr>
          <p:nvPr>
            <p:ph idx="4294967295"/>
          </p:nvPr>
        </p:nvSpPr>
        <p:spPr>
          <a:xfrm>
            <a:off x="1781033" y="1130300"/>
            <a:ext cx="2728913" cy="1363663"/>
          </a:xfrm>
        </p:spPr>
        <p:txBody>
          <a:bodyPr>
            <a:noAutofit/>
          </a:bodyPr>
          <a:lstStyle/>
          <a:p>
            <a:pPr marL="0" indent="0">
              <a:buNone/>
            </a:pPr>
            <a:r>
              <a:rPr lang="en-US" sz="1800" b="1" u="sng" dirty="0"/>
              <a:t>Bring your own code</a:t>
            </a:r>
          </a:p>
          <a:p>
            <a:pPr marL="285750" indent="-285750">
              <a:buFont typeface="Arial" panose="020B0604020202020204" pitchFamily="34" charset="0"/>
              <a:buChar char="•"/>
            </a:pPr>
            <a:r>
              <a:rPr lang="en-US" sz="1600" dirty="0"/>
              <a:t>Node.js, Java, Python, C#, Go</a:t>
            </a:r>
          </a:p>
          <a:p>
            <a:pPr marL="285750" indent="-285750">
              <a:buFont typeface="Arial" panose="020B0604020202020204" pitchFamily="34" charset="0"/>
              <a:buChar char="•"/>
            </a:pPr>
            <a:r>
              <a:rPr lang="en-US" sz="1600" dirty="0"/>
              <a:t>Bring your own libraries (even native ones)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457" y="1129663"/>
            <a:ext cx="914400" cy="914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38" y="1129663"/>
            <a:ext cx="914400" cy="914400"/>
          </a:xfrm>
          <a:prstGeom prst="rect">
            <a:avLst/>
          </a:prstGeom>
        </p:spPr>
      </p:pic>
      <p:grpSp>
        <p:nvGrpSpPr>
          <p:cNvPr id="9" name="Group 8"/>
          <p:cNvGrpSpPr/>
          <p:nvPr/>
        </p:nvGrpSpPr>
        <p:grpSpPr>
          <a:xfrm>
            <a:off x="4809392" y="3138362"/>
            <a:ext cx="914400" cy="955650"/>
            <a:chOff x="4394185" y="1972271"/>
            <a:chExt cx="914400" cy="95565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185" y="1972271"/>
              <a:ext cx="914400" cy="9144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6425" y="2535606"/>
              <a:ext cx="392315" cy="392315"/>
            </a:xfrm>
            <a:prstGeom prst="rect">
              <a:avLst/>
            </a:prstGeom>
          </p:spPr>
        </p:pic>
      </p:grpSp>
      <p:grpSp>
        <p:nvGrpSpPr>
          <p:cNvPr id="12" name="Group 11"/>
          <p:cNvGrpSpPr>
            <a:grpSpLocks noChangeAspect="1"/>
          </p:cNvGrpSpPr>
          <p:nvPr/>
        </p:nvGrpSpPr>
        <p:grpSpPr>
          <a:xfrm>
            <a:off x="627738" y="3265362"/>
            <a:ext cx="914400" cy="643694"/>
            <a:chOff x="328925" y="2084621"/>
            <a:chExt cx="1298952" cy="738932"/>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9619" y="2088231"/>
              <a:ext cx="388258" cy="38825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735" y="2148875"/>
              <a:ext cx="327613" cy="327613"/>
            </a:xfrm>
            <a:prstGeom prst="rect">
              <a:avLst/>
            </a:prstGeom>
          </p:spPr>
        </p:pic>
        <p:grpSp>
          <p:nvGrpSpPr>
            <p:cNvPr id="15" name="Group 2822"/>
            <p:cNvGrpSpPr/>
            <p:nvPr/>
          </p:nvGrpSpPr>
          <p:grpSpPr>
            <a:xfrm>
              <a:off x="1077481" y="2535678"/>
              <a:ext cx="260585" cy="287875"/>
              <a:chOff x="0" y="0"/>
              <a:chExt cx="1394170" cy="1394170"/>
            </a:xfrm>
          </p:grpSpPr>
          <p:sp>
            <p:nvSpPr>
              <p:cNvPr id="23" name="Shape 2820"/>
              <p:cNvSpPr/>
              <p:nvPr/>
            </p:nvSpPr>
            <p:spPr>
              <a:xfrm>
                <a:off x="0" y="0"/>
                <a:ext cx="1394170" cy="1394170"/>
              </a:xfrm>
              <a:custGeom>
                <a:avLst/>
                <a:gdLst/>
                <a:ahLst/>
                <a:cxnLst>
                  <a:cxn ang="0">
                    <a:pos x="wd2" y="hd2"/>
                  </a:cxn>
                  <a:cxn ang="5400000">
                    <a:pos x="wd2" y="hd2"/>
                  </a:cxn>
                  <a:cxn ang="10800000">
                    <a:pos x="wd2" y="hd2"/>
                  </a:cxn>
                  <a:cxn ang="16200000">
                    <a:pos x="wd2" y="hd2"/>
                  </a:cxn>
                </a:cxnLst>
                <a:rect l="0" t="0" r="r" b="b"/>
                <a:pathLst>
                  <a:path w="21600" h="21600" extrusionOk="0">
                    <a:moveTo>
                      <a:pt x="20048" y="0"/>
                    </a:moveTo>
                    <a:cubicBezTo>
                      <a:pt x="1552" y="0"/>
                      <a:pt x="1552" y="0"/>
                      <a:pt x="1552" y="0"/>
                    </a:cubicBezTo>
                    <a:cubicBezTo>
                      <a:pt x="696" y="0"/>
                      <a:pt x="0" y="696"/>
                      <a:pt x="0" y="1552"/>
                    </a:cubicBezTo>
                    <a:cubicBezTo>
                      <a:pt x="0" y="20048"/>
                      <a:pt x="0" y="20048"/>
                      <a:pt x="0" y="20048"/>
                    </a:cubicBezTo>
                    <a:cubicBezTo>
                      <a:pt x="0" y="20904"/>
                      <a:pt x="696" y="21600"/>
                      <a:pt x="1552" y="21600"/>
                    </a:cubicBezTo>
                    <a:cubicBezTo>
                      <a:pt x="7334" y="21600"/>
                      <a:pt x="7334" y="21600"/>
                      <a:pt x="7334" y="21600"/>
                    </a:cubicBezTo>
                    <a:cubicBezTo>
                      <a:pt x="9877" y="21600"/>
                      <a:pt x="9877" y="21600"/>
                      <a:pt x="9877" y="21600"/>
                    </a:cubicBezTo>
                    <a:cubicBezTo>
                      <a:pt x="20048" y="21600"/>
                      <a:pt x="20048" y="21600"/>
                      <a:pt x="20048" y="21600"/>
                    </a:cubicBezTo>
                    <a:cubicBezTo>
                      <a:pt x="20904" y="21600"/>
                      <a:pt x="21600" y="20904"/>
                      <a:pt x="21600" y="20048"/>
                    </a:cubicBezTo>
                    <a:cubicBezTo>
                      <a:pt x="21600" y="8726"/>
                      <a:pt x="21600" y="8726"/>
                      <a:pt x="21600" y="8726"/>
                    </a:cubicBezTo>
                    <a:cubicBezTo>
                      <a:pt x="21600" y="2248"/>
                      <a:pt x="21600" y="2248"/>
                      <a:pt x="21600" y="2248"/>
                    </a:cubicBezTo>
                    <a:cubicBezTo>
                      <a:pt x="21600" y="1552"/>
                      <a:pt x="21600" y="1552"/>
                      <a:pt x="21600" y="1552"/>
                    </a:cubicBezTo>
                    <a:cubicBezTo>
                      <a:pt x="21600" y="696"/>
                      <a:pt x="20904" y="0"/>
                      <a:pt x="20048" y="0"/>
                    </a:cubicBezTo>
                    <a:close/>
                  </a:path>
                </a:pathLst>
              </a:custGeom>
              <a:solidFill>
                <a:srgbClr val="FAA634"/>
              </a:solidFill>
              <a:ln w="3175" cap="flat">
                <a:noFill/>
                <a:miter lim="400000"/>
              </a:ln>
              <a:effectLst/>
            </p:spPr>
            <p:txBody>
              <a:bodyPr wrap="square" lIns="50800" tIns="50800" rIns="50800" bIns="50800" numCol="1" anchor="t">
                <a:noAutofit/>
              </a:bodyPr>
              <a:lstStyle/>
              <a:p>
                <a:pPr defTabSz="914378">
                  <a:defRPr sz="1800">
                    <a:solidFill>
                      <a:srgbClr val="000000"/>
                    </a:solidFill>
                    <a:latin typeface="Calibri"/>
                    <a:ea typeface="Calibri"/>
                    <a:cs typeface="Calibri"/>
                    <a:sym typeface="Calibri"/>
                  </a:defRPr>
                </a:pPr>
                <a:endParaRPr dirty="0">
                  <a:solidFill>
                    <a:srgbClr val="000000"/>
                  </a:solidFill>
                  <a:latin typeface="Calibri"/>
                  <a:ea typeface="Calibri"/>
                  <a:cs typeface="Calibri"/>
                  <a:sym typeface="Calibri"/>
                </a:endParaRPr>
              </a:p>
            </p:txBody>
          </p:sp>
          <p:pic>
            <p:nvPicPr>
              <p:cNvPr id="24" name="image11.pdf"/>
              <p:cNvPicPr/>
              <p:nvPr/>
            </p:nvPicPr>
            <p:blipFill>
              <a:blip r:embed="rId9" cstate="screen">
                <a:extLst>
                  <a:ext uri="{28A0092B-C50C-407E-A947-70E740481C1C}">
                    <a14:useLocalDpi xmlns:a14="http://schemas.microsoft.com/office/drawing/2010/main"/>
                  </a:ext>
                </a:extLst>
              </a:blip>
              <a:stretch>
                <a:fillRect/>
              </a:stretch>
            </p:blipFill>
            <p:spPr>
              <a:xfrm>
                <a:off x="147588" y="131039"/>
                <a:ext cx="1098992" cy="1132092"/>
              </a:xfrm>
              <a:prstGeom prst="rect">
                <a:avLst/>
              </a:prstGeom>
              <a:ln w="3175" cap="flat">
                <a:noFill/>
                <a:miter lim="400000"/>
              </a:ln>
              <a:effectLst/>
            </p:spPr>
          </p:pic>
        </p:grpSp>
        <p:grpSp>
          <p:nvGrpSpPr>
            <p:cNvPr id="16" name="Group 2822"/>
            <p:cNvGrpSpPr/>
            <p:nvPr/>
          </p:nvGrpSpPr>
          <p:grpSpPr>
            <a:xfrm>
              <a:off x="618412" y="2528866"/>
              <a:ext cx="260585" cy="287875"/>
              <a:chOff x="0" y="0"/>
              <a:chExt cx="1394170" cy="1394170"/>
            </a:xfrm>
            <a:solidFill>
              <a:schemeClr val="accent2"/>
            </a:solidFill>
          </p:grpSpPr>
          <p:sp>
            <p:nvSpPr>
              <p:cNvPr id="21" name="Shape 2820"/>
              <p:cNvSpPr/>
              <p:nvPr/>
            </p:nvSpPr>
            <p:spPr>
              <a:xfrm>
                <a:off x="0" y="0"/>
                <a:ext cx="1394170" cy="1394170"/>
              </a:xfrm>
              <a:custGeom>
                <a:avLst/>
                <a:gdLst/>
                <a:ahLst/>
                <a:cxnLst>
                  <a:cxn ang="0">
                    <a:pos x="wd2" y="hd2"/>
                  </a:cxn>
                  <a:cxn ang="5400000">
                    <a:pos x="wd2" y="hd2"/>
                  </a:cxn>
                  <a:cxn ang="10800000">
                    <a:pos x="wd2" y="hd2"/>
                  </a:cxn>
                  <a:cxn ang="16200000">
                    <a:pos x="wd2" y="hd2"/>
                  </a:cxn>
                </a:cxnLst>
                <a:rect l="0" t="0" r="r" b="b"/>
                <a:pathLst>
                  <a:path w="21600" h="21600" extrusionOk="0">
                    <a:moveTo>
                      <a:pt x="20048" y="0"/>
                    </a:moveTo>
                    <a:cubicBezTo>
                      <a:pt x="1552" y="0"/>
                      <a:pt x="1552" y="0"/>
                      <a:pt x="1552" y="0"/>
                    </a:cubicBezTo>
                    <a:cubicBezTo>
                      <a:pt x="696" y="0"/>
                      <a:pt x="0" y="696"/>
                      <a:pt x="0" y="1552"/>
                    </a:cubicBezTo>
                    <a:cubicBezTo>
                      <a:pt x="0" y="20048"/>
                      <a:pt x="0" y="20048"/>
                      <a:pt x="0" y="20048"/>
                    </a:cubicBezTo>
                    <a:cubicBezTo>
                      <a:pt x="0" y="20904"/>
                      <a:pt x="696" y="21600"/>
                      <a:pt x="1552" y="21600"/>
                    </a:cubicBezTo>
                    <a:cubicBezTo>
                      <a:pt x="7334" y="21600"/>
                      <a:pt x="7334" y="21600"/>
                      <a:pt x="7334" y="21600"/>
                    </a:cubicBezTo>
                    <a:cubicBezTo>
                      <a:pt x="9877" y="21600"/>
                      <a:pt x="9877" y="21600"/>
                      <a:pt x="9877" y="21600"/>
                    </a:cubicBezTo>
                    <a:cubicBezTo>
                      <a:pt x="20048" y="21600"/>
                      <a:pt x="20048" y="21600"/>
                      <a:pt x="20048" y="21600"/>
                    </a:cubicBezTo>
                    <a:cubicBezTo>
                      <a:pt x="20904" y="21600"/>
                      <a:pt x="21600" y="20904"/>
                      <a:pt x="21600" y="20048"/>
                    </a:cubicBezTo>
                    <a:cubicBezTo>
                      <a:pt x="21600" y="8726"/>
                      <a:pt x="21600" y="8726"/>
                      <a:pt x="21600" y="8726"/>
                    </a:cubicBezTo>
                    <a:cubicBezTo>
                      <a:pt x="21600" y="2248"/>
                      <a:pt x="21600" y="2248"/>
                      <a:pt x="21600" y="2248"/>
                    </a:cubicBezTo>
                    <a:cubicBezTo>
                      <a:pt x="21600" y="1552"/>
                      <a:pt x="21600" y="1552"/>
                      <a:pt x="21600" y="1552"/>
                    </a:cubicBezTo>
                    <a:cubicBezTo>
                      <a:pt x="21600" y="696"/>
                      <a:pt x="20904" y="0"/>
                      <a:pt x="20048" y="0"/>
                    </a:cubicBezTo>
                    <a:close/>
                  </a:path>
                </a:pathLst>
              </a:custGeom>
              <a:grpFill/>
              <a:ln w="3175" cap="flat">
                <a:noFill/>
                <a:miter lim="400000"/>
              </a:ln>
              <a:effectLst/>
            </p:spPr>
            <p:txBody>
              <a:bodyPr wrap="square" lIns="50800" tIns="50800" rIns="50800" bIns="50800" numCol="1" anchor="t">
                <a:noAutofit/>
              </a:bodyPr>
              <a:lstStyle/>
              <a:p>
                <a:pPr defTabSz="914378">
                  <a:defRPr sz="1800">
                    <a:solidFill>
                      <a:srgbClr val="000000"/>
                    </a:solidFill>
                    <a:latin typeface="Calibri"/>
                    <a:ea typeface="Calibri"/>
                    <a:cs typeface="Calibri"/>
                    <a:sym typeface="Calibri"/>
                  </a:defRPr>
                </a:pPr>
                <a:endParaRPr dirty="0">
                  <a:solidFill>
                    <a:srgbClr val="000000"/>
                  </a:solidFill>
                  <a:latin typeface="Calibri"/>
                  <a:ea typeface="Calibri"/>
                  <a:cs typeface="Calibri"/>
                  <a:sym typeface="Calibri"/>
                </a:endParaRPr>
              </a:p>
            </p:txBody>
          </p:sp>
          <p:pic>
            <p:nvPicPr>
              <p:cNvPr id="22" name="image11.pdf"/>
              <p:cNvPicPr/>
              <p:nvPr/>
            </p:nvPicPr>
            <p:blipFill>
              <a:blip r:embed="rId9" cstate="screen">
                <a:extLst>
                  <a:ext uri="{28A0092B-C50C-407E-A947-70E740481C1C}">
                    <a14:useLocalDpi xmlns:a14="http://schemas.microsoft.com/office/drawing/2010/main"/>
                  </a:ext>
                </a:extLst>
              </a:blip>
              <a:stretch>
                <a:fillRect/>
              </a:stretch>
            </p:blipFill>
            <p:spPr>
              <a:xfrm>
                <a:off x="147588" y="131039"/>
                <a:ext cx="1098992" cy="1132092"/>
              </a:xfrm>
              <a:prstGeom prst="rect">
                <a:avLst/>
              </a:prstGeom>
              <a:grpFill/>
              <a:ln w="3175" cap="flat">
                <a:noFill/>
                <a:miter lim="400000"/>
              </a:ln>
              <a:effectLst/>
            </p:spPr>
          </p:pic>
        </p:gr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925" y="2084621"/>
              <a:ext cx="402451" cy="40245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072" y="2398313"/>
              <a:ext cx="204851" cy="204851"/>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751" y="2398955"/>
              <a:ext cx="204851" cy="204851"/>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6722" y="2379263"/>
              <a:ext cx="204851" cy="204851"/>
            </a:xfrm>
            <a:prstGeom prst="rect">
              <a:avLst/>
            </a:prstGeom>
          </p:spPr>
        </p:pic>
      </p:grpSp>
      <p:sp>
        <p:nvSpPr>
          <p:cNvPr id="25" name="Content Placeholder 2"/>
          <p:cNvSpPr txBox="1">
            <a:spLocks/>
          </p:cNvSpPr>
          <p:nvPr/>
        </p:nvSpPr>
        <p:spPr>
          <a:xfrm>
            <a:off x="1760649" y="3020447"/>
            <a:ext cx="2729445" cy="1732528"/>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474746"/>
              </a:solidFill>
            </a:endParaRPr>
          </a:p>
        </p:txBody>
      </p:sp>
      <p:sp>
        <p:nvSpPr>
          <p:cNvPr id="26" name="Content Placeholder 2"/>
          <p:cNvSpPr txBox="1">
            <a:spLocks/>
          </p:cNvSpPr>
          <p:nvPr/>
        </p:nvSpPr>
        <p:spPr>
          <a:xfrm>
            <a:off x="5881752" y="1129663"/>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u="sng" dirty="0">
                <a:solidFill>
                  <a:schemeClr val="bg1"/>
                </a:solidFill>
              </a:rPr>
              <a:t>Simple resource model</a:t>
            </a:r>
          </a:p>
          <a:p>
            <a:pPr marL="285750" indent="-285750">
              <a:buFont typeface="Arial" panose="020B0604020202020204" pitchFamily="34" charset="0"/>
              <a:buChar char="•"/>
            </a:pPr>
            <a:r>
              <a:rPr lang="en-US" sz="1600" dirty="0">
                <a:solidFill>
                  <a:schemeClr val="bg1"/>
                </a:solidFill>
              </a:rPr>
              <a:t>Select power rating from 128 MB to 3 GB</a:t>
            </a:r>
          </a:p>
          <a:p>
            <a:pPr marL="285750" indent="-285750">
              <a:buFont typeface="Arial" panose="020B0604020202020204" pitchFamily="34" charset="0"/>
              <a:buChar char="•"/>
            </a:pPr>
            <a:r>
              <a:rPr lang="en-US" sz="1600" dirty="0">
                <a:solidFill>
                  <a:schemeClr val="bg1"/>
                </a:solidFill>
              </a:rPr>
              <a:t>CPU and network allocated proportionately</a:t>
            </a:r>
          </a:p>
        </p:txBody>
      </p:sp>
      <p:sp>
        <p:nvSpPr>
          <p:cNvPr id="27" name="Content Placeholder 2"/>
          <p:cNvSpPr txBox="1">
            <a:spLocks/>
          </p:cNvSpPr>
          <p:nvPr/>
        </p:nvSpPr>
        <p:spPr>
          <a:xfrm>
            <a:off x="1781033" y="3019283"/>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u="sng" dirty="0">
                <a:solidFill>
                  <a:schemeClr val="bg1"/>
                </a:solidFill>
              </a:rPr>
              <a:t>Flexible use</a:t>
            </a:r>
          </a:p>
          <a:p>
            <a:pPr marL="285750" indent="-285750">
              <a:buFont typeface="Arial" panose="020B0604020202020204" pitchFamily="34" charset="0"/>
              <a:buChar char="•"/>
            </a:pPr>
            <a:r>
              <a:rPr lang="en-US" sz="1600" dirty="0">
                <a:solidFill>
                  <a:schemeClr val="bg1"/>
                </a:solidFill>
              </a:rPr>
              <a:t>Synchronous or asynchronous</a:t>
            </a:r>
          </a:p>
          <a:p>
            <a:pPr marL="285750" indent="-285750">
              <a:buFont typeface="Arial" panose="020B0604020202020204" pitchFamily="34" charset="0"/>
              <a:buChar char="•"/>
            </a:pPr>
            <a:r>
              <a:rPr lang="en-US" sz="1600" dirty="0">
                <a:solidFill>
                  <a:schemeClr val="bg1"/>
                </a:solidFill>
              </a:rPr>
              <a:t>Integrated with other AWS services</a:t>
            </a:r>
          </a:p>
        </p:txBody>
      </p:sp>
      <p:sp>
        <p:nvSpPr>
          <p:cNvPr id="28" name="Content Placeholder 2"/>
          <p:cNvSpPr txBox="1">
            <a:spLocks/>
          </p:cNvSpPr>
          <p:nvPr/>
        </p:nvSpPr>
        <p:spPr>
          <a:xfrm>
            <a:off x="5881752" y="3018646"/>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u="sng" dirty="0">
                <a:solidFill>
                  <a:schemeClr val="bg1"/>
                </a:solidFill>
              </a:rPr>
              <a:t>Flexible authorization</a:t>
            </a:r>
          </a:p>
          <a:p>
            <a:pPr marL="285750" indent="-285750">
              <a:buFont typeface="Arial" panose="020B0604020202020204" pitchFamily="34" charset="0"/>
              <a:buChar char="•"/>
            </a:pPr>
            <a:r>
              <a:rPr lang="en-US" sz="1600" dirty="0">
                <a:solidFill>
                  <a:schemeClr val="bg1"/>
                </a:solidFill>
              </a:rPr>
              <a:t>Securely grant access to resources and VPCs</a:t>
            </a:r>
          </a:p>
          <a:p>
            <a:pPr marL="285750" indent="-285750">
              <a:buFont typeface="Arial" panose="020B0604020202020204" pitchFamily="34" charset="0"/>
              <a:buChar char="•"/>
            </a:pPr>
            <a:r>
              <a:rPr lang="en-US" sz="1600" dirty="0">
                <a:solidFill>
                  <a:schemeClr val="bg1"/>
                </a:solidFill>
              </a:rPr>
              <a:t>Fine-grained control for invoking your functions</a:t>
            </a:r>
          </a:p>
        </p:txBody>
      </p:sp>
    </p:spTree>
    <p:extLst>
      <p:ext uri="{BB962C8B-B14F-4D97-AF65-F5344CB8AC3E}">
        <p14:creationId xmlns:p14="http://schemas.microsoft.com/office/powerpoint/2010/main" val="112783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Lambda execution model</a:t>
            </a:r>
          </a:p>
        </p:txBody>
      </p:sp>
      <p:sp>
        <p:nvSpPr>
          <p:cNvPr id="6" name="Content Placeholder 5"/>
          <p:cNvSpPr>
            <a:spLocks noGrp="1"/>
          </p:cNvSpPr>
          <p:nvPr>
            <p:ph sz="half" idx="1"/>
          </p:nvPr>
        </p:nvSpPr>
        <p:spPr>
          <a:xfrm>
            <a:off x="332610" y="919557"/>
            <a:ext cx="2549458" cy="3394472"/>
          </a:xfrm>
        </p:spPr>
        <p:txBody>
          <a:bodyPr/>
          <a:lstStyle/>
          <a:p>
            <a:r>
              <a:rPr lang="en-US" dirty="0">
                <a:latin typeface="Helvetica" charset="0"/>
                <a:ea typeface="Helvetica" charset="0"/>
                <a:cs typeface="Helvetica" charset="0"/>
              </a:rPr>
              <a:t>Synchronous (push)</a:t>
            </a:r>
          </a:p>
        </p:txBody>
      </p:sp>
      <p:sp>
        <p:nvSpPr>
          <p:cNvPr id="7" name="Content Placeholder 6"/>
          <p:cNvSpPr>
            <a:spLocks noGrp="1"/>
          </p:cNvSpPr>
          <p:nvPr>
            <p:ph sz="half" idx="10"/>
          </p:nvPr>
        </p:nvSpPr>
        <p:spPr>
          <a:xfrm>
            <a:off x="3300632" y="919557"/>
            <a:ext cx="3043659" cy="3394472"/>
          </a:xfrm>
        </p:spPr>
        <p:txBody>
          <a:bodyPr/>
          <a:lstStyle/>
          <a:p>
            <a:r>
              <a:rPr lang="en-US">
                <a:latin typeface="Helvetica" charset="0"/>
                <a:ea typeface="Helvetica" charset="0"/>
                <a:cs typeface="Helvetica" charset="0"/>
              </a:rPr>
              <a:t>Asynchronous (event)</a:t>
            </a:r>
            <a:endParaRPr lang="en-US" dirty="0">
              <a:latin typeface="Helvetica" charset="0"/>
              <a:ea typeface="Helvetica" charset="0"/>
              <a:cs typeface="Helvetica" charset="0"/>
            </a:endParaRPr>
          </a:p>
        </p:txBody>
      </p:sp>
      <p:sp>
        <p:nvSpPr>
          <p:cNvPr id="8" name="Content Placeholder 7"/>
          <p:cNvSpPr>
            <a:spLocks noGrp="1"/>
          </p:cNvSpPr>
          <p:nvPr>
            <p:ph sz="half" idx="11"/>
          </p:nvPr>
        </p:nvSpPr>
        <p:spPr>
          <a:xfrm>
            <a:off x="6340894" y="943600"/>
            <a:ext cx="2442633" cy="3394472"/>
          </a:xfrm>
        </p:spPr>
        <p:txBody>
          <a:bodyPr/>
          <a:lstStyle/>
          <a:p>
            <a:r>
              <a:rPr lang="en-US" dirty="0">
                <a:latin typeface="Helvetica" charset="0"/>
                <a:ea typeface="Helvetica" charset="0"/>
                <a:cs typeface="Helvetica" charset="0"/>
              </a:rPr>
              <a:t>Stream-based</a:t>
            </a:r>
          </a:p>
        </p:txBody>
      </p:sp>
      <p:grpSp>
        <p:nvGrpSpPr>
          <p:cNvPr id="11" name="Group 10"/>
          <p:cNvGrpSpPr/>
          <p:nvPr/>
        </p:nvGrpSpPr>
        <p:grpSpPr>
          <a:xfrm>
            <a:off x="612237" y="1329258"/>
            <a:ext cx="1559250" cy="670035"/>
            <a:chOff x="1197676" y="1996618"/>
            <a:chExt cx="1559250" cy="670035"/>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676" y="1996618"/>
              <a:ext cx="558361" cy="670035"/>
            </a:xfrm>
            <a:prstGeom prst="rect">
              <a:avLst/>
            </a:prstGeom>
          </p:spPr>
        </p:pic>
        <p:sp>
          <p:nvSpPr>
            <p:cNvPr id="33" name="TextBox 32"/>
            <p:cNvSpPr txBox="1"/>
            <p:nvPr/>
          </p:nvSpPr>
          <p:spPr>
            <a:xfrm>
              <a:off x="1822592" y="2185599"/>
              <a:ext cx="934334" cy="323165"/>
            </a:xfrm>
            <a:prstGeom prst="rect">
              <a:avLst/>
            </a:prstGeom>
            <a:noFill/>
          </p:spPr>
          <p:txBody>
            <a:bodyPr wrap="square" lIns="0" tIns="0" rIns="0" bIns="0" rtlCol="0">
              <a:spAutoFit/>
            </a:bodyPr>
            <a:lstStyle>
              <a:defPPr>
                <a:defRPr lang="en-US"/>
              </a:defPPr>
              <a:lvl1pPr algn="ctr">
                <a:defRPr sz="1000">
                  <a:latin typeface="Helvetica Neue"/>
                  <a:cs typeface="Helvetica Neue"/>
                </a:defRPr>
              </a:lvl1pPr>
            </a:lstStyle>
            <a:p>
              <a:r>
                <a:rPr lang="en-US" sz="1050" dirty="0">
                  <a:solidFill>
                    <a:schemeClr val="bg1"/>
                  </a:solidFill>
                </a:rPr>
                <a:t>Amazon</a:t>
              </a:r>
              <a:br>
                <a:rPr lang="en-US" sz="1050" dirty="0">
                  <a:solidFill>
                    <a:schemeClr val="bg1"/>
                  </a:solidFill>
                </a:rPr>
              </a:br>
              <a:r>
                <a:rPr lang="en-US" sz="1050" dirty="0">
                  <a:solidFill>
                    <a:schemeClr val="bg1"/>
                  </a:solidFill>
                </a:rPr>
                <a:t>API Gateway</a:t>
              </a:r>
            </a:p>
          </p:txBody>
        </p:sp>
      </p:grpSp>
      <p:grpSp>
        <p:nvGrpSpPr>
          <p:cNvPr id="13" name="Group 12"/>
          <p:cNvGrpSpPr/>
          <p:nvPr/>
        </p:nvGrpSpPr>
        <p:grpSpPr>
          <a:xfrm>
            <a:off x="975041" y="3486226"/>
            <a:ext cx="861928" cy="991641"/>
            <a:chOff x="2745361" y="1661600"/>
            <a:chExt cx="934334" cy="1182104"/>
          </a:xfrm>
        </p:grpSpPr>
        <p:pic>
          <p:nvPicPr>
            <p:cNvPr id="28" name="Picture 27"/>
            <p:cNvPicPr>
              <a:picLocks noChangeAspect="1"/>
            </p:cNvPicPr>
            <p:nvPr/>
          </p:nvPicPr>
          <p:blipFill>
            <a:blip r:embed="rId4"/>
            <a:stretch>
              <a:fillRect/>
            </a:stretch>
          </p:blipFill>
          <p:spPr>
            <a:xfrm>
              <a:off x="2887979" y="1661600"/>
              <a:ext cx="649097" cy="670035"/>
            </a:xfrm>
            <a:prstGeom prst="rect">
              <a:avLst/>
            </a:prstGeom>
          </p:spPr>
        </p:pic>
        <p:sp>
          <p:nvSpPr>
            <p:cNvPr id="29" name="TextBox 28"/>
            <p:cNvSpPr txBox="1"/>
            <p:nvPr/>
          </p:nvSpPr>
          <p:spPr>
            <a:xfrm>
              <a:off x="2745361" y="2458469"/>
              <a:ext cx="934334" cy="385235"/>
            </a:xfrm>
            <a:prstGeom prst="rect">
              <a:avLst/>
            </a:prstGeom>
            <a:noFill/>
          </p:spPr>
          <p:txBody>
            <a:bodyPr wrap="square" lIns="0" tIns="0" rIns="0" bIns="0" rtlCol="0">
              <a:spAutoFit/>
            </a:bodyPr>
            <a:lstStyle>
              <a:defPPr>
                <a:defRPr lang="en-US"/>
              </a:defPPr>
              <a:lvl1pPr algn="ctr">
                <a:defRPr sz="1000">
                  <a:latin typeface="Helvetica Neue"/>
                  <a:cs typeface="Helvetica Neue"/>
                </a:defRPr>
              </a:lvl1pPr>
            </a:lstStyle>
            <a:p>
              <a:r>
                <a:rPr lang="en-US" sz="1050" dirty="0">
                  <a:solidFill>
                    <a:schemeClr val="bg1"/>
                  </a:solidFill>
                </a:rPr>
                <a:t>AWS Lambda function</a:t>
              </a:r>
            </a:p>
          </p:txBody>
        </p:sp>
      </p:grpSp>
      <p:grpSp>
        <p:nvGrpSpPr>
          <p:cNvPr id="18" name="Group 17"/>
          <p:cNvGrpSpPr/>
          <p:nvPr/>
        </p:nvGrpSpPr>
        <p:grpSpPr>
          <a:xfrm>
            <a:off x="6724337" y="1368375"/>
            <a:ext cx="1449219" cy="589461"/>
            <a:chOff x="3106169" y="1243721"/>
            <a:chExt cx="1449219" cy="589461"/>
          </a:xfrm>
        </p:grpSpPr>
        <p:pic>
          <p:nvPicPr>
            <p:cNvPr id="24" name="Picture 23" descr="DynamoD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69" y="1243721"/>
              <a:ext cx="589461" cy="589461"/>
            </a:xfrm>
            <a:prstGeom prst="rect">
              <a:avLst/>
            </a:prstGeom>
          </p:spPr>
        </p:pic>
        <p:sp>
          <p:nvSpPr>
            <p:cNvPr id="25" name="TextBox 24"/>
            <p:cNvSpPr txBox="1"/>
            <p:nvPr/>
          </p:nvSpPr>
          <p:spPr>
            <a:xfrm>
              <a:off x="3708312" y="1332888"/>
              <a:ext cx="847076" cy="323165"/>
            </a:xfrm>
            <a:prstGeom prst="rect">
              <a:avLst/>
            </a:prstGeom>
            <a:noFill/>
          </p:spPr>
          <p:txBody>
            <a:bodyPr wrap="square" lIns="0" tIns="0" rIns="0" bIns="0" rtlCol="0">
              <a:spAutoFit/>
            </a:bodyPr>
            <a:lstStyle/>
            <a:p>
              <a:pPr algn="ctr"/>
              <a:r>
                <a:rPr lang="en-US" sz="1050" dirty="0">
                  <a:solidFill>
                    <a:schemeClr val="bg1"/>
                  </a:solidFill>
                  <a:latin typeface="Helvetica Neue"/>
                  <a:cs typeface="Helvetica Neue"/>
                </a:rPr>
                <a:t>Amazon DynamoDB</a:t>
              </a:r>
            </a:p>
          </p:txBody>
        </p:sp>
      </p:grpSp>
      <p:pic>
        <p:nvPicPr>
          <p:cNvPr id="22" name="Picture 21" descr="SN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9620" y="1329258"/>
            <a:ext cx="640080" cy="640080"/>
          </a:xfrm>
          <a:prstGeom prst="rect">
            <a:avLst/>
          </a:prstGeom>
        </p:spPr>
      </p:pic>
      <p:sp>
        <p:nvSpPr>
          <p:cNvPr id="23" name="TextBox 22"/>
          <p:cNvSpPr txBox="1"/>
          <p:nvPr/>
        </p:nvSpPr>
        <p:spPr>
          <a:xfrm>
            <a:off x="4156547" y="1487715"/>
            <a:ext cx="836042" cy="323165"/>
          </a:xfrm>
          <a:prstGeom prst="rect">
            <a:avLst/>
          </a:prstGeom>
          <a:noFill/>
        </p:spPr>
        <p:txBody>
          <a:bodyPr wrap="square" lIns="0" tIns="0" rIns="0" bIns="0" rtlCol="0">
            <a:spAutoFit/>
          </a:bodyPr>
          <a:lstStyle/>
          <a:p>
            <a:pPr algn="ctr"/>
            <a:r>
              <a:rPr lang="en-US" sz="1050" dirty="0">
                <a:solidFill>
                  <a:schemeClr val="bg1"/>
                </a:solidFill>
                <a:latin typeface="Helvetica Neue"/>
                <a:cs typeface="Helvetica Neue"/>
              </a:rPr>
              <a:t>Amazon </a:t>
            </a:r>
          </a:p>
          <a:p>
            <a:pPr algn="ctr"/>
            <a:r>
              <a:rPr lang="en-US" sz="1050" dirty="0">
                <a:solidFill>
                  <a:schemeClr val="bg1"/>
                </a:solidFill>
                <a:latin typeface="Helvetica Neue"/>
                <a:cs typeface="Helvetica Neue"/>
              </a:rPr>
              <a:t>SNS</a:t>
            </a:r>
          </a:p>
        </p:txBody>
      </p:sp>
      <p:grpSp>
        <p:nvGrpSpPr>
          <p:cNvPr id="48" name="Group 47"/>
          <p:cNvGrpSpPr/>
          <p:nvPr/>
        </p:nvGrpSpPr>
        <p:grpSpPr>
          <a:xfrm rot="5400000">
            <a:off x="1236973" y="1886228"/>
            <a:ext cx="338065" cy="1530963"/>
            <a:chOff x="338290" y="0"/>
            <a:chExt cx="582016" cy="3063240"/>
          </a:xfrm>
        </p:grpSpPr>
        <p:sp>
          <p:nvSpPr>
            <p:cNvPr id="49" name="Rectangle 48"/>
            <p:cNvSpPr/>
            <p:nvPr/>
          </p:nvSpPr>
          <p:spPr>
            <a:xfrm rot="16200000">
              <a:off x="-902323" y="1240613"/>
              <a:ext cx="3063240" cy="582014"/>
            </a:xfrm>
            <a:prstGeom prst="rect">
              <a:avLst/>
            </a:prstGeom>
          </p:spPr>
          <p:style>
            <a:lnRef idx="2">
              <a:schemeClr val="accent3"/>
            </a:lnRef>
            <a:fillRef idx="1">
              <a:schemeClr val="lt1"/>
            </a:fillRef>
            <a:effectRef idx="0">
              <a:schemeClr val="accent3"/>
            </a:effectRef>
            <a:fontRef idx="minor">
              <a:schemeClr val="dk1"/>
            </a:fontRef>
          </p:style>
          <p:txBody>
            <a:bodyPr/>
            <a:lstStyle/>
            <a:p>
              <a:r>
                <a:rPr lang="en-US" sz="1600" dirty="0">
                  <a:solidFill>
                    <a:schemeClr val="tx2">
                      <a:lumMod val="50000"/>
                    </a:schemeClr>
                  </a:solidFill>
                </a:rPr>
                <a:t>    /</a:t>
              </a:r>
              <a:r>
                <a:rPr lang="en-US" sz="1600" dirty="0" err="1">
                  <a:solidFill>
                    <a:schemeClr val="tx2">
                      <a:lumMod val="50000"/>
                    </a:schemeClr>
                  </a:solidFill>
                </a:rPr>
                <a:t>api</a:t>
              </a:r>
              <a:r>
                <a:rPr lang="en-US" sz="1600" dirty="0">
                  <a:solidFill>
                    <a:schemeClr val="tx2">
                      <a:lumMod val="50000"/>
                    </a:schemeClr>
                  </a:solidFill>
                </a:rPr>
                <a:t>/hello</a:t>
              </a:r>
              <a:endParaRPr lang="en-US" dirty="0">
                <a:solidFill>
                  <a:schemeClr val="tx2">
                    <a:lumMod val="50000"/>
                  </a:schemeClr>
                </a:solidFill>
              </a:endParaRPr>
            </a:p>
          </p:txBody>
        </p:sp>
        <p:sp>
          <p:nvSpPr>
            <p:cNvPr id="50" name="Rectangle 49"/>
            <p:cNvSpPr/>
            <p:nvPr/>
          </p:nvSpPr>
          <p:spPr>
            <a:xfrm rot="16200000">
              <a:off x="-902321" y="1240612"/>
              <a:ext cx="3063240" cy="58201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endParaRPr lang="en-US" kern="1200" dirty="0">
                <a:solidFill>
                  <a:schemeClr val="bg1"/>
                </a:solidFill>
              </a:endParaRPr>
            </a:p>
          </p:txBody>
        </p:sp>
      </p:grpSp>
      <p:cxnSp>
        <p:nvCxnSpPr>
          <p:cNvPr id="54" name="Straight Arrow Connector 53"/>
          <p:cNvCxnSpPr>
            <a:stCxn id="49" idx="2"/>
            <a:endCxn id="28" idx="0"/>
          </p:cNvCxnSpPr>
          <p:nvPr/>
        </p:nvCxnSpPr>
        <p:spPr>
          <a:xfrm flipH="1">
            <a:off x="1406005" y="2820741"/>
            <a:ext cx="1" cy="66548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49" idx="0"/>
          </p:cNvCxnSpPr>
          <p:nvPr/>
        </p:nvCxnSpPr>
        <p:spPr>
          <a:xfrm>
            <a:off x="1406004" y="1976135"/>
            <a:ext cx="2" cy="50654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4262727" y="2989380"/>
            <a:ext cx="0" cy="42939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3831764" y="3486226"/>
            <a:ext cx="861928" cy="991641"/>
            <a:chOff x="2745361" y="1661600"/>
            <a:chExt cx="934334" cy="1182104"/>
          </a:xfrm>
        </p:grpSpPr>
        <p:pic>
          <p:nvPicPr>
            <p:cNvPr id="64" name="Picture 63"/>
            <p:cNvPicPr>
              <a:picLocks noChangeAspect="1"/>
            </p:cNvPicPr>
            <p:nvPr/>
          </p:nvPicPr>
          <p:blipFill>
            <a:blip r:embed="rId4"/>
            <a:stretch>
              <a:fillRect/>
            </a:stretch>
          </p:blipFill>
          <p:spPr>
            <a:xfrm>
              <a:off x="2887979" y="1661600"/>
              <a:ext cx="649097" cy="670035"/>
            </a:xfrm>
            <a:prstGeom prst="rect">
              <a:avLst/>
            </a:prstGeom>
          </p:spPr>
        </p:pic>
        <p:sp>
          <p:nvSpPr>
            <p:cNvPr id="65" name="TextBox 64"/>
            <p:cNvSpPr txBox="1"/>
            <p:nvPr/>
          </p:nvSpPr>
          <p:spPr>
            <a:xfrm>
              <a:off x="2745361" y="2458469"/>
              <a:ext cx="934334" cy="385235"/>
            </a:xfrm>
            <a:prstGeom prst="rect">
              <a:avLst/>
            </a:prstGeom>
            <a:noFill/>
          </p:spPr>
          <p:txBody>
            <a:bodyPr wrap="square" lIns="0" tIns="0" rIns="0" bIns="0" rtlCol="0">
              <a:spAutoFit/>
            </a:bodyPr>
            <a:lstStyle>
              <a:defPPr>
                <a:defRPr lang="en-US"/>
              </a:defPPr>
              <a:lvl1pPr algn="ctr">
                <a:defRPr sz="1000">
                  <a:latin typeface="Helvetica Neue"/>
                  <a:cs typeface="Helvetica Neue"/>
                </a:defRPr>
              </a:lvl1pPr>
            </a:lstStyle>
            <a:p>
              <a:r>
                <a:rPr lang="en-US" sz="1050" dirty="0">
                  <a:solidFill>
                    <a:schemeClr val="bg1"/>
                  </a:solidFill>
                </a:rPr>
                <a:t>AWS Lambda function</a:t>
              </a:r>
            </a:p>
          </p:txBody>
        </p:sp>
      </p:grpSp>
      <p:pic>
        <p:nvPicPr>
          <p:cNvPr id="67" name="Picture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2646" y="1983726"/>
            <a:ext cx="521367" cy="625640"/>
          </a:xfrm>
          <a:prstGeom prst="rect">
            <a:avLst/>
          </a:prstGeom>
        </p:spPr>
      </p:pic>
      <p:sp>
        <p:nvSpPr>
          <p:cNvPr id="69" name="TextBox 68"/>
          <p:cNvSpPr txBox="1"/>
          <p:nvPr/>
        </p:nvSpPr>
        <p:spPr>
          <a:xfrm>
            <a:off x="4156547" y="2137899"/>
            <a:ext cx="836042" cy="323165"/>
          </a:xfrm>
          <a:prstGeom prst="rect">
            <a:avLst/>
          </a:prstGeom>
          <a:noFill/>
        </p:spPr>
        <p:txBody>
          <a:bodyPr wrap="square" lIns="0" tIns="0" rIns="0" bIns="0" rtlCol="0">
            <a:spAutoFit/>
          </a:bodyPr>
          <a:lstStyle/>
          <a:p>
            <a:pPr algn="ctr"/>
            <a:r>
              <a:rPr lang="en-US" sz="1050" dirty="0">
                <a:solidFill>
                  <a:schemeClr val="bg1"/>
                </a:solidFill>
                <a:latin typeface="Helvetica Neue"/>
                <a:cs typeface="Helvetica Neue"/>
              </a:rPr>
              <a:t>Amazon </a:t>
            </a:r>
          </a:p>
          <a:p>
            <a:pPr algn="ctr"/>
            <a:r>
              <a:rPr lang="en-US" sz="1050" dirty="0">
                <a:solidFill>
                  <a:schemeClr val="bg1"/>
                </a:solidFill>
                <a:latin typeface="Helvetica Neue"/>
                <a:cs typeface="Helvetica Neue"/>
              </a:rPr>
              <a:t>S3</a:t>
            </a:r>
          </a:p>
        </p:txBody>
      </p:sp>
      <p:cxnSp>
        <p:nvCxnSpPr>
          <p:cNvPr id="72" name="Straight Arrow Connector 71"/>
          <p:cNvCxnSpPr/>
          <p:nvPr/>
        </p:nvCxnSpPr>
        <p:spPr>
          <a:xfrm flipH="1">
            <a:off x="3650644" y="2820741"/>
            <a:ext cx="1253826" cy="0"/>
          </a:xfrm>
          <a:prstGeom prst="straightConnector1">
            <a:avLst/>
          </a:prstGeom>
          <a:ln>
            <a:solidFill>
              <a:srgbClr val="C0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H="1">
            <a:off x="3650644" y="2904315"/>
            <a:ext cx="1253826" cy="0"/>
          </a:xfrm>
          <a:prstGeom prst="straightConnector1">
            <a:avLst/>
          </a:prstGeom>
          <a:ln>
            <a:solidFill>
              <a:srgbClr val="00B05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H="1">
            <a:off x="3650644" y="2989380"/>
            <a:ext cx="1253826" cy="0"/>
          </a:xfrm>
          <a:prstGeom prst="straightConnector1">
            <a:avLst/>
          </a:prstGeom>
          <a:ln>
            <a:solidFill>
              <a:srgbClr val="7030A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05" name="Rectangle 104"/>
          <p:cNvSpPr/>
          <p:nvPr/>
        </p:nvSpPr>
        <p:spPr>
          <a:xfrm>
            <a:off x="4947834" y="2719649"/>
            <a:ext cx="633507" cy="369332"/>
          </a:xfrm>
          <a:prstGeom prst="rect">
            <a:avLst/>
          </a:prstGeom>
        </p:spPr>
        <p:txBody>
          <a:bodyPr wrap="none">
            <a:spAutoFit/>
          </a:bodyPr>
          <a:lstStyle/>
          <a:p>
            <a:r>
              <a:rPr lang="en-US" dirty="0">
                <a:solidFill>
                  <a:schemeClr val="bg1"/>
                </a:solidFill>
              </a:rPr>
              <a:t>reqs</a:t>
            </a:r>
          </a:p>
        </p:txBody>
      </p:sp>
      <p:pic>
        <p:nvPicPr>
          <p:cNvPr id="106" name="Picture 10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0254" y="2055905"/>
            <a:ext cx="492360" cy="590832"/>
          </a:xfrm>
          <a:prstGeom prst="rect">
            <a:avLst/>
          </a:prstGeom>
        </p:spPr>
      </p:pic>
      <p:sp>
        <p:nvSpPr>
          <p:cNvPr id="107" name="TextBox 106"/>
          <p:cNvSpPr txBox="1"/>
          <p:nvPr/>
        </p:nvSpPr>
        <p:spPr>
          <a:xfrm>
            <a:off x="7347863" y="2152199"/>
            <a:ext cx="847076" cy="323165"/>
          </a:xfrm>
          <a:prstGeom prst="rect">
            <a:avLst/>
          </a:prstGeom>
          <a:noFill/>
        </p:spPr>
        <p:txBody>
          <a:bodyPr wrap="square" lIns="0" tIns="0" rIns="0" bIns="0" rtlCol="0">
            <a:spAutoFit/>
          </a:bodyPr>
          <a:lstStyle/>
          <a:p>
            <a:pPr algn="ctr"/>
            <a:r>
              <a:rPr lang="en-US" sz="1050" dirty="0">
                <a:solidFill>
                  <a:schemeClr val="bg1"/>
                </a:solidFill>
                <a:latin typeface="Helvetica Neue"/>
                <a:cs typeface="Helvetica Neue"/>
              </a:rPr>
              <a:t>Amazon Kinesis</a:t>
            </a:r>
          </a:p>
        </p:txBody>
      </p:sp>
      <p:sp>
        <p:nvSpPr>
          <p:cNvPr id="114" name="Rectangle 113"/>
          <p:cNvSpPr/>
          <p:nvPr/>
        </p:nvSpPr>
        <p:spPr>
          <a:xfrm>
            <a:off x="7354123" y="2769409"/>
            <a:ext cx="958917" cy="338554"/>
          </a:xfrm>
          <a:prstGeom prst="rect">
            <a:avLst/>
          </a:prstGeom>
        </p:spPr>
        <p:txBody>
          <a:bodyPr wrap="none">
            <a:spAutoFit/>
          </a:bodyPr>
          <a:lstStyle/>
          <a:p>
            <a:r>
              <a:rPr lang="en-US" sz="1600" dirty="0">
                <a:solidFill>
                  <a:schemeClr val="bg1"/>
                </a:solidFill>
              </a:rPr>
              <a:t>changes</a:t>
            </a:r>
          </a:p>
        </p:txBody>
      </p:sp>
      <p:sp>
        <p:nvSpPr>
          <p:cNvPr id="115" name="Rectangle 114"/>
          <p:cNvSpPr/>
          <p:nvPr/>
        </p:nvSpPr>
        <p:spPr>
          <a:xfrm>
            <a:off x="6715434" y="2731252"/>
            <a:ext cx="1748003" cy="399597"/>
          </a:xfrm>
          <a:prstGeom prst="rect">
            <a:avLst/>
          </a:prstGeom>
          <a:no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nvGrpSpPr>
          <p:cNvPr id="121" name="Group 120"/>
          <p:cNvGrpSpPr/>
          <p:nvPr/>
        </p:nvGrpSpPr>
        <p:grpSpPr>
          <a:xfrm>
            <a:off x="6901840" y="2834211"/>
            <a:ext cx="325582" cy="225274"/>
            <a:chOff x="6980496" y="3207836"/>
            <a:chExt cx="325582" cy="225274"/>
          </a:xfrm>
        </p:grpSpPr>
        <p:pic>
          <p:nvPicPr>
            <p:cNvPr id="111" name="Picture 1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0496" y="3207836"/>
              <a:ext cx="190232" cy="225274"/>
            </a:xfrm>
            <a:prstGeom prst="rect">
              <a:avLst/>
            </a:prstGeom>
          </p:spPr>
        </p:pic>
        <p:pic>
          <p:nvPicPr>
            <p:cNvPr id="117" name="Picture 1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8851" y="3207836"/>
              <a:ext cx="190232" cy="225274"/>
            </a:xfrm>
            <a:prstGeom prst="rect">
              <a:avLst/>
            </a:prstGeom>
          </p:spPr>
        </p:pic>
        <p:pic>
          <p:nvPicPr>
            <p:cNvPr id="119" name="Picture 1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5846" y="3207836"/>
              <a:ext cx="190232" cy="225274"/>
            </a:xfrm>
            <a:prstGeom prst="rect">
              <a:avLst/>
            </a:prstGeom>
          </p:spPr>
        </p:pic>
      </p:grpSp>
      <p:pic>
        <p:nvPicPr>
          <p:cNvPr id="122" name="Picture 1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2525" y="3511204"/>
            <a:ext cx="442417" cy="530900"/>
          </a:xfrm>
          <a:prstGeom prst="rect">
            <a:avLst/>
          </a:prstGeom>
        </p:spPr>
      </p:pic>
      <p:sp>
        <p:nvSpPr>
          <p:cNvPr id="123" name="TextBox 122"/>
          <p:cNvSpPr txBox="1"/>
          <p:nvPr/>
        </p:nvSpPr>
        <p:spPr>
          <a:xfrm>
            <a:off x="7377198" y="3666635"/>
            <a:ext cx="861928" cy="323165"/>
          </a:xfrm>
          <a:prstGeom prst="rect">
            <a:avLst/>
          </a:prstGeom>
          <a:noFill/>
        </p:spPr>
        <p:txBody>
          <a:bodyPr wrap="square" lIns="0" tIns="0" rIns="0" bIns="0" rtlCol="0">
            <a:spAutoFit/>
          </a:bodyPr>
          <a:lstStyle>
            <a:defPPr>
              <a:defRPr lang="en-US"/>
            </a:defPPr>
            <a:lvl1pPr algn="ctr">
              <a:defRPr sz="1000">
                <a:latin typeface="Helvetica Neue"/>
                <a:cs typeface="Helvetica Neue"/>
              </a:defRPr>
            </a:lvl1pPr>
          </a:lstStyle>
          <a:p>
            <a:r>
              <a:rPr lang="en-US" sz="1050" dirty="0">
                <a:solidFill>
                  <a:schemeClr val="bg1"/>
                </a:solidFill>
              </a:rPr>
              <a:t>AWS Lambda service</a:t>
            </a:r>
          </a:p>
        </p:txBody>
      </p:sp>
      <p:cxnSp>
        <p:nvCxnSpPr>
          <p:cNvPr id="124" name="Straight Arrow Connector 123"/>
          <p:cNvCxnSpPr/>
          <p:nvPr/>
        </p:nvCxnSpPr>
        <p:spPr>
          <a:xfrm>
            <a:off x="7808162" y="3188087"/>
            <a:ext cx="0" cy="429390"/>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9" name="Picture 128"/>
          <p:cNvPicPr>
            <a:picLocks noChangeAspect="1"/>
          </p:cNvPicPr>
          <p:nvPr/>
        </p:nvPicPr>
        <p:blipFill>
          <a:blip r:embed="rId4"/>
          <a:stretch>
            <a:fillRect/>
          </a:stretch>
        </p:blipFill>
        <p:spPr>
          <a:xfrm>
            <a:off x="7589435" y="4159600"/>
            <a:ext cx="417595" cy="391989"/>
          </a:xfrm>
          <a:prstGeom prst="rect">
            <a:avLst/>
          </a:prstGeom>
        </p:spPr>
      </p:pic>
      <p:sp>
        <p:nvSpPr>
          <p:cNvPr id="131" name="Rectangle 130"/>
          <p:cNvSpPr/>
          <p:nvPr/>
        </p:nvSpPr>
        <p:spPr>
          <a:xfrm>
            <a:off x="7984264" y="4219031"/>
            <a:ext cx="657552" cy="253916"/>
          </a:xfrm>
          <a:prstGeom prst="rect">
            <a:avLst/>
          </a:prstGeom>
        </p:spPr>
        <p:txBody>
          <a:bodyPr wrap="none">
            <a:spAutoFit/>
          </a:bodyPr>
          <a:lstStyle/>
          <a:p>
            <a:r>
              <a:rPr lang="en-US" sz="1050" dirty="0">
                <a:solidFill>
                  <a:schemeClr val="bg1"/>
                </a:solidFill>
                <a:latin typeface="Helvetica" charset="0"/>
                <a:ea typeface="Helvetica" charset="0"/>
                <a:cs typeface="Helvetica" charset="0"/>
              </a:rPr>
              <a:t>function</a:t>
            </a:r>
          </a:p>
        </p:txBody>
      </p:sp>
      <p:cxnSp>
        <p:nvCxnSpPr>
          <p:cNvPr id="135" name="Elbow Connector 134"/>
          <p:cNvCxnSpPr>
            <a:endCxn id="129" idx="1"/>
          </p:cNvCxnSpPr>
          <p:nvPr/>
        </p:nvCxnSpPr>
        <p:spPr>
          <a:xfrm>
            <a:off x="7037190" y="4042104"/>
            <a:ext cx="552245" cy="313491"/>
          </a:xfrm>
          <a:prstGeom prst="bentConnector3">
            <a:avLst>
              <a:gd name="adj1" fmla="val 1929"/>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823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Anatomy of a Lambda function</a:t>
            </a:r>
          </a:p>
        </p:txBody>
      </p:sp>
      <p:sp>
        <p:nvSpPr>
          <p:cNvPr id="4" name="Content Placeholder 3"/>
          <p:cNvSpPr>
            <a:spLocks noGrp="1"/>
          </p:cNvSpPr>
          <p:nvPr>
            <p:ph sz="half" idx="1"/>
          </p:nvPr>
        </p:nvSpPr>
        <p:spPr/>
        <p:txBody>
          <a:bodyPr/>
          <a:lstStyle/>
          <a:p>
            <a:r>
              <a:rPr lang="en-US" sz="1800" b="1" u="sng" dirty="0"/>
              <a:t>Handler() function</a:t>
            </a:r>
          </a:p>
          <a:p>
            <a:r>
              <a:rPr lang="en-US" sz="1600" dirty="0"/>
              <a:t>Function to be executed upon invocation</a:t>
            </a:r>
          </a:p>
        </p:txBody>
      </p:sp>
      <p:sp>
        <p:nvSpPr>
          <p:cNvPr id="2" name="Content Placeholder 1"/>
          <p:cNvSpPr>
            <a:spLocks noGrp="1"/>
          </p:cNvSpPr>
          <p:nvPr>
            <p:ph sz="half" idx="10"/>
          </p:nvPr>
        </p:nvSpPr>
        <p:spPr>
          <a:xfrm>
            <a:off x="3556771" y="1011542"/>
            <a:ext cx="2442633" cy="3394472"/>
          </a:xfrm>
        </p:spPr>
        <p:txBody>
          <a:bodyPr>
            <a:normAutofit/>
          </a:bodyPr>
          <a:lstStyle/>
          <a:p>
            <a:r>
              <a:rPr lang="en-US" sz="1800" b="1" u="sng" dirty="0"/>
              <a:t>Event object</a:t>
            </a:r>
            <a:endParaRPr lang="en-US" sz="1600" b="1" u="sng" dirty="0"/>
          </a:p>
          <a:p>
            <a:r>
              <a:rPr lang="en-US" sz="1600" dirty="0"/>
              <a:t>Data sent during Lambda Function Invocation</a:t>
            </a:r>
          </a:p>
        </p:txBody>
      </p:sp>
      <p:sp>
        <p:nvSpPr>
          <p:cNvPr id="31" name="Content Placeholder 30"/>
          <p:cNvSpPr>
            <a:spLocks noGrp="1"/>
          </p:cNvSpPr>
          <p:nvPr>
            <p:ph sz="half" idx="11"/>
          </p:nvPr>
        </p:nvSpPr>
        <p:spPr>
          <a:xfrm>
            <a:off x="6472828" y="989770"/>
            <a:ext cx="2442633" cy="504733"/>
          </a:xfrm>
        </p:spPr>
        <p:txBody>
          <a:bodyPr>
            <a:noAutofit/>
          </a:bodyPr>
          <a:lstStyle/>
          <a:p>
            <a:r>
              <a:rPr lang="en-US" sz="1800" b="1" u="sng" dirty="0"/>
              <a:t>Context object</a:t>
            </a:r>
            <a:endParaRPr lang="en-US" sz="1600" b="1" u="sng" dirty="0"/>
          </a:p>
          <a:p>
            <a:r>
              <a:rPr lang="en-US" sz="1600" dirty="0"/>
              <a:t>Methods available to interact with runtime information (request ID, log group, etc.)</a:t>
            </a:r>
          </a:p>
        </p:txBody>
      </p:sp>
      <p:sp>
        <p:nvSpPr>
          <p:cNvPr id="10" name="Rectangle 9"/>
          <p:cNvSpPr/>
          <p:nvPr/>
        </p:nvSpPr>
        <p:spPr>
          <a:xfrm>
            <a:off x="567137" y="2708778"/>
            <a:ext cx="7974956"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latin typeface="Courier" charset="0"/>
                <a:ea typeface="Courier" charset="0"/>
                <a:cs typeface="Courier" charset="0"/>
              </a:rPr>
              <a:t>public String </a:t>
            </a:r>
            <a:r>
              <a:rPr lang="en-US" sz="1600" b="1" dirty="0" err="1">
                <a:latin typeface="Courier" charset="0"/>
                <a:ea typeface="Courier" charset="0"/>
                <a:cs typeface="Courier" charset="0"/>
              </a:rPr>
              <a:t>handleRequest</a:t>
            </a:r>
            <a:r>
              <a:rPr lang="en-US" sz="1600" dirty="0">
                <a:latin typeface="Courier" charset="0"/>
                <a:ea typeface="Courier" charset="0"/>
                <a:cs typeface="Courier" charset="0"/>
              </a:rPr>
              <a:t>(Book book, Context context) {</a:t>
            </a:r>
            <a:br>
              <a:rPr lang="en-US" sz="1600" dirty="0">
                <a:latin typeface="Courier" charset="0"/>
                <a:ea typeface="Courier" charset="0"/>
                <a:cs typeface="Courier" charset="0"/>
              </a:rPr>
            </a:br>
            <a:r>
              <a:rPr lang="en-US" sz="1600" dirty="0">
                <a:latin typeface="Courier" charset="0"/>
                <a:ea typeface="Courier" charset="0"/>
                <a:cs typeface="Courier" charset="0"/>
              </a:rPr>
              <a:t>    </a:t>
            </a:r>
            <a:r>
              <a:rPr lang="en-US" sz="1600" dirty="0" err="1">
                <a:latin typeface="Courier" charset="0"/>
                <a:ea typeface="Courier" charset="0"/>
                <a:cs typeface="Courier" charset="0"/>
              </a:rPr>
              <a:t>saveBook</a:t>
            </a:r>
            <a:r>
              <a:rPr lang="en-US" sz="1600" dirty="0">
                <a:latin typeface="Courier" charset="0"/>
                <a:ea typeface="Courier" charset="0"/>
                <a:cs typeface="Courier" charset="0"/>
              </a:rPr>
              <a:t>(book);</a:t>
            </a:r>
            <a:br>
              <a:rPr lang="en-US" sz="1600" dirty="0">
                <a:latin typeface="Courier" charset="0"/>
                <a:ea typeface="Courier" charset="0"/>
                <a:cs typeface="Courier" charset="0"/>
              </a:rPr>
            </a:br>
            <a:br>
              <a:rPr lang="en-US" sz="1600" dirty="0">
                <a:latin typeface="Courier" charset="0"/>
                <a:ea typeface="Courier" charset="0"/>
                <a:cs typeface="Courier" charset="0"/>
              </a:rPr>
            </a:br>
            <a:r>
              <a:rPr lang="en-US" sz="1600" dirty="0">
                <a:latin typeface="Courier" charset="0"/>
                <a:ea typeface="Courier" charset="0"/>
                <a:cs typeface="Courier" charset="0"/>
              </a:rPr>
              <a:t>    return </a:t>
            </a:r>
            <a:r>
              <a:rPr lang="en-US" sz="1600" dirty="0" err="1">
                <a:latin typeface="Courier" charset="0"/>
                <a:ea typeface="Courier" charset="0"/>
                <a:cs typeface="Courier" charset="0"/>
              </a:rPr>
              <a:t>book.getName</a:t>
            </a:r>
            <a:r>
              <a:rPr lang="en-US" sz="1600" dirty="0">
                <a:latin typeface="Courier" charset="0"/>
                <a:ea typeface="Courier" charset="0"/>
                <a:cs typeface="Courier" charset="0"/>
              </a:rPr>
              <a:t>() + " saved!";</a:t>
            </a:r>
            <a:br>
              <a:rPr lang="en-US" sz="1600" dirty="0">
                <a:latin typeface="Courier" charset="0"/>
                <a:ea typeface="Courier" charset="0"/>
                <a:cs typeface="Courier" charset="0"/>
              </a:rPr>
            </a:br>
            <a:r>
              <a:rPr lang="en-US" sz="1600" dirty="0">
                <a:latin typeface="Courier" charset="0"/>
                <a:ea typeface="Courier" charset="0"/>
                <a:cs typeface="Courier" charset="0"/>
              </a:rPr>
              <a:t>}</a:t>
            </a:r>
          </a:p>
        </p:txBody>
      </p:sp>
    </p:spTree>
    <p:extLst>
      <p:ext uri="{BB962C8B-B14F-4D97-AF65-F5344CB8AC3E}">
        <p14:creationId xmlns:p14="http://schemas.microsoft.com/office/powerpoint/2010/main" val="22163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7B1C9CF-B7B9-B44D-A6B2-0F7B1E20EFB5}"/>
              </a:ext>
            </a:extLst>
          </p:cNvPr>
          <p:cNvSpPr>
            <a:spLocks noGrp="1"/>
          </p:cNvSpPr>
          <p:nvPr>
            <p:ph sz="quarter" idx="10"/>
          </p:nvPr>
        </p:nvSpPr>
        <p:spPr/>
        <p:txBody>
          <a:bodyPr/>
          <a:lstStyle/>
          <a:p>
            <a:r>
              <a:rPr lang="en-US" dirty="0"/>
              <a:t>Lambda Functions Packaging</a:t>
            </a:r>
          </a:p>
        </p:txBody>
      </p:sp>
    </p:spTree>
    <p:extLst>
      <p:ext uri="{BB962C8B-B14F-4D97-AF65-F5344CB8AC3E}">
        <p14:creationId xmlns:p14="http://schemas.microsoft.com/office/powerpoint/2010/main" val="412623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3931" t="14920" r="18634" b="12104"/>
          <a:stretch/>
        </p:blipFill>
        <p:spPr>
          <a:xfrm>
            <a:off x="941188" y="159142"/>
            <a:ext cx="3021212" cy="4576392"/>
          </a:xfrm>
          <a:prstGeom prst="rect">
            <a:avLst/>
          </a:prstGeom>
        </p:spPr>
      </p:pic>
      <p:sp>
        <p:nvSpPr>
          <p:cNvPr id="9" name="Content Placeholder 2"/>
          <p:cNvSpPr>
            <a:spLocks noGrp="1"/>
          </p:cNvSpPr>
          <p:nvPr>
            <p:ph idx="4294967295"/>
          </p:nvPr>
        </p:nvSpPr>
        <p:spPr>
          <a:xfrm>
            <a:off x="4395758" y="805863"/>
            <a:ext cx="3235325" cy="3282950"/>
          </a:xfrm>
        </p:spPr>
        <p:txBody>
          <a:bodyPr/>
          <a:lstStyle/>
          <a:p>
            <a:r>
              <a:rPr lang="en-US" sz="9600" b="1" dirty="0">
                <a:solidFill>
                  <a:schemeClr val="accent2"/>
                </a:solidFill>
                <a:effectLst>
                  <a:outerShdw blurRad="50800" dist="38100" dir="2700000" algn="tl" rotWithShape="0">
                    <a:prstClr val="black">
                      <a:alpha val="40000"/>
                    </a:prstClr>
                  </a:outerShdw>
                </a:effectLst>
              </a:rPr>
              <a:t>Meet SAM!</a:t>
            </a:r>
          </a:p>
        </p:txBody>
      </p:sp>
    </p:spTree>
    <p:extLst>
      <p:ext uri="{BB962C8B-B14F-4D97-AF65-F5344CB8AC3E}">
        <p14:creationId xmlns:p14="http://schemas.microsoft.com/office/powerpoint/2010/main" val="100605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Serverless</a:t>
            </a:r>
            <a:r>
              <a:rPr lang="en-US" dirty="0"/>
              <a:t> Application Model</a:t>
            </a:r>
          </a:p>
        </p:txBody>
      </p:sp>
      <p:sp>
        <p:nvSpPr>
          <p:cNvPr id="3" name="Content Placeholder 2"/>
          <p:cNvSpPr>
            <a:spLocks noGrp="1"/>
          </p:cNvSpPr>
          <p:nvPr>
            <p:ph idx="1"/>
          </p:nvPr>
        </p:nvSpPr>
        <p:spPr/>
        <p:txBody>
          <a:bodyPr/>
          <a:lstStyle/>
          <a:p>
            <a:r>
              <a:rPr lang="en-US" dirty="0" err="1"/>
              <a:t>CloudFormation</a:t>
            </a:r>
            <a:r>
              <a:rPr lang="en-US" dirty="0"/>
              <a:t> extension optimized for </a:t>
            </a:r>
            <a:r>
              <a:rPr lang="en-US" dirty="0" err="1"/>
              <a:t>serverless</a:t>
            </a:r>
            <a:endParaRPr lang="en-US" dirty="0"/>
          </a:p>
          <a:p>
            <a:endParaRPr lang="en-US" dirty="0"/>
          </a:p>
          <a:p>
            <a:r>
              <a:rPr lang="en-US" dirty="0"/>
              <a:t>New </a:t>
            </a:r>
            <a:r>
              <a:rPr lang="en-US" dirty="0" err="1"/>
              <a:t>serverless</a:t>
            </a:r>
            <a:r>
              <a:rPr lang="en-US" dirty="0"/>
              <a:t> resource types: functions, APIs, and tables</a:t>
            </a:r>
          </a:p>
          <a:p>
            <a:endParaRPr lang="en-US" dirty="0"/>
          </a:p>
          <a:p>
            <a:r>
              <a:rPr lang="en-US" dirty="0"/>
              <a:t>Supports anything </a:t>
            </a:r>
            <a:r>
              <a:rPr lang="en-US" dirty="0" err="1"/>
              <a:t>CloudFormation</a:t>
            </a:r>
            <a:r>
              <a:rPr lang="en-US" dirty="0"/>
              <a:t> supports</a:t>
            </a:r>
          </a:p>
          <a:p>
            <a:endParaRPr lang="en-US" dirty="0"/>
          </a:p>
          <a:p>
            <a:r>
              <a:rPr lang="en-US" dirty="0"/>
              <a:t>Open specification (Apache 2.0)</a:t>
            </a:r>
          </a:p>
        </p:txBody>
      </p:sp>
      <p:sp>
        <p:nvSpPr>
          <p:cNvPr id="6" name="Rectangle 5"/>
          <p:cNvSpPr/>
          <p:nvPr/>
        </p:nvSpPr>
        <p:spPr>
          <a:xfrm>
            <a:off x="336789" y="4378592"/>
            <a:ext cx="5982929" cy="369332"/>
          </a:xfrm>
          <a:prstGeom prst="rect">
            <a:avLst/>
          </a:prstGeom>
        </p:spPr>
        <p:txBody>
          <a:bodyPr wrap="square">
            <a:spAutoFit/>
          </a:bodyPr>
          <a:lstStyle/>
          <a:p>
            <a:r>
              <a:rPr lang="en-US" dirty="0">
                <a:solidFill>
                  <a:schemeClr val="bg1"/>
                </a:solidFill>
              </a:rPr>
              <a:t>https://</a:t>
            </a:r>
            <a:r>
              <a:rPr lang="en-US" dirty="0" err="1">
                <a:solidFill>
                  <a:schemeClr val="bg1"/>
                </a:solidFill>
              </a:rPr>
              <a:t>github.com</a:t>
            </a:r>
            <a:r>
              <a:rPr lang="en-US" dirty="0">
                <a:solidFill>
                  <a:schemeClr val="bg1"/>
                </a:solidFill>
              </a:rPr>
              <a:t>/</a:t>
            </a:r>
            <a:r>
              <a:rPr lang="en-US" dirty="0" err="1">
                <a:solidFill>
                  <a:schemeClr val="bg1"/>
                </a:solidFill>
              </a:rPr>
              <a:t>awslabs</a:t>
            </a:r>
            <a:r>
              <a:rPr lang="en-US" dirty="0">
                <a:solidFill>
                  <a:schemeClr val="bg1"/>
                </a:solidFill>
              </a:rPr>
              <a:t>/</a:t>
            </a:r>
            <a:r>
              <a:rPr lang="en-US" dirty="0" err="1">
                <a:solidFill>
                  <a:schemeClr val="bg1"/>
                </a:solidFill>
              </a:rPr>
              <a:t>serverless</a:t>
            </a:r>
            <a:r>
              <a:rPr lang="en-US" dirty="0">
                <a:solidFill>
                  <a:schemeClr val="bg1"/>
                </a:solidFill>
              </a:rPr>
              <a:t>-application-model</a:t>
            </a:r>
          </a:p>
        </p:txBody>
      </p:sp>
    </p:spTree>
    <p:extLst>
      <p:ext uri="{BB962C8B-B14F-4D97-AF65-F5344CB8AC3E}">
        <p14:creationId xmlns:p14="http://schemas.microsoft.com/office/powerpoint/2010/main" val="2820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 Template</a:t>
            </a:r>
          </a:p>
        </p:txBody>
      </p:sp>
      <p:sp>
        <p:nvSpPr>
          <p:cNvPr id="4" name="Rectangle 3"/>
          <p:cNvSpPr/>
          <p:nvPr/>
        </p:nvSpPr>
        <p:spPr>
          <a:xfrm>
            <a:off x="336788" y="660677"/>
            <a:ext cx="6398120" cy="4093428"/>
          </a:xfrm>
          <a:prstGeom prst="rect">
            <a:avLst/>
          </a:prstGeom>
        </p:spPr>
        <p:txBody>
          <a:bodyPr wrap="square">
            <a:spAutoFit/>
          </a:bodyPr>
          <a:lstStyle/>
          <a:p>
            <a:r>
              <a:rPr lang="en-US" sz="1000" dirty="0" err="1">
                <a:solidFill>
                  <a:schemeClr val="bg1"/>
                </a:solidFill>
                <a:latin typeface="Courier" pitchFamily="2" charset="0"/>
                <a:ea typeface="Courier" charset="0"/>
                <a:cs typeface="Courier" charset="0"/>
              </a:rPr>
              <a:t>AWSTemplateFormatVersion</a:t>
            </a:r>
            <a:r>
              <a:rPr lang="en-US" sz="1000" dirty="0">
                <a:solidFill>
                  <a:schemeClr val="bg1"/>
                </a:solidFill>
                <a:latin typeface="Courier" pitchFamily="2" charset="0"/>
                <a:ea typeface="Courier" charset="0"/>
                <a:cs typeface="Courier" charset="0"/>
              </a:rPr>
              <a:t>: '2010-09-09'</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Transform: AWS::Serverless-2016-10-31</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Description: Simple CRUD </a:t>
            </a:r>
            <a:r>
              <a:rPr lang="en-US" sz="1000" dirty="0" err="1">
                <a:solidFill>
                  <a:schemeClr val="bg1"/>
                </a:solidFill>
                <a:latin typeface="Courier" pitchFamily="2" charset="0"/>
                <a:ea typeface="Courier" charset="0"/>
                <a:cs typeface="Courier" charset="0"/>
              </a:rPr>
              <a:t>webservice</a:t>
            </a:r>
            <a:r>
              <a:rPr lang="en-US" sz="1000" dirty="0">
                <a:solidFill>
                  <a:schemeClr val="bg1"/>
                </a:solidFill>
                <a:latin typeface="Courier" pitchFamily="2" charset="0"/>
                <a:ea typeface="Courier" charset="0"/>
                <a:cs typeface="Courier" charset="0"/>
              </a:rPr>
              <a:t>.</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Resources:</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a:t>
            </a:r>
            <a:r>
              <a:rPr lang="en-US" sz="1000" dirty="0" err="1">
                <a:solidFill>
                  <a:schemeClr val="bg1"/>
                </a:solidFill>
                <a:latin typeface="Courier" pitchFamily="2" charset="0"/>
                <a:ea typeface="Courier" charset="0"/>
                <a:cs typeface="Courier" charset="0"/>
              </a:rPr>
              <a:t>GetFunction</a:t>
            </a:r>
            <a:r>
              <a:rPr lang="en-US" sz="1000" dirty="0">
                <a:solidFill>
                  <a:schemeClr val="bg1"/>
                </a:solidFill>
                <a:latin typeface="Courier" pitchFamily="2" charset="0"/>
                <a:ea typeface="Courier" charset="0"/>
                <a:cs typeface="Courier" charset="0"/>
              </a:rPr>
              <a:t>:</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Type: AWS::</a:t>
            </a:r>
            <a:r>
              <a:rPr lang="en-US" sz="1000" dirty="0" err="1">
                <a:solidFill>
                  <a:schemeClr val="bg1"/>
                </a:solidFill>
                <a:latin typeface="Courier" pitchFamily="2" charset="0"/>
                <a:ea typeface="Courier" charset="0"/>
                <a:cs typeface="Courier" charset="0"/>
              </a:rPr>
              <a:t>Serverless</a:t>
            </a:r>
            <a:r>
              <a:rPr lang="en-US" sz="1000" dirty="0">
                <a:solidFill>
                  <a:schemeClr val="bg1"/>
                </a:solidFill>
                <a:latin typeface="Courier" pitchFamily="2" charset="0"/>
                <a:ea typeface="Courier" charset="0"/>
                <a:cs typeface="Courier" charset="0"/>
              </a:rPr>
              <a:t>::Function</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Properties:</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Handler: </a:t>
            </a:r>
            <a:r>
              <a:rPr lang="en-US" sz="1000" dirty="0" err="1">
                <a:solidFill>
                  <a:schemeClr val="bg1"/>
                </a:solidFill>
                <a:latin typeface="Courier" pitchFamily="2" charset="0"/>
              </a:rPr>
              <a:t>org.aws.samples.compute.greeting.GreetingHandler</a:t>
            </a:r>
            <a:r>
              <a:rPr lang="en-US" sz="1000" dirty="0">
                <a:solidFill>
                  <a:schemeClr val="bg1"/>
                </a:solidFill>
                <a:latin typeface="Courier" pitchFamily="2" charset="0"/>
              </a:rPr>
              <a:t>::</a:t>
            </a:r>
            <a:r>
              <a:rPr lang="en-US" sz="1000" dirty="0" err="1">
                <a:solidFill>
                  <a:schemeClr val="bg1"/>
                </a:solidFill>
                <a:latin typeface="Courier" pitchFamily="2" charset="0"/>
              </a:rPr>
              <a:t>handleRequest</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Runtime: java8</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a:t>
            </a:r>
            <a:r>
              <a:rPr lang="en-US" sz="1000" dirty="0" err="1">
                <a:solidFill>
                  <a:schemeClr val="bg1"/>
                </a:solidFill>
                <a:latin typeface="Courier" pitchFamily="2" charset="0"/>
                <a:ea typeface="Courier" charset="0"/>
                <a:cs typeface="Courier" charset="0"/>
              </a:rPr>
              <a:t>CodeUri</a:t>
            </a:r>
            <a:r>
              <a:rPr lang="en-US" sz="1000" dirty="0">
                <a:solidFill>
                  <a:schemeClr val="bg1"/>
                </a:solidFill>
                <a:latin typeface="Courier" pitchFamily="2" charset="0"/>
                <a:ea typeface="Courier" charset="0"/>
                <a:cs typeface="Courier" charset="0"/>
              </a:rPr>
              <a:t>: ./target/</a:t>
            </a:r>
            <a:r>
              <a:rPr lang="en-US" sz="1000" dirty="0" err="1">
                <a:solidFill>
                  <a:schemeClr val="bg1"/>
                </a:solidFill>
                <a:latin typeface="Courier" pitchFamily="2" charset="0"/>
                <a:ea typeface="Courier" charset="0"/>
                <a:cs typeface="Courier" charset="0"/>
              </a:rPr>
              <a:t>greeting.zip</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Policies: </a:t>
            </a:r>
            <a:r>
              <a:rPr lang="en-US" sz="1000" dirty="0" err="1">
                <a:solidFill>
                  <a:schemeClr val="bg1"/>
                </a:solidFill>
                <a:latin typeface="Courier" pitchFamily="2" charset="0"/>
                <a:ea typeface="Courier" charset="0"/>
                <a:cs typeface="Courier" charset="0"/>
              </a:rPr>
              <a:t>AmazonDynamoDBReadOnlyAccess</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Timeout: 30</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a:t>
            </a:r>
            <a:r>
              <a:rPr lang="en-US" sz="1000" dirty="0">
                <a:solidFill>
                  <a:schemeClr val="bg1"/>
                </a:solidFill>
                <a:latin typeface="Courier" pitchFamily="2" charset="0"/>
              </a:rPr>
              <a:t>Tracing: Active</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Environment:</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Variables:</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TABLE_NAME: !Ref Table</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Events:</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a:t>
            </a:r>
            <a:r>
              <a:rPr lang="en-US" sz="1000" dirty="0" err="1">
                <a:solidFill>
                  <a:schemeClr val="bg1"/>
                </a:solidFill>
                <a:latin typeface="Courier" pitchFamily="2" charset="0"/>
                <a:ea typeface="Courier" charset="0"/>
                <a:cs typeface="Courier" charset="0"/>
              </a:rPr>
              <a:t>GetResource</a:t>
            </a:r>
            <a:r>
              <a:rPr lang="en-US" sz="1000" dirty="0">
                <a:solidFill>
                  <a:schemeClr val="bg1"/>
                </a:solidFill>
                <a:latin typeface="Courier" pitchFamily="2" charset="0"/>
                <a:ea typeface="Courier" charset="0"/>
                <a:cs typeface="Courier" charset="0"/>
              </a:rPr>
              <a:t>:</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Type: </a:t>
            </a:r>
            <a:r>
              <a:rPr lang="en-US" sz="1000" dirty="0" err="1">
                <a:solidFill>
                  <a:schemeClr val="bg1"/>
                </a:solidFill>
                <a:latin typeface="Courier" pitchFamily="2" charset="0"/>
                <a:ea typeface="Courier" charset="0"/>
                <a:cs typeface="Courier" charset="0"/>
              </a:rPr>
              <a:t>Api</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Properties:</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Path: /books</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Method: get</a:t>
            </a:r>
            <a:br>
              <a:rPr lang="en-US" sz="1000" dirty="0">
                <a:solidFill>
                  <a:schemeClr val="bg1"/>
                </a:solidFill>
                <a:latin typeface="Courier" pitchFamily="2" charset="0"/>
                <a:ea typeface="Courier" charset="0"/>
                <a:cs typeface="Courier" charset="0"/>
              </a:rPr>
            </a:b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Table:</a:t>
            </a:r>
            <a:br>
              <a:rPr lang="en-US" sz="1000" dirty="0">
                <a:solidFill>
                  <a:schemeClr val="bg1"/>
                </a:solidFill>
                <a:latin typeface="Courier" pitchFamily="2" charset="0"/>
                <a:ea typeface="Courier" charset="0"/>
                <a:cs typeface="Courier" charset="0"/>
              </a:rPr>
            </a:br>
            <a:r>
              <a:rPr lang="en-US" sz="1000" dirty="0">
                <a:solidFill>
                  <a:schemeClr val="bg1"/>
                </a:solidFill>
                <a:latin typeface="Courier" pitchFamily="2" charset="0"/>
                <a:ea typeface="Courier" charset="0"/>
                <a:cs typeface="Courier" charset="0"/>
              </a:rPr>
              <a:t>  Type: AWS::</a:t>
            </a:r>
            <a:r>
              <a:rPr lang="en-US" sz="1000" dirty="0" err="1">
                <a:solidFill>
                  <a:schemeClr val="bg1"/>
                </a:solidFill>
                <a:latin typeface="Courier" pitchFamily="2" charset="0"/>
                <a:ea typeface="Courier" charset="0"/>
                <a:cs typeface="Courier" charset="0"/>
              </a:rPr>
              <a:t>Serverless</a:t>
            </a:r>
            <a:r>
              <a:rPr lang="en-US" sz="1000" dirty="0">
                <a:solidFill>
                  <a:schemeClr val="bg1"/>
                </a:solidFill>
                <a:latin typeface="Courier" pitchFamily="2" charset="0"/>
                <a:ea typeface="Courier" charset="0"/>
                <a:cs typeface="Courier" charset="0"/>
              </a:rPr>
              <a:t>::</a:t>
            </a:r>
            <a:r>
              <a:rPr lang="en-US" sz="1000" dirty="0" err="1">
                <a:solidFill>
                  <a:schemeClr val="bg1"/>
                </a:solidFill>
                <a:latin typeface="Courier" pitchFamily="2" charset="0"/>
                <a:ea typeface="Courier" charset="0"/>
                <a:cs typeface="Courier" charset="0"/>
              </a:rPr>
              <a:t>SimpleTable</a:t>
            </a:r>
            <a:endParaRPr lang="en-US" sz="1000" dirty="0">
              <a:solidFill>
                <a:schemeClr val="bg1"/>
              </a:solidFill>
              <a:latin typeface="Courier" pitchFamily="2" charset="0"/>
              <a:ea typeface="Courier" charset="0"/>
              <a:cs typeface="Courier" charset="0"/>
            </a:endParaRPr>
          </a:p>
        </p:txBody>
      </p:sp>
      <p:sp>
        <p:nvSpPr>
          <p:cNvPr id="5" name="Right Arrow 4"/>
          <p:cNvSpPr/>
          <p:nvPr/>
        </p:nvSpPr>
        <p:spPr>
          <a:xfrm rot="10800000">
            <a:off x="3399942" y="800050"/>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Arrow 5"/>
          <p:cNvSpPr/>
          <p:nvPr/>
        </p:nvSpPr>
        <p:spPr>
          <a:xfrm rot="10800000">
            <a:off x="3406810" y="1393690"/>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ight Arrow 6"/>
          <p:cNvSpPr/>
          <p:nvPr/>
        </p:nvSpPr>
        <p:spPr>
          <a:xfrm rot="10800000">
            <a:off x="3691336" y="2007938"/>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2281240" y="3026102"/>
            <a:ext cx="484428" cy="1169551"/>
          </a:xfrm>
          <a:prstGeom prst="rect">
            <a:avLst/>
          </a:prstGeom>
          <a:noFill/>
        </p:spPr>
        <p:txBody>
          <a:bodyPr wrap="none" rtlCol="0">
            <a:spAutoFit/>
          </a:bodyPr>
          <a:lstStyle/>
          <a:p>
            <a:r>
              <a:rPr lang="en-US" sz="7000" dirty="0">
                <a:solidFill>
                  <a:srgbClr val="FF0000"/>
                </a:solidFill>
              </a:rPr>
              <a:t>}</a:t>
            </a:r>
          </a:p>
        </p:txBody>
      </p:sp>
      <p:sp>
        <p:nvSpPr>
          <p:cNvPr id="9" name="Right Arrow 8"/>
          <p:cNvSpPr/>
          <p:nvPr/>
        </p:nvSpPr>
        <p:spPr>
          <a:xfrm rot="10800000">
            <a:off x="2765668" y="3538302"/>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9"/>
          <p:cNvSpPr/>
          <p:nvPr/>
        </p:nvSpPr>
        <p:spPr>
          <a:xfrm rot="10800000">
            <a:off x="3178657" y="2907359"/>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0"/>
          <p:cNvSpPr/>
          <p:nvPr/>
        </p:nvSpPr>
        <p:spPr>
          <a:xfrm rot="10800000">
            <a:off x="3383712" y="4271318"/>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a:extLst>
              <a:ext uri="{FF2B5EF4-FFF2-40B4-BE49-F238E27FC236}">
                <a16:creationId xmlns:a16="http://schemas.microsoft.com/office/drawing/2014/main" id="{9F58329D-1BA4-264D-80A0-288CC60F8C1E}"/>
              </a:ext>
            </a:extLst>
          </p:cNvPr>
          <p:cNvSpPr/>
          <p:nvPr/>
        </p:nvSpPr>
        <p:spPr>
          <a:xfrm rot="10800000">
            <a:off x="2363903" y="2472397"/>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806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2" nodeType="clickEffect">
                                  <p:stCondLst>
                                    <p:cond delay="0"/>
                                  </p:stCondLst>
                                  <p:childTnLst>
                                    <p:animEffect transition="out" filter="blinds(horizontal)">
                                      <p:cBhvr>
                                        <p:cTn id="22" dur="10"/>
                                        <p:tgtEl>
                                          <p:spTgt spid="7"/>
                                        </p:tgtEl>
                                      </p:cBhvr>
                                    </p:animEffect>
                                    <p:set>
                                      <p:cBhvr>
                                        <p:cTn id="23" dur="1" fill="hold">
                                          <p:stCondLst>
                                            <p:cond delay="9"/>
                                          </p:stCondLst>
                                        </p:cTn>
                                        <p:tgtEl>
                                          <p:spTgt spid="7"/>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2" nodeType="clickEffect">
                                  <p:stCondLst>
                                    <p:cond delay="0"/>
                                  </p:stCondLst>
                                  <p:childTnLst>
                                    <p:animEffect transition="out" filter="blinds(horizontal)">
                                      <p:cBhvr>
                                        <p:cTn id="29" dur="10"/>
                                        <p:tgtEl>
                                          <p:spTgt spid="12"/>
                                        </p:tgtEl>
                                      </p:cBhvr>
                                    </p:animEffect>
                                    <p:set>
                                      <p:cBhvr>
                                        <p:cTn id="30" dur="1" fill="hold">
                                          <p:stCondLst>
                                            <p:cond delay="9"/>
                                          </p:stCondLst>
                                        </p:cTn>
                                        <p:tgtEl>
                                          <p:spTgt spid="1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2"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7" grpId="2" animBg="1"/>
      <p:bldP spid="8" grpId="0"/>
      <p:bldP spid="9" grpId="0" animBg="1"/>
      <p:bldP spid="10" grpId="0" animBg="1"/>
      <p:bldP spid="10" grpId="1" animBg="1"/>
      <p:bldP spid="11" grpId="0" animBg="1"/>
      <p:bldP spid="11" grpId="1" animBg="1"/>
      <p:bldP spid="11" grpId="2" animBg="1"/>
      <p:bldP spid="12" grpId="0" animBg="1"/>
      <p:bldP spid="12" grpId="1" animBg="1"/>
      <p:bldP spid="12" grpId="2"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 Commands</a:t>
            </a:r>
          </a:p>
        </p:txBody>
      </p:sp>
      <p:sp>
        <p:nvSpPr>
          <p:cNvPr id="3" name="Content Placeholder 2"/>
          <p:cNvSpPr>
            <a:spLocks noGrp="1"/>
          </p:cNvSpPr>
          <p:nvPr>
            <p:ph idx="1"/>
          </p:nvPr>
        </p:nvSpPr>
        <p:spPr/>
        <p:txBody>
          <a:bodyPr/>
          <a:lstStyle/>
          <a:p>
            <a:r>
              <a:rPr lang="en-US" dirty="0"/>
              <a:t>Package</a:t>
            </a:r>
          </a:p>
          <a:p>
            <a:r>
              <a:rPr lang="en-US" dirty="0"/>
              <a:t>	</a:t>
            </a:r>
            <a:r>
              <a:rPr lang="en-US" sz="1800" dirty="0"/>
              <a:t>Takes a deployment package (</a:t>
            </a:r>
            <a:r>
              <a:rPr lang="en-US" sz="1800" dirty="0">
                <a:latin typeface="Courier" charset="0"/>
                <a:ea typeface="Courier" charset="0"/>
                <a:cs typeface="Courier" charset="0"/>
              </a:rPr>
              <a:t>.zip</a:t>
            </a:r>
            <a:r>
              <a:rPr lang="en-US" sz="1800" dirty="0"/>
              <a:t> file)</a:t>
            </a:r>
          </a:p>
          <a:p>
            <a:r>
              <a:rPr lang="en-US" sz="1800" dirty="0"/>
              <a:t>	Uploads deployment package to an S3 bucket</a:t>
            </a:r>
          </a:p>
          <a:p>
            <a:r>
              <a:rPr lang="en-US" sz="1800" dirty="0"/>
              <a:t>	Adds a </a:t>
            </a:r>
            <a:r>
              <a:rPr lang="en-US" sz="1800" dirty="0" err="1">
                <a:latin typeface="Courier" charset="0"/>
                <a:ea typeface="Courier" charset="0"/>
                <a:cs typeface="Courier" charset="0"/>
              </a:rPr>
              <a:t>CodeUri</a:t>
            </a:r>
            <a:r>
              <a:rPr lang="en-US" sz="1800" dirty="0"/>
              <a:t> property with S3 URI</a:t>
            </a:r>
          </a:p>
          <a:p>
            <a:r>
              <a:rPr lang="en-US" dirty="0"/>
              <a:t>Deploy</a:t>
            </a:r>
          </a:p>
          <a:p>
            <a:r>
              <a:rPr lang="en-US" sz="1800" dirty="0"/>
              <a:t>	Creates </a:t>
            </a:r>
            <a:r>
              <a:rPr lang="en-US" sz="1800" dirty="0" err="1"/>
              <a:t>CloudFormation</a:t>
            </a:r>
            <a:r>
              <a:rPr lang="en-US" sz="1800" dirty="0"/>
              <a:t> resources</a:t>
            </a:r>
          </a:p>
        </p:txBody>
      </p:sp>
    </p:spTree>
    <p:extLst>
      <p:ext uri="{BB962C8B-B14F-4D97-AF65-F5344CB8AC3E}">
        <p14:creationId xmlns:p14="http://schemas.microsoft.com/office/powerpoint/2010/main" val="110387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24F-6035-5544-BE90-AD19417565CD}"/>
              </a:ext>
            </a:extLst>
          </p:cNvPr>
          <p:cNvSpPr>
            <a:spLocks noGrp="1"/>
          </p:cNvSpPr>
          <p:nvPr>
            <p:ph type="title"/>
          </p:nvPr>
        </p:nvSpPr>
        <p:spPr/>
        <p:txBody>
          <a:bodyPr/>
          <a:lstStyle/>
          <a:p>
            <a:r>
              <a:rPr lang="en-US" dirty="0" err="1"/>
              <a:t>WildFly</a:t>
            </a:r>
            <a:r>
              <a:rPr lang="en-US" dirty="0"/>
              <a:t> Swarm</a:t>
            </a:r>
          </a:p>
        </p:txBody>
      </p:sp>
      <p:sp>
        <p:nvSpPr>
          <p:cNvPr id="5" name="Content Placeholder 4">
            <a:extLst>
              <a:ext uri="{FF2B5EF4-FFF2-40B4-BE49-F238E27FC236}">
                <a16:creationId xmlns:a16="http://schemas.microsoft.com/office/drawing/2014/main" id="{D3EB8065-1AF2-1D42-8DEA-601AAABB5115}"/>
              </a:ext>
            </a:extLst>
          </p:cNvPr>
          <p:cNvSpPr>
            <a:spLocks noGrp="1"/>
          </p:cNvSpPr>
          <p:nvPr>
            <p:ph idx="1"/>
          </p:nvPr>
        </p:nvSpPr>
        <p:spPr/>
        <p:txBody>
          <a:bodyPr/>
          <a:lstStyle/>
          <a:p>
            <a:pPr marL="342900" indent="-342900">
              <a:buFont typeface="Arial" panose="020B0604020202020204" pitchFamily="34" charset="0"/>
              <a:buChar char="•"/>
            </a:pPr>
            <a:r>
              <a:rPr lang="en-US" sz="2000" dirty="0"/>
              <a:t>Leverage Java EE expertise</a:t>
            </a:r>
          </a:p>
          <a:p>
            <a:pPr marL="342900" indent="-342900">
              <a:buFont typeface="Arial" panose="020B0604020202020204" pitchFamily="34" charset="0"/>
              <a:buChar char="•"/>
            </a:pPr>
            <a:r>
              <a:rPr lang="en-US" sz="2000" dirty="0"/>
              <a:t>Open standard</a:t>
            </a:r>
          </a:p>
          <a:p>
            <a:pPr marL="342900" indent="-342900">
              <a:buFont typeface="Arial" panose="020B0604020202020204" pitchFamily="34" charset="0"/>
              <a:buChar char="•"/>
            </a:pPr>
            <a:r>
              <a:rPr lang="en-US" sz="2000" dirty="0"/>
              <a:t>Microservices focus</a:t>
            </a:r>
          </a:p>
          <a:p>
            <a:pPr marL="342900" indent="-342900">
              <a:buFont typeface="Arial" panose="020B0604020202020204" pitchFamily="34" charset="0"/>
              <a:buChar char="•"/>
            </a:pPr>
            <a:r>
              <a:rPr lang="en-US" sz="2000" dirty="0"/>
              <a:t>Super Lightweight</a:t>
            </a:r>
          </a:p>
          <a:p>
            <a:pPr marL="342900" indent="-342900">
              <a:buFont typeface="Arial" panose="020B0604020202020204" pitchFamily="34" charset="0"/>
              <a:buChar char="•"/>
            </a:pPr>
            <a:r>
              <a:rPr lang="en-US" sz="2000" dirty="0"/>
              <a:t>Uber-jar and WAR support</a:t>
            </a:r>
          </a:p>
        </p:txBody>
      </p:sp>
      <p:pic>
        <p:nvPicPr>
          <p:cNvPr id="4" name="Shape 268">
            <a:extLst>
              <a:ext uri="{FF2B5EF4-FFF2-40B4-BE49-F238E27FC236}">
                <a16:creationId xmlns:a16="http://schemas.microsoft.com/office/drawing/2014/main" id="{ED3191AC-B9FA-FB44-BD13-DC75B2DA97CF}"/>
              </a:ext>
            </a:extLst>
          </p:cNvPr>
          <p:cNvPicPr preferRelativeResize="0"/>
          <p:nvPr/>
        </p:nvPicPr>
        <p:blipFill>
          <a:blip r:embed="rId3">
            <a:alphaModFix/>
          </a:blip>
          <a:stretch>
            <a:fillRect/>
          </a:stretch>
        </p:blipFill>
        <p:spPr>
          <a:xfrm>
            <a:off x="5344983" y="110477"/>
            <a:ext cx="3460687" cy="943819"/>
          </a:xfrm>
          <a:prstGeom prst="rect">
            <a:avLst/>
          </a:prstGeom>
          <a:noFill/>
          <a:ln>
            <a:noFill/>
          </a:ln>
        </p:spPr>
      </p:pic>
      <p:sp>
        <p:nvSpPr>
          <p:cNvPr id="8" name="Oval 7">
            <a:extLst>
              <a:ext uri="{FF2B5EF4-FFF2-40B4-BE49-F238E27FC236}">
                <a16:creationId xmlns:a16="http://schemas.microsoft.com/office/drawing/2014/main" id="{ED173B45-DD4F-5349-8AEF-C4A297CD8381}"/>
              </a:ext>
            </a:extLst>
          </p:cNvPr>
          <p:cNvSpPr/>
          <p:nvPr/>
        </p:nvSpPr>
        <p:spPr>
          <a:xfrm>
            <a:off x="4894720" y="1403603"/>
            <a:ext cx="2377440" cy="2377440"/>
          </a:xfrm>
          <a:prstGeom prst="ellipse">
            <a:avLst/>
          </a:prstGeom>
          <a:solidFill>
            <a:schemeClr val="bg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6CA3537-C37F-2147-9056-5C22275769EC}"/>
              </a:ext>
            </a:extLst>
          </p:cNvPr>
          <p:cNvSpPr txBox="1"/>
          <p:nvPr/>
        </p:nvSpPr>
        <p:spPr>
          <a:xfrm>
            <a:off x="3992161" y="4010144"/>
            <a:ext cx="4182555" cy="369332"/>
          </a:xfrm>
          <a:prstGeom prst="rect">
            <a:avLst/>
          </a:prstGeom>
          <a:noFill/>
        </p:spPr>
        <p:txBody>
          <a:bodyPr wrap="none" rtlCol="0">
            <a:spAutoFit/>
          </a:bodyPr>
          <a:lstStyle/>
          <a:p>
            <a:pPr algn="ctr"/>
            <a:r>
              <a:rPr lang="en-US" dirty="0">
                <a:solidFill>
                  <a:schemeClr val="bg1"/>
                </a:solidFill>
                <a:latin typeface="Courier" pitchFamily="2" charset="0"/>
              </a:rPr>
              <a:t>java -jar </a:t>
            </a:r>
            <a:r>
              <a:rPr lang="en-US" dirty="0" err="1">
                <a:solidFill>
                  <a:schemeClr val="bg1"/>
                </a:solidFill>
                <a:latin typeface="Courier" pitchFamily="2" charset="0"/>
              </a:rPr>
              <a:t>my_microservice.jar</a:t>
            </a:r>
            <a:endParaRPr lang="en-US" dirty="0">
              <a:solidFill>
                <a:schemeClr val="bg1"/>
              </a:solidFill>
              <a:latin typeface="Courier" pitchFamily="2" charset="0"/>
            </a:endParaRPr>
          </a:p>
        </p:txBody>
      </p:sp>
      <p:sp>
        <p:nvSpPr>
          <p:cNvPr id="11" name="Pie 10">
            <a:extLst>
              <a:ext uri="{FF2B5EF4-FFF2-40B4-BE49-F238E27FC236}">
                <a16:creationId xmlns:a16="http://schemas.microsoft.com/office/drawing/2014/main" id="{8AFFBE8C-9491-224C-AAA2-6E24C8177B1A}"/>
              </a:ext>
            </a:extLst>
          </p:cNvPr>
          <p:cNvSpPr/>
          <p:nvPr/>
        </p:nvSpPr>
        <p:spPr>
          <a:xfrm>
            <a:off x="5077600" y="1586483"/>
            <a:ext cx="2011680" cy="2011680"/>
          </a:xfrm>
          <a:prstGeom prst="pie">
            <a:avLst>
              <a:gd name="adj1" fmla="val 3376709"/>
              <a:gd name="adj2" fmla="val 16200000"/>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Oval 8">
            <a:extLst>
              <a:ext uri="{FF2B5EF4-FFF2-40B4-BE49-F238E27FC236}">
                <a16:creationId xmlns:a16="http://schemas.microsoft.com/office/drawing/2014/main" id="{46E5B7F7-767D-D04B-91D2-A033E058EC45}"/>
              </a:ext>
            </a:extLst>
          </p:cNvPr>
          <p:cNvSpPr/>
          <p:nvPr/>
        </p:nvSpPr>
        <p:spPr>
          <a:xfrm>
            <a:off x="5397640" y="1906523"/>
            <a:ext cx="1371600" cy="1371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My Svc</a:t>
            </a:r>
          </a:p>
        </p:txBody>
      </p:sp>
      <p:sp>
        <p:nvSpPr>
          <p:cNvPr id="12" name="TextBox 11">
            <a:extLst>
              <a:ext uri="{FF2B5EF4-FFF2-40B4-BE49-F238E27FC236}">
                <a16:creationId xmlns:a16="http://schemas.microsoft.com/office/drawing/2014/main" id="{687078AC-40A8-D44B-B319-64CE70D80A26}"/>
              </a:ext>
            </a:extLst>
          </p:cNvPr>
          <p:cNvSpPr txBox="1"/>
          <p:nvPr/>
        </p:nvSpPr>
        <p:spPr>
          <a:xfrm>
            <a:off x="5580738" y="3235296"/>
            <a:ext cx="1005403" cy="369332"/>
          </a:xfrm>
          <a:prstGeom prst="rect">
            <a:avLst/>
          </a:prstGeom>
          <a:noFill/>
        </p:spPr>
        <p:txBody>
          <a:bodyPr wrap="none" rtlCol="0">
            <a:spAutoFit/>
          </a:bodyPr>
          <a:lstStyle/>
          <a:p>
            <a:r>
              <a:rPr lang="en-US" dirty="0">
                <a:solidFill>
                  <a:schemeClr val="bg1"/>
                </a:solidFill>
              </a:rPr>
              <a:t>JAX-RS</a:t>
            </a:r>
          </a:p>
        </p:txBody>
      </p:sp>
    </p:spTree>
    <p:extLst>
      <p:ext uri="{BB962C8B-B14F-4D97-AF65-F5344CB8AC3E}">
        <p14:creationId xmlns:p14="http://schemas.microsoft.com/office/powerpoint/2010/main" val="110040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 Local</a:t>
            </a:r>
          </a:p>
        </p:txBody>
      </p:sp>
      <p:sp>
        <p:nvSpPr>
          <p:cNvPr id="3" name="Content Placeholder 2"/>
          <p:cNvSpPr>
            <a:spLocks noGrp="1"/>
          </p:cNvSpPr>
          <p:nvPr>
            <p:ph idx="1"/>
          </p:nvPr>
        </p:nvSpPr>
        <p:spPr>
          <a:xfrm>
            <a:off x="3480621" y="824666"/>
            <a:ext cx="5486400" cy="3553926"/>
          </a:xfrm>
        </p:spPr>
        <p:txBody>
          <a:bodyPr/>
          <a:lstStyle/>
          <a:p>
            <a:pPr marL="342900" indent="-342900">
              <a:buFont typeface="Arial" charset="0"/>
              <a:buChar char="•"/>
            </a:pPr>
            <a:r>
              <a:rPr lang="en-US" dirty="0"/>
              <a:t>Local testing of </a:t>
            </a:r>
            <a:r>
              <a:rPr lang="en-US" dirty="0" err="1"/>
              <a:t>Serverless</a:t>
            </a:r>
            <a:r>
              <a:rPr lang="en-US" dirty="0"/>
              <a:t> apps</a:t>
            </a:r>
          </a:p>
          <a:p>
            <a:pPr marL="342900" indent="-342900">
              <a:buFont typeface="Arial" charset="0"/>
              <a:buChar char="•"/>
            </a:pPr>
            <a:r>
              <a:rPr lang="en-US" dirty="0"/>
              <a:t>Works with Lambda functions</a:t>
            </a:r>
          </a:p>
          <a:p>
            <a:pPr marL="342900" indent="-342900">
              <a:buFont typeface="Arial" charset="0"/>
              <a:buChar char="•"/>
            </a:pPr>
            <a:r>
              <a:rPr lang="en-US" dirty="0"/>
              <a:t>Response object and function logs on local machine</a:t>
            </a:r>
          </a:p>
          <a:p>
            <a:pPr marL="342900" indent="-342900">
              <a:buFont typeface="Arial" charset="0"/>
              <a:buChar char="•"/>
            </a:pPr>
            <a:r>
              <a:rPr lang="en-US" dirty="0"/>
              <a:t>Java, </a:t>
            </a:r>
            <a:r>
              <a:rPr lang="en-US" dirty="0" err="1"/>
              <a:t>Node.js</a:t>
            </a:r>
            <a:r>
              <a:rPr lang="en-US" dirty="0"/>
              <a:t>,  Python, Go</a:t>
            </a:r>
          </a:p>
          <a:p>
            <a:pPr marL="1085850" lvl="1" indent="-342900">
              <a:buFont typeface="Arial" charset="0"/>
              <a:buChar char="•"/>
            </a:pPr>
            <a:r>
              <a:rPr lang="en-US" dirty="0"/>
              <a:t>C# coming</a:t>
            </a:r>
          </a:p>
          <a:p>
            <a:pPr marL="342900" indent="-342900">
              <a:buFont typeface="Arial" charset="0"/>
              <a:buChar char="•"/>
            </a:pPr>
            <a:r>
              <a:rPr lang="en-US" dirty="0"/>
              <a:t>PRs welcome!</a:t>
            </a:r>
          </a:p>
          <a:p>
            <a:pPr marL="1085850" lvl="1" indent="-342900">
              <a:buFont typeface="Arial" charset="0"/>
              <a:buChar char="•"/>
            </a:pPr>
            <a:r>
              <a:rPr lang="en-US" dirty="0"/>
              <a:t>https://</a:t>
            </a:r>
            <a:r>
              <a:rPr lang="en-US" dirty="0" err="1"/>
              <a:t>github.com</a:t>
            </a:r>
            <a:r>
              <a:rPr lang="en-US" dirty="0"/>
              <a:t>/</a:t>
            </a:r>
            <a:r>
              <a:rPr lang="en-US" dirty="0" err="1"/>
              <a:t>awslabs</a:t>
            </a:r>
            <a:r>
              <a:rPr lang="en-US" dirty="0"/>
              <a:t>/</a:t>
            </a:r>
            <a:r>
              <a:rPr lang="en-US" dirty="0" err="1"/>
              <a:t>aws</a:t>
            </a:r>
            <a:r>
              <a:rPr lang="en-US" dirty="0"/>
              <a:t>-</a:t>
            </a:r>
            <a:r>
              <a:rPr lang="en-US" dirty="0" err="1"/>
              <a:t>sam</a:t>
            </a:r>
            <a:r>
              <a:rPr lang="en-US" dirty="0"/>
              <a:t>-local</a:t>
            </a:r>
          </a:p>
          <a:p>
            <a:pPr marL="1085850" lvl="1" indent="-342900">
              <a:buFont typeface="Arial" charset="0"/>
              <a:buChar char="•"/>
            </a:pPr>
            <a:endParaRPr lang="en-US" dirty="0"/>
          </a:p>
        </p:txBody>
      </p:sp>
      <p:pic>
        <p:nvPicPr>
          <p:cNvPr id="4" name="Picture 3"/>
          <p:cNvPicPr>
            <a:picLocks noChangeAspect="1"/>
          </p:cNvPicPr>
          <p:nvPr/>
        </p:nvPicPr>
        <p:blipFill>
          <a:blip r:embed="rId3"/>
          <a:stretch>
            <a:fillRect/>
          </a:stretch>
        </p:blipFill>
        <p:spPr>
          <a:xfrm>
            <a:off x="206682" y="1773497"/>
            <a:ext cx="2978970" cy="1976075"/>
          </a:xfrm>
          <a:prstGeom prst="rect">
            <a:avLst/>
          </a:prstGeom>
        </p:spPr>
      </p:pic>
    </p:spTree>
    <p:extLst>
      <p:ext uri="{BB962C8B-B14F-4D97-AF65-F5344CB8AC3E}">
        <p14:creationId xmlns:p14="http://schemas.microsoft.com/office/powerpoint/2010/main" val="20910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05BE1-69E5-1449-8A4F-5DDD95B99A6F}"/>
              </a:ext>
            </a:extLst>
          </p:cNvPr>
          <p:cNvSpPr>
            <a:spLocks noGrp="1"/>
          </p:cNvSpPr>
          <p:nvPr>
            <p:ph type="title"/>
          </p:nvPr>
        </p:nvSpPr>
        <p:spPr/>
        <p:txBody>
          <a:bodyPr/>
          <a:lstStyle/>
          <a:p>
            <a:r>
              <a:rPr lang="en-US" dirty="0"/>
              <a:t>Microservices using AWS Lambda</a:t>
            </a:r>
          </a:p>
        </p:txBody>
      </p:sp>
      <p:pic>
        <p:nvPicPr>
          <p:cNvPr id="4" name="Picture 3">
            <a:extLst>
              <a:ext uri="{FF2B5EF4-FFF2-40B4-BE49-F238E27FC236}">
                <a16:creationId xmlns:a16="http://schemas.microsoft.com/office/drawing/2014/main" id="{B081B7DD-6971-A045-B961-7C03B2EF46B9}"/>
              </a:ext>
            </a:extLst>
          </p:cNvPr>
          <p:cNvPicPr>
            <a:picLocks noChangeAspect="1"/>
          </p:cNvPicPr>
          <p:nvPr/>
        </p:nvPicPr>
        <p:blipFill>
          <a:blip r:embed="rId2"/>
          <a:stretch>
            <a:fillRect/>
          </a:stretch>
        </p:blipFill>
        <p:spPr>
          <a:xfrm>
            <a:off x="2893085" y="2113171"/>
            <a:ext cx="779592" cy="810164"/>
          </a:xfrm>
          <a:prstGeom prst="rect">
            <a:avLst/>
          </a:prstGeom>
        </p:spPr>
      </p:pic>
      <p:pic>
        <p:nvPicPr>
          <p:cNvPr id="5" name="Picture 4">
            <a:extLst>
              <a:ext uri="{FF2B5EF4-FFF2-40B4-BE49-F238E27FC236}">
                <a16:creationId xmlns:a16="http://schemas.microsoft.com/office/drawing/2014/main" id="{37F27572-C4F5-894E-81F0-4622195CA19C}"/>
              </a:ext>
            </a:extLst>
          </p:cNvPr>
          <p:cNvPicPr>
            <a:picLocks noChangeAspect="1"/>
          </p:cNvPicPr>
          <p:nvPr/>
        </p:nvPicPr>
        <p:blipFill>
          <a:blip r:embed="rId3"/>
          <a:stretch>
            <a:fillRect/>
          </a:stretch>
        </p:blipFill>
        <p:spPr>
          <a:xfrm>
            <a:off x="1502075" y="2116287"/>
            <a:ext cx="683952" cy="823942"/>
          </a:xfrm>
          <a:prstGeom prst="rect">
            <a:avLst/>
          </a:prstGeom>
        </p:spPr>
      </p:pic>
      <p:pic>
        <p:nvPicPr>
          <p:cNvPr id="6" name="Picture 5">
            <a:extLst>
              <a:ext uri="{FF2B5EF4-FFF2-40B4-BE49-F238E27FC236}">
                <a16:creationId xmlns:a16="http://schemas.microsoft.com/office/drawing/2014/main" id="{0DA22FB6-D4B1-3146-AD91-BE898B4992CB}"/>
              </a:ext>
            </a:extLst>
          </p:cNvPr>
          <p:cNvPicPr>
            <a:picLocks noChangeAspect="1"/>
          </p:cNvPicPr>
          <p:nvPr/>
        </p:nvPicPr>
        <p:blipFill>
          <a:blip r:embed="rId2"/>
          <a:stretch>
            <a:fillRect/>
          </a:stretch>
        </p:blipFill>
        <p:spPr>
          <a:xfrm>
            <a:off x="6461545" y="1221595"/>
            <a:ext cx="779592" cy="810164"/>
          </a:xfrm>
          <a:prstGeom prst="rect">
            <a:avLst/>
          </a:prstGeom>
        </p:spPr>
      </p:pic>
      <p:pic>
        <p:nvPicPr>
          <p:cNvPr id="7" name="Picture 6">
            <a:extLst>
              <a:ext uri="{FF2B5EF4-FFF2-40B4-BE49-F238E27FC236}">
                <a16:creationId xmlns:a16="http://schemas.microsoft.com/office/drawing/2014/main" id="{E7F0392B-6840-CF4A-86C7-FA8A94147307}"/>
              </a:ext>
            </a:extLst>
          </p:cNvPr>
          <p:cNvPicPr>
            <a:picLocks noChangeAspect="1"/>
          </p:cNvPicPr>
          <p:nvPr/>
        </p:nvPicPr>
        <p:blipFill>
          <a:blip r:embed="rId3"/>
          <a:stretch>
            <a:fillRect/>
          </a:stretch>
        </p:blipFill>
        <p:spPr>
          <a:xfrm>
            <a:off x="5070535" y="1214706"/>
            <a:ext cx="683952" cy="823942"/>
          </a:xfrm>
          <a:prstGeom prst="rect">
            <a:avLst/>
          </a:prstGeom>
        </p:spPr>
      </p:pic>
      <p:pic>
        <p:nvPicPr>
          <p:cNvPr id="8" name="Picture 7">
            <a:extLst>
              <a:ext uri="{FF2B5EF4-FFF2-40B4-BE49-F238E27FC236}">
                <a16:creationId xmlns:a16="http://schemas.microsoft.com/office/drawing/2014/main" id="{ED4322EA-74AE-D147-A882-BF6AB3CA2190}"/>
              </a:ext>
            </a:extLst>
          </p:cNvPr>
          <p:cNvPicPr>
            <a:picLocks noChangeAspect="1"/>
          </p:cNvPicPr>
          <p:nvPr/>
        </p:nvPicPr>
        <p:blipFill>
          <a:blip r:embed="rId2"/>
          <a:stretch>
            <a:fillRect/>
          </a:stretch>
        </p:blipFill>
        <p:spPr>
          <a:xfrm>
            <a:off x="6461545" y="3047519"/>
            <a:ext cx="779592" cy="810164"/>
          </a:xfrm>
          <a:prstGeom prst="rect">
            <a:avLst/>
          </a:prstGeom>
        </p:spPr>
      </p:pic>
      <p:pic>
        <p:nvPicPr>
          <p:cNvPr id="10" name="Picture 9">
            <a:extLst>
              <a:ext uri="{FF2B5EF4-FFF2-40B4-BE49-F238E27FC236}">
                <a16:creationId xmlns:a16="http://schemas.microsoft.com/office/drawing/2014/main" id="{872D788A-D80E-124C-8F6D-A972F0D2BD29}"/>
              </a:ext>
            </a:extLst>
          </p:cNvPr>
          <p:cNvPicPr>
            <a:picLocks noChangeAspect="1"/>
          </p:cNvPicPr>
          <p:nvPr/>
        </p:nvPicPr>
        <p:blipFill>
          <a:blip r:embed="rId3"/>
          <a:stretch>
            <a:fillRect/>
          </a:stretch>
        </p:blipFill>
        <p:spPr>
          <a:xfrm>
            <a:off x="5070535" y="3040630"/>
            <a:ext cx="683952" cy="823942"/>
          </a:xfrm>
          <a:prstGeom prst="rect">
            <a:avLst/>
          </a:prstGeom>
        </p:spPr>
      </p:pic>
      <p:cxnSp>
        <p:nvCxnSpPr>
          <p:cNvPr id="11" name="Elbow Connector 10">
            <a:extLst>
              <a:ext uri="{FF2B5EF4-FFF2-40B4-BE49-F238E27FC236}">
                <a16:creationId xmlns:a16="http://schemas.microsoft.com/office/drawing/2014/main" id="{3BC80C08-46EE-ED4A-A05F-B3FE76BB6034}"/>
              </a:ext>
            </a:extLst>
          </p:cNvPr>
          <p:cNvCxnSpPr>
            <a:endCxn id="10" idx="1"/>
          </p:cNvCxnSpPr>
          <p:nvPr/>
        </p:nvCxnSpPr>
        <p:spPr>
          <a:xfrm>
            <a:off x="3672677" y="2527540"/>
            <a:ext cx="1397858" cy="92506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AF32DD51-48F6-6549-BE0A-3CDBA38E9CF5}"/>
              </a:ext>
            </a:extLst>
          </p:cNvPr>
          <p:cNvCxnSpPr>
            <a:stCxn id="4" idx="3"/>
            <a:endCxn id="7" idx="1"/>
          </p:cNvCxnSpPr>
          <p:nvPr/>
        </p:nvCxnSpPr>
        <p:spPr>
          <a:xfrm flipV="1">
            <a:off x="3672677" y="1626677"/>
            <a:ext cx="1397858" cy="891576"/>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701EA4A-8758-274A-A4EF-A91A7A0135D9}"/>
              </a:ext>
            </a:extLst>
          </p:cNvPr>
          <p:cNvCxnSpPr>
            <a:stCxn id="5" idx="3"/>
            <a:endCxn id="4" idx="1"/>
          </p:cNvCxnSpPr>
          <p:nvPr/>
        </p:nvCxnSpPr>
        <p:spPr>
          <a:xfrm flipV="1">
            <a:off x="2186027" y="2518253"/>
            <a:ext cx="707058" cy="100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BE1DE10-828A-D54D-A0CB-3848AB566349}"/>
              </a:ext>
            </a:extLst>
          </p:cNvPr>
          <p:cNvCxnSpPr>
            <a:stCxn id="7" idx="3"/>
            <a:endCxn id="6" idx="1"/>
          </p:cNvCxnSpPr>
          <p:nvPr/>
        </p:nvCxnSpPr>
        <p:spPr>
          <a:xfrm>
            <a:off x="5754487" y="1626677"/>
            <a:ext cx="7070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C95D816-C6AD-714D-9224-F434CCE77D29}"/>
              </a:ext>
            </a:extLst>
          </p:cNvPr>
          <p:cNvCxnSpPr>
            <a:stCxn id="10" idx="3"/>
            <a:endCxn id="8" idx="1"/>
          </p:cNvCxnSpPr>
          <p:nvPr/>
        </p:nvCxnSpPr>
        <p:spPr>
          <a:xfrm>
            <a:off x="5754487" y="3452601"/>
            <a:ext cx="7070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8104D88-F6D1-4445-B7D9-44DFAC3E5026}"/>
              </a:ext>
            </a:extLst>
          </p:cNvPr>
          <p:cNvSpPr txBox="1"/>
          <p:nvPr/>
        </p:nvSpPr>
        <p:spPr>
          <a:xfrm>
            <a:off x="1287709" y="1753844"/>
            <a:ext cx="1124026" cy="369332"/>
          </a:xfrm>
          <a:prstGeom prst="rect">
            <a:avLst/>
          </a:prstGeom>
          <a:noFill/>
        </p:spPr>
        <p:txBody>
          <a:bodyPr wrap="none" rtlCol="0">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t>
            </a:r>
            <a:r>
              <a:rPr lang="en-US"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webapp</a:t>
            </a: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7" name="TextBox 16">
            <a:extLst>
              <a:ext uri="{FF2B5EF4-FFF2-40B4-BE49-F238E27FC236}">
                <a16:creationId xmlns:a16="http://schemas.microsoft.com/office/drawing/2014/main" id="{D0214D65-0563-B646-BAE6-B6C77E5EDD5D}"/>
              </a:ext>
            </a:extLst>
          </p:cNvPr>
          <p:cNvSpPr txBox="1"/>
          <p:nvPr/>
        </p:nvSpPr>
        <p:spPr>
          <a:xfrm>
            <a:off x="4850498" y="830772"/>
            <a:ext cx="1176925" cy="369332"/>
          </a:xfrm>
          <a:prstGeom prst="rect">
            <a:avLst/>
          </a:prstGeom>
          <a:noFill/>
        </p:spPr>
        <p:txBody>
          <a:bodyPr wrap="none" rtlCol="0">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/greeting</a:t>
            </a:r>
          </a:p>
        </p:txBody>
      </p:sp>
      <p:sp>
        <p:nvSpPr>
          <p:cNvPr id="18" name="TextBox 17">
            <a:extLst>
              <a:ext uri="{FF2B5EF4-FFF2-40B4-BE49-F238E27FC236}">
                <a16:creationId xmlns:a16="http://schemas.microsoft.com/office/drawing/2014/main" id="{6AAC758A-D958-F440-8B78-8D7FFBD0A617}"/>
              </a:ext>
            </a:extLst>
          </p:cNvPr>
          <p:cNvSpPr txBox="1"/>
          <p:nvPr/>
        </p:nvSpPr>
        <p:spPr>
          <a:xfrm>
            <a:off x="4903397" y="3857683"/>
            <a:ext cx="1223412" cy="369332"/>
          </a:xfrm>
          <a:prstGeom prst="rect">
            <a:avLst/>
          </a:prstGeom>
          <a:noFill/>
        </p:spPr>
        <p:txBody>
          <a:bodyPr wrap="none" rtlCol="0">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/names/1</a:t>
            </a:r>
          </a:p>
        </p:txBody>
      </p:sp>
      <p:sp>
        <p:nvSpPr>
          <p:cNvPr id="19" name="TextBox 18">
            <a:extLst>
              <a:ext uri="{FF2B5EF4-FFF2-40B4-BE49-F238E27FC236}">
                <a16:creationId xmlns:a16="http://schemas.microsoft.com/office/drawing/2014/main" id="{7BBCDD95-67D4-BE42-BA8B-95890EA97ACC}"/>
              </a:ext>
            </a:extLst>
          </p:cNvPr>
          <p:cNvSpPr txBox="1"/>
          <p:nvPr/>
        </p:nvSpPr>
        <p:spPr>
          <a:xfrm>
            <a:off x="2811638" y="2931861"/>
            <a:ext cx="1015021" cy="369332"/>
          </a:xfrm>
          <a:prstGeom prst="rect">
            <a:avLst/>
          </a:prstGeom>
          <a:noFill/>
        </p:spPr>
        <p:txBody>
          <a:bodyPr wrap="none" rtlCol="0">
            <a:spAutoFit/>
          </a:bodyPr>
          <a:lstStyle/>
          <a:p>
            <a:r>
              <a:rPr lang="en-US"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webapp</a:t>
            </a: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TextBox 19">
            <a:extLst>
              <a:ext uri="{FF2B5EF4-FFF2-40B4-BE49-F238E27FC236}">
                <a16:creationId xmlns:a16="http://schemas.microsoft.com/office/drawing/2014/main" id="{B5DC2A3F-0810-9842-A917-8A7D5A708B44}"/>
              </a:ext>
            </a:extLst>
          </p:cNvPr>
          <p:cNvSpPr txBox="1"/>
          <p:nvPr/>
        </p:nvSpPr>
        <p:spPr>
          <a:xfrm>
            <a:off x="6461545" y="3856017"/>
            <a:ext cx="771365" cy="369332"/>
          </a:xfrm>
          <a:prstGeom prst="rect">
            <a:avLst/>
          </a:prstGeom>
          <a:noFill/>
        </p:spPr>
        <p:txBody>
          <a:bodyPr wrap="none" rtlCol="0">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name</a:t>
            </a:r>
          </a:p>
        </p:txBody>
      </p:sp>
      <p:sp>
        <p:nvSpPr>
          <p:cNvPr id="21" name="TextBox 20">
            <a:extLst>
              <a:ext uri="{FF2B5EF4-FFF2-40B4-BE49-F238E27FC236}">
                <a16:creationId xmlns:a16="http://schemas.microsoft.com/office/drawing/2014/main" id="{B7F9B3BA-8E7D-F542-BF1E-99CCD11CAD18}"/>
              </a:ext>
            </a:extLst>
          </p:cNvPr>
          <p:cNvSpPr txBox="1"/>
          <p:nvPr/>
        </p:nvSpPr>
        <p:spPr>
          <a:xfrm>
            <a:off x="6344078" y="2038648"/>
            <a:ext cx="1067921" cy="369332"/>
          </a:xfrm>
          <a:prstGeom prst="rect">
            <a:avLst/>
          </a:prstGeom>
          <a:noFill/>
        </p:spPr>
        <p:txBody>
          <a:bodyPr wrap="none" rtlCol="0">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greeting</a:t>
            </a:r>
          </a:p>
        </p:txBody>
      </p:sp>
    </p:spTree>
    <p:extLst>
      <p:ext uri="{BB962C8B-B14F-4D97-AF65-F5344CB8AC3E}">
        <p14:creationId xmlns:p14="http://schemas.microsoft.com/office/powerpoint/2010/main" val="352651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92FF8E-C82D-C84B-9B80-E145967248B2}"/>
              </a:ext>
            </a:extLst>
          </p:cNvPr>
          <p:cNvSpPr>
            <a:spLocks noGrp="1"/>
          </p:cNvSpPr>
          <p:nvPr>
            <p:ph sz="quarter" idx="10"/>
          </p:nvPr>
        </p:nvSpPr>
        <p:spPr/>
        <p:txBody>
          <a:bodyPr/>
          <a:lstStyle/>
          <a:p>
            <a:r>
              <a:rPr lang="en-US" dirty="0"/>
              <a:t>Lambda Functions with SAM</a:t>
            </a:r>
          </a:p>
        </p:txBody>
      </p:sp>
    </p:spTree>
    <p:extLst>
      <p:ext uri="{BB962C8B-B14F-4D97-AF65-F5344CB8AC3E}">
        <p14:creationId xmlns:p14="http://schemas.microsoft.com/office/powerpoint/2010/main" val="24016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661E0D-6A0D-4848-8E75-2043CBE763EB}"/>
              </a:ext>
            </a:extLst>
          </p:cNvPr>
          <p:cNvSpPr>
            <a:spLocks noGrp="1"/>
          </p:cNvSpPr>
          <p:nvPr>
            <p:ph sz="quarter" idx="10"/>
          </p:nvPr>
        </p:nvSpPr>
        <p:spPr/>
        <p:txBody>
          <a:bodyPr/>
          <a:lstStyle/>
          <a:p>
            <a:r>
              <a:rPr lang="en-US" dirty="0"/>
              <a:t>Test and Debug Lambda</a:t>
            </a:r>
          </a:p>
        </p:txBody>
      </p:sp>
    </p:spTree>
    <p:extLst>
      <p:ext uri="{BB962C8B-B14F-4D97-AF65-F5344CB8AC3E}">
        <p14:creationId xmlns:p14="http://schemas.microsoft.com/office/powerpoint/2010/main" val="130809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Lambda Best Practices</a:t>
            </a:r>
          </a:p>
        </p:txBody>
      </p:sp>
    </p:spTree>
    <p:extLst>
      <p:ext uri="{BB962C8B-B14F-4D97-AF65-F5344CB8AC3E}">
        <p14:creationId xmlns:p14="http://schemas.microsoft.com/office/powerpoint/2010/main" val="32117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Lambda based “monoliths”</a:t>
            </a:r>
          </a:p>
        </p:txBody>
      </p:sp>
      <p:grpSp>
        <p:nvGrpSpPr>
          <p:cNvPr id="83" name="Group 4"/>
          <p:cNvGrpSpPr>
            <a:grpSpLocks noChangeAspect="1"/>
          </p:cNvGrpSpPr>
          <p:nvPr/>
        </p:nvGrpSpPr>
        <p:grpSpPr bwMode="auto">
          <a:xfrm>
            <a:off x="5837737" y="2839642"/>
            <a:ext cx="0" cy="0"/>
            <a:chOff x="5837737" y="2839642"/>
            <a:chExt cx="0" cy="0"/>
          </a:xfrm>
          <a:solidFill>
            <a:schemeClr val="tx1"/>
          </a:solidFill>
        </p:grpSpPr>
        <p:sp>
          <p:nvSpPr>
            <p:cNvPr id="127" name="Line 5"/>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8" name="Line 6"/>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sp>
        <p:nvSpPr>
          <p:cNvPr id="125" name="Oval 573"/>
          <p:cNvSpPr>
            <a:spLocks noChangeArrowheads="1"/>
          </p:cNvSpPr>
          <p:nvPr/>
        </p:nvSpPr>
        <p:spPr bwMode="auto">
          <a:xfrm rot="5400000" flipH="1">
            <a:off x="1766566" y="3308674"/>
            <a:ext cx="45778" cy="4635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6" name="Oval 575"/>
          <p:cNvSpPr>
            <a:spLocks noChangeArrowheads="1"/>
          </p:cNvSpPr>
          <p:nvPr/>
        </p:nvSpPr>
        <p:spPr bwMode="auto">
          <a:xfrm rot="5400000" flipH="1">
            <a:off x="1765136" y="2338472"/>
            <a:ext cx="74389" cy="7438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11" name="Group 110"/>
          <p:cNvGrpSpPr/>
          <p:nvPr/>
        </p:nvGrpSpPr>
        <p:grpSpPr>
          <a:xfrm>
            <a:off x="2727665" y="1979824"/>
            <a:ext cx="2294959" cy="2307455"/>
            <a:chOff x="2137612" y="2206197"/>
            <a:chExt cx="3059945" cy="3076607"/>
          </a:xfrm>
        </p:grpSpPr>
        <p:cxnSp>
          <p:nvCxnSpPr>
            <p:cNvPr id="112" name="Straight Connector 111"/>
            <p:cNvCxnSpPr>
              <a:cxnSpLocks/>
            </p:cNvCxnSpPr>
            <p:nvPr/>
          </p:nvCxnSpPr>
          <p:spPr>
            <a:xfrm flipV="1">
              <a:off x="2137612" y="3750484"/>
              <a:ext cx="3059945" cy="35664"/>
            </a:xfrm>
            <a:prstGeom prst="line">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13" name="Arc 112"/>
            <p:cNvSpPr/>
            <p:nvPr/>
          </p:nvSpPr>
          <p:spPr>
            <a:xfrm flipH="1">
              <a:off x="2221281" y="2206197"/>
              <a:ext cx="1507340" cy="1571767"/>
            </a:xfrm>
            <a:prstGeom prst="arc">
              <a:avLst>
                <a:gd name="adj1" fmla="val 21325447"/>
                <a:gd name="adj2" fmla="val 5095874"/>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14" name="Arc 113"/>
            <p:cNvSpPr/>
            <p:nvPr/>
          </p:nvSpPr>
          <p:spPr>
            <a:xfrm rot="5400000" flipH="1">
              <a:off x="2252541" y="3743250"/>
              <a:ext cx="1507340" cy="1571767"/>
            </a:xfrm>
            <a:prstGeom prst="arc">
              <a:avLst>
                <a:gd name="adj1" fmla="val 510741"/>
                <a:gd name="adj2" fmla="val 5790678"/>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nvGrpSpPr>
            <p:cNvPr id="115" name="Group 114"/>
            <p:cNvGrpSpPr/>
            <p:nvPr/>
          </p:nvGrpSpPr>
          <p:grpSpPr>
            <a:xfrm>
              <a:off x="3110158" y="3496075"/>
              <a:ext cx="505786" cy="505786"/>
              <a:chOff x="6024785" y="871671"/>
              <a:chExt cx="589660" cy="589660"/>
            </a:xfrm>
          </p:grpSpPr>
          <p:sp>
            <p:nvSpPr>
              <p:cNvPr id="116" name="Oval 115"/>
              <p:cNvSpPr/>
              <p:nvPr/>
            </p:nvSpPr>
            <p:spPr>
              <a:xfrm>
                <a:off x="6024785" y="871671"/>
                <a:ext cx="589660" cy="589660"/>
              </a:xfrm>
              <a:prstGeom prst="ellipse">
                <a:avLst/>
              </a:prstGeom>
              <a:solidFill>
                <a:schemeClr val="bg1">
                  <a:lumMod val="75000"/>
                  <a:lumOff val="2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7" name="Isosceles Triangle 245"/>
              <p:cNvSpPr/>
              <p:nvPr/>
            </p:nvSpPr>
            <p:spPr>
              <a:xfrm rot="5400000">
                <a:off x="6237398" y="1083104"/>
                <a:ext cx="307649" cy="265215"/>
              </a:xfrm>
              <a:prstGeom prst="triangle">
                <a:avLst/>
              </a:prstGeom>
              <a:solidFill>
                <a:srgbClr val="54428E"/>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8" name="Isosceles Triangle 436"/>
              <p:cNvSpPr/>
              <p:nvPr/>
            </p:nvSpPr>
            <p:spPr>
              <a:xfrm rot="5400000">
                <a:off x="6199427" y="1033893"/>
                <a:ext cx="307649" cy="265215"/>
              </a:xfrm>
              <a:prstGeom prst="triangle">
                <a:avLst/>
              </a:prstGeom>
              <a:solidFill>
                <a:schemeClr val="accent3"/>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pSp>
      <p:grpSp>
        <p:nvGrpSpPr>
          <p:cNvPr id="14" name="Group 13"/>
          <p:cNvGrpSpPr/>
          <p:nvPr/>
        </p:nvGrpSpPr>
        <p:grpSpPr>
          <a:xfrm>
            <a:off x="1313082" y="1914695"/>
            <a:ext cx="1791097" cy="2478155"/>
            <a:chOff x="1106604" y="1914695"/>
            <a:chExt cx="1791097" cy="2478155"/>
          </a:xfrm>
        </p:grpSpPr>
        <p:sp>
          <p:nvSpPr>
            <p:cNvPr id="119" name="Freeform 566"/>
            <p:cNvSpPr>
              <a:spLocks/>
            </p:cNvSpPr>
            <p:nvPr/>
          </p:nvSpPr>
          <p:spPr bwMode="auto">
            <a:xfrm rot="5400000" flipH="1">
              <a:off x="1800135" y="1913884"/>
              <a:ext cx="232894" cy="707837"/>
            </a:xfrm>
            <a:custGeom>
              <a:avLst/>
              <a:gdLst>
                <a:gd name="T0" fmla="*/ 153 w 213"/>
                <a:gd name="T1" fmla="*/ 0 h 646"/>
                <a:gd name="T2" fmla="*/ 153 w 213"/>
                <a:gd name="T3" fmla="*/ 135 h 646"/>
                <a:gd name="T4" fmla="*/ 12 w 213"/>
                <a:gd name="T5" fmla="*/ 266 h 646"/>
                <a:gd name="T6" fmla="*/ 9 w 213"/>
                <a:gd name="T7" fmla="*/ 272 h 646"/>
                <a:gd name="T8" fmla="*/ 9 w 213"/>
                <a:gd name="T9" fmla="*/ 613 h 646"/>
                <a:gd name="T10" fmla="*/ 0 w 213"/>
                <a:gd name="T11" fmla="*/ 629 h 646"/>
                <a:gd name="T12" fmla="*/ 18 w 213"/>
                <a:gd name="T13" fmla="*/ 646 h 646"/>
                <a:gd name="T14" fmla="*/ 35 w 213"/>
                <a:gd name="T15" fmla="*/ 629 h 646"/>
                <a:gd name="T16" fmla="*/ 27 w 213"/>
                <a:gd name="T17" fmla="*/ 613 h 646"/>
                <a:gd name="T18" fmla="*/ 27 w 213"/>
                <a:gd name="T19" fmla="*/ 276 h 646"/>
                <a:gd name="T20" fmla="*/ 153 w 213"/>
                <a:gd name="T21" fmla="*/ 159 h 646"/>
                <a:gd name="T22" fmla="*/ 153 w 213"/>
                <a:gd name="T23" fmla="*/ 342 h 646"/>
                <a:gd name="T24" fmla="*/ 110 w 213"/>
                <a:gd name="T25" fmla="*/ 393 h 646"/>
                <a:gd name="T26" fmla="*/ 162 w 213"/>
                <a:gd name="T27" fmla="*/ 445 h 646"/>
                <a:gd name="T28" fmla="*/ 213 w 213"/>
                <a:gd name="T29" fmla="*/ 393 h 646"/>
                <a:gd name="T30" fmla="*/ 171 w 213"/>
                <a:gd name="T31" fmla="*/ 342 h 646"/>
                <a:gd name="T32" fmla="*/ 171 w 213"/>
                <a:gd name="T33" fmla="*/ 0 h 646"/>
                <a:gd name="T34" fmla="*/ 153 w 213"/>
                <a:gd name="T35"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646">
                  <a:moveTo>
                    <a:pt x="153" y="0"/>
                  </a:moveTo>
                  <a:cubicBezTo>
                    <a:pt x="153" y="135"/>
                    <a:pt x="153" y="135"/>
                    <a:pt x="153" y="135"/>
                  </a:cubicBezTo>
                  <a:cubicBezTo>
                    <a:pt x="12" y="266"/>
                    <a:pt x="12" y="266"/>
                    <a:pt x="12" y="266"/>
                  </a:cubicBezTo>
                  <a:cubicBezTo>
                    <a:pt x="10" y="268"/>
                    <a:pt x="9" y="270"/>
                    <a:pt x="9" y="272"/>
                  </a:cubicBezTo>
                  <a:cubicBezTo>
                    <a:pt x="9" y="613"/>
                    <a:pt x="9" y="613"/>
                    <a:pt x="9" y="613"/>
                  </a:cubicBezTo>
                  <a:cubicBezTo>
                    <a:pt x="4" y="617"/>
                    <a:pt x="0" y="622"/>
                    <a:pt x="0" y="629"/>
                  </a:cubicBezTo>
                  <a:cubicBezTo>
                    <a:pt x="0" y="638"/>
                    <a:pt x="8" y="646"/>
                    <a:pt x="18" y="646"/>
                  </a:cubicBezTo>
                  <a:cubicBezTo>
                    <a:pt x="27" y="646"/>
                    <a:pt x="35" y="638"/>
                    <a:pt x="35" y="629"/>
                  </a:cubicBezTo>
                  <a:cubicBezTo>
                    <a:pt x="35" y="622"/>
                    <a:pt x="32" y="617"/>
                    <a:pt x="27" y="613"/>
                  </a:cubicBezTo>
                  <a:cubicBezTo>
                    <a:pt x="27" y="276"/>
                    <a:pt x="27" y="276"/>
                    <a:pt x="27" y="276"/>
                  </a:cubicBezTo>
                  <a:cubicBezTo>
                    <a:pt x="153" y="159"/>
                    <a:pt x="153" y="159"/>
                    <a:pt x="153" y="159"/>
                  </a:cubicBezTo>
                  <a:cubicBezTo>
                    <a:pt x="153" y="342"/>
                    <a:pt x="153" y="342"/>
                    <a:pt x="153" y="342"/>
                  </a:cubicBezTo>
                  <a:cubicBezTo>
                    <a:pt x="129" y="347"/>
                    <a:pt x="110" y="368"/>
                    <a:pt x="110" y="393"/>
                  </a:cubicBezTo>
                  <a:cubicBezTo>
                    <a:pt x="110" y="422"/>
                    <a:pt x="133" y="445"/>
                    <a:pt x="162" y="445"/>
                  </a:cubicBezTo>
                  <a:cubicBezTo>
                    <a:pt x="190" y="445"/>
                    <a:pt x="213" y="422"/>
                    <a:pt x="213" y="393"/>
                  </a:cubicBezTo>
                  <a:cubicBezTo>
                    <a:pt x="213" y="368"/>
                    <a:pt x="195" y="347"/>
                    <a:pt x="171" y="342"/>
                  </a:cubicBezTo>
                  <a:cubicBezTo>
                    <a:pt x="171" y="0"/>
                    <a:pt x="171" y="0"/>
                    <a:pt x="171" y="0"/>
                  </a:cubicBezTo>
                  <a:lnTo>
                    <a:pt x="153"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0" name="Freeform 568"/>
            <p:cNvSpPr>
              <a:spLocks/>
            </p:cNvSpPr>
            <p:nvPr/>
          </p:nvSpPr>
          <p:spPr bwMode="auto">
            <a:xfrm rot="5400000" flipH="1">
              <a:off x="1454228" y="2735309"/>
              <a:ext cx="80683" cy="775931"/>
            </a:xfrm>
            <a:custGeom>
              <a:avLst/>
              <a:gdLst>
                <a:gd name="T0" fmla="*/ 0 w 127"/>
                <a:gd name="T1" fmla="*/ 0 h 1074"/>
                <a:gd name="T2" fmla="*/ 0 w 127"/>
                <a:gd name="T3" fmla="*/ 585 h 1074"/>
                <a:gd name="T4" fmla="*/ 2 w 127"/>
                <a:gd name="T5" fmla="*/ 591 h 1074"/>
                <a:gd name="T6" fmla="*/ 67 w 127"/>
                <a:gd name="T7" fmla="*/ 655 h 1074"/>
                <a:gd name="T8" fmla="*/ 67 w 127"/>
                <a:gd name="T9" fmla="*/ 972 h 1074"/>
                <a:gd name="T10" fmla="*/ 24 w 127"/>
                <a:gd name="T11" fmla="*/ 1023 h 1074"/>
                <a:gd name="T12" fmla="*/ 76 w 127"/>
                <a:gd name="T13" fmla="*/ 1074 h 1074"/>
                <a:gd name="T14" fmla="*/ 127 w 127"/>
                <a:gd name="T15" fmla="*/ 1023 h 1074"/>
                <a:gd name="T16" fmla="*/ 84 w 127"/>
                <a:gd name="T17" fmla="*/ 972 h 1074"/>
                <a:gd name="T18" fmla="*/ 84 w 127"/>
                <a:gd name="T19" fmla="*/ 652 h 1074"/>
                <a:gd name="T20" fmla="*/ 82 w 127"/>
                <a:gd name="T21" fmla="*/ 646 h 1074"/>
                <a:gd name="T22" fmla="*/ 17 w 127"/>
                <a:gd name="T23" fmla="*/ 581 h 1074"/>
                <a:gd name="T24" fmla="*/ 17 w 127"/>
                <a:gd name="T25" fmla="*/ 0 h 1074"/>
                <a:gd name="T26" fmla="*/ 0 w 127"/>
                <a:gd name="T27"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074">
                  <a:moveTo>
                    <a:pt x="0" y="0"/>
                  </a:moveTo>
                  <a:cubicBezTo>
                    <a:pt x="0" y="585"/>
                    <a:pt x="0" y="585"/>
                    <a:pt x="0" y="585"/>
                  </a:cubicBezTo>
                  <a:cubicBezTo>
                    <a:pt x="0" y="587"/>
                    <a:pt x="0" y="589"/>
                    <a:pt x="2" y="591"/>
                  </a:cubicBezTo>
                  <a:cubicBezTo>
                    <a:pt x="67" y="655"/>
                    <a:pt x="67" y="655"/>
                    <a:pt x="67" y="655"/>
                  </a:cubicBezTo>
                  <a:cubicBezTo>
                    <a:pt x="67" y="972"/>
                    <a:pt x="67" y="972"/>
                    <a:pt x="67" y="972"/>
                  </a:cubicBezTo>
                  <a:cubicBezTo>
                    <a:pt x="43" y="976"/>
                    <a:pt x="24" y="997"/>
                    <a:pt x="24" y="1023"/>
                  </a:cubicBezTo>
                  <a:cubicBezTo>
                    <a:pt x="24" y="1051"/>
                    <a:pt x="47" y="1074"/>
                    <a:pt x="76" y="1074"/>
                  </a:cubicBezTo>
                  <a:cubicBezTo>
                    <a:pt x="104" y="1074"/>
                    <a:pt x="127" y="1051"/>
                    <a:pt x="127" y="1023"/>
                  </a:cubicBezTo>
                  <a:cubicBezTo>
                    <a:pt x="127" y="997"/>
                    <a:pt x="109" y="976"/>
                    <a:pt x="84" y="972"/>
                  </a:cubicBezTo>
                  <a:cubicBezTo>
                    <a:pt x="84" y="652"/>
                    <a:pt x="84" y="652"/>
                    <a:pt x="84" y="652"/>
                  </a:cubicBezTo>
                  <a:cubicBezTo>
                    <a:pt x="84" y="650"/>
                    <a:pt x="84" y="647"/>
                    <a:pt x="82" y="646"/>
                  </a:cubicBezTo>
                  <a:cubicBezTo>
                    <a:pt x="17" y="581"/>
                    <a:pt x="17" y="581"/>
                    <a:pt x="17" y="581"/>
                  </a:cubicBezTo>
                  <a:cubicBezTo>
                    <a:pt x="17" y="0"/>
                    <a:pt x="17" y="0"/>
                    <a:pt x="17" y="0"/>
                  </a:cubicBezTo>
                  <a:cubicBezTo>
                    <a:pt x="0" y="0"/>
                    <a:pt x="0" y="0"/>
                    <a:pt x="0"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1" name="Line 569"/>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2" name="Line 570"/>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3" name="Freeform 571"/>
            <p:cNvSpPr>
              <a:spLocks/>
            </p:cNvSpPr>
            <p:nvPr/>
          </p:nvSpPr>
          <p:spPr bwMode="auto">
            <a:xfrm rot="5400000" flipH="1">
              <a:off x="1505441" y="3154461"/>
              <a:ext cx="355922" cy="662632"/>
            </a:xfrm>
            <a:custGeom>
              <a:avLst/>
              <a:gdLst>
                <a:gd name="T0" fmla="*/ 234 w 326"/>
                <a:gd name="T1" fmla="*/ 0 h 605"/>
                <a:gd name="T2" fmla="*/ 234 w 326"/>
                <a:gd name="T3" fmla="*/ 217 h 605"/>
                <a:gd name="T4" fmla="*/ 234 w 326"/>
                <a:gd name="T5" fmla="*/ 217 h 605"/>
                <a:gd name="T6" fmla="*/ 234 w 326"/>
                <a:gd name="T7" fmla="*/ 558 h 605"/>
                <a:gd name="T8" fmla="*/ 76 w 326"/>
                <a:gd name="T9" fmla="*/ 558 h 605"/>
                <a:gd name="T10" fmla="*/ 39 w 326"/>
                <a:gd name="T11" fmla="*/ 528 h 605"/>
                <a:gd name="T12" fmla="*/ 0 w 326"/>
                <a:gd name="T13" fmla="*/ 567 h 605"/>
                <a:gd name="T14" fmla="*/ 39 w 326"/>
                <a:gd name="T15" fmla="*/ 605 h 605"/>
                <a:gd name="T16" fmla="*/ 76 w 326"/>
                <a:gd name="T17" fmla="*/ 576 h 605"/>
                <a:gd name="T18" fmla="*/ 242 w 326"/>
                <a:gd name="T19" fmla="*/ 576 h 605"/>
                <a:gd name="T20" fmla="*/ 251 w 326"/>
                <a:gd name="T21" fmla="*/ 567 h 605"/>
                <a:gd name="T22" fmla="*/ 251 w 326"/>
                <a:gd name="T23" fmla="*/ 238 h 605"/>
                <a:gd name="T24" fmla="*/ 302 w 326"/>
                <a:gd name="T25" fmla="*/ 289 h 605"/>
                <a:gd name="T26" fmla="*/ 302 w 326"/>
                <a:gd name="T27" fmla="*/ 381 h 605"/>
                <a:gd name="T28" fmla="*/ 295 w 326"/>
                <a:gd name="T29" fmla="*/ 393 h 605"/>
                <a:gd name="T30" fmla="*/ 311 w 326"/>
                <a:gd name="T31" fmla="*/ 409 h 605"/>
                <a:gd name="T32" fmla="*/ 326 w 326"/>
                <a:gd name="T33" fmla="*/ 393 h 605"/>
                <a:gd name="T34" fmla="*/ 320 w 326"/>
                <a:gd name="T35" fmla="*/ 381 h 605"/>
                <a:gd name="T36" fmla="*/ 320 w 326"/>
                <a:gd name="T37" fmla="*/ 285 h 605"/>
                <a:gd name="T38" fmla="*/ 317 w 326"/>
                <a:gd name="T39" fmla="*/ 279 h 605"/>
                <a:gd name="T40" fmla="*/ 251 w 326"/>
                <a:gd name="T41" fmla="*/ 213 h 605"/>
                <a:gd name="T42" fmla="*/ 251 w 326"/>
                <a:gd name="T43" fmla="*/ 0 h 605"/>
                <a:gd name="T44" fmla="*/ 234 w 326"/>
                <a:gd name="T4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6" h="605">
                  <a:moveTo>
                    <a:pt x="234" y="0"/>
                  </a:moveTo>
                  <a:cubicBezTo>
                    <a:pt x="234" y="217"/>
                    <a:pt x="234" y="217"/>
                    <a:pt x="234" y="217"/>
                  </a:cubicBezTo>
                  <a:cubicBezTo>
                    <a:pt x="234" y="217"/>
                    <a:pt x="234" y="217"/>
                    <a:pt x="234" y="217"/>
                  </a:cubicBezTo>
                  <a:cubicBezTo>
                    <a:pt x="234" y="558"/>
                    <a:pt x="234" y="558"/>
                    <a:pt x="234" y="558"/>
                  </a:cubicBezTo>
                  <a:cubicBezTo>
                    <a:pt x="76" y="558"/>
                    <a:pt x="76" y="558"/>
                    <a:pt x="76" y="558"/>
                  </a:cubicBezTo>
                  <a:cubicBezTo>
                    <a:pt x="72" y="541"/>
                    <a:pt x="57" y="528"/>
                    <a:pt x="39" y="528"/>
                  </a:cubicBezTo>
                  <a:cubicBezTo>
                    <a:pt x="17" y="528"/>
                    <a:pt x="0" y="546"/>
                    <a:pt x="0" y="567"/>
                  </a:cubicBezTo>
                  <a:cubicBezTo>
                    <a:pt x="0" y="588"/>
                    <a:pt x="17" y="605"/>
                    <a:pt x="39" y="605"/>
                  </a:cubicBezTo>
                  <a:cubicBezTo>
                    <a:pt x="57" y="605"/>
                    <a:pt x="72" y="593"/>
                    <a:pt x="76" y="576"/>
                  </a:cubicBezTo>
                  <a:cubicBezTo>
                    <a:pt x="242" y="576"/>
                    <a:pt x="242" y="576"/>
                    <a:pt x="242" y="576"/>
                  </a:cubicBezTo>
                  <a:cubicBezTo>
                    <a:pt x="247" y="576"/>
                    <a:pt x="251" y="572"/>
                    <a:pt x="251" y="567"/>
                  </a:cubicBezTo>
                  <a:cubicBezTo>
                    <a:pt x="251" y="238"/>
                    <a:pt x="251" y="238"/>
                    <a:pt x="251" y="238"/>
                  </a:cubicBezTo>
                  <a:cubicBezTo>
                    <a:pt x="302" y="289"/>
                    <a:pt x="302" y="289"/>
                    <a:pt x="302" y="289"/>
                  </a:cubicBezTo>
                  <a:cubicBezTo>
                    <a:pt x="302" y="381"/>
                    <a:pt x="302" y="381"/>
                    <a:pt x="302" y="381"/>
                  </a:cubicBezTo>
                  <a:cubicBezTo>
                    <a:pt x="298" y="383"/>
                    <a:pt x="295" y="388"/>
                    <a:pt x="295" y="393"/>
                  </a:cubicBezTo>
                  <a:cubicBezTo>
                    <a:pt x="295" y="402"/>
                    <a:pt x="302" y="409"/>
                    <a:pt x="311" y="409"/>
                  </a:cubicBezTo>
                  <a:cubicBezTo>
                    <a:pt x="319" y="409"/>
                    <a:pt x="326" y="402"/>
                    <a:pt x="326" y="393"/>
                  </a:cubicBezTo>
                  <a:cubicBezTo>
                    <a:pt x="326" y="388"/>
                    <a:pt x="324" y="383"/>
                    <a:pt x="320" y="381"/>
                  </a:cubicBezTo>
                  <a:cubicBezTo>
                    <a:pt x="320" y="285"/>
                    <a:pt x="320" y="285"/>
                    <a:pt x="320" y="285"/>
                  </a:cubicBezTo>
                  <a:cubicBezTo>
                    <a:pt x="320" y="283"/>
                    <a:pt x="319" y="281"/>
                    <a:pt x="317" y="279"/>
                  </a:cubicBezTo>
                  <a:cubicBezTo>
                    <a:pt x="251" y="213"/>
                    <a:pt x="251" y="213"/>
                    <a:pt x="251" y="213"/>
                  </a:cubicBezTo>
                  <a:cubicBezTo>
                    <a:pt x="251" y="0"/>
                    <a:pt x="251" y="0"/>
                    <a:pt x="251" y="0"/>
                  </a:cubicBezTo>
                  <a:lnTo>
                    <a:pt x="234"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4" name="Freeform 572"/>
            <p:cNvSpPr>
              <a:spLocks/>
            </p:cNvSpPr>
            <p:nvPr/>
          </p:nvSpPr>
          <p:spPr bwMode="auto">
            <a:xfrm rot="5400000" flipH="1">
              <a:off x="1624177" y="3657730"/>
              <a:ext cx="367939" cy="993375"/>
            </a:xfrm>
            <a:custGeom>
              <a:avLst/>
              <a:gdLst>
                <a:gd name="T0" fmla="*/ 319 w 337"/>
                <a:gd name="T1" fmla="*/ 0 h 907"/>
                <a:gd name="T2" fmla="*/ 319 w 337"/>
                <a:gd name="T3" fmla="*/ 212 h 907"/>
                <a:gd name="T4" fmla="*/ 33 w 337"/>
                <a:gd name="T5" fmla="*/ 406 h 907"/>
                <a:gd name="T6" fmla="*/ 30 w 337"/>
                <a:gd name="T7" fmla="*/ 413 h 907"/>
                <a:gd name="T8" fmla="*/ 30 w 337"/>
                <a:gd name="T9" fmla="*/ 831 h 907"/>
                <a:gd name="T10" fmla="*/ 0 w 337"/>
                <a:gd name="T11" fmla="*/ 868 h 907"/>
                <a:gd name="T12" fmla="*/ 38 w 337"/>
                <a:gd name="T13" fmla="*/ 907 h 907"/>
                <a:gd name="T14" fmla="*/ 77 w 337"/>
                <a:gd name="T15" fmla="*/ 868 h 907"/>
                <a:gd name="T16" fmla="*/ 47 w 337"/>
                <a:gd name="T17" fmla="*/ 831 h 907"/>
                <a:gd name="T18" fmla="*/ 47 w 337"/>
                <a:gd name="T19" fmla="*/ 418 h 907"/>
                <a:gd name="T20" fmla="*/ 333 w 337"/>
                <a:gd name="T21" fmla="*/ 224 h 907"/>
                <a:gd name="T22" fmla="*/ 337 w 337"/>
                <a:gd name="T23" fmla="*/ 217 h 907"/>
                <a:gd name="T24" fmla="*/ 337 w 337"/>
                <a:gd name="T25" fmla="*/ 0 h 907"/>
                <a:gd name="T26" fmla="*/ 319 w 337"/>
                <a:gd name="T27"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07">
                  <a:moveTo>
                    <a:pt x="319" y="0"/>
                  </a:moveTo>
                  <a:cubicBezTo>
                    <a:pt x="319" y="212"/>
                    <a:pt x="319" y="212"/>
                    <a:pt x="319" y="212"/>
                  </a:cubicBezTo>
                  <a:cubicBezTo>
                    <a:pt x="33" y="406"/>
                    <a:pt x="33" y="406"/>
                    <a:pt x="33" y="406"/>
                  </a:cubicBezTo>
                  <a:cubicBezTo>
                    <a:pt x="31" y="407"/>
                    <a:pt x="30" y="410"/>
                    <a:pt x="30" y="413"/>
                  </a:cubicBezTo>
                  <a:cubicBezTo>
                    <a:pt x="30" y="831"/>
                    <a:pt x="30" y="831"/>
                    <a:pt x="30" y="831"/>
                  </a:cubicBezTo>
                  <a:cubicBezTo>
                    <a:pt x="13" y="835"/>
                    <a:pt x="0" y="850"/>
                    <a:pt x="0" y="868"/>
                  </a:cubicBezTo>
                  <a:cubicBezTo>
                    <a:pt x="0" y="890"/>
                    <a:pt x="17" y="907"/>
                    <a:pt x="38" y="907"/>
                  </a:cubicBezTo>
                  <a:cubicBezTo>
                    <a:pt x="60" y="907"/>
                    <a:pt x="77" y="890"/>
                    <a:pt x="77" y="868"/>
                  </a:cubicBezTo>
                  <a:cubicBezTo>
                    <a:pt x="77" y="850"/>
                    <a:pt x="64" y="835"/>
                    <a:pt x="47" y="831"/>
                  </a:cubicBezTo>
                  <a:cubicBezTo>
                    <a:pt x="47" y="418"/>
                    <a:pt x="47" y="418"/>
                    <a:pt x="47" y="418"/>
                  </a:cubicBezTo>
                  <a:cubicBezTo>
                    <a:pt x="333" y="224"/>
                    <a:pt x="333" y="224"/>
                    <a:pt x="333" y="224"/>
                  </a:cubicBezTo>
                  <a:cubicBezTo>
                    <a:pt x="335" y="222"/>
                    <a:pt x="337" y="220"/>
                    <a:pt x="337" y="217"/>
                  </a:cubicBezTo>
                  <a:cubicBezTo>
                    <a:pt x="337" y="0"/>
                    <a:pt x="337" y="0"/>
                    <a:pt x="337" y="0"/>
                  </a:cubicBezTo>
                  <a:cubicBezTo>
                    <a:pt x="319" y="0"/>
                    <a:pt x="319" y="0"/>
                    <a:pt x="319"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06" name="Group 105"/>
            <p:cNvGrpSpPr/>
            <p:nvPr/>
          </p:nvGrpSpPr>
          <p:grpSpPr>
            <a:xfrm>
              <a:off x="1916057" y="1914695"/>
              <a:ext cx="981644" cy="2478155"/>
              <a:chOff x="1330772" y="2119358"/>
              <a:chExt cx="1308858" cy="3304207"/>
            </a:xfrm>
          </p:grpSpPr>
          <p:sp>
            <p:nvSpPr>
              <p:cNvPr id="107" name="Oval 106"/>
              <p:cNvSpPr/>
              <p:nvPr/>
            </p:nvSpPr>
            <p:spPr>
              <a:xfrm>
                <a:off x="1844412" y="2119358"/>
                <a:ext cx="795218" cy="795219"/>
              </a:xfrm>
              <a:prstGeom prst="ellipse">
                <a:avLst/>
              </a:prstGeom>
              <a:solidFill>
                <a:schemeClr val="bg1">
                  <a:lumMod val="75000"/>
                  <a:lumOff val="2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8" name="Oval 107"/>
              <p:cNvSpPr/>
              <p:nvPr/>
            </p:nvSpPr>
            <p:spPr>
              <a:xfrm>
                <a:off x="1330772" y="3361505"/>
                <a:ext cx="795220" cy="795219"/>
              </a:xfrm>
              <a:prstGeom prst="ellipse">
                <a:avLst/>
              </a:prstGeom>
              <a:solidFill>
                <a:schemeClr val="bg1">
                  <a:lumMod val="75000"/>
                  <a:lumOff val="2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9" name="Oval 108"/>
              <p:cNvSpPr/>
              <p:nvPr/>
            </p:nvSpPr>
            <p:spPr>
              <a:xfrm>
                <a:off x="1820985" y="4628346"/>
                <a:ext cx="795218" cy="795219"/>
              </a:xfrm>
              <a:prstGeom prst="ellipse">
                <a:avLst/>
              </a:prstGeom>
              <a:solidFill>
                <a:schemeClr val="bg1">
                  <a:lumMod val="75000"/>
                  <a:lumOff val="25000"/>
                  <a:alpha val="74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pic>
          <p:nvPicPr>
            <p:cNvPr id="90" name="Picture 8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6221" y="1988381"/>
              <a:ext cx="591371" cy="488787"/>
            </a:xfrm>
            <a:prstGeom prst="rect">
              <a:avLst/>
            </a:prstGeom>
            <a:noFill/>
          </p:spPr>
        </p:pic>
        <p:pic>
          <p:nvPicPr>
            <p:cNvPr id="91" name="Picture 9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237" y="3869892"/>
              <a:ext cx="591371" cy="488787"/>
            </a:xfrm>
            <a:prstGeom prst="rect">
              <a:avLst/>
            </a:prstGeom>
            <a:noFill/>
          </p:spPr>
        </p:pic>
        <p:pic>
          <p:nvPicPr>
            <p:cNvPr id="92" name="Picture 9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0395" y="2930676"/>
              <a:ext cx="591371" cy="488787"/>
            </a:xfrm>
            <a:prstGeom prst="rect">
              <a:avLst/>
            </a:prstGeom>
          </p:spPr>
        </p:pic>
      </p:grpSp>
      <p:sp>
        <p:nvSpPr>
          <p:cNvPr id="82" name="Oval 81"/>
          <p:cNvSpPr/>
          <p:nvPr/>
        </p:nvSpPr>
        <p:spPr>
          <a:xfrm>
            <a:off x="5022624" y="1815703"/>
            <a:ext cx="2615142" cy="2615142"/>
          </a:xfrm>
          <a:prstGeom prst="ellipse">
            <a:avLst/>
          </a:prstGeom>
          <a:solidFill>
            <a:schemeClr val="bg1">
              <a:lumMod val="75000"/>
              <a:lumOff val="25000"/>
            </a:schemeClr>
          </a:solidFill>
          <a:ln w="22225">
            <a:solidFill>
              <a:schemeClr val="tx1"/>
            </a:solidFill>
          </a:ln>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40819" y="1123893"/>
            <a:ext cx="2856802" cy="3998762"/>
          </a:xfrm>
          <a:prstGeom prst="rect">
            <a:avLst/>
          </a:prstGeom>
        </p:spPr>
      </p:pic>
      <p:sp>
        <p:nvSpPr>
          <p:cNvPr id="12" name="TextBox 11"/>
          <p:cNvSpPr txBox="1"/>
          <p:nvPr/>
        </p:nvSpPr>
        <p:spPr>
          <a:xfrm>
            <a:off x="1353070" y="2080321"/>
            <a:ext cx="665567"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/pets</a:t>
            </a:r>
          </a:p>
        </p:txBody>
      </p:sp>
      <p:sp>
        <p:nvSpPr>
          <p:cNvPr id="292" name="TextBox 291"/>
          <p:cNvSpPr txBox="1"/>
          <p:nvPr/>
        </p:nvSpPr>
        <p:spPr>
          <a:xfrm>
            <a:off x="1134667" y="2259035"/>
            <a:ext cx="659155"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/pets</a:t>
            </a:r>
          </a:p>
        </p:txBody>
      </p:sp>
      <p:sp>
        <p:nvSpPr>
          <p:cNvPr id="293" name="TextBox 292"/>
          <p:cNvSpPr txBox="1"/>
          <p:nvPr/>
        </p:nvSpPr>
        <p:spPr>
          <a:xfrm>
            <a:off x="493539" y="3005720"/>
            <a:ext cx="859531"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DELETE /pets</a:t>
            </a:r>
          </a:p>
        </p:txBody>
      </p:sp>
      <p:sp>
        <p:nvSpPr>
          <p:cNvPr id="294" name="TextBox 293"/>
          <p:cNvSpPr txBox="1"/>
          <p:nvPr/>
        </p:nvSpPr>
        <p:spPr>
          <a:xfrm>
            <a:off x="370337" y="3556625"/>
            <a:ext cx="1239442"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/describe/pet/$id</a:t>
            </a:r>
          </a:p>
        </p:txBody>
      </p:sp>
      <p:sp>
        <p:nvSpPr>
          <p:cNvPr id="295" name="TextBox 294"/>
          <p:cNvSpPr txBox="1"/>
          <p:nvPr/>
        </p:nvSpPr>
        <p:spPr>
          <a:xfrm>
            <a:off x="308255" y="4178708"/>
            <a:ext cx="1233030"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/describe/pet/$id</a:t>
            </a:r>
          </a:p>
        </p:txBody>
      </p:sp>
      <p:sp>
        <p:nvSpPr>
          <p:cNvPr id="41" name="Content Placeholder 2"/>
          <p:cNvSpPr txBox="1">
            <a:spLocks/>
          </p:cNvSpPr>
          <p:nvPr/>
        </p:nvSpPr>
        <p:spPr>
          <a:xfrm>
            <a:off x="2062574" y="1135856"/>
            <a:ext cx="1547813" cy="33932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solidFill>
                  <a:schemeClr val="bg1"/>
                </a:solidFill>
              </a:rPr>
              <a:t>EVENT DRIVEN</a:t>
            </a:r>
          </a:p>
        </p:txBody>
      </p:sp>
      <p:sp>
        <p:nvSpPr>
          <p:cNvPr id="42" name="Content Placeholder 2"/>
          <p:cNvSpPr txBox="1">
            <a:spLocks/>
          </p:cNvSpPr>
          <p:nvPr/>
        </p:nvSpPr>
        <p:spPr>
          <a:xfrm>
            <a:off x="4715740" y="1135671"/>
            <a:ext cx="3306960" cy="33995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a:solidFill>
                  <a:schemeClr val="bg1"/>
                </a:solidFill>
              </a:rPr>
              <a:t>ONE LARGE LAMBDA FUNCTION</a:t>
            </a:r>
            <a:endParaRPr lang="en-US" sz="1400" b="1" dirty="0">
              <a:solidFill>
                <a:schemeClr val="bg1"/>
              </a:solidFill>
            </a:endParaRPr>
          </a:p>
        </p:txBody>
      </p:sp>
    </p:spTree>
    <p:extLst>
      <p:ext uri="{BB962C8B-B14F-4D97-AF65-F5344CB8AC3E}">
        <p14:creationId xmlns:p14="http://schemas.microsoft.com/office/powerpoint/2010/main" val="1024387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Lambda based “monoliths”</a:t>
            </a:r>
          </a:p>
        </p:txBody>
      </p:sp>
      <p:grpSp>
        <p:nvGrpSpPr>
          <p:cNvPr id="83" name="Group 4"/>
          <p:cNvGrpSpPr>
            <a:grpSpLocks noChangeAspect="1"/>
          </p:cNvGrpSpPr>
          <p:nvPr/>
        </p:nvGrpSpPr>
        <p:grpSpPr bwMode="auto">
          <a:xfrm>
            <a:off x="5837737" y="2839642"/>
            <a:ext cx="0" cy="0"/>
            <a:chOff x="5837737" y="2839642"/>
            <a:chExt cx="0" cy="0"/>
          </a:xfrm>
          <a:solidFill>
            <a:schemeClr val="tx1"/>
          </a:solidFill>
        </p:grpSpPr>
        <p:sp>
          <p:nvSpPr>
            <p:cNvPr id="127" name="Line 5"/>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8" name="Line 6"/>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sp>
        <p:nvSpPr>
          <p:cNvPr id="125" name="Oval 573"/>
          <p:cNvSpPr>
            <a:spLocks noChangeArrowheads="1"/>
          </p:cNvSpPr>
          <p:nvPr/>
        </p:nvSpPr>
        <p:spPr bwMode="auto">
          <a:xfrm rot="5400000" flipH="1">
            <a:off x="1766566" y="3308674"/>
            <a:ext cx="45778" cy="4635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6" name="Oval 575"/>
          <p:cNvSpPr>
            <a:spLocks noChangeArrowheads="1"/>
          </p:cNvSpPr>
          <p:nvPr/>
        </p:nvSpPr>
        <p:spPr bwMode="auto">
          <a:xfrm rot="5400000" flipH="1">
            <a:off x="1765136" y="2338472"/>
            <a:ext cx="74389" cy="7438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11" name="Group 110"/>
          <p:cNvGrpSpPr/>
          <p:nvPr/>
        </p:nvGrpSpPr>
        <p:grpSpPr>
          <a:xfrm>
            <a:off x="2727665" y="1979824"/>
            <a:ext cx="2294959" cy="2307455"/>
            <a:chOff x="2137612" y="2206197"/>
            <a:chExt cx="3059945" cy="3076607"/>
          </a:xfrm>
        </p:grpSpPr>
        <p:cxnSp>
          <p:nvCxnSpPr>
            <p:cNvPr id="112" name="Straight Connector 111"/>
            <p:cNvCxnSpPr>
              <a:cxnSpLocks/>
            </p:cNvCxnSpPr>
            <p:nvPr/>
          </p:nvCxnSpPr>
          <p:spPr>
            <a:xfrm flipV="1">
              <a:off x="2137612" y="3750484"/>
              <a:ext cx="3059945" cy="35664"/>
            </a:xfrm>
            <a:prstGeom prst="line">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13" name="Arc 112"/>
            <p:cNvSpPr/>
            <p:nvPr/>
          </p:nvSpPr>
          <p:spPr>
            <a:xfrm flipH="1">
              <a:off x="2221281" y="2206197"/>
              <a:ext cx="1507340" cy="1571767"/>
            </a:xfrm>
            <a:prstGeom prst="arc">
              <a:avLst>
                <a:gd name="adj1" fmla="val 21325447"/>
                <a:gd name="adj2" fmla="val 5095874"/>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14" name="Arc 113"/>
            <p:cNvSpPr/>
            <p:nvPr/>
          </p:nvSpPr>
          <p:spPr>
            <a:xfrm rot="5400000" flipH="1">
              <a:off x="2252541" y="3743250"/>
              <a:ext cx="1507340" cy="1571767"/>
            </a:xfrm>
            <a:prstGeom prst="arc">
              <a:avLst>
                <a:gd name="adj1" fmla="val 510741"/>
                <a:gd name="adj2" fmla="val 5790678"/>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nvGrpSpPr>
            <p:cNvPr id="115" name="Group 114"/>
            <p:cNvGrpSpPr/>
            <p:nvPr/>
          </p:nvGrpSpPr>
          <p:grpSpPr>
            <a:xfrm>
              <a:off x="3110158" y="3496075"/>
              <a:ext cx="505786" cy="505786"/>
              <a:chOff x="6024785" y="871671"/>
              <a:chExt cx="589660" cy="589660"/>
            </a:xfrm>
          </p:grpSpPr>
          <p:sp>
            <p:nvSpPr>
              <p:cNvPr id="116" name="Oval 115"/>
              <p:cNvSpPr/>
              <p:nvPr/>
            </p:nvSpPr>
            <p:spPr>
              <a:xfrm>
                <a:off x="6024785" y="871671"/>
                <a:ext cx="589660" cy="589660"/>
              </a:xfrm>
              <a:prstGeom prst="ellipse">
                <a:avLst/>
              </a:prstGeom>
              <a:solidFill>
                <a:schemeClr val="bg1">
                  <a:lumMod val="75000"/>
                  <a:lumOff val="2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7" name="Isosceles Triangle 245"/>
              <p:cNvSpPr/>
              <p:nvPr/>
            </p:nvSpPr>
            <p:spPr>
              <a:xfrm rot="5400000">
                <a:off x="6237398" y="1083104"/>
                <a:ext cx="307649" cy="265215"/>
              </a:xfrm>
              <a:prstGeom prst="triangle">
                <a:avLst/>
              </a:prstGeom>
              <a:solidFill>
                <a:srgbClr val="54428E"/>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8" name="Isosceles Triangle 436"/>
              <p:cNvSpPr/>
              <p:nvPr/>
            </p:nvSpPr>
            <p:spPr>
              <a:xfrm rot="5400000">
                <a:off x="6199427" y="1033893"/>
                <a:ext cx="307649" cy="265215"/>
              </a:xfrm>
              <a:prstGeom prst="triangle">
                <a:avLst/>
              </a:prstGeom>
              <a:solidFill>
                <a:schemeClr val="accent3"/>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pSp>
      <p:grpSp>
        <p:nvGrpSpPr>
          <p:cNvPr id="14" name="Group 13"/>
          <p:cNvGrpSpPr/>
          <p:nvPr/>
        </p:nvGrpSpPr>
        <p:grpSpPr>
          <a:xfrm>
            <a:off x="1313082" y="1914695"/>
            <a:ext cx="1791097" cy="2478155"/>
            <a:chOff x="1106604" y="1914695"/>
            <a:chExt cx="1791097" cy="2478155"/>
          </a:xfrm>
        </p:grpSpPr>
        <p:sp>
          <p:nvSpPr>
            <p:cNvPr id="119" name="Freeform 566"/>
            <p:cNvSpPr>
              <a:spLocks/>
            </p:cNvSpPr>
            <p:nvPr/>
          </p:nvSpPr>
          <p:spPr bwMode="auto">
            <a:xfrm rot="5400000" flipH="1">
              <a:off x="1800135" y="1913884"/>
              <a:ext cx="232894" cy="707837"/>
            </a:xfrm>
            <a:custGeom>
              <a:avLst/>
              <a:gdLst>
                <a:gd name="T0" fmla="*/ 153 w 213"/>
                <a:gd name="T1" fmla="*/ 0 h 646"/>
                <a:gd name="T2" fmla="*/ 153 w 213"/>
                <a:gd name="T3" fmla="*/ 135 h 646"/>
                <a:gd name="T4" fmla="*/ 12 w 213"/>
                <a:gd name="T5" fmla="*/ 266 h 646"/>
                <a:gd name="T6" fmla="*/ 9 w 213"/>
                <a:gd name="T7" fmla="*/ 272 h 646"/>
                <a:gd name="T8" fmla="*/ 9 w 213"/>
                <a:gd name="T9" fmla="*/ 613 h 646"/>
                <a:gd name="T10" fmla="*/ 0 w 213"/>
                <a:gd name="T11" fmla="*/ 629 h 646"/>
                <a:gd name="T12" fmla="*/ 18 w 213"/>
                <a:gd name="T13" fmla="*/ 646 h 646"/>
                <a:gd name="T14" fmla="*/ 35 w 213"/>
                <a:gd name="T15" fmla="*/ 629 h 646"/>
                <a:gd name="T16" fmla="*/ 27 w 213"/>
                <a:gd name="T17" fmla="*/ 613 h 646"/>
                <a:gd name="T18" fmla="*/ 27 w 213"/>
                <a:gd name="T19" fmla="*/ 276 h 646"/>
                <a:gd name="T20" fmla="*/ 153 w 213"/>
                <a:gd name="T21" fmla="*/ 159 h 646"/>
                <a:gd name="T22" fmla="*/ 153 w 213"/>
                <a:gd name="T23" fmla="*/ 342 h 646"/>
                <a:gd name="T24" fmla="*/ 110 w 213"/>
                <a:gd name="T25" fmla="*/ 393 h 646"/>
                <a:gd name="T26" fmla="*/ 162 w 213"/>
                <a:gd name="T27" fmla="*/ 445 h 646"/>
                <a:gd name="T28" fmla="*/ 213 w 213"/>
                <a:gd name="T29" fmla="*/ 393 h 646"/>
                <a:gd name="T30" fmla="*/ 171 w 213"/>
                <a:gd name="T31" fmla="*/ 342 h 646"/>
                <a:gd name="T32" fmla="*/ 171 w 213"/>
                <a:gd name="T33" fmla="*/ 0 h 646"/>
                <a:gd name="T34" fmla="*/ 153 w 213"/>
                <a:gd name="T35"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646">
                  <a:moveTo>
                    <a:pt x="153" y="0"/>
                  </a:moveTo>
                  <a:cubicBezTo>
                    <a:pt x="153" y="135"/>
                    <a:pt x="153" y="135"/>
                    <a:pt x="153" y="135"/>
                  </a:cubicBezTo>
                  <a:cubicBezTo>
                    <a:pt x="12" y="266"/>
                    <a:pt x="12" y="266"/>
                    <a:pt x="12" y="266"/>
                  </a:cubicBezTo>
                  <a:cubicBezTo>
                    <a:pt x="10" y="268"/>
                    <a:pt x="9" y="270"/>
                    <a:pt x="9" y="272"/>
                  </a:cubicBezTo>
                  <a:cubicBezTo>
                    <a:pt x="9" y="613"/>
                    <a:pt x="9" y="613"/>
                    <a:pt x="9" y="613"/>
                  </a:cubicBezTo>
                  <a:cubicBezTo>
                    <a:pt x="4" y="617"/>
                    <a:pt x="0" y="622"/>
                    <a:pt x="0" y="629"/>
                  </a:cubicBezTo>
                  <a:cubicBezTo>
                    <a:pt x="0" y="638"/>
                    <a:pt x="8" y="646"/>
                    <a:pt x="18" y="646"/>
                  </a:cubicBezTo>
                  <a:cubicBezTo>
                    <a:pt x="27" y="646"/>
                    <a:pt x="35" y="638"/>
                    <a:pt x="35" y="629"/>
                  </a:cubicBezTo>
                  <a:cubicBezTo>
                    <a:pt x="35" y="622"/>
                    <a:pt x="32" y="617"/>
                    <a:pt x="27" y="613"/>
                  </a:cubicBezTo>
                  <a:cubicBezTo>
                    <a:pt x="27" y="276"/>
                    <a:pt x="27" y="276"/>
                    <a:pt x="27" y="276"/>
                  </a:cubicBezTo>
                  <a:cubicBezTo>
                    <a:pt x="153" y="159"/>
                    <a:pt x="153" y="159"/>
                    <a:pt x="153" y="159"/>
                  </a:cubicBezTo>
                  <a:cubicBezTo>
                    <a:pt x="153" y="342"/>
                    <a:pt x="153" y="342"/>
                    <a:pt x="153" y="342"/>
                  </a:cubicBezTo>
                  <a:cubicBezTo>
                    <a:pt x="129" y="347"/>
                    <a:pt x="110" y="368"/>
                    <a:pt x="110" y="393"/>
                  </a:cubicBezTo>
                  <a:cubicBezTo>
                    <a:pt x="110" y="422"/>
                    <a:pt x="133" y="445"/>
                    <a:pt x="162" y="445"/>
                  </a:cubicBezTo>
                  <a:cubicBezTo>
                    <a:pt x="190" y="445"/>
                    <a:pt x="213" y="422"/>
                    <a:pt x="213" y="393"/>
                  </a:cubicBezTo>
                  <a:cubicBezTo>
                    <a:pt x="213" y="368"/>
                    <a:pt x="195" y="347"/>
                    <a:pt x="171" y="342"/>
                  </a:cubicBezTo>
                  <a:cubicBezTo>
                    <a:pt x="171" y="0"/>
                    <a:pt x="171" y="0"/>
                    <a:pt x="171" y="0"/>
                  </a:cubicBezTo>
                  <a:lnTo>
                    <a:pt x="153"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0" name="Freeform 568"/>
            <p:cNvSpPr>
              <a:spLocks/>
            </p:cNvSpPr>
            <p:nvPr/>
          </p:nvSpPr>
          <p:spPr bwMode="auto">
            <a:xfrm rot="5400000" flipH="1">
              <a:off x="1454228" y="2735309"/>
              <a:ext cx="80683" cy="775931"/>
            </a:xfrm>
            <a:custGeom>
              <a:avLst/>
              <a:gdLst>
                <a:gd name="T0" fmla="*/ 0 w 127"/>
                <a:gd name="T1" fmla="*/ 0 h 1074"/>
                <a:gd name="T2" fmla="*/ 0 w 127"/>
                <a:gd name="T3" fmla="*/ 585 h 1074"/>
                <a:gd name="T4" fmla="*/ 2 w 127"/>
                <a:gd name="T5" fmla="*/ 591 h 1074"/>
                <a:gd name="T6" fmla="*/ 67 w 127"/>
                <a:gd name="T7" fmla="*/ 655 h 1074"/>
                <a:gd name="T8" fmla="*/ 67 w 127"/>
                <a:gd name="T9" fmla="*/ 972 h 1074"/>
                <a:gd name="T10" fmla="*/ 24 w 127"/>
                <a:gd name="T11" fmla="*/ 1023 h 1074"/>
                <a:gd name="T12" fmla="*/ 76 w 127"/>
                <a:gd name="T13" fmla="*/ 1074 h 1074"/>
                <a:gd name="T14" fmla="*/ 127 w 127"/>
                <a:gd name="T15" fmla="*/ 1023 h 1074"/>
                <a:gd name="T16" fmla="*/ 84 w 127"/>
                <a:gd name="T17" fmla="*/ 972 h 1074"/>
                <a:gd name="T18" fmla="*/ 84 w 127"/>
                <a:gd name="T19" fmla="*/ 652 h 1074"/>
                <a:gd name="T20" fmla="*/ 82 w 127"/>
                <a:gd name="T21" fmla="*/ 646 h 1074"/>
                <a:gd name="T22" fmla="*/ 17 w 127"/>
                <a:gd name="T23" fmla="*/ 581 h 1074"/>
                <a:gd name="T24" fmla="*/ 17 w 127"/>
                <a:gd name="T25" fmla="*/ 0 h 1074"/>
                <a:gd name="T26" fmla="*/ 0 w 127"/>
                <a:gd name="T27"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074">
                  <a:moveTo>
                    <a:pt x="0" y="0"/>
                  </a:moveTo>
                  <a:cubicBezTo>
                    <a:pt x="0" y="585"/>
                    <a:pt x="0" y="585"/>
                    <a:pt x="0" y="585"/>
                  </a:cubicBezTo>
                  <a:cubicBezTo>
                    <a:pt x="0" y="587"/>
                    <a:pt x="0" y="589"/>
                    <a:pt x="2" y="591"/>
                  </a:cubicBezTo>
                  <a:cubicBezTo>
                    <a:pt x="67" y="655"/>
                    <a:pt x="67" y="655"/>
                    <a:pt x="67" y="655"/>
                  </a:cubicBezTo>
                  <a:cubicBezTo>
                    <a:pt x="67" y="972"/>
                    <a:pt x="67" y="972"/>
                    <a:pt x="67" y="972"/>
                  </a:cubicBezTo>
                  <a:cubicBezTo>
                    <a:pt x="43" y="976"/>
                    <a:pt x="24" y="997"/>
                    <a:pt x="24" y="1023"/>
                  </a:cubicBezTo>
                  <a:cubicBezTo>
                    <a:pt x="24" y="1051"/>
                    <a:pt x="47" y="1074"/>
                    <a:pt x="76" y="1074"/>
                  </a:cubicBezTo>
                  <a:cubicBezTo>
                    <a:pt x="104" y="1074"/>
                    <a:pt x="127" y="1051"/>
                    <a:pt x="127" y="1023"/>
                  </a:cubicBezTo>
                  <a:cubicBezTo>
                    <a:pt x="127" y="997"/>
                    <a:pt x="109" y="976"/>
                    <a:pt x="84" y="972"/>
                  </a:cubicBezTo>
                  <a:cubicBezTo>
                    <a:pt x="84" y="652"/>
                    <a:pt x="84" y="652"/>
                    <a:pt x="84" y="652"/>
                  </a:cubicBezTo>
                  <a:cubicBezTo>
                    <a:pt x="84" y="650"/>
                    <a:pt x="84" y="647"/>
                    <a:pt x="82" y="646"/>
                  </a:cubicBezTo>
                  <a:cubicBezTo>
                    <a:pt x="17" y="581"/>
                    <a:pt x="17" y="581"/>
                    <a:pt x="17" y="581"/>
                  </a:cubicBezTo>
                  <a:cubicBezTo>
                    <a:pt x="17" y="0"/>
                    <a:pt x="17" y="0"/>
                    <a:pt x="17" y="0"/>
                  </a:cubicBezTo>
                  <a:cubicBezTo>
                    <a:pt x="0" y="0"/>
                    <a:pt x="0" y="0"/>
                    <a:pt x="0"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1" name="Line 569"/>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2" name="Line 570"/>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3" name="Freeform 571"/>
            <p:cNvSpPr>
              <a:spLocks/>
            </p:cNvSpPr>
            <p:nvPr/>
          </p:nvSpPr>
          <p:spPr bwMode="auto">
            <a:xfrm rot="5400000" flipH="1">
              <a:off x="1505441" y="3154461"/>
              <a:ext cx="355922" cy="662632"/>
            </a:xfrm>
            <a:custGeom>
              <a:avLst/>
              <a:gdLst>
                <a:gd name="T0" fmla="*/ 234 w 326"/>
                <a:gd name="T1" fmla="*/ 0 h 605"/>
                <a:gd name="T2" fmla="*/ 234 w 326"/>
                <a:gd name="T3" fmla="*/ 217 h 605"/>
                <a:gd name="T4" fmla="*/ 234 w 326"/>
                <a:gd name="T5" fmla="*/ 217 h 605"/>
                <a:gd name="T6" fmla="*/ 234 w 326"/>
                <a:gd name="T7" fmla="*/ 558 h 605"/>
                <a:gd name="T8" fmla="*/ 76 w 326"/>
                <a:gd name="T9" fmla="*/ 558 h 605"/>
                <a:gd name="T10" fmla="*/ 39 w 326"/>
                <a:gd name="T11" fmla="*/ 528 h 605"/>
                <a:gd name="T12" fmla="*/ 0 w 326"/>
                <a:gd name="T13" fmla="*/ 567 h 605"/>
                <a:gd name="T14" fmla="*/ 39 w 326"/>
                <a:gd name="T15" fmla="*/ 605 h 605"/>
                <a:gd name="T16" fmla="*/ 76 w 326"/>
                <a:gd name="T17" fmla="*/ 576 h 605"/>
                <a:gd name="T18" fmla="*/ 242 w 326"/>
                <a:gd name="T19" fmla="*/ 576 h 605"/>
                <a:gd name="T20" fmla="*/ 251 w 326"/>
                <a:gd name="T21" fmla="*/ 567 h 605"/>
                <a:gd name="T22" fmla="*/ 251 w 326"/>
                <a:gd name="T23" fmla="*/ 238 h 605"/>
                <a:gd name="T24" fmla="*/ 302 w 326"/>
                <a:gd name="T25" fmla="*/ 289 h 605"/>
                <a:gd name="T26" fmla="*/ 302 w 326"/>
                <a:gd name="T27" fmla="*/ 381 h 605"/>
                <a:gd name="T28" fmla="*/ 295 w 326"/>
                <a:gd name="T29" fmla="*/ 393 h 605"/>
                <a:gd name="T30" fmla="*/ 311 w 326"/>
                <a:gd name="T31" fmla="*/ 409 h 605"/>
                <a:gd name="T32" fmla="*/ 326 w 326"/>
                <a:gd name="T33" fmla="*/ 393 h 605"/>
                <a:gd name="T34" fmla="*/ 320 w 326"/>
                <a:gd name="T35" fmla="*/ 381 h 605"/>
                <a:gd name="T36" fmla="*/ 320 w 326"/>
                <a:gd name="T37" fmla="*/ 285 h 605"/>
                <a:gd name="T38" fmla="*/ 317 w 326"/>
                <a:gd name="T39" fmla="*/ 279 h 605"/>
                <a:gd name="T40" fmla="*/ 251 w 326"/>
                <a:gd name="T41" fmla="*/ 213 h 605"/>
                <a:gd name="T42" fmla="*/ 251 w 326"/>
                <a:gd name="T43" fmla="*/ 0 h 605"/>
                <a:gd name="T44" fmla="*/ 234 w 326"/>
                <a:gd name="T4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6" h="605">
                  <a:moveTo>
                    <a:pt x="234" y="0"/>
                  </a:moveTo>
                  <a:cubicBezTo>
                    <a:pt x="234" y="217"/>
                    <a:pt x="234" y="217"/>
                    <a:pt x="234" y="217"/>
                  </a:cubicBezTo>
                  <a:cubicBezTo>
                    <a:pt x="234" y="217"/>
                    <a:pt x="234" y="217"/>
                    <a:pt x="234" y="217"/>
                  </a:cubicBezTo>
                  <a:cubicBezTo>
                    <a:pt x="234" y="558"/>
                    <a:pt x="234" y="558"/>
                    <a:pt x="234" y="558"/>
                  </a:cubicBezTo>
                  <a:cubicBezTo>
                    <a:pt x="76" y="558"/>
                    <a:pt x="76" y="558"/>
                    <a:pt x="76" y="558"/>
                  </a:cubicBezTo>
                  <a:cubicBezTo>
                    <a:pt x="72" y="541"/>
                    <a:pt x="57" y="528"/>
                    <a:pt x="39" y="528"/>
                  </a:cubicBezTo>
                  <a:cubicBezTo>
                    <a:pt x="17" y="528"/>
                    <a:pt x="0" y="546"/>
                    <a:pt x="0" y="567"/>
                  </a:cubicBezTo>
                  <a:cubicBezTo>
                    <a:pt x="0" y="588"/>
                    <a:pt x="17" y="605"/>
                    <a:pt x="39" y="605"/>
                  </a:cubicBezTo>
                  <a:cubicBezTo>
                    <a:pt x="57" y="605"/>
                    <a:pt x="72" y="593"/>
                    <a:pt x="76" y="576"/>
                  </a:cubicBezTo>
                  <a:cubicBezTo>
                    <a:pt x="242" y="576"/>
                    <a:pt x="242" y="576"/>
                    <a:pt x="242" y="576"/>
                  </a:cubicBezTo>
                  <a:cubicBezTo>
                    <a:pt x="247" y="576"/>
                    <a:pt x="251" y="572"/>
                    <a:pt x="251" y="567"/>
                  </a:cubicBezTo>
                  <a:cubicBezTo>
                    <a:pt x="251" y="238"/>
                    <a:pt x="251" y="238"/>
                    <a:pt x="251" y="238"/>
                  </a:cubicBezTo>
                  <a:cubicBezTo>
                    <a:pt x="302" y="289"/>
                    <a:pt x="302" y="289"/>
                    <a:pt x="302" y="289"/>
                  </a:cubicBezTo>
                  <a:cubicBezTo>
                    <a:pt x="302" y="381"/>
                    <a:pt x="302" y="381"/>
                    <a:pt x="302" y="381"/>
                  </a:cubicBezTo>
                  <a:cubicBezTo>
                    <a:pt x="298" y="383"/>
                    <a:pt x="295" y="388"/>
                    <a:pt x="295" y="393"/>
                  </a:cubicBezTo>
                  <a:cubicBezTo>
                    <a:pt x="295" y="402"/>
                    <a:pt x="302" y="409"/>
                    <a:pt x="311" y="409"/>
                  </a:cubicBezTo>
                  <a:cubicBezTo>
                    <a:pt x="319" y="409"/>
                    <a:pt x="326" y="402"/>
                    <a:pt x="326" y="393"/>
                  </a:cubicBezTo>
                  <a:cubicBezTo>
                    <a:pt x="326" y="388"/>
                    <a:pt x="324" y="383"/>
                    <a:pt x="320" y="381"/>
                  </a:cubicBezTo>
                  <a:cubicBezTo>
                    <a:pt x="320" y="285"/>
                    <a:pt x="320" y="285"/>
                    <a:pt x="320" y="285"/>
                  </a:cubicBezTo>
                  <a:cubicBezTo>
                    <a:pt x="320" y="283"/>
                    <a:pt x="319" y="281"/>
                    <a:pt x="317" y="279"/>
                  </a:cubicBezTo>
                  <a:cubicBezTo>
                    <a:pt x="251" y="213"/>
                    <a:pt x="251" y="213"/>
                    <a:pt x="251" y="213"/>
                  </a:cubicBezTo>
                  <a:cubicBezTo>
                    <a:pt x="251" y="0"/>
                    <a:pt x="251" y="0"/>
                    <a:pt x="251" y="0"/>
                  </a:cubicBezTo>
                  <a:lnTo>
                    <a:pt x="234"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4" name="Freeform 572"/>
            <p:cNvSpPr>
              <a:spLocks/>
            </p:cNvSpPr>
            <p:nvPr/>
          </p:nvSpPr>
          <p:spPr bwMode="auto">
            <a:xfrm rot="5400000" flipH="1">
              <a:off x="1624177" y="3657730"/>
              <a:ext cx="367939" cy="993375"/>
            </a:xfrm>
            <a:custGeom>
              <a:avLst/>
              <a:gdLst>
                <a:gd name="T0" fmla="*/ 319 w 337"/>
                <a:gd name="T1" fmla="*/ 0 h 907"/>
                <a:gd name="T2" fmla="*/ 319 w 337"/>
                <a:gd name="T3" fmla="*/ 212 h 907"/>
                <a:gd name="T4" fmla="*/ 33 w 337"/>
                <a:gd name="T5" fmla="*/ 406 h 907"/>
                <a:gd name="T6" fmla="*/ 30 w 337"/>
                <a:gd name="T7" fmla="*/ 413 h 907"/>
                <a:gd name="T8" fmla="*/ 30 w 337"/>
                <a:gd name="T9" fmla="*/ 831 h 907"/>
                <a:gd name="T10" fmla="*/ 0 w 337"/>
                <a:gd name="T11" fmla="*/ 868 h 907"/>
                <a:gd name="T12" fmla="*/ 38 w 337"/>
                <a:gd name="T13" fmla="*/ 907 h 907"/>
                <a:gd name="T14" fmla="*/ 77 w 337"/>
                <a:gd name="T15" fmla="*/ 868 h 907"/>
                <a:gd name="T16" fmla="*/ 47 w 337"/>
                <a:gd name="T17" fmla="*/ 831 h 907"/>
                <a:gd name="T18" fmla="*/ 47 w 337"/>
                <a:gd name="T19" fmla="*/ 418 h 907"/>
                <a:gd name="T20" fmla="*/ 333 w 337"/>
                <a:gd name="T21" fmla="*/ 224 h 907"/>
                <a:gd name="T22" fmla="*/ 337 w 337"/>
                <a:gd name="T23" fmla="*/ 217 h 907"/>
                <a:gd name="T24" fmla="*/ 337 w 337"/>
                <a:gd name="T25" fmla="*/ 0 h 907"/>
                <a:gd name="T26" fmla="*/ 319 w 337"/>
                <a:gd name="T27"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07">
                  <a:moveTo>
                    <a:pt x="319" y="0"/>
                  </a:moveTo>
                  <a:cubicBezTo>
                    <a:pt x="319" y="212"/>
                    <a:pt x="319" y="212"/>
                    <a:pt x="319" y="212"/>
                  </a:cubicBezTo>
                  <a:cubicBezTo>
                    <a:pt x="33" y="406"/>
                    <a:pt x="33" y="406"/>
                    <a:pt x="33" y="406"/>
                  </a:cubicBezTo>
                  <a:cubicBezTo>
                    <a:pt x="31" y="407"/>
                    <a:pt x="30" y="410"/>
                    <a:pt x="30" y="413"/>
                  </a:cubicBezTo>
                  <a:cubicBezTo>
                    <a:pt x="30" y="831"/>
                    <a:pt x="30" y="831"/>
                    <a:pt x="30" y="831"/>
                  </a:cubicBezTo>
                  <a:cubicBezTo>
                    <a:pt x="13" y="835"/>
                    <a:pt x="0" y="850"/>
                    <a:pt x="0" y="868"/>
                  </a:cubicBezTo>
                  <a:cubicBezTo>
                    <a:pt x="0" y="890"/>
                    <a:pt x="17" y="907"/>
                    <a:pt x="38" y="907"/>
                  </a:cubicBezTo>
                  <a:cubicBezTo>
                    <a:pt x="60" y="907"/>
                    <a:pt x="77" y="890"/>
                    <a:pt x="77" y="868"/>
                  </a:cubicBezTo>
                  <a:cubicBezTo>
                    <a:pt x="77" y="850"/>
                    <a:pt x="64" y="835"/>
                    <a:pt x="47" y="831"/>
                  </a:cubicBezTo>
                  <a:cubicBezTo>
                    <a:pt x="47" y="418"/>
                    <a:pt x="47" y="418"/>
                    <a:pt x="47" y="418"/>
                  </a:cubicBezTo>
                  <a:cubicBezTo>
                    <a:pt x="333" y="224"/>
                    <a:pt x="333" y="224"/>
                    <a:pt x="333" y="224"/>
                  </a:cubicBezTo>
                  <a:cubicBezTo>
                    <a:pt x="335" y="222"/>
                    <a:pt x="337" y="220"/>
                    <a:pt x="337" y="217"/>
                  </a:cubicBezTo>
                  <a:cubicBezTo>
                    <a:pt x="337" y="0"/>
                    <a:pt x="337" y="0"/>
                    <a:pt x="337" y="0"/>
                  </a:cubicBezTo>
                  <a:cubicBezTo>
                    <a:pt x="319" y="0"/>
                    <a:pt x="319" y="0"/>
                    <a:pt x="319"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06" name="Group 105"/>
            <p:cNvGrpSpPr/>
            <p:nvPr/>
          </p:nvGrpSpPr>
          <p:grpSpPr>
            <a:xfrm>
              <a:off x="1916057" y="1914695"/>
              <a:ext cx="981644" cy="2478155"/>
              <a:chOff x="1330772" y="2119358"/>
              <a:chExt cx="1308858" cy="3304207"/>
            </a:xfrm>
          </p:grpSpPr>
          <p:sp>
            <p:nvSpPr>
              <p:cNvPr id="107" name="Oval 106"/>
              <p:cNvSpPr/>
              <p:nvPr/>
            </p:nvSpPr>
            <p:spPr>
              <a:xfrm>
                <a:off x="1844412" y="2119358"/>
                <a:ext cx="795218" cy="795219"/>
              </a:xfrm>
              <a:prstGeom prst="ellipse">
                <a:avLst/>
              </a:prstGeom>
              <a:solidFill>
                <a:schemeClr val="bg1">
                  <a:lumMod val="75000"/>
                  <a:lumOff val="2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8" name="Oval 107"/>
              <p:cNvSpPr/>
              <p:nvPr/>
            </p:nvSpPr>
            <p:spPr>
              <a:xfrm>
                <a:off x="1330772" y="3361505"/>
                <a:ext cx="795220" cy="795219"/>
              </a:xfrm>
              <a:prstGeom prst="ellipse">
                <a:avLst/>
              </a:prstGeom>
              <a:solidFill>
                <a:schemeClr val="bg1">
                  <a:lumMod val="75000"/>
                  <a:lumOff val="2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9" name="Oval 108"/>
              <p:cNvSpPr/>
              <p:nvPr/>
            </p:nvSpPr>
            <p:spPr>
              <a:xfrm>
                <a:off x="1820985" y="4628346"/>
                <a:ext cx="795218" cy="795219"/>
              </a:xfrm>
              <a:prstGeom prst="ellipse">
                <a:avLst/>
              </a:prstGeom>
              <a:solidFill>
                <a:schemeClr val="bg1">
                  <a:lumMod val="75000"/>
                  <a:lumOff val="25000"/>
                  <a:alpha val="74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pic>
          <p:nvPicPr>
            <p:cNvPr id="90" name="Picture 8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6221" y="1988381"/>
              <a:ext cx="591371" cy="488787"/>
            </a:xfrm>
            <a:prstGeom prst="rect">
              <a:avLst/>
            </a:prstGeom>
            <a:noFill/>
          </p:spPr>
        </p:pic>
        <p:pic>
          <p:nvPicPr>
            <p:cNvPr id="91" name="Picture 9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237" y="3869892"/>
              <a:ext cx="591371" cy="488787"/>
            </a:xfrm>
            <a:prstGeom prst="rect">
              <a:avLst/>
            </a:prstGeom>
            <a:noFill/>
          </p:spPr>
        </p:pic>
        <p:pic>
          <p:nvPicPr>
            <p:cNvPr id="92" name="Picture 9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0395" y="2930676"/>
              <a:ext cx="591371" cy="488787"/>
            </a:xfrm>
            <a:prstGeom prst="rect">
              <a:avLst/>
            </a:prstGeom>
          </p:spPr>
        </p:pic>
      </p:grpSp>
      <p:sp>
        <p:nvSpPr>
          <p:cNvPr id="82" name="Oval 81"/>
          <p:cNvSpPr/>
          <p:nvPr/>
        </p:nvSpPr>
        <p:spPr>
          <a:xfrm>
            <a:off x="5022624" y="1815703"/>
            <a:ext cx="2615142" cy="2615142"/>
          </a:xfrm>
          <a:prstGeom prst="ellipse">
            <a:avLst/>
          </a:prstGeom>
          <a:solidFill>
            <a:schemeClr val="bg1">
              <a:lumMod val="75000"/>
              <a:lumOff val="25000"/>
            </a:schemeClr>
          </a:solidFill>
          <a:ln w="22225">
            <a:solidFill>
              <a:schemeClr val="tx1"/>
            </a:solidFill>
          </a:ln>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40819" y="1123893"/>
            <a:ext cx="2856802" cy="3998762"/>
          </a:xfrm>
          <a:prstGeom prst="rect">
            <a:avLst/>
          </a:prstGeom>
        </p:spPr>
      </p:pic>
      <p:sp>
        <p:nvSpPr>
          <p:cNvPr id="12" name="TextBox 11"/>
          <p:cNvSpPr txBox="1"/>
          <p:nvPr/>
        </p:nvSpPr>
        <p:spPr>
          <a:xfrm>
            <a:off x="1353070" y="2080321"/>
            <a:ext cx="665567"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/pets</a:t>
            </a:r>
          </a:p>
        </p:txBody>
      </p:sp>
      <p:sp>
        <p:nvSpPr>
          <p:cNvPr id="292" name="TextBox 291"/>
          <p:cNvSpPr txBox="1"/>
          <p:nvPr/>
        </p:nvSpPr>
        <p:spPr>
          <a:xfrm>
            <a:off x="1134667" y="2259035"/>
            <a:ext cx="659155"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/pets</a:t>
            </a:r>
          </a:p>
        </p:txBody>
      </p:sp>
      <p:sp>
        <p:nvSpPr>
          <p:cNvPr id="293" name="TextBox 292"/>
          <p:cNvSpPr txBox="1"/>
          <p:nvPr/>
        </p:nvSpPr>
        <p:spPr>
          <a:xfrm>
            <a:off x="493539" y="3005720"/>
            <a:ext cx="859531"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DELETE /pets</a:t>
            </a:r>
          </a:p>
        </p:txBody>
      </p:sp>
      <p:sp>
        <p:nvSpPr>
          <p:cNvPr id="294" name="TextBox 293"/>
          <p:cNvSpPr txBox="1"/>
          <p:nvPr/>
        </p:nvSpPr>
        <p:spPr>
          <a:xfrm>
            <a:off x="370337" y="3556625"/>
            <a:ext cx="1239442"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/describe/pet/$id</a:t>
            </a:r>
          </a:p>
        </p:txBody>
      </p:sp>
      <p:sp>
        <p:nvSpPr>
          <p:cNvPr id="295" name="TextBox 294"/>
          <p:cNvSpPr txBox="1"/>
          <p:nvPr/>
        </p:nvSpPr>
        <p:spPr>
          <a:xfrm>
            <a:off x="308255" y="4178708"/>
            <a:ext cx="1233030"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/describe/pet/$id</a:t>
            </a:r>
          </a:p>
        </p:txBody>
      </p:sp>
      <p:sp>
        <p:nvSpPr>
          <p:cNvPr id="41" name="Content Placeholder 2"/>
          <p:cNvSpPr txBox="1">
            <a:spLocks/>
          </p:cNvSpPr>
          <p:nvPr/>
        </p:nvSpPr>
        <p:spPr>
          <a:xfrm>
            <a:off x="2062574" y="1135856"/>
            <a:ext cx="1547813" cy="33932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solidFill>
                  <a:schemeClr val="bg1"/>
                </a:solidFill>
              </a:rPr>
              <a:t>EVENT DRIVEN</a:t>
            </a:r>
          </a:p>
        </p:txBody>
      </p:sp>
      <p:sp>
        <p:nvSpPr>
          <p:cNvPr id="42" name="Content Placeholder 2"/>
          <p:cNvSpPr txBox="1">
            <a:spLocks/>
          </p:cNvSpPr>
          <p:nvPr/>
        </p:nvSpPr>
        <p:spPr>
          <a:xfrm>
            <a:off x="4715740" y="1135671"/>
            <a:ext cx="3306960" cy="33995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a:solidFill>
                  <a:schemeClr val="bg1"/>
                </a:solidFill>
              </a:rPr>
              <a:t>ONE LARGE LAMBDA FUNCTION</a:t>
            </a:r>
            <a:endParaRPr lang="en-US" sz="1400" b="1" dirty="0">
              <a:solidFill>
                <a:schemeClr val="bg1"/>
              </a:solidFill>
            </a:endParaRPr>
          </a:p>
        </p:txBody>
      </p:sp>
      <p:sp>
        <p:nvSpPr>
          <p:cNvPr id="39" name="Cross 38">
            <a:extLst>
              <a:ext uri="{FF2B5EF4-FFF2-40B4-BE49-F238E27FC236}">
                <a16:creationId xmlns:a16="http://schemas.microsoft.com/office/drawing/2014/main" id="{02374656-1CE3-DD40-9C11-7B22B434A136}"/>
              </a:ext>
            </a:extLst>
          </p:cNvPr>
          <p:cNvSpPr/>
          <p:nvPr/>
        </p:nvSpPr>
        <p:spPr>
          <a:xfrm rot="2700000">
            <a:off x="1810409" y="26606"/>
            <a:ext cx="5258062" cy="5258062"/>
          </a:xfrm>
          <a:prstGeom prst="plus">
            <a:avLst>
              <a:gd name="adj" fmla="val 4568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3360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Lambda based “</a:t>
            </a:r>
            <a:r>
              <a:rPr lang="en-US" dirty="0" err="1"/>
              <a:t>nano</a:t>
            </a:r>
            <a:r>
              <a:rPr lang="en-US" dirty="0"/>
              <a:t>-services”</a:t>
            </a:r>
          </a:p>
        </p:txBody>
      </p:sp>
      <p:sp>
        <p:nvSpPr>
          <p:cNvPr id="77" name="Content Placeholder 2"/>
          <p:cNvSpPr txBox="1">
            <a:spLocks/>
          </p:cNvSpPr>
          <p:nvPr/>
        </p:nvSpPr>
        <p:spPr>
          <a:xfrm>
            <a:off x="1889880" y="1135856"/>
            <a:ext cx="1547813" cy="33932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solidFill>
                  <a:schemeClr val="bg1"/>
                </a:solidFill>
              </a:rPr>
              <a:t>EVENT DRIVEN</a:t>
            </a:r>
          </a:p>
        </p:txBody>
      </p:sp>
      <p:sp>
        <p:nvSpPr>
          <p:cNvPr id="78" name="Content Placeholder 2"/>
          <p:cNvSpPr txBox="1">
            <a:spLocks/>
          </p:cNvSpPr>
          <p:nvPr/>
        </p:nvSpPr>
        <p:spPr>
          <a:xfrm>
            <a:off x="4822578" y="1135671"/>
            <a:ext cx="3306960" cy="33995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a:solidFill>
                  <a:schemeClr val="bg1"/>
                </a:solidFill>
              </a:rPr>
              <a:t>ONE LAMBDA PER HTTP METHOD</a:t>
            </a:r>
            <a:endParaRPr lang="en-US" sz="1400" b="1" dirty="0">
              <a:solidFill>
                <a:schemeClr val="bg1"/>
              </a:solidFill>
            </a:endParaRPr>
          </a:p>
        </p:txBody>
      </p:sp>
      <p:grpSp>
        <p:nvGrpSpPr>
          <p:cNvPr id="83" name="Group 4"/>
          <p:cNvGrpSpPr>
            <a:grpSpLocks noChangeAspect="1"/>
          </p:cNvGrpSpPr>
          <p:nvPr/>
        </p:nvGrpSpPr>
        <p:grpSpPr bwMode="auto">
          <a:xfrm>
            <a:off x="5837737" y="2839642"/>
            <a:ext cx="0" cy="0"/>
            <a:chOff x="5837737" y="2839642"/>
            <a:chExt cx="0" cy="0"/>
          </a:xfrm>
          <a:solidFill>
            <a:schemeClr val="tx1"/>
          </a:solidFill>
        </p:grpSpPr>
        <p:sp>
          <p:nvSpPr>
            <p:cNvPr id="127" name="Line 5"/>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8" name="Line 6"/>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sp>
        <p:nvSpPr>
          <p:cNvPr id="125" name="Oval 573"/>
          <p:cNvSpPr>
            <a:spLocks noChangeArrowheads="1"/>
          </p:cNvSpPr>
          <p:nvPr/>
        </p:nvSpPr>
        <p:spPr bwMode="auto">
          <a:xfrm rot="5400000" flipH="1">
            <a:off x="1766566" y="3308674"/>
            <a:ext cx="45778" cy="4635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6" name="Oval 575"/>
          <p:cNvSpPr>
            <a:spLocks noChangeArrowheads="1"/>
          </p:cNvSpPr>
          <p:nvPr/>
        </p:nvSpPr>
        <p:spPr bwMode="auto">
          <a:xfrm rot="5400000" flipH="1">
            <a:off x="1765136" y="2338472"/>
            <a:ext cx="74389" cy="7438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11" name="Group 110"/>
          <p:cNvGrpSpPr/>
          <p:nvPr/>
        </p:nvGrpSpPr>
        <p:grpSpPr>
          <a:xfrm>
            <a:off x="2727665" y="1979824"/>
            <a:ext cx="2420407" cy="2307455"/>
            <a:chOff x="2137612" y="2206197"/>
            <a:chExt cx="3227208" cy="3076607"/>
          </a:xfrm>
        </p:grpSpPr>
        <p:cxnSp>
          <p:nvCxnSpPr>
            <p:cNvPr id="112" name="Straight Connector 111"/>
            <p:cNvCxnSpPr>
              <a:cxnSpLocks/>
            </p:cNvCxnSpPr>
            <p:nvPr/>
          </p:nvCxnSpPr>
          <p:spPr>
            <a:xfrm flipV="1">
              <a:off x="2137612" y="3748535"/>
              <a:ext cx="3227208" cy="37613"/>
            </a:xfrm>
            <a:prstGeom prst="line">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13" name="Arc 112"/>
            <p:cNvSpPr/>
            <p:nvPr/>
          </p:nvSpPr>
          <p:spPr>
            <a:xfrm flipH="1">
              <a:off x="2221281" y="2206197"/>
              <a:ext cx="1507340" cy="1571767"/>
            </a:xfrm>
            <a:prstGeom prst="arc">
              <a:avLst>
                <a:gd name="adj1" fmla="val 21325447"/>
                <a:gd name="adj2" fmla="val 5095874"/>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14" name="Arc 113"/>
            <p:cNvSpPr/>
            <p:nvPr/>
          </p:nvSpPr>
          <p:spPr>
            <a:xfrm rot="5400000" flipH="1">
              <a:off x="2252541" y="3743250"/>
              <a:ext cx="1507340" cy="1571767"/>
            </a:xfrm>
            <a:prstGeom prst="arc">
              <a:avLst>
                <a:gd name="adj1" fmla="val 510741"/>
                <a:gd name="adj2" fmla="val 5790678"/>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nvGrpSpPr>
            <p:cNvPr id="115" name="Group 114"/>
            <p:cNvGrpSpPr/>
            <p:nvPr/>
          </p:nvGrpSpPr>
          <p:grpSpPr>
            <a:xfrm>
              <a:off x="3110158" y="3496075"/>
              <a:ext cx="505786" cy="505786"/>
              <a:chOff x="6024785" y="871671"/>
              <a:chExt cx="589660" cy="589660"/>
            </a:xfrm>
          </p:grpSpPr>
          <p:sp>
            <p:nvSpPr>
              <p:cNvPr id="116" name="Oval 115"/>
              <p:cNvSpPr/>
              <p:nvPr/>
            </p:nvSpPr>
            <p:spPr>
              <a:xfrm>
                <a:off x="6024785" y="871671"/>
                <a:ext cx="589660" cy="589660"/>
              </a:xfrm>
              <a:prstGeom prst="ellipse">
                <a:avLst/>
              </a:prstGeom>
              <a:solidFill>
                <a:schemeClr val="bg1">
                  <a:lumMod val="75000"/>
                  <a:lumOff val="2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7" name="Isosceles Triangle 245"/>
              <p:cNvSpPr/>
              <p:nvPr/>
            </p:nvSpPr>
            <p:spPr>
              <a:xfrm rot="5400000">
                <a:off x="6237398" y="1083104"/>
                <a:ext cx="307649" cy="265215"/>
              </a:xfrm>
              <a:prstGeom prst="triangle">
                <a:avLst/>
              </a:prstGeom>
              <a:solidFill>
                <a:srgbClr val="54428E"/>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8" name="Isosceles Triangle 436"/>
              <p:cNvSpPr/>
              <p:nvPr/>
            </p:nvSpPr>
            <p:spPr>
              <a:xfrm rot="5400000">
                <a:off x="6199427" y="1033893"/>
                <a:ext cx="307649" cy="265215"/>
              </a:xfrm>
              <a:prstGeom prst="triangle">
                <a:avLst/>
              </a:prstGeom>
              <a:solidFill>
                <a:schemeClr val="accent3"/>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pSp>
      <p:grpSp>
        <p:nvGrpSpPr>
          <p:cNvPr id="14" name="Group 13"/>
          <p:cNvGrpSpPr/>
          <p:nvPr/>
        </p:nvGrpSpPr>
        <p:grpSpPr>
          <a:xfrm>
            <a:off x="1313082" y="1914695"/>
            <a:ext cx="1791097" cy="2478155"/>
            <a:chOff x="1106604" y="1914695"/>
            <a:chExt cx="1791097" cy="2478155"/>
          </a:xfrm>
        </p:grpSpPr>
        <p:sp>
          <p:nvSpPr>
            <p:cNvPr id="119" name="Freeform 566"/>
            <p:cNvSpPr>
              <a:spLocks/>
            </p:cNvSpPr>
            <p:nvPr/>
          </p:nvSpPr>
          <p:spPr bwMode="auto">
            <a:xfrm rot="5400000" flipH="1">
              <a:off x="1800135" y="1913884"/>
              <a:ext cx="232894" cy="707837"/>
            </a:xfrm>
            <a:custGeom>
              <a:avLst/>
              <a:gdLst>
                <a:gd name="T0" fmla="*/ 153 w 213"/>
                <a:gd name="T1" fmla="*/ 0 h 646"/>
                <a:gd name="T2" fmla="*/ 153 w 213"/>
                <a:gd name="T3" fmla="*/ 135 h 646"/>
                <a:gd name="T4" fmla="*/ 12 w 213"/>
                <a:gd name="T5" fmla="*/ 266 h 646"/>
                <a:gd name="T6" fmla="*/ 9 w 213"/>
                <a:gd name="T7" fmla="*/ 272 h 646"/>
                <a:gd name="T8" fmla="*/ 9 w 213"/>
                <a:gd name="T9" fmla="*/ 613 h 646"/>
                <a:gd name="T10" fmla="*/ 0 w 213"/>
                <a:gd name="T11" fmla="*/ 629 h 646"/>
                <a:gd name="T12" fmla="*/ 18 w 213"/>
                <a:gd name="T13" fmla="*/ 646 h 646"/>
                <a:gd name="T14" fmla="*/ 35 w 213"/>
                <a:gd name="T15" fmla="*/ 629 h 646"/>
                <a:gd name="T16" fmla="*/ 27 w 213"/>
                <a:gd name="T17" fmla="*/ 613 h 646"/>
                <a:gd name="T18" fmla="*/ 27 w 213"/>
                <a:gd name="T19" fmla="*/ 276 h 646"/>
                <a:gd name="T20" fmla="*/ 153 w 213"/>
                <a:gd name="T21" fmla="*/ 159 h 646"/>
                <a:gd name="T22" fmla="*/ 153 w 213"/>
                <a:gd name="T23" fmla="*/ 342 h 646"/>
                <a:gd name="T24" fmla="*/ 110 w 213"/>
                <a:gd name="T25" fmla="*/ 393 h 646"/>
                <a:gd name="T26" fmla="*/ 162 w 213"/>
                <a:gd name="T27" fmla="*/ 445 h 646"/>
                <a:gd name="T28" fmla="*/ 213 w 213"/>
                <a:gd name="T29" fmla="*/ 393 h 646"/>
                <a:gd name="T30" fmla="*/ 171 w 213"/>
                <a:gd name="T31" fmla="*/ 342 h 646"/>
                <a:gd name="T32" fmla="*/ 171 w 213"/>
                <a:gd name="T33" fmla="*/ 0 h 646"/>
                <a:gd name="T34" fmla="*/ 153 w 213"/>
                <a:gd name="T35"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646">
                  <a:moveTo>
                    <a:pt x="153" y="0"/>
                  </a:moveTo>
                  <a:cubicBezTo>
                    <a:pt x="153" y="135"/>
                    <a:pt x="153" y="135"/>
                    <a:pt x="153" y="135"/>
                  </a:cubicBezTo>
                  <a:cubicBezTo>
                    <a:pt x="12" y="266"/>
                    <a:pt x="12" y="266"/>
                    <a:pt x="12" y="266"/>
                  </a:cubicBezTo>
                  <a:cubicBezTo>
                    <a:pt x="10" y="268"/>
                    <a:pt x="9" y="270"/>
                    <a:pt x="9" y="272"/>
                  </a:cubicBezTo>
                  <a:cubicBezTo>
                    <a:pt x="9" y="613"/>
                    <a:pt x="9" y="613"/>
                    <a:pt x="9" y="613"/>
                  </a:cubicBezTo>
                  <a:cubicBezTo>
                    <a:pt x="4" y="617"/>
                    <a:pt x="0" y="622"/>
                    <a:pt x="0" y="629"/>
                  </a:cubicBezTo>
                  <a:cubicBezTo>
                    <a:pt x="0" y="638"/>
                    <a:pt x="8" y="646"/>
                    <a:pt x="18" y="646"/>
                  </a:cubicBezTo>
                  <a:cubicBezTo>
                    <a:pt x="27" y="646"/>
                    <a:pt x="35" y="638"/>
                    <a:pt x="35" y="629"/>
                  </a:cubicBezTo>
                  <a:cubicBezTo>
                    <a:pt x="35" y="622"/>
                    <a:pt x="32" y="617"/>
                    <a:pt x="27" y="613"/>
                  </a:cubicBezTo>
                  <a:cubicBezTo>
                    <a:pt x="27" y="276"/>
                    <a:pt x="27" y="276"/>
                    <a:pt x="27" y="276"/>
                  </a:cubicBezTo>
                  <a:cubicBezTo>
                    <a:pt x="153" y="159"/>
                    <a:pt x="153" y="159"/>
                    <a:pt x="153" y="159"/>
                  </a:cubicBezTo>
                  <a:cubicBezTo>
                    <a:pt x="153" y="342"/>
                    <a:pt x="153" y="342"/>
                    <a:pt x="153" y="342"/>
                  </a:cubicBezTo>
                  <a:cubicBezTo>
                    <a:pt x="129" y="347"/>
                    <a:pt x="110" y="368"/>
                    <a:pt x="110" y="393"/>
                  </a:cubicBezTo>
                  <a:cubicBezTo>
                    <a:pt x="110" y="422"/>
                    <a:pt x="133" y="445"/>
                    <a:pt x="162" y="445"/>
                  </a:cubicBezTo>
                  <a:cubicBezTo>
                    <a:pt x="190" y="445"/>
                    <a:pt x="213" y="422"/>
                    <a:pt x="213" y="393"/>
                  </a:cubicBezTo>
                  <a:cubicBezTo>
                    <a:pt x="213" y="368"/>
                    <a:pt x="195" y="347"/>
                    <a:pt x="171" y="342"/>
                  </a:cubicBezTo>
                  <a:cubicBezTo>
                    <a:pt x="171" y="0"/>
                    <a:pt x="171" y="0"/>
                    <a:pt x="171" y="0"/>
                  </a:cubicBezTo>
                  <a:lnTo>
                    <a:pt x="153"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0" name="Freeform 568"/>
            <p:cNvSpPr>
              <a:spLocks/>
            </p:cNvSpPr>
            <p:nvPr/>
          </p:nvSpPr>
          <p:spPr bwMode="auto">
            <a:xfrm rot="5400000" flipH="1">
              <a:off x="1454228" y="2735309"/>
              <a:ext cx="80683" cy="775931"/>
            </a:xfrm>
            <a:custGeom>
              <a:avLst/>
              <a:gdLst>
                <a:gd name="T0" fmla="*/ 0 w 127"/>
                <a:gd name="T1" fmla="*/ 0 h 1074"/>
                <a:gd name="T2" fmla="*/ 0 w 127"/>
                <a:gd name="T3" fmla="*/ 585 h 1074"/>
                <a:gd name="T4" fmla="*/ 2 w 127"/>
                <a:gd name="T5" fmla="*/ 591 h 1074"/>
                <a:gd name="T6" fmla="*/ 67 w 127"/>
                <a:gd name="T7" fmla="*/ 655 h 1074"/>
                <a:gd name="T8" fmla="*/ 67 w 127"/>
                <a:gd name="T9" fmla="*/ 972 h 1074"/>
                <a:gd name="T10" fmla="*/ 24 w 127"/>
                <a:gd name="T11" fmla="*/ 1023 h 1074"/>
                <a:gd name="T12" fmla="*/ 76 w 127"/>
                <a:gd name="T13" fmla="*/ 1074 h 1074"/>
                <a:gd name="T14" fmla="*/ 127 w 127"/>
                <a:gd name="T15" fmla="*/ 1023 h 1074"/>
                <a:gd name="T16" fmla="*/ 84 w 127"/>
                <a:gd name="T17" fmla="*/ 972 h 1074"/>
                <a:gd name="T18" fmla="*/ 84 w 127"/>
                <a:gd name="T19" fmla="*/ 652 h 1074"/>
                <a:gd name="T20" fmla="*/ 82 w 127"/>
                <a:gd name="T21" fmla="*/ 646 h 1074"/>
                <a:gd name="T22" fmla="*/ 17 w 127"/>
                <a:gd name="T23" fmla="*/ 581 h 1074"/>
                <a:gd name="T24" fmla="*/ 17 w 127"/>
                <a:gd name="T25" fmla="*/ 0 h 1074"/>
                <a:gd name="T26" fmla="*/ 0 w 127"/>
                <a:gd name="T27"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074">
                  <a:moveTo>
                    <a:pt x="0" y="0"/>
                  </a:moveTo>
                  <a:cubicBezTo>
                    <a:pt x="0" y="585"/>
                    <a:pt x="0" y="585"/>
                    <a:pt x="0" y="585"/>
                  </a:cubicBezTo>
                  <a:cubicBezTo>
                    <a:pt x="0" y="587"/>
                    <a:pt x="0" y="589"/>
                    <a:pt x="2" y="591"/>
                  </a:cubicBezTo>
                  <a:cubicBezTo>
                    <a:pt x="67" y="655"/>
                    <a:pt x="67" y="655"/>
                    <a:pt x="67" y="655"/>
                  </a:cubicBezTo>
                  <a:cubicBezTo>
                    <a:pt x="67" y="972"/>
                    <a:pt x="67" y="972"/>
                    <a:pt x="67" y="972"/>
                  </a:cubicBezTo>
                  <a:cubicBezTo>
                    <a:pt x="43" y="976"/>
                    <a:pt x="24" y="997"/>
                    <a:pt x="24" y="1023"/>
                  </a:cubicBezTo>
                  <a:cubicBezTo>
                    <a:pt x="24" y="1051"/>
                    <a:pt x="47" y="1074"/>
                    <a:pt x="76" y="1074"/>
                  </a:cubicBezTo>
                  <a:cubicBezTo>
                    <a:pt x="104" y="1074"/>
                    <a:pt x="127" y="1051"/>
                    <a:pt x="127" y="1023"/>
                  </a:cubicBezTo>
                  <a:cubicBezTo>
                    <a:pt x="127" y="997"/>
                    <a:pt x="109" y="976"/>
                    <a:pt x="84" y="972"/>
                  </a:cubicBezTo>
                  <a:cubicBezTo>
                    <a:pt x="84" y="652"/>
                    <a:pt x="84" y="652"/>
                    <a:pt x="84" y="652"/>
                  </a:cubicBezTo>
                  <a:cubicBezTo>
                    <a:pt x="84" y="650"/>
                    <a:pt x="84" y="647"/>
                    <a:pt x="82" y="646"/>
                  </a:cubicBezTo>
                  <a:cubicBezTo>
                    <a:pt x="17" y="581"/>
                    <a:pt x="17" y="581"/>
                    <a:pt x="17" y="581"/>
                  </a:cubicBezTo>
                  <a:cubicBezTo>
                    <a:pt x="17" y="0"/>
                    <a:pt x="17" y="0"/>
                    <a:pt x="17" y="0"/>
                  </a:cubicBezTo>
                  <a:cubicBezTo>
                    <a:pt x="0" y="0"/>
                    <a:pt x="0" y="0"/>
                    <a:pt x="0"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1" name="Line 569"/>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2" name="Line 570"/>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3" name="Freeform 571"/>
            <p:cNvSpPr>
              <a:spLocks/>
            </p:cNvSpPr>
            <p:nvPr/>
          </p:nvSpPr>
          <p:spPr bwMode="auto">
            <a:xfrm rot="5400000" flipH="1">
              <a:off x="1505441" y="3154461"/>
              <a:ext cx="355922" cy="662632"/>
            </a:xfrm>
            <a:custGeom>
              <a:avLst/>
              <a:gdLst>
                <a:gd name="T0" fmla="*/ 234 w 326"/>
                <a:gd name="T1" fmla="*/ 0 h 605"/>
                <a:gd name="T2" fmla="*/ 234 w 326"/>
                <a:gd name="T3" fmla="*/ 217 h 605"/>
                <a:gd name="T4" fmla="*/ 234 w 326"/>
                <a:gd name="T5" fmla="*/ 217 h 605"/>
                <a:gd name="T6" fmla="*/ 234 w 326"/>
                <a:gd name="T7" fmla="*/ 558 h 605"/>
                <a:gd name="T8" fmla="*/ 76 w 326"/>
                <a:gd name="T9" fmla="*/ 558 h 605"/>
                <a:gd name="T10" fmla="*/ 39 w 326"/>
                <a:gd name="T11" fmla="*/ 528 h 605"/>
                <a:gd name="T12" fmla="*/ 0 w 326"/>
                <a:gd name="T13" fmla="*/ 567 h 605"/>
                <a:gd name="T14" fmla="*/ 39 w 326"/>
                <a:gd name="T15" fmla="*/ 605 h 605"/>
                <a:gd name="T16" fmla="*/ 76 w 326"/>
                <a:gd name="T17" fmla="*/ 576 h 605"/>
                <a:gd name="T18" fmla="*/ 242 w 326"/>
                <a:gd name="T19" fmla="*/ 576 h 605"/>
                <a:gd name="T20" fmla="*/ 251 w 326"/>
                <a:gd name="T21" fmla="*/ 567 h 605"/>
                <a:gd name="T22" fmla="*/ 251 w 326"/>
                <a:gd name="T23" fmla="*/ 238 h 605"/>
                <a:gd name="T24" fmla="*/ 302 w 326"/>
                <a:gd name="T25" fmla="*/ 289 h 605"/>
                <a:gd name="T26" fmla="*/ 302 w 326"/>
                <a:gd name="T27" fmla="*/ 381 h 605"/>
                <a:gd name="T28" fmla="*/ 295 w 326"/>
                <a:gd name="T29" fmla="*/ 393 h 605"/>
                <a:gd name="T30" fmla="*/ 311 w 326"/>
                <a:gd name="T31" fmla="*/ 409 h 605"/>
                <a:gd name="T32" fmla="*/ 326 w 326"/>
                <a:gd name="T33" fmla="*/ 393 h 605"/>
                <a:gd name="T34" fmla="*/ 320 w 326"/>
                <a:gd name="T35" fmla="*/ 381 h 605"/>
                <a:gd name="T36" fmla="*/ 320 w 326"/>
                <a:gd name="T37" fmla="*/ 285 h 605"/>
                <a:gd name="T38" fmla="*/ 317 w 326"/>
                <a:gd name="T39" fmla="*/ 279 h 605"/>
                <a:gd name="T40" fmla="*/ 251 w 326"/>
                <a:gd name="T41" fmla="*/ 213 h 605"/>
                <a:gd name="T42" fmla="*/ 251 w 326"/>
                <a:gd name="T43" fmla="*/ 0 h 605"/>
                <a:gd name="T44" fmla="*/ 234 w 326"/>
                <a:gd name="T4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6" h="605">
                  <a:moveTo>
                    <a:pt x="234" y="0"/>
                  </a:moveTo>
                  <a:cubicBezTo>
                    <a:pt x="234" y="217"/>
                    <a:pt x="234" y="217"/>
                    <a:pt x="234" y="217"/>
                  </a:cubicBezTo>
                  <a:cubicBezTo>
                    <a:pt x="234" y="217"/>
                    <a:pt x="234" y="217"/>
                    <a:pt x="234" y="217"/>
                  </a:cubicBezTo>
                  <a:cubicBezTo>
                    <a:pt x="234" y="558"/>
                    <a:pt x="234" y="558"/>
                    <a:pt x="234" y="558"/>
                  </a:cubicBezTo>
                  <a:cubicBezTo>
                    <a:pt x="76" y="558"/>
                    <a:pt x="76" y="558"/>
                    <a:pt x="76" y="558"/>
                  </a:cubicBezTo>
                  <a:cubicBezTo>
                    <a:pt x="72" y="541"/>
                    <a:pt x="57" y="528"/>
                    <a:pt x="39" y="528"/>
                  </a:cubicBezTo>
                  <a:cubicBezTo>
                    <a:pt x="17" y="528"/>
                    <a:pt x="0" y="546"/>
                    <a:pt x="0" y="567"/>
                  </a:cubicBezTo>
                  <a:cubicBezTo>
                    <a:pt x="0" y="588"/>
                    <a:pt x="17" y="605"/>
                    <a:pt x="39" y="605"/>
                  </a:cubicBezTo>
                  <a:cubicBezTo>
                    <a:pt x="57" y="605"/>
                    <a:pt x="72" y="593"/>
                    <a:pt x="76" y="576"/>
                  </a:cubicBezTo>
                  <a:cubicBezTo>
                    <a:pt x="242" y="576"/>
                    <a:pt x="242" y="576"/>
                    <a:pt x="242" y="576"/>
                  </a:cubicBezTo>
                  <a:cubicBezTo>
                    <a:pt x="247" y="576"/>
                    <a:pt x="251" y="572"/>
                    <a:pt x="251" y="567"/>
                  </a:cubicBezTo>
                  <a:cubicBezTo>
                    <a:pt x="251" y="238"/>
                    <a:pt x="251" y="238"/>
                    <a:pt x="251" y="238"/>
                  </a:cubicBezTo>
                  <a:cubicBezTo>
                    <a:pt x="302" y="289"/>
                    <a:pt x="302" y="289"/>
                    <a:pt x="302" y="289"/>
                  </a:cubicBezTo>
                  <a:cubicBezTo>
                    <a:pt x="302" y="381"/>
                    <a:pt x="302" y="381"/>
                    <a:pt x="302" y="381"/>
                  </a:cubicBezTo>
                  <a:cubicBezTo>
                    <a:pt x="298" y="383"/>
                    <a:pt x="295" y="388"/>
                    <a:pt x="295" y="393"/>
                  </a:cubicBezTo>
                  <a:cubicBezTo>
                    <a:pt x="295" y="402"/>
                    <a:pt x="302" y="409"/>
                    <a:pt x="311" y="409"/>
                  </a:cubicBezTo>
                  <a:cubicBezTo>
                    <a:pt x="319" y="409"/>
                    <a:pt x="326" y="402"/>
                    <a:pt x="326" y="393"/>
                  </a:cubicBezTo>
                  <a:cubicBezTo>
                    <a:pt x="326" y="388"/>
                    <a:pt x="324" y="383"/>
                    <a:pt x="320" y="381"/>
                  </a:cubicBezTo>
                  <a:cubicBezTo>
                    <a:pt x="320" y="285"/>
                    <a:pt x="320" y="285"/>
                    <a:pt x="320" y="285"/>
                  </a:cubicBezTo>
                  <a:cubicBezTo>
                    <a:pt x="320" y="283"/>
                    <a:pt x="319" y="281"/>
                    <a:pt x="317" y="279"/>
                  </a:cubicBezTo>
                  <a:cubicBezTo>
                    <a:pt x="251" y="213"/>
                    <a:pt x="251" y="213"/>
                    <a:pt x="251" y="213"/>
                  </a:cubicBezTo>
                  <a:cubicBezTo>
                    <a:pt x="251" y="0"/>
                    <a:pt x="251" y="0"/>
                    <a:pt x="251" y="0"/>
                  </a:cubicBezTo>
                  <a:lnTo>
                    <a:pt x="234"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4" name="Freeform 572"/>
            <p:cNvSpPr>
              <a:spLocks/>
            </p:cNvSpPr>
            <p:nvPr/>
          </p:nvSpPr>
          <p:spPr bwMode="auto">
            <a:xfrm rot="5400000" flipH="1">
              <a:off x="1624177" y="3657730"/>
              <a:ext cx="367939" cy="993375"/>
            </a:xfrm>
            <a:custGeom>
              <a:avLst/>
              <a:gdLst>
                <a:gd name="T0" fmla="*/ 319 w 337"/>
                <a:gd name="T1" fmla="*/ 0 h 907"/>
                <a:gd name="T2" fmla="*/ 319 w 337"/>
                <a:gd name="T3" fmla="*/ 212 h 907"/>
                <a:gd name="T4" fmla="*/ 33 w 337"/>
                <a:gd name="T5" fmla="*/ 406 h 907"/>
                <a:gd name="T6" fmla="*/ 30 w 337"/>
                <a:gd name="T7" fmla="*/ 413 h 907"/>
                <a:gd name="T8" fmla="*/ 30 w 337"/>
                <a:gd name="T9" fmla="*/ 831 h 907"/>
                <a:gd name="T10" fmla="*/ 0 w 337"/>
                <a:gd name="T11" fmla="*/ 868 h 907"/>
                <a:gd name="T12" fmla="*/ 38 w 337"/>
                <a:gd name="T13" fmla="*/ 907 h 907"/>
                <a:gd name="T14" fmla="*/ 77 w 337"/>
                <a:gd name="T15" fmla="*/ 868 h 907"/>
                <a:gd name="T16" fmla="*/ 47 w 337"/>
                <a:gd name="T17" fmla="*/ 831 h 907"/>
                <a:gd name="T18" fmla="*/ 47 w 337"/>
                <a:gd name="T19" fmla="*/ 418 h 907"/>
                <a:gd name="T20" fmla="*/ 333 w 337"/>
                <a:gd name="T21" fmla="*/ 224 h 907"/>
                <a:gd name="T22" fmla="*/ 337 w 337"/>
                <a:gd name="T23" fmla="*/ 217 h 907"/>
                <a:gd name="T24" fmla="*/ 337 w 337"/>
                <a:gd name="T25" fmla="*/ 0 h 907"/>
                <a:gd name="T26" fmla="*/ 319 w 337"/>
                <a:gd name="T27"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07">
                  <a:moveTo>
                    <a:pt x="319" y="0"/>
                  </a:moveTo>
                  <a:cubicBezTo>
                    <a:pt x="319" y="212"/>
                    <a:pt x="319" y="212"/>
                    <a:pt x="319" y="212"/>
                  </a:cubicBezTo>
                  <a:cubicBezTo>
                    <a:pt x="33" y="406"/>
                    <a:pt x="33" y="406"/>
                    <a:pt x="33" y="406"/>
                  </a:cubicBezTo>
                  <a:cubicBezTo>
                    <a:pt x="31" y="407"/>
                    <a:pt x="30" y="410"/>
                    <a:pt x="30" y="413"/>
                  </a:cubicBezTo>
                  <a:cubicBezTo>
                    <a:pt x="30" y="831"/>
                    <a:pt x="30" y="831"/>
                    <a:pt x="30" y="831"/>
                  </a:cubicBezTo>
                  <a:cubicBezTo>
                    <a:pt x="13" y="835"/>
                    <a:pt x="0" y="850"/>
                    <a:pt x="0" y="868"/>
                  </a:cubicBezTo>
                  <a:cubicBezTo>
                    <a:pt x="0" y="890"/>
                    <a:pt x="17" y="907"/>
                    <a:pt x="38" y="907"/>
                  </a:cubicBezTo>
                  <a:cubicBezTo>
                    <a:pt x="60" y="907"/>
                    <a:pt x="77" y="890"/>
                    <a:pt x="77" y="868"/>
                  </a:cubicBezTo>
                  <a:cubicBezTo>
                    <a:pt x="77" y="850"/>
                    <a:pt x="64" y="835"/>
                    <a:pt x="47" y="831"/>
                  </a:cubicBezTo>
                  <a:cubicBezTo>
                    <a:pt x="47" y="418"/>
                    <a:pt x="47" y="418"/>
                    <a:pt x="47" y="418"/>
                  </a:cubicBezTo>
                  <a:cubicBezTo>
                    <a:pt x="333" y="224"/>
                    <a:pt x="333" y="224"/>
                    <a:pt x="333" y="224"/>
                  </a:cubicBezTo>
                  <a:cubicBezTo>
                    <a:pt x="335" y="222"/>
                    <a:pt x="337" y="220"/>
                    <a:pt x="337" y="217"/>
                  </a:cubicBezTo>
                  <a:cubicBezTo>
                    <a:pt x="337" y="0"/>
                    <a:pt x="337" y="0"/>
                    <a:pt x="337" y="0"/>
                  </a:cubicBezTo>
                  <a:cubicBezTo>
                    <a:pt x="319" y="0"/>
                    <a:pt x="319" y="0"/>
                    <a:pt x="319"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06" name="Group 105"/>
            <p:cNvGrpSpPr/>
            <p:nvPr/>
          </p:nvGrpSpPr>
          <p:grpSpPr>
            <a:xfrm>
              <a:off x="1916057" y="1914695"/>
              <a:ext cx="981644" cy="2478155"/>
              <a:chOff x="1330772" y="2119358"/>
              <a:chExt cx="1308858" cy="3304207"/>
            </a:xfrm>
          </p:grpSpPr>
          <p:sp>
            <p:nvSpPr>
              <p:cNvPr id="107" name="Oval 106"/>
              <p:cNvSpPr/>
              <p:nvPr/>
            </p:nvSpPr>
            <p:spPr>
              <a:xfrm>
                <a:off x="1844412" y="2119358"/>
                <a:ext cx="795218" cy="795219"/>
              </a:xfrm>
              <a:prstGeom prst="ellipse">
                <a:avLst/>
              </a:prstGeom>
              <a:solidFill>
                <a:schemeClr val="bg1">
                  <a:lumMod val="75000"/>
                  <a:lumOff val="25000"/>
                  <a:alpha val="74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8" name="Oval 107"/>
              <p:cNvSpPr/>
              <p:nvPr/>
            </p:nvSpPr>
            <p:spPr>
              <a:xfrm>
                <a:off x="1330772" y="3361505"/>
                <a:ext cx="795220" cy="795219"/>
              </a:xfrm>
              <a:prstGeom prst="ellipse">
                <a:avLst/>
              </a:prstGeom>
              <a:solidFill>
                <a:schemeClr val="bg1">
                  <a:lumMod val="75000"/>
                  <a:lumOff val="25000"/>
                  <a:alpha val="74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9" name="Oval 108"/>
              <p:cNvSpPr/>
              <p:nvPr/>
            </p:nvSpPr>
            <p:spPr>
              <a:xfrm>
                <a:off x="1820985" y="4628346"/>
                <a:ext cx="795218" cy="795219"/>
              </a:xfrm>
              <a:prstGeom prst="ellipse">
                <a:avLst/>
              </a:prstGeom>
              <a:solidFill>
                <a:schemeClr val="bg1">
                  <a:lumMod val="75000"/>
                  <a:lumOff val="25000"/>
                  <a:alpha val="74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pic>
          <p:nvPicPr>
            <p:cNvPr id="90" name="Picture 8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6221" y="1988381"/>
              <a:ext cx="591371" cy="488787"/>
            </a:xfrm>
            <a:prstGeom prst="rect">
              <a:avLst/>
            </a:prstGeom>
            <a:noFill/>
          </p:spPr>
        </p:pic>
        <p:pic>
          <p:nvPicPr>
            <p:cNvPr id="91" name="Picture 9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237" y="3869892"/>
              <a:ext cx="591371" cy="488787"/>
            </a:xfrm>
            <a:prstGeom prst="rect">
              <a:avLst/>
            </a:prstGeom>
          </p:spPr>
        </p:pic>
        <p:pic>
          <p:nvPicPr>
            <p:cNvPr id="92" name="Picture 9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0395" y="2930676"/>
              <a:ext cx="591371" cy="488787"/>
            </a:xfrm>
            <a:prstGeom prst="rect">
              <a:avLst/>
            </a:prstGeom>
          </p:spPr>
        </p:pic>
      </p:grpSp>
      <p:sp>
        <p:nvSpPr>
          <p:cNvPr id="12" name="TextBox 11"/>
          <p:cNvSpPr txBox="1"/>
          <p:nvPr/>
        </p:nvSpPr>
        <p:spPr>
          <a:xfrm>
            <a:off x="1353070" y="2080321"/>
            <a:ext cx="665567"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/pets</a:t>
            </a:r>
          </a:p>
        </p:txBody>
      </p:sp>
      <p:sp>
        <p:nvSpPr>
          <p:cNvPr id="292" name="TextBox 291"/>
          <p:cNvSpPr txBox="1"/>
          <p:nvPr/>
        </p:nvSpPr>
        <p:spPr>
          <a:xfrm>
            <a:off x="1134667" y="2259035"/>
            <a:ext cx="659155"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/pets</a:t>
            </a:r>
          </a:p>
        </p:txBody>
      </p:sp>
      <p:sp>
        <p:nvSpPr>
          <p:cNvPr id="293" name="TextBox 292"/>
          <p:cNvSpPr txBox="1"/>
          <p:nvPr/>
        </p:nvSpPr>
        <p:spPr>
          <a:xfrm>
            <a:off x="493539" y="3005720"/>
            <a:ext cx="859531"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DELETE /pets</a:t>
            </a:r>
          </a:p>
        </p:txBody>
      </p:sp>
      <p:sp>
        <p:nvSpPr>
          <p:cNvPr id="294" name="TextBox 293"/>
          <p:cNvSpPr txBox="1"/>
          <p:nvPr/>
        </p:nvSpPr>
        <p:spPr>
          <a:xfrm>
            <a:off x="370337" y="3556625"/>
            <a:ext cx="1239442"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/describe/pet/$id</a:t>
            </a:r>
          </a:p>
        </p:txBody>
      </p:sp>
      <p:sp>
        <p:nvSpPr>
          <p:cNvPr id="295" name="TextBox 294"/>
          <p:cNvSpPr txBox="1"/>
          <p:nvPr/>
        </p:nvSpPr>
        <p:spPr>
          <a:xfrm>
            <a:off x="308255" y="4178708"/>
            <a:ext cx="1233030"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/describe/pet/$id</a:t>
            </a:r>
          </a:p>
        </p:txBody>
      </p:sp>
      <p:pic>
        <p:nvPicPr>
          <p:cNvPr id="41" name="Picture 40"/>
          <p:cNvPicPr>
            <a:picLocks noChangeAspect="1"/>
          </p:cNvPicPr>
          <p:nvPr/>
        </p:nvPicPr>
        <p:blipFill>
          <a:blip r:embed="rId4">
            <a:extLst>
              <a:ext uri="{BEBA8EAE-BF5A-486C-A8C5-ECC9F3942E4B}">
                <a14:imgProps xmlns:a14="http://schemas.microsoft.com/office/drawing/2010/main">
                  <a14:imgLayer r:embed="rId5">
                    <a14:imgEffect>
                      <a14:colorTemperature colorTemp="5709"/>
                    </a14:imgEffect>
                    <a14:imgEffect>
                      <a14:saturation sat="348000"/>
                    </a14:imgEffect>
                    <a14:imgEffect>
                      <a14:brightnessContrast bright="10000" contrast="-17000"/>
                    </a14:imgEffect>
                  </a14:imgLayer>
                </a14:imgProps>
              </a:ext>
            </a:extLst>
          </a:blip>
          <a:stretch>
            <a:fillRect/>
          </a:stretch>
        </p:blipFill>
        <p:spPr>
          <a:xfrm>
            <a:off x="4822578" y="1512215"/>
            <a:ext cx="3258151" cy="3251648"/>
          </a:xfrm>
          <a:prstGeom prst="rect">
            <a:avLst/>
          </a:prstGeom>
        </p:spPr>
      </p:pic>
      <p:sp>
        <p:nvSpPr>
          <p:cNvPr id="7" name="Freeform 6"/>
          <p:cNvSpPr/>
          <p:nvPr/>
        </p:nvSpPr>
        <p:spPr>
          <a:xfrm>
            <a:off x="3858768" y="2147554"/>
            <a:ext cx="2093976" cy="997982"/>
          </a:xfrm>
          <a:custGeom>
            <a:avLst/>
            <a:gdLst>
              <a:gd name="connsiteX0" fmla="*/ 0 w 2093976"/>
              <a:gd name="connsiteY0" fmla="*/ 997982 h 997982"/>
              <a:gd name="connsiteX1" fmla="*/ 649224 w 2093976"/>
              <a:gd name="connsiteY1" fmla="*/ 138446 h 997982"/>
              <a:gd name="connsiteX2" fmla="*/ 2093976 w 2093976"/>
              <a:gd name="connsiteY2" fmla="*/ 1286 h 997982"/>
            </a:gdLst>
            <a:ahLst/>
            <a:cxnLst>
              <a:cxn ang="0">
                <a:pos x="connsiteX0" y="connsiteY0"/>
              </a:cxn>
              <a:cxn ang="0">
                <a:pos x="connsiteX1" y="connsiteY1"/>
              </a:cxn>
              <a:cxn ang="0">
                <a:pos x="connsiteX2" y="connsiteY2"/>
              </a:cxn>
            </a:cxnLst>
            <a:rect l="l" t="t" r="r" b="b"/>
            <a:pathLst>
              <a:path w="2093976" h="997982">
                <a:moveTo>
                  <a:pt x="0" y="997982"/>
                </a:moveTo>
                <a:cubicBezTo>
                  <a:pt x="150114" y="651272"/>
                  <a:pt x="300228" y="304562"/>
                  <a:pt x="649224" y="138446"/>
                </a:cubicBezTo>
                <a:cubicBezTo>
                  <a:pt x="998220" y="-27670"/>
                  <a:pt x="1973580" y="2810"/>
                  <a:pt x="2093976" y="1286"/>
                </a:cubicBezTo>
              </a:path>
            </a:pathLst>
          </a:custGeom>
          <a:noFill/>
          <a:ln w="2222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5" name="Freeform 44"/>
          <p:cNvSpPr/>
          <p:nvPr/>
        </p:nvSpPr>
        <p:spPr>
          <a:xfrm>
            <a:off x="3857778" y="2338471"/>
            <a:ext cx="1697036" cy="802585"/>
          </a:xfrm>
          <a:custGeom>
            <a:avLst/>
            <a:gdLst>
              <a:gd name="connsiteX0" fmla="*/ 0 w 2093976"/>
              <a:gd name="connsiteY0" fmla="*/ 997982 h 997982"/>
              <a:gd name="connsiteX1" fmla="*/ 649224 w 2093976"/>
              <a:gd name="connsiteY1" fmla="*/ 138446 h 997982"/>
              <a:gd name="connsiteX2" fmla="*/ 2093976 w 2093976"/>
              <a:gd name="connsiteY2" fmla="*/ 1286 h 997982"/>
            </a:gdLst>
            <a:ahLst/>
            <a:cxnLst>
              <a:cxn ang="0">
                <a:pos x="connsiteX0" y="connsiteY0"/>
              </a:cxn>
              <a:cxn ang="0">
                <a:pos x="connsiteX1" y="connsiteY1"/>
              </a:cxn>
              <a:cxn ang="0">
                <a:pos x="connsiteX2" y="connsiteY2"/>
              </a:cxn>
            </a:cxnLst>
            <a:rect l="l" t="t" r="r" b="b"/>
            <a:pathLst>
              <a:path w="2093976" h="997982">
                <a:moveTo>
                  <a:pt x="0" y="997982"/>
                </a:moveTo>
                <a:cubicBezTo>
                  <a:pt x="150114" y="651272"/>
                  <a:pt x="300228" y="304562"/>
                  <a:pt x="649224" y="138446"/>
                </a:cubicBezTo>
                <a:cubicBezTo>
                  <a:pt x="998220" y="-27670"/>
                  <a:pt x="1973580" y="2810"/>
                  <a:pt x="2093976" y="1286"/>
                </a:cubicBezTo>
              </a:path>
            </a:pathLst>
          </a:custGeom>
          <a:noFill/>
          <a:ln w="2222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6" name="Freeform 45"/>
          <p:cNvSpPr/>
          <p:nvPr/>
        </p:nvSpPr>
        <p:spPr>
          <a:xfrm>
            <a:off x="3848659" y="2734055"/>
            <a:ext cx="1521647" cy="416925"/>
          </a:xfrm>
          <a:custGeom>
            <a:avLst/>
            <a:gdLst>
              <a:gd name="connsiteX0" fmla="*/ 0 w 2093976"/>
              <a:gd name="connsiteY0" fmla="*/ 997982 h 997982"/>
              <a:gd name="connsiteX1" fmla="*/ 649224 w 2093976"/>
              <a:gd name="connsiteY1" fmla="*/ 138446 h 997982"/>
              <a:gd name="connsiteX2" fmla="*/ 2093976 w 2093976"/>
              <a:gd name="connsiteY2" fmla="*/ 1286 h 997982"/>
            </a:gdLst>
            <a:ahLst/>
            <a:cxnLst>
              <a:cxn ang="0">
                <a:pos x="connsiteX0" y="connsiteY0"/>
              </a:cxn>
              <a:cxn ang="0">
                <a:pos x="connsiteX1" y="connsiteY1"/>
              </a:cxn>
              <a:cxn ang="0">
                <a:pos x="connsiteX2" y="connsiteY2"/>
              </a:cxn>
            </a:cxnLst>
            <a:rect l="l" t="t" r="r" b="b"/>
            <a:pathLst>
              <a:path w="2093976" h="997982">
                <a:moveTo>
                  <a:pt x="0" y="997982"/>
                </a:moveTo>
                <a:cubicBezTo>
                  <a:pt x="150114" y="651272"/>
                  <a:pt x="300228" y="304562"/>
                  <a:pt x="649224" y="138446"/>
                </a:cubicBezTo>
                <a:cubicBezTo>
                  <a:pt x="998220" y="-27670"/>
                  <a:pt x="1973580" y="2810"/>
                  <a:pt x="2093976" y="1286"/>
                </a:cubicBezTo>
              </a:path>
            </a:pathLst>
          </a:custGeom>
          <a:noFill/>
          <a:ln w="2222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7" name="Freeform 46"/>
          <p:cNvSpPr/>
          <p:nvPr/>
        </p:nvSpPr>
        <p:spPr>
          <a:xfrm>
            <a:off x="3855360" y="2572270"/>
            <a:ext cx="1959370" cy="569337"/>
          </a:xfrm>
          <a:custGeom>
            <a:avLst/>
            <a:gdLst>
              <a:gd name="connsiteX0" fmla="*/ 0 w 2093976"/>
              <a:gd name="connsiteY0" fmla="*/ 997982 h 997982"/>
              <a:gd name="connsiteX1" fmla="*/ 649224 w 2093976"/>
              <a:gd name="connsiteY1" fmla="*/ 138446 h 997982"/>
              <a:gd name="connsiteX2" fmla="*/ 2093976 w 2093976"/>
              <a:gd name="connsiteY2" fmla="*/ 1286 h 997982"/>
            </a:gdLst>
            <a:ahLst/>
            <a:cxnLst>
              <a:cxn ang="0">
                <a:pos x="connsiteX0" y="connsiteY0"/>
              </a:cxn>
              <a:cxn ang="0">
                <a:pos x="connsiteX1" y="connsiteY1"/>
              </a:cxn>
              <a:cxn ang="0">
                <a:pos x="connsiteX2" y="connsiteY2"/>
              </a:cxn>
            </a:cxnLst>
            <a:rect l="l" t="t" r="r" b="b"/>
            <a:pathLst>
              <a:path w="2093976" h="997982">
                <a:moveTo>
                  <a:pt x="0" y="997982"/>
                </a:moveTo>
                <a:cubicBezTo>
                  <a:pt x="150114" y="651272"/>
                  <a:pt x="300228" y="304562"/>
                  <a:pt x="649224" y="138446"/>
                </a:cubicBezTo>
                <a:cubicBezTo>
                  <a:pt x="998220" y="-27670"/>
                  <a:pt x="1973580" y="2810"/>
                  <a:pt x="2093976" y="1286"/>
                </a:cubicBezTo>
              </a:path>
            </a:pathLst>
          </a:custGeom>
          <a:noFill/>
          <a:ln w="2222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Freeform 7"/>
          <p:cNvSpPr/>
          <p:nvPr/>
        </p:nvSpPr>
        <p:spPr>
          <a:xfrm>
            <a:off x="3840480" y="3163824"/>
            <a:ext cx="1714334" cy="788215"/>
          </a:xfrm>
          <a:custGeom>
            <a:avLst/>
            <a:gdLst>
              <a:gd name="connsiteX0" fmla="*/ 0 w 1764792"/>
              <a:gd name="connsiteY0" fmla="*/ 0 h 813259"/>
              <a:gd name="connsiteX1" fmla="*/ 640080 w 1764792"/>
              <a:gd name="connsiteY1" fmla="*/ 731520 h 813259"/>
              <a:gd name="connsiteX2" fmla="*/ 1764792 w 1764792"/>
              <a:gd name="connsiteY2" fmla="*/ 795528 h 813259"/>
            </a:gdLst>
            <a:ahLst/>
            <a:cxnLst>
              <a:cxn ang="0">
                <a:pos x="connsiteX0" y="connsiteY0"/>
              </a:cxn>
              <a:cxn ang="0">
                <a:pos x="connsiteX1" y="connsiteY1"/>
              </a:cxn>
              <a:cxn ang="0">
                <a:pos x="connsiteX2" y="connsiteY2"/>
              </a:cxn>
            </a:cxnLst>
            <a:rect l="l" t="t" r="r" b="b"/>
            <a:pathLst>
              <a:path w="1764792" h="813259">
                <a:moveTo>
                  <a:pt x="0" y="0"/>
                </a:moveTo>
                <a:cubicBezTo>
                  <a:pt x="172974" y="299466"/>
                  <a:pt x="345948" y="598932"/>
                  <a:pt x="640080" y="731520"/>
                </a:cubicBezTo>
                <a:cubicBezTo>
                  <a:pt x="934212" y="864108"/>
                  <a:pt x="1764792" y="795528"/>
                  <a:pt x="1764792" y="795528"/>
                </a:cubicBezTo>
              </a:path>
            </a:pathLst>
          </a:custGeom>
          <a:noFill/>
          <a:ln w="1587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9" name="Freeform 48"/>
          <p:cNvSpPr/>
          <p:nvPr/>
        </p:nvSpPr>
        <p:spPr>
          <a:xfrm>
            <a:off x="3838706" y="3168999"/>
            <a:ext cx="1531600" cy="379059"/>
          </a:xfrm>
          <a:custGeom>
            <a:avLst/>
            <a:gdLst>
              <a:gd name="connsiteX0" fmla="*/ 0 w 1764792"/>
              <a:gd name="connsiteY0" fmla="*/ 0 h 813259"/>
              <a:gd name="connsiteX1" fmla="*/ 640080 w 1764792"/>
              <a:gd name="connsiteY1" fmla="*/ 731520 h 813259"/>
              <a:gd name="connsiteX2" fmla="*/ 1764792 w 1764792"/>
              <a:gd name="connsiteY2" fmla="*/ 795528 h 813259"/>
            </a:gdLst>
            <a:ahLst/>
            <a:cxnLst>
              <a:cxn ang="0">
                <a:pos x="connsiteX0" y="connsiteY0"/>
              </a:cxn>
              <a:cxn ang="0">
                <a:pos x="connsiteX1" y="connsiteY1"/>
              </a:cxn>
              <a:cxn ang="0">
                <a:pos x="connsiteX2" y="connsiteY2"/>
              </a:cxn>
            </a:cxnLst>
            <a:rect l="l" t="t" r="r" b="b"/>
            <a:pathLst>
              <a:path w="1764792" h="813259">
                <a:moveTo>
                  <a:pt x="0" y="0"/>
                </a:moveTo>
                <a:cubicBezTo>
                  <a:pt x="172974" y="299466"/>
                  <a:pt x="345948" y="598932"/>
                  <a:pt x="640080" y="731520"/>
                </a:cubicBezTo>
                <a:cubicBezTo>
                  <a:pt x="934212" y="864108"/>
                  <a:pt x="1764792" y="795528"/>
                  <a:pt x="1764792" y="795528"/>
                </a:cubicBezTo>
              </a:path>
            </a:pathLst>
          </a:custGeom>
          <a:noFill/>
          <a:ln w="1587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0" name="Freeform 49"/>
          <p:cNvSpPr/>
          <p:nvPr/>
        </p:nvSpPr>
        <p:spPr>
          <a:xfrm>
            <a:off x="3866369" y="3184983"/>
            <a:ext cx="1865177" cy="542574"/>
          </a:xfrm>
          <a:custGeom>
            <a:avLst/>
            <a:gdLst>
              <a:gd name="connsiteX0" fmla="*/ 0 w 1764792"/>
              <a:gd name="connsiteY0" fmla="*/ 0 h 813259"/>
              <a:gd name="connsiteX1" fmla="*/ 640080 w 1764792"/>
              <a:gd name="connsiteY1" fmla="*/ 731520 h 813259"/>
              <a:gd name="connsiteX2" fmla="*/ 1764792 w 1764792"/>
              <a:gd name="connsiteY2" fmla="*/ 795528 h 813259"/>
            </a:gdLst>
            <a:ahLst/>
            <a:cxnLst>
              <a:cxn ang="0">
                <a:pos x="connsiteX0" y="connsiteY0"/>
              </a:cxn>
              <a:cxn ang="0">
                <a:pos x="connsiteX1" y="connsiteY1"/>
              </a:cxn>
              <a:cxn ang="0">
                <a:pos x="connsiteX2" y="connsiteY2"/>
              </a:cxn>
            </a:cxnLst>
            <a:rect l="l" t="t" r="r" b="b"/>
            <a:pathLst>
              <a:path w="1764792" h="813259">
                <a:moveTo>
                  <a:pt x="0" y="0"/>
                </a:moveTo>
                <a:cubicBezTo>
                  <a:pt x="172974" y="299466"/>
                  <a:pt x="345948" y="598932"/>
                  <a:pt x="640080" y="731520"/>
                </a:cubicBezTo>
                <a:cubicBezTo>
                  <a:pt x="934212" y="864108"/>
                  <a:pt x="1764792" y="795528"/>
                  <a:pt x="1764792" y="795528"/>
                </a:cubicBezTo>
              </a:path>
            </a:pathLst>
          </a:custGeom>
          <a:noFill/>
          <a:ln w="1587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TextBox 2">
            <a:extLst>
              <a:ext uri="{FF2B5EF4-FFF2-40B4-BE49-F238E27FC236}">
                <a16:creationId xmlns:a16="http://schemas.microsoft.com/office/drawing/2014/main" id="{72C4C2AB-21CD-4545-84F7-E3036A4A949A}"/>
              </a:ext>
            </a:extLst>
          </p:cNvPr>
          <p:cNvSpPr txBox="1"/>
          <p:nvPr/>
        </p:nvSpPr>
        <p:spPr>
          <a:xfrm>
            <a:off x="1714500" y="3406140"/>
            <a:ext cx="184731" cy="369332"/>
          </a:xfrm>
          <a:prstGeom prst="rect">
            <a:avLst/>
          </a:prstGeom>
          <a:noFill/>
          <a:ln>
            <a:solidFill>
              <a:schemeClr val="bg1"/>
            </a:solidFill>
          </a:ln>
        </p:spPr>
        <p:txBody>
          <a:bodyPr wrap="none" rtlCol="0">
            <a:spAutoFit/>
          </a:bodyPr>
          <a:lstStyle/>
          <a:p>
            <a:endParaRPr lang="en-US" dirty="0">
              <a:solidFill>
                <a:schemeClr val="bg1"/>
              </a:solidFill>
            </a:endParaRPr>
          </a:p>
        </p:txBody>
      </p:sp>
    </p:spTree>
    <p:extLst>
      <p:ext uri="{BB962C8B-B14F-4D97-AF65-F5344CB8AC3E}">
        <p14:creationId xmlns:p14="http://schemas.microsoft.com/office/powerpoint/2010/main" val="264742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2089-9481-D743-879A-E32D93A004B3}"/>
              </a:ext>
            </a:extLst>
          </p:cNvPr>
          <p:cNvSpPr>
            <a:spLocks noGrp="1"/>
          </p:cNvSpPr>
          <p:nvPr>
            <p:ph type="title"/>
          </p:nvPr>
        </p:nvSpPr>
        <p:spPr/>
        <p:txBody>
          <a:bodyPr/>
          <a:lstStyle/>
          <a:p>
            <a:r>
              <a:rPr lang="en-US" dirty="0"/>
              <a:t>Lambda Best Practices</a:t>
            </a:r>
          </a:p>
        </p:txBody>
      </p:sp>
      <p:sp>
        <p:nvSpPr>
          <p:cNvPr id="3" name="Content Placeholder 2">
            <a:extLst>
              <a:ext uri="{FF2B5EF4-FFF2-40B4-BE49-F238E27FC236}">
                <a16:creationId xmlns:a16="http://schemas.microsoft.com/office/drawing/2014/main" id="{58469F3B-6011-1347-AF90-288C5C010101}"/>
              </a:ext>
            </a:extLst>
          </p:cNvPr>
          <p:cNvSpPr>
            <a:spLocks noGrp="1"/>
          </p:cNvSpPr>
          <p:nvPr>
            <p:ph idx="1"/>
          </p:nvPr>
        </p:nvSpPr>
        <p:spPr/>
        <p:txBody>
          <a:bodyPr/>
          <a:lstStyle/>
          <a:p>
            <a:pPr marL="342900" indent="-342900">
              <a:buFont typeface="Arial" panose="020B0604020202020204" pitchFamily="34" charset="0"/>
              <a:buChar char="•"/>
            </a:pPr>
            <a:r>
              <a:rPr lang="en-US" dirty="0"/>
              <a:t>Do handlers share code?</a:t>
            </a:r>
          </a:p>
          <a:p>
            <a:pPr marL="1085850" lvl="1" indent="-342900">
              <a:buFont typeface="Arial" panose="020B0604020202020204" pitchFamily="34" charset="0"/>
              <a:buChar char="•"/>
            </a:pPr>
            <a:r>
              <a:rPr lang="en-US" dirty="0"/>
              <a:t>Split them into their own Lambda functions</a:t>
            </a:r>
          </a:p>
          <a:p>
            <a:pPr marL="1085850" lvl="1" indent="-342900">
              <a:buFont typeface="Arial" panose="020B0604020202020204" pitchFamily="34" charset="0"/>
              <a:buChar char="•"/>
            </a:pPr>
            <a:r>
              <a:rPr lang="en-US" dirty="0"/>
              <a:t>Use language-specific packages to share code</a:t>
            </a:r>
          </a:p>
          <a:p>
            <a:pPr marL="342900" indent="-342900">
              <a:buFont typeface="Arial" panose="020B0604020202020204" pitchFamily="34" charset="0"/>
              <a:buChar char="•"/>
            </a:pPr>
            <a:r>
              <a:rPr lang="en-US" dirty="0"/>
              <a:t>Do functions share event sources?</a:t>
            </a:r>
          </a:p>
          <a:p>
            <a:pPr marL="1085850" lvl="1" indent="-342900">
              <a:buFont typeface="Arial" panose="020B0604020202020204" pitchFamily="34" charset="0"/>
              <a:buChar char="•"/>
            </a:pPr>
            <a:r>
              <a:rPr lang="en-US" dirty="0"/>
              <a:t>Split them in own code repos, with own SAM files</a:t>
            </a:r>
          </a:p>
          <a:p>
            <a:pPr marL="342900" indent="-342900">
              <a:buFont typeface="Arial" panose="020B0604020202020204" pitchFamily="34" charset="0"/>
              <a:buChar char="•"/>
            </a:pPr>
            <a:r>
              <a:rPr lang="en-US" dirty="0"/>
              <a:t>Locally validate SAM files before commit</a:t>
            </a:r>
          </a:p>
          <a:p>
            <a:pPr marL="1085850" lvl="1" indent="-342900">
              <a:buFont typeface="Arial" panose="020B0604020202020204" pitchFamily="34" charset="0"/>
              <a:buChar char="•"/>
            </a:pPr>
            <a:r>
              <a:rPr lang="en-US" dirty="0"/>
              <a:t>Again in CI/CD process</a:t>
            </a:r>
          </a:p>
        </p:txBody>
      </p:sp>
    </p:spTree>
    <p:extLst>
      <p:ext uri="{BB962C8B-B14F-4D97-AF65-F5344CB8AC3E}">
        <p14:creationId xmlns:p14="http://schemas.microsoft.com/office/powerpoint/2010/main" val="323707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94700" y="2355403"/>
            <a:ext cx="2025213" cy="73336"/>
          </a:xfrm>
          <a:prstGeom prst="roundRect">
            <a:avLst/>
          </a:prstGeom>
          <a:solidFill>
            <a:srgbClr val="00B0F0">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ounded Rectangle 4"/>
          <p:cNvSpPr/>
          <p:nvPr/>
        </p:nvSpPr>
        <p:spPr>
          <a:xfrm>
            <a:off x="2507794" y="2355403"/>
            <a:ext cx="2025213" cy="73336"/>
          </a:xfrm>
          <a:prstGeom prst="roundRect">
            <a:avLst/>
          </a:prstGeom>
          <a:solidFill>
            <a:schemeClr val="accent2">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4520892" y="2355403"/>
            <a:ext cx="2025213" cy="73336"/>
          </a:xfrm>
          <a:prstGeom prst="roundRect">
            <a:avLst/>
          </a:prstGeom>
          <a:solidFill>
            <a:srgbClr val="7030A0">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6544621" y="2355403"/>
            <a:ext cx="1759407" cy="73336"/>
          </a:xfrm>
          <a:prstGeom prst="roundRect">
            <a:avLst/>
          </a:prstGeom>
          <a:solidFill>
            <a:schemeClr val="accent4">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136938" y="1464691"/>
            <a:ext cx="2287806" cy="830997"/>
          </a:xfrm>
          <a:prstGeom prst="rect">
            <a:avLst/>
          </a:prstGeom>
        </p:spPr>
        <p:txBody>
          <a:bodyPr wrap="none">
            <a:spAutoFit/>
          </a:bodyPr>
          <a:lstStyle/>
          <a:p>
            <a:pPr lvl="1"/>
            <a:r>
              <a:rPr lang="en-US" sz="2400" dirty="0">
                <a:solidFill>
                  <a:schemeClr val="bg1"/>
                </a:solidFill>
              </a:rPr>
              <a:t>Bootstrap</a:t>
            </a:r>
          </a:p>
          <a:p>
            <a:pPr lvl="1"/>
            <a:r>
              <a:rPr lang="en-US" sz="2400" dirty="0">
                <a:solidFill>
                  <a:schemeClr val="bg1"/>
                </a:solidFill>
              </a:rPr>
              <a:t>the </a:t>
            </a:r>
            <a:r>
              <a:rPr lang="en-US" sz="2400" b="1" dirty="0">
                <a:solidFill>
                  <a:schemeClr val="accent1"/>
                </a:solidFill>
              </a:rPr>
              <a:t>runtime</a:t>
            </a:r>
          </a:p>
        </p:txBody>
      </p:sp>
      <p:sp>
        <p:nvSpPr>
          <p:cNvPr id="10" name="Rectangle 9"/>
          <p:cNvSpPr/>
          <p:nvPr/>
        </p:nvSpPr>
        <p:spPr>
          <a:xfrm>
            <a:off x="6255069" y="1464692"/>
            <a:ext cx="2048959" cy="830997"/>
          </a:xfrm>
          <a:prstGeom prst="rect">
            <a:avLst/>
          </a:prstGeom>
        </p:spPr>
        <p:txBody>
          <a:bodyPr wrap="none">
            <a:spAutoFit/>
          </a:bodyPr>
          <a:lstStyle/>
          <a:p>
            <a:pPr lvl="1"/>
            <a:r>
              <a:rPr lang="en-US" sz="2400" dirty="0">
                <a:solidFill>
                  <a:schemeClr val="bg1"/>
                </a:solidFill>
              </a:rPr>
              <a:t>Start your</a:t>
            </a:r>
          </a:p>
          <a:p>
            <a:pPr lvl="1"/>
            <a:r>
              <a:rPr lang="en-US" sz="2400" b="1" dirty="0">
                <a:solidFill>
                  <a:schemeClr val="accent1"/>
                </a:solidFill>
              </a:rPr>
              <a:t>code</a:t>
            </a:r>
          </a:p>
        </p:txBody>
      </p:sp>
      <p:sp>
        <p:nvSpPr>
          <p:cNvPr id="12" name="Title 1"/>
          <p:cNvSpPr>
            <a:spLocks noGrp="1"/>
          </p:cNvSpPr>
          <p:nvPr>
            <p:ph type="title"/>
          </p:nvPr>
        </p:nvSpPr>
        <p:spPr>
          <a:xfrm>
            <a:off x="336789" y="114936"/>
            <a:ext cx="8205304" cy="545741"/>
          </a:xfrm>
        </p:spPr>
        <p:txBody>
          <a:bodyPr/>
          <a:lstStyle/>
          <a:p>
            <a:r>
              <a:rPr lang="en-US" dirty="0"/>
              <a:t>Function Lifecycle</a:t>
            </a:r>
          </a:p>
        </p:txBody>
      </p:sp>
      <p:sp>
        <p:nvSpPr>
          <p:cNvPr id="15" name="Rectangle 14"/>
          <p:cNvSpPr/>
          <p:nvPr/>
        </p:nvSpPr>
        <p:spPr>
          <a:xfrm>
            <a:off x="548886" y="2550981"/>
            <a:ext cx="3253313" cy="646331"/>
          </a:xfrm>
          <a:prstGeom prst="rect">
            <a:avLst/>
          </a:prstGeom>
        </p:spPr>
        <p:txBody>
          <a:bodyPr wrap="square">
            <a:spAutoFit/>
          </a:bodyPr>
          <a:lstStyle/>
          <a:p>
            <a:pPr lvl="1" algn="ctr"/>
            <a:r>
              <a:rPr lang="en-US" dirty="0">
                <a:solidFill>
                  <a:schemeClr val="bg1"/>
                </a:solidFill>
              </a:rPr>
              <a:t>Full </a:t>
            </a:r>
          </a:p>
          <a:p>
            <a:pPr lvl="1" algn="ctr"/>
            <a:r>
              <a:rPr lang="en-US" dirty="0">
                <a:solidFill>
                  <a:schemeClr val="bg1"/>
                </a:solidFill>
              </a:rPr>
              <a:t>cold start</a:t>
            </a:r>
          </a:p>
        </p:txBody>
      </p:sp>
      <p:sp>
        <p:nvSpPr>
          <p:cNvPr id="22" name="Rectangle 21"/>
          <p:cNvSpPr/>
          <p:nvPr/>
        </p:nvSpPr>
        <p:spPr>
          <a:xfrm>
            <a:off x="219828" y="1464692"/>
            <a:ext cx="2116285" cy="830997"/>
          </a:xfrm>
          <a:prstGeom prst="rect">
            <a:avLst/>
          </a:prstGeom>
        </p:spPr>
        <p:txBody>
          <a:bodyPr wrap="none">
            <a:spAutoFit/>
          </a:bodyPr>
          <a:lstStyle/>
          <a:p>
            <a:pPr lvl="1"/>
            <a:r>
              <a:rPr lang="en-US" sz="2400" dirty="0">
                <a:solidFill>
                  <a:schemeClr val="bg1"/>
                </a:solidFill>
              </a:rPr>
              <a:t>Download</a:t>
            </a:r>
            <a:r>
              <a:rPr lang="en-US" sz="2400" dirty="0"/>
              <a:t> </a:t>
            </a:r>
            <a:br>
              <a:rPr lang="en-US" sz="2400" dirty="0"/>
            </a:br>
            <a:r>
              <a:rPr lang="en-US" sz="2400" b="1" dirty="0">
                <a:solidFill>
                  <a:schemeClr val="accent1"/>
                </a:solidFill>
              </a:rPr>
              <a:t>your code</a:t>
            </a:r>
            <a:endParaRPr lang="en-US" sz="2400" dirty="0"/>
          </a:p>
        </p:txBody>
      </p:sp>
      <p:sp>
        <p:nvSpPr>
          <p:cNvPr id="23" name="Rectangle 22"/>
          <p:cNvSpPr/>
          <p:nvPr/>
        </p:nvSpPr>
        <p:spPr>
          <a:xfrm>
            <a:off x="2111474" y="1464691"/>
            <a:ext cx="2063385" cy="830997"/>
          </a:xfrm>
          <a:prstGeom prst="rect">
            <a:avLst/>
          </a:prstGeom>
        </p:spPr>
        <p:txBody>
          <a:bodyPr wrap="none">
            <a:spAutoFit/>
          </a:bodyPr>
          <a:lstStyle/>
          <a:p>
            <a:pPr lvl="1"/>
            <a:r>
              <a:rPr lang="en-US" sz="2400" dirty="0">
                <a:solidFill>
                  <a:schemeClr val="bg1"/>
                </a:solidFill>
              </a:rPr>
              <a:t>Start new</a:t>
            </a:r>
            <a:r>
              <a:rPr lang="en-US" sz="2400" b="1" dirty="0">
                <a:solidFill>
                  <a:schemeClr val="bg1"/>
                </a:solidFill>
              </a:rPr>
              <a:t> </a:t>
            </a:r>
          </a:p>
          <a:p>
            <a:pPr lvl="1"/>
            <a:r>
              <a:rPr lang="en-US" sz="2400" b="1" dirty="0">
                <a:solidFill>
                  <a:schemeClr val="accent1"/>
                </a:solidFill>
              </a:rPr>
              <a:t>container</a:t>
            </a:r>
          </a:p>
        </p:txBody>
      </p:sp>
      <p:cxnSp>
        <p:nvCxnSpPr>
          <p:cNvPr id="3" name="Straight Connector 2"/>
          <p:cNvCxnSpPr>
            <a:cxnSpLocks/>
          </p:cNvCxnSpPr>
          <p:nvPr/>
        </p:nvCxnSpPr>
        <p:spPr>
          <a:xfrm>
            <a:off x="4510420" y="1128549"/>
            <a:ext cx="10472" cy="3025208"/>
          </a:xfrm>
          <a:prstGeom prst="line">
            <a:avLst/>
          </a:prstGeom>
          <a:ln w="38100" cap="flat" cmpd="sng">
            <a:solidFill>
              <a:schemeClr val="dk1"/>
            </a:solidFill>
            <a:prstDash val="dash"/>
          </a:ln>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flipH="1" flipV="1">
            <a:off x="1658679" y="4153757"/>
            <a:ext cx="2884962" cy="10631"/>
          </a:xfrm>
          <a:prstGeom prst="line">
            <a:avLst/>
          </a:prstGeom>
          <a:ln w="38100" cap="flat" cmpd="sng">
            <a:solidFill>
              <a:schemeClr val="dk1"/>
            </a:solidFill>
            <a:prstDash val="dash"/>
          </a:ln>
        </p:spPr>
        <p:style>
          <a:lnRef idx="2">
            <a:schemeClr val="dk1"/>
          </a:lnRef>
          <a:fillRef idx="0">
            <a:schemeClr val="dk1"/>
          </a:fillRef>
          <a:effectRef idx="1">
            <a:schemeClr val="dk1"/>
          </a:effectRef>
          <a:fontRef idx="minor">
            <a:schemeClr val="tx1"/>
          </a:fontRef>
        </p:style>
      </p:cxnSp>
      <p:sp>
        <p:nvSpPr>
          <p:cNvPr id="24" name="Rectangle 23"/>
          <p:cNvSpPr/>
          <p:nvPr/>
        </p:nvSpPr>
        <p:spPr>
          <a:xfrm>
            <a:off x="1299282" y="3667051"/>
            <a:ext cx="3230180" cy="461665"/>
          </a:xfrm>
          <a:prstGeom prst="rect">
            <a:avLst/>
          </a:prstGeom>
        </p:spPr>
        <p:txBody>
          <a:bodyPr wrap="none">
            <a:spAutoFit/>
          </a:bodyPr>
          <a:lstStyle/>
          <a:p>
            <a:pPr lvl="1"/>
            <a:r>
              <a:rPr lang="en-US" sz="2400" dirty="0">
                <a:solidFill>
                  <a:schemeClr val="bg1"/>
                </a:solidFill>
              </a:rPr>
              <a:t>AWS</a:t>
            </a:r>
            <a:r>
              <a:rPr lang="en-US" sz="2400" dirty="0"/>
              <a:t> </a:t>
            </a:r>
            <a:r>
              <a:rPr lang="en-US" sz="2400" b="1" dirty="0">
                <a:solidFill>
                  <a:schemeClr val="accent1"/>
                </a:solidFill>
              </a:rPr>
              <a:t>optimization</a:t>
            </a:r>
            <a:endParaRPr lang="en-US" sz="2400" dirty="0"/>
          </a:p>
        </p:txBody>
      </p:sp>
      <p:cxnSp>
        <p:nvCxnSpPr>
          <p:cNvPr id="25" name="Straight Connector 24"/>
          <p:cNvCxnSpPr/>
          <p:nvPr/>
        </p:nvCxnSpPr>
        <p:spPr>
          <a:xfrm flipH="1" flipV="1">
            <a:off x="4565475" y="4168195"/>
            <a:ext cx="2884962" cy="10631"/>
          </a:xfrm>
          <a:prstGeom prst="line">
            <a:avLst/>
          </a:prstGeom>
          <a:ln w="38100" cap="flat" cmpd="sng">
            <a:solidFill>
              <a:schemeClr val="dk1"/>
            </a:solidFill>
            <a:prstDash val="dash"/>
          </a:ln>
        </p:spPr>
        <p:style>
          <a:lnRef idx="2">
            <a:schemeClr val="dk1"/>
          </a:lnRef>
          <a:fillRef idx="0">
            <a:schemeClr val="dk1"/>
          </a:fillRef>
          <a:effectRef idx="1">
            <a:schemeClr val="dk1"/>
          </a:effectRef>
          <a:fontRef idx="minor">
            <a:schemeClr val="tx1"/>
          </a:fontRef>
        </p:style>
      </p:cxnSp>
      <p:sp>
        <p:nvSpPr>
          <p:cNvPr id="26" name="Rectangle 25"/>
          <p:cNvSpPr/>
          <p:nvPr/>
        </p:nvSpPr>
        <p:spPr>
          <a:xfrm>
            <a:off x="4125426" y="3671634"/>
            <a:ext cx="3200403" cy="461665"/>
          </a:xfrm>
          <a:prstGeom prst="rect">
            <a:avLst/>
          </a:prstGeom>
        </p:spPr>
        <p:txBody>
          <a:bodyPr wrap="square">
            <a:spAutoFit/>
          </a:bodyPr>
          <a:lstStyle/>
          <a:p>
            <a:pPr lvl="1"/>
            <a:r>
              <a:rPr lang="en-US" sz="2400" dirty="0">
                <a:solidFill>
                  <a:schemeClr val="bg1"/>
                </a:solidFill>
              </a:rPr>
              <a:t>Your</a:t>
            </a:r>
            <a:r>
              <a:rPr lang="en-US" sz="2400" dirty="0"/>
              <a:t> </a:t>
            </a:r>
            <a:r>
              <a:rPr lang="en-US" sz="2400" b="1" dirty="0">
                <a:solidFill>
                  <a:schemeClr val="accent1"/>
                </a:solidFill>
              </a:rPr>
              <a:t>optimization</a:t>
            </a:r>
            <a:endParaRPr lang="en-US" sz="2400" dirty="0"/>
          </a:p>
        </p:txBody>
      </p:sp>
      <p:sp>
        <p:nvSpPr>
          <p:cNvPr id="2" name="Rectangle 1">
            <a:extLst>
              <a:ext uri="{FF2B5EF4-FFF2-40B4-BE49-F238E27FC236}">
                <a16:creationId xmlns:a16="http://schemas.microsoft.com/office/drawing/2014/main" id="{A264B17D-E02D-2E46-ADBF-A2242B8B5D8A}"/>
              </a:ext>
            </a:extLst>
          </p:cNvPr>
          <p:cNvSpPr/>
          <p:nvPr/>
        </p:nvSpPr>
        <p:spPr>
          <a:xfrm>
            <a:off x="494700" y="2533450"/>
            <a:ext cx="3975253" cy="68114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Full Cold Start</a:t>
            </a:r>
          </a:p>
        </p:txBody>
      </p:sp>
      <p:sp>
        <p:nvSpPr>
          <p:cNvPr id="27" name="Rectangle 26">
            <a:extLst>
              <a:ext uri="{FF2B5EF4-FFF2-40B4-BE49-F238E27FC236}">
                <a16:creationId xmlns:a16="http://schemas.microsoft.com/office/drawing/2014/main" id="{905F32AE-6BA0-8641-AF0A-526343443165}"/>
              </a:ext>
            </a:extLst>
          </p:cNvPr>
          <p:cNvSpPr/>
          <p:nvPr/>
        </p:nvSpPr>
        <p:spPr>
          <a:xfrm>
            <a:off x="4571994" y="2533450"/>
            <a:ext cx="1962159" cy="68114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Partial Cold Start</a:t>
            </a:r>
          </a:p>
        </p:txBody>
      </p:sp>
      <p:sp>
        <p:nvSpPr>
          <p:cNvPr id="29" name="Rectangle 28">
            <a:extLst>
              <a:ext uri="{FF2B5EF4-FFF2-40B4-BE49-F238E27FC236}">
                <a16:creationId xmlns:a16="http://schemas.microsoft.com/office/drawing/2014/main" id="{EA182DD9-8A57-F240-81DE-2AE319C6BF8A}"/>
              </a:ext>
            </a:extLst>
          </p:cNvPr>
          <p:cNvSpPr/>
          <p:nvPr/>
        </p:nvSpPr>
        <p:spPr>
          <a:xfrm>
            <a:off x="6544621" y="2533450"/>
            <a:ext cx="1748606" cy="6811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Warm Start</a:t>
            </a:r>
          </a:p>
        </p:txBody>
      </p:sp>
    </p:spTree>
    <p:extLst>
      <p:ext uri="{BB962C8B-B14F-4D97-AF65-F5344CB8AC3E}">
        <p14:creationId xmlns:p14="http://schemas.microsoft.com/office/powerpoint/2010/main" val="60373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90B9A5-5D8C-1246-9A28-8A6CCCC7D3AB}"/>
              </a:ext>
            </a:extLst>
          </p:cNvPr>
          <p:cNvSpPr>
            <a:spLocks noGrp="1"/>
          </p:cNvSpPr>
          <p:nvPr>
            <p:ph type="title"/>
          </p:nvPr>
        </p:nvSpPr>
        <p:spPr/>
        <p:txBody>
          <a:bodyPr/>
          <a:lstStyle/>
          <a:p>
            <a:r>
              <a:rPr lang="en-US" dirty="0"/>
              <a:t>Hollow Jars – Customize your app server</a:t>
            </a:r>
          </a:p>
        </p:txBody>
      </p:sp>
      <p:sp>
        <p:nvSpPr>
          <p:cNvPr id="2" name="Content Placeholder 1">
            <a:extLst>
              <a:ext uri="{FF2B5EF4-FFF2-40B4-BE49-F238E27FC236}">
                <a16:creationId xmlns:a16="http://schemas.microsoft.com/office/drawing/2014/main" id="{53FBBB2F-9698-DE46-B0D3-2D69CF99B42D}"/>
              </a:ext>
            </a:extLst>
          </p:cNvPr>
          <p:cNvSpPr>
            <a:spLocks noGrp="1"/>
          </p:cNvSpPr>
          <p:nvPr>
            <p:ph idx="1"/>
          </p:nvPr>
        </p:nvSpPr>
        <p:spPr/>
        <p:txBody>
          <a:bodyPr/>
          <a:lstStyle/>
          <a:p>
            <a:pPr marL="285750" indent="-285750">
              <a:buFont typeface="Arial" panose="020B0604020202020204" pitchFamily="34" charset="0"/>
              <a:buChar char="•"/>
            </a:pPr>
            <a:r>
              <a:rPr lang="en-US" sz="2000" dirty="0">
                <a:latin typeface="Amazon Ember" panose="020B0603020204020204" pitchFamily="34" charset="0"/>
                <a:ea typeface="Amazon Ember" panose="020B0603020204020204" pitchFamily="34" charset="0"/>
                <a:cs typeface="Amazon Ember" panose="020B0603020204020204" pitchFamily="34" charset="0"/>
              </a:rPr>
              <a:t>Define a set of Maven dependencies (</a:t>
            </a:r>
            <a:r>
              <a:rPr lang="en-US" sz="2000" dirty="0" err="1">
                <a:latin typeface="Amazon Ember" panose="020B0603020204020204" pitchFamily="34" charset="0"/>
                <a:ea typeface="Amazon Ember" panose="020B0603020204020204" pitchFamily="34" charset="0"/>
                <a:cs typeface="Amazon Ember" panose="020B0603020204020204" pitchFamily="34" charset="0"/>
              </a:rPr>
              <a:t>swarm.hollow</a:t>
            </a:r>
            <a:r>
              <a:rPr lang="en-US" sz="2000" dirty="0">
                <a:latin typeface="Amazon Ember" panose="020B0603020204020204" pitchFamily="34" charset="0"/>
                <a:ea typeface="Amazon Ember" panose="020B0603020204020204" pitchFamily="34" charset="0"/>
                <a:cs typeface="Amazon Ember" panose="020B0603020204020204" pitchFamily="34" charset="0"/>
              </a:rPr>
              <a:t>=true) …</a:t>
            </a:r>
          </a:p>
          <a:p>
            <a:pPr marL="285750" indent="-285750">
              <a:buFont typeface="Arial" panose="020B0604020202020204" pitchFamily="34" charset="0"/>
              <a:buChar char="•"/>
            </a:pPr>
            <a:r>
              <a:rPr lang="en-US" sz="2000" dirty="0">
                <a:latin typeface="Amazon Ember" panose="020B0603020204020204" pitchFamily="34" charset="0"/>
                <a:ea typeface="Amazon Ember" panose="020B0603020204020204" pitchFamily="34" charset="0"/>
                <a:cs typeface="Amazon Ember" panose="020B0603020204020204" pitchFamily="34" charset="0"/>
              </a:rPr>
              <a:t>… without the application .war file</a:t>
            </a:r>
          </a:p>
          <a:p>
            <a:pPr marL="285750" indent="-285750">
              <a:buFont typeface="Arial" panose="020B0604020202020204" pitchFamily="34" charset="0"/>
              <a:buChar char="•"/>
            </a:pPr>
            <a:r>
              <a:rPr lang="en-US" sz="2000" dirty="0">
                <a:latin typeface="Amazon Ember" panose="020B0603020204020204" pitchFamily="34" charset="0"/>
                <a:ea typeface="Amazon Ember" panose="020B0603020204020204" pitchFamily="34" charset="0"/>
                <a:cs typeface="Amazon Ember" panose="020B0603020204020204" pitchFamily="34" charset="0"/>
              </a:rPr>
              <a:t>Package them into an </a:t>
            </a:r>
            <a:r>
              <a:rPr lang="en-US" sz="2000" dirty="0" err="1">
                <a:latin typeface="Amazon Ember" panose="020B0603020204020204" pitchFamily="34" charset="0"/>
                <a:ea typeface="Amazon Ember" panose="020B0603020204020204" pitchFamily="34" charset="0"/>
                <a:cs typeface="Amazon Ember" panose="020B0603020204020204" pitchFamily="34" charset="0"/>
              </a:rPr>
              <a:t>uber</a:t>
            </a:r>
            <a:r>
              <a:rPr lang="en-US" sz="2000" dirty="0">
                <a:latin typeface="Amazon Ember" panose="020B0603020204020204" pitchFamily="34" charset="0"/>
                <a:ea typeface="Amazon Ember" panose="020B0603020204020204" pitchFamily="34" charset="0"/>
                <a:cs typeface="Amazon Ember" panose="020B0603020204020204" pitchFamily="34" charset="0"/>
              </a:rPr>
              <a:t> jar</a:t>
            </a:r>
          </a:p>
          <a:p>
            <a:pPr marL="285750" indent="-285750">
              <a:buFont typeface="Arial" panose="020B0604020202020204" pitchFamily="34" charset="0"/>
              <a:buChar char="•"/>
            </a:pPr>
            <a:r>
              <a:rPr lang="en-US" sz="2000" dirty="0">
                <a:latin typeface="Amazon Ember" panose="020B0603020204020204" pitchFamily="34" charset="0"/>
                <a:ea typeface="Amazon Ember" panose="020B0603020204020204" pitchFamily="34" charset="0"/>
                <a:cs typeface="Amazon Ember" panose="020B0603020204020204" pitchFamily="34" charset="0"/>
              </a:rPr>
              <a:t>Pass in the WAR on CLI</a:t>
            </a:r>
          </a:p>
          <a:p>
            <a:pPr marL="285750" indent="-285750">
              <a:buFont typeface="Arial" panose="020B0604020202020204" pitchFamily="34" charset="0"/>
              <a:buChar char="•"/>
            </a:pPr>
            <a:r>
              <a:rPr lang="en-US" sz="2000" dirty="0">
                <a:latin typeface="Amazon Ember" panose="020B0603020204020204" pitchFamily="34" charset="0"/>
                <a:ea typeface="Amazon Ember" panose="020B0603020204020204" pitchFamily="34" charset="0"/>
                <a:cs typeface="Amazon Ember" panose="020B0603020204020204" pitchFamily="34" charset="0"/>
              </a:rPr>
              <a:t>Benefits</a:t>
            </a:r>
          </a:p>
          <a:p>
            <a:pPr marL="285750">
              <a:buFont typeface="Arial" panose="020B0604020202020204" pitchFamily="34" charset="0"/>
              <a:buChar char="•"/>
            </a:pPr>
            <a:r>
              <a:rPr lang="en-US" sz="1800" dirty="0">
                <a:latin typeface="Amazon Ember" panose="020B0603020204020204" pitchFamily="34" charset="0"/>
                <a:ea typeface="Amazon Ember" panose="020B0603020204020204" pitchFamily="34" charset="0"/>
                <a:cs typeface="Amazon Ember" panose="020B0603020204020204" pitchFamily="34" charset="0"/>
              </a:rPr>
              <a:t>Enforcing corporate standards</a:t>
            </a:r>
          </a:p>
          <a:p>
            <a:pPr marL="285750">
              <a:buFont typeface="Arial" panose="020B0604020202020204" pitchFamily="34" charset="0"/>
              <a:buChar char="•"/>
            </a:pPr>
            <a:r>
              <a:rPr lang="en-US" sz="1800" dirty="0">
                <a:latin typeface="Amazon Ember" panose="020B0603020204020204" pitchFamily="34" charset="0"/>
                <a:ea typeface="Amazon Ember" panose="020B0603020204020204" pitchFamily="34" charset="0"/>
                <a:cs typeface="Amazon Ember" panose="020B0603020204020204" pitchFamily="34" charset="0"/>
              </a:rPr>
              <a:t>Ideal for containerization</a:t>
            </a:r>
          </a:p>
        </p:txBody>
      </p:sp>
      <p:sp>
        <p:nvSpPr>
          <p:cNvPr id="5" name="Rectangle 4">
            <a:extLst>
              <a:ext uri="{FF2B5EF4-FFF2-40B4-BE49-F238E27FC236}">
                <a16:creationId xmlns:a16="http://schemas.microsoft.com/office/drawing/2014/main" id="{E64EA0BA-B688-B342-9D79-D273E05EE901}"/>
              </a:ext>
            </a:extLst>
          </p:cNvPr>
          <p:cNvSpPr/>
          <p:nvPr/>
        </p:nvSpPr>
        <p:spPr>
          <a:xfrm>
            <a:off x="5527233" y="3615470"/>
            <a:ext cx="2377440" cy="36576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Linux Kernel</a:t>
            </a:r>
          </a:p>
        </p:txBody>
      </p:sp>
      <p:sp>
        <p:nvSpPr>
          <p:cNvPr id="6" name="Rectangle 5">
            <a:extLst>
              <a:ext uri="{FF2B5EF4-FFF2-40B4-BE49-F238E27FC236}">
                <a16:creationId xmlns:a16="http://schemas.microsoft.com/office/drawing/2014/main" id="{8CCA6B63-2FDA-C540-A69F-C79466F4963D}"/>
              </a:ext>
            </a:extLst>
          </p:cNvPr>
          <p:cNvSpPr/>
          <p:nvPr/>
        </p:nvSpPr>
        <p:spPr>
          <a:xfrm>
            <a:off x="5527233" y="3142044"/>
            <a:ext cx="2377440" cy="36576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Base Linux Image</a:t>
            </a:r>
          </a:p>
        </p:txBody>
      </p:sp>
      <p:sp>
        <p:nvSpPr>
          <p:cNvPr id="7" name="Rectangle 6">
            <a:extLst>
              <a:ext uri="{FF2B5EF4-FFF2-40B4-BE49-F238E27FC236}">
                <a16:creationId xmlns:a16="http://schemas.microsoft.com/office/drawing/2014/main" id="{14E11D80-C612-2B48-B50D-13144B387871}"/>
              </a:ext>
            </a:extLst>
          </p:cNvPr>
          <p:cNvSpPr/>
          <p:nvPr/>
        </p:nvSpPr>
        <p:spPr>
          <a:xfrm>
            <a:off x="5527230" y="2681792"/>
            <a:ext cx="2377440" cy="36576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Java / JDK</a:t>
            </a:r>
          </a:p>
        </p:txBody>
      </p:sp>
      <p:sp>
        <p:nvSpPr>
          <p:cNvPr id="8" name="Rectangle 7">
            <a:extLst>
              <a:ext uri="{FF2B5EF4-FFF2-40B4-BE49-F238E27FC236}">
                <a16:creationId xmlns:a16="http://schemas.microsoft.com/office/drawing/2014/main" id="{3279EE64-E7BA-394C-B7C7-F2E3117FCCD7}"/>
              </a:ext>
            </a:extLst>
          </p:cNvPr>
          <p:cNvSpPr/>
          <p:nvPr/>
        </p:nvSpPr>
        <p:spPr>
          <a:xfrm>
            <a:off x="5527230" y="2224521"/>
            <a:ext cx="2377440" cy="36576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Hollow JAR</a:t>
            </a:r>
          </a:p>
        </p:txBody>
      </p:sp>
      <p:sp>
        <p:nvSpPr>
          <p:cNvPr id="9" name="Rectangle 8">
            <a:extLst>
              <a:ext uri="{FF2B5EF4-FFF2-40B4-BE49-F238E27FC236}">
                <a16:creationId xmlns:a16="http://schemas.microsoft.com/office/drawing/2014/main" id="{67AFF348-9922-C047-947C-11804D137EA5}"/>
              </a:ext>
            </a:extLst>
          </p:cNvPr>
          <p:cNvSpPr/>
          <p:nvPr/>
        </p:nvSpPr>
        <p:spPr>
          <a:xfrm>
            <a:off x="5527230" y="1740060"/>
            <a:ext cx="2377440" cy="3657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0000"/>
                </a:solidFill>
              </a:rPr>
              <a:t>application.war</a:t>
            </a:r>
            <a:endParaRPr lang="en-US" dirty="0">
              <a:solidFill>
                <a:srgbClr val="000000"/>
              </a:solidFill>
            </a:endParaRPr>
          </a:p>
        </p:txBody>
      </p:sp>
      <p:sp>
        <p:nvSpPr>
          <p:cNvPr id="11" name="TextBox 10">
            <a:extLst>
              <a:ext uri="{FF2B5EF4-FFF2-40B4-BE49-F238E27FC236}">
                <a16:creationId xmlns:a16="http://schemas.microsoft.com/office/drawing/2014/main" id="{A988B1D5-C15F-5A47-AFC5-2DFFD8CAA3E4}"/>
              </a:ext>
            </a:extLst>
          </p:cNvPr>
          <p:cNvSpPr txBox="1"/>
          <p:nvPr/>
        </p:nvSpPr>
        <p:spPr>
          <a:xfrm>
            <a:off x="3527767" y="4218633"/>
            <a:ext cx="5423280" cy="369332"/>
          </a:xfrm>
          <a:prstGeom prst="rect">
            <a:avLst/>
          </a:prstGeom>
          <a:noFill/>
        </p:spPr>
        <p:txBody>
          <a:bodyPr wrap="none" rtlCol="0">
            <a:spAutoFit/>
          </a:bodyPr>
          <a:lstStyle/>
          <a:p>
            <a:pPr algn="ctr"/>
            <a:r>
              <a:rPr lang="en-US" dirty="0">
                <a:solidFill>
                  <a:schemeClr val="bg1"/>
                </a:solidFill>
                <a:latin typeface="Courier" pitchFamily="2" charset="0"/>
              </a:rPr>
              <a:t>java -jar </a:t>
            </a:r>
            <a:r>
              <a:rPr lang="en-US" dirty="0" err="1">
                <a:solidFill>
                  <a:schemeClr val="bg1"/>
                </a:solidFill>
                <a:latin typeface="Courier" pitchFamily="2" charset="0"/>
              </a:rPr>
              <a:t>custom_runtime.jar</a:t>
            </a:r>
            <a:r>
              <a:rPr lang="en-US" dirty="0">
                <a:solidFill>
                  <a:schemeClr val="bg1"/>
                </a:solidFill>
                <a:latin typeface="Courier" pitchFamily="2" charset="0"/>
              </a:rPr>
              <a:t> </a:t>
            </a:r>
            <a:r>
              <a:rPr lang="en-US" dirty="0" err="1">
                <a:solidFill>
                  <a:schemeClr val="bg1"/>
                </a:solidFill>
                <a:latin typeface="Courier" pitchFamily="2" charset="0"/>
              </a:rPr>
              <a:t>myapp.war</a:t>
            </a:r>
            <a:endParaRPr lang="en-US" dirty="0">
              <a:solidFill>
                <a:schemeClr val="bg1"/>
              </a:solidFill>
              <a:latin typeface="Courier" pitchFamily="2" charset="0"/>
            </a:endParaRPr>
          </a:p>
        </p:txBody>
      </p:sp>
    </p:spTree>
    <p:extLst>
      <p:ext uri="{BB962C8B-B14F-4D97-AF65-F5344CB8AC3E}">
        <p14:creationId xmlns:p14="http://schemas.microsoft.com/office/powerpoint/2010/main" val="167619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latin typeface="Amazon Ember" charset="0"/>
                <a:ea typeface="Amazon Ember" charset="0"/>
                <a:cs typeface="Amazon Ember" charset="0"/>
              </a:rPr>
              <a:t>Separate the </a:t>
            </a:r>
            <a:r>
              <a:rPr lang="en-US" sz="2400" dirty="0">
                <a:solidFill>
                  <a:schemeClr val="accent1"/>
                </a:solidFill>
                <a:latin typeface="Amazon Ember" charset="0"/>
                <a:ea typeface="Amazon Ember" charset="0"/>
                <a:cs typeface="Amazon Ember" charset="0"/>
              </a:rPr>
              <a:t>Lambda handler </a:t>
            </a:r>
            <a:r>
              <a:rPr lang="en-US" sz="2400" dirty="0">
                <a:latin typeface="Amazon Ember" charset="0"/>
                <a:ea typeface="Amazon Ember" charset="0"/>
                <a:cs typeface="Amazon Ember" charset="0"/>
              </a:rPr>
              <a:t>from core logic</a:t>
            </a:r>
          </a:p>
        </p:txBody>
      </p:sp>
      <p:sp>
        <p:nvSpPr>
          <p:cNvPr id="4" name="Rectangle 3"/>
          <p:cNvSpPr/>
          <p:nvPr/>
        </p:nvSpPr>
        <p:spPr>
          <a:xfrm>
            <a:off x="653844" y="1724466"/>
            <a:ext cx="6949455" cy="2862322"/>
          </a:xfrm>
          <a:prstGeom prst="rect">
            <a:avLst/>
          </a:prstGeom>
        </p:spPr>
        <p:txBody>
          <a:bodyPr wrap="square">
            <a:spAutoFit/>
          </a:bodyPr>
          <a:lstStyle/>
          <a:p>
            <a:r>
              <a:rPr lang="en-US" sz="1200" b="1" dirty="0">
                <a:solidFill>
                  <a:schemeClr val="bg1"/>
                </a:solidFill>
                <a:latin typeface="Courier" charset="0"/>
                <a:ea typeface="Courier" charset="0"/>
                <a:cs typeface="Courier" charset="0"/>
              </a:rPr>
              <a:t>public class </a:t>
            </a:r>
            <a:r>
              <a:rPr lang="en-US" sz="1200" dirty="0" err="1">
                <a:solidFill>
                  <a:schemeClr val="bg1"/>
                </a:solidFill>
                <a:latin typeface="Courier" charset="0"/>
                <a:ea typeface="Courier" charset="0"/>
                <a:cs typeface="Courier" charset="0"/>
              </a:rPr>
              <a:t>BookPostHandler</a:t>
            </a:r>
            <a:r>
              <a:rPr lang="en-US" sz="1200" dirty="0">
                <a:solidFill>
                  <a:schemeClr val="bg1"/>
                </a:solidFill>
                <a:latin typeface="Courier" charset="0"/>
                <a:ea typeface="Courier" charset="0"/>
                <a:cs typeface="Courier" charset="0"/>
              </a:rPr>
              <a:t> </a:t>
            </a:r>
            <a:r>
              <a:rPr lang="en-US" sz="1200" b="1" dirty="0">
                <a:solidFill>
                  <a:schemeClr val="bg1"/>
                </a:solidFill>
                <a:latin typeface="Courier" charset="0"/>
                <a:ea typeface="Courier" charset="0"/>
                <a:cs typeface="Courier" charset="0"/>
              </a:rPr>
              <a:t>implements </a:t>
            </a:r>
            <a:r>
              <a:rPr lang="en-US" sz="1200" dirty="0" err="1">
                <a:solidFill>
                  <a:schemeClr val="bg1"/>
                </a:solidFill>
                <a:latin typeface="Courier" charset="0"/>
                <a:ea typeface="Courier" charset="0"/>
                <a:cs typeface="Courier" charset="0"/>
              </a:rPr>
              <a:t>RequestHandler</a:t>
            </a:r>
            <a:r>
              <a:rPr lang="en-US" sz="1200" dirty="0">
                <a:solidFill>
                  <a:schemeClr val="bg1"/>
                </a:solidFill>
                <a:latin typeface="Courier" charset="0"/>
                <a:ea typeface="Courier" charset="0"/>
                <a:cs typeface="Courier" charset="0"/>
              </a:rPr>
              <a:t>&lt;Book, String&gt; {</a:t>
            </a:r>
            <a:br>
              <a:rPr lang="en-US" sz="1200" dirty="0">
                <a:solidFill>
                  <a:schemeClr val="bg1"/>
                </a:solidFill>
                <a:latin typeface="Courier" charset="0"/>
                <a:ea typeface="Courier" charset="0"/>
                <a:cs typeface="Courier" charset="0"/>
              </a:rPr>
            </a:b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b="1" dirty="0">
                <a:solidFill>
                  <a:schemeClr val="bg1"/>
                </a:solidFill>
                <a:latin typeface="Courier" charset="0"/>
                <a:ea typeface="Courier" charset="0"/>
                <a:cs typeface="Courier" charset="0"/>
              </a:rPr>
              <a:t>static </a:t>
            </a:r>
            <a:r>
              <a:rPr lang="en-US" sz="1200" dirty="0" err="1">
                <a:solidFill>
                  <a:schemeClr val="bg1"/>
                </a:solidFill>
                <a:latin typeface="Courier" charset="0"/>
                <a:ea typeface="Courier" charset="0"/>
                <a:cs typeface="Courier" charset="0"/>
              </a:rPr>
              <a:t>DynamoDBMapper</a:t>
            </a:r>
            <a:r>
              <a:rPr lang="en-US" sz="1200" dirty="0">
                <a:solidFill>
                  <a:schemeClr val="bg1"/>
                </a:solidFill>
                <a:latin typeface="Courier" charset="0"/>
                <a:ea typeface="Courier" charset="0"/>
                <a:cs typeface="Courier" charset="0"/>
              </a:rPr>
              <a:t> mapper = </a:t>
            </a:r>
            <a:r>
              <a:rPr lang="en-US" sz="1200" dirty="0" err="1">
                <a:solidFill>
                  <a:schemeClr val="bg1"/>
                </a:solidFill>
                <a:latin typeface="Courier" charset="0"/>
                <a:ea typeface="Courier" charset="0"/>
                <a:cs typeface="Courier" charset="0"/>
              </a:rPr>
              <a:t>DDBUtil.getMapper</a:t>
            </a:r>
            <a:r>
              <a:rPr lang="en-US" sz="1200" dirty="0">
                <a:solidFill>
                  <a:schemeClr val="bg1"/>
                </a:solidFill>
                <a:latin typeface="Courier" charset="0"/>
                <a:ea typeface="Courier" charset="0"/>
                <a:cs typeface="Courier" charset="0"/>
              </a:rPr>
              <a:t>();</a:t>
            </a:r>
            <a:br>
              <a:rPr lang="en-US" sz="1200" dirty="0">
                <a:solidFill>
                  <a:schemeClr val="bg1"/>
                </a:solidFill>
                <a:latin typeface="Courier" charset="0"/>
                <a:ea typeface="Courier" charset="0"/>
                <a:cs typeface="Courier" charset="0"/>
              </a:rPr>
            </a:b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b="1" dirty="0">
                <a:solidFill>
                  <a:schemeClr val="bg1"/>
                </a:solidFill>
                <a:latin typeface="Courier" charset="0"/>
                <a:ea typeface="Courier" charset="0"/>
                <a:cs typeface="Courier" charset="0"/>
              </a:rPr>
              <a:t>public </a:t>
            </a:r>
            <a:r>
              <a:rPr lang="en-US" sz="1200" dirty="0">
                <a:solidFill>
                  <a:schemeClr val="bg1"/>
                </a:solidFill>
                <a:latin typeface="Courier" charset="0"/>
                <a:ea typeface="Courier" charset="0"/>
                <a:cs typeface="Courier" charset="0"/>
              </a:rPr>
              <a:t>String </a:t>
            </a:r>
            <a:r>
              <a:rPr lang="en-US" sz="1200" dirty="0" err="1">
                <a:solidFill>
                  <a:schemeClr val="bg1"/>
                </a:solidFill>
                <a:latin typeface="Courier" charset="0"/>
                <a:ea typeface="Courier" charset="0"/>
                <a:cs typeface="Courier" charset="0"/>
              </a:rPr>
              <a:t>handleRequest</a:t>
            </a:r>
            <a:r>
              <a:rPr lang="en-US" sz="1200" dirty="0">
                <a:solidFill>
                  <a:schemeClr val="bg1"/>
                </a:solidFill>
                <a:latin typeface="Courier" charset="0"/>
                <a:ea typeface="Courier" charset="0"/>
                <a:cs typeface="Courier" charset="0"/>
              </a:rPr>
              <a:t>(Book book, Context context) {</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dirty="0" err="1">
                <a:solidFill>
                  <a:schemeClr val="bg1"/>
                </a:solidFill>
                <a:latin typeface="Courier" charset="0"/>
                <a:ea typeface="Courier" charset="0"/>
                <a:cs typeface="Courier" charset="0"/>
              </a:rPr>
              <a:t>System.</a:t>
            </a:r>
            <a:r>
              <a:rPr lang="en-US" sz="1200" b="1" dirty="0" err="1">
                <a:solidFill>
                  <a:schemeClr val="bg1"/>
                </a:solidFill>
                <a:latin typeface="Courier" charset="0"/>
                <a:ea typeface="Courier" charset="0"/>
                <a:cs typeface="Courier" charset="0"/>
              </a:rPr>
              <a:t>out</a:t>
            </a:r>
            <a:r>
              <a:rPr lang="en-US" sz="1200" dirty="0" err="1">
                <a:solidFill>
                  <a:schemeClr val="bg1"/>
                </a:solidFill>
                <a:latin typeface="Courier" charset="0"/>
                <a:ea typeface="Courier" charset="0"/>
                <a:cs typeface="Courier" charset="0"/>
              </a:rPr>
              <a:t>.println</a:t>
            </a:r>
            <a:r>
              <a:rPr lang="en-US" sz="1200" dirty="0">
                <a:solidFill>
                  <a:schemeClr val="bg1"/>
                </a:solidFill>
                <a:latin typeface="Courier" charset="0"/>
                <a:ea typeface="Courier" charset="0"/>
                <a:cs typeface="Courier" charset="0"/>
              </a:rPr>
              <a:t>(</a:t>
            </a:r>
            <a:r>
              <a:rPr lang="en-US" sz="1200" b="1" dirty="0">
                <a:solidFill>
                  <a:schemeClr val="bg1"/>
                </a:solidFill>
                <a:latin typeface="Courier" charset="0"/>
                <a:ea typeface="Courier" charset="0"/>
                <a:cs typeface="Courier" charset="0"/>
              </a:rPr>
              <a:t>"Adding book: " </a:t>
            </a:r>
            <a:r>
              <a:rPr lang="en-US" sz="1200" dirty="0">
                <a:solidFill>
                  <a:schemeClr val="bg1"/>
                </a:solidFill>
                <a:latin typeface="Courier" charset="0"/>
                <a:ea typeface="Courier" charset="0"/>
                <a:cs typeface="Courier" charset="0"/>
              </a:rPr>
              <a:t>+ book);</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dirty="0" err="1">
                <a:solidFill>
                  <a:schemeClr val="bg1"/>
                </a:solidFill>
                <a:latin typeface="Courier" charset="0"/>
                <a:ea typeface="Courier" charset="0"/>
                <a:cs typeface="Courier" charset="0"/>
              </a:rPr>
              <a:t>saveBook</a:t>
            </a:r>
            <a:r>
              <a:rPr lang="en-US" sz="1200" dirty="0">
                <a:solidFill>
                  <a:schemeClr val="bg1"/>
                </a:solidFill>
                <a:latin typeface="Courier" charset="0"/>
                <a:ea typeface="Courier" charset="0"/>
                <a:cs typeface="Courier" charset="0"/>
              </a:rPr>
              <a:t>(book);</a:t>
            </a:r>
            <a:br>
              <a:rPr lang="en-US" sz="1200" dirty="0">
                <a:solidFill>
                  <a:schemeClr val="bg1"/>
                </a:solidFill>
                <a:latin typeface="Courier" charset="0"/>
                <a:ea typeface="Courier" charset="0"/>
                <a:cs typeface="Courier" charset="0"/>
              </a:rPr>
            </a:b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b="1" dirty="0">
                <a:solidFill>
                  <a:schemeClr val="bg1"/>
                </a:solidFill>
                <a:latin typeface="Courier" charset="0"/>
                <a:ea typeface="Courier" charset="0"/>
                <a:cs typeface="Courier" charset="0"/>
              </a:rPr>
              <a:t>return </a:t>
            </a:r>
            <a:r>
              <a:rPr lang="en-US" sz="1200" dirty="0" err="1">
                <a:solidFill>
                  <a:schemeClr val="bg1"/>
                </a:solidFill>
                <a:latin typeface="Courier" charset="0"/>
                <a:ea typeface="Courier" charset="0"/>
                <a:cs typeface="Courier" charset="0"/>
              </a:rPr>
              <a:t>book.getName</a:t>
            </a:r>
            <a:r>
              <a:rPr lang="en-US" sz="1200" dirty="0">
                <a:solidFill>
                  <a:schemeClr val="bg1"/>
                </a:solidFill>
                <a:latin typeface="Courier" charset="0"/>
                <a:ea typeface="Courier" charset="0"/>
                <a:cs typeface="Courier" charset="0"/>
              </a:rPr>
              <a:t>() + </a:t>
            </a:r>
            <a:r>
              <a:rPr lang="en-US" sz="1200" b="1" dirty="0">
                <a:solidFill>
                  <a:schemeClr val="bg1"/>
                </a:solidFill>
                <a:latin typeface="Courier" charset="0"/>
                <a:ea typeface="Courier" charset="0"/>
                <a:cs typeface="Courier" charset="0"/>
              </a:rPr>
              <a:t>" saved!"</a:t>
            </a:r>
            <a:r>
              <a:rPr lang="en-US" sz="1200" dirty="0">
                <a:solidFill>
                  <a:schemeClr val="bg1"/>
                </a:solidFill>
                <a:latin typeface="Courier" charset="0"/>
                <a:ea typeface="Courier" charset="0"/>
                <a:cs typeface="Courier" charset="0"/>
              </a:rPr>
              <a: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br>
              <a:rPr lang="en-US" sz="1200" dirty="0">
                <a:solidFill>
                  <a:schemeClr val="bg1"/>
                </a:solidFill>
                <a:latin typeface="Courier" charset="0"/>
                <a:ea typeface="Courier" charset="0"/>
                <a:cs typeface="Courier" charset="0"/>
              </a:rPr>
            </a:b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b="1" dirty="0">
                <a:solidFill>
                  <a:schemeClr val="bg1"/>
                </a:solidFill>
                <a:latin typeface="Courier" charset="0"/>
                <a:ea typeface="Courier" charset="0"/>
                <a:cs typeface="Courier" charset="0"/>
              </a:rPr>
              <a:t>private void </a:t>
            </a:r>
            <a:r>
              <a:rPr lang="en-US" sz="1200" dirty="0" err="1">
                <a:solidFill>
                  <a:schemeClr val="bg1"/>
                </a:solidFill>
                <a:latin typeface="Courier" charset="0"/>
                <a:ea typeface="Courier" charset="0"/>
                <a:cs typeface="Courier" charset="0"/>
              </a:rPr>
              <a:t>saveBook</a:t>
            </a:r>
            <a:r>
              <a:rPr lang="en-US" sz="1200" dirty="0">
                <a:solidFill>
                  <a:schemeClr val="bg1"/>
                </a:solidFill>
                <a:latin typeface="Courier" charset="0"/>
                <a:ea typeface="Courier" charset="0"/>
                <a:cs typeface="Courier" charset="0"/>
              </a:rPr>
              <a:t>(Book book) {</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dirty="0" err="1">
                <a:solidFill>
                  <a:schemeClr val="bg1"/>
                </a:solidFill>
                <a:latin typeface="Courier" charset="0"/>
                <a:ea typeface="Courier" charset="0"/>
                <a:cs typeface="Courier" charset="0"/>
              </a:rPr>
              <a:t>mapper.save</a:t>
            </a:r>
            <a:r>
              <a:rPr lang="en-US" sz="1200" dirty="0">
                <a:solidFill>
                  <a:schemeClr val="bg1"/>
                </a:solidFill>
                <a:latin typeface="Courier" charset="0"/>
                <a:ea typeface="Courier" charset="0"/>
                <a:cs typeface="Courier" charset="0"/>
              </a:rPr>
              <a:t>(book);</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a:t>
            </a:r>
          </a:p>
        </p:txBody>
      </p:sp>
      <p:sp>
        <p:nvSpPr>
          <p:cNvPr id="5" name="Right Arrow 4"/>
          <p:cNvSpPr/>
          <p:nvPr/>
        </p:nvSpPr>
        <p:spPr>
          <a:xfrm rot="10800000">
            <a:off x="6020835" y="2102757"/>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solidFill>
                  <a:schemeClr val="accent1"/>
                </a:solidFill>
                <a:latin typeface="Amazon Ember" charset="0"/>
                <a:ea typeface="Amazon Ember" charset="0"/>
                <a:cs typeface="Amazon Ember" charset="0"/>
              </a:rPr>
              <a:t>Minimize</a:t>
            </a:r>
            <a:r>
              <a:rPr lang="en-US" sz="2400" dirty="0">
                <a:latin typeface="Amazon Ember" charset="0"/>
                <a:ea typeface="Amazon Ember" charset="0"/>
                <a:cs typeface="Amazon Ember" charset="0"/>
              </a:rPr>
              <a:t> package size to necessities</a:t>
            </a:r>
            <a:endParaRPr lang="en-US" sz="2400" dirty="0">
              <a:solidFill>
                <a:schemeClr val="accent1"/>
              </a:solidFill>
              <a:latin typeface="Amazon Ember" charset="0"/>
              <a:ea typeface="Amazon Ember" charset="0"/>
              <a:cs typeface="Amazon Ember" charset="0"/>
            </a:endParaRPr>
          </a:p>
        </p:txBody>
      </p:sp>
      <p:sp>
        <p:nvSpPr>
          <p:cNvPr id="4" name="Rectangle 3"/>
          <p:cNvSpPr/>
          <p:nvPr/>
        </p:nvSpPr>
        <p:spPr>
          <a:xfrm>
            <a:off x="641587" y="1700936"/>
            <a:ext cx="7900505" cy="2862322"/>
          </a:xfrm>
          <a:prstGeom prst="rect">
            <a:avLst/>
          </a:prstGeom>
        </p:spPr>
        <p:txBody>
          <a:bodyPr wrap="square">
            <a:spAutoFit/>
          </a:bodyPr>
          <a:lstStyle/>
          <a:p>
            <a:r>
              <a:rPr lang="en-US" sz="1200" dirty="0">
                <a:solidFill>
                  <a:schemeClr val="bg1"/>
                </a:solidFill>
                <a:latin typeface="Courier" charset="0"/>
                <a:ea typeface="Courier" charset="0"/>
                <a:cs typeface="Courier" charset="0"/>
              </a:rPr>
              <a:t>&lt;</a:t>
            </a:r>
            <a:r>
              <a:rPr lang="en-US" sz="1200" b="1" dirty="0">
                <a:solidFill>
                  <a:schemeClr val="bg1"/>
                </a:solidFill>
                <a:latin typeface="Courier" charset="0"/>
                <a:ea typeface="Courier" charset="0"/>
                <a:cs typeface="Courier" charset="0"/>
              </a:rPr>
              <a:t>dependencies</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lumMod val="95000"/>
                  </a:schemeClr>
                </a:solidFill>
                <a:latin typeface="Courier" charset="0"/>
                <a:ea typeface="Courier" charset="0"/>
                <a:cs typeface="Courier" charset="0"/>
              </a:rPr>
              <a:t>   &lt;!-- https://</a:t>
            </a:r>
            <a:r>
              <a:rPr lang="en-US" sz="1200" dirty="0" err="1">
                <a:solidFill>
                  <a:schemeClr val="bg1">
                    <a:lumMod val="95000"/>
                  </a:schemeClr>
                </a:solidFill>
                <a:latin typeface="Courier" charset="0"/>
                <a:ea typeface="Courier" charset="0"/>
                <a:cs typeface="Courier" charset="0"/>
              </a:rPr>
              <a:t>mvnrepository.com</a:t>
            </a:r>
            <a:r>
              <a:rPr lang="en-US" sz="1200" dirty="0">
                <a:solidFill>
                  <a:schemeClr val="bg1">
                    <a:lumMod val="95000"/>
                  </a:schemeClr>
                </a:solidFill>
                <a:latin typeface="Courier" charset="0"/>
                <a:ea typeface="Courier" charset="0"/>
                <a:cs typeface="Courier" charset="0"/>
              </a:rPr>
              <a:t>/artifact/</a:t>
            </a:r>
            <a:r>
              <a:rPr lang="en-US" sz="1200" dirty="0" err="1">
                <a:solidFill>
                  <a:schemeClr val="bg1">
                    <a:lumMod val="95000"/>
                  </a:schemeClr>
                </a:solidFill>
                <a:latin typeface="Courier" charset="0"/>
                <a:ea typeface="Courier" charset="0"/>
                <a:cs typeface="Courier" charset="0"/>
              </a:rPr>
              <a:t>com.amazonaws</a:t>
            </a:r>
            <a:r>
              <a:rPr lang="en-US" sz="1200" dirty="0">
                <a:solidFill>
                  <a:schemeClr val="bg1">
                    <a:lumMod val="95000"/>
                  </a:schemeClr>
                </a:solidFill>
                <a:latin typeface="Courier" charset="0"/>
                <a:ea typeface="Courier" charset="0"/>
                <a:cs typeface="Courier" charset="0"/>
              </a:rPr>
              <a:t>/</a:t>
            </a:r>
            <a:r>
              <a:rPr lang="en-US" sz="1200" dirty="0" err="1">
                <a:solidFill>
                  <a:schemeClr val="bg1">
                    <a:lumMod val="95000"/>
                  </a:schemeClr>
                </a:solidFill>
                <a:latin typeface="Courier" charset="0"/>
                <a:ea typeface="Courier" charset="0"/>
                <a:cs typeface="Courier" charset="0"/>
              </a:rPr>
              <a:t>aws</a:t>
            </a:r>
            <a:r>
              <a:rPr lang="en-US" sz="1200" dirty="0">
                <a:solidFill>
                  <a:schemeClr val="bg1">
                    <a:lumMod val="95000"/>
                  </a:schemeClr>
                </a:solidFill>
                <a:latin typeface="Courier" charset="0"/>
                <a:ea typeface="Courier" charset="0"/>
                <a:cs typeface="Courier" charset="0"/>
              </a:rPr>
              <a:t>-lambda-java-core --&gt;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dependency</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err="1">
                <a:solidFill>
                  <a:schemeClr val="bg1"/>
                </a:solidFill>
                <a:latin typeface="Courier" charset="0"/>
                <a:ea typeface="Courier" charset="0"/>
                <a:cs typeface="Courier" charset="0"/>
              </a:rPr>
              <a:t>groupId</a:t>
            </a:r>
            <a:r>
              <a:rPr lang="en-US" sz="1200" dirty="0">
                <a:solidFill>
                  <a:schemeClr val="bg1"/>
                </a:solidFill>
                <a:latin typeface="Courier" charset="0"/>
                <a:ea typeface="Courier" charset="0"/>
                <a:cs typeface="Courier" charset="0"/>
              </a:rPr>
              <a:t>&gt;</a:t>
            </a:r>
            <a:r>
              <a:rPr lang="en-US" sz="1200" dirty="0" err="1">
                <a:solidFill>
                  <a:schemeClr val="bg1"/>
                </a:solidFill>
                <a:latin typeface="Courier" charset="0"/>
                <a:ea typeface="Courier" charset="0"/>
                <a:cs typeface="Courier" charset="0"/>
              </a:rPr>
              <a:t>com.amazonaws</a:t>
            </a:r>
            <a:r>
              <a:rPr lang="en-US" sz="1200" dirty="0">
                <a:solidFill>
                  <a:schemeClr val="bg1"/>
                </a:solidFill>
                <a:latin typeface="Courier" charset="0"/>
                <a:ea typeface="Courier" charset="0"/>
                <a:cs typeface="Courier" charset="0"/>
              </a:rPr>
              <a:t>&lt;/</a:t>
            </a:r>
            <a:r>
              <a:rPr lang="en-US" sz="1200" b="1" dirty="0" err="1">
                <a:solidFill>
                  <a:schemeClr val="bg1"/>
                </a:solidFill>
                <a:latin typeface="Courier" charset="0"/>
                <a:ea typeface="Courier" charset="0"/>
                <a:cs typeface="Courier" charset="0"/>
              </a:rPr>
              <a:t>groupId</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err="1">
                <a:solidFill>
                  <a:schemeClr val="bg1"/>
                </a:solidFill>
                <a:latin typeface="Courier" charset="0"/>
                <a:ea typeface="Courier" charset="0"/>
                <a:cs typeface="Courier" charset="0"/>
              </a:rPr>
              <a:t>artifactId</a:t>
            </a:r>
            <a:r>
              <a:rPr lang="en-US" sz="1200" dirty="0">
                <a:solidFill>
                  <a:schemeClr val="bg1"/>
                </a:solidFill>
                <a:latin typeface="Courier" charset="0"/>
                <a:ea typeface="Courier" charset="0"/>
                <a:cs typeface="Courier" charset="0"/>
              </a:rPr>
              <a:t>&gt;</a:t>
            </a:r>
            <a:r>
              <a:rPr lang="en-US" sz="1200" dirty="0" err="1">
                <a:solidFill>
                  <a:schemeClr val="bg1"/>
                </a:solidFill>
                <a:latin typeface="Courier" charset="0"/>
                <a:ea typeface="Courier" charset="0"/>
                <a:cs typeface="Courier" charset="0"/>
              </a:rPr>
              <a:t>aws</a:t>
            </a:r>
            <a:r>
              <a:rPr lang="en-US" sz="1200" dirty="0">
                <a:solidFill>
                  <a:schemeClr val="bg1"/>
                </a:solidFill>
                <a:latin typeface="Courier" charset="0"/>
                <a:ea typeface="Courier" charset="0"/>
                <a:cs typeface="Courier" charset="0"/>
              </a:rPr>
              <a:t>-lambda-java-core&lt;/</a:t>
            </a:r>
            <a:r>
              <a:rPr lang="en-US" sz="1200" b="1" dirty="0" err="1">
                <a:solidFill>
                  <a:schemeClr val="bg1"/>
                </a:solidFill>
                <a:latin typeface="Courier" charset="0"/>
                <a:ea typeface="Courier" charset="0"/>
                <a:cs typeface="Courier" charset="0"/>
              </a:rPr>
              <a:t>artifactId</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version</a:t>
            </a:r>
            <a:r>
              <a:rPr lang="en-US" sz="1200" dirty="0">
                <a:solidFill>
                  <a:schemeClr val="bg1"/>
                </a:solidFill>
                <a:latin typeface="Courier" charset="0"/>
                <a:ea typeface="Courier" charset="0"/>
                <a:cs typeface="Courier" charset="0"/>
              </a:rPr>
              <a:t>&gt;1.1.0&lt;/</a:t>
            </a:r>
            <a:r>
              <a:rPr lang="en-US" sz="1200" b="1" dirty="0">
                <a:solidFill>
                  <a:schemeClr val="bg1"/>
                </a:solidFill>
                <a:latin typeface="Courier" charset="0"/>
                <a:ea typeface="Courier" charset="0"/>
                <a:cs typeface="Courier" charset="0"/>
              </a:rPr>
              <a:t>version</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dependency</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br>
              <a:rPr lang="en-US" sz="1200" dirty="0">
                <a:solidFill>
                  <a:schemeClr val="bg1"/>
                </a:solidFill>
                <a:latin typeface="Courier" charset="0"/>
                <a:ea typeface="Courier" charset="0"/>
                <a:cs typeface="Courier" charset="0"/>
              </a:rPr>
            </a:br>
            <a:r>
              <a:rPr lang="en-US" sz="1200" dirty="0">
                <a:solidFill>
                  <a:schemeClr val="bg1">
                    <a:lumMod val="95000"/>
                  </a:schemeClr>
                </a:solidFill>
                <a:latin typeface="Courier" charset="0"/>
                <a:ea typeface="Courier" charset="0"/>
                <a:cs typeface="Courier" charset="0"/>
              </a:rPr>
              <a:t>   &lt;!-- https://</a:t>
            </a:r>
            <a:r>
              <a:rPr lang="en-US" sz="1200" dirty="0" err="1">
                <a:solidFill>
                  <a:schemeClr val="bg1">
                    <a:lumMod val="95000"/>
                  </a:schemeClr>
                </a:solidFill>
                <a:latin typeface="Courier" charset="0"/>
                <a:ea typeface="Courier" charset="0"/>
                <a:cs typeface="Courier" charset="0"/>
              </a:rPr>
              <a:t>mvnrepository.com</a:t>
            </a:r>
            <a:r>
              <a:rPr lang="en-US" sz="1200" dirty="0">
                <a:solidFill>
                  <a:schemeClr val="bg1">
                    <a:lumMod val="95000"/>
                  </a:schemeClr>
                </a:solidFill>
                <a:latin typeface="Courier" charset="0"/>
                <a:ea typeface="Courier" charset="0"/>
                <a:cs typeface="Courier" charset="0"/>
              </a:rPr>
              <a:t>/artifact/</a:t>
            </a:r>
            <a:r>
              <a:rPr lang="en-US" sz="1200" dirty="0" err="1">
                <a:solidFill>
                  <a:schemeClr val="bg1">
                    <a:lumMod val="95000"/>
                  </a:schemeClr>
                </a:solidFill>
                <a:latin typeface="Courier" charset="0"/>
                <a:ea typeface="Courier" charset="0"/>
                <a:cs typeface="Courier" charset="0"/>
              </a:rPr>
              <a:t>com.amazonaws</a:t>
            </a:r>
            <a:r>
              <a:rPr lang="en-US" sz="1200" dirty="0">
                <a:solidFill>
                  <a:schemeClr val="bg1">
                    <a:lumMod val="95000"/>
                  </a:schemeClr>
                </a:solidFill>
                <a:latin typeface="Courier" charset="0"/>
                <a:ea typeface="Courier" charset="0"/>
                <a:cs typeface="Courier" charset="0"/>
              </a:rPr>
              <a:t>/</a:t>
            </a:r>
            <a:r>
              <a:rPr lang="en-US" sz="1200" dirty="0" err="1">
                <a:solidFill>
                  <a:schemeClr val="bg1">
                    <a:lumMod val="95000"/>
                  </a:schemeClr>
                </a:solidFill>
                <a:latin typeface="Courier" charset="0"/>
                <a:ea typeface="Courier" charset="0"/>
                <a:cs typeface="Courier" charset="0"/>
              </a:rPr>
              <a:t>aws</a:t>
            </a:r>
            <a:r>
              <a:rPr lang="en-US" sz="1200" dirty="0">
                <a:solidFill>
                  <a:schemeClr val="bg1">
                    <a:lumMod val="95000"/>
                  </a:schemeClr>
                </a:solidFill>
                <a:latin typeface="Courier" charset="0"/>
                <a:ea typeface="Courier" charset="0"/>
                <a:cs typeface="Courier" charset="0"/>
              </a:rPr>
              <a:t>-java-</a:t>
            </a:r>
            <a:r>
              <a:rPr lang="en-US" sz="1200" dirty="0" err="1">
                <a:solidFill>
                  <a:schemeClr val="bg1">
                    <a:lumMod val="95000"/>
                  </a:schemeClr>
                </a:solidFill>
                <a:latin typeface="Courier" charset="0"/>
                <a:ea typeface="Courier" charset="0"/>
                <a:cs typeface="Courier" charset="0"/>
              </a:rPr>
              <a:t>sdk</a:t>
            </a:r>
            <a:r>
              <a:rPr lang="en-US" sz="1200" dirty="0">
                <a:solidFill>
                  <a:schemeClr val="bg1">
                    <a:lumMod val="95000"/>
                  </a:schemeClr>
                </a:solidFill>
                <a:latin typeface="Courier" charset="0"/>
                <a:ea typeface="Courier" charset="0"/>
                <a:cs typeface="Courier" charset="0"/>
              </a:rPr>
              <a:t>-</a:t>
            </a:r>
            <a:r>
              <a:rPr lang="en-US" sz="1200" dirty="0" err="1">
                <a:solidFill>
                  <a:schemeClr val="bg1">
                    <a:lumMod val="95000"/>
                  </a:schemeClr>
                </a:solidFill>
                <a:latin typeface="Courier" charset="0"/>
                <a:ea typeface="Courier" charset="0"/>
                <a:cs typeface="Courier" charset="0"/>
              </a:rPr>
              <a:t>dynamodb</a:t>
            </a:r>
            <a:r>
              <a:rPr lang="en-US" sz="1200" dirty="0">
                <a:solidFill>
                  <a:schemeClr val="bg1">
                    <a:lumMod val="95000"/>
                  </a:schemeClr>
                </a:solidFill>
                <a:latin typeface="Courier" charset="0"/>
                <a:ea typeface="Courier" charset="0"/>
                <a:cs typeface="Courier" charset="0"/>
              </a:rPr>
              <a:t> --&gt;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dependency</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err="1">
                <a:solidFill>
                  <a:schemeClr val="bg1"/>
                </a:solidFill>
                <a:latin typeface="Courier" charset="0"/>
                <a:ea typeface="Courier" charset="0"/>
                <a:cs typeface="Courier" charset="0"/>
              </a:rPr>
              <a:t>groupId</a:t>
            </a:r>
            <a:r>
              <a:rPr lang="en-US" sz="1200" dirty="0">
                <a:solidFill>
                  <a:schemeClr val="bg1"/>
                </a:solidFill>
                <a:latin typeface="Courier" charset="0"/>
                <a:ea typeface="Courier" charset="0"/>
                <a:cs typeface="Courier" charset="0"/>
              </a:rPr>
              <a:t>&gt;</a:t>
            </a:r>
            <a:r>
              <a:rPr lang="en-US" sz="1200" dirty="0" err="1">
                <a:solidFill>
                  <a:schemeClr val="bg1"/>
                </a:solidFill>
                <a:latin typeface="Courier" charset="0"/>
                <a:ea typeface="Courier" charset="0"/>
                <a:cs typeface="Courier" charset="0"/>
              </a:rPr>
              <a:t>com.amazonaws</a:t>
            </a:r>
            <a:r>
              <a:rPr lang="en-US" sz="1200" dirty="0">
                <a:solidFill>
                  <a:schemeClr val="bg1"/>
                </a:solidFill>
                <a:latin typeface="Courier" charset="0"/>
                <a:ea typeface="Courier" charset="0"/>
                <a:cs typeface="Courier" charset="0"/>
              </a:rPr>
              <a:t>&lt;/</a:t>
            </a:r>
            <a:r>
              <a:rPr lang="en-US" sz="1200" b="1" dirty="0" err="1">
                <a:solidFill>
                  <a:schemeClr val="bg1"/>
                </a:solidFill>
                <a:latin typeface="Courier" charset="0"/>
                <a:ea typeface="Courier" charset="0"/>
                <a:cs typeface="Courier" charset="0"/>
              </a:rPr>
              <a:t>groupId</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err="1">
                <a:solidFill>
                  <a:schemeClr val="bg1"/>
                </a:solidFill>
                <a:latin typeface="Courier" charset="0"/>
                <a:ea typeface="Courier" charset="0"/>
                <a:cs typeface="Courier" charset="0"/>
              </a:rPr>
              <a:t>artifactId</a:t>
            </a:r>
            <a:r>
              <a:rPr lang="en-US" sz="1200" dirty="0">
                <a:solidFill>
                  <a:schemeClr val="bg1"/>
                </a:solidFill>
                <a:latin typeface="Courier" charset="0"/>
                <a:ea typeface="Courier" charset="0"/>
                <a:cs typeface="Courier" charset="0"/>
              </a:rPr>
              <a:t>&gt;</a:t>
            </a:r>
            <a:r>
              <a:rPr lang="en-US" sz="1200" dirty="0" err="1">
                <a:solidFill>
                  <a:schemeClr val="bg1"/>
                </a:solidFill>
                <a:latin typeface="Courier" charset="0"/>
                <a:ea typeface="Courier" charset="0"/>
                <a:cs typeface="Courier" charset="0"/>
              </a:rPr>
              <a:t>aws</a:t>
            </a:r>
            <a:r>
              <a:rPr lang="en-US" sz="1200" dirty="0">
                <a:solidFill>
                  <a:schemeClr val="bg1"/>
                </a:solidFill>
                <a:latin typeface="Courier" charset="0"/>
                <a:ea typeface="Courier" charset="0"/>
                <a:cs typeface="Courier" charset="0"/>
              </a:rPr>
              <a:t>-java-</a:t>
            </a:r>
            <a:r>
              <a:rPr lang="en-US" sz="1200" dirty="0" err="1">
                <a:solidFill>
                  <a:schemeClr val="bg1"/>
                </a:solidFill>
                <a:latin typeface="Courier" charset="0"/>
                <a:ea typeface="Courier" charset="0"/>
                <a:cs typeface="Courier" charset="0"/>
              </a:rPr>
              <a:t>sdk</a:t>
            </a:r>
            <a:r>
              <a:rPr lang="en-US" sz="1200" dirty="0">
                <a:solidFill>
                  <a:schemeClr val="bg1"/>
                </a:solidFill>
                <a:latin typeface="Courier" charset="0"/>
                <a:ea typeface="Courier" charset="0"/>
                <a:cs typeface="Courier" charset="0"/>
              </a:rPr>
              <a:t>-</a:t>
            </a:r>
            <a:r>
              <a:rPr lang="en-US" sz="1200" dirty="0" err="1">
                <a:solidFill>
                  <a:schemeClr val="bg1"/>
                </a:solidFill>
                <a:latin typeface="Courier" charset="0"/>
                <a:ea typeface="Courier" charset="0"/>
                <a:cs typeface="Courier" charset="0"/>
              </a:rPr>
              <a:t>dynamodb</a:t>
            </a:r>
            <a:r>
              <a:rPr lang="en-US" sz="1200" dirty="0">
                <a:solidFill>
                  <a:schemeClr val="bg1"/>
                </a:solidFill>
                <a:latin typeface="Courier" charset="0"/>
                <a:ea typeface="Courier" charset="0"/>
                <a:cs typeface="Courier" charset="0"/>
              </a:rPr>
              <a:t>&lt;/</a:t>
            </a:r>
            <a:r>
              <a:rPr lang="en-US" sz="1200" b="1" dirty="0" err="1">
                <a:solidFill>
                  <a:schemeClr val="bg1"/>
                </a:solidFill>
                <a:latin typeface="Courier" charset="0"/>
                <a:ea typeface="Courier" charset="0"/>
                <a:cs typeface="Courier" charset="0"/>
              </a:rPr>
              <a:t>artifactId</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version</a:t>
            </a:r>
            <a:r>
              <a:rPr lang="en-US" sz="1200" dirty="0">
                <a:solidFill>
                  <a:schemeClr val="bg1"/>
                </a:solidFill>
                <a:latin typeface="Courier" charset="0"/>
                <a:ea typeface="Courier" charset="0"/>
                <a:cs typeface="Courier" charset="0"/>
              </a:rPr>
              <a:t>&gt;1.11.127&lt;/</a:t>
            </a:r>
            <a:r>
              <a:rPr lang="en-US" sz="1200" b="1" dirty="0">
                <a:solidFill>
                  <a:schemeClr val="bg1"/>
                </a:solidFill>
                <a:latin typeface="Courier" charset="0"/>
                <a:ea typeface="Courier" charset="0"/>
                <a:cs typeface="Courier" charset="0"/>
              </a:rPr>
              <a:t>version</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dependency</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&lt;/</a:t>
            </a:r>
            <a:r>
              <a:rPr lang="en-US" sz="1200" b="1" dirty="0">
                <a:solidFill>
                  <a:schemeClr val="bg1"/>
                </a:solidFill>
                <a:latin typeface="Courier" charset="0"/>
                <a:ea typeface="Courier" charset="0"/>
                <a:cs typeface="Courier" charset="0"/>
              </a:rPr>
              <a:t>dependencies</a:t>
            </a:r>
            <a:r>
              <a:rPr lang="en-US" sz="1200" dirty="0">
                <a:solidFill>
                  <a:schemeClr val="bg1"/>
                </a:solidFill>
                <a:latin typeface="Courier" charset="0"/>
                <a:ea typeface="Courier" charset="0"/>
                <a:cs typeface="Courier" charset="0"/>
              </a:rPr>
              <a:t>&gt;</a:t>
            </a:r>
          </a:p>
        </p:txBody>
      </p:sp>
      <p:sp>
        <p:nvSpPr>
          <p:cNvPr id="5" name="Right Arrow 4"/>
          <p:cNvSpPr/>
          <p:nvPr/>
        </p:nvSpPr>
        <p:spPr>
          <a:xfrm rot="10800000">
            <a:off x="5657580" y="2378330"/>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Arrow 5"/>
          <p:cNvSpPr/>
          <p:nvPr/>
        </p:nvSpPr>
        <p:spPr>
          <a:xfrm rot="10800000">
            <a:off x="5657580" y="3695650"/>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481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latin typeface="Amazon Ember" charset="0"/>
                <a:ea typeface="Amazon Ember" charset="0"/>
                <a:cs typeface="Amazon Ember" charset="0"/>
              </a:rPr>
              <a:t>Use </a:t>
            </a:r>
            <a:r>
              <a:rPr lang="en-US" sz="2400" dirty="0">
                <a:solidFill>
                  <a:schemeClr val="accent1"/>
                </a:solidFill>
                <a:latin typeface="Amazon Ember" charset="0"/>
                <a:ea typeface="Amazon Ember" charset="0"/>
                <a:cs typeface="Amazon Ember" charset="0"/>
              </a:rPr>
              <a:t>Environment Variables</a:t>
            </a:r>
            <a:r>
              <a:rPr lang="en-US" sz="2400" dirty="0">
                <a:latin typeface="Amazon Ember" charset="0"/>
                <a:ea typeface="Amazon Ember" charset="0"/>
                <a:cs typeface="Amazon Ember" charset="0"/>
              </a:rPr>
              <a:t> to modify operational behavior</a:t>
            </a:r>
          </a:p>
        </p:txBody>
      </p:sp>
      <p:sp>
        <p:nvSpPr>
          <p:cNvPr id="4" name="Rectangle 3"/>
          <p:cNvSpPr/>
          <p:nvPr/>
        </p:nvSpPr>
        <p:spPr>
          <a:xfrm>
            <a:off x="683342" y="2219088"/>
            <a:ext cx="4572000" cy="646331"/>
          </a:xfrm>
          <a:prstGeom prst="rect">
            <a:avLst/>
          </a:prstGeom>
        </p:spPr>
        <p:txBody>
          <a:bodyPr>
            <a:spAutoFit/>
          </a:bodyPr>
          <a:lstStyle/>
          <a:p>
            <a:r>
              <a:rPr lang="en-US" sz="1200" dirty="0">
                <a:solidFill>
                  <a:schemeClr val="bg1"/>
                </a:solidFill>
                <a:latin typeface="Courier" charset="0"/>
                <a:ea typeface="Courier" charset="0"/>
                <a:cs typeface="Courier" charset="0"/>
              </a:rPr>
              <a:t>String region = </a:t>
            </a:r>
            <a:r>
              <a:rPr lang="en-US" sz="1200" dirty="0" err="1">
                <a:solidFill>
                  <a:schemeClr val="bg1"/>
                </a:solidFill>
                <a:latin typeface="Courier" charset="0"/>
                <a:ea typeface="Courier" charset="0"/>
                <a:cs typeface="Courier" charset="0"/>
              </a:rPr>
              <a:t>System.getenv</a:t>
            </a:r>
            <a:r>
              <a:rPr lang="en-US" sz="1200" dirty="0">
                <a:solidFill>
                  <a:schemeClr val="bg1"/>
                </a:solidFill>
                <a:latin typeface="Courier" charset="0"/>
                <a:ea typeface="Courier" charset="0"/>
                <a:cs typeface="Courier" charset="0"/>
              </a:rPr>
              <a:t>("AWS_REGION");</a:t>
            </a:r>
          </a:p>
          <a:p>
            <a:r>
              <a:rPr lang="en-US" sz="1200" dirty="0">
                <a:solidFill>
                  <a:schemeClr val="bg1"/>
                </a:solidFill>
                <a:latin typeface="Courier" charset="0"/>
                <a:ea typeface="Courier" charset="0"/>
                <a:cs typeface="Courier" charset="0"/>
              </a:rPr>
              <a:t>. . .</a:t>
            </a:r>
          </a:p>
          <a:p>
            <a:r>
              <a:rPr lang="en-US" sz="1200" dirty="0">
                <a:solidFill>
                  <a:schemeClr val="bg1"/>
                </a:solidFill>
                <a:latin typeface="Courier" charset="0"/>
                <a:ea typeface="Courier" charset="0"/>
                <a:cs typeface="Courier" charset="0"/>
              </a:rPr>
              <a:t>String bucket = </a:t>
            </a:r>
            <a:r>
              <a:rPr lang="en-US" sz="1200" dirty="0" err="1">
                <a:solidFill>
                  <a:schemeClr val="bg1"/>
                </a:solidFill>
                <a:latin typeface="Courier" charset="0"/>
                <a:ea typeface="Courier" charset="0"/>
                <a:cs typeface="Courier" charset="0"/>
              </a:rPr>
              <a:t>System.getenv</a:t>
            </a:r>
            <a:r>
              <a:rPr lang="en-US" sz="1200" dirty="0">
                <a:solidFill>
                  <a:schemeClr val="bg1"/>
                </a:solidFill>
                <a:latin typeface="Courier" charset="0"/>
                <a:ea typeface="Courier" charset="0"/>
                <a:cs typeface="Courier" charset="0"/>
              </a:rPr>
              <a:t>("S3_BUCKET");</a:t>
            </a:r>
          </a:p>
        </p:txBody>
      </p:sp>
    </p:spTree>
    <p:extLst>
      <p:ext uri="{BB962C8B-B14F-4D97-AF65-F5344CB8AC3E}">
        <p14:creationId xmlns:p14="http://schemas.microsoft.com/office/powerpoint/2010/main" val="46395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latin typeface="Amazon Ember" charset="0"/>
                <a:ea typeface="Amazon Ember" charset="0"/>
                <a:cs typeface="Amazon Ember" charset="0"/>
              </a:rPr>
              <a:t>Self-contain </a:t>
            </a:r>
            <a:r>
              <a:rPr lang="en-US" sz="2400" dirty="0">
                <a:solidFill>
                  <a:schemeClr val="accent1"/>
                </a:solidFill>
                <a:latin typeface="Amazon Ember" charset="0"/>
                <a:ea typeface="Amazon Ember" charset="0"/>
                <a:cs typeface="Amazon Ember" charset="0"/>
              </a:rPr>
              <a:t>dependencies</a:t>
            </a:r>
            <a:r>
              <a:rPr lang="en-US" sz="2400" dirty="0">
                <a:latin typeface="Amazon Ember" charset="0"/>
                <a:ea typeface="Amazon Ember" charset="0"/>
                <a:cs typeface="Amazon Ember" charset="0"/>
              </a:rPr>
              <a:t> in your function package</a:t>
            </a:r>
          </a:p>
        </p:txBody>
      </p:sp>
      <p:sp>
        <p:nvSpPr>
          <p:cNvPr id="4" name="Rectangle 3"/>
          <p:cNvSpPr/>
          <p:nvPr/>
        </p:nvSpPr>
        <p:spPr>
          <a:xfrm>
            <a:off x="752167" y="1774600"/>
            <a:ext cx="5911679" cy="2492990"/>
          </a:xfrm>
          <a:prstGeom prst="rect">
            <a:avLst/>
          </a:prstGeom>
        </p:spPr>
        <p:txBody>
          <a:bodyPr wrap="square">
            <a:spAutoFit/>
          </a:bodyPr>
          <a:lstStyle/>
          <a:p>
            <a:r>
              <a:rPr lang="en-US" sz="1200" dirty="0">
                <a:solidFill>
                  <a:schemeClr val="bg1"/>
                </a:solidFill>
                <a:latin typeface="Courier" charset="0"/>
                <a:ea typeface="Courier" charset="0"/>
                <a:cs typeface="Courier" charset="0"/>
              </a:rPr>
              <a:t>&lt;plugin&gt;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dirty="0" err="1">
                <a:solidFill>
                  <a:schemeClr val="bg1"/>
                </a:solidFill>
                <a:latin typeface="Courier" charset="0"/>
                <a:ea typeface="Courier" charset="0"/>
                <a:cs typeface="Courier" charset="0"/>
              </a:rPr>
              <a:t>groupId</a:t>
            </a:r>
            <a:r>
              <a:rPr lang="en-US" sz="1200" dirty="0">
                <a:solidFill>
                  <a:schemeClr val="bg1"/>
                </a:solidFill>
                <a:latin typeface="Courier" charset="0"/>
                <a:ea typeface="Courier" charset="0"/>
                <a:cs typeface="Courier" charset="0"/>
              </a:rPr>
              <a:t>&gt;</a:t>
            </a:r>
            <a:r>
              <a:rPr lang="en-US" sz="1200" dirty="0" err="1">
                <a:solidFill>
                  <a:schemeClr val="bg1"/>
                </a:solidFill>
                <a:latin typeface="Courier" charset="0"/>
                <a:ea typeface="Courier" charset="0"/>
                <a:cs typeface="Courier" charset="0"/>
              </a:rPr>
              <a:t>org.apache.maven.plugins</a:t>
            </a:r>
            <a:r>
              <a:rPr lang="en-US" sz="1200" dirty="0">
                <a:solidFill>
                  <a:schemeClr val="bg1"/>
                </a:solidFill>
                <a:latin typeface="Courier" charset="0"/>
                <a:ea typeface="Courier" charset="0"/>
                <a:cs typeface="Courier" charset="0"/>
              </a:rPr>
              <a:t>&lt;/</a:t>
            </a:r>
            <a:r>
              <a:rPr lang="en-US" sz="1200" dirty="0" err="1">
                <a:solidFill>
                  <a:schemeClr val="bg1"/>
                </a:solidFill>
                <a:latin typeface="Courier" charset="0"/>
                <a:ea typeface="Courier" charset="0"/>
                <a:cs typeface="Courier" charset="0"/>
              </a:rPr>
              <a:t>groupId</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dirty="0" err="1">
                <a:solidFill>
                  <a:schemeClr val="bg1"/>
                </a:solidFill>
                <a:latin typeface="Courier" charset="0"/>
                <a:ea typeface="Courier" charset="0"/>
                <a:cs typeface="Courier" charset="0"/>
              </a:rPr>
              <a:t>artifactId</a:t>
            </a:r>
            <a:r>
              <a:rPr lang="en-US" sz="1200" dirty="0">
                <a:solidFill>
                  <a:schemeClr val="bg1"/>
                </a:solidFill>
                <a:latin typeface="Courier" charset="0"/>
                <a:ea typeface="Courier" charset="0"/>
                <a:cs typeface="Courier" charset="0"/>
              </a:rPr>
              <a:t>&gt;maven-shade-plugin&lt;/</a:t>
            </a:r>
            <a:r>
              <a:rPr lang="en-US" sz="1200" dirty="0" err="1">
                <a:solidFill>
                  <a:schemeClr val="bg1"/>
                </a:solidFill>
                <a:latin typeface="Courier" charset="0"/>
                <a:ea typeface="Courier" charset="0"/>
                <a:cs typeface="Courier" charset="0"/>
              </a:rPr>
              <a:t>artifactId</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&lt;version&gt;3.1.0&lt;/version&gt;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&lt;executions&gt;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&lt;execution&gt;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&lt;phase&gt;package&lt;/phase&gt;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&lt;goals&gt;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&lt;goal&gt;shade&lt;/goal&gt;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&lt;/goals&gt;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&lt;/execution&gt;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&lt;/executions&gt;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&lt;/plugin&gt;</a:t>
            </a:r>
          </a:p>
        </p:txBody>
      </p:sp>
    </p:spTree>
    <p:extLst>
      <p:ext uri="{BB962C8B-B14F-4D97-AF65-F5344CB8AC3E}">
        <p14:creationId xmlns:p14="http://schemas.microsoft.com/office/powerpoint/2010/main" val="19359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memory/CPU?</a:t>
            </a:r>
          </a:p>
        </p:txBody>
      </p:sp>
      <p:sp>
        <p:nvSpPr>
          <p:cNvPr id="3" name="Content Placeholder 2"/>
          <p:cNvSpPr>
            <a:spLocks noGrp="1"/>
          </p:cNvSpPr>
          <p:nvPr>
            <p:ph idx="1"/>
          </p:nvPr>
        </p:nvSpPr>
        <p:spPr>
          <a:xfrm>
            <a:off x="336789" y="2966720"/>
            <a:ext cx="8205304" cy="1904050"/>
          </a:xfrm>
        </p:spPr>
        <p:txBody>
          <a:bodyPr>
            <a:normAutofit/>
          </a:bodyPr>
          <a:lstStyle/>
          <a:p>
            <a:pPr marL="342900" indent="-342900">
              <a:buFont typeface="Arial" panose="020B0604020202020204" pitchFamily="34" charset="0"/>
              <a:buChar char="•"/>
            </a:pPr>
            <a:r>
              <a:rPr lang="en-US" sz="2400" dirty="0"/>
              <a:t>Only a memory control, also affects the </a:t>
            </a:r>
            <a:r>
              <a:rPr lang="en-US" b="1" dirty="0">
                <a:solidFill>
                  <a:schemeClr val="accent1"/>
                </a:solidFill>
              </a:rPr>
              <a:t>%</a:t>
            </a:r>
            <a:r>
              <a:rPr lang="en-US" sz="2400" b="1" dirty="0">
                <a:solidFill>
                  <a:schemeClr val="accent1"/>
                </a:solidFill>
              </a:rPr>
              <a:t> of CPU core</a:t>
            </a:r>
            <a:endParaRPr lang="en-US" sz="2400" dirty="0"/>
          </a:p>
          <a:p>
            <a:pPr marL="342900" indent="-342900">
              <a:buFont typeface="Arial" panose="020B0604020202020204" pitchFamily="34" charset="0"/>
              <a:buChar char="•"/>
            </a:pPr>
            <a:r>
              <a:rPr lang="en-US" sz="2400" dirty="0"/>
              <a:t>Is your code CPU, Network or memory-bound? it could be </a:t>
            </a:r>
            <a:r>
              <a:rPr lang="en-US" sz="2400" b="1" dirty="0">
                <a:solidFill>
                  <a:schemeClr val="accent1"/>
                </a:solidFill>
              </a:rPr>
              <a:t>cheaper</a:t>
            </a:r>
            <a:r>
              <a:rPr lang="en-US" sz="2400" dirty="0">
                <a:solidFill>
                  <a:schemeClr val="accent1"/>
                </a:solidFill>
              </a:rPr>
              <a:t> </a:t>
            </a:r>
            <a:r>
              <a:rPr lang="en-US" sz="2400" dirty="0"/>
              <a:t>to give more memory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403" y="1127815"/>
            <a:ext cx="2085638" cy="20856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3026" y="1128621"/>
            <a:ext cx="2084832" cy="2084832"/>
          </a:xfrm>
          <a:prstGeom prst="rect">
            <a:avLst/>
          </a:prstGeom>
        </p:spPr>
      </p:pic>
      <p:sp>
        <p:nvSpPr>
          <p:cNvPr id="6" name="Content Placeholder 2"/>
          <p:cNvSpPr txBox="1">
            <a:spLocks/>
          </p:cNvSpPr>
          <p:nvPr/>
        </p:nvSpPr>
        <p:spPr>
          <a:xfrm>
            <a:off x="336789" y="864521"/>
            <a:ext cx="8205304" cy="6798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pitchFamily="34" charset="0"/>
              <a:buChar char="•"/>
              <a:defRPr sz="2400" b="0" i="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baseline="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a:solidFill>
                  <a:schemeClr val="bg1"/>
                </a:solidFill>
              </a:rPr>
              <a:t>&gt; Memory &gt; Cores</a:t>
            </a:r>
          </a:p>
        </p:txBody>
      </p:sp>
    </p:spTree>
    <p:extLst>
      <p:ext uri="{BB962C8B-B14F-4D97-AF65-F5344CB8AC3E}">
        <p14:creationId xmlns:p14="http://schemas.microsoft.com/office/powerpoint/2010/main" val="225724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latin typeface="Amazon Ember" charset="0"/>
                <a:ea typeface="Amazon Ember" charset="0"/>
                <a:cs typeface="Amazon Ember" charset="0"/>
              </a:rPr>
              <a:t>Leverage “</a:t>
            </a:r>
            <a:r>
              <a:rPr lang="en-US" sz="2400" dirty="0">
                <a:solidFill>
                  <a:schemeClr val="accent1"/>
                </a:solidFill>
                <a:latin typeface="Amazon Ember" charset="0"/>
                <a:ea typeface="Amazon Ember" charset="0"/>
                <a:cs typeface="Amazon Ember" charset="0"/>
              </a:rPr>
              <a:t>Max Memory Used</a:t>
            </a:r>
            <a:r>
              <a:rPr lang="en-US" sz="2400" dirty="0">
                <a:latin typeface="Amazon Ember" charset="0"/>
                <a:ea typeface="Amazon Ember" charset="0"/>
                <a:cs typeface="Amazon Ember" charset="0"/>
              </a:rPr>
              <a:t>” to right-size your functions</a:t>
            </a:r>
          </a:p>
          <a:p>
            <a:pPr marL="1028700" lvl="1">
              <a:buFont typeface="Arial" charset="0"/>
              <a:buChar char="•"/>
            </a:pPr>
            <a:r>
              <a:rPr lang="en-US" sz="2000" dirty="0">
                <a:latin typeface="Amazon Ember" charset="0"/>
                <a:ea typeface="Amazon Ember" charset="0"/>
                <a:cs typeface="Amazon Ember" charset="0"/>
              </a:rPr>
              <a:t>Calculate 1000x all prime numbers &lt; 1m</a:t>
            </a:r>
          </a:p>
        </p:txBody>
      </p:sp>
      <p:graphicFrame>
        <p:nvGraphicFramePr>
          <p:cNvPr id="4" name="Table 3"/>
          <p:cNvGraphicFramePr>
            <a:graphicFrameLocks noGrp="1"/>
          </p:cNvGraphicFramePr>
          <p:nvPr>
            <p:extLst>
              <p:ext uri="{D42A27DB-BD31-4B8C-83A1-F6EECF244321}">
                <p14:modId xmlns:p14="http://schemas.microsoft.com/office/powerpoint/2010/main" val="575034512"/>
              </p:ext>
            </p:extLst>
          </p:nvPr>
        </p:nvGraphicFramePr>
        <p:xfrm>
          <a:off x="1160206" y="2431829"/>
          <a:ext cx="6096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Memory</a:t>
                      </a:r>
                    </a:p>
                  </a:txBody>
                  <a:tcPr/>
                </a:tc>
                <a:tc>
                  <a:txBody>
                    <a:bodyPr/>
                    <a:lstStyle/>
                    <a:p>
                      <a:r>
                        <a:rPr lang="en-US" dirty="0"/>
                        <a:t>Compute time</a:t>
                      </a:r>
                    </a:p>
                  </a:txBody>
                  <a:tcPr/>
                </a:tc>
                <a:tc>
                  <a:txBody>
                    <a:bodyPr/>
                    <a:lstStyle/>
                    <a:p>
                      <a:r>
                        <a:rPr lang="en-US" dirty="0"/>
                        <a:t>Cost</a:t>
                      </a:r>
                    </a:p>
                  </a:txBody>
                  <a:tcPr/>
                </a:tc>
                <a:extLst>
                  <a:ext uri="{0D108BD9-81ED-4DB2-BD59-A6C34878D82A}">
                    <a16:rowId xmlns:a16="http://schemas.microsoft.com/office/drawing/2014/main" val="10000"/>
                  </a:ext>
                </a:extLst>
              </a:tr>
              <a:tr h="370840">
                <a:tc>
                  <a:txBody>
                    <a:bodyPr/>
                    <a:lstStyle/>
                    <a:p>
                      <a:r>
                        <a:rPr lang="en-US" dirty="0"/>
                        <a:t>128 MB</a:t>
                      </a:r>
                    </a:p>
                  </a:txBody>
                  <a:tcPr/>
                </a:tc>
                <a:tc>
                  <a:txBody>
                    <a:bodyPr/>
                    <a:lstStyle/>
                    <a:p>
                      <a:r>
                        <a:rPr lang="en-US" sz="1800" dirty="0">
                          <a:solidFill>
                            <a:srgbClr val="000000"/>
                          </a:solidFill>
                        </a:rPr>
                        <a:t>11.722965</a:t>
                      </a:r>
                      <a:r>
                        <a:rPr lang="en-US" sz="1800" baseline="0" dirty="0">
                          <a:solidFill>
                            <a:srgbClr val="000000"/>
                          </a:solidFill>
                        </a:rPr>
                        <a:t> secs</a:t>
                      </a:r>
                      <a:endParaRPr lang="en-US" dirty="0">
                        <a:solidFill>
                          <a:srgbClr val="000000"/>
                        </a:solidFill>
                      </a:endParaRPr>
                    </a:p>
                  </a:txBody>
                  <a:tcPr/>
                </a:tc>
                <a:tc>
                  <a:txBody>
                    <a:bodyPr/>
                    <a:lstStyle/>
                    <a:p>
                      <a:r>
                        <a:rPr lang="en-US" sz="1800" dirty="0">
                          <a:solidFill>
                            <a:srgbClr val="000000"/>
                          </a:solidFill>
                        </a:rPr>
                        <a:t>$0.024628</a:t>
                      </a:r>
                      <a:endParaRPr lang="en-US" dirty="0">
                        <a:solidFill>
                          <a:srgbClr val="000000"/>
                        </a:solidFill>
                      </a:endParaRPr>
                    </a:p>
                  </a:txBody>
                  <a:tcPr/>
                </a:tc>
                <a:extLst>
                  <a:ext uri="{0D108BD9-81ED-4DB2-BD59-A6C34878D82A}">
                    <a16:rowId xmlns:a16="http://schemas.microsoft.com/office/drawing/2014/main" val="10001"/>
                  </a:ext>
                </a:extLst>
              </a:tr>
              <a:tr h="370840">
                <a:tc>
                  <a:txBody>
                    <a:bodyPr/>
                    <a:lstStyle/>
                    <a:p>
                      <a:r>
                        <a:rPr lang="en-US" dirty="0"/>
                        <a:t>256 MB</a:t>
                      </a:r>
                    </a:p>
                  </a:txBody>
                  <a:tcPr/>
                </a:tc>
                <a:tc>
                  <a:txBody>
                    <a:bodyPr/>
                    <a:lstStyle/>
                    <a:p>
                      <a:r>
                        <a:rPr lang="en-US" sz="1800" dirty="0">
                          <a:solidFill>
                            <a:srgbClr val="000000"/>
                          </a:solidFill>
                        </a:rPr>
                        <a:t>6.678945</a:t>
                      </a:r>
                      <a:r>
                        <a:rPr lang="en-US" sz="1800" baseline="0" dirty="0">
                          <a:solidFill>
                            <a:srgbClr val="000000"/>
                          </a:solidFill>
                        </a:rPr>
                        <a:t> secs</a:t>
                      </a:r>
                      <a:endParaRPr lang="en-US" dirty="0">
                        <a:solidFill>
                          <a:srgbClr val="000000"/>
                        </a:solidFill>
                      </a:endParaRPr>
                    </a:p>
                  </a:txBody>
                  <a:tcPr/>
                </a:tc>
                <a:tc>
                  <a:txBody>
                    <a:bodyPr/>
                    <a:lstStyle/>
                    <a:p>
                      <a:r>
                        <a:rPr lang="en-US" sz="1800" dirty="0">
                          <a:solidFill>
                            <a:srgbClr val="000000"/>
                          </a:solidFill>
                        </a:rPr>
                        <a:t>$0.028035</a:t>
                      </a:r>
                      <a:endParaRPr lang="en-US" dirty="0">
                        <a:solidFill>
                          <a:srgbClr val="000000"/>
                        </a:solidFill>
                      </a:endParaRPr>
                    </a:p>
                  </a:txBody>
                  <a:tcPr/>
                </a:tc>
                <a:extLst>
                  <a:ext uri="{0D108BD9-81ED-4DB2-BD59-A6C34878D82A}">
                    <a16:rowId xmlns:a16="http://schemas.microsoft.com/office/drawing/2014/main" val="10002"/>
                  </a:ext>
                </a:extLst>
              </a:tr>
              <a:tr h="370840">
                <a:tc>
                  <a:txBody>
                    <a:bodyPr/>
                    <a:lstStyle/>
                    <a:p>
                      <a:r>
                        <a:rPr lang="en-US" dirty="0"/>
                        <a:t>512 MB</a:t>
                      </a:r>
                    </a:p>
                  </a:txBody>
                  <a:tcPr/>
                </a:tc>
                <a:tc>
                  <a:txBody>
                    <a:bodyPr/>
                    <a:lstStyle/>
                    <a:p>
                      <a:r>
                        <a:rPr lang="en-US" sz="1800" dirty="0">
                          <a:solidFill>
                            <a:srgbClr val="000000"/>
                          </a:solidFill>
                        </a:rPr>
                        <a:t>3.194954</a:t>
                      </a:r>
                      <a:r>
                        <a:rPr lang="en-US" sz="1800" baseline="0" dirty="0">
                          <a:solidFill>
                            <a:srgbClr val="000000"/>
                          </a:solidFill>
                        </a:rPr>
                        <a:t> secs</a:t>
                      </a:r>
                      <a:endParaRPr lang="en-US" dirty="0">
                        <a:solidFill>
                          <a:srgbClr val="000000"/>
                        </a:solidFill>
                      </a:endParaRPr>
                    </a:p>
                  </a:txBody>
                  <a:tcPr/>
                </a:tc>
                <a:tc>
                  <a:txBody>
                    <a:bodyPr/>
                    <a:lstStyle/>
                    <a:p>
                      <a:r>
                        <a:rPr lang="en-US" sz="1800" dirty="0">
                          <a:solidFill>
                            <a:srgbClr val="000000"/>
                          </a:solidFill>
                        </a:rPr>
                        <a:t>$0.026830</a:t>
                      </a:r>
                      <a:endParaRPr lang="en-US" dirty="0">
                        <a:solidFill>
                          <a:srgbClr val="000000"/>
                        </a:solidFill>
                      </a:endParaRPr>
                    </a:p>
                  </a:txBody>
                  <a:tcPr/>
                </a:tc>
                <a:extLst>
                  <a:ext uri="{0D108BD9-81ED-4DB2-BD59-A6C34878D82A}">
                    <a16:rowId xmlns:a16="http://schemas.microsoft.com/office/drawing/2014/main" val="10003"/>
                  </a:ext>
                </a:extLst>
              </a:tr>
              <a:tr h="370840">
                <a:tc>
                  <a:txBody>
                    <a:bodyPr/>
                    <a:lstStyle/>
                    <a:p>
                      <a:r>
                        <a:rPr lang="en-US" dirty="0"/>
                        <a:t>1024 MB</a:t>
                      </a:r>
                    </a:p>
                  </a:txBody>
                  <a:tcPr/>
                </a:tc>
                <a:tc>
                  <a:txBody>
                    <a:bodyPr/>
                    <a:lstStyle/>
                    <a:p>
                      <a:r>
                        <a:rPr lang="en-US" sz="1800" dirty="0">
                          <a:solidFill>
                            <a:srgbClr val="000000"/>
                          </a:solidFill>
                        </a:rPr>
                        <a:t>1.465984sec</a:t>
                      </a:r>
                      <a:endParaRPr lang="en-US" dirty="0">
                        <a:solidFill>
                          <a:srgbClr val="000000"/>
                        </a:solidFill>
                      </a:endParaRPr>
                    </a:p>
                  </a:txBody>
                  <a:tcPr/>
                </a:tc>
                <a:tc>
                  <a:txBody>
                    <a:bodyPr/>
                    <a:lstStyle/>
                    <a:p>
                      <a:r>
                        <a:rPr lang="en-US" sz="1800" dirty="0">
                          <a:solidFill>
                            <a:srgbClr val="000000"/>
                          </a:solidFill>
                        </a:rPr>
                        <a:t>$0.024638</a:t>
                      </a:r>
                      <a:endParaRPr lang="en-US" dirty="0">
                        <a:solidFill>
                          <a:srgbClr val="000000"/>
                        </a:solidFill>
                      </a:endParaRPr>
                    </a:p>
                  </a:txBody>
                  <a:tcPr/>
                </a:tc>
                <a:extLst>
                  <a:ext uri="{0D108BD9-81ED-4DB2-BD59-A6C34878D82A}">
                    <a16:rowId xmlns:a16="http://schemas.microsoft.com/office/drawing/2014/main" val="10004"/>
                  </a:ext>
                </a:extLst>
              </a:tr>
            </a:tbl>
          </a:graphicData>
        </a:graphic>
      </p:graphicFrame>
      <p:sp>
        <p:nvSpPr>
          <p:cNvPr id="5" name="Rectangle 4"/>
          <p:cNvSpPr/>
          <p:nvPr/>
        </p:nvSpPr>
        <p:spPr>
          <a:xfrm>
            <a:off x="1961535" y="4460356"/>
            <a:ext cx="5373329" cy="369332"/>
          </a:xfrm>
          <a:prstGeom prst="rect">
            <a:avLst/>
          </a:prstGeom>
        </p:spPr>
        <p:txBody>
          <a:bodyPr wrap="square">
            <a:spAutoFit/>
          </a:bodyPr>
          <a:lstStyle/>
          <a:p>
            <a:r>
              <a:rPr lang="en-US" dirty="0">
                <a:solidFill>
                  <a:schemeClr val="bg1"/>
                </a:solidFill>
              </a:rPr>
              <a:t>https://</a:t>
            </a:r>
            <a:r>
              <a:rPr lang="en-US" dirty="0" err="1">
                <a:solidFill>
                  <a:schemeClr val="bg1"/>
                </a:solidFill>
              </a:rPr>
              <a:t>github.com</a:t>
            </a:r>
            <a:r>
              <a:rPr lang="en-US" dirty="0">
                <a:solidFill>
                  <a:schemeClr val="bg1"/>
                </a:solidFill>
              </a:rPr>
              <a:t>/</a:t>
            </a:r>
            <a:r>
              <a:rPr lang="en-US" dirty="0" err="1">
                <a:solidFill>
                  <a:schemeClr val="bg1"/>
                </a:solidFill>
              </a:rPr>
              <a:t>jconning</a:t>
            </a:r>
            <a:r>
              <a:rPr lang="en-US" dirty="0">
                <a:solidFill>
                  <a:schemeClr val="bg1"/>
                </a:solidFill>
              </a:rPr>
              <a:t>/lambda-</a:t>
            </a:r>
            <a:r>
              <a:rPr lang="en-US" dirty="0" err="1">
                <a:solidFill>
                  <a:schemeClr val="bg1"/>
                </a:solidFill>
              </a:rPr>
              <a:t>cpu</a:t>
            </a:r>
            <a:r>
              <a:rPr lang="en-US" dirty="0">
                <a:solidFill>
                  <a:schemeClr val="bg1"/>
                </a:solidFill>
              </a:rPr>
              <a:t>-cost</a:t>
            </a:r>
          </a:p>
        </p:txBody>
      </p:sp>
    </p:spTree>
    <p:extLst>
      <p:ext uri="{BB962C8B-B14F-4D97-AF65-F5344CB8AC3E}">
        <p14:creationId xmlns:p14="http://schemas.microsoft.com/office/powerpoint/2010/main" val="4161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latin typeface="Amazon Ember" charset="0"/>
                <a:ea typeface="Amazon Ember" charset="0"/>
                <a:cs typeface="Amazon Ember" charset="0"/>
              </a:rPr>
              <a:t>Delete large </a:t>
            </a:r>
            <a:r>
              <a:rPr lang="en-US" sz="2400" dirty="0">
                <a:solidFill>
                  <a:schemeClr val="accent1"/>
                </a:solidFill>
                <a:latin typeface="Amazon Ember" charset="0"/>
                <a:ea typeface="Amazon Ember" charset="0"/>
                <a:cs typeface="Amazon Ember" charset="0"/>
              </a:rPr>
              <a:t>unused</a:t>
            </a:r>
            <a:r>
              <a:rPr lang="en-US" sz="2400" dirty="0">
                <a:latin typeface="Amazon Ember" charset="0"/>
                <a:ea typeface="Amazon Ember" charset="0"/>
                <a:cs typeface="Amazon Ember" charset="0"/>
              </a:rPr>
              <a:t> functions (75GB limit per region)</a:t>
            </a:r>
          </a:p>
          <a:p>
            <a:pPr marL="171450" indent="-171450">
              <a:buFont typeface="Arial" charset="0"/>
              <a:buChar char="•"/>
            </a:pPr>
            <a:endParaRPr lang="en-US" dirty="0">
              <a:latin typeface="Amazon Ember" charset="0"/>
              <a:ea typeface="Amazon Ember" charset="0"/>
              <a:cs typeface="Amazon Ember" charset="0"/>
            </a:endParaRPr>
          </a:p>
        </p:txBody>
      </p:sp>
      <p:pic>
        <p:nvPicPr>
          <p:cNvPr id="5" name="Picture 4"/>
          <p:cNvPicPr>
            <a:picLocks noChangeAspect="1"/>
          </p:cNvPicPr>
          <p:nvPr/>
        </p:nvPicPr>
        <p:blipFill>
          <a:blip r:embed="rId3"/>
          <a:stretch>
            <a:fillRect/>
          </a:stretch>
        </p:blipFill>
        <p:spPr>
          <a:xfrm>
            <a:off x="747252" y="1563111"/>
            <a:ext cx="7561006" cy="3148380"/>
          </a:xfrm>
          <a:prstGeom prst="rect">
            <a:avLst/>
          </a:prstGeom>
        </p:spPr>
      </p:pic>
    </p:spTree>
    <p:extLst>
      <p:ext uri="{BB962C8B-B14F-4D97-AF65-F5344CB8AC3E}">
        <p14:creationId xmlns:p14="http://schemas.microsoft.com/office/powerpoint/2010/main" val="187490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9D91-FA63-A245-8802-1BC8F1901871}"/>
              </a:ext>
            </a:extLst>
          </p:cNvPr>
          <p:cNvSpPr>
            <a:spLocks noGrp="1"/>
          </p:cNvSpPr>
          <p:nvPr>
            <p:ph type="title"/>
          </p:nvPr>
        </p:nvSpPr>
        <p:spPr/>
        <p:txBody>
          <a:bodyPr/>
          <a:lstStyle/>
          <a:p>
            <a:r>
              <a:rPr lang="en-US" dirty="0"/>
              <a:t>API Gateway Stages and Lambda Aliases</a:t>
            </a:r>
          </a:p>
        </p:txBody>
      </p:sp>
      <p:pic>
        <p:nvPicPr>
          <p:cNvPr id="4" name="Picture 3">
            <a:extLst>
              <a:ext uri="{FF2B5EF4-FFF2-40B4-BE49-F238E27FC236}">
                <a16:creationId xmlns:a16="http://schemas.microsoft.com/office/drawing/2014/main" id="{AF31856F-81A1-BD4E-A2AE-B5A50CD82EAB}"/>
              </a:ext>
            </a:extLst>
          </p:cNvPr>
          <p:cNvPicPr>
            <a:picLocks noChangeAspect="1"/>
          </p:cNvPicPr>
          <p:nvPr/>
        </p:nvPicPr>
        <p:blipFill>
          <a:blip r:embed="rId2"/>
          <a:stretch>
            <a:fillRect/>
          </a:stretch>
        </p:blipFill>
        <p:spPr>
          <a:xfrm>
            <a:off x="1394460" y="1834967"/>
            <a:ext cx="487495" cy="506612"/>
          </a:xfrm>
          <a:prstGeom prst="rect">
            <a:avLst/>
          </a:prstGeom>
        </p:spPr>
      </p:pic>
      <p:pic>
        <p:nvPicPr>
          <p:cNvPr id="5" name="Picture 4">
            <a:extLst>
              <a:ext uri="{FF2B5EF4-FFF2-40B4-BE49-F238E27FC236}">
                <a16:creationId xmlns:a16="http://schemas.microsoft.com/office/drawing/2014/main" id="{A24BDCCD-0A20-6F48-9073-3EC4B1501EEB}"/>
              </a:ext>
            </a:extLst>
          </p:cNvPr>
          <p:cNvPicPr>
            <a:picLocks noChangeAspect="1"/>
          </p:cNvPicPr>
          <p:nvPr/>
        </p:nvPicPr>
        <p:blipFill>
          <a:blip r:embed="rId3"/>
          <a:stretch>
            <a:fillRect/>
          </a:stretch>
        </p:blipFill>
        <p:spPr>
          <a:xfrm>
            <a:off x="5757701" y="1771996"/>
            <a:ext cx="420537" cy="506612"/>
          </a:xfrm>
          <a:prstGeom prst="rect">
            <a:avLst/>
          </a:prstGeom>
        </p:spPr>
      </p:pic>
      <p:sp>
        <p:nvSpPr>
          <p:cNvPr id="6" name="TextBox 5">
            <a:extLst>
              <a:ext uri="{FF2B5EF4-FFF2-40B4-BE49-F238E27FC236}">
                <a16:creationId xmlns:a16="http://schemas.microsoft.com/office/drawing/2014/main" id="{AB0AA506-3066-C64A-91B3-AD00D75BE032}"/>
              </a:ext>
            </a:extLst>
          </p:cNvPr>
          <p:cNvSpPr txBox="1"/>
          <p:nvPr/>
        </p:nvSpPr>
        <p:spPr>
          <a:xfrm>
            <a:off x="1394460" y="2362860"/>
            <a:ext cx="1245870" cy="2308324"/>
          </a:xfrm>
          <a:prstGeom prst="rect">
            <a:avLst/>
          </a:prstGeom>
          <a:noFill/>
        </p:spPr>
        <p:txBody>
          <a:bodyPr wrap="square" rtlCol="0">
            <a:spAutoFit/>
          </a:bodyPr>
          <a:lstStyle/>
          <a:p>
            <a:r>
              <a:rPr lang="en-US" dirty="0">
                <a:solidFill>
                  <a:schemeClr val="bg1"/>
                </a:solidFill>
              </a:rPr>
              <a:t>1</a:t>
            </a:r>
          </a:p>
          <a:p>
            <a:r>
              <a:rPr lang="en-US" dirty="0">
                <a:solidFill>
                  <a:schemeClr val="bg1"/>
                </a:solidFill>
              </a:rPr>
              <a:t>2</a:t>
            </a:r>
          </a:p>
          <a:p>
            <a:r>
              <a:rPr lang="en-US" dirty="0">
                <a:solidFill>
                  <a:schemeClr val="bg1"/>
                </a:solidFill>
              </a:rPr>
              <a:t>3 = prod</a:t>
            </a:r>
          </a:p>
          <a:p>
            <a:r>
              <a:rPr lang="en-US" dirty="0">
                <a:solidFill>
                  <a:schemeClr val="bg1"/>
                </a:solidFill>
              </a:rPr>
              <a:t>4</a:t>
            </a:r>
          </a:p>
          <a:p>
            <a:r>
              <a:rPr lang="en-US" dirty="0">
                <a:solidFill>
                  <a:schemeClr val="bg1"/>
                </a:solidFill>
              </a:rPr>
              <a:t>5</a:t>
            </a:r>
          </a:p>
          <a:p>
            <a:r>
              <a:rPr lang="en-US" dirty="0">
                <a:solidFill>
                  <a:schemeClr val="bg1"/>
                </a:solidFill>
              </a:rPr>
              <a:t>6 = beta</a:t>
            </a:r>
          </a:p>
          <a:p>
            <a:r>
              <a:rPr lang="en-US" dirty="0">
                <a:solidFill>
                  <a:schemeClr val="bg1"/>
                </a:solidFill>
              </a:rPr>
              <a:t>7</a:t>
            </a:r>
          </a:p>
          <a:p>
            <a:r>
              <a:rPr lang="en-US" dirty="0">
                <a:solidFill>
                  <a:schemeClr val="bg1"/>
                </a:solidFill>
              </a:rPr>
              <a:t>8 = dev</a:t>
            </a:r>
          </a:p>
        </p:txBody>
      </p:sp>
      <p:sp>
        <p:nvSpPr>
          <p:cNvPr id="7" name="TextBox 6">
            <a:extLst>
              <a:ext uri="{FF2B5EF4-FFF2-40B4-BE49-F238E27FC236}">
                <a16:creationId xmlns:a16="http://schemas.microsoft.com/office/drawing/2014/main" id="{2722B938-2D6F-024B-95BE-559D3E95E3CC}"/>
              </a:ext>
            </a:extLst>
          </p:cNvPr>
          <p:cNvSpPr txBox="1"/>
          <p:nvPr/>
        </p:nvSpPr>
        <p:spPr>
          <a:xfrm>
            <a:off x="5707380" y="2323200"/>
            <a:ext cx="2716530" cy="2308324"/>
          </a:xfrm>
          <a:prstGeom prst="rect">
            <a:avLst/>
          </a:prstGeom>
          <a:noFill/>
        </p:spPr>
        <p:txBody>
          <a:bodyPr wrap="square" rtlCol="0">
            <a:spAutoFit/>
          </a:bodyPr>
          <a:lstStyle/>
          <a:p>
            <a:r>
              <a:rPr lang="en-US" dirty="0">
                <a:solidFill>
                  <a:schemeClr val="bg1"/>
                </a:solidFill>
              </a:rPr>
              <a:t>Prod</a:t>
            </a:r>
          </a:p>
          <a:p>
            <a:r>
              <a:rPr lang="en-US" dirty="0" err="1">
                <a:solidFill>
                  <a:schemeClr val="bg1"/>
                </a:solidFill>
              </a:rPr>
              <a:t>lambdaAlias</a:t>
            </a:r>
            <a:r>
              <a:rPr lang="en-US" dirty="0">
                <a:solidFill>
                  <a:schemeClr val="bg1"/>
                </a:solidFill>
              </a:rPr>
              <a:t>=prod</a:t>
            </a:r>
          </a:p>
          <a:p>
            <a:endParaRPr lang="en-US" dirty="0">
              <a:solidFill>
                <a:schemeClr val="bg1"/>
              </a:solidFill>
            </a:endParaRPr>
          </a:p>
          <a:p>
            <a:r>
              <a:rPr lang="en-US" dirty="0">
                <a:solidFill>
                  <a:schemeClr val="bg1"/>
                </a:solidFill>
              </a:rPr>
              <a:t>Beta</a:t>
            </a:r>
          </a:p>
          <a:p>
            <a:r>
              <a:rPr lang="en-US" dirty="0" err="1">
                <a:solidFill>
                  <a:schemeClr val="bg1"/>
                </a:solidFill>
              </a:rPr>
              <a:t>lambdaAlias</a:t>
            </a:r>
            <a:r>
              <a:rPr lang="en-US" dirty="0">
                <a:solidFill>
                  <a:schemeClr val="bg1"/>
                </a:solidFill>
              </a:rPr>
              <a:t>=beta</a:t>
            </a:r>
          </a:p>
          <a:p>
            <a:endParaRPr lang="en-US" dirty="0">
              <a:solidFill>
                <a:schemeClr val="bg1"/>
              </a:solidFill>
            </a:endParaRPr>
          </a:p>
          <a:p>
            <a:r>
              <a:rPr lang="en-US" dirty="0">
                <a:solidFill>
                  <a:schemeClr val="bg1"/>
                </a:solidFill>
              </a:rPr>
              <a:t>Dev</a:t>
            </a:r>
          </a:p>
          <a:p>
            <a:r>
              <a:rPr lang="en-US" dirty="0" err="1">
                <a:solidFill>
                  <a:schemeClr val="bg1"/>
                </a:solidFill>
              </a:rPr>
              <a:t>lambdaAlias</a:t>
            </a:r>
            <a:r>
              <a:rPr lang="en-US" dirty="0">
                <a:solidFill>
                  <a:schemeClr val="bg1"/>
                </a:solidFill>
              </a:rPr>
              <a:t>=dev</a:t>
            </a:r>
          </a:p>
        </p:txBody>
      </p:sp>
      <p:sp>
        <p:nvSpPr>
          <p:cNvPr id="8" name="TextBox 7">
            <a:extLst>
              <a:ext uri="{FF2B5EF4-FFF2-40B4-BE49-F238E27FC236}">
                <a16:creationId xmlns:a16="http://schemas.microsoft.com/office/drawing/2014/main" id="{4521BE67-F382-4347-9194-4EE89D612A05}"/>
              </a:ext>
            </a:extLst>
          </p:cNvPr>
          <p:cNvSpPr txBox="1"/>
          <p:nvPr/>
        </p:nvSpPr>
        <p:spPr>
          <a:xfrm>
            <a:off x="1950994" y="1921525"/>
            <a:ext cx="2210862" cy="369332"/>
          </a:xfrm>
          <a:prstGeom prst="rect">
            <a:avLst/>
          </a:prstGeom>
          <a:noFill/>
        </p:spPr>
        <p:txBody>
          <a:bodyPr wrap="none" rtlCol="0">
            <a:spAutoFit/>
          </a:bodyPr>
          <a:lstStyle/>
          <a:p>
            <a:r>
              <a:rPr lang="en-US" dirty="0" err="1">
                <a:solidFill>
                  <a:schemeClr val="bg1"/>
                </a:solidFill>
              </a:rPr>
              <a:t>myLambdaFunction</a:t>
            </a:r>
            <a:endParaRPr lang="en-US" dirty="0">
              <a:solidFill>
                <a:schemeClr val="bg1"/>
              </a:solidFill>
            </a:endParaRPr>
          </a:p>
        </p:txBody>
      </p:sp>
      <p:sp>
        <p:nvSpPr>
          <p:cNvPr id="9" name="TextBox 8">
            <a:extLst>
              <a:ext uri="{FF2B5EF4-FFF2-40B4-BE49-F238E27FC236}">
                <a16:creationId xmlns:a16="http://schemas.microsoft.com/office/drawing/2014/main" id="{9947B227-7664-AA4F-8DAB-3E6FA351E197}"/>
              </a:ext>
            </a:extLst>
          </p:cNvPr>
          <p:cNvSpPr txBox="1"/>
          <p:nvPr/>
        </p:nvSpPr>
        <p:spPr>
          <a:xfrm>
            <a:off x="6277747" y="1840636"/>
            <a:ext cx="864339" cy="369332"/>
          </a:xfrm>
          <a:prstGeom prst="rect">
            <a:avLst/>
          </a:prstGeom>
          <a:noFill/>
        </p:spPr>
        <p:txBody>
          <a:bodyPr wrap="none" rtlCol="0">
            <a:spAutoFit/>
          </a:bodyPr>
          <a:lstStyle/>
          <a:p>
            <a:r>
              <a:rPr lang="en-US" dirty="0" err="1">
                <a:solidFill>
                  <a:schemeClr val="bg1"/>
                </a:solidFill>
              </a:rPr>
              <a:t>myAPI</a:t>
            </a:r>
            <a:endParaRPr lang="en-US" dirty="0">
              <a:solidFill>
                <a:schemeClr val="bg1"/>
              </a:solidFill>
            </a:endParaRPr>
          </a:p>
        </p:txBody>
      </p:sp>
      <p:cxnSp>
        <p:nvCxnSpPr>
          <p:cNvPr id="11" name="Straight Arrow Connector 10">
            <a:extLst>
              <a:ext uri="{FF2B5EF4-FFF2-40B4-BE49-F238E27FC236}">
                <a16:creationId xmlns:a16="http://schemas.microsoft.com/office/drawing/2014/main" id="{0DF46497-3E0C-1447-A8A4-CA880FC1F4E2}"/>
              </a:ext>
            </a:extLst>
          </p:cNvPr>
          <p:cNvCxnSpPr>
            <a:cxnSpLocks/>
          </p:cNvCxnSpPr>
          <p:nvPr/>
        </p:nvCxnSpPr>
        <p:spPr>
          <a:xfrm flipH="1">
            <a:off x="2343807" y="2560320"/>
            <a:ext cx="3363574" cy="5612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4DE81D59-C3C7-7E46-8B9A-05CC709166DD}"/>
              </a:ext>
            </a:extLst>
          </p:cNvPr>
          <p:cNvCxnSpPr>
            <a:cxnSpLocks/>
          </p:cNvCxnSpPr>
          <p:nvPr/>
        </p:nvCxnSpPr>
        <p:spPr>
          <a:xfrm flipH="1">
            <a:off x="2343807" y="3337560"/>
            <a:ext cx="3413894" cy="5512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68F4FF7-F9C5-FF4F-9302-4217E0C63B76}"/>
              </a:ext>
            </a:extLst>
          </p:cNvPr>
          <p:cNvCxnSpPr>
            <a:cxnSpLocks/>
          </p:cNvCxnSpPr>
          <p:nvPr/>
        </p:nvCxnSpPr>
        <p:spPr>
          <a:xfrm flipH="1">
            <a:off x="2249214" y="4153878"/>
            <a:ext cx="3458167" cy="3130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Content Placeholder 2">
            <a:extLst>
              <a:ext uri="{FF2B5EF4-FFF2-40B4-BE49-F238E27FC236}">
                <a16:creationId xmlns:a16="http://schemas.microsoft.com/office/drawing/2014/main" id="{70273A94-064B-2C42-B59E-2564934C98A7}"/>
              </a:ext>
            </a:extLst>
          </p:cNvPr>
          <p:cNvSpPr>
            <a:spLocks noGrp="1"/>
          </p:cNvSpPr>
          <p:nvPr>
            <p:ph idx="1"/>
          </p:nvPr>
        </p:nvSpPr>
        <p:spPr>
          <a:xfrm>
            <a:off x="340592" y="1009332"/>
            <a:ext cx="8205304" cy="3553926"/>
          </a:xfrm>
        </p:spPr>
        <p:txBody>
          <a:bodyPr/>
          <a:lstStyle/>
          <a:p>
            <a:r>
              <a:rPr lang="en-US" dirty="0"/>
              <a:t>Manage a single API configuration and Lambda function for multiple environment stages</a:t>
            </a:r>
          </a:p>
        </p:txBody>
      </p:sp>
    </p:spTree>
    <p:extLst>
      <p:ext uri="{BB962C8B-B14F-4D97-AF65-F5344CB8AC3E}">
        <p14:creationId xmlns:p14="http://schemas.microsoft.com/office/powerpoint/2010/main" val="120709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06109-FC6B-6D48-858E-D50796FE5DBA}"/>
              </a:ext>
            </a:extLst>
          </p:cNvPr>
          <p:cNvSpPr>
            <a:spLocks noGrp="1"/>
          </p:cNvSpPr>
          <p:nvPr>
            <p:ph type="title"/>
          </p:nvPr>
        </p:nvSpPr>
        <p:spPr/>
        <p:txBody>
          <a:bodyPr/>
          <a:lstStyle/>
          <a:p>
            <a:r>
              <a:rPr lang="en-US" dirty="0"/>
              <a:t>Traffic Shifting in Lambda Aliases</a:t>
            </a:r>
          </a:p>
        </p:txBody>
      </p:sp>
      <p:sp>
        <p:nvSpPr>
          <p:cNvPr id="3" name="Content Placeholder 2">
            <a:extLst>
              <a:ext uri="{FF2B5EF4-FFF2-40B4-BE49-F238E27FC236}">
                <a16:creationId xmlns:a16="http://schemas.microsoft.com/office/drawing/2014/main" id="{198695B5-A076-DB4F-BF95-1AEFE9346343}"/>
              </a:ext>
            </a:extLst>
          </p:cNvPr>
          <p:cNvSpPr>
            <a:spLocks noGrp="1"/>
          </p:cNvSpPr>
          <p:nvPr>
            <p:ph idx="1"/>
          </p:nvPr>
        </p:nvSpPr>
        <p:spPr/>
        <p:txBody>
          <a:bodyPr/>
          <a:lstStyle/>
          <a:p>
            <a:r>
              <a:rPr lang="en-US" dirty="0">
                <a:solidFill>
                  <a:schemeClr val="accent1"/>
                </a:solidFill>
              </a:rPr>
              <a:t>Apply a “weight” to Lambda function aliases to shift traffic between two versions</a:t>
            </a:r>
          </a:p>
          <a:p>
            <a:pPr marL="342900" indent="-342900">
              <a:buFont typeface="Arial" panose="020B0604020202020204" pitchFamily="34" charset="0"/>
              <a:buChar char="•"/>
            </a:pPr>
            <a:r>
              <a:rPr lang="en-US" dirty="0"/>
              <a:t>Create “canary” deploys</a:t>
            </a:r>
          </a:p>
          <a:p>
            <a:pPr marL="342900" indent="-342900">
              <a:buFont typeface="Arial" panose="020B0604020202020204" pitchFamily="34" charset="0"/>
              <a:buChar char="•"/>
            </a:pPr>
            <a:r>
              <a:rPr lang="en-US" dirty="0"/>
              <a:t>Do blue/green deployments between versions</a:t>
            </a:r>
          </a:p>
          <a:p>
            <a:pPr marL="342900" indent="-342900">
              <a:buFont typeface="Arial" panose="020B0604020202020204" pitchFamily="34" charset="0"/>
              <a:buChar char="•"/>
            </a:pPr>
            <a:r>
              <a:rPr lang="en-US" dirty="0"/>
              <a:t>See different metrics and logs</a:t>
            </a:r>
          </a:p>
          <a:p>
            <a:pPr marL="342900" indent="-342900">
              <a:buFont typeface="Arial" panose="020B0604020202020204" pitchFamily="34" charset="0"/>
              <a:buChar char="•"/>
            </a:pPr>
            <a:r>
              <a:rPr lang="en-US" dirty="0"/>
              <a:t>Test new functionality and rollback quickly</a:t>
            </a:r>
          </a:p>
        </p:txBody>
      </p:sp>
    </p:spTree>
    <p:extLst>
      <p:ext uri="{BB962C8B-B14F-4D97-AF65-F5344CB8AC3E}">
        <p14:creationId xmlns:p14="http://schemas.microsoft.com/office/powerpoint/2010/main" val="72460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D690-0CFE-484E-B4EB-EC742FA35C07}"/>
              </a:ext>
            </a:extLst>
          </p:cNvPr>
          <p:cNvSpPr>
            <a:spLocks noGrp="1"/>
          </p:cNvSpPr>
          <p:nvPr>
            <p:ph type="title"/>
          </p:nvPr>
        </p:nvSpPr>
        <p:spPr/>
        <p:txBody>
          <a:bodyPr/>
          <a:lstStyle/>
          <a:p>
            <a:r>
              <a:rPr lang="en-US" dirty="0"/>
              <a:t>Canary Deployment Preference</a:t>
            </a:r>
          </a:p>
        </p:txBody>
      </p:sp>
      <p:sp>
        <p:nvSpPr>
          <p:cNvPr id="3" name="Content Placeholder 2">
            <a:extLst>
              <a:ext uri="{FF2B5EF4-FFF2-40B4-BE49-F238E27FC236}">
                <a16:creationId xmlns:a16="http://schemas.microsoft.com/office/drawing/2014/main" id="{38176F44-6A90-3244-AE01-02EC8D897069}"/>
              </a:ext>
            </a:extLst>
          </p:cNvPr>
          <p:cNvSpPr>
            <a:spLocks noGrp="1"/>
          </p:cNvSpPr>
          <p:nvPr>
            <p:ph idx="1"/>
          </p:nvPr>
        </p:nvSpPr>
        <p:spPr/>
        <p:txBody>
          <a:bodyPr/>
          <a:lstStyle/>
          <a:p>
            <a:pPr marL="342900" indent="-342900">
              <a:buFont typeface="Arial" panose="020B0604020202020204" pitchFamily="34" charset="0"/>
              <a:buChar char="•"/>
            </a:pPr>
            <a:r>
              <a:rPr lang="en-US" dirty="0" err="1">
                <a:latin typeface="Courier" pitchFamily="2" charset="0"/>
              </a:rPr>
              <a:t>Canary</a:t>
            </a:r>
            <a:r>
              <a:rPr lang="en-US" dirty="0" err="1">
                <a:solidFill>
                  <a:schemeClr val="accent1"/>
                </a:solidFill>
                <a:latin typeface="Courier" pitchFamily="2" charset="0"/>
              </a:rPr>
              <a:t>X</a:t>
            </a:r>
            <a:r>
              <a:rPr lang="en-US" dirty="0" err="1">
                <a:latin typeface="Courier" pitchFamily="2" charset="0"/>
              </a:rPr>
              <a:t>Percent</a:t>
            </a:r>
            <a:r>
              <a:rPr lang="en-US" dirty="0" err="1">
                <a:solidFill>
                  <a:schemeClr val="accent1"/>
                </a:solidFill>
                <a:latin typeface="Courier" pitchFamily="2" charset="0"/>
              </a:rPr>
              <a:t>Y</a:t>
            </a:r>
            <a:r>
              <a:rPr lang="en-US" dirty="0" err="1">
                <a:latin typeface="Courier" pitchFamily="2" charset="0"/>
              </a:rPr>
              <a:t>Minutes</a:t>
            </a:r>
            <a:r>
              <a:rPr lang="en-US" dirty="0">
                <a:latin typeface="Amazon Ember" panose="020B0603020204020204" pitchFamily="34" charset="0"/>
                <a:ea typeface="Amazon Ember" panose="020B0603020204020204" pitchFamily="34" charset="0"/>
                <a:cs typeface="Amazon Ember" panose="020B0603020204020204" pitchFamily="34" charset="0"/>
              </a:rPr>
              <a:t>: X% </a:t>
            </a:r>
            <a:r>
              <a:rPr lang="en-US" dirty="0"/>
              <a:t>traffic to new function, wait for Y minutes, shift all traffic</a:t>
            </a:r>
          </a:p>
          <a:p>
            <a:pPr marL="1085850" lvl="1" indent="-342900">
              <a:buFont typeface="Arial" panose="020B0604020202020204" pitchFamily="34" charset="0"/>
              <a:buChar char="•"/>
            </a:pPr>
            <a:r>
              <a:rPr lang="en-US" dirty="0"/>
              <a:t>X = 10, Y = 5, 10, 15, 30</a:t>
            </a:r>
          </a:p>
          <a:p>
            <a:pPr marL="342900" indent="-342900">
              <a:buFont typeface="Arial" panose="020B0604020202020204" pitchFamily="34" charset="0"/>
              <a:buChar char="•"/>
            </a:pPr>
            <a:r>
              <a:rPr lang="en-US" dirty="0" err="1">
                <a:latin typeface="Courier" pitchFamily="2" charset="0"/>
              </a:rPr>
              <a:t>Linear</a:t>
            </a:r>
            <a:r>
              <a:rPr lang="en-US" dirty="0" err="1">
                <a:solidFill>
                  <a:schemeClr val="accent1"/>
                </a:solidFill>
                <a:latin typeface="Courier" pitchFamily="2" charset="0"/>
              </a:rPr>
              <a:t>X</a:t>
            </a:r>
            <a:r>
              <a:rPr lang="en-US" dirty="0" err="1">
                <a:latin typeface="Courier" pitchFamily="2" charset="0"/>
              </a:rPr>
              <a:t>PercentEvery</a:t>
            </a:r>
            <a:r>
              <a:rPr lang="en-US" dirty="0" err="1">
                <a:solidFill>
                  <a:schemeClr val="accent1"/>
                </a:solidFill>
                <a:latin typeface="Courier" pitchFamily="2" charset="0"/>
              </a:rPr>
              <a:t>Y</a:t>
            </a:r>
            <a:r>
              <a:rPr lang="en-US" dirty="0" err="1">
                <a:latin typeface="Courier" pitchFamily="2" charset="0"/>
              </a:rPr>
              <a:t>Minutes</a:t>
            </a:r>
            <a:r>
              <a:rPr lang="en-US" dirty="0"/>
              <a:t>: X% traffic every Y minutes</a:t>
            </a:r>
          </a:p>
          <a:p>
            <a:pPr marL="1085850" lvl="1" indent="-342900">
              <a:buFont typeface="Arial" panose="020B0604020202020204" pitchFamily="34" charset="0"/>
              <a:buChar char="•"/>
            </a:pPr>
            <a:r>
              <a:rPr lang="en-US" dirty="0"/>
              <a:t>X = 10, Y = 1, 2, 3, 10</a:t>
            </a:r>
          </a:p>
          <a:p>
            <a:pPr marL="342900" indent="-342900">
              <a:buFont typeface="Arial" panose="020B0604020202020204" pitchFamily="34" charset="0"/>
              <a:buChar char="•"/>
            </a:pPr>
            <a:r>
              <a:rPr lang="en-US" dirty="0" err="1">
                <a:latin typeface="Courier" pitchFamily="2" charset="0"/>
              </a:rPr>
              <a:t>AllAtOnce</a:t>
            </a:r>
            <a:r>
              <a:rPr lang="en-US" dirty="0"/>
              <a:t>: all traffic at one</a:t>
            </a:r>
          </a:p>
        </p:txBody>
      </p:sp>
    </p:spTree>
    <p:extLst>
      <p:ext uri="{BB962C8B-B14F-4D97-AF65-F5344CB8AC3E}">
        <p14:creationId xmlns:p14="http://schemas.microsoft.com/office/powerpoint/2010/main" val="274524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3DAF1-94F5-214C-9CF5-56BA6045E1B7}"/>
              </a:ext>
            </a:extLst>
          </p:cNvPr>
          <p:cNvSpPr>
            <a:spLocks noGrp="1"/>
          </p:cNvSpPr>
          <p:nvPr>
            <p:ph sz="quarter" idx="10"/>
          </p:nvPr>
        </p:nvSpPr>
        <p:spPr/>
        <p:txBody>
          <a:bodyPr/>
          <a:lstStyle/>
          <a:p>
            <a:r>
              <a:rPr lang="en-US" dirty="0"/>
              <a:t>Application Code</a:t>
            </a:r>
          </a:p>
        </p:txBody>
      </p:sp>
    </p:spTree>
    <p:extLst>
      <p:ext uri="{BB962C8B-B14F-4D97-AF65-F5344CB8AC3E}">
        <p14:creationId xmlns:p14="http://schemas.microsoft.com/office/powerpoint/2010/main" val="370380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C947AF-83BA-BA46-9DD1-3074FBBFAEC4}"/>
              </a:ext>
            </a:extLst>
          </p:cNvPr>
          <p:cNvSpPr>
            <a:spLocks noGrp="1"/>
          </p:cNvSpPr>
          <p:nvPr>
            <p:ph sz="quarter" idx="10"/>
          </p:nvPr>
        </p:nvSpPr>
        <p:spPr/>
        <p:txBody>
          <a:bodyPr/>
          <a:lstStyle/>
          <a:p>
            <a:r>
              <a:rPr lang="en-US" dirty="0"/>
              <a:t>Canary Deployments using SAM</a:t>
            </a:r>
          </a:p>
        </p:txBody>
      </p:sp>
    </p:spTree>
    <p:extLst>
      <p:ext uri="{BB962C8B-B14F-4D97-AF65-F5344CB8AC3E}">
        <p14:creationId xmlns:p14="http://schemas.microsoft.com/office/powerpoint/2010/main" val="71498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6B294-3C70-574E-B95B-A33029716C92}"/>
              </a:ext>
            </a:extLst>
          </p:cNvPr>
          <p:cNvSpPr>
            <a:spLocks noGrp="1"/>
          </p:cNvSpPr>
          <p:nvPr>
            <p:ph type="title"/>
          </p:nvPr>
        </p:nvSpPr>
        <p:spPr/>
        <p:txBody>
          <a:bodyPr/>
          <a:lstStyle/>
          <a:p>
            <a:r>
              <a:rPr lang="en-US" dirty="0"/>
              <a:t>Logging and Metrics are a universal right!</a:t>
            </a:r>
          </a:p>
        </p:txBody>
      </p:sp>
      <p:sp>
        <p:nvSpPr>
          <p:cNvPr id="3" name="Content Placeholder 2">
            <a:extLst>
              <a:ext uri="{FF2B5EF4-FFF2-40B4-BE49-F238E27FC236}">
                <a16:creationId xmlns:a16="http://schemas.microsoft.com/office/drawing/2014/main" id="{B93E8D10-8707-1345-A599-76535716F9EB}"/>
              </a:ext>
            </a:extLst>
          </p:cNvPr>
          <p:cNvSpPr>
            <a:spLocks noGrp="1"/>
          </p:cNvSpPr>
          <p:nvPr>
            <p:ph idx="1"/>
          </p:nvPr>
        </p:nvSpPr>
        <p:spPr>
          <a:xfrm>
            <a:off x="340592" y="1009332"/>
            <a:ext cx="8205304" cy="3553926"/>
          </a:xfrm>
        </p:spPr>
        <p:txBody>
          <a:bodyPr/>
          <a:lstStyle/>
          <a:p>
            <a:r>
              <a:rPr lang="en-US" b="1" dirty="0" err="1"/>
              <a:t>CloudWatch</a:t>
            </a:r>
            <a:r>
              <a:rPr lang="en-US" b="1" dirty="0"/>
              <a:t> Metrics:</a:t>
            </a:r>
          </a:p>
          <a:p>
            <a:pPr marL="342900" indent="-342900">
              <a:buFont typeface="Arial" charset="0"/>
              <a:buChar char="•"/>
            </a:pPr>
            <a:r>
              <a:rPr lang="en-US" sz="2000" dirty="0"/>
              <a:t>6 Built in metrics for Lambda</a:t>
            </a:r>
          </a:p>
          <a:p>
            <a:pPr marL="1085850" lvl="1" indent="-342900">
              <a:buFont typeface="Arial" charset="0"/>
              <a:buChar char="•"/>
            </a:pPr>
            <a:r>
              <a:rPr lang="en-US" sz="1800" dirty="0"/>
              <a:t>Invocation Count, Invocation duration, Invocation errors, Throttled Invocation, Iterator Age, DLQ Errors</a:t>
            </a:r>
          </a:p>
          <a:p>
            <a:pPr marL="1085850" lvl="1" indent="-342900">
              <a:buFont typeface="Arial" charset="0"/>
              <a:buChar char="•"/>
            </a:pPr>
            <a:r>
              <a:rPr lang="en-US" sz="1800" dirty="0"/>
              <a:t>Can call “put-metric-data” from your function code for custom metrics</a:t>
            </a:r>
          </a:p>
          <a:p>
            <a:pPr marL="342900" indent="-342900">
              <a:buFont typeface="Arial" charset="0"/>
              <a:buChar char="•"/>
            </a:pPr>
            <a:r>
              <a:rPr lang="en-US" sz="2000" dirty="0"/>
              <a:t>7 Built in metrics for API-Gateway</a:t>
            </a:r>
          </a:p>
          <a:p>
            <a:pPr marL="1085850" lvl="1" indent="-342900">
              <a:buFont typeface="Arial" charset="0"/>
              <a:buChar char="•"/>
            </a:pPr>
            <a:r>
              <a:rPr lang="en-US" sz="1800" dirty="0"/>
              <a:t>API Calls Count, Latency, 4XXs, 5XXs, Integration Latency, Cache Hit Count, Cache Miss Count</a:t>
            </a:r>
          </a:p>
          <a:p>
            <a:pPr marL="1085850" lvl="1" indent="-342900">
              <a:buFont typeface="Arial" charset="0"/>
              <a:buChar char="•"/>
            </a:pPr>
            <a:r>
              <a:rPr lang="en-US" sz="1800" dirty="0"/>
              <a:t>Error and Cache metrics now support </a:t>
            </a:r>
            <a:r>
              <a:rPr lang="en-US" sz="1800" i="1" dirty="0"/>
              <a:t>averages</a:t>
            </a:r>
            <a:r>
              <a:rPr lang="en-US" sz="1800" dirty="0"/>
              <a:t> and </a:t>
            </a:r>
            <a:r>
              <a:rPr lang="en-US" sz="1800" i="1" dirty="0"/>
              <a:t>percentiles</a:t>
            </a:r>
          </a:p>
        </p:txBody>
      </p:sp>
      <p:pic>
        <p:nvPicPr>
          <p:cNvPr id="4" name="Picture 3">
            <a:extLst>
              <a:ext uri="{FF2B5EF4-FFF2-40B4-BE49-F238E27FC236}">
                <a16:creationId xmlns:a16="http://schemas.microsoft.com/office/drawing/2014/main" id="{0A73DFB9-0C57-7E46-8444-A21F374EB6D6}"/>
              </a:ext>
            </a:extLst>
          </p:cNvPr>
          <p:cNvPicPr>
            <a:picLocks noChangeAspect="1"/>
          </p:cNvPicPr>
          <p:nvPr/>
        </p:nvPicPr>
        <p:blipFill>
          <a:blip r:embed="rId2"/>
          <a:stretch>
            <a:fillRect/>
          </a:stretch>
        </p:blipFill>
        <p:spPr>
          <a:xfrm>
            <a:off x="7875270" y="219826"/>
            <a:ext cx="1089659" cy="1230357"/>
          </a:xfrm>
          <a:prstGeom prst="rect">
            <a:avLst/>
          </a:prstGeom>
        </p:spPr>
      </p:pic>
    </p:spTree>
    <p:extLst>
      <p:ext uri="{BB962C8B-B14F-4D97-AF65-F5344CB8AC3E}">
        <p14:creationId xmlns:p14="http://schemas.microsoft.com/office/powerpoint/2010/main" val="35998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58653" y="1355051"/>
            <a:ext cx="3946451" cy="1884227"/>
          </a:xfrm>
          <a:prstGeom prst="rect">
            <a:avLst/>
          </a:prstGeom>
        </p:spPr>
      </p:pic>
      <p:sp>
        <p:nvSpPr>
          <p:cNvPr id="4" name="Title 3"/>
          <p:cNvSpPr>
            <a:spLocks noGrp="1"/>
          </p:cNvSpPr>
          <p:nvPr>
            <p:ph type="title"/>
          </p:nvPr>
        </p:nvSpPr>
        <p:spPr/>
        <p:txBody>
          <a:bodyPr/>
          <a:lstStyle/>
          <a:p>
            <a:r>
              <a:rPr lang="en-US" dirty="0"/>
              <a:t>App Monitoring with AWS X-Ray and </a:t>
            </a:r>
            <a:r>
              <a:rPr lang="en-US" dirty="0" err="1"/>
              <a:t>Serverless</a:t>
            </a:r>
            <a:endParaRPr lang="en-US" dirty="0"/>
          </a:p>
        </p:txBody>
      </p:sp>
      <p:sp>
        <p:nvSpPr>
          <p:cNvPr id="5" name="Content Placeholder 2"/>
          <p:cNvSpPr>
            <a:spLocks noGrp="1"/>
          </p:cNvSpPr>
          <p:nvPr>
            <p:ph sz="quarter" idx="4294967295"/>
          </p:nvPr>
        </p:nvSpPr>
        <p:spPr>
          <a:xfrm>
            <a:off x="0" y="1225550"/>
            <a:ext cx="5530850" cy="1604963"/>
          </a:xfrm>
        </p:spPr>
        <p:txBody>
          <a:bodyPr>
            <a:noAutofit/>
          </a:bodyPr>
          <a:lstStyle/>
          <a:p>
            <a:pPr marL="342900" indent="-342900">
              <a:spcBef>
                <a:spcPts val="0"/>
              </a:spcBef>
              <a:spcAft>
                <a:spcPts val="1200"/>
              </a:spcAft>
              <a:buFont typeface="Arial" charset="0"/>
              <a:buChar char="•"/>
            </a:pPr>
            <a:r>
              <a:rPr lang="en-US" sz="2000" dirty="0"/>
              <a:t>Lambda instruments incoming requests for all supported languages</a:t>
            </a:r>
          </a:p>
          <a:p>
            <a:pPr marL="342900" indent="-342900">
              <a:spcBef>
                <a:spcPts val="0"/>
              </a:spcBef>
              <a:spcAft>
                <a:spcPts val="1200"/>
              </a:spcAft>
              <a:buFont typeface="Arial" charset="0"/>
              <a:buChar char="•"/>
            </a:pPr>
            <a:r>
              <a:rPr lang="en-US" sz="2000" dirty="0"/>
              <a:t>Lambda runs the X-Ray daemon on all languages with an SDK</a:t>
            </a:r>
          </a:p>
        </p:txBody>
      </p:sp>
      <p:pic>
        <p:nvPicPr>
          <p:cNvPr id="7" name="Picture 6"/>
          <p:cNvPicPr>
            <a:picLocks noChangeAspect="1"/>
          </p:cNvPicPr>
          <p:nvPr/>
        </p:nvPicPr>
        <p:blipFill>
          <a:blip r:embed="rId4"/>
          <a:stretch>
            <a:fillRect/>
          </a:stretch>
        </p:blipFill>
        <p:spPr>
          <a:xfrm>
            <a:off x="6778977" y="3525877"/>
            <a:ext cx="1548945" cy="488656"/>
          </a:xfrm>
          <a:prstGeom prst="rect">
            <a:avLst/>
          </a:prstGeom>
        </p:spPr>
      </p:pic>
      <p:sp>
        <p:nvSpPr>
          <p:cNvPr id="6" name="Content Placeholder 1"/>
          <p:cNvSpPr txBox="1">
            <a:spLocks/>
          </p:cNvSpPr>
          <p:nvPr/>
        </p:nvSpPr>
        <p:spPr>
          <a:xfrm>
            <a:off x="336789" y="3239278"/>
            <a:ext cx="6280321" cy="1105571"/>
          </a:xfrm>
          <a:prstGeom prst="rect">
            <a:avLst/>
          </a:prstGeom>
          <a:ln w="12700">
            <a:solidFill>
              <a:schemeClr val="tx1"/>
            </a:solidFill>
          </a:ln>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err="1">
                <a:solidFill>
                  <a:srgbClr val="FCB64C"/>
                </a:solidFill>
                <a:latin typeface="Anonymous Pro for Powerline" charset="0"/>
                <a:ea typeface="Anonymous Pro for Powerline" charset="0"/>
                <a:cs typeface="Anonymous Pro for Powerline" charset="0"/>
              </a:rPr>
              <a:t>var</a:t>
            </a:r>
            <a:r>
              <a:rPr lang="en-US" sz="1400" dirty="0">
                <a:solidFill>
                  <a:srgbClr val="FCB64C"/>
                </a:solidFill>
                <a:latin typeface="Anonymous Pro for Powerline" charset="0"/>
                <a:ea typeface="Anonymous Pro for Powerline" charset="0"/>
                <a:cs typeface="Anonymous Pro for Powerline" charset="0"/>
              </a:rPr>
              <a:t> AWSXRay = require(‘aws-xray-sdk-core‘);</a:t>
            </a:r>
          </a:p>
          <a:p>
            <a:r>
              <a:rPr lang="en-US" sz="1400" dirty="0">
                <a:solidFill>
                  <a:srgbClr val="FCB64C"/>
                </a:solidFill>
                <a:latin typeface="Anonymous Pro for Powerline" charset="0"/>
                <a:ea typeface="Anonymous Pro for Powerline" charset="0"/>
                <a:cs typeface="Anonymous Pro for Powerline" charset="0"/>
              </a:rPr>
              <a:t>AWSXRay.middleware.setSamplingRules(‘sampling-rules.json’);</a:t>
            </a:r>
          </a:p>
          <a:p>
            <a:r>
              <a:rPr lang="en-US" sz="1400" dirty="0">
                <a:solidFill>
                  <a:srgbClr val="FCB64C"/>
                </a:solidFill>
                <a:latin typeface="Anonymous Pro for Powerline" charset="0"/>
                <a:ea typeface="Anonymous Pro for Powerline" charset="0"/>
                <a:cs typeface="Anonymous Pro for Powerline" charset="0"/>
              </a:rPr>
              <a:t>var AWS = AWSXRay.captureAWS(require(‘aws-sdk’));</a:t>
            </a:r>
          </a:p>
          <a:p>
            <a:r>
              <a:rPr lang="en-US" sz="1400" dirty="0">
                <a:solidFill>
                  <a:srgbClr val="FCB64C"/>
                </a:solidFill>
                <a:latin typeface="Anonymous Pro for Powerline" charset="0"/>
                <a:ea typeface="Anonymous Pro for Powerline" charset="0"/>
                <a:cs typeface="Anonymous Pro for Powerline" charset="0"/>
              </a:rPr>
              <a:t>S3Client = AWS.S3();</a:t>
            </a:r>
          </a:p>
          <a:p>
            <a:endParaRPr lang="en-US" sz="1400" dirty="0">
              <a:solidFill>
                <a:srgbClr val="FCB64C"/>
              </a:solidFill>
              <a:latin typeface="Anonymous Pro for Powerline" charset="0"/>
              <a:ea typeface="Anonymous Pro for Powerline" charset="0"/>
              <a:cs typeface="Anonymous Pro for Powerline" charset="0"/>
            </a:endParaRPr>
          </a:p>
        </p:txBody>
      </p:sp>
    </p:spTree>
    <p:extLst>
      <p:ext uri="{BB962C8B-B14F-4D97-AF65-F5344CB8AC3E}">
        <p14:creationId xmlns:p14="http://schemas.microsoft.com/office/powerpoint/2010/main" val="1894307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 Trace Example</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9" y="1280849"/>
            <a:ext cx="8454102" cy="2823538"/>
          </a:xfrm>
          <a:prstGeom prst="rect">
            <a:avLst/>
          </a:prstGeom>
        </p:spPr>
      </p:pic>
    </p:spTree>
    <p:extLst>
      <p:ext uri="{BB962C8B-B14F-4D97-AF65-F5344CB8AC3E}">
        <p14:creationId xmlns:p14="http://schemas.microsoft.com/office/powerpoint/2010/main" val="95522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03BD79-4832-BB4C-AC4D-33B62C15255F}"/>
              </a:ext>
            </a:extLst>
          </p:cNvPr>
          <p:cNvSpPr>
            <a:spLocks noGrp="1"/>
          </p:cNvSpPr>
          <p:nvPr>
            <p:ph sz="quarter" idx="10"/>
          </p:nvPr>
        </p:nvSpPr>
        <p:spPr/>
        <p:txBody>
          <a:bodyPr/>
          <a:lstStyle/>
          <a:p>
            <a:r>
              <a:rPr lang="en-US" dirty="0"/>
              <a:t>Monitoring Lambda </a:t>
            </a:r>
            <a:br>
              <a:rPr lang="en-US" dirty="0"/>
            </a:br>
            <a:r>
              <a:rPr lang="en-US" dirty="0"/>
              <a:t>with AWS X-Ray</a:t>
            </a:r>
          </a:p>
        </p:txBody>
      </p:sp>
    </p:spTree>
    <p:extLst>
      <p:ext uri="{BB962C8B-B14F-4D97-AF65-F5344CB8AC3E}">
        <p14:creationId xmlns:p14="http://schemas.microsoft.com/office/powerpoint/2010/main" val="424910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378094-FE2C-0244-BA4A-E16775C8092C}"/>
              </a:ext>
            </a:extLst>
          </p:cNvPr>
          <p:cNvSpPr>
            <a:spLocks noGrp="1"/>
          </p:cNvSpPr>
          <p:nvPr>
            <p:ph type="title"/>
          </p:nvPr>
        </p:nvSpPr>
        <p:spPr/>
        <p:txBody>
          <a:bodyPr/>
          <a:lstStyle/>
          <a:p>
            <a:r>
              <a:rPr lang="en-US" dirty="0"/>
              <a:t>Composing Lambda Functions</a:t>
            </a:r>
          </a:p>
        </p:txBody>
      </p:sp>
    </p:spTree>
    <p:extLst>
      <p:ext uri="{BB962C8B-B14F-4D97-AF65-F5344CB8AC3E}">
        <p14:creationId xmlns:p14="http://schemas.microsoft.com/office/powerpoint/2010/main" val="108351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lumMod val="85000"/>
                  </a:schemeClr>
                </a:solidFill>
              </a:rPr>
              <a:t>Event Processing</a:t>
            </a:r>
          </a:p>
        </p:txBody>
      </p:sp>
      <p:pic>
        <p:nvPicPr>
          <p:cNvPr id="46" name="Picture 45" descr="EC2-Instanc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7873" y="1604488"/>
            <a:ext cx="731520" cy="731520"/>
          </a:xfrm>
          <a:prstGeom prst="rect">
            <a:avLst/>
          </a:prstGeom>
        </p:spPr>
      </p:pic>
      <p:pic>
        <p:nvPicPr>
          <p:cNvPr id="77" name="Picture 76" descr="EC2-Instanc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4000" y="1601152"/>
            <a:ext cx="731520" cy="731520"/>
          </a:xfrm>
          <a:prstGeom prst="rect">
            <a:avLst/>
          </a:prstGeom>
        </p:spPr>
      </p:pic>
      <p:sp>
        <p:nvSpPr>
          <p:cNvPr id="78" name="TextBox 77"/>
          <p:cNvSpPr txBox="1"/>
          <p:nvPr/>
        </p:nvSpPr>
        <p:spPr>
          <a:xfrm>
            <a:off x="3984003" y="1821115"/>
            <a:ext cx="526692" cy="276999"/>
          </a:xfrm>
          <a:prstGeom prst="rect">
            <a:avLst/>
          </a:prstGeom>
          <a:noFill/>
        </p:spPr>
        <p:txBody>
          <a:bodyPr wrap="square" lIns="0" tIns="0" rIns="0" bIns="0" rtlCol="0">
            <a:spAutoFit/>
          </a:bodyPr>
          <a:lstStyle/>
          <a:p>
            <a:pPr algn="ctr"/>
            <a:r>
              <a:rPr lang="en-US" dirty="0">
                <a:solidFill>
                  <a:schemeClr val="bg1">
                    <a:lumMod val="85000"/>
                  </a:schemeClr>
                </a:solidFill>
                <a:latin typeface="Helvetica Neue"/>
                <a:cs typeface="Helvetica Neue"/>
              </a:rPr>
              <a:t>A</a:t>
            </a:r>
          </a:p>
        </p:txBody>
      </p:sp>
      <p:cxnSp>
        <p:nvCxnSpPr>
          <p:cNvPr id="79" name="Straight Arrow Connector 78"/>
          <p:cNvCxnSpPr>
            <a:endCxn id="46" idx="1"/>
          </p:cNvCxnSpPr>
          <p:nvPr/>
        </p:nvCxnSpPr>
        <p:spPr>
          <a:xfrm flipV="1">
            <a:off x="4615520" y="1970248"/>
            <a:ext cx="1132353" cy="3962"/>
          </a:xfrm>
          <a:prstGeom prst="straightConnector1">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850287" y="1821115"/>
            <a:ext cx="526692" cy="276999"/>
          </a:xfrm>
          <a:prstGeom prst="rect">
            <a:avLst/>
          </a:prstGeom>
          <a:noFill/>
        </p:spPr>
        <p:txBody>
          <a:bodyPr wrap="square" lIns="0" tIns="0" rIns="0" bIns="0" rtlCol="0">
            <a:spAutoFit/>
          </a:bodyPr>
          <a:lstStyle/>
          <a:p>
            <a:pPr algn="ctr"/>
            <a:r>
              <a:rPr lang="en-US" dirty="0">
                <a:solidFill>
                  <a:schemeClr val="bg1">
                    <a:lumMod val="85000"/>
                  </a:schemeClr>
                </a:solidFill>
                <a:latin typeface="Helvetica Neue"/>
                <a:cs typeface="Helvetica Neue"/>
              </a:rPr>
              <a:t>B</a:t>
            </a:r>
          </a:p>
        </p:txBody>
      </p:sp>
      <p:pic>
        <p:nvPicPr>
          <p:cNvPr id="38" name="Picture 37" descr="EC2-Instanc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59250" y="1604488"/>
            <a:ext cx="731520" cy="731520"/>
          </a:xfrm>
          <a:prstGeom prst="rect">
            <a:avLst/>
          </a:prstGeom>
        </p:spPr>
      </p:pic>
      <p:sp>
        <p:nvSpPr>
          <p:cNvPr id="39" name="TextBox 38"/>
          <p:cNvSpPr txBox="1"/>
          <p:nvPr/>
        </p:nvSpPr>
        <p:spPr>
          <a:xfrm>
            <a:off x="7561664" y="1821115"/>
            <a:ext cx="526692" cy="276999"/>
          </a:xfrm>
          <a:prstGeom prst="rect">
            <a:avLst/>
          </a:prstGeom>
          <a:noFill/>
        </p:spPr>
        <p:txBody>
          <a:bodyPr wrap="square" lIns="0" tIns="0" rIns="0" bIns="0" rtlCol="0">
            <a:spAutoFit/>
          </a:bodyPr>
          <a:lstStyle/>
          <a:p>
            <a:pPr algn="ctr"/>
            <a:r>
              <a:rPr lang="en-US" dirty="0">
                <a:solidFill>
                  <a:schemeClr val="bg1">
                    <a:lumMod val="85000"/>
                  </a:schemeClr>
                </a:solidFill>
                <a:latin typeface="Helvetica Neue"/>
                <a:cs typeface="Helvetica Neue"/>
              </a:rPr>
              <a:t>C</a:t>
            </a:r>
          </a:p>
        </p:txBody>
      </p:sp>
      <p:cxnSp>
        <p:nvCxnSpPr>
          <p:cNvPr id="40" name="Straight Arrow Connector 39"/>
          <p:cNvCxnSpPr>
            <a:stCxn id="46" idx="3"/>
            <a:endCxn id="38" idx="1"/>
          </p:cNvCxnSpPr>
          <p:nvPr/>
        </p:nvCxnSpPr>
        <p:spPr>
          <a:xfrm>
            <a:off x="6479393" y="1970248"/>
            <a:ext cx="979857" cy="0"/>
          </a:xfrm>
          <a:prstGeom prst="straightConnector1">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39859" y="1774802"/>
            <a:ext cx="2570191" cy="369332"/>
          </a:xfrm>
          <a:prstGeom prst="rect">
            <a:avLst/>
          </a:prstGeom>
          <a:noFill/>
        </p:spPr>
        <p:txBody>
          <a:bodyPr wrap="none" rtlCol="0">
            <a:spAutoFit/>
          </a:bodyPr>
          <a:lstStyle/>
          <a:p>
            <a:r>
              <a:rPr lang="en-US" dirty="0">
                <a:solidFill>
                  <a:schemeClr val="bg1">
                    <a:lumMod val="85000"/>
                  </a:schemeClr>
                </a:solidFill>
              </a:rPr>
              <a:t>Event A on B triggers C</a:t>
            </a:r>
          </a:p>
        </p:txBody>
      </p:sp>
      <p:sp>
        <p:nvSpPr>
          <p:cNvPr id="43" name="Right Arrow 42"/>
          <p:cNvSpPr/>
          <p:nvPr/>
        </p:nvSpPr>
        <p:spPr>
          <a:xfrm>
            <a:off x="2634581" y="3327893"/>
            <a:ext cx="1349422" cy="1138255"/>
          </a:xfrm>
          <a:prstGeom prst="rightArrow">
            <a:avLst/>
          </a:prstGeom>
          <a:solidFill>
            <a:schemeClr val="bg1">
              <a:lumMod val="20000"/>
              <a:lumOff val="80000"/>
            </a:schemeClr>
          </a:solidFill>
          <a:ln>
            <a:solidFill>
              <a:schemeClr val="bg1">
                <a:lumMod val="20000"/>
                <a:lumOff val="8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bg1">
                  <a:lumMod val="85000"/>
                </a:schemeClr>
              </a:solidFill>
            </a:endParaRPr>
          </a:p>
        </p:txBody>
      </p:sp>
      <p:sp>
        <p:nvSpPr>
          <p:cNvPr id="44" name="Right Arrow 43"/>
          <p:cNvSpPr/>
          <p:nvPr/>
        </p:nvSpPr>
        <p:spPr>
          <a:xfrm>
            <a:off x="5123472" y="3326514"/>
            <a:ext cx="1502458" cy="1138255"/>
          </a:xfrm>
          <a:prstGeom prst="rightArrow">
            <a:avLst/>
          </a:prstGeom>
          <a:solidFill>
            <a:schemeClr val="bg1">
              <a:lumMod val="20000"/>
              <a:lumOff val="80000"/>
            </a:schemeClr>
          </a:solidFill>
          <a:ln>
            <a:solidFill>
              <a:schemeClr val="bg1">
                <a:lumMod val="20000"/>
                <a:lumOff val="8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bg1">
                  <a:lumMod val="85000"/>
                </a:schemeClr>
              </a:solidFill>
            </a:endParaRPr>
          </a:p>
        </p:txBody>
      </p:sp>
      <p:sp>
        <p:nvSpPr>
          <p:cNvPr id="45" name="TextBox 44"/>
          <p:cNvSpPr txBox="1"/>
          <p:nvPr/>
        </p:nvSpPr>
        <p:spPr>
          <a:xfrm>
            <a:off x="1102636" y="3763564"/>
            <a:ext cx="1210588" cy="338554"/>
          </a:xfrm>
          <a:prstGeom prst="rect">
            <a:avLst/>
          </a:prstGeom>
          <a:noFill/>
        </p:spPr>
        <p:txBody>
          <a:bodyPr wrap="none" rtlCol="0">
            <a:spAutoFit/>
          </a:bodyPr>
          <a:lstStyle/>
          <a:p>
            <a:r>
              <a:rPr lang="en-US" sz="1600" b="1">
                <a:solidFill>
                  <a:schemeClr val="bg1">
                    <a:lumMod val="85000"/>
                  </a:schemeClr>
                </a:solidFill>
              </a:rPr>
              <a:t>Invocation</a:t>
            </a:r>
            <a:endParaRPr lang="en-US" sz="1600" b="1" dirty="0">
              <a:solidFill>
                <a:schemeClr val="bg1">
                  <a:lumMod val="85000"/>
                </a:schemeClr>
              </a:solidFill>
            </a:endParaRPr>
          </a:p>
        </p:txBody>
      </p:sp>
      <p:grpSp>
        <p:nvGrpSpPr>
          <p:cNvPr id="47" name="Group 2822"/>
          <p:cNvGrpSpPr/>
          <p:nvPr/>
        </p:nvGrpSpPr>
        <p:grpSpPr>
          <a:xfrm>
            <a:off x="4166588" y="3530311"/>
            <a:ext cx="738460" cy="772877"/>
            <a:chOff x="0" y="0"/>
            <a:chExt cx="1394170" cy="1394170"/>
          </a:xfrm>
        </p:grpSpPr>
        <p:sp>
          <p:nvSpPr>
            <p:cNvPr id="48" name="Shape 2820"/>
            <p:cNvSpPr/>
            <p:nvPr/>
          </p:nvSpPr>
          <p:spPr>
            <a:xfrm>
              <a:off x="0" y="0"/>
              <a:ext cx="1394170" cy="1394170"/>
            </a:xfrm>
            <a:custGeom>
              <a:avLst/>
              <a:gdLst/>
              <a:ahLst/>
              <a:cxnLst>
                <a:cxn ang="0">
                  <a:pos x="wd2" y="hd2"/>
                </a:cxn>
                <a:cxn ang="5400000">
                  <a:pos x="wd2" y="hd2"/>
                </a:cxn>
                <a:cxn ang="10800000">
                  <a:pos x="wd2" y="hd2"/>
                </a:cxn>
                <a:cxn ang="16200000">
                  <a:pos x="wd2" y="hd2"/>
                </a:cxn>
              </a:cxnLst>
              <a:rect l="0" t="0" r="r" b="b"/>
              <a:pathLst>
                <a:path w="21600" h="21600" extrusionOk="0">
                  <a:moveTo>
                    <a:pt x="20048" y="0"/>
                  </a:moveTo>
                  <a:cubicBezTo>
                    <a:pt x="1552" y="0"/>
                    <a:pt x="1552" y="0"/>
                    <a:pt x="1552" y="0"/>
                  </a:cubicBezTo>
                  <a:cubicBezTo>
                    <a:pt x="696" y="0"/>
                    <a:pt x="0" y="696"/>
                    <a:pt x="0" y="1552"/>
                  </a:cubicBezTo>
                  <a:cubicBezTo>
                    <a:pt x="0" y="20048"/>
                    <a:pt x="0" y="20048"/>
                    <a:pt x="0" y="20048"/>
                  </a:cubicBezTo>
                  <a:cubicBezTo>
                    <a:pt x="0" y="20904"/>
                    <a:pt x="696" y="21600"/>
                    <a:pt x="1552" y="21600"/>
                  </a:cubicBezTo>
                  <a:cubicBezTo>
                    <a:pt x="7334" y="21600"/>
                    <a:pt x="7334" y="21600"/>
                    <a:pt x="7334" y="21600"/>
                  </a:cubicBezTo>
                  <a:cubicBezTo>
                    <a:pt x="9877" y="21600"/>
                    <a:pt x="9877" y="21600"/>
                    <a:pt x="9877" y="21600"/>
                  </a:cubicBezTo>
                  <a:cubicBezTo>
                    <a:pt x="20048" y="21600"/>
                    <a:pt x="20048" y="21600"/>
                    <a:pt x="20048" y="21600"/>
                  </a:cubicBezTo>
                  <a:cubicBezTo>
                    <a:pt x="20904" y="21600"/>
                    <a:pt x="21600" y="20904"/>
                    <a:pt x="21600" y="20048"/>
                  </a:cubicBezTo>
                  <a:cubicBezTo>
                    <a:pt x="21600" y="8726"/>
                    <a:pt x="21600" y="8726"/>
                    <a:pt x="21600" y="8726"/>
                  </a:cubicBezTo>
                  <a:cubicBezTo>
                    <a:pt x="21600" y="2248"/>
                    <a:pt x="21600" y="2248"/>
                    <a:pt x="21600" y="2248"/>
                  </a:cubicBezTo>
                  <a:cubicBezTo>
                    <a:pt x="21600" y="1552"/>
                    <a:pt x="21600" y="1552"/>
                    <a:pt x="21600" y="1552"/>
                  </a:cubicBezTo>
                  <a:cubicBezTo>
                    <a:pt x="21600" y="696"/>
                    <a:pt x="20904" y="0"/>
                    <a:pt x="20048" y="0"/>
                  </a:cubicBezTo>
                  <a:close/>
                </a:path>
              </a:pathLst>
            </a:custGeom>
            <a:solidFill>
              <a:srgbClr val="FAA634"/>
            </a:solidFill>
            <a:ln w="3175" cap="flat">
              <a:noFill/>
              <a:miter lim="400000"/>
            </a:ln>
            <a:effectLst/>
          </p:spPr>
          <p:txBody>
            <a:bodyPr wrap="square" lIns="50800" tIns="50800" rIns="50800" bIns="50800" numCol="1" anchor="t">
              <a:noAutofit/>
            </a:bodyPr>
            <a:lstStyle/>
            <a:p>
              <a:pPr lvl="0" algn="l" defTabSz="914400">
                <a:defRPr sz="1800">
                  <a:solidFill>
                    <a:srgbClr val="000000"/>
                  </a:solidFill>
                  <a:latin typeface="Calibri"/>
                  <a:ea typeface="Calibri"/>
                  <a:cs typeface="Calibri"/>
                  <a:sym typeface="Calibri"/>
                </a:defRPr>
              </a:pPr>
              <a:endParaRPr>
                <a:solidFill>
                  <a:schemeClr val="bg1">
                    <a:lumMod val="85000"/>
                  </a:schemeClr>
                </a:solidFill>
              </a:endParaRPr>
            </a:p>
          </p:txBody>
        </p:sp>
        <p:pic>
          <p:nvPicPr>
            <p:cNvPr id="49" name="image11.pdf"/>
            <p:cNvPicPr/>
            <p:nvPr/>
          </p:nvPicPr>
          <p:blipFill>
            <a:blip r:embed="rId4" cstate="screen">
              <a:extLst>
                <a:ext uri="{28A0092B-C50C-407E-A947-70E740481C1C}">
                  <a14:useLocalDpi xmlns:a14="http://schemas.microsoft.com/office/drawing/2010/main"/>
                </a:ext>
              </a:extLst>
            </a:blip>
            <a:stretch>
              <a:fillRect/>
            </a:stretch>
          </p:blipFill>
          <p:spPr>
            <a:xfrm>
              <a:off x="147588" y="131039"/>
              <a:ext cx="1098992" cy="1132092"/>
            </a:xfrm>
            <a:prstGeom prst="rect">
              <a:avLst/>
            </a:prstGeom>
            <a:ln w="3175" cap="flat">
              <a:noFill/>
              <a:miter lim="400000"/>
            </a:ln>
            <a:effectLst/>
          </p:spPr>
        </p:pic>
      </p:grpSp>
      <p:sp>
        <p:nvSpPr>
          <p:cNvPr id="50" name="TextBox 49"/>
          <p:cNvSpPr txBox="1"/>
          <p:nvPr/>
        </p:nvSpPr>
        <p:spPr>
          <a:xfrm>
            <a:off x="3817543" y="4437623"/>
            <a:ext cx="1563311" cy="276999"/>
          </a:xfrm>
          <a:prstGeom prst="rect">
            <a:avLst/>
          </a:prstGeom>
          <a:noFill/>
        </p:spPr>
        <p:txBody>
          <a:bodyPr wrap="square" rtlCol="0">
            <a:spAutoFit/>
          </a:bodyPr>
          <a:lstStyle/>
          <a:p>
            <a:pPr algn="ctr"/>
            <a:r>
              <a:rPr lang="en-US" sz="1200" b="1" dirty="0">
                <a:solidFill>
                  <a:schemeClr val="bg1">
                    <a:lumMod val="85000"/>
                  </a:schemeClr>
                </a:solidFill>
              </a:rPr>
              <a:t>Lambda functions</a:t>
            </a:r>
          </a:p>
        </p:txBody>
      </p:sp>
      <p:sp>
        <p:nvSpPr>
          <p:cNvPr id="51" name="TextBox 50"/>
          <p:cNvSpPr txBox="1"/>
          <p:nvPr/>
        </p:nvSpPr>
        <p:spPr>
          <a:xfrm>
            <a:off x="7034044" y="3728116"/>
            <a:ext cx="822661" cy="338554"/>
          </a:xfrm>
          <a:prstGeom prst="rect">
            <a:avLst/>
          </a:prstGeom>
          <a:noFill/>
        </p:spPr>
        <p:txBody>
          <a:bodyPr wrap="none" rtlCol="0">
            <a:spAutoFit/>
          </a:bodyPr>
          <a:lstStyle/>
          <a:p>
            <a:r>
              <a:rPr lang="en-US" sz="1600" b="1" dirty="0">
                <a:solidFill>
                  <a:schemeClr val="bg1">
                    <a:lumMod val="85000"/>
                  </a:schemeClr>
                </a:solidFill>
              </a:rPr>
              <a:t>Action</a:t>
            </a:r>
          </a:p>
        </p:txBody>
      </p:sp>
      <p:cxnSp>
        <p:nvCxnSpPr>
          <p:cNvPr id="53" name="Straight Connector 52"/>
          <p:cNvCxnSpPr/>
          <p:nvPr/>
        </p:nvCxnSpPr>
        <p:spPr>
          <a:xfrm flipV="1">
            <a:off x="749508" y="2968052"/>
            <a:ext cx="7792585" cy="7496"/>
          </a:xfrm>
          <a:prstGeom prst="line">
            <a:avLst/>
          </a:prstGeom>
          <a:ln>
            <a:solidFill>
              <a:schemeClr val="bg1">
                <a:lumMod val="20000"/>
                <a:lumOff val="8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6045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35" grpId="0"/>
      <p:bldP spid="39" grpId="0"/>
      <p:bldP spid="42" grpId="0"/>
      <p:bldP spid="43" grpId="0" animBg="1"/>
      <p:bldP spid="44" grpId="0" animBg="1"/>
      <p:bldP spid="45" grpId="0"/>
      <p:bldP spid="50" grpId="0"/>
      <p:bldP spid="51"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lumMod val="95000"/>
                  </a:schemeClr>
                </a:solidFill>
              </a:rPr>
              <a:t>Event-driven platform</a:t>
            </a:r>
          </a:p>
        </p:txBody>
      </p:sp>
      <p:sp>
        <p:nvSpPr>
          <p:cNvPr id="4" name="Rectangle 3"/>
          <p:cNvSpPr/>
          <p:nvPr/>
        </p:nvSpPr>
        <p:spPr>
          <a:xfrm>
            <a:off x="398751" y="2165639"/>
            <a:ext cx="868010"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S3 event notifications</a:t>
            </a:r>
          </a:p>
        </p:txBody>
      </p:sp>
      <p:sp>
        <p:nvSpPr>
          <p:cNvPr id="5" name="Rectangle 4"/>
          <p:cNvSpPr/>
          <p:nvPr/>
        </p:nvSpPr>
        <p:spPr>
          <a:xfrm>
            <a:off x="1140290" y="2165639"/>
            <a:ext cx="864744" cy="369332"/>
          </a:xfrm>
          <a:prstGeom prst="rect">
            <a:avLst/>
          </a:prstGeom>
        </p:spPr>
        <p:txBody>
          <a:bodyPr wrap="square">
            <a:spAutoFit/>
          </a:bodyPr>
          <a:lstStyle/>
          <a:p>
            <a:pPr lvl="0" algn="ctr">
              <a:defRPr sz="1800">
                <a:solidFill>
                  <a:srgbClr val="000000"/>
                </a:solidFill>
              </a:defRPr>
            </a:pPr>
            <a:r>
              <a:rPr lang="en-US" sz="900" dirty="0" err="1">
                <a:solidFill>
                  <a:schemeClr val="bg1">
                    <a:lumMod val="95000"/>
                  </a:schemeClr>
                </a:solidFill>
                <a:latin typeface="Arial"/>
                <a:cs typeface="Arial"/>
              </a:rPr>
              <a:t>DynamoDB</a:t>
            </a:r>
            <a:r>
              <a:rPr lang="en-US" sz="900" dirty="0">
                <a:solidFill>
                  <a:schemeClr val="bg1">
                    <a:lumMod val="95000"/>
                  </a:schemeClr>
                </a:solidFill>
                <a:latin typeface="Arial"/>
                <a:cs typeface="Arial"/>
              </a:rPr>
              <a:t> Streams</a:t>
            </a:r>
          </a:p>
        </p:txBody>
      </p:sp>
      <p:sp>
        <p:nvSpPr>
          <p:cNvPr id="6" name="Rectangle 5"/>
          <p:cNvSpPr/>
          <p:nvPr/>
        </p:nvSpPr>
        <p:spPr>
          <a:xfrm>
            <a:off x="1979358" y="2174107"/>
            <a:ext cx="620784"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Kinesis events</a:t>
            </a:r>
          </a:p>
        </p:txBody>
      </p:sp>
      <p:sp>
        <p:nvSpPr>
          <p:cNvPr id="7" name="Rectangle 6"/>
          <p:cNvSpPr/>
          <p:nvPr/>
        </p:nvSpPr>
        <p:spPr>
          <a:xfrm>
            <a:off x="1959214" y="3037165"/>
            <a:ext cx="620784"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Cognito events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721" y="1731182"/>
            <a:ext cx="431907" cy="4294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8938" y="1717673"/>
            <a:ext cx="431907" cy="42940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2134" y="1717673"/>
            <a:ext cx="431907" cy="429400"/>
          </a:xfrm>
          <a:prstGeom prst="rect">
            <a:avLst/>
          </a:prstGeom>
        </p:spPr>
      </p:pic>
      <p:sp>
        <p:nvSpPr>
          <p:cNvPr id="12" name="Rectangle 11"/>
          <p:cNvSpPr/>
          <p:nvPr/>
        </p:nvSpPr>
        <p:spPr>
          <a:xfrm>
            <a:off x="545182" y="3057702"/>
            <a:ext cx="620784"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SNS events</a:t>
            </a: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927" y="2586711"/>
            <a:ext cx="431907" cy="429400"/>
          </a:xfrm>
          <a:prstGeom prst="rect">
            <a:avLst/>
          </a:prstGeom>
        </p:spPr>
      </p:pic>
      <p:sp>
        <p:nvSpPr>
          <p:cNvPr id="14" name="Rectangle 13"/>
          <p:cNvSpPr/>
          <p:nvPr/>
        </p:nvSpPr>
        <p:spPr>
          <a:xfrm>
            <a:off x="1202076" y="3962975"/>
            <a:ext cx="620784"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Custom events</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4836" y="3531847"/>
            <a:ext cx="431907" cy="429400"/>
          </a:xfrm>
          <a:prstGeom prst="rect">
            <a:avLst/>
          </a:prstGeom>
        </p:spPr>
      </p:pic>
      <p:pic>
        <p:nvPicPr>
          <p:cNvPr id="16" name="Picture 15" descr="iPhone-Mobile.pn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912219" y="3845434"/>
            <a:ext cx="133739" cy="249747"/>
          </a:xfrm>
          <a:prstGeom prst="rect">
            <a:avLst/>
          </a:prstGeom>
        </p:spPr>
      </p:pic>
      <p:pic>
        <p:nvPicPr>
          <p:cNvPr id="17" name="Picture 16" descr="Kindle-Fire-HD.png"/>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805356" y="3522420"/>
            <a:ext cx="347463" cy="263222"/>
          </a:xfrm>
          <a:prstGeom prst="rect">
            <a:avLst/>
          </a:prstGeom>
        </p:spPr>
      </p:pic>
      <p:pic>
        <p:nvPicPr>
          <p:cNvPr id="18" name="Picture 17" descr="Browers-Chrome.png"/>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407877" y="3546198"/>
            <a:ext cx="319420" cy="234360"/>
          </a:xfrm>
          <a:prstGeom prst="rect">
            <a:avLst/>
          </a:prstGeom>
        </p:spPr>
      </p:pic>
      <p:pic>
        <p:nvPicPr>
          <p:cNvPr id="20" name="Picture 2" descr="C:\Users\timwagne\Downloads\AWS Image Library\PNG\Generic-Orange-Gears.png"/>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336490" y="3838347"/>
            <a:ext cx="542789" cy="3166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8939" y="2570474"/>
            <a:ext cx="431907" cy="429400"/>
          </a:xfrm>
          <a:prstGeom prst="rect">
            <a:avLst/>
          </a:prstGeom>
        </p:spPr>
      </p:pic>
      <p:sp>
        <p:nvSpPr>
          <p:cNvPr id="22" name="Rectangle 21"/>
          <p:cNvSpPr/>
          <p:nvPr/>
        </p:nvSpPr>
        <p:spPr>
          <a:xfrm>
            <a:off x="1172439" y="3053411"/>
            <a:ext cx="780302"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CloudTrail events</a:t>
            </a:r>
          </a:p>
        </p:txBody>
      </p:sp>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4045" y="2570474"/>
            <a:ext cx="431907" cy="429400"/>
          </a:xfrm>
          <a:prstGeom prst="rect">
            <a:avLst/>
          </a:prstGeom>
        </p:spPr>
      </p:pic>
      <p:sp>
        <p:nvSpPr>
          <p:cNvPr id="45" name="Right Arrow 44"/>
          <p:cNvSpPr/>
          <p:nvPr/>
        </p:nvSpPr>
        <p:spPr>
          <a:xfrm>
            <a:off x="2927691" y="1951404"/>
            <a:ext cx="1349422" cy="1138255"/>
          </a:xfrm>
          <a:prstGeom prst="rightArrow">
            <a:avLst/>
          </a:prstGeom>
          <a:solidFill>
            <a:schemeClr val="bg1">
              <a:lumMod val="85000"/>
            </a:schemeClr>
          </a:solidFill>
          <a:ln>
            <a:solidFill>
              <a:schemeClr val="bg1">
                <a:lumMod val="20000"/>
                <a:lumOff val="8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bg1">
                  <a:lumMod val="95000"/>
                </a:schemeClr>
              </a:solidFill>
            </a:endParaRPr>
          </a:p>
        </p:txBody>
      </p:sp>
      <p:sp>
        <p:nvSpPr>
          <p:cNvPr id="46" name="Right Arrow 45"/>
          <p:cNvSpPr/>
          <p:nvPr/>
        </p:nvSpPr>
        <p:spPr>
          <a:xfrm>
            <a:off x="5416582" y="1950025"/>
            <a:ext cx="1502458" cy="1138255"/>
          </a:xfrm>
          <a:prstGeom prst="rightArrow">
            <a:avLst/>
          </a:prstGeom>
          <a:solidFill>
            <a:schemeClr val="bg1">
              <a:lumMod val="85000"/>
            </a:schemeClr>
          </a:solidFill>
          <a:ln>
            <a:solidFill>
              <a:schemeClr val="bg1">
                <a:lumMod val="20000"/>
                <a:lumOff val="8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bg1">
                  <a:lumMod val="95000"/>
                </a:schemeClr>
              </a:solidFill>
            </a:endParaRPr>
          </a:p>
        </p:txBody>
      </p:sp>
      <p:pic>
        <p:nvPicPr>
          <p:cNvPr id="53" name="Picture 52"/>
          <p:cNvPicPr>
            <a:picLocks noChangeAspect="1"/>
          </p:cNvPicPr>
          <p:nvPr/>
        </p:nvPicPr>
        <p:blipFill>
          <a:blip r:embed="rId11"/>
          <a:stretch>
            <a:fillRect/>
          </a:stretch>
        </p:blipFill>
        <p:spPr>
          <a:xfrm>
            <a:off x="8307070" y="3015738"/>
            <a:ext cx="469900" cy="469900"/>
          </a:xfrm>
          <a:prstGeom prst="rect">
            <a:avLst/>
          </a:prstGeom>
        </p:spPr>
      </p:pic>
      <p:sp>
        <p:nvSpPr>
          <p:cNvPr id="54" name="TextBox 53"/>
          <p:cNvSpPr txBox="1"/>
          <p:nvPr/>
        </p:nvSpPr>
        <p:spPr>
          <a:xfrm>
            <a:off x="8154373" y="2801960"/>
            <a:ext cx="644728" cy="246221"/>
          </a:xfrm>
          <a:prstGeom prst="rect">
            <a:avLst/>
          </a:prstGeom>
          <a:noFill/>
        </p:spPr>
        <p:txBody>
          <a:bodyPr wrap="none" rtlCol="0">
            <a:spAutoFit/>
          </a:bodyPr>
          <a:lstStyle/>
          <a:p>
            <a:r>
              <a:rPr lang="en-US" sz="1000" dirty="0">
                <a:solidFill>
                  <a:schemeClr val="bg1">
                    <a:lumMod val="95000"/>
                  </a:schemeClr>
                </a:solidFill>
              </a:rPr>
              <a:t>Lambda</a:t>
            </a:r>
            <a:endParaRPr lang="en-US" dirty="0">
              <a:solidFill>
                <a:schemeClr val="bg1">
                  <a:lumMod val="95000"/>
                </a:schemeClr>
              </a:solidFill>
            </a:endParaRPr>
          </a:p>
        </p:txBody>
      </p:sp>
      <p:pic>
        <p:nvPicPr>
          <p:cNvPr id="55" name="Picture 54" descr="DynamoDB.png"/>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633540" y="3041171"/>
            <a:ext cx="453798" cy="446083"/>
          </a:xfrm>
          <a:prstGeom prst="rect">
            <a:avLst/>
          </a:prstGeom>
        </p:spPr>
      </p:pic>
      <p:sp>
        <p:nvSpPr>
          <p:cNvPr id="56" name="TextBox 55"/>
          <p:cNvSpPr txBox="1"/>
          <p:nvPr/>
        </p:nvSpPr>
        <p:spPr>
          <a:xfrm>
            <a:off x="7376265" y="2813430"/>
            <a:ext cx="838691" cy="246221"/>
          </a:xfrm>
          <a:prstGeom prst="rect">
            <a:avLst/>
          </a:prstGeom>
          <a:noFill/>
        </p:spPr>
        <p:txBody>
          <a:bodyPr wrap="none" rtlCol="0">
            <a:spAutoFit/>
          </a:bodyPr>
          <a:lstStyle/>
          <a:p>
            <a:r>
              <a:rPr lang="en-US" sz="1000" dirty="0">
                <a:solidFill>
                  <a:schemeClr val="bg1">
                    <a:lumMod val="95000"/>
                  </a:schemeClr>
                </a:solidFill>
              </a:rPr>
              <a:t>DynamoDB</a:t>
            </a:r>
            <a:endParaRPr lang="en-US" dirty="0">
              <a:solidFill>
                <a:schemeClr val="bg1">
                  <a:lumMod val="95000"/>
                </a:schemeClr>
              </a:solidFill>
            </a:endParaRPr>
          </a:p>
        </p:txBody>
      </p:sp>
      <p:pic>
        <p:nvPicPr>
          <p:cNvPr id="57" name="Picture 56" descr="Kinesis.eps"/>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683123" y="3797224"/>
            <a:ext cx="404215" cy="485058"/>
          </a:xfrm>
          <a:prstGeom prst="rect">
            <a:avLst/>
          </a:prstGeom>
        </p:spPr>
      </p:pic>
      <p:sp>
        <p:nvSpPr>
          <p:cNvPr id="58" name="TextBox 57"/>
          <p:cNvSpPr txBox="1"/>
          <p:nvPr/>
        </p:nvSpPr>
        <p:spPr>
          <a:xfrm>
            <a:off x="7592427" y="3573400"/>
            <a:ext cx="596638" cy="246221"/>
          </a:xfrm>
          <a:prstGeom prst="rect">
            <a:avLst/>
          </a:prstGeom>
          <a:noFill/>
        </p:spPr>
        <p:txBody>
          <a:bodyPr wrap="none" rtlCol="0">
            <a:spAutoFit/>
          </a:bodyPr>
          <a:lstStyle/>
          <a:p>
            <a:r>
              <a:rPr lang="en-US" sz="1000" dirty="0">
                <a:solidFill>
                  <a:schemeClr val="bg1">
                    <a:lumMod val="95000"/>
                  </a:schemeClr>
                </a:solidFill>
              </a:rPr>
              <a:t>Kinesis</a:t>
            </a:r>
            <a:endParaRPr lang="en-US" dirty="0">
              <a:solidFill>
                <a:schemeClr val="bg1">
                  <a:lumMod val="95000"/>
                </a:schemeClr>
              </a:solidFill>
            </a:endParaRPr>
          </a:p>
        </p:txBody>
      </p:sp>
      <p:pic>
        <p:nvPicPr>
          <p:cNvPr id="59" name="Picture 58" descr="S3.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274563" y="3803046"/>
            <a:ext cx="438976" cy="438976"/>
          </a:xfrm>
          <a:prstGeom prst="rect">
            <a:avLst/>
          </a:prstGeom>
        </p:spPr>
      </p:pic>
      <p:sp>
        <p:nvSpPr>
          <p:cNvPr id="60" name="TextBox 59"/>
          <p:cNvSpPr txBox="1"/>
          <p:nvPr/>
        </p:nvSpPr>
        <p:spPr>
          <a:xfrm>
            <a:off x="8332546" y="3567756"/>
            <a:ext cx="340158" cy="246221"/>
          </a:xfrm>
          <a:prstGeom prst="rect">
            <a:avLst/>
          </a:prstGeom>
          <a:noFill/>
        </p:spPr>
        <p:txBody>
          <a:bodyPr wrap="none" rtlCol="0">
            <a:spAutoFit/>
          </a:bodyPr>
          <a:lstStyle/>
          <a:p>
            <a:r>
              <a:rPr lang="en-US" sz="1000" dirty="0">
                <a:solidFill>
                  <a:schemeClr val="bg1">
                    <a:lumMod val="95000"/>
                  </a:schemeClr>
                </a:solidFill>
              </a:rPr>
              <a:t>S3</a:t>
            </a:r>
            <a:endParaRPr lang="en-US" dirty="0">
              <a:solidFill>
                <a:schemeClr val="bg1">
                  <a:lumMod val="95000"/>
                </a:schemeClr>
              </a:solidFill>
            </a:endParaRPr>
          </a:p>
        </p:txBody>
      </p:sp>
      <p:sp>
        <p:nvSpPr>
          <p:cNvPr id="61" name="TextBox 60"/>
          <p:cNvSpPr txBox="1"/>
          <p:nvPr/>
        </p:nvSpPr>
        <p:spPr>
          <a:xfrm>
            <a:off x="7413300" y="1503859"/>
            <a:ext cx="987771" cy="276999"/>
          </a:xfrm>
          <a:prstGeom prst="rect">
            <a:avLst/>
          </a:prstGeom>
          <a:noFill/>
        </p:spPr>
        <p:txBody>
          <a:bodyPr wrap="none" rtlCol="0">
            <a:spAutoFit/>
          </a:bodyPr>
          <a:lstStyle/>
          <a:p>
            <a:r>
              <a:rPr lang="en-US" sz="1200" dirty="0">
                <a:solidFill>
                  <a:schemeClr val="bg1">
                    <a:lumMod val="95000"/>
                  </a:schemeClr>
                </a:solidFill>
              </a:rPr>
              <a:t>Any custom</a:t>
            </a:r>
            <a:endParaRPr lang="en-US" sz="2700" dirty="0">
              <a:solidFill>
                <a:schemeClr val="bg1">
                  <a:lumMod val="95000"/>
                </a:schemeClr>
              </a:solidFill>
            </a:endParaRPr>
          </a:p>
        </p:txBody>
      </p:sp>
      <p:sp>
        <p:nvSpPr>
          <p:cNvPr id="62" name="TextBox 61"/>
          <p:cNvSpPr txBox="1"/>
          <p:nvPr/>
        </p:nvSpPr>
        <p:spPr>
          <a:xfrm>
            <a:off x="564647" y="1093454"/>
            <a:ext cx="2392001" cy="584775"/>
          </a:xfrm>
          <a:prstGeom prst="rect">
            <a:avLst/>
          </a:prstGeom>
          <a:noFill/>
        </p:spPr>
        <p:txBody>
          <a:bodyPr wrap="none" rtlCol="0">
            <a:spAutoFit/>
          </a:bodyPr>
          <a:lstStyle/>
          <a:p>
            <a:r>
              <a:rPr lang="en-US" sz="1200" b="1" dirty="0">
                <a:solidFill>
                  <a:schemeClr val="bg1">
                    <a:lumMod val="95000"/>
                  </a:schemeClr>
                </a:solidFill>
              </a:rPr>
              <a:t>Invoked in response to events</a:t>
            </a:r>
          </a:p>
          <a:p>
            <a:pPr marL="171450" indent="-171450">
              <a:buFontTx/>
              <a:buChar char="-"/>
            </a:pPr>
            <a:r>
              <a:rPr lang="en-US" sz="1000" b="1" dirty="0">
                <a:solidFill>
                  <a:schemeClr val="bg1">
                    <a:lumMod val="95000"/>
                  </a:schemeClr>
                </a:solidFill>
              </a:rPr>
              <a:t>Changes in data</a:t>
            </a:r>
          </a:p>
          <a:p>
            <a:pPr marL="171450" indent="-171450">
              <a:buFontTx/>
              <a:buChar char="-"/>
            </a:pPr>
            <a:r>
              <a:rPr lang="en-US" sz="1000" b="1" dirty="0">
                <a:solidFill>
                  <a:schemeClr val="bg1">
                    <a:lumMod val="95000"/>
                  </a:schemeClr>
                </a:solidFill>
              </a:rPr>
              <a:t>Changes in state</a:t>
            </a:r>
          </a:p>
        </p:txBody>
      </p:sp>
      <p:pic>
        <p:nvPicPr>
          <p:cNvPr id="63" name="Picture 62" descr="AWS-Cloud.png"/>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571694" y="2153013"/>
            <a:ext cx="536379" cy="527260"/>
          </a:xfrm>
          <a:prstGeom prst="rect">
            <a:avLst/>
          </a:prstGeom>
        </p:spPr>
      </p:pic>
      <p:grpSp>
        <p:nvGrpSpPr>
          <p:cNvPr id="65" name="Group 2822"/>
          <p:cNvGrpSpPr/>
          <p:nvPr/>
        </p:nvGrpSpPr>
        <p:grpSpPr>
          <a:xfrm>
            <a:off x="4459698" y="2153822"/>
            <a:ext cx="738460" cy="772877"/>
            <a:chOff x="0" y="0"/>
            <a:chExt cx="1394170" cy="1394170"/>
          </a:xfrm>
        </p:grpSpPr>
        <p:sp>
          <p:nvSpPr>
            <p:cNvPr id="66" name="Shape 2820"/>
            <p:cNvSpPr/>
            <p:nvPr/>
          </p:nvSpPr>
          <p:spPr>
            <a:xfrm>
              <a:off x="0" y="0"/>
              <a:ext cx="1394170" cy="1394170"/>
            </a:xfrm>
            <a:custGeom>
              <a:avLst/>
              <a:gdLst/>
              <a:ahLst/>
              <a:cxnLst>
                <a:cxn ang="0">
                  <a:pos x="wd2" y="hd2"/>
                </a:cxn>
                <a:cxn ang="5400000">
                  <a:pos x="wd2" y="hd2"/>
                </a:cxn>
                <a:cxn ang="10800000">
                  <a:pos x="wd2" y="hd2"/>
                </a:cxn>
                <a:cxn ang="16200000">
                  <a:pos x="wd2" y="hd2"/>
                </a:cxn>
              </a:cxnLst>
              <a:rect l="0" t="0" r="r" b="b"/>
              <a:pathLst>
                <a:path w="21600" h="21600" extrusionOk="0">
                  <a:moveTo>
                    <a:pt x="20048" y="0"/>
                  </a:moveTo>
                  <a:cubicBezTo>
                    <a:pt x="1552" y="0"/>
                    <a:pt x="1552" y="0"/>
                    <a:pt x="1552" y="0"/>
                  </a:cubicBezTo>
                  <a:cubicBezTo>
                    <a:pt x="696" y="0"/>
                    <a:pt x="0" y="696"/>
                    <a:pt x="0" y="1552"/>
                  </a:cubicBezTo>
                  <a:cubicBezTo>
                    <a:pt x="0" y="20048"/>
                    <a:pt x="0" y="20048"/>
                    <a:pt x="0" y="20048"/>
                  </a:cubicBezTo>
                  <a:cubicBezTo>
                    <a:pt x="0" y="20904"/>
                    <a:pt x="696" y="21600"/>
                    <a:pt x="1552" y="21600"/>
                  </a:cubicBezTo>
                  <a:cubicBezTo>
                    <a:pt x="7334" y="21600"/>
                    <a:pt x="7334" y="21600"/>
                    <a:pt x="7334" y="21600"/>
                  </a:cubicBezTo>
                  <a:cubicBezTo>
                    <a:pt x="9877" y="21600"/>
                    <a:pt x="9877" y="21600"/>
                    <a:pt x="9877" y="21600"/>
                  </a:cubicBezTo>
                  <a:cubicBezTo>
                    <a:pt x="20048" y="21600"/>
                    <a:pt x="20048" y="21600"/>
                    <a:pt x="20048" y="21600"/>
                  </a:cubicBezTo>
                  <a:cubicBezTo>
                    <a:pt x="20904" y="21600"/>
                    <a:pt x="21600" y="20904"/>
                    <a:pt x="21600" y="20048"/>
                  </a:cubicBezTo>
                  <a:cubicBezTo>
                    <a:pt x="21600" y="8726"/>
                    <a:pt x="21600" y="8726"/>
                    <a:pt x="21600" y="8726"/>
                  </a:cubicBezTo>
                  <a:cubicBezTo>
                    <a:pt x="21600" y="2248"/>
                    <a:pt x="21600" y="2248"/>
                    <a:pt x="21600" y="2248"/>
                  </a:cubicBezTo>
                  <a:cubicBezTo>
                    <a:pt x="21600" y="1552"/>
                    <a:pt x="21600" y="1552"/>
                    <a:pt x="21600" y="1552"/>
                  </a:cubicBezTo>
                  <a:cubicBezTo>
                    <a:pt x="21600" y="696"/>
                    <a:pt x="20904" y="0"/>
                    <a:pt x="20048" y="0"/>
                  </a:cubicBezTo>
                  <a:close/>
                </a:path>
              </a:pathLst>
            </a:custGeom>
            <a:solidFill>
              <a:srgbClr val="FAA634"/>
            </a:solidFill>
            <a:ln w="3175" cap="flat">
              <a:noFill/>
              <a:miter lim="400000"/>
            </a:ln>
            <a:effectLst/>
          </p:spPr>
          <p:txBody>
            <a:bodyPr wrap="square" lIns="50800" tIns="50800" rIns="50800" bIns="50800" numCol="1" anchor="t">
              <a:noAutofit/>
            </a:bodyPr>
            <a:lstStyle/>
            <a:p>
              <a:pPr lvl="0" algn="l" defTabSz="914400">
                <a:defRPr sz="1800">
                  <a:solidFill>
                    <a:srgbClr val="000000"/>
                  </a:solidFill>
                  <a:latin typeface="Calibri"/>
                  <a:ea typeface="Calibri"/>
                  <a:cs typeface="Calibri"/>
                  <a:sym typeface="Calibri"/>
                </a:defRPr>
              </a:pPr>
              <a:endParaRPr>
                <a:solidFill>
                  <a:schemeClr val="bg1">
                    <a:lumMod val="95000"/>
                  </a:schemeClr>
                </a:solidFill>
              </a:endParaRPr>
            </a:p>
          </p:txBody>
        </p:sp>
        <p:pic>
          <p:nvPicPr>
            <p:cNvPr id="67" name="image11.pdf"/>
            <p:cNvPicPr/>
            <p:nvPr/>
          </p:nvPicPr>
          <p:blipFill>
            <a:blip r:embed="rId16" cstate="screen">
              <a:extLst>
                <a:ext uri="{28A0092B-C50C-407E-A947-70E740481C1C}">
                  <a14:useLocalDpi xmlns:a14="http://schemas.microsoft.com/office/drawing/2010/main"/>
                </a:ext>
              </a:extLst>
            </a:blip>
            <a:stretch>
              <a:fillRect/>
            </a:stretch>
          </p:blipFill>
          <p:spPr>
            <a:xfrm>
              <a:off x="147588" y="131039"/>
              <a:ext cx="1098992" cy="1132092"/>
            </a:xfrm>
            <a:prstGeom prst="rect">
              <a:avLst/>
            </a:prstGeom>
            <a:ln w="3175" cap="flat">
              <a:noFill/>
              <a:miter lim="400000"/>
            </a:ln>
            <a:effectLst/>
          </p:spPr>
        </p:pic>
      </p:grpSp>
      <p:sp>
        <p:nvSpPr>
          <p:cNvPr id="71" name="TextBox 70"/>
          <p:cNvSpPr txBox="1"/>
          <p:nvPr/>
        </p:nvSpPr>
        <p:spPr>
          <a:xfrm>
            <a:off x="6895890" y="3580678"/>
            <a:ext cx="652743" cy="246221"/>
          </a:xfrm>
          <a:prstGeom prst="rect">
            <a:avLst/>
          </a:prstGeom>
          <a:noFill/>
        </p:spPr>
        <p:txBody>
          <a:bodyPr wrap="none" rtlCol="0">
            <a:spAutoFit/>
          </a:bodyPr>
          <a:lstStyle/>
          <a:p>
            <a:r>
              <a:rPr lang="en-US" sz="1000" dirty="0">
                <a:solidFill>
                  <a:schemeClr val="bg1">
                    <a:lumMod val="95000"/>
                  </a:schemeClr>
                </a:solidFill>
              </a:rPr>
              <a:t>Redshift</a:t>
            </a:r>
            <a:endParaRPr lang="en-US" dirty="0">
              <a:solidFill>
                <a:schemeClr val="bg1">
                  <a:lumMod val="95000"/>
                </a:schemeClr>
              </a:solidFill>
            </a:endParaRPr>
          </a:p>
        </p:txBody>
      </p:sp>
      <p:pic>
        <p:nvPicPr>
          <p:cNvPr id="72" name="Picture 71" descr="RedShift.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951180" y="3801331"/>
            <a:ext cx="491401" cy="491401"/>
          </a:xfrm>
          <a:prstGeom prst="rect">
            <a:avLst/>
          </a:prstGeom>
        </p:spPr>
      </p:pic>
      <p:pic>
        <p:nvPicPr>
          <p:cNvPr id="73" name="Picture 72" descr="SNS.png"/>
          <p:cNvPicPr>
            <a:picLocks noChangeAspect="1"/>
          </p:cNvPicPr>
          <p:nvPr/>
        </p:nvPicPr>
        <p:blipFill>
          <a:blip r:embed="rId18" cstate="hqprint">
            <a:extLst>
              <a:ext uri="{BEBA8EAE-BF5A-486C-A8C5-ECC9F3942E4B}">
                <a14:imgProps xmlns:a14="http://schemas.microsoft.com/office/drawing/2010/main">
                  <a14:imgLayer r:embed="rId19">
                    <a14:imgEffect>
                      <a14:brightnessContrast bright="-9000" contrast="39000"/>
                    </a14:imgEffect>
                  </a14:imgLayer>
                </a14:imgProps>
              </a:ext>
              <a:ext uri="{28A0092B-C50C-407E-A947-70E740481C1C}">
                <a14:useLocalDpi xmlns:a14="http://schemas.microsoft.com/office/drawing/2010/main"/>
              </a:ext>
            </a:extLst>
          </a:blip>
          <a:stretch>
            <a:fillRect/>
          </a:stretch>
        </p:blipFill>
        <p:spPr>
          <a:xfrm>
            <a:off x="6919040" y="2999874"/>
            <a:ext cx="533400" cy="533400"/>
          </a:xfrm>
          <a:prstGeom prst="rect">
            <a:avLst/>
          </a:prstGeom>
        </p:spPr>
      </p:pic>
      <p:sp>
        <p:nvSpPr>
          <p:cNvPr id="74" name="TextBox 73"/>
          <p:cNvSpPr txBox="1"/>
          <p:nvPr/>
        </p:nvSpPr>
        <p:spPr>
          <a:xfrm>
            <a:off x="6939574" y="2822383"/>
            <a:ext cx="447558" cy="246221"/>
          </a:xfrm>
          <a:prstGeom prst="rect">
            <a:avLst/>
          </a:prstGeom>
          <a:noFill/>
        </p:spPr>
        <p:txBody>
          <a:bodyPr wrap="none" rtlCol="0">
            <a:spAutoFit/>
          </a:bodyPr>
          <a:lstStyle/>
          <a:p>
            <a:r>
              <a:rPr lang="en-US" sz="1000" dirty="0">
                <a:solidFill>
                  <a:schemeClr val="bg1">
                    <a:lumMod val="95000"/>
                  </a:schemeClr>
                </a:solidFill>
              </a:rPr>
              <a:t>SNS</a:t>
            </a:r>
            <a:endParaRPr lang="en-US" dirty="0">
              <a:solidFill>
                <a:schemeClr val="bg1">
                  <a:lumMod val="95000"/>
                </a:schemeClr>
              </a:solidFill>
            </a:endParaRPr>
          </a:p>
        </p:txBody>
      </p:sp>
      <p:sp>
        <p:nvSpPr>
          <p:cNvPr id="75" name="TextBox 74"/>
          <p:cNvSpPr txBox="1"/>
          <p:nvPr/>
        </p:nvSpPr>
        <p:spPr>
          <a:xfrm>
            <a:off x="7085338" y="1033114"/>
            <a:ext cx="1922563" cy="461665"/>
          </a:xfrm>
          <a:prstGeom prst="rect">
            <a:avLst/>
          </a:prstGeom>
          <a:noFill/>
        </p:spPr>
        <p:txBody>
          <a:bodyPr wrap="square" rtlCol="0">
            <a:spAutoFit/>
          </a:bodyPr>
          <a:lstStyle/>
          <a:p>
            <a:r>
              <a:rPr lang="en-US" sz="1200" b="1" dirty="0">
                <a:solidFill>
                  <a:schemeClr val="bg1">
                    <a:lumMod val="95000"/>
                  </a:schemeClr>
                </a:solidFill>
              </a:rPr>
              <a:t>Access any service, including your own</a:t>
            </a:r>
          </a:p>
        </p:txBody>
      </p:sp>
      <p:pic>
        <p:nvPicPr>
          <p:cNvPr id="77" name="Picture 76" descr="Clouds No BG.png"/>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7526987" y="1814103"/>
            <a:ext cx="647325" cy="290023"/>
          </a:xfrm>
          <a:prstGeom prst="rect">
            <a:avLst/>
          </a:prstGeom>
        </p:spPr>
      </p:pic>
      <p:sp>
        <p:nvSpPr>
          <p:cNvPr id="47" name="TextBox 46"/>
          <p:cNvSpPr txBox="1"/>
          <p:nvPr/>
        </p:nvSpPr>
        <p:spPr>
          <a:xfrm>
            <a:off x="7442113" y="2551163"/>
            <a:ext cx="1264568" cy="246221"/>
          </a:xfrm>
          <a:prstGeom prst="rect">
            <a:avLst/>
          </a:prstGeom>
          <a:noFill/>
        </p:spPr>
        <p:txBody>
          <a:bodyPr wrap="square" rtlCol="0">
            <a:spAutoFit/>
          </a:bodyPr>
          <a:lstStyle/>
          <a:p>
            <a:r>
              <a:rPr lang="en-US" sz="1000" b="1" dirty="0">
                <a:solidFill>
                  <a:schemeClr val="bg1">
                    <a:lumMod val="95000"/>
                  </a:schemeClr>
                </a:solidFill>
              </a:rPr>
              <a:t>Such as…</a:t>
            </a:r>
          </a:p>
        </p:txBody>
      </p:sp>
      <p:sp>
        <p:nvSpPr>
          <p:cNvPr id="48" name="TextBox 47"/>
          <p:cNvSpPr txBox="1"/>
          <p:nvPr/>
        </p:nvSpPr>
        <p:spPr>
          <a:xfrm>
            <a:off x="4110653" y="3061134"/>
            <a:ext cx="1563311" cy="276999"/>
          </a:xfrm>
          <a:prstGeom prst="rect">
            <a:avLst/>
          </a:prstGeom>
          <a:noFill/>
        </p:spPr>
        <p:txBody>
          <a:bodyPr wrap="square" rtlCol="0">
            <a:spAutoFit/>
          </a:bodyPr>
          <a:lstStyle/>
          <a:p>
            <a:pPr algn="ctr"/>
            <a:r>
              <a:rPr lang="en-US" sz="1200" b="1" dirty="0">
                <a:solidFill>
                  <a:schemeClr val="bg1">
                    <a:lumMod val="95000"/>
                  </a:schemeClr>
                </a:solidFill>
              </a:rPr>
              <a:t>Lambda functions</a:t>
            </a:r>
          </a:p>
        </p:txBody>
      </p:sp>
      <p:sp>
        <p:nvSpPr>
          <p:cNvPr id="49" name="Rectangle 48"/>
          <p:cNvSpPr/>
          <p:nvPr/>
        </p:nvSpPr>
        <p:spPr>
          <a:xfrm>
            <a:off x="1785467" y="3992645"/>
            <a:ext cx="879671" cy="369332"/>
          </a:xfrm>
          <a:prstGeom prst="rect">
            <a:avLst/>
          </a:prstGeom>
        </p:spPr>
        <p:txBody>
          <a:bodyPr wrap="square">
            <a:spAutoFit/>
          </a:bodyPr>
          <a:lstStyle/>
          <a:p>
            <a:pPr lvl="0" algn="ctr">
              <a:defRPr sz="1800">
                <a:solidFill>
                  <a:srgbClr val="000000"/>
                </a:solidFill>
              </a:defRPr>
            </a:pPr>
            <a:r>
              <a:rPr lang="en-US" sz="900" dirty="0" err="1">
                <a:solidFill>
                  <a:schemeClr val="bg1">
                    <a:lumMod val="95000"/>
                  </a:schemeClr>
                </a:solidFill>
                <a:latin typeface="Arial"/>
                <a:cs typeface="Arial"/>
              </a:rPr>
              <a:t>CloudWatch</a:t>
            </a:r>
            <a:endParaRPr lang="en-US" sz="900" dirty="0">
              <a:solidFill>
                <a:schemeClr val="bg1">
                  <a:lumMod val="95000"/>
                </a:schemeClr>
              </a:solidFill>
              <a:latin typeface="Arial"/>
              <a:cs typeface="Arial"/>
            </a:endParaRPr>
          </a:p>
          <a:p>
            <a:pPr lvl="0" algn="ctr">
              <a:defRPr sz="1800">
                <a:solidFill>
                  <a:srgbClr val="000000"/>
                </a:solidFill>
              </a:defRPr>
            </a:pPr>
            <a:r>
              <a:rPr lang="en-US" sz="900" dirty="0">
                <a:solidFill>
                  <a:schemeClr val="bg1">
                    <a:lumMod val="95000"/>
                  </a:schemeClr>
                </a:solidFill>
                <a:latin typeface="Arial"/>
                <a:cs typeface="Arial"/>
              </a:rPr>
              <a:t>events</a:t>
            </a:r>
          </a:p>
        </p:txBody>
      </p:sp>
      <p:pic>
        <p:nvPicPr>
          <p:cNvPr id="50" name="Picture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4863" y="3527694"/>
            <a:ext cx="431907" cy="429400"/>
          </a:xfrm>
          <a:prstGeom prst="rect">
            <a:avLst/>
          </a:prstGeom>
        </p:spPr>
      </p:pic>
    </p:spTree>
    <p:extLst>
      <p:ext uri="{BB962C8B-B14F-4D97-AF65-F5344CB8AC3E}">
        <p14:creationId xmlns:p14="http://schemas.microsoft.com/office/powerpoint/2010/main" val="82010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lumMod val="95000"/>
                  </a:schemeClr>
                </a:solidFill>
              </a:rPr>
              <a:t>Event-driven actions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0405" y="2335949"/>
            <a:ext cx="409952" cy="491943"/>
          </a:xfrm>
          <a:prstGeom prst="rect">
            <a:avLst/>
          </a:prstGeom>
        </p:spPr>
      </p:pic>
      <p:sp>
        <p:nvSpPr>
          <p:cNvPr id="6" name="TextBox 5"/>
          <p:cNvSpPr txBox="1"/>
          <p:nvPr/>
        </p:nvSpPr>
        <p:spPr>
          <a:xfrm>
            <a:off x="5038932" y="1822422"/>
            <a:ext cx="1212896" cy="461665"/>
          </a:xfrm>
          <a:prstGeom prst="rect">
            <a:avLst/>
          </a:prstGeom>
          <a:noFill/>
        </p:spPr>
        <p:txBody>
          <a:bodyPr wrap="none" rtlCol="0">
            <a:spAutoFit/>
          </a:bodyPr>
          <a:lstStyle/>
          <a:p>
            <a:pPr algn="ctr"/>
            <a:r>
              <a:rPr lang="en-US" sz="1200" dirty="0">
                <a:solidFill>
                  <a:schemeClr val="bg1">
                    <a:lumMod val="95000"/>
                  </a:schemeClr>
                </a:solidFill>
              </a:rPr>
              <a:t>Lambda: </a:t>
            </a:r>
          </a:p>
          <a:p>
            <a:pPr algn="ctr"/>
            <a:r>
              <a:rPr lang="en-US" sz="1200" dirty="0">
                <a:solidFill>
                  <a:schemeClr val="bg1">
                    <a:lumMod val="95000"/>
                  </a:schemeClr>
                </a:solidFill>
              </a:rPr>
              <a:t>Resize Images</a:t>
            </a:r>
          </a:p>
        </p:txBody>
      </p:sp>
      <p:cxnSp>
        <p:nvCxnSpPr>
          <p:cNvPr id="9" name="Straight Arrow Connector 8"/>
          <p:cNvCxnSpPr/>
          <p:nvPr/>
        </p:nvCxnSpPr>
        <p:spPr>
          <a:xfrm>
            <a:off x="3977669" y="2581920"/>
            <a:ext cx="14627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850357" y="2581920"/>
            <a:ext cx="179720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048806" y="2581920"/>
            <a:ext cx="153355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User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4810" y="2196411"/>
            <a:ext cx="731520" cy="731520"/>
          </a:xfrm>
          <a:prstGeom prst="rect">
            <a:avLst/>
          </a:prstGeom>
        </p:spPr>
      </p:pic>
      <p:pic>
        <p:nvPicPr>
          <p:cNvPr id="24" name="Picture 23" descr="Mobile-Clien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99190" y="2218478"/>
            <a:ext cx="731520" cy="731520"/>
          </a:xfrm>
          <a:prstGeom prst="rect">
            <a:avLst/>
          </a:prstGeom>
        </p:spPr>
      </p:pic>
      <p:sp>
        <p:nvSpPr>
          <p:cNvPr id="25" name="TextBox 24"/>
          <p:cNvSpPr txBox="1"/>
          <p:nvPr/>
        </p:nvSpPr>
        <p:spPr>
          <a:xfrm>
            <a:off x="601080" y="2927931"/>
            <a:ext cx="1590500" cy="276999"/>
          </a:xfrm>
          <a:prstGeom prst="rect">
            <a:avLst/>
          </a:prstGeom>
          <a:noFill/>
        </p:spPr>
        <p:txBody>
          <a:bodyPr wrap="none" rtlCol="0">
            <a:spAutoFit/>
          </a:bodyPr>
          <a:lstStyle/>
          <a:p>
            <a:pPr algn="ctr"/>
            <a:r>
              <a:rPr lang="en-US" sz="1200" dirty="0">
                <a:solidFill>
                  <a:schemeClr val="bg1">
                    <a:lumMod val="95000"/>
                  </a:schemeClr>
                </a:solidFill>
              </a:rPr>
              <a:t>Users upload photos</a:t>
            </a:r>
          </a:p>
        </p:txBody>
      </p:sp>
      <p:pic>
        <p:nvPicPr>
          <p:cNvPr id="26" name="Picture 2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88491" y="2324238"/>
            <a:ext cx="410843" cy="537995"/>
          </a:xfrm>
          <a:prstGeom prst="rect">
            <a:avLst/>
          </a:prstGeom>
        </p:spPr>
      </p:pic>
      <p:sp>
        <p:nvSpPr>
          <p:cNvPr id="27" name="TextBox 26"/>
          <p:cNvSpPr txBox="1"/>
          <p:nvPr/>
        </p:nvSpPr>
        <p:spPr>
          <a:xfrm>
            <a:off x="3223886" y="1863607"/>
            <a:ext cx="1140056" cy="430887"/>
          </a:xfrm>
          <a:prstGeom prst="rect">
            <a:avLst/>
          </a:prstGeom>
          <a:noFill/>
        </p:spPr>
        <p:txBody>
          <a:bodyPr wrap="none" rtlCol="0">
            <a:spAutoFit/>
          </a:bodyPr>
          <a:lstStyle/>
          <a:p>
            <a:pPr algn="ctr"/>
            <a:r>
              <a:rPr lang="en-US" sz="1100" dirty="0">
                <a:solidFill>
                  <a:schemeClr val="bg1">
                    <a:lumMod val="95000"/>
                  </a:schemeClr>
                </a:solidFill>
              </a:rPr>
              <a:t>S3:</a:t>
            </a:r>
          </a:p>
          <a:p>
            <a:pPr algn="ctr"/>
            <a:r>
              <a:rPr lang="en-US" sz="1100" dirty="0">
                <a:solidFill>
                  <a:schemeClr val="bg1">
                    <a:lumMod val="95000"/>
                  </a:schemeClr>
                </a:solidFill>
              </a:rPr>
              <a:t>Source Bucket</a:t>
            </a:r>
          </a:p>
        </p:txBody>
      </p:sp>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56033" y="2335949"/>
            <a:ext cx="410843" cy="537995"/>
          </a:xfrm>
          <a:prstGeom prst="rect">
            <a:avLst/>
          </a:prstGeom>
        </p:spPr>
      </p:pic>
      <p:sp>
        <p:nvSpPr>
          <p:cNvPr id="29" name="TextBox 28"/>
          <p:cNvSpPr txBox="1"/>
          <p:nvPr/>
        </p:nvSpPr>
        <p:spPr>
          <a:xfrm>
            <a:off x="7180823" y="1875318"/>
            <a:ext cx="1361270" cy="430887"/>
          </a:xfrm>
          <a:prstGeom prst="rect">
            <a:avLst/>
          </a:prstGeom>
          <a:noFill/>
        </p:spPr>
        <p:txBody>
          <a:bodyPr wrap="none" rtlCol="0">
            <a:spAutoFit/>
          </a:bodyPr>
          <a:lstStyle/>
          <a:p>
            <a:pPr algn="ctr"/>
            <a:r>
              <a:rPr lang="en-US" sz="1100" dirty="0">
                <a:solidFill>
                  <a:schemeClr val="bg1">
                    <a:lumMod val="95000"/>
                  </a:schemeClr>
                </a:solidFill>
              </a:rPr>
              <a:t>S3:</a:t>
            </a:r>
          </a:p>
          <a:p>
            <a:pPr algn="ctr"/>
            <a:r>
              <a:rPr lang="en-US" sz="1100" dirty="0">
                <a:solidFill>
                  <a:schemeClr val="bg1">
                    <a:lumMod val="95000"/>
                  </a:schemeClr>
                </a:solidFill>
              </a:rPr>
              <a:t>Destination Bucket</a:t>
            </a:r>
          </a:p>
        </p:txBody>
      </p:sp>
      <p:sp>
        <p:nvSpPr>
          <p:cNvPr id="30" name="TextBox 29"/>
          <p:cNvSpPr txBox="1"/>
          <p:nvPr/>
        </p:nvSpPr>
        <p:spPr>
          <a:xfrm>
            <a:off x="4174338" y="2562171"/>
            <a:ext cx="1091068" cy="461665"/>
          </a:xfrm>
          <a:prstGeom prst="rect">
            <a:avLst/>
          </a:prstGeom>
          <a:noFill/>
        </p:spPr>
        <p:txBody>
          <a:bodyPr wrap="none" rtlCol="0">
            <a:spAutoFit/>
          </a:bodyPr>
          <a:lstStyle/>
          <a:p>
            <a:pPr algn="ctr"/>
            <a:r>
              <a:rPr lang="en-US" sz="1200" dirty="0">
                <a:solidFill>
                  <a:schemeClr val="bg1">
                    <a:lumMod val="95000"/>
                  </a:schemeClr>
                </a:solidFill>
              </a:rPr>
              <a:t>Triggered on </a:t>
            </a:r>
          </a:p>
          <a:p>
            <a:pPr algn="ctr"/>
            <a:r>
              <a:rPr lang="en-US" sz="1200" dirty="0">
                <a:solidFill>
                  <a:schemeClr val="bg1">
                    <a:lumMod val="95000"/>
                  </a:schemeClr>
                </a:solidFill>
              </a:rPr>
              <a:t>PUTs</a:t>
            </a:r>
          </a:p>
        </p:txBody>
      </p:sp>
      <p:sp>
        <p:nvSpPr>
          <p:cNvPr id="31" name="Rectangle 30"/>
          <p:cNvSpPr/>
          <p:nvPr/>
        </p:nvSpPr>
        <p:spPr>
          <a:xfrm>
            <a:off x="1" y="4372150"/>
            <a:ext cx="9144000" cy="780090"/>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25" y="4298312"/>
            <a:ext cx="2487197" cy="873006"/>
          </a:xfrm>
          <a:prstGeom prst="rect">
            <a:avLst/>
          </a:prstGeom>
          <a:ln>
            <a:noFill/>
          </a:ln>
        </p:spPr>
      </p:pic>
      <p:pic>
        <p:nvPicPr>
          <p:cNvPr id="33" name="Picture 32" descr="6B9FA3A8-06AC-4352-9718-9043AC6D171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8443" y="4449023"/>
            <a:ext cx="1496439" cy="4902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8846" y="4620111"/>
            <a:ext cx="1233538" cy="288539"/>
          </a:xfrm>
          <a:prstGeom prst="rect">
            <a:avLst/>
          </a:prstGeom>
          <a:ln>
            <a:noFill/>
          </a:ln>
        </p:spPr>
      </p:pic>
      <p:pic>
        <p:nvPicPr>
          <p:cNvPr id="35" name="Picture 34"/>
          <p:cNvPicPr>
            <a:picLocks noChangeAspect="1"/>
          </p:cNvPicPr>
          <p:nvPr/>
        </p:nvPicPr>
        <p:blipFill rotWithShape="1">
          <a:blip r:embed="rId10"/>
          <a:srcRect l="12965" t="27323" r="14000" b="16762"/>
          <a:stretch/>
        </p:blipFill>
        <p:spPr>
          <a:xfrm>
            <a:off x="3854558" y="4548369"/>
            <a:ext cx="2305727" cy="449092"/>
          </a:xfrm>
          <a:prstGeom prst="rect">
            <a:avLst/>
          </a:prstGeom>
        </p:spPr>
      </p:pic>
      <p:pic>
        <p:nvPicPr>
          <p:cNvPr id="36" name="Picture 35"/>
          <p:cNvPicPr>
            <a:picLocks noChangeAspect="1"/>
          </p:cNvPicPr>
          <p:nvPr/>
        </p:nvPicPr>
        <p:blipFill>
          <a:blip r:embed="rId11"/>
          <a:stretch>
            <a:fillRect/>
          </a:stretch>
        </p:blipFill>
        <p:spPr>
          <a:xfrm>
            <a:off x="6090000" y="4393716"/>
            <a:ext cx="1317917" cy="741328"/>
          </a:xfrm>
          <a:prstGeom prst="rect">
            <a:avLst/>
          </a:prstGeom>
        </p:spPr>
      </p:pic>
    </p:spTree>
    <p:extLst>
      <p:ext uri="{BB962C8B-B14F-4D97-AF65-F5344CB8AC3E}">
        <p14:creationId xmlns:p14="http://schemas.microsoft.com/office/powerpoint/2010/main" val="77749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AWS Step Functions: </a:t>
            </a:r>
            <a:br>
              <a:rPr lang="en-US" dirty="0"/>
            </a:br>
            <a:br>
              <a:rPr lang="en-US" dirty="0"/>
            </a:br>
            <a:r>
              <a:rPr lang="en-US" sz="1800" dirty="0"/>
              <a:t>Orchestrate a Serverless processing </a:t>
            </a:r>
            <a:br>
              <a:rPr lang="en-US" sz="1800" dirty="0"/>
            </a:br>
            <a:r>
              <a:rPr lang="en-US" sz="1800" dirty="0"/>
              <a:t>workflow using AWS Lambda </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441" y="114936"/>
            <a:ext cx="3927250" cy="4531932"/>
          </a:xfrm>
          <a:prstGeom prst="rect">
            <a:avLst/>
          </a:prstGeom>
        </p:spPr>
      </p:pic>
    </p:spTree>
    <p:extLst>
      <p:ext uri="{BB962C8B-B14F-4D97-AF65-F5344CB8AC3E}">
        <p14:creationId xmlns:p14="http://schemas.microsoft.com/office/powerpoint/2010/main" val="7215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3DAF1-94F5-214C-9CF5-56BA6045E1B7}"/>
              </a:ext>
            </a:extLst>
          </p:cNvPr>
          <p:cNvSpPr>
            <a:spLocks noGrp="1"/>
          </p:cNvSpPr>
          <p:nvPr>
            <p:ph sz="quarter" idx="10"/>
          </p:nvPr>
        </p:nvSpPr>
        <p:spPr/>
        <p:txBody>
          <a:bodyPr/>
          <a:lstStyle/>
          <a:p>
            <a:r>
              <a:rPr lang="en-US" dirty="0"/>
              <a:t>Local Testing using Maven</a:t>
            </a:r>
          </a:p>
        </p:txBody>
      </p:sp>
    </p:spTree>
    <p:extLst>
      <p:ext uri="{BB962C8B-B14F-4D97-AF65-F5344CB8AC3E}">
        <p14:creationId xmlns:p14="http://schemas.microsoft.com/office/powerpoint/2010/main" val="371553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7A265F-DDD1-BF4F-84D2-22A3CD110EF2}"/>
              </a:ext>
            </a:extLst>
          </p:cNvPr>
          <p:cNvSpPr>
            <a:spLocks noGrp="1"/>
          </p:cNvSpPr>
          <p:nvPr>
            <p:ph sz="quarter" idx="10"/>
          </p:nvPr>
        </p:nvSpPr>
        <p:spPr/>
        <p:txBody>
          <a:bodyPr/>
          <a:lstStyle/>
          <a:p>
            <a:r>
              <a:rPr lang="en-US" dirty="0"/>
              <a:t>Lambda Workflow</a:t>
            </a:r>
          </a:p>
          <a:p>
            <a:r>
              <a:rPr lang="en-US" dirty="0"/>
              <a:t>with AWS Step Functions</a:t>
            </a:r>
          </a:p>
        </p:txBody>
      </p:sp>
    </p:spTree>
    <p:extLst>
      <p:ext uri="{BB962C8B-B14F-4D97-AF65-F5344CB8AC3E}">
        <p14:creationId xmlns:p14="http://schemas.microsoft.com/office/powerpoint/2010/main" val="157731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Serverless</a:t>
            </a:r>
            <a:r>
              <a:rPr lang="en-US" dirty="0"/>
              <a:t> Application Repository</a:t>
            </a:r>
          </a:p>
        </p:txBody>
      </p:sp>
      <p:pic>
        <p:nvPicPr>
          <p:cNvPr id="4" name="Picture 3"/>
          <p:cNvPicPr>
            <a:picLocks noChangeAspect="1"/>
          </p:cNvPicPr>
          <p:nvPr/>
        </p:nvPicPr>
        <p:blipFill>
          <a:blip r:embed="rId2"/>
          <a:stretch>
            <a:fillRect/>
          </a:stretch>
        </p:blipFill>
        <p:spPr>
          <a:xfrm>
            <a:off x="0" y="1049045"/>
            <a:ext cx="9144000" cy="3045410"/>
          </a:xfrm>
          <a:prstGeom prst="rect">
            <a:avLst/>
          </a:prstGeom>
        </p:spPr>
      </p:pic>
    </p:spTree>
    <p:extLst>
      <p:ext uri="{BB962C8B-B14F-4D97-AF65-F5344CB8AC3E}">
        <p14:creationId xmlns:p14="http://schemas.microsoft.com/office/powerpoint/2010/main" val="179731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0F49D4-FE4F-6048-A87E-CF1A6B4C4A6A}"/>
              </a:ext>
            </a:extLst>
          </p:cNvPr>
          <p:cNvSpPr>
            <a:spLocks noGrp="1"/>
          </p:cNvSpPr>
          <p:nvPr>
            <p:ph sz="quarter" idx="10"/>
          </p:nvPr>
        </p:nvSpPr>
        <p:spPr>
          <a:xfrm>
            <a:off x="308223" y="2167403"/>
            <a:ext cx="8496730" cy="914400"/>
          </a:xfrm>
        </p:spPr>
        <p:txBody>
          <a:bodyPr/>
          <a:lstStyle/>
          <a:p>
            <a:r>
              <a:rPr lang="en-US" dirty="0" err="1"/>
              <a:t>Serverless</a:t>
            </a:r>
            <a:r>
              <a:rPr lang="en-US" dirty="0"/>
              <a:t> Application Repository</a:t>
            </a:r>
          </a:p>
        </p:txBody>
      </p:sp>
    </p:spTree>
    <p:extLst>
      <p:ext uri="{BB962C8B-B14F-4D97-AF65-F5344CB8AC3E}">
        <p14:creationId xmlns:p14="http://schemas.microsoft.com/office/powerpoint/2010/main" val="390656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Reading</a:t>
            </a:r>
          </a:p>
        </p:txBody>
      </p:sp>
      <p:sp>
        <p:nvSpPr>
          <p:cNvPr id="3" name="Content Placeholder 2"/>
          <p:cNvSpPr>
            <a:spLocks noGrp="1"/>
          </p:cNvSpPr>
          <p:nvPr>
            <p:ph idx="1"/>
          </p:nvPr>
        </p:nvSpPr>
        <p:spPr>
          <a:xfrm>
            <a:off x="336789" y="920842"/>
            <a:ext cx="8205304" cy="3553926"/>
          </a:xfrm>
        </p:spPr>
        <p:txBody>
          <a:bodyPr/>
          <a:lstStyle/>
          <a:p>
            <a:r>
              <a:rPr lang="en-US" sz="2000" dirty="0"/>
              <a:t>AWS </a:t>
            </a:r>
            <a:r>
              <a:rPr lang="en-US" sz="2000" dirty="0" err="1"/>
              <a:t>Fargate</a:t>
            </a:r>
            <a:r>
              <a:rPr lang="en-US" sz="2000" dirty="0"/>
              <a:t> &amp; Amazon ECS</a:t>
            </a:r>
          </a:p>
          <a:p>
            <a:r>
              <a:rPr lang="en-US" sz="2000" dirty="0">
                <a:hlinkClick r:id="rId2"/>
              </a:rPr>
              <a:t>https://aws.amazon.com/ecs</a:t>
            </a:r>
            <a:endParaRPr lang="en-US" sz="2000" dirty="0"/>
          </a:p>
          <a:p>
            <a:r>
              <a:rPr lang="en-US" sz="2000" dirty="0">
                <a:hlinkClick r:id="rId3"/>
              </a:rPr>
              <a:t>https://aws.amazon.com/fargate</a:t>
            </a:r>
            <a:endParaRPr lang="en-US" sz="2000" dirty="0"/>
          </a:p>
          <a:p>
            <a:endParaRPr lang="en-US" sz="2000" dirty="0"/>
          </a:p>
          <a:p>
            <a:r>
              <a:rPr lang="en-US" sz="2000" dirty="0" err="1"/>
              <a:t>Serverless</a:t>
            </a:r>
            <a:endParaRPr lang="en-US" sz="2000" dirty="0"/>
          </a:p>
          <a:p>
            <a:r>
              <a:rPr lang="en-US" sz="2000" dirty="0">
                <a:hlinkClick r:id="rId4"/>
              </a:rPr>
              <a:t>https://aws.amazon.com/serverless/</a:t>
            </a:r>
            <a:endParaRPr lang="en-US" sz="2000" dirty="0"/>
          </a:p>
          <a:p>
            <a:endParaRPr lang="en-US" sz="2000" dirty="0"/>
          </a:p>
          <a:p>
            <a:r>
              <a:rPr lang="en-US" sz="2000" dirty="0"/>
              <a:t>Kubernetes</a:t>
            </a:r>
          </a:p>
          <a:p>
            <a:r>
              <a:rPr lang="en-US" sz="2000" dirty="0">
                <a:hlinkClick r:id="rId5"/>
              </a:rPr>
              <a:t>https://aws.amazon.com/eks</a:t>
            </a:r>
            <a:endParaRPr lang="en-US" sz="2000" dirty="0"/>
          </a:p>
        </p:txBody>
      </p:sp>
    </p:spTree>
    <p:extLst>
      <p:ext uri="{BB962C8B-B14F-4D97-AF65-F5344CB8AC3E}">
        <p14:creationId xmlns:p14="http://schemas.microsoft.com/office/powerpoint/2010/main" val="133075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27B80-4BFD-5B41-B4C9-8BF5652B3683}"/>
              </a:ext>
            </a:extLst>
          </p:cNvPr>
          <p:cNvSpPr>
            <a:spLocks noGrp="1"/>
          </p:cNvSpPr>
          <p:nvPr>
            <p:ph type="title"/>
          </p:nvPr>
        </p:nvSpPr>
        <p:spPr/>
        <p:txBody>
          <a:bodyPr/>
          <a:lstStyle/>
          <a:p>
            <a:r>
              <a:rPr lang="en-US" dirty="0"/>
              <a:t>Microservices and Containers</a:t>
            </a:r>
          </a:p>
        </p:txBody>
      </p:sp>
    </p:spTree>
    <p:extLst>
      <p:ext uri="{BB962C8B-B14F-4D97-AF65-F5344CB8AC3E}">
        <p14:creationId xmlns:p14="http://schemas.microsoft.com/office/powerpoint/2010/main" val="212763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EF45F6-128D-9245-BCB9-6A877FF197D6}"/>
              </a:ext>
            </a:extLst>
          </p:cNvPr>
          <p:cNvSpPr>
            <a:spLocks noGrp="1"/>
          </p:cNvSpPr>
          <p:nvPr>
            <p:ph type="title"/>
          </p:nvPr>
        </p:nvSpPr>
        <p:spPr/>
        <p:txBody>
          <a:bodyPr/>
          <a:lstStyle/>
          <a:p>
            <a:r>
              <a:rPr lang="en-US" dirty="0"/>
              <a:t>Microservices and Containers</a:t>
            </a:r>
          </a:p>
        </p:txBody>
      </p:sp>
      <p:sp>
        <p:nvSpPr>
          <p:cNvPr id="4" name="Content Placeholder 3">
            <a:extLst>
              <a:ext uri="{FF2B5EF4-FFF2-40B4-BE49-F238E27FC236}">
                <a16:creationId xmlns:a16="http://schemas.microsoft.com/office/drawing/2014/main" id="{8304F706-1BC7-264D-B8C9-8F6D79723015}"/>
              </a:ext>
            </a:extLst>
          </p:cNvPr>
          <p:cNvSpPr>
            <a:spLocks noGrp="1"/>
          </p:cNvSpPr>
          <p:nvPr>
            <p:ph idx="1"/>
          </p:nvPr>
        </p:nvSpPr>
        <p:spPr/>
        <p:txBody>
          <a:bodyPr/>
          <a:lstStyle/>
          <a:p>
            <a:pPr marL="342900" indent="-342900">
              <a:buFont typeface="Arial" panose="020B0604020202020204" pitchFamily="34" charset="0"/>
              <a:buChar char="•"/>
            </a:pPr>
            <a:r>
              <a:rPr lang="en-US" dirty="0"/>
              <a:t>Do one thing, really well</a:t>
            </a:r>
          </a:p>
          <a:p>
            <a:pPr marL="342900" indent="-342900">
              <a:buFont typeface="Arial" panose="020B0604020202020204" pitchFamily="34" charset="0"/>
              <a:buChar char="•"/>
            </a:pPr>
            <a:r>
              <a:rPr lang="en-US" dirty="0"/>
              <a:t>Any app, any language</a:t>
            </a:r>
          </a:p>
          <a:p>
            <a:pPr marL="342900" indent="-342900">
              <a:buFont typeface="Arial" panose="020B0604020202020204" pitchFamily="34" charset="0"/>
              <a:buChar char="•"/>
            </a:pPr>
            <a:r>
              <a:rPr lang="en-US" dirty="0"/>
              <a:t>Test and deploy same artifact</a:t>
            </a:r>
          </a:p>
          <a:p>
            <a:pPr marL="342900" indent="-342900">
              <a:buFont typeface="Arial" panose="020B0604020202020204" pitchFamily="34" charset="0"/>
              <a:buChar char="•"/>
            </a:pPr>
            <a:r>
              <a:rPr lang="en-US" dirty="0"/>
              <a:t>Self-contained services</a:t>
            </a:r>
          </a:p>
          <a:p>
            <a:pPr marL="342900" indent="-342900">
              <a:buFont typeface="Arial" panose="020B0604020202020204" pitchFamily="34" charset="0"/>
              <a:buChar char="•"/>
            </a:pPr>
            <a:r>
              <a:rPr lang="en-US" dirty="0"/>
              <a:t>Isolated execution environment</a:t>
            </a:r>
          </a:p>
          <a:p>
            <a:pPr marL="342900" indent="-342900">
              <a:buFont typeface="Arial" panose="020B0604020202020204" pitchFamily="34" charset="0"/>
              <a:buChar char="•"/>
            </a:pPr>
            <a:r>
              <a:rPr lang="en-US" dirty="0"/>
              <a:t>Faster startup</a:t>
            </a:r>
          </a:p>
          <a:p>
            <a:pPr marL="342900" indent="-342900">
              <a:buFont typeface="Arial" panose="020B0604020202020204" pitchFamily="34" charset="0"/>
              <a:buChar char="•"/>
            </a:pPr>
            <a:r>
              <a:rPr lang="en-US" dirty="0"/>
              <a:t>Scaling and upgrading</a:t>
            </a:r>
          </a:p>
        </p:txBody>
      </p:sp>
      <p:sp>
        <p:nvSpPr>
          <p:cNvPr id="6" name="Group">
            <a:extLst>
              <a:ext uri="{FF2B5EF4-FFF2-40B4-BE49-F238E27FC236}">
                <a16:creationId xmlns:a16="http://schemas.microsoft.com/office/drawing/2014/main" id="{69379D9F-2F12-224A-A8F6-706D1AD46F3F}"/>
              </a:ext>
            </a:extLst>
          </p:cNvPr>
          <p:cNvSpPr>
            <a:spLocks noChangeAspect="1"/>
          </p:cNvSpPr>
          <p:nvPr/>
        </p:nvSpPr>
        <p:spPr>
          <a:xfrm>
            <a:off x="5482235" y="1009332"/>
            <a:ext cx="3059858" cy="2939873"/>
          </a:xfrm>
          <a:prstGeom prst="roundRect">
            <a:avLst>
              <a:gd name="adj" fmla="val 15000"/>
            </a:avLst>
          </a:prstGeom>
          <a:solidFill>
            <a:srgbClr val="FFFFFF"/>
          </a:solidFill>
          <a:ln w="25400">
            <a:solidFill>
              <a:srgbClr val="FF9600"/>
            </a:solidFill>
          </a:ln>
        </p:spPr>
        <p:txBody>
          <a:bodyPr lIns="45719" rIns="45719" anchor="ct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474746"/>
              </a:solidFill>
              <a:effectLst/>
              <a:uLnTx/>
              <a:uFillTx/>
              <a:cs typeface="Arial"/>
              <a:sym typeface="Arial"/>
            </a:endParaRPr>
          </a:p>
        </p:txBody>
      </p:sp>
      <p:grpSp>
        <p:nvGrpSpPr>
          <p:cNvPr id="24" name="Group 23">
            <a:extLst>
              <a:ext uri="{FF2B5EF4-FFF2-40B4-BE49-F238E27FC236}">
                <a16:creationId xmlns:a16="http://schemas.microsoft.com/office/drawing/2014/main" id="{CB1F3DCF-41DC-284A-867A-83689785585E}"/>
              </a:ext>
            </a:extLst>
          </p:cNvPr>
          <p:cNvGrpSpPr/>
          <p:nvPr/>
        </p:nvGrpSpPr>
        <p:grpSpPr>
          <a:xfrm>
            <a:off x="7213969" y="1470182"/>
            <a:ext cx="935156" cy="764367"/>
            <a:chOff x="7213969" y="1470182"/>
            <a:chExt cx="935156" cy="764367"/>
          </a:xfrm>
        </p:grpSpPr>
        <p:grpSp>
          <p:nvGrpSpPr>
            <p:cNvPr id="10" name="Group 9">
              <a:extLst>
                <a:ext uri="{FF2B5EF4-FFF2-40B4-BE49-F238E27FC236}">
                  <a16:creationId xmlns:a16="http://schemas.microsoft.com/office/drawing/2014/main" id="{22F0C110-FE11-0842-B96D-465B48D05001}"/>
                </a:ext>
              </a:extLst>
            </p:cNvPr>
            <p:cNvGrpSpPr>
              <a:grpSpLocks noChangeAspect="1"/>
            </p:cNvGrpSpPr>
            <p:nvPr/>
          </p:nvGrpSpPr>
          <p:grpSpPr>
            <a:xfrm>
              <a:off x="7213969" y="1470182"/>
              <a:ext cx="935156" cy="764367"/>
              <a:chOff x="4798880" y="1261136"/>
              <a:chExt cx="1227247" cy="1003120"/>
            </a:xfrm>
          </p:grpSpPr>
          <p:sp>
            <p:nvSpPr>
              <p:cNvPr id="11" name="Polygon">
                <a:extLst>
                  <a:ext uri="{FF2B5EF4-FFF2-40B4-BE49-F238E27FC236}">
                    <a16:creationId xmlns:a16="http://schemas.microsoft.com/office/drawing/2014/main" id="{C55FF32C-9186-ED45-B520-9558486F2296}"/>
                  </a:ext>
                </a:extLst>
              </p:cNvPr>
              <p:cNvSpPr/>
              <p:nvPr/>
            </p:nvSpPr>
            <p:spPr>
              <a:xfrm>
                <a:off x="5028029" y="1358225"/>
                <a:ext cx="768949" cy="8089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w="25400">
                <a:solidFill>
                  <a:srgbClr val="A7A7A7"/>
                </a:solidFill>
                <a:miter lim="400000"/>
              </a:ln>
            </p:spPr>
            <p:txBody>
              <a:bodyPr lIns="53578" tIns="53578" rIns="53578" bIns="53578" anchor="ctr"/>
              <a:lstStyle/>
              <a:p>
                <a:pPr marL="0" marR="0" lvl="0" indent="0" algn="ctr" defTabSz="584200" eaLnBrk="1" fontAlgn="auto" latinLnBrk="0" hangingPunct="0">
                  <a:lnSpc>
                    <a:spcPct val="100000"/>
                  </a:lnSpc>
                  <a:spcBef>
                    <a:spcPts val="0"/>
                  </a:spcBef>
                  <a:spcAft>
                    <a:spcPts val="0"/>
                  </a:spcAft>
                  <a:buClrTx/>
                  <a:buSzTx/>
                  <a:buFontTx/>
                  <a:buNone/>
                  <a:tabLst/>
                  <a:defRPr sz="1300">
                    <a:solidFill>
                      <a:srgbClr val="000000"/>
                    </a:solidFill>
                    <a:latin typeface="Helvetica Light"/>
                    <a:ea typeface="Helvetica Light"/>
                    <a:cs typeface="Helvetica Light"/>
                    <a:sym typeface="Helvetica Light"/>
                  </a:defRPr>
                </a:pPr>
                <a:endParaRPr kumimoji="0" sz="13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12" name="Group">
                <a:extLst>
                  <a:ext uri="{FF2B5EF4-FFF2-40B4-BE49-F238E27FC236}">
                    <a16:creationId xmlns:a16="http://schemas.microsoft.com/office/drawing/2014/main" id="{58125B10-5E36-0741-9E1E-93625B51D34B}"/>
                  </a:ext>
                </a:extLst>
              </p:cNvPr>
              <p:cNvSpPr/>
              <p:nvPr/>
            </p:nvSpPr>
            <p:spPr>
              <a:xfrm>
                <a:off x="4798880" y="1261136"/>
                <a:ext cx="1227247" cy="1003120"/>
              </a:xfrm>
              <a:prstGeom prst="roundRect">
                <a:avLst>
                  <a:gd name="adj" fmla="val 12626"/>
                </a:avLst>
              </a:prstGeom>
              <a:ln w="25400">
                <a:solidFill>
                  <a:srgbClr val="FF9600"/>
                </a:solidFill>
                <a:custDash>
                  <a:ds d="200000" sp="200000"/>
                </a:custDash>
                <a:miter lim="400000"/>
              </a:ln>
            </p:spPr>
            <p:txBody>
              <a:bodyPr lIns="45719" rIns="45719" anchor="ct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74746"/>
                  </a:solidFill>
                  <a:effectLst/>
                  <a:uLnTx/>
                  <a:uFillTx/>
                  <a:cs typeface="Arial"/>
                  <a:sym typeface="Arial"/>
                </a:endParaRPr>
              </a:p>
            </p:txBody>
          </p:sp>
        </p:grpSp>
        <p:pic>
          <p:nvPicPr>
            <p:cNvPr id="21" name="Image" descr="Image">
              <a:extLst>
                <a:ext uri="{FF2B5EF4-FFF2-40B4-BE49-F238E27FC236}">
                  <a16:creationId xmlns:a16="http://schemas.microsoft.com/office/drawing/2014/main" id="{2964753A-D4DE-7745-B1A2-B4C1FEC903BC}"/>
                </a:ext>
              </a:extLst>
            </p:cNvPr>
            <p:cNvPicPr>
              <a:picLocks noChangeAspect="1"/>
            </p:cNvPicPr>
            <p:nvPr/>
          </p:nvPicPr>
          <p:blipFill>
            <a:blip r:embed="rId2">
              <a:extLst/>
            </a:blip>
            <a:stretch>
              <a:fillRect/>
            </a:stretch>
          </p:blipFill>
          <p:spPr>
            <a:xfrm>
              <a:off x="7438994" y="1615482"/>
              <a:ext cx="467965" cy="388051"/>
            </a:xfrm>
            <a:prstGeom prst="rect">
              <a:avLst/>
            </a:prstGeom>
            <a:ln w="12700">
              <a:miter lim="400000"/>
            </a:ln>
          </p:spPr>
        </p:pic>
      </p:grpSp>
      <p:grpSp>
        <p:nvGrpSpPr>
          <p:cNvPr id="25" name="Group 24">
            <a:extLst>
              <a:ext uri="{FF2B5EF4-FFF2-40B4-BE49-F238E27FC236}">
                <a16:creationId xmlns:a16="http://schemas.microsoft.com/office/drawing/2014/main" id="{839E8538-5C05-4C4B-8BA4-C8D40A6393A7}"/>
              </a:ext>
            </a:extLst>
          </p:cNvPr>
          <p:cNvGrpSpPr/>
          <p:nvPr/>
        </p:nvGrpSpPr>
        <p:grpSpPr>
          <a:xfrm>
            <a:off x="7226665" y="2709693"/>
            <a:ext cx="935156" cy="764367"/>
            <a:chOff x="7213969" y="1470182"/>
            <a:chExt cx="935156" cy="764367"/>
          </a:xfrm>
        </p:grpSpPr>
        <p:grpSp>
          <p:nvGrpSpPr>
            <p:cNvPr id="26" name="Group 25">
              <a:extLst>
                <a:ext uri="{FF2B5EF4-FFF2-40B4-BE49-F238E27FC236}">
                  <a16:creationId xmlns:a16="http://schemas.microsoft.com/office/drawing/2014/main" id="{6D7CCEED-482A-C647-8447-C15B3BC4D3BE}"/>
                </a:ext>
              </a:extLst>
            </p:cNvPr>
            <p:cNvGrpSpPr>
              <a:grpSpLocks noChangeAspect="1"/>
            </p:cNvGrpSpPr>
            <p:nvPr/>
          </p:nvGrpSpPr>
          <p:grpSpPr>
            <a:xfrm>
              <a:off x="7213969" y="1470182"/>
              <a:ext cx="935156" cy="764367"/>
              <a:chOff x="4798880" y="1261136"/>
              <a:chExt cx="1227247" cy="1003120"/>
            </a:xfrm>
          </p:grpSpPr>
          <p:sp>
            <p:nvSpPr>
              <p:cNvPr id="28" name="Polygon">
                <a:extLst>
                  <a:ext uri="{FF2B5EF4-FFF2-40B4-BE49-F238E27FC236}">
                    <a16:creationId xmlns:a16="http://schemas.microsoft.com/office/drawing/2014/main" id="{9C20CDAD-3FFE-0C43-B26C-07E4F94155D6}"/>
                  </a:ext>
                </a:extLst>
              </p:cNvPr>
              <p:cNvSpPr/>
              <p:nvPr/>
            </p:nvSpPr>
            <p:spPr>
              <a:xfrm>
                <a:off x="5028029" y="1358225"/>
                <a:ext cx="768949" cy="8089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w="25400">
                <a:solidFill>
                  <a:srgbClr val="A7A7A7"/>
                </a:solidFill>
                <a:miter lim="400000"/>
              </a:ln>
            </p:spPr>
            <p:txBody>
              <a:bodyPr lIns="53578" tIns="53578" rIns="53578" bIns="53578" anchor="ctr"/>
              <a:lstStyle/>
              <a:p>
                <a:pPr marL="0" marR="0" lvl="0" indent="0" algn="ctr" defTabSz="584200" eaLnBrk="1" fontAlgn="auto" latinLnBrk="0" hangingPunct="0">
                  <a:lnSpc>
                    <a:spcPct val="100000"/>
                  </a:lnSpc>
                  <a:spcBef>
                    <a:spcPts val="0"/>
                  </a:spcBef>
                  <a:spcAft>
                    <a:spcPts val="0"/>
                  </a:spcAft>
                  <a:buClrTx/>
                  <a:buSzTx/>
                  <a:buFontTx/>
                  <a:buNone/>
                  <a:tabLst/>
                  <a:defRPr sz="1300">
                    <a:solidFill>
                      <a:srgbClr val="000000"/>
                    </a:solidFill>
                    <a:latin typeface="Helvetica Light"/>
                    <a:ea typeface="Helvetica Light"/>
                    <a:cs typeface="Helvetica Light"/>
                    <a:sym typeface="Helvetica Light"/>
                  </a:defRPr>
                </a:pPr>
                <a:endParaRPr kumimoji="0" sz="13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29" name="Group">
                <a:extLst>
                  <a:ext uri="{FF2B5EF4-FFF2-40B4-BE49-F238E27FC236}">
                    <a16:creationId xmlns:a16="http://schemas.microsoft.com/office/drawing/2014/main" id="{F3133292-C892-254A-B088-CD62217D64A4}"/>
                  </a:ext>
                </a:extLst>
              </p:cNvPr>
              <p:cNvSpPr/>
              <p:nvPr/>
            </p:nvSpPr>
            <p:spPr>
              <a:xfrm>
                <a:off x="4798880" y="1261136"/>
                <a:ext cx="1227247" cy="1003120"/>
              </a:xfrm>
              <a:prstGeom prst="roundRect">
                <a:avLst>
                  <a:gd name="adj" fmla="val 12626"/>
                </a:avLst>
              </a:prstGeom>
              <a:ln w="25400">
                <a:solidFill>
                  <a:srgbClr val="FF9600"/>
                </a:solidFill>
                <a:custDash>
                  <a:ds d="200000" sp="200000"/>
                </a:custDash>
                <a:miter lim="400000"/>
              </a:ln>
            </p:spPr>
            <p:txBody>
              <a:bodyPr lIns="45719" rIns="45719" anchor="ct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74746"/>
                  </a:solidFill>
                  <a:effectLst/>
                  <a:uLnTx/>
                  <a:uFillTx/>
                  <a:cs typeface="Arial"/>
                  <a:sym typeface="Arial"/>
                </a:endParaRPr>
              </a:p>
            </p:txBody>
          </p:sp>
        </p:grpSp>
        <p:pic>
          <p:nvPicPr>
            <p:cNvPr id="27" name="Image" descr="Image">
              <a:extLst>
                <a:ext uri="{FF2B5EF4-FFF2-40B4-BE49-F238E27FC236}">
                  <a16:creationId xmlns:a16="http://schemas.microsoft.com/office/drawing/2014/main" id="{DD220CD0-7F20-2848-B5E1-D58AFB7145D2}"/>
                </a:ext>
              </a:extLst>
            </p:cNvPr>
            <p:cNvPicPr>
              <a:picLocks noChangeAspect="1"/>
            </p:cNvPicPr>
            <p:nvPr/>
          </p:nvPicPr>
          <p:blipFill>
            <a:blip r:embed="rId2">
              <a:extLst/>
            </a:blip>
            <a:stretch>
              <a:fillRect/>
            </a:stretch>
          </p:blipFill>
          <p:spPr>
            <a:xfrm>
              <a:off x="7438994" y="1615482"/>
              <a:ext cx="467965" cy="388051"/>
            </a:xfrm>
            <a:prstGeom prst="rect">
              <a:avLst/>
            </a:prstGeom>
            <a:ln w="12700">
              <a:miter lim="400000"/>
            </a:ln>
          </p:spPr>
        </p:pic>
      </p:grpSp>
      <p:grpSp>
        <p:nvGrpSpPr>
          <p:cNvPr id="30" name="Group 29">
            <a:extLst>
              <a:ext uri="{FF2B5EF4-FFF2-40B4-BE49-F238E27FC236}">
                <a16:creationId xmlns:a16="http://schemas.microsoft.com/office/drawing/2014/main" id="{07CAD695-3748-084E-B329-2A054BF4CA32}"/>
              </a:ext>
            </a:extLst>
          </p:cNvPr>
          <p:cNvGrpSpPr/>
          <p:nvPr/>
        </p:nvGrpSpPr>
        <p:grpSpPr>
          <a:xfrm>
            <a:off x="5867759" y="2711210"/>
            <a:ext cx="935156" cy="764367"/>
            <a:chOff x="7213969" y="1470182"/>
            <a:chExt cx="935156" cy="764367"/>
          </a:xfrm>
        </p:grpSpPr>
        <p:grpSp>
          <p:nvGrpSpPr>
            <p:cNvPr id="31" name="Group 30">
              <a:extLst>
                <a:ext uri="{FF2B5EF4-FFF2-40B4-BE49-F238E27FC236}">
                  <a16:creationId xmlns:a16="http://schemas.microsoft.com/office/drawing/2014/main" id="{A18A57EC-6B34-1045-9A6C-CC6165800358}"/>
                </a:ext>
              </a:extLst>
            </p:cNvPr>
            <p:cNvGrpSpPr>
              <a:grpSpLocks noChangeAspect="1"/>
            </p:cNvGrpSpPr>
            <p:nvPr/>
          </p:nvGrpSpPr>
          <p:grpSpPr>
            <a:xfrm>
              <a:off x="7213969" y="1470182"/>
              <a:ext cx="935156" cy="764367"/>
              <a:chOff x="4798880" y="1261136"/>
              <a:chExt cx="1227247" cy="1003120"/>
            </a:xfrm>
          </p:grpSpPr>
          <p:sp>
            <p:nvSpPr>
              <p:cNvPr id="33" name="Polygon">
                <a:extLst>
                  <a:ext uri="{FF2B5EF4-FFF2-40B4-BE49-F238E27FC236}">
                    <a16:creationId xmlns:a16="http://schemas.microsoft.com/office/drawing/2014/main" id="{F970FFA5-2B1F-1C48-9BDC-92E3F85535E6}"/>
                  </a:ext>
                </a:extLst>
              </p:cNvPr>
              <p:cNvSpPr/>
              <p:nvPr/>
            </p:nvSpPr>
            <p:spPr>
              <a:xfrm>
                <a:off x="5028029" y="1358225"/>
                <a:ext cx="768949" cy="8089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w="25400">
                <a:solidFill>
                  <a:srgbClr val="A7A7A7"/>
                </a:solidFill>
                <a:miter lim="400000"/>
              </a:ln>
            </p:spPr>
            <p:txBody>
              <a:bodyPr lIns="53578" tIns="53578" rIns="53578" bIns="53578" anchor="ctr"/>
              <a:lstStyle/>
              <a:p>
                <a:pPr marL="0" marR="0" lvl="0" indent="0" algn="ctr" defTabSz="584200" eaLnBrk="1" fontAlgn="auto" latinLnBrk="0" hangingPunct="0">
                  <a:lnSpc>
                    <a:spcPct val="100000"/>
                  </a:lnSpc>
                  <a:spcBef>
                    <a:spcPts val="0"/>
                  </a:spcBef>
                  <a:spcAft>
                    <a:spcPts val="0"/>
                  </a:spcAft>
                  <a:buClrTx/>
                  <a:buSzTx/>
                  <a:buFontTx/>
                  <a:buNone/>
                  <a:tabLst/>
                  <a:defRPr sz="1300">
                    <a:solidFill>
                      <a:srgbClr val="000000"/>
                    </a:solidFill>
                    <a:latin typeface="Helvetica Light"/>
                    <a:ea typeface="Helvetica Light"/>
                    <a:cs typeface="Helvetica Light"/>
                    <a:sym typeface="Helvetica Light"/>
                  </a:defRPr>
                </a:pPr>
                <a:endParaRPr kumimoji="0" sz="13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34" name="Group">
                <a:extLst>
                  <a:ext uri="{FF2B5EF4-FFF2-40B4-BE49-F238E27FC236}">
                    <a16:creationId xmlns:a16="http://schemas.microsoft.com/office/drawing/2014/main" id="{ACC8219C-0075-7241-A1AE-59232EADA2EF}"/>
                  </a:ext>
                </a:extLst>
              </p:cNvPr>
              <p:cNvSpPr/>
              <p:nvPr/>
            </p:nvSpPr>
            <p:spPr>
              <a:xfrm>
                <a:off x="4798880" y="1261136"/>
                <a:ext cx="1227247" cy="1003120"/>
              </a:xfrm>
              <a:prstGeom prst="roundRect">
                <a:avLst>
                  <a:gd name="adj" fmla="val 12626"/>
                </a:avLst>
              </a:prstGeom>
              <a:ln w="25400">
                <a:solidFill>
                  <a:srgbClr val="FF9600"/>
                </a:solidFill>
                <a:custDash>
                  <a:ds d="200000" sp="200000"/>
                </a:custDash>
                <a:miter lim="400000"/>
              </a:ln>
            </p:spPr>
            <p:txBody>
              <a:bodyPr lIns="45719" rIns="45719" anchor="ct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74746"/>
                  </a:solidFill>
                  <a:effectLst/>
                  <a:uLnTx/>
                  <a:uFillTx/>
                  <a:cs typeface="Arial"/>
                  <a:sym typeface="Arial"/>
                </a:endParaRPr>
              </a:p>
            </p:txBody>
          </p:sp>
        </p:grpSp>
        <p:pic>
          <p:nvPicPr>
            <p:cNvPr id="32" name="Image" descr="Image">
              <a:extLst>
                <a:ext uri="{FF2B5EF4-FFF2-40B4-BE49-F238E27FC236}">
                  <a16:creationId xmlns:a16="http://schemas.microsoft.com/office/drawing/2014/main" id="{5ABEC661-993B-8B40-A9F5-F1F517B614A2}"/>
                </a:ext>
              </a:extLst>
            </p:cNvPr>
            <p:cNvPicPr>
              <a:picLocks noChangeAspect="1"/>
            </p:cNvPicPr>
            <p:nvPr/>
          </p:nvPicPr>
          <p:blipFill>
            <a:blip r:embed="rId2">
              <a:extLst/>
            </a:blip>
            <a:stretch>
              <a:fillRect/>
            </a:stretch>
          </p:blipFill>
          <p:spPr>
            <a:xfrm>
              <a:off x="7438994" y="1615482"/>
              <a:ext cx="467965" cy="388051"/>
            </a:xfrm>
            <a:prstGeom prst="rect">
              <a:avLst/>
            </a:prstGeom>
            <a:ln w="12700">
              <a:miter lim="400000"/>
            </a:ln>
          </p:spPr>
        </p:pic>
      </p:grpSp>
      <p:grpSp>
        <p:nvGrpSpPr>
          <p:cNvPr id="35" name="Group 34">
            <a:extLst>
              <a:ext uri="{FF2B5EF4-FFF2-40B4-BE49-F238E27FC236}">
                <a16:creationId xmlns:a16="http://schemas.microsoft.com/office/drawing/2014/main" id="{12997CC7-961D-5440-BF5D-B628FD8AE8C8}"/>
              </a:ext>
            </a:extLst>
          </p:cNvPr>
          <p:cNvGrpSpPr/>
          <p:nvPr/>
        </p:nvGrpSpPr>
        <p:grpSpPr>
          <a:xfrm>
            <a:off x="5876330" y="1466779"/>
            <a:ext cx="935156" cy="764367"/>
            <a:chOff x="7213969" y="1470182"/>
            <a:chExt cx="935156" cy="764367"/>
          </a:xfrm>
        </p:grpSpPr>
        <p:grpSp>
          <p:nvGrpSpPr>
            <p:cNvPr id="36" name="Group 35">
              <a:extLst>
                <a:ext uri="{FF2B5EF4-FFF2-40B4-BE49-F238E27FC236}">
                  <a16:creationId xmlns:a16="http://schemas.microsoft.com/office/drawing/2014/main" id="{16828FA2-00CD-CE4C-8624-1360E3A44F84}"/>
                </a:ext>
              </a:extLst>
            </p:cNvPr>
            <p:cNvGrpSpPr>
              <a:grpSpLocks noChangeAspect="1"/>
            </p:cNvGrpSpPr>
            <p:nvPr/>
          </p:nvGrpSpPr>
          <p:grpSpPr>
            <a:xfrm>
              <a:off x="7213969" y="1470182"/>
              <a:ext cx="935156" cy="764367"/>
              <a:chOff x="4798880" y="1261136"/>
              <a:chExt cx="1227247" cy="1003120"/>
            </a:xfrm>
          </p:grpSpPr>
          <p:sp>
            <p:nvSpPr>
              <p:cNvPr id="38" name="Polygon">
                <a:extLst>
                  <a:ext uri="{FF2B5EF4-FFF2-40B4-BE49-F238E27FC236}">
                    <a16:creationId xmlns:a16="http://schemas.microsoft.com/office/drawing/2014/main" id="{CDDB58AB-F931-8342-82A0-2EA7F2F058B3}"/>
                  </a:ext>
                </a:extLst>
              </p:cNvPr>
              <p:cNvSpPr/>
              <p:nvPr/>
            </p:nvSpPr>
            <p:spPr>
              <a:xfrm>
                <a:off x="5028029" y="1358225"/>
                <a:ext cx="768949" cy="8089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w="25400">
                <a:solidFill>
                  <a:srgbClr val="A7A7A7"/>
                </a:solidFill>
                <a:miter lim="400000"/>
              </a:ln>
            </p:spPr>
            <p:txBody>
              <a:bodyPr lIns="53578" tIns="53578" rIns="53578" bIns="53578" anchor="ctr"/>
              <a:lstStyle/>
              <a:p>
                <a:pPr marL="0" marR="0" lvl="0" indent="0" algn="ctr" defTabSz="584200" eaLnBrk="1" fontAlgn="auto" latinLnBrk="0" hangingPunct="0">
                  <a:lnSpc>
                    <a:spcPct val="100000"/>
                  </a:lnSpc>
                  <a:spcBef>
                    <a:spcPts val="0"/>
                  </a:spcBef>
                  <a:spcAft>
                    <a:spcPts val="0"/>
                  </a:spcAft>
                  <a:buClrTx/>
                  <a:buSzTx/>
                  <a:buFontTx/>
                  <a:buNone/>
                  <a:tabLst/>
                  <a:defRPr sz="1300">
                    <a:solidFill>
                      <a:srgbClr val="000000"/>
                    </a:solidFill>
                    <a:latin typeface="Helvetica Light"/>
                    <a:ea typeface="Helvetica Light"/>
                    <a:cs typeface="Helvetica Light"/>
                    <a:sym typeface="Helvetica Light"/>
                  </a:defRPr>
                </a:pPr>
                <a:endParaRPr kumimoji="0" sz="13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39" name="Group">
                <a:extLst>
                  <a:ext uri="{FF2B5EF4-FFF2-40B4-BE49-F238E27FC236}">
                    <a16:creationId xmlns:a16="http://schemas.microsoft.com/office/drawing/2014/main" id="{DFC923EA-972A-EA4E-9EB3-851B3E395CEB}"/>
                  </a:ext>
                </a:extLst>
              </p:cNvPr>
              <p:cNvSpPr/>
              <p:nvPr/>
            </p:nvSpPr>
            <p:spPr>
              <a:xfrm>
                <a:off x="4798880" y="1261136"/>
                <a:ext cx="1227247" cy="1003120"/>
              </a:xfrm>
              <a:prstGeom prst="roundRect">
                <a:avLst>
                  <a:gd name="adj" fmla="val 12626"/>
                </a:avLst>
              </a:prstGeom>
              <a:ln w="25400">
                <a:solidFill>
                  <a:srgbClr val="FF9600"/>
                </a:solidFill>
                <a:custDash>
                  <a:ds d="200000" sp="200000"/>
                </a:custDash>
                <a:miter lim="400000"/>
              </a:ln>
            </p:spPr>
            <p:txBody>
              <a:bodyPr lIns="45719" rIns="45719" anchor="ct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74746"/>
                  </a:solidFill>
                  <a:effectLst/>
                  <a:uLnTx/>
                  <a:uFillTx/>
                  <a:cs typeface="Arial"/>
                  <a:sym typeface="Arial"/>
                </a:endParaRPr>
              </a:p>
            </p:txBody>
          </p:sp>
        </p:grpSp>
        <p:pic>
          <p:nvPicPr>
            <p:cNvPr id="37" name="Image" descr="Image">
              <a:extLst>
                <a:ext uri="{FF2B5EF4-FFF2-40B4-BE49-F238E27FC236}">
                  <a16:creationId xmlns:a16="http://schemas.microsoft.com/office/drawing/2014/main" id="{9101009C-6934-054E-A8E7-E44957DC6E12}"/>
                </a:ext>
              </a:extLst>
            </p:cNvPr>
            <p:cNvPicPr>
              <a:picLocks noChangeAspect="1"/>
            </p:cNvPicPr>
            <p:nvPr/>
          </p:nvPicPr>
          <p:blipFill>
            <a:blip r:embed="rId2">
              <a:extLst/>
            </a:blip>
            <a:stretch>
              <a:fillRect/>
            </a:stretch>
          </p:blipFill>
          <p:spPr>
            <a:xfrm>
              <a:off x="7438994" y="1615482"/>
              <a:ext cx="467965" cy="388051"/>
            </a:xfrm>
            <a:prstGeom prst="rect">
              <a:avLst/>
            </a:prstGeom>
            <a:ln w="12700">
              <a:miter lim="400000"/>
            </a:ln>
          </p:spPr>
        </p:pic>
      </p:grpSp>
    </p:spTree>
    <p:extLst>
      <p:ext uri="{BB962C8B-B14F-4D97-AF65-F5344CB8AC3E}">
        <p14:creationId xmlns:p14="http://schemas.microsoft.com/office/powerpoint/2010/main" val="85356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88B098-6EAA-468F-8521-DC8420DF07AE}"/>
              </a:ext>
            </a:extLst>
          </p:cNvPr>
          <p:cNvPicPr>
            <a:picLocks noChangeAspect="1"/>
          </p:cNvPicPr>
          <p:nvPr/>
        </p:nvPicPr>
        <p:blipFill>
          <a:blip r:embed="rId3"/>
          <a:stretch>
            <a:fillRect/>
          </a:stretch>
        </p:blipFill>
        <p:spPr>
          <a:xfrm>
            <a:off x="2554049" y="921695"/>
            <a:ext cx="4035902" cy="4035902"/>
          </a:xfrm>
          <a:prstGeom prst="rect">
            <a:avLst/>
          </a:prstGeom>
        </p:spPr>
      </p:pic>
      <p:sp>
        <p:nvSpPr>
          <p:cNvPr id="2" name="Title 1">
            <a:extLst>
              <a:ext uri="{FF2B5EF4-FFF2-40B4-BE49-F238E27FC236}">
                <a16:creationId xmlns:a16="http://schemas.microsoft.com/office/drawing/2014/main" id="{18C6B198-CA8F-4DCA-9E92-42E2521D40B9}"/>
              </a:ext>
            </a:extLst>
          </p:cNvPr>
          <p:cNvSpPr>
            <a:spLocks noGrp="1"/>
          </p:cNvSpPr>
          <p:nvPr>
            <p:ph type="title"/>
          </p:nvPr>
        </p:nvSpPr>
        <p:spPr/>
        <p:txBody>
          <a:bodyPr/>
          <a:lstStyle/>
          <a:p>
            <a:r>
              <a:rPr lang="en-US" dirty="0"/>
              <a:t>Running Container</a:t>
            </a:r>
          </a:p>
        </p:txBody>
      </p:sp>
      <p:grpSp>
        <p:nvGrpSpPr>
          <p:cNvPr id="6" name="Group 5">
            <a:extLst>
              <a:ext uri="{FF2B5EF4-FFF2-40B4-BE49-F238E27FC236}">
                <a16:creationId xmlns:a16="http://schemas.microsoft.com/office/drawing/2014/main" id="{9ABF3666-F11B-4137-8FE4-10C3F7B0EACB}"/>
              </a:ext>
            </a:extLst>
          </p:cNvPr>
          <p:cNvGrpSpPr/>
          <p:nvPr/>
        </p:nvGrpSpPr>
        <p:grpSpPr>
          <a:xfrm>
            <a:off x="3599866" y="2198506"/>
            <a:ext cx="1944269" cy="1173744"/>
            <a:chOff x="12476774" y="220173"/>
            <a:chExt cx="1890713" cy="1141413"/>
          </a:xfrm>
        </p:grpSpPr>
        <p:sp>
          <p:nvSpPr>
            <p:cNvPr id="8" name="Freeform 5">
              <a:extLst>
                <a:ext uri="{FF2B5EF4-FFF2-40B4-BE49-F238E27FC236}">
                  <a16:creationId xmlns:a16="http://schemas.microsoft.com/office/drawing/2014/main" id="{01AE744C-1B21-4A22-BAB7-CAFB5F495E48}"/>
                </a:ext>
              </a:extLst>
            </p:cNvPr>
            <p:cNvSpPr>
              <a:spLocks/>
            </p:cNvSpPr>
            <p:nvPr/>
          </p:nvSpPr>
          <p:spPr bwMode="auto">
            <a:xfrm>
              <a:off x="13176862" y="583711"/>
              <a:ext cx="1025525" cy="292100"/>
            </a:xfrm>
            <a:custGeom>
              <a:avLst/>
              <a:gdLst>
                <a:gd name="T0" fmla="*/ 469 w 474"/>
                <a:gd name="T1" fmla="*/ 135 h 135"/>
                <a:gd name="T2" fmla="*/ 5 w 474"/>
                <a:gd name="T3" fmla="*/ 135 h 135"/>
                <a:gd name="T4" fmla="*/ 0 w 474"/>
                <a:gd name="T5" fmla="*/ 130 h 135"/>
                <a:gd name="T6" fmla="*/ 0 w 474"/>
                <a:gd name="T7" fmla="*/ 5 h 135"/>
                <a:gd name="T8" fmla="*/ 5 w 474"/>
                <a:gd name="T9" fmla="*/ 0 h 135"/>
                <a:gd name="T10" fmla="*/ 469 w 474"/>
                <a:gd name="T11" fmla="*/ 0 h 135"/>
                <a:gd name="T12" fmla="*/ 474 w 474"/>
                <a:gd name="T13" fmla="*/ 5 h 135"/>
                <a:gd name="T14" fmla="*/ 474 w 474"/>
                <a:gd name="T15" fmla="*/ 130 h 135"/>
                <a:gd name="T16" fmla="*/ 469 w 474"/>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35">
                  <a:moveTo>
                    <a:pt x="469" y="135"/>
                  </a:moveTo>
                  <a:cubicBezTo>
                    <a:pt x="5" y="135"/>
                    <a:pt x="5" y="135"/>
                    <a:pt x="5" y="135"/>
                  </a:cubicBezTo>
                  <a:cubicBezTo>
                    <a:pt x="2" y="135"/>
                    <a:pt x="0" y="132"/>
                    <a:pt x="0" y="130"/>
                  </a:cubicBezTo>
                  <a:cubicBezTo>
                    <a:pt x="0" y="5"/>
                    <a:pt x="0" y="5"/>
                    <a:pt x="0" y="5"/>
                  </a:cubicBezTo>
                  <a:cubicBezTo>
                    <a:pt x="0" y="2"/>
                    <a:pt x="2" y="0"/>
                    <a:pt x="5" y="0"/>
                  </a:cubicBezTo>
                  <a:cubicBezTo>
                    <a:pt x="469" y="0"/>
                    <a:pt x="469" y="0"/>
                    <a:pt x="469" y="0"/>
                  </a:cubicBezTo>
                  <a:cubicBezTo>
                    <a:pt x="471" y="0"/>
                    <a:pt x="474" y="2"/>
                    <a:pt x="474" y="5"/>
                  </a:cubicBezTo>
                  <a:cubicBezTo>
                    <a:pt x="474" y="130"/>
                    <a:pt x="474" y="130"/>
                    <a:pt x="474" y="130"/>
                  </a:cubicBezTo>
                  <a:cubicBezTo>
                    <a:pt x="474" y="132"/>
                    <a:pt x="471" y="135"/>
                    <a:pt x="469" y="135"/>
                  </a:cubicBezTo>
                  <a:close/>
                </a:path>
              </a:pathLst>
            </a:custGeom>
            <a:solidFill>
              <a:srgbClr val="636466"/>
            </a:solidFill>
            <a:ln w="158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 name="Line 17">
              <a:extLst>
                <a:ext uri="{FF2B5EF4-FFF2-40B4-BE49-F238E27FC236}">
                  <a16:creationId xmlns:a16="http://schemas.microsoft.com/office/drawing/2014/main" id="{128840E8-FA5A-4BDF-9ED7-4EA97576CB4E}"/>
                </a:ext>
              </a:extLst>
            </p:cNvPr>
            <p:cNvSpPr>
              <a:spLocks noChangeShapeType="1"/>
            </p:cNvSpPr>
            <p:nvPr/>
          </p:nvSpPr>
          <p:spPr bwMode="auto">
            <a:xfrm flipH="1">
              <a:off x="13176862" y="678961"/>
              <a:ext cx="1025525"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Line 18">
              <a:extLst>
                <a:ext uri="{FF2B5EF4-FFF2-40B4-BE49-F238E27FC236}">
                  <a16:creationId xmlns:a16="http://schemas.microsoft.com/office/drawing/2014/main" id="{BC3D31D6-0257-4840-9902-D85778591CBA}"/>
                </a:ext>
              </a:extLst>
            </p:cNvPr>
            <p:cNvSpPr>
              <a:spLocks noChangeShapeType="1"/>
            </p:cNvSpPr>
            <p:nvPr/>
          </p:nvSpPr>
          <p:spPr bwMode="auto">
            <a:xfrm flipH="1">
              <a:off x="13176862" y="777386"/>
              <a:ext cx="1036638"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09AE4B20-17DE-4FA0-98CA-344D80055A66}"/>
                </a:ext>
              </a:extLst>
            </p:cNvPr>
            <p:cNvSpPr>
              <a:spLocks/>
            </p:cNvSpPr>
            <p:nvPr/>
          </p:nvSpPr>
          <p:spPr bwMode="auto">
            <a:xfrm>
              <a:off x="12476774" y="455123"/>
              <a:ext cx="1890713" cy="906463"/>
            </a:xfrm>
            <a:custGeom>
              <a:avLst/>
              <a:gdLst>
                <a:gd name="T0" fmla="*/ 4 w 874"/>
                <a:gd name="T1" fmla="*/ 197 h 418"/>
                <a:gd name="T2" fmla="*/ 4 w 874"/>
                <a:gd name="T3" fmla="*/ 262 h 418"/>
                <a:gd name="T4" fmla="*/ 140 w 874"/>
                <a:gd name="T5" fmla="*/ 418 h 418"/>
                <a:gd name="T6" fmla="*/ 693 w 874"/>
                <a:gd name="T7" fmla="*/ 418 h 418"/>
                <a:gd name="T8" fmla="*/ 871 w 874"/>
                <a:gd name="T9" fmla="*/ 282 h 418"/>
                <a:gd name="T10" fmla="*/ 871 w 874"/>
                <a:gd name="T11" fmla="*/ 170 h 418"/>
                <a:gd name="T12" fmla="*/ 857 w 874"/>
                <a:gd name="T13" fmla="*/ 150 h 418"/>
                <a:gd name="T14" fmla="*/ 790 w 874"/>
                <a:gd name="T15" fmla="*/ 150 h 418"/>
                <a:gd name="T16" fmla="*/ 771 w 874"/>
                <a:gd name="T17" fmla="*/ 164 h 418"/>
                <a:gd name="T18" fmla="*/ 771 w 874"/>
                <a:gd name="T19" fmla="*/ 194 h 418"/>
                <a:gd name="T20" fmla="*/ 324 w 874"/>
                <a:gd name="T21" fmla="*/ 194 h 418"/>
                <a:gd name="T22" fmla="*/ 324 w 874"/>
                <a:gd name="T23" fmla="*/ 24 h 418"/>
                <a:gd name="T24" fmla="*/ 304 w 874"/>
                <a:gd name="T25" fmla="*/ 0 h 418"/>
                <a:gd name="T26" fmla="*/ 105 w 874"/>
                <a:gd name="T27" fmla="*/ 0 h 418"/>
                <a:gd name="T28" fmla="*/ 90 w 874"/>
                <a:gd name="T29" fmla="*/ 18 h 418"/>
                <a:gd name="T30" fmla="*/ 90 w 874"/>
                <a:gd name="T31" fmla="*/ 180 h 418"/>
                <a:gd name="T32" fmla="*/ 24 w 874"/>
                <a:gd name="T33" fmla="*/ 180 h 418"/>
                <a:gd name="T34" fmla="*/ 4 w 874"/>
                <a:gd name="T35" fmla="*/ 19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4" h="418">
                  <a:moveTo>
                    <a:pt x="4" y="197"/>
                  </a:moveTo>
                  <a:cubicBezTo>
                    <a:pt x="4" y="262"/>
                    <a:pt x="4" y="262"/>
                    <a:pt x="4" y="262"/>
                  </a:cubicBezTo>
                  <a:cubicBezTo>
                    <a:pt x="4" y="262"/>
                    <a:pt x="0" y="361"/>
                    <a:pt x="140" y="418"/>
                  </a:cubicBezTo>
                  <a:cubicBezTo>
                    <a:pt x="693" y="418"/>
                    <a:pt x="693" y="418"/>
                    <a:pt x="693" y="418"/>
                  </a:cubicBezTo>
                  <a:cubicBezTo>
                    <a:pt x="693" y="418"/>
                    <a:pt x="868" y="384"/>
                    <a:pt x="871" y="282"/>
                  </a:cubicBezTo>
                  <a:cubicBezTo>
                    <a:pt x="874" y="181"/>
                    <a:pt x="871" y="170"/>
                    <a:pt x="871" y="170"/>
                  </a:cubicBezTo>
                  <a:cubicBezTo>
                    <a:pt x="871" y="170"/>
                    <a:pt x="872" y="150"/>
                    <a:pt x="857" y="150"/>
                  </a:cubicBezTo>
                  <a:cubicBezTo>
                    <a:pt x="842" y="149"/>
                    <a:pt x="790" y="150"/>
                    <a:pt x="790" y="150"/>
                  </a:cubicBezTo>
                  <a:cubicBezTo>
                    <a:pt x="790" y="150"/>
                    <a:pt x="771" y="150"/>
                    <a:pt x="771" y="164"/>
                  </a:cubicBezTo>
                  <a:cubicBezTo>
                    <a:pt x="771" y="179"/>
                    <a:pt x="771" y="194"/>
                    <a:pt x="771" y="194"/>
                  </a:cubicBezTo>
                  <a:cubicBezTo>
                    <a:pt x="324" y="194"/>
                    <a:pt x="324" y="194"/>
                    <a:pt x="324" y="194"/>
                  </a:cubicBezTo>
                  <a:cubicBezTo>
                    <a:pt x="324" y="24"/>
                    <a:pt x="324" y="24"/>
                    <a:pt x="324" y="24"/>
                  </a:cubicBezTo>
                  <a:cubicBezTo>
                    <a:pt x="324" y="24"/>
                    <a:pt x="328" y="0"/>
                    <a:pt x="304" y="0"/>
                  </a:cubicBezTo>
                  <a:cubicBezTo>
                    <a:pt x="279" y="0"/>
                    <a:pt x="105" y="0"/>
                    <a:pt x="105" y="0"/>
                  </a:cubicBezTo>
                  <a:cubicBezTo>
                    <a:pt x="105" y="0"/>
                    <a:pt x="90" y="3"/>
                    <a:pt x="90" y="18"/>
                  </a:cubicBezTo>
                  <a:cubicBezTo>
                    <a:pt x="90" y="32"/>
                    <a:pt x="90" y="180"/>
                    <a:pt x="90" y="180"/>
                  </a:cubicBezTo>
                  <a:cubicBezTo>
                    <a:pt x="24" y="180"/>
                    <a:pt x="24" y="180"/>
                    <a:pt x="24" y="180"/>
                  </a:cubicBezTo>
                  <a:cubicBezTo>
                    <a:pt x="24" y="180"/>
                    <a:pt x="4" y="178"/>
                    <a:pt x="4" y="197"/>
                  </a:cubicBezTo>
                  <a:close/>
                </a:path>
              </a:pathLst>
            </a:custGeom>
            <a:solidFill>
              <a:srgbClr val="353535"/>
            </a:solid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6140F0EF-FAFA-4292-A7F2-5F2FCBA4DE86}"/>
                </a:ext>
              </a:extLst>
            </p:cNvPr>
            <p:cNvSpPr>
              <a:spLocks/>
            </p:cNvSpPr>
            <p:nvPr/>
          </p:nvSpPr>
          <p:spPr bwMode="auto">
            <a:xfrm>
              <a:off x="12883174" y="418611"/>
              <a:ext cx="90488" cy="63500"/>
            </a:xfrm>
            <a:custGeom>
              <a:avLst/>
              <a:gdLst>
                <a:gd name="T0" fmla="*/ 37 w 42"/>
                <a:gd name="T1" fmla="*/ 29 h 29"/>
                <a:gd name="T2" fmla="*/ 5 w 42"/>
                <a:gd name="T3" fmla="*/ 29 h 29"/>
                <a:gd name="T4" fmla="*/ 0 w 42"/>
                <a:gd name="T5" fmla="*/ 24 h 29"/>
                <a:gd name="T6" fmla="*/ 0 w 42"/>
                <a:gd name="T7" fmla="*/ 5 h 29"/>
                <a:gd name="T8" fmla="*/ 5 w 42"/>
                <a:gd name="T9" fmla="*/ 0 h 29"/>
                <a:gd name="T10" fmla="*/ 37 w 42"/>
                <a:gd name="T11" fmla="*/ 0 h 29"/>
                <a:gd name="T12" fmla="*/ 42 w 42"/>
                <a:gd name="T13" fmla="*/ 5 h 29"/>
                <a:gd name="T14" fmla="*/ 42 w 42"/>
                <a:gd name="T15" fmla="*/ 24 h 29"/>
                <a:gd name="T16" fmla="*/ 37 w 4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9">
                  <a:moveTo>
                    <a:pt x="37" y="29"/>
                  </a:moveTo>
                  <a:cubicBezTo>
                    <a:pt x="5" y="29"/>
                    <a:pt x="5" y="29"/>
                    <a:pt x="5" y="29"/>
                  </a:cubicBezTo>
                  <a:cubicBezTo>
                    <a:pt x="2" y="29"/>
                    <a:pt x="0" y="26"/>
                    <a:pt x="0" y="24"/>
                  </a:cubicBezTo>
                  <a:cubicBezTo>
                    <a:pt x="0" y="5"/>
                    <a:pt x="0" y="5"/>
                    <a:pt x="0" y="5"/>
                  </a:cubicBezTo>
                  <a:cubicBezTo>
                    <a:pt x="0" y="2"/>
                    <a:pt x="2" y="0"/>
                    <a:pt x="5" y="0"/>
                  </a:cubicBezTo>
                  <a:cubicBezTo>
                    <a:pt x="37" y="0"/>
                    <a:pt x="37" y="0"/>
                    <a:pt x="37" y="0"/>
                  </a:cubicBezTo>
                  <a:cubicBezTo>
                    <a:pt x="40" y="0"/>
                    <a:pt x="42" y="2"/>
                    <a:pt x="42" y="5"/>
                  </a:cubicBezTo>
                  <a:cubicBezTo>
                    <a:pt x="42" y="24"/>
                    <a:pt x="42" y="24"/>
                    <a:pt x="42" y="24"/>
                  </a:cubicBezTo>
                  <a:cubicBezTo>
                    <a:pt x="42" y="26"/>
                    <a:pt x="40" y="29"/>
                    <a:pt x="37" y="2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EE8CD267-E026-4CE9-84A5-24E24577C3B8}"/>
                </a:ext>
              </a:extLst>
            </p:cNvPr>
            <p:cNvSpPr>
              <a:spLocks/>
            </p:cNvSpPr>
            <p:nvPr/>
          </p:nvSpPr>
          <p:spPr bwMode="auto">
            <a:xfrm>
              <a:off x="12530749" y="759923"/>
              <a:ext cx="139700" cy="106363"/>
            </a:xfrm>
            <a:custGeom>
              <a:avLst/>
              <a:gdLst>
                <a:gd name="T0" fmla="*/ 60 w 65"/>
                <a:gd name="T1" fmla="*/ 49 h 49"/>
                <a:gd name="T2" fmla="*/ 5 w 65"/>
                <a:gd name="T3" fmla="*/ 49 h 49"/>
                <a:gd name="T4" fmla="*/ 0 w 65"/>
                <a:gd name="T5" fmla="*/ 44 h 49"/>
                <a:gd name="T6" fmla="*/ 0 w 65"/>
                <a:gd name="T7" fmla="*/ 5 h 49"/>
                <a:gd name="T8" fmla="*/ 5 w 65"/>
                <a:gd name="T9" fmla="*/ 0 h 49"/>
                <a:gd name="T10" fmla="*/ 60 w 65"/>
                <a:gd name="T11" fmla="*/ 0 h 49"/>
                <a:gd name="T12" fmla="*/ 65 w 65"/>
                <a:gd name="T13" fmla="*/ 5 h 49"/>
                <a:gd name="T14" fmla="*/ 65 w 65"/>
                <a:gd name="T15" fmla="*/ 44 h 49"/>
                <a:gd name="T16" fmla="*/ 60 w 6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9">
                  <a:moveTo>
                    <a:pt x="60" y="49"/>
                  </a:moveTo>
                  <a:cubicBezTo>
                    <a:pt x="5" y="49"/>
                    <a:pt x="5" y="49"/>
                    <a:pt x="5" y="49"/>
                  </a:cubicBezTo>
                  <a:cubicBezTo>
                    <a:pt x="2" y="49"/>
                    <a:pt x="0" y="46"/>
                    <a:pt x="0" y="44"/>
                  </a:cubicBezTo>
                  <a:cubicBezTo>
                    <a:pt x="0" y="5"/>
                    <a:pt x="0" y="5"/>
                    <a:pt x="0" y="5"/>
                  </a:cubicBezTo>
                  <a:cubicBezTo>
                    <a:pt x="0" y="2"/>
                    <a:pt x="2" y="0"/>
                    <a:pt x="5" y="0"/>
                  </a:cubicBezTo>
                  <a:cubicBezTo>
                    <a:pt x="60" y="0"/>
                    <a:pt x="60" y="0"/>
                    <a:pt x="60" y="0"/>
                  </a:cubicBezTo>
                  <a:cubicBezTo>
                    <a:pt x="63" y="0"/>
                    <a:pt x="65" y="2"/>
                    <a:pt x="65" y="5"/>
                  </a:cubicBezTo>
                  <a:cubicBezTo>
                    <a:pt x="65" y="44"/>
                    <a:pt x="65" y="44"/>
                    <a:pt x="65" y="44"/>
                  </a:cubicBezTo>
                  <a:cubicBezTo>
                    <a:pt x="65" y="46"/>
                    <a:pt x="63" y="49"/>
                    <a:pt x="60" y="49"/>
                  </a:cubicBezTo>
                  <a:close/>
                </a:path>
              </a:pathLst>
            </a:custGeom>
            <a:solidFill>
              <a:srgbClr val="636466"/>
            </a:solidFill>
            <a:ln w="158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4" name="Line 10">
              <a:extLst>
                <a:ext uri="{FF2B5EF4-FFF2-40B4-BE49-F238E27FC236}">
                  <a16:creationId xmlns:a16="http://schemas.microsoft.com/office/drawing/2014/main" id="{63149064-551D-4F1C-88D3-CDCDB1325CCD}"/>
                </a:ext>
              </a:extLst>
            </p:cNvPr>
            <p:cNvSpPr>
              <a:spLocks noChangeShapeType="1"/>
            </p:cNvSpPr>
            <p:nvPr/>
          </p:nvSpPr>
          <p:spPr bwMode="auto">
            <a:xfrm>
              <a:off x="12929212" y="220173"/>
              <a:ext cx="0" cy="198438"/>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11">
              <a:extLst>
                <a:ext uri="{FF2B5EF4-FFF2-40B4-BE49-F238E27FC236}">
                  <a16:creationId xmlns:a16="http://schemas.microsoft.com/office/drawing/2014/main" id="{AFC7E872-4B27-48E7-B885-EF52B12A2081}"/>
                </a:ext>
              </a:extLst>
            </p:cNvPr>
            <p:cNvSpPr>
              <a:spLocks noChangeShapeType="1"/>
            </p:cNvSpPr>
            <p:nvPr/>
          </p:nvSpPr>
          <p:spPr bwMode="auto">
            <a:xfrm>
              <a:off x="12870474" y="285261"/>
              <a:ext cx="122238"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11">
              <a:extLst>
                <a:ext uri="{FF2B5EF4-FFF2-40B4-BE49-F238E27FC236}">
                  <a16:creationId xmlns:a16="http://schemas.microsoft.com/office/drawing/2014/main" id="{FB2FAEC1-66A1-4B00-9AF2-ACF4EF6D93F5}"/>
                </a:ext>
              </a:extLst>
            </p:cNvPr>
            <p:cNvSpPr>
              <a:spLocks noChangeShapeType="1"/>
            </p:cNvSpPr>
            <p:nvPr/>
          </p:nvSpPr>
          <p:spPr bwMode="auto">
            <a:xfrm>
              <a:off x="12870474" y="256686"/>
              <a:ext cx="122238"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Shape 16">
              <a:extLst>
                <a:ext uri="{FF2B5EF4-FFF2-40B4-BE49-F238E27FC236}">
                  <a16:creationId xmlns:a16="http://schemas.microsoft.com/office/drawing/2014/main" id="{D78E17E8-7CA7-425E-B231-234456E6B6AC}"/>
                </a:ext>
              </a:extLst>
            </p:cNvPr>
            <p:cNvSpPr>
              <a:spLocks/>
            </p:cNvSpPr>
            <p:nvPr/>
          </p:nvSpPr>
          <p:spPr bwMode="auto">
            <a:xfrm>
              <a:off x="12485401" y="455123"/>
              <a:ext cx="970908" cy="906463"/>
            </a:xfrm>
            <a:custGeom>
              <a:avLst/>
              <a:gdLst>
                <a:gd name="connsiteX0" fmla="*/ 218518 w 970908"/>
                <a:gd name="connsiteY0" fmla="*/ 0 h 906463"/>
                <a:gd name="connsiteX1" fmla="*/ 649012 w 970908"/>
                <a:gd name="connsiteY1" fmla="*/ 0 h 906463"/>
                <a:gd name="connsiteX2" fmla="*/ 692278 w 970908"/>
                <a:gd name="connsiteY2" fmla="*/ 52046 h 906463"/>
                <a:gd name="connsiteX3" fmla="*/ 692278 w 970908"/>
                <a:gd name="connsiteY3" fmla="*/ 420703 h 906463"/>
                <a:gd name="connsiteX4" fmla="*/ 928360 w 970908"/>
                <a:gd name="connsiteY4" fmla="*/ 420703 h 906463"/>
                <a:gd name="connsiteX5" fmla="*/ 970908 w 970908"/>
                <a:gd name="connsiteY5" fmla="*/ 420703 h 906463"/>
                <a:gd name="connsiteX6" fmla="*/ 598101 w 970908"/>
                <a:gd name="connsiteY6" fmla="*/ 906463 h 906463"/>
                <a:gd name="connsiteX7" fmla="*/ 504812 w 970908"/>
                <a:gd name="connsiteY7" fmla="*/ 906463 h 906463"/>
                <a:gd name="connsiteX8" fmla="*/ 294233 w 970908"/>
                <a:gd name="connsiteY8" fmla="*/ 906463 h 906463"/>
                <a:gd name="connsiteX9" fmla="*/ 26 w 970908"/>
                <a:gd name="connsiteY9" fmla="*/ 568166 h 906463"/>
                <a:gd name="connsiteX10" fmla="*/ 26 w 970908"/>
                <a:gd name="connsiteY10" fmla="*/ 427209 h 906463"/>
                <a:gd name="connsiteX11" fmla="*/ 43292 w 970908"/>
                <a:gd name="connsiteY11" fmla="*/ 390343 h 906463"/>
                <a:gd name="connsiteX12" fmla="*/ 186069 w 970908"/>
                <a:gd name="connsiteY12" fmla="*/ 390343 h 906463"/>
                <a:gd name="connsiteX13" fmla="*/ 186069 w 970908"/>
                <a:gd name="connsiteY13" fmla="*/ 39034 h 906463"/>
                <a:gd name="connsiteX14" fmla="*/ 218518 w 970908"/>
                <a:gd name="connsiteY14" fmla="*/ 0 h 90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908" h="906463">
                  <a:moveTo>
                    <a:pt x="218518" y="0"/>
                  </a:moveTo>
                  <a:cubicBezTo>
                    <a:pt x="218518" y="0"/>
                    <a:pt x="594930" y="0"/>
                    <a:pt x="649012" y="0"/>
                  </a:cubicBezTo>
                  <a:cubicBezTo>
                    <a:pt x="700931" y="0"/>
                    <a:pt x="692278" y="52046"/>
                    <a:pt x="692278" y="52046"/>
                  </a:cubicBezTo>
                  <a:cubicBezTo>
                    <a:pt x="692278" y="52046"/>
                    <a:pt x="692278" y="52046"/>
                    <a:pt x="692278" y="420703"/>
                  </a:cubicBezTo>
                  <a:cubicBezTo>
                    <a:pt x="692278" y="420703"/>
                    <a:pt x="692278" y="420703"/>
                    <a:pt x="928360" y="420703"/>
                  </a:cubicBezTo>
                  <a:lnTo>
                    <a:pt x="970908" y="420703"/>
                  </a:lnTo>
                  <a:lnTo>
                    <a:pt x="598101" y="906463"/>
                  </a:lnTo>
                  <a:lnTo>
                    <a:pt x="504812" y="906463"/>
                  </a:lnTo>
                  <a:cubicBezTo>
                    <a:pt x="439098" y="906463"/>
                    <a:pt x="369002" y="906463"/>
                    <a:pt x="294233" y="906463"/>
                  </a:cubicBezTo>
                  <a:cubicBezTo>
                    <a:pt x="-8627" y="782855"/>
                    <a:pt x="26" y="568166"/>
                    <a:pt x="26" y="568166"/>
                  </a:cubicBezTo>
                  <a:cubicBezTo>
                    <a:pt x="26" y="568166"/>
                    <a:pt x="26" y="568166"/>
                    <a:pt x="26" y="427209"/>
                  </a:cubicBezTo>
                  <a:cubicBezTo>
                    <a:pt x="26" y="386006"/>
                    <a:pt x="43292" y="390343"/>
                    <a:pt x="43292" y="390343"/>
                  </a:cubicBezTo>
                  <a:cubicBezTo>
                    <a:pt x="43292" y="390343"/>
                    <a:pt x="43292" y="390343"/>
                    <a:pt x="186069" y="390343"/>
                  </a:cubicBezTo>
                  <a:cubicBezTo>
                    <a:pt x="186069" y="390343"/>
                    <a:pt x="186069" y="69394"/>
                    <a:pt x="186069" y="39034"/>
                  </a:cubicBezTo>
                  <a:cubicBezTo>
                    <a:pt x="186069" y="6506"/>
                    <a:pt x="218518" y="0"/>
                    <a:pt x="218518" y="0"/>
                  </a:cubicBezTo>
                  <a:close/>
                </a:path>
              </a:pathLst>
            </a:custGeom>
            <a:solidFill>
              <a:srgbClr val="F18606"/>
            </a:solid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p>
          </p:txBody>
        </p:sp>
        <p:sp>
          <p:nvSpPr>
            <p:cNvPr id="18" name="Freeform 6">
              <a:extLst>
                <a:ext uri="{FF2B5EF4-FFF2-40B4-BE49-F238E27FC236}">
                  <a16:creationId xmlns:a16="http://schemas.microsoft.com/office/drawing/2014/main" id="{B67A5DD5-6235-4FE9-86A9-0475CE3EF3CB}"/>
                </a:ext>
              </a:extLst>
            </p:cNvPr>
            <p:cNvSpPr>
              <a:spLocks/>
            </p:cNvSpPr>
            <p:nvPr/>
          </p:nvSpPr>
          <p:spPr bwMode="auto">
            <a:xfrm>
              <a:off x="12476774" y="455123"/>
              <a:ext cx="1890713" cy="906463"/>
            </a:xfrm>
            <a:custGeom>
              <a:avLst/>
              <a:gdLst>
                <a:gd name="T0" fmla="*/ 4 w 874"/>
                <a:gd name="T1" fmla="*/ 197 h 418"/>
                <a:gd name="T2" fmla="*/ 4 w 874"/>
                <a:gd name="T3" fmla="*/ 262 h 418"/>
                <a:gd name="T4" fmla="*/ 140 w 874"/>
                <a:gd name="T5" fmla="*/ 418 h 418"/>
                <a:gd name="T6" fmla="*/ 693 w 874"/>
                <a:gd name="T7" fmla="*/ 418 h 418"/>
                <a:gd name="T8" fmla="*/ 871 w 874"/>
                <a:gd name="T9" fmla="*/ 282 h 418"/>
                <a:gd name="T10" fmla="*/ 871 w 874"/>
                <a:gd name="T11" fmla="*/ 170 h 418"/>
                <a:gd name="T12" fmla="*/ 857 w 874"/>
                <a:gd name="T13" fmla="*/ 150 h 418"/>
                <a:gd name="T14" fmla="*/ 790 w 874"/>
                <a:gd name="T15" fmla="*/ 150 h 418"/>
                <a:gd name="T16" fmla="*/ 771 w 874"/>
                <a:gd name="T17" fmla="*/ 164 h 418"/>
                <a:gd name="T18" fmla="*/ 771 w 874"/>
                <a:gd name="T19" fmla="*/ 194 h 418"/>
                <a:gd name="T20" fmla="*/ 324 w 874"/>
                <a:gd name="T21" fmla="*/ 194 h 418"/>
                <a:gd name="T22" fmla="*/ 324 w 874"/>
                <a:gd name="T23" fmla="*/ 24 h 418"/>
                <a:gd name="T24" fmla="*/ 304 w 874"/>
                <a:gd name="T25" fmla="*/ 0 h 418"/>
                <a:gd name="T26" fmla="*/ 105 w 874"/>
                <a:gd name="T27" fmla="*/ 0 h 418"/>
                <a:gd name="T28" fmla="*/ 90 w 874"/>
                <a:gd name="T29" fmla="*/ 18 h 418"/>
                <a:gd name="T30" fmla="*/ 90 w 874"/>
                <a:gd name="T31" fmla="*/ 180 h 418"/>
                <a:gd name="T32" fmla="*/ 24 w 874"/>
                <a:gd name="T33" fmla="*/ 180 h 418"/>
                <a:gd name="T34" fmla="*/ 4 w 874"/>
                <a:gd name="T35" fmla="*/ 19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4" h="418">
                  <a:moveTo>
                    <a:pt x="4" y="197"/>
                  </a:moveTo>
                  <a:cubicBezTo>
                    <a:pt x="4" y="262"/>
                    <a:pt x="4" y="262"/>
                    <a:pt x="4" y="262"/>
                  </a:cubicBezTo>
                  <a:cubicBezTo>
                    <a:pt x="4" y="262"/>
                    <a:pt x="0" y="361"/>
                    <a:pt x="140" y="418"/>
                  </a:cubicBezTo>
                  <a:cubicBezTo>
                    <a:pt x="693" y="418"/>
                    <a:pt x="693" y="418"/>
                    <a:pt x="693" y="418"/>
                  </a:cubicBezTo>
                  <a:cubicBezTo>
                    <a:pt x="693" y="418"/>
                    <a:pt x="868" y="384"/>
                    <a:pt x="871" y="282"/>
                  </a:cubicBezTo>
                  <a:cubicBezTo>
                    <a:pt x="874" y="181"/>
                    <a:pt x="871" y="170"/>
                    <a:pt x="871" y="170"/>
                  </a:cubicBezTo>
                  <a:cubicBezTo>
                    <a:pt x="871" y="170"/>
                    <a:pt x="872" y="150"/>
                    <a:pt x="857" y="150"/>
                  </a:cubicBezTo>
                  <a:cubicBezTo>
                    <a:pt x="842" y="149"/>
                    <a:pt x="790" y="150"/>
                    <a:pt x="790" y="150"/>
                  </a:cubicBezTo>
                  <a:cubicBezTo>
                    <a:pt x="790" y="150"/>
                    <a:pt x="771" y="150"/>
                    <a:pt x="771" y="164"/>
                  </a:cubicBezTo>
                  <a:cubicBezTo>
                    <a:pt x="771" y="179"/>
                    <a:pt x="771" y="194"/>
                    <a:pt x="771" y="194"/>
                  </a:cubicBezTo>
                  <a:cubicBezTo>
                    <a:pt x="324" y="194"/>
                    <a:pt x="324" y="194"/>
                    <a:pt x="324" y="194"/>
                  </a:cubicBezTo>
                  <a:cubicBezTo>
                    <a:pt x="324" y="24"/>
                    <a:pt x="324" y="24"/>
                    <a:pt x="324" y="24"/>
                  </a:cubicBezTo>
                  <a:cubicBezTo>
                    <a:pt x="324" y="24"/>
                    <a:pt x="328" y="0"/>
                    <a:pt x="304" y="0"/>
                  </a:cubicBezTo>
                  <a:cubicBezTo>
                    <a:pt x="279" y="0"/>
                    <a:pt x="105" y="0"/>
                    <a:pt x="105" y="0"/>
                  </a:cubicBezTo>
                  <a:cubicBezTo>
                    <a:pt x="105" y="0"/>
                    <a:pt x="90" y="3"/>
                    <a:pt x="90" y="18"/>
                  </a:cubicBezTo>
                  <a:cubicBezTo>
                    <a:pt x="90" y="32"/>
                    <a:pt x="90" y="180"/>
                    <a:pt x="90" y="180"/>
                  </a:cubicBezTo>
                  <a:cubicBezTo>
                    <a:pt x="24" y="180"/>
                    <a:pt x="24" y="180"/>
                    <a:pt x="24" y="180"/>
                  </a:cubicBezTo>
                  <a:cubicBezTo>
                    <a:pt x="24" y="180"/>
                    <a:pt x="4" y="178"/>
                    <a:pt x="4" y="197"/>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Line 19">
              <a:extLst>
                <a:ext uri="{FF2B5EF4-FFF2-40B4-BE49-F238E27FC236}">
                  <a16:creationId xmlns:a16="http://schemas.microsoft.com/office/drawing/2014/main" id="{9F55B796-4625-4037-997C-2FD37F8E939F}"/>
                </a:ext>
              </a:extLst>
            </p:cNvPr>
            <p:cNvSpPr>
              <a:spLocks noChangeShapeType="1"/>
            </p:cNvSpPr>
            <p:nvPr/>
          </p:nvSpPr>
          <p:spPr bwMode="auto">
            <a:xfrm>
              <a:off x="12491062" y="1075836"/>
              <a:ext cx="1871663"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Oval 20">
              <a:extLst>
                <a:ext uri="{FF2B5EF4-FFF2-40B4-BE49-F238E27FC236}">
                  <a16:creationId xmlns:a16="http://schemas.microsoft.com/office/drawing/2014/main" id="{3B122D5B-025F-42D0-AA73-FDCAEDA49A40}"/>
                </a:ext>
              </a:extLst>
            </p:cNvPr>
            <p:cNvSpPr>
              <a:spLocks noChangeArrowheads="1"/>
            </p:cNvSpPr>
            <p:nvPr/>
          </p:nvSpPr>
          <p:spPr bwMode="auto">
            <a:xfrm>
              <a:off x="14192862" y="832948"/>
              <a:ext cx="109538" cy="107950"/>
            </a:xfrm>
            <a:prstGeom prst="ellips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Line 14">
              <a:extLst>
                <a:ext uri="{FF2B5EF4-FFF2-40B4-BE49-F238E27FC236}">
                  <a16:creationId xmlns:a16="http://schemas.microsoft.com/office/drawing/2014/main" id="{C9FE5CA9-E538-42CE-A754-DD79FA9F114E}"/>
                </a:ext>
              </a:extLst>
            </p:cNvPr>
            <p:cNvSpPr>
              <a:spLocks noChangeShapeType="1"/>
            </p:cNvSpPr>
            <p:nvPr/>
          </p:nvSpPr>
          <p:spPr bwMode="auto">
            <a:xfrm>
              <a:off x="13424512" y="585298"/>
              <a:ext cx="0" cy="284163"/>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Line 15">
              <a:extLst>
                <a:ext uri="{FF2B5EF4-FFF2-40B4-BE49-F238E27FC236}">
                  <a16:creationId xmlns:a16="http://schemas.microsoft.com/office/drawing/2014/main" id="{8E9A10E6-8105-45FE-B986-27AFDA4FBD2F}"/>
                </a:ext>
              </a:extLst>
            </p:cNvPr>
            <p:cNvSpPr>
              <a:spLocks noChangeShapeType="1"/>
            </p:cNvSpPr>
            <p:nvPr/>
          </p:nvSpPr>
          <p:spPr bwMode="auto">
            <a:xfrm>
              <a:off x="13689624" y="583711"/>
              <a:ext cx="0" cy="284163"/>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Line 16">
              <a:extLst>
                <a:ext uri="{FF2B5EF4-FFF2-40B4-BE49-F238E27FC236}">
                  <a16:creationId xmlns:a16="http://schemas.microsoft.com/office/drawing/2014/main" id="{118A4554-D071-41D8-BA8D-EBE5B2F30609}"/>
                </a:ext>
              </a:extLst>
            </p:cNvPr>
            <p:cNvSpPr>
              <a:spLocks noChangeShapeType="1"/>
            </p:cNvSpPr>
            <p:nvPr/>
          </p:nvSpPr>
          <p:spPr bwMode="auto">
            <a:xfrm>
              <a:off x="13945212" y="583711"/>
              <a:ext cx="0" cy="284163"/>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7">
              <a:extLst>
                <a:ext uri="{FF2B5EF4-FFF2-40B4-BE49-F238E27FC236}">
                  <a16:creationId xmlns:a16="http://schemas.microsoft.com/office/drawing/2014/main" id="{ED08B362-F2C5-420B-AA4B-49CF79F09D20}"/>
                </a:ext>
              </a:extLst>
            </p:cNvPr>
            <p:cNvSpPr>
              <a:spLocks/>
            </p:cNvSpPr>
            <p:nvPr/>
          </p:nvSpPr>
          <p:spPr bwMode="auto">
            <a:xfrm>
              <a:off x="12718074"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8">
              <a:extLst>
                <a:ext uri="{FF2B5EF4-FFF2-40B4-BE49-F238E27FC236}">
                  <a16:creationId xmlns:a16="http://schemas.microsoft.com/office/drawing/2014/main" id="{1A94E530-5A66-4194-80FE-A08D3D4A929F}"/>
                </a:ext>
              </a:extLst>
            </p:cNvPr>
            <p:cNvSpPr>
              <a:spLocks/>
            </p:cNvSpPr>
            <p:nvPr/>
          </p:nvSpPr>
          <p:spPr bwMode="auto">
            <a:xfrm>
              <a:off x="12860949"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9">
              <a:extLst>
                <a:ext uri="{FF2B5EF4-FFF2-40B4-BE49-F238E27FC236}">
                  <a16:creationId xmlns:a16="http://schemas.microsoft.com/office/drawing/2014/main" id="{C85C820D-53AD-4A50-9D37-977471F6D8E8}"/>
                </a:ext>
              </a:extLst>
            </p:cNvPr>
            <p:cNvSpPr>
              <a:spLocks/>
            </p:cNvSpPr>
            <p:nvPr/>
          </p:nvSpPr>
          <p:spPr bwMode="auto">
            <a:xfrm>
              <a:off x="13003824"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2806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 presetClass="emph" presetSubtype="0" accel="100000" autoRev="1" fill="hold" nodeType="withEffect">
                                  <p:stCondLst>
                                    <p:cond delay="200"/>
                                  </p:stCondLst>
                                  <p:childTnLst>
                                    <p:animScale>
                                      <p:cBhvr>
                                        <p:cTn id="9" dur="500" fill="hold"/>
                                        <p:tgtEl>
                                          <p:spTgt spid="6"/>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3DAF1-94F5-214C-9CF5-56BA6045E1B7}"/>
              </a:ext>
            </a:extLst>
          </p:cNvPr>
          <p:cNvSpPr>
            <a:spLocks noGrp="1"/>
          </p:cNvSpPr>
          <p:nvPr>
            <p:ph sz="quarter" idx="10"/>
          </p:nvPr>
        </p:nvSpPr>
        <p:spPr/>
        <p:txBody>
          <a:bodyPr/>
          <a:lstStyle/>
          <a:p>
            <a:r>
              <a:rPr lang="en-US" dirty="0"/>
              <a:t>Docker Packaging</a:t>
            </a:r>
          </a:p>
        </p:txBody>
      </p:sp>
    </p:spTree>
    <p:extLst>
      <p:ext uri="{BB962C8B-B14F-4D97-AF65-F5344CB8AC3E}">
        <p14:creationId xmlns:p14="http://schemas.microsoft.com/office/powerpoint/2010/main" val="272791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3DAF1-94F5-214C-9CF5-56BA6045E1B7}"/>
              </a:ext>
            </a:extLst>
          </p:cNvPr>
          <p:cNvSpPr>
            <a:spLocks noGrp="1"/>
          </p:cNvSpPr>
          <p:nvPr>
            <p:ph sz="quarter" idx="10"/>
          </p:nvPr>
        </p:nvSpPr>
        <p:spPr/>
        <p:txBody>
          <a:bodyPr/>
          <a:lstStyle/>
          <a:p>
            <a:r>
              <a:rPr lang="en-US" dirty="0"/>
              <a:t>Testing Containers Locally</a:t>
            </a:r>
          </a:p>
        </p:txBody>
      </p:sp>
    </p:spTree>
    <p:extLst>
      <p:ext uri="{BB962C8B-B14F-4D97-AF65-F5344CB8AC3E}">
        <p14:creationId xmlns:p14="http://schemas.microsoft.com/office/powerpoint/2010/main" val="57658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noAutofit/>
          </a:bodyPr>
          <a:lstStyle/>
          <a:p>
            <a:r>
              <a:rPr lang="en-US" dirty="0">
                <a:latin typeface="Amazon Ember" charset="0"/>
                <a:ea typeface="Amazon Ember" charset="0"/>
                <a:cs typeface="Amazon Ember" charset="0"/>
              </a:rPr>
              <a:t>Agenda</a:t>
            </a:r>
          </a:p>
        </p:txBody>
      </p:sp>
      <p:sp>
        <p:nvSpPr>
          <p:cNvPr id="5" name="Content Placeholder 2"/>
          <p:cNvSpPr>
            <a:spLocks noGrp="1"/>
          </p:cNvSpPr>
          <p:nvPr>
            <p:ph idx="1"/>
          </p:nvPr>
        </p:nvSpPr>
        <p:spPr>
          <a:prstGeom prst="rect">
            <a:avLst/>
          </a:prstGeom>
        </p:spPr>
        <p:txBody>
          <a:bodyPr anchor="t"/>
          <a:lstStyle/>
          <a:p>
            <a:pPr marL="457200" indent="-457200">
              <a:lnSpc>
                <a:spcPct val="150000"/>
              </a:lnSpc>
              <a:spcBef>
                <a:spcPts val="0"/>
              </a:spcBef>
              <a:buFont typeface="+mj-lt"/>
              <a:buAutoNum type="arabicPeriod"/>
            </a:pPr>
            <a:r>
              <a:rPr lang="en-US" sz="2000" dirty="0">
                <a:latin typeface="Amazon Ember" charset="0"/>
                <a:ea typeface="Amazon Ember" charset="0"/>
                <a:cs typeface="Amazon Ember" charset="0"/>
              </a:rPr>
              <a:t>Introduction</a:t>
            </a:r>
          </a:p>
          <a:p>
            <a:pPr marL="457200" indent="-457200">
              <a:lnSpc>
                <a:spcPct val="150000"/>
              </a:lnSpc>
              <a:spcBef>
                <a:spcPts val="0"/>
              </a:spcBef>
              <a:buFont typeface="+mj-lt"/>
              <a:buAutoNum type="arabicPeriod"/>
            </a:pPr>
            <a:r>
              <a:rPr lang="en-US" sz="2000" dirty="0">
                <a:latin typeface="Amazon Ember" charset="0"/>
                <a:ea typeface="Amazon Ember" charset="0"/>
                <a:cs typeface="Amazon Ember" charset="0"/>
              </a:rPr>
              <a:t>Build Your Application</a:t>
            </a:r>
          </a:p>
          <a:p>
            <a:pPr marL="457200" indent="-457200">
              <a:lnSpc>
                <a:spcPct val="150000"/>
              </a:lnSpc>
              <a:spcBef>
                <a:spcPts val="0"/>
              </a:spcBef>
              <a:buFont typeface="+mj-lt"/>
              <a:buAutoNum type="arabicPeriod"/>
            </a:pPr>
            <a:r>
              <a:rPr lang="en-US" sz="2000" dirty="0">
                <a:latin typeface="Amazon Ember" charset="0"/>
                <a:ea typeface="Amazon Ember" charset="0"/>
                <a:cs typeface="Amazon Ember" charset="0"/>
              </a:rPr>
              <a:t>Microservices using AWS </a:t>
            </a:r>
            <a:r>
              <a:rPr lang="en-US" sz="2000" dirty="0" err="1">
                <a:latin typeface="Amazon Ember" charset="0"/>
                <a:ea typeface="Amazon Ember" charset="0"/>
                <a:cs typeface="Amazon Ember" charset="0"/>
              </a:rPr>
              <a:t>Fargate</a:t>
            </a:r>
            <a:r>
              <a:rPr lang="en-US" sz="2000" dirty="0">
                <a:latin typeface="Amazon Ember" charset="0"/>
                <a:ea typeface="Amazon Ember" charset="0"/>
                <a:cs typeface="Amazon Ember" charset="0"/>
              </a:rPr>
              <a:t> and Amazon ECS</a:t>
            </a:r>
          </a:p>
          <a:p>
            <a:pPr marL="457200" indent="-457200">
              <a:lnSpc>
                <a:spcPct val="150000"/>
              </a:lnSpc>
              <a:spcBef>
                <a:spcPts val="0"/>
              </a:spcBef>
              <a:buFont typeface="+mj-lt"/>
              <a:buAutoNum type="arabicPeriod"/>
            </a:pPr>
            <a:r>
              <a:rPr lang="en-US" sz="2000" dirty="0">
                <a:latin typeface="Amazon Ember" charset="0"/>
                <a:ea typeface="Amazon Ember" charset="0"/>
                <a:cs typeface="Amazon Ember" charset="0"/>
              </a:rPr>
              <a:t>Microservices using Kubernetes</a:t>
            </a:r>
          </a:p>
          <a:p>
            <a:pPr marL="457200" indent="-457200">
              <a:lnSpc>
                <a:spcPct val="150000"/>
              </a:lnSpc>
              <a:spcBef>
                <a:spcPts val="0"/>
              </a:spcBef>
              <a:buFont typeface="+mj-lt"/>
              <a:buAutoNum type="arabicPeriod"/>
            </a:pPr>
            <a:r>
              <a:rPr lang="en-US" sz="2000" dirty="0">
                <a:latin typeface="Amazon Ember" charset="0"/>
                <a:ea typeface="Amazon Ember" charset="0"/>
                <a:cs typeface="Amazon Ember" charset="0"/>
              </a:rPr>
              <a:t>Microservices using AWS Lambda</a:t>
            </a:r>
          </a:p>
        </p:txBody>
      </p:sp>
    </p:spTree>
    <p:extLst>
      <p:ext uri="{BB962C8B-B14F-4D97-AF65-F5344CB8AC3E}">
        <p14:creationId xmlns:p14="http://schemas.microsoft.com/office/powerpoint/2010/main" val="231834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7984" y="1672412"/>
            <a:ext cx="1731487" cy="1781988"/>
            <a:chOff x="796221" y="2588133"/>
            <a:chExt cx="1565980" cy="1611654"/>
          </a:xfrm>
        </p:grpSpPr>
        <p:grpSp>
          <p:nvGrpSpPr>
            <p:cNvPr id="45" name="Group 44"/>
            <p:cNvGrpSpPr/>
            <p:nvPr/>
          </p:nvGrpSpPr>
          <p:grpSpPr>
            <a:xfrm>
              <a:off x="796221" y="2644708"/>
              <a:ext cx="1415238" cy="1555079"/>
              <a:chOff x="1069936" y="2616870"/>
              <a:chExt cx="1415238" cy="1555079"/>
            </a:xfrm>
          </p:grpSpPr>
          <p:sp>
            <p:nvSpPr>
              <p:cNvPr id="39" name="Rounded Rectangle 38"/>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rial"/>
                  <a:cs typeface="Arial"/>
                </a:endParaRPr>
              </a:p>
            </p:txBody>
          </p:sp>
          <p:pic>
            <p:nvPicPr>
              <p:cNvPr id="40" name="Picture 3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41" name="Picture 4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44" name="Picture 4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
          <p:nvSpPr>
            <p:cNvPr id="2" name="TextBox 1"/>
            <p:cNvSpPr txBox="1"/>
            <p:nvPr/>
          </p:nvSpPr>
          <p:spPr>
            <a:xfrm>
              <a:off x="1090911" y="2588133"/>
              <a:ext cx="1271290" cy="250522"/>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grpSp>
        <p:nvGrpSpPr>
          <p:cNvPr id="119" name="Group 118"/>
          <p:cNvGrpSpPr/>
          <p:nvPr/>
        </p:nvGrpSpPr>
        <p:grpSpPr>
          <a:xfrm>
            <a:off x="7185089" y="1672412"/>
            <a:ext cx="1731487" cy="1781988"/>
            <a:chOff x="796221" y="2588133"/>
            <a:chExt cx="1565980" cy="1611654"/>
          </a:xfrm>
        </p:grpSpPr>
        <p:grpSp>
          <p:nvGrpSpPr>
            <p:cNvPr id="120" name="Group 119"/>
            <p:cNvGrpSpPr/>
            <p:nvPr/>
          </p:nvGrpSpPr>
          <p:grpSpPr>
            <a:xfrm>
              <a:off x="796221" y="2644708"/>
              <a:ext cx="1415238" cy="1555079"/>
              <a:chOff x="1069936" y="2616870"/>
              <a:chExt cx="1415238" cy="1555079"/>
            </a:xfrm>
          </p:grpSpPr>
          <p:sp>
            <p:nvSpPr>
              <p:cNvPr id="126" name="Rounded Rectangle 125"/>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rial"/>
                  <a:cs typeface="Arial"/>
                </a:endParaRPr>
              </a:p>
            </p:txBody>
          </p:sp>
          <p:pic>
            <p:nvPicPr>
              <p:cNvPr id="127" name="Picture 12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28" name="Picture 12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129" name="Picture 12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130" name="Picture 12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31" name="Picture 13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
          <p:nvSpPr>
            <p:cNvPr id="121" name="TextBox 120"/>
            <p:cNvSpPr txBox="1"/>
            <p:nvPr/>
          </p:nvSpPr>
          <p:spPr>
            <a:xfrm>
              <a:off x="1090911" y="2588133"/>
              <a:ext cx="1271290" cy="250522"/>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grpSp>
        <p:nvGrpSpPr>
          <p:cNvPr id="132" name="Group 131"/>
          <p:cNvGrpSpPr/>
          <p:nvPr/>
        </p:nvGrpSpPr>
        <p:grpSpPr>
          <a:xfrm>
            <a:off x="5485812" y="1672412"/>
            <a:ext cx="1731487" cy="1781988"/>
            <a:chOff x="796221" y="2588133"/>
            <a:chExt cx="1565980" cy="1611654"/>
          </a:xfrm>
        </p:grpSpPr>
        <p:grpSp>
          <p:nvGrpSpPr>
            <p:cNvPr id="133" name="Group 132"/>
            <p:cNvGrpSpPr/>
            <p:nvPr/>
          </p:nvGrpSpPr>
          <p:grpSpPr>
            <a:xfrm>
              <a:off x="796221" y="2644708"/>
              <a:ext cx="1415238" cy="1555079"/>
              <a:chOff x="1069936" y="2616870"/>
              <a:chExt cx="1415238" cy="1555079"/>
            </a:xfrm>
          </p:grpSpPr>
          <p:sp>
            <p:nvSpPr>
              <p:cNvPr id="139" name="Rounded Rectangle 138"/>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rial"/>
                  <a:cs typeface="Arial"/>
                </a:endParaRPr>
              </a:p>
            </p:txBody>
          </p:sp>
          <p:pic>
            <p:nvPicPr>
              <p:cNvPr id="140" name="Picture 13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41" name="Picture 14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142" name="Picture 14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143" name="Picture 14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44" name="Picture 14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
          <p:nvSpPr>
            <p:cNvPr id="134" name="TextBox 133"/>
            <p:cNvSpPr txBox="1"/>
            <p:nvPr/>
          </p:nvSpPr>
          <p:spPr>
            <a:xfrm>
              <a:off x="1090911" y="2588133"/>
              <a:ext cx="1271290" cy="250522"/>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grpSp>
        <p:nvGrpSpPr>
          <p:cNvPr id="145" name="Group 144"/>
          <p:cNvGrpSpPr/>
          <p:nvPr/>
        </p:nvGrpSpPr>
        <p:grpSpPr>
          <a:xfrm>
            <a:off x="3786536" y="1672412"/>
            <a:ext cx="1731487" cy="1781988"/>
            <a:chOff x="796221" y="2588133"/>
            <a:chExt cx="1565980" cy="1611654"/>
          </a:xfrm>
        </p:grpSpPr>
        <p:grpSp>
          <p:nvGrpSpPr>
            <p:cNvPr id="146" name="Group 145"/>
            <p:cNvGrpSpPr/>
            <p:nvPr/>
          </p:nvGrpSpPr>
          <p:grpSpPr>
            <a:xfrm>
              <a:off x="796221" y="2644708"/>
              <a:ext cx="1415238" cy="1555079"/>
              <a:chOff x="1069936" y="2616870"/>
              <a:chExt cx="1415238" cy="1555079"/>
            </a:xfrm>
          </p:grpSpPr>
          <p:sp>
            <p:nvSpPr>
              <p:cNvPr id="152" name="Rounded Rectangle 151"/>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rial"/>
                  <a:cs typeface="Arial"/>
                </a:endParaRPr>
              </a:p>
            </p:txBody>
          </p:sp>
          <p:pic>
            <p:nvPicPr>
              <p:cNvPr id="153" name="Picture 15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54" name="Picture 15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155" name="Picture 15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156" name="Picture 15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57" name="Picture 15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
          <p:nvSpPr>
            <p:cNvPr id="147" name="TextBox 146"/>
            <p:cNvSpPr txBox="1"/>
            <p:nvPr/>
          </p:nvSpPr>
          <p:spPr>
            <a:xfrm>
              <a:off x="1090911" y="2588133"/>
              <a:ext cx="1271290" cy="250522"/>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grpSp>
        <p:nvGrpSpPr>
          <p:cNvPr id="158" name="Group 157"/>
          <p:cNvGrpSpPr/>
          <p:nvPr/>
        </p:nvGrpSpPr>
        <p:grpSpPr>
          <a:xfrm>
            <a:off x="2087260" y="1672412"/>
            <a:ext cx="1731487" cy="1781988"/>
            <a:chOff x="796221" y="2588133"/>
            <a:chExt cx="1565980" cy="1611654"/>
          </a:xfrm>
        </p:grpSpPr>
        <p:grpSp>
          <p:nvGrpSpPr>
            <p:cNvPr id="159" name="Group 158"/>
            <p:cNvGrpSpPr/>
            <p:nvPr/>
          </p:nvGrpSpPr>
          <p:grpSpPr>
            <a:xfrm>
              <a:off x="796221" y="2644708"/>
              <a:ext cx="1415238" cy="1555079"/>
              <a:chOff x="1069936" y="2616870"/>
              <a:chExt cx="1415238" cy="1555079"/>
            </a:xfrm>
          </p:grpSpPr>
          <p:sp>
            <p:nvSpPr>
              <p:cNvPr id="165" name="Rounded Rectangle 164"/>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rial"/>
                  <a:cs typeface="Arial"/>
                </a:endParaRPr>
              </a:p>
            </p:txBody>
          </p:sp>
          <p:pic>
            <p:nvPicPr>
              <p:cNvPr id="166" name="Picture 16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67" name="Picture 16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168" name="Picture 16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169" name="Picture 16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70" name="Picture 16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
          <p:nvSpPr>
            <p:cNvPr id="160" name="TextBox 159"/>
            <p:cNvSpPr txBox="1"/>
            <p:nvPr/>
          </p:nvSpPr>
          <p:spPr>
            <a:xfrm>
              <a:off x="1090911" y="2588133"/>
              <a:ext cx="1271290" cy="250522"/>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sp>
        <p:nvSpPr>
          <p:cNvPr id="3" name="Title 2">
            <a:extLst>
              <a:ext uri="{FF2B5EF4-FFF2-40B4-BE49-F238E27FC236}">
                <a16:creationId xmlns:a16="http://schemas.microsoft.com/office/drawing/2014/main" id="{4A9E78DC-9085-41D6-A867-5DB23BAE03EC}"/>
              </a:ext>
            </a:extLst>
          </p:cNvPr>
          <p:cNvSpPr>
            <a:spLocks noGrp="1"/>
          </p:cNvSpPr>
          <p:nvPr>
            <p:ph type="title"/>
          </p:nvPr>
        </p:nvSpPr>
        <p:spPr/>
        <p:txBody>
          <a:bodyPr/>
          <a:lstStyle/>
          <a:p>
            <a:r>
              <a:rPr lang="en-US" dirty="0"/>
              <a:t>Running Containers</a:t>
            </a:r>
          </a:p>
        </p:txBody>
      </p:sp>
    </p:spTree>
    <p:extLst>
      <p:ext uri="{BB962C8B-B14F-4D97-AF65-F5344CB8AC3E}">
        <p14:creationId xmlns:p14="http://schemas.microsoft.com/office/powerpoint/2010/main" val="15193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582220" y="1004294"/>
            <a:ext cx="6000108" cy="1863327"/>
            <a:chOff x="1369111" y="1182029"/>
            <a:chExt cx="6000108" cy="1863327"/>
          </a:xfrm>
        </p:grpSpPr>
        <p:sp>
          <p:nvSpPr>
            <p:cNvPr id="270" name="Rectangle 269">
              <a:extLst>
                <a:ext uri="{FF2B5EF4-FFF2-40B4-BE49-F238E27FC236}">
                  <a16:creationId xmlns:a16="http://schemas.microsoft.com/office/drawing/2014/main" id="{F4FEF678-5957-4BC0-AB05-7B6BE4C13CD4}"/>
                </a:ext>
              </a:extLst>
            </p:cNvPr>
            <p:cNvSpPr/>
            <p:nvPr/>
          </p:nvSpPr>
          <p:spPr>
            <a:xfrm>
              <a:off x="1563853" y="1337201"/>
              <a:ext cx="5622085" cy="563876"/>
            </a:xfrm>
            <a:prstGeom prst="rect">
              <a:avLst/>
            </a:prstGeom>
            <a:solidFill>
              <a:schemeClr val="accent1"/>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Amazon Ember" panose="020B0603020204020204" pitchFamily="34" charset="0"/>
                  <a:ea typeface="Amazon Ember" panose="020B0603020204020204" pitchFamily="34" charset="0"/>
                  <a:cs typeface="Amazon Ember" panose="020B0603020204020204" pitchFamily="34" charset="0"/>
                </a:rPr>
                <a:t>Scheduling and Orchestration</a:t>
              </a:r>
            </a:p>
          </p:txBody>
        </p:sp>
        <p:sp>
          <p:nvSpPr>
            <p:cNvPr id="272" name="Rectangle 271">
              <a:extLst>
                <a:ext uri="{FF2B5EF4-FFF2-40B4-BE49-F238E27FC236}">
                  <a16:creationId xmlns:a16="http://schemas.microsoft.com/office/drawing/2014/main" id="{CB325935-1F45-4A99-A4DB-DDE6D1530C7C}"/>
                </a:ext>
              </a:extLst>
            </p:cNvPr>
            <p:cNvSpPr/>
            <p:nvPr/>
          </p:nvSpPr>
          <p:spPr>
            <a:xfrm>
              <a:off x="1563853" y="2006914"/>
              <a:ext cx="2713576" cy="364257"/>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Cluster Manager</a:t>
              </a:r>
            </a:p>
          </p:txBody>
        </p:sp>
        <p:sp>
          <p:nvSpPr>
            <p:cNvPr id="273" name="Rectangle 272">
              <a:extLst>
                <a:ext uri="{FF2B5EF4-FFF2-40B4-BE49-F238E27FC236}">
                  <a16:creationId xmlns:a16="http://schemas.microsoft.com/office/drawing/2014/main" id="{8D06D5E2-5536-43D8-96CD-F499D56CEDA2}"/>
                </a:ext>
              </a:extLst>
            </p:cNvPr>
            <p:cNvSpPr/>
            <p:nvPr/>
          </p:nvSpPr>
          <p:spPr>
            <a:xfrm>
              <a:off x="4404766" y="2006914"/>
              <a:ext cx="2776566" cy="364257"/>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Placement Engine</a:t>
              </a:r>
            </a:p>
          </p:txBody>
        </p:sp>
        <p:sp>
          <p:nvSpPr>
            <p:cNvPr id="277" name="Rectangle 276">
              <a:extLst>
                <a:ext uri="{FF2B5EF4-FFF2-40B4-BE49-F238E27FC236}">
                  <a16:creationId xmlns:a16="http://schemas.microsoft.com/office/drawing/2014/main" id="{F4FEF678-5957-4BC0-AB05-7B6BE4C13CD4}"/>
                </a:ext>
              </a:extLst>
            </p:cNvPr>
            <p:cNvSpPr/>
            <p:nvPr/>
          </p:nvSpPr>
          <p:spPr>
            <a:xfrm>
              <a:off x="1369111" y="1182029"/>
              <a:ext cx="6000108" cy="1340626"/>
            </a:xfrm>
            <a:prstGeom prst="rect">
              <a:avLst/>
            </a:prstGeom>
            <a:noFill/>
            <a:ln w="15875" cap="rnd">
              <a:solidFill>
                <a:schemeClr val="bg1"/>
              </a:solidFill>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43" name="Straight Connector 342">
              <a:extLst>
                <a:ext uri="{FF2B5EF4-FFF2-40B4-BE49-F238E27FC236}">
                  <a16:creationId xmlns:a16="http://schemas.microsoft.com/office/drawing/2014/main" id="{36CCD45F-F02B-409D-BC6C-05BAA4B52853}"/>
                </a:ext>
              </a:extLst>
            </p:cNvPr>
            <p:cNvCxnSpPr>
              <a:cxnSpLocks/>
              <a:stCxn id="489" idx="0"/>
              <a:endCxn id="277" idx="2"/>
            </p:cNvCxnSpPr>
            <p:nvPr/>
          </p:nvCxnSpPr>
          <p:spPr>
            <a:xfrm flipV="1">
              <a:off x="4355932" y="2522655"/>
              <a:ext cx="13233" cy="522701"/>
            </a:xfrm>
            <a:prstGeom prst="line">
              <a:avLst/>
            </a:prstGeom>
            <a:ln w="31750" cap="rnd">
              <a:solidFill>
                <a:schemeClr val="bg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529A100E-26F1-4B5C-9009-A1D7F00EBA55}"/>
                </a:ext>
              </a:extLst>
            </p:cNvPr>
            <p:cNvCxnSpPr>
              <a:cxnSpLocks/>
              <a:stCxn id="277" idx="2"/>
              <a:endCxn id="338" idx="0"/>
            </p:cNvCxnSpPr>
            <p:nvPr/>
          </p:nvCxnSpPr>
          <p:spPr>
            <a:xfrm flipH="1">
              <a:off x="1533157" y="2522655"/>
              <a:ext cx="2836008" cy="522701"/>
            </a:xfrm>
            <a:prstGeom prst="line">
              <a:avLst/>
            </a:prstGeom>
            <a:ln w="31750" cap="rnd">
              <a:solidFill>
                <a:schemeClr val="bg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a:extLst>
                <a:ext uri="{FF2B5EF4-FFF2-40B4-BE49-F238E27FC236}">
                  <a16:creationId xmlns:a16="http://schemas.microsoft.com/office/drawing/2014/main" id="{36CCD45F-F02B-409D-BC6C-05BAA4B52853}"/>
                </a:ext>
              </a:extLst>
            </p:cNvPr>
            <p:cNvCxnSpPr>
              <a:cxnSpLocks/>
              <a:stCxn id="565" idx="0"/>
              <a:endCxn id="277" idx="2"/>
            </p:cNvCxnSpPr>
            <p:nvPr/>
          </p:nvCxnSpPr>
          <p:spPr>
            <a:xfrm flipH="1" flipV="1">
              <a:off x="4369165" y="2522655"/>
              <a:ext cx="2809543" cy="522701"/>
            </a:xfrm>
            <a:prstGeom prst="line">
              <a:avLst/>
            </a:prstGeom>
            <a:ln w="31750" cap="rnd">
              <a:solidFill>
                <a:schemeClr val="bg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grpSp>
      <p:sp>
        <p:nvSpPr>
          <p:cNvPr id="3" name="Title 2">
            <a:extLst>
              <a:ext uri="{FF2B5EF4-FFF2-40B4-BE49-F238E27FC236}">
                <a16:creationId xmlns:a16="http://schemas.microsoft.com/office/drawing/2014/main" id="{B0CA8803-4293-4B52-901B-83EE3DEB5F74}"/>
              </a:ext>
            </a:extLst>
          </p:cNvPr>
          <p:cNvSpPr>
            <a:spLocks noGrp="1"/>
          </p:cNvSpPr>
          <p:nvPr>
            <p:ph type="title"/>
          </p:nvPr>
        </p:nvSpPr>
        <p:spPr/>
        <p:txBody>
          <a:bodyPr/>
          <a:lstStyle/>
          <a:p>
            <a:r>
              <a:rPr lang="en-US" dirty="0"/>
              <a:t>Running Containers at Scale</a:t>
            </a:r>
          </a:p>
        </p:txBody>
      </p:sp>
      <p:grpSp>
        <p:nvGrpSpPr>
          <p:cNvPr id="18" name="Group 17">
            <a:extLst>
              <a:ext uri="{FF2B5EF4-FFF2-40B4-BE49-F238E27FC236}">
                <a16:creationId xmlns:a16="http://schemas.microsoft.com/office/drawing/2014/main" id="{610B4D9F-044D-4CC5-B22A-3861A9B57E16}"/>
              </a:ext>
            </a:extLst>
          </p:cNvPr>
          <p:cNvGrpSpPr/>
          <p:nvPr/>
        </p:nvGrpSpPr>
        <p:grpSpPr>
          <a:xfrm>
            <a:off x="398839" y="2867621"/>
            <a:ext cx="2694853" cy="1435209"/>
            <a:chOff x="398839" y="2867621"/>
            <a:chExt cx="2777155" cy="1479041"/>
          </a:xfrm>
        </p:grpSpPr>
        <p:sp>
          <p:nvSpPr>
            <p:cNvPr id="338" name="Rounded Rectangle 337"/>
            <p:cNvSpPr/>
            <p:nvPr/>
          </p:nvSpPr>
          <p:spPr>
            <a:xfrm>
              <a:off x="398839" y="2867621"/>
              <a:ext cx="2777155" cy="1479041"/>
            </a:xfrm>
            <a:prstGeom prst="roundRect">
              <a:avLst>
                <a:gd name="adj" fmla="val 0"/>
              </a:avLst>
            </a:prstGeom>
            <a:noFill/>
            <a:ln w="28575" cap="rnd">
              <a:solidFill>
                <a:srgbClr val="F7981F"/>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solidFill>
                <a:latin typeface="Helvetica Neue"/>
                <a:cs typeface="Helvetica Neue"/>
              </a:endParaRPr>
            </a:p>
          </p:txBody>
        </p:sp>
        <p:sp>
          <p:nvSpPr>
            <p:cNvPr id="5" name="TextBox 4"/>
            <p:cNvSpPr txBox="1"/>
            <p:nvPr/>
          </p:nvSpPr>
          <p:spPr>
            <a:xfrm>
              <a:off x="966564" y="4071998"/>
              <a:ext cx="1641705" cy="253741"/>
            </a:xfrm>
            <a:prstGeom prst="rect">
              <a:avLst/>
            </a:prstGeom>
            <a:noFill/>
          </p:spPr>
          <p:txBody>
            <a:bodyPr wrap="square" rtlCol="0">
              <a:spAutoFit/>
            </a:bodyPr>
            <a:lstStyle/>
            <a:p>
              <a:pPr algn="ctr"/>
              <a:r>
                <a:rPr lang="en-US" sz="10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 Zone #1</a:t>
              </a:r>
              <a:endParaRPr lang="en-US" sz="24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 name="Group 16">
              <a:extLst>
                <a:ext uri="{FF2B5EF4-FFF2-40B4-BE49-F238E27FC236}">
                  <a16:creationId xmlns:a16="http://schemas.microsoft.com/office/drawing/2014/main" id="{8FA3EBEB-2AF7-495B-BEAC-0A827779CBE0}"/>
                </a:ext>
              </a:extLst>
            </p:cNvPr>
            <p:cNvGrpSpPr/>
            <p:nvPr/>
          </p:nvGrpSpPr>
          <p:grpSpPr>
            <a:xfrm>
              <a:off x="526240" y="2973182"/>
              <a:ext cx="2522353" cy="1040502"/>
              <a:chOff x="526240" y="2973182"/>
              <a:chExt cx="2522353" cy="1040502"/>
            </a:xfrm>
          </p:grpSpPr>
          <p:grpSp>
            <p:nvGrpSpPr>
              <p:cNvPr id="16" name="Group 15">
                <a:extLst>
                  <a:ext uri="{FF2B5EF4-FFF2-40B4-BE49-F238E27FC236}">
                    <a16:creationId xmlns:a16="http://schemas.microsoft.com/office/drawing/2014/main" id="{41F0D47A-29E8-4620-975D-099BC31FBA18}"/>
                  </a:ext>
                </a:extLst>
              </p:cNvPr>
              <p:cNvGrpSpPr/>
              <p:nvPr/>
            </p:nvGrpSpPr>
            <p:grpSpPr>
              <a:xfrm>
                <a:off x="526240" y="2973182"/>
                <a:ext cx="2522353" cy="494247"/>
                <a:chOff x="449447" y="2973182"/>
                <a:chExt cx="2636627" cy="516639"/>
              </a:xfrm>
            </p:grpSpPr>
            <p:grpSp>
              <p:nvGrpSpPr>
                <p:cNvPr id="59" name="Group 58"/>
                <p:cNvGrpSpPr/>
                <p:nvPr/>
              </p:nvGrpSpPr>
              <p:grpSpPr>
                <a:xfrm>
                  <a:off x="2074283" y="2973182"/>
                  <a:ext cx="470180" cy="516639"/>
                  <a:chOff x="1069936" y="2616870"/>
                  <a:chExt cx="1415238" cy="1555079"/>
                </a:xfrm>
              </p:grpSpPr>
              <p:sp>
                <p:nvSpPr>
                  <p:cNvPr id="81" name="Rounded Rectangle 80"/>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83" name="Picture 8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84" name="Picture 8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85" name="Picture 8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86" name="Picture 8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87" name="Picture 8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88" name="Group 87"/>
                <p:cNvGrpSpPr/>
                <p:nvPr/>
              </p:nvGrpSpPr>
              <p:grpSpPr>
                <a:xfrm>
                  <a:off x="1532671" y="2973182"/>
                  <a:ext cx="470180" cy="516639"/>
                  <a:chOff x="1069936" y="2616870"/>
                  <a:chExt cx="1415238" cy="1555079"/>
                </a:xfrm>
              </p:grpSpPr>
              <p:sp>
                <p:nvSpPr>
                  <p:cNvPr id="89" name="Rounded Rectangle 88"/>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90" name="Picture 8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91" name="Picture 9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92" name="Picture 9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93" name="Picture 9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94" name="Picture 9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99" name="Group 98"/>
                <p:cNvGrpSpPr/>
                <p:nvPr/>
              </p:nvGrpSpPr>
              <p:grpSpPr>
                <a:xfrm>
                  <a:off x="2615894" y="2973182"/>
                  <a:ext cx="470180" cy="516639"/>
                  <a:chOff x="1069936" y="2616870"/>
                  <a:chExt cx="1415238" cy="1555079"/>
                </a:xfrm>
              </p:grpSpPr>
              <p:sp>
                <p:nvSpPr>
                  <p:cNvPr id="100" name="Rounded Rectangle 99"/>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101" name="Picture 10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02" name="Picture 10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103" name="Picture 10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104" name="Picture 10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05" name="Picture 10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83" name="Group 282"/>
                <p:cNvGrpSpPr/>
                <p:nvPr/>
              </p:nvGrpSpPr>
              <p:grpSpPr>
                <a:xfrm>
                  <a:off x="991059" y="2973182"/>
                  <a:ext cx="470180" cy="516639"/>
                  <a:chOff x="1069936" y="2616870"/>
                  <a:chExt cx="1415238" cy="1555079"/>
                </a:xfrm>
              </p:grpSpPr>
              <p:sp>
                <p:nvSpPr>
                  <p:cNvPr id="291" name="Rounded Rectangle 290"/>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92" name="Picture 29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93" name="Picture 29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294" name="Picture 29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295" name="Picture 29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96" name="Picture 29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84" name="Group 283"/>
                <p:cNvGrpSpPr/>
                <p:nvPr/>
              </p:nvGrpSpPr>
              <p:grpSpPr>
                <a:xfrm>
                  <a:off x="449447" y="2973182"/>
                  <a:ext cx="470180" cy="516639"/>
                  <a:chOff x="1069936" y="2616870"/>
                  <a:chExt cx="1415238" cy="1555079"/>
                </a:xfrm>
              </p:grpSpPr>
              <p:sp>
                <p:nvSpPr>
                  <p:cNvPr id="285" name="Rounded Rectangle 284"/>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86" name="Picture 28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87" name="Picture 28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288" name="Picture 28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289" name="Picture 28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90" name="Picture 28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nvGrpSpPr>
              <p:cNvPr id="251" name="Group 250">
                <a:extLst>
                  <a:ext uri="{FF2B5EF4-FFF2-40B4-BE49-F238E27FC236}">
                    <a16:creationId xmlns:a16="http://schemas.microsoft.com/office/drawing/2014/main" id="{56CC79DA-19C0-4ED5-9D46-63B90A9C8431}"/>
                  </a:ext>
                </a:extLst>
              </p:cNvPr>
              <p:cNvGrpSpPr/>
              <p:nvPr/>
            </p:nvGrpSpPr>
            <p:grpSpPr>
              <a:xfrm>
                <a:off x="526240" y="3519437"/>
                <a:ext cx="2522353" cy="494247"/>
                <a:chOff x="449447" y="2973182"/>
                <a:chExt cx="2636627" cy="516639"/>
              </a:xfrm>
            </p:grpSpPr>
            <p:grpSp>
              <p:nvGrpSpPr>
                <p:cNvPr id="252" name="Group 251">
                  <a:extLst>
                    <a:ext uri="{FF2B5EF4-FFF2-40B4-BE49-F238E27FC236}">
                      <a16:creationId xmlns:a16="http://schemas.microsoft.com/office/drawing/2014/main" id="{F1C6B8F4-07EF-4688-A61B-41C4E0F73B23}"/>
                    </a:ext>
                  </a:extLst>
                </p:cNvPr>
                <p:cNvGrpSpPr/>
                <p:nvPr/>
              </p:nvGrpSpPr>
              <p:grpSpPr>
                <a:xfrm>
                  <a:off x="2074283" y="2973182"/>
                  <a:ext cx="470180" cy="516639"/>
                  <a:chOff x="1069936" y="2616870"/>
                  <a:chExt cx="1415238" cy="1555079"/>
                </a:xfrm>
              </p:grpSpPr>
              <p:sp>
                <p:nvSpPr>
                  <p:cNvPr id="324" name="Rounded Rectangle 80">
                    <a:extLst>
                      <a:ext uri="{FF2B5EF4-FFF2-40B4-BE49-F238E27FC236}">
                        <a16:creationId xmlns:a16="http://schemas.microsoft.com/office/drawing/2014/main" id="{9D2A4932-CA0D-4E5B-8C08-4657AF75F324}"/>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325" name="Picture 324">
                    <a:extLst>
                      <a:ext uri="{FF2B5EF4-FFF2-40B4-BE49-F238E27FC236}">
                        <a16:creationId xmlns:a16="http://schemas.microsoft.com/office/drawing/2014/main" id="{B3A08775-E3B8-404A-8386-17E2C8F6926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326" name="Picture 325">
                    <a:extLst>
                      <a:ext uri="{FF2B5EF4-FFF2-40B4-BE49-F238E27FC236}">
                        <a16:creationId xmlns:a16="http://schemas.microsoft.com/office/drawing/2014/main" id="{95897200-DA11-411D-B0F8-D6E67A53675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27" name="Picture 326">
                    <a:extLst>
                      <a:ext uri="{FF2B5EF4-FFF2-40B4-BE49-F238E27FC236}">
                        <a16:creationId xmlns:a16="http://schemas.microsoft.com/office/drawing/2014/main" id="{E61D6733-4DE9-47B4-90EE-F65EC1B03C8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28" name="Picture 327">
                    <a:extLst>
                      <a:ext uri="{FF2B5EF4-FFF2-40B4-BE49-F238E27FC236}">
                        <a16:creationId xmlns:a16="http://schemas.microsoft.com/office/drawing/2014/main" id="{6CD63E81-98AD-48EC-92BD-A777790BEDB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29" name="Picture 328">
                    <a:extLst>
                      <a:ext uri="{FF2B5EF4-FFF2-40B4-BE49-F238E27FC236}">
                        <a16:creationId xmlns:a16="http://schemas.microsoft.com/office/drawing/2014/main" id="{31D5BB4E-740B-44B8-8D6A-5CF7BE60AC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4" name="Group 253">
                  <a:extLst>
                    <a:ext uri="{FF2B5EF4-FFF2-40B4-BE49-F238E27FC236}">
                      <a16:creationId xmlns:a16="http://schemas.microsoft.com/office/drawing/2014/main" id="{1916ACBB-B3A5-43C8-B0D2-13B8E1A92EE8}"/>
                    </a:ext>
                  </a:extLst>
                </p:cNvPr>
                <p:cNvGrpSpPr/>
                <p:nvPr/>
              </p:nvGrpSpPr>
              <p:grpSpPr>
                <a:xfrm>
                  <a:off x="1532671" y="2973182"/>
                  <a:ext cx="470180" cy="516639"/>
                  <a:chOff x="1069936" y="2616870"/>
                  <a:chExt cx="1415238" cy="1555079"/>
                </a:xfrm>
              </p:grpSpPr>
              <p:sp>
                <p:nvSpPr>
                  <p:cNvPr id="318" name="Rounded Rectangle 88">
                    <a:extLst>
                      <a:ext uri="{FF2B5EF4-FFF2-40B4-BE49-F238E27FC236}">
                        <a16:creationId xmlns:a16="http://schemas.microsoft.com/office/drawing/2014/main" id="{0BC6204A-85CE-46EC-BE5F-E1BF10D56C30}"/>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319" name="Picture 318">
                    <a:extLst>
                      <a:ext uri="{FF2B5EF4-FFF2-40B4-BE49-F238E27FC236}">
                        <a16:creationId xmlns:a16="http://schemas.microsoft.com/office/drawing/2014/main" id="{09FC815B-E7E2-4D14-808F-6EFAB482A0D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320" name="Picture 319">
                    <a:extLst>
                      <a:ext uri="{FF2B5EF4-FFF2-40B4-BE49-F238E27FC236}">
                        <a16:creationId xmlns:a16="http://schemas.microsoft.com/office/drawing/2014/main" id="{B76A6C83-84E8-4524-B31B-5E43903A8AD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21" name="Picture 320">
                    <a:extLst>
                      <a:ext uri="{FF2B5EF4-FFF2-40B4-BE49-F238E27FC236}">
                        <a16:creationId xmlns:a16="http://schemas.microsoft.com/office/drawing/2014/main" id="{B8AA75F9-32B3-41B3-B12B-8393108F987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22" name="Picture 321">
                    <a:extLst>
                      <a:ext uri="{FF2B5EF4-FFF2-40B4-BE49-F238E27FC236}">
                        <a16:creationId xmlns:a16="http://schemas.microsoft.com/office/drawing/2014/main" id="{02ABC63A-029C-4370-A196-B215CA55C22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23" name="Picture 322">
                    <a:extLst>
                      <a:ext uri="{FF2B5EF4-FFF2-40B4-BE49-F238E27FC236}">
                        <a16:creationId xmlns:a16="http://schemas.microsoft.com/office/drawing/2014/main" id="{757D0A33-E4FB-44CD-AD82-934FD941949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5" name="Group 254">
                  <a:extLst>
                    <a:ext uri="{FF2B5EF4-FFF2-40B4-BE49-F238E27FC236}">
                      <a16:creationId xmlns:a16="http://schemas.microsoft.com/office/drawing/2014/main" id="{B699DCEB-D74F-48E3-ADB0-3E638B4EBD93}"/>
                    </a:ext>
                  </a:extLst>
                </p:cNvPr>
                <p:cNvGrpSpPr/>
                <p:nvPr/>
              </p:nvGrpSpPr>
              <p:grpSpPr>
                <a:xfrm>
                  <a:off x="2615894" y="2973182"/>
                  <a:ext cx="470180" cy="516639"/>
                  <a:chOff x="1069936" y="2616870"/>
                  <a:chExt cx="1415238" cy="1555079"/>
                </a:xfrm>
              </p:grpSpPr>
              <p:sp>
                <p:nvSpPr>
                  <p:cNvPr id="312" name="Rounded Rectangle 99">
                    <a:extLst>
                      <a:ext uri="{FF2B5EF4-FFF2-40B4-BE49-F238E27FC236}">
                        <a16:creationId xmlns:a16="http://schemas.microsoft.com/office/drawing/2014/main" id="{B326F719-9A65-4FD3-84A4-42022A30D83F}"/>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313" name="Picture 312">
                    <a:extLst>
                      <a:ext uri="{FF2B5EF4-FFF2-40B4-BE49-F238E27FC236}">
                        <a16:creationId xmlns:a16="http://schemas.microsoft.com/office/drawing/2014/main" id="{82670686-0A6D-4456-897E-8F357DF3C6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314" name="Picture 313">
                    <a:extLst>
                      <a:ext uri="{FF2B5EF4-FFF2-40B4-BE49-F238E27FC236}">
                        <a16:creationId xmlns:a16="http://schemas.microsoft.com/office/drawing/2014/main" id="{3AA3B2E1-BEC4-4116-8028-C83E0F02EFD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15" name="Picture 314">
                    <a:extLst>
                      <a:ext uri="{FF2B5EF4-FFF2-40B4-BE49-F238E27FC236}">
                        <a16:creationId xmlns:a16="http://schemas.microsoft.com/office/drawing/2014/main" id="{24E4A631-9977-4CB5-B5F5-3C751287E8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16" name="Picture 315">
                    <a:extLst>
                      <a:ext uri="{FF2B5EF4-FFF2-40B4-BE49-F238E27FC236}">
                        <a16:creationId xmlns:a16="http://schemas.microsoft.com/office/drawing/2014/main" id="{D33F960D-B5A9-48F9-949E-0C5BE3C6FC8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17" name="Picture 316">
                    <a:extLst>
                      <a:ext uri="{FF2B5EF4-FFF2-40B4-BE49-F238E27FC236}">
                        <a16:creationId xmlns:a16="http://schemas.microsoft.com/office/drawing/2014/main" id="{86484031-B0D5-4039-8E4C-F81B2FB895B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6" name="Group 255">
                  <a:extLst>
                    <a:ext uri="{FF2B5EF4-FFF2-40B4-BE49-F238E27FC236}">
                      <a16:creationId xmlns:a16="http://schemas.microsoft.com/office/drawing/2014/main" id="{6C9321B1-F1C3-4140-9276-41DCFF0F9B84}"/>
                    </a:ext>
                  </a:extLst>
                </p:cNvPr>
                <p:cNvGrpSpPr/>
                <p:nvPr/>
              </p:nvGrpSpPr>
              <p:grpSpPr>
                <a:xfrm>
                  <a:off x="991059" y="2973182"/>
                  <a:ext cx="470180" cy="516639"/>
                  <a:chOff x="1069936" y="2616870"/>
                  <a:chExt cx="1415238" cy="1555079"/>
                </a:xfrm>
              </p:grpSpPr>
              <p:sp>
                <p:nvSpPr>
                  <p:cNvPr id="276" name="Rounded Rectangle 290">
                    <a:extLst>
                      <a:ext uri="{FF2B5EF4-FFF2-40B4-BE49-F238E27FC236}">
                        <a16:creationId xmlns:a16="http://schemas.microsoft.com/office/drawing/2014/main" id="{78A9C00A-B05F-4BEE-AC15-82A33679B3DC}"/>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78" name="Picture 277">
                    <a:extLst>
                      <a:ext uri="{FF2B5EF4-FFF2-40B4-BE49-F238E27FC236}">
                        <a16:creationId xmlns:a16="http://schemas.microsoft.com/office/drawing/2014/main" id="{97AD18C4-8074-41BF-AD62-37D659FB3AB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79" name="Picture 278">
                    <a:extLst>
                      <a:ext uri="{FF2B5EF4-FFF2-40B4-BE49-F238E27FC236}">
                        <a16:creationId xmlns:a16="http://schemas.microsoft.com/office/drawing/2014/main" id="{6ADF46DD-F442-498F-A2D9-F439900064C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09" name="Picture 308">
                    <a:extLst>
                      <a:ext uri="{FF2B5EF4-FFF2-40B4-BE49-F238E27FC236}">
                        <a16:creationId xmlns:a16="http://schemas.microsoft.com/office/drawing/2014/main" id="{BA045209-AF31-458F-B00E-02DE6461D32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10" name="Picture 309">
                    <a:extLst>
                      <a:ext uri="{FF2B5EF4-FFF2-40B4-BE49-F238E27FC236}">
                        <a16:creationId xmlns:a16="http://schemas.microsoft.com/office/drawing/2014/main" id="{E58879C5-BF07-4C5E-BF89-02496598B3D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11" name="Picture 310">
                    <a:extLst>
                      <a:ext uri="{FF2B5EF4-FFF2-40B4-BE49-F238E27FC236}">
                        <a16:creationId xmlns:a16="http://schemas.microsoft.com/office/drawing/2014/main" id="{137AC0DB-ED1C-44B0-AB80-9B7C3F473EC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7" name="Group 256">
                  <a:extLst>
                    <a:ext uri="{FF2B5EF4-FFF2-40B4-BE49-F238E27FC236}">
                      <a16:creationId xmlns:a16="http://schemas.microsoft.com/office/drawing/2014/main" id="{1B1022B0-ACAA-4492-922A-2A0E13376A2C}"/>
                    </a:ext>
                  </a:extLst>
                </p:cNvPr>
                <p:cNvGrpSpPr/>
                <p:nvPr/>
              </p:nvGrpSpPr>
              <p:grpSpPr>
                <a:xfrm>
                  <a:off x="449447" y="2973182"/>
                  <a:ext cx="470180" cy="516639"/>
                  <a:chOff x="1069936" y="2616870"/>
                  <a:chExt cx="1415238" cy="1555079"/>
                </a:xfrm>
              </p:grpSpPr>
              <p:sp>
                <p:nvSpPr>
                  <p:cNvPr id="258" name="Rounded Rectangle 284">
                    <a:extLst>
                      <a:ext uri="{FF2B5EF4-FFF2-40B4-BE49-F238E27FC236}">
                        <a16:creationId xmlns:a16="http://schemas.microsoft.com/office/drawing/2014/main" id="{AFAFB7C3-4D43-4AE6-8464-68F63E1D01F8}"/>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59" name="Picture 258">
                    <a:extLst>
                      <a:ext uri="{FF2B5EF4-FFF2-40B4-BE49-F238E27FC236}">
                        <a16:creationId xmlns:a16="http://schemas.microsoft.com/office/drawing/2014/main" id="{D0F83C1E-AEF9-492F-8B88-317B65EAEA2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60" name="Picture 259">
                    <a:extLst>
                      <a:ext uri="{FF2B5EF4-FFF2-40B4-BE49-F238E27FC236}">
                        <a16:creationId xmlns:a16="http://schemas.microsoft.com/office/drawing/2014/main" id="{179033E0-BDAC-40C3-94D5-768789220E6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261" name="Picture 260">
                    <a:extLst>
                      <a:ext uri="{FF2B5EF4-FFF2-40B4-BE49-F238E27FC236}">
                        <a16:creationId xmlns:a16="http://schemas.microsoft.com/office/drawing/2014/main" id="{78C808E4-C86A-483F-9CF8-892048B74E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262" name="Picture 261">
                    <a:extLst>
                      <a:ext uri="{FF2B5EF4-FFF2-40B4-BE49-F238E27FC236}">
                        <a16:creationId xmlns:a16="http://schemas.microsoft.com/office/drawing/2014/main" id="{2B2936E0-7572-4965-A5C9-3E000ACB0BB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69" name="Picture 268">
                    <a:extLst>
                      <a:ext uri="{FF2B5EF4-FFF2-40B4-BE49-F238E27FC236}">
                        <a16:creationId xmlns:a16="http://schemas.microsoft.com/office/drawing/2014/main" id="{5D140588-BFD3-41FA-9DF1-CFE64301A63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grpSp>
      <p:grpSp>
        <p:nvGrpSpPr>
          <p:cNvPr id="488" name="Group 487">
            <a:extLst>
              <a:ext uri="{FF2B5EF4-FFF2-40B4-BE49-F238E27FC236}">
                <a16:creationId xmlns:a16="http://schemas.microsoft.com/office/drawing/2014/main" id="{1059CC2A-89D6-4AA8-AFC9-9692355CEAAA}"/>
              </a:ext>
            </a:extLst>
          </p:cNvPr>
          <p:cNvGrpSpPr/>
          <p:nvPr/>
        </p:nvGrpSpPr>
        <p:grpSpPr>
          <a:xfrm>
            <a:off x="3221614" y="2867621"/>
            <a:ext cx="2694853" cy="1435209"/>
            <a:chOff x="398839" y="2867621"/>
            <a:chExt cx="2777155" cy="1479041"/>
          </a:xfrm>
        </p:grpSpPr>
        <p:sp>
          <p:nvSpPr>
            <p:cNvPr id="489" name="Rounded Rectangle 337">
              <a:extLst>
                <a:ext uri="{FF2B5EF4-FFF2-40B4-BE49-F238E27FC236}">
                  <a16:creationId xmlns:a16="http://schemas.microsoft.com/office/drawing/2014/main" id="{F362334D-B44E-45C6-A4FE-82ABC7379EC0}"/>
                </a:ext>
              </a:extLst>
            </p:cNvPr>
            <p:cNvSpPr/>
            <p:nvPr/>
          </p:nvSpPr>
          <p:spPr>
            <a:xfrm>
              <a:off x="398839" y="2867621"/>
              <a:ext cx="2777155" cy="1479041"/>
            </a:xfrm>
            <a:prstGeom prst="roundRect">
              <a:avLst>
                <a:gd name="adj" fmla="val 0"/>
              </a:avLst>
            </a:prstGeom>
            <a:noFill/>
            <a:ln w="28575" cap="rnd">
              <a:solidFill>
                <a:srgbClr val="F7981F"/>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solidFill>
                <a:latin typeface="Helvetica Neue"/>
                <a:cs typeface="Helvetica Neue"/>
              </a:endParaRPr>
            </a:p>
          </p:txBody>
        </p:sp>
        <p:sp>
          <p:nvSpPr>
            <p:cNvPr id="490" name="TextBox 489">
              <a:extLst>
                <a:ext uri="{FF2B5EF4-FFF2-40B4-BE49-F238E27FC236}">
                  <a16:creationId xmlns:a16="http://schemas.microsoft.com/office/drawing/2014/main" id="{3C26F754-A6ED-42B0-B85C-48A057FB1D65}"/>
                </a:ext>
              </a:extLst>
            </p:cNvPr>
            <p:cNvSpPr txBox="1"/>
            <p:nvPr/>
          </p:nvSpPr>
          <p:spPr>
            <a:xfrm>
              <a:off x="966564" y="4071998"/>
              <a:ext cx="1641705" cy="253741"/>
            </a:xfrm>
            <a:prstGeom prst="rect">
              <a:avLst/>
            </a:prstGeom>
            <a:noFill/>
          </p:spPr>
          <p:txBody>
            <a:bodyPr wrap="square" rtlCol="0">
              <a:spAutoFit/>
            </a:bodyPr>
            <a:lstStyle/>
            <a:p>
              <a:pPr algn="ctr"/>
              <a:r>
                <a:rPr lang="en-US" sz="10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 Zone #2</a:t>
              </a:r>
              <a:endParaRPr lang="en-US" sz="24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91" name="Group 490">
              <a:extLst>
                <a:ext uri="{FF2B5EF4-FFF2-40B4-BE49-F238E27FC236}">
                  <a16:creationId xmlns:a16="http://schemas.microsoft.com/office/drawing/2014/main" id="{03DD17A0-8C41-4D78-B6A4-68EA8976F7D4}"/>
                </a:ext>
              </a:extLst>
            </p:cNvPr>
            <p:cNvGrpSpPr/>
            <p:nvPr/>
          </p:nvGrpSpPr>
          <p:grpSpPr>
            <a:xfrm>
              <a:off x="526240" y="2973182"/>
              <a:ext cx="2522353" cy="1040502"/>
              <a:chOff x="526240" y="2973182"/>
              <a:chExt cx="2522353" cy="1040502"/>
            </a:xfrm>
          </p:grpSpPr>
          <p:grpSp>
            <p:nvGrpSpPr>
              <p:cNvPr id="492" name="Group 491">
                <a:extLst>
                  <a:ext uri="{FF2B5EF4-FFF2-40B4-BE49-F238E27FC236}">
                    <a16:creationId xmlns:a16="http://schemas.microsoft.com/office/drawing/2014/main" id="{1DE8F46D-2FA9-4D2F-8095-D9713E0902FF}"/>
                  </a:ext>
                </a:extLst>
              </p:cNvPr>
              <p:cNvGrpSpPr/>
              <p:nvPr/>
            </p:nvGrpSpPr>
            <p:grpSpPr>
              <a:xfrm>
                <a:off x="526240" y="2973182"/>
                <a:ext cx="2522353" cy="494247"/>
                <a:chOff x="449447" y="2973182"/>
                <a:chExt cx="2636627" cy="516639"/>
              </a:xfrm>
            </p:grpSpPr>
            <p:grpSp>
              <p:nvGrpSpPr>
                <p:cNvPr id="529" name="Group 528">
                  <a:extLst>
                    <a:ext uri="{FF2B5EF4-FFF2-40B4-BE49-F238E27FC236}">
                      <a16:creationId xmlns:a16="http://schemas.microsoft.com/office/drawing/2014/main" id="{A7DEB46F-723F-4594-86A8-845B98EF4679}"/>
                    </a:ext>
                  </a:extLst>
                </p:cNvPr>
                <p:cNvGrpSpPr/>
                <p:nvPr/>
              </p:nvGrpSpPr>
              <p:grpSpPr>
                <a:xfrm>
                  <a:off x="2074283" y="2973182"/>
                  <a:ext cx="470180" cy="516639"/>
                  <a:chOff x="1069936" y="2616870"/>
                  <a:chExt cx="1415238" cy="1555079"/>
                </a:xfrm>
              </p:grpSpPr>
              <p:sp>
                <p:nvSpPr>
                  <p:cNvPr id="558" name="Rounded Rectangle 80">
                    <a:extLst>
                      <a:ext uri="{FF2B5EF4-FFF2-40B4-BE49-F238E27FC236}">
                        <a16:creationId xmlns:a16="http://schemas.microsoft.com/office/drawing/2014/main" id="{41CC7B80-83FC-428C-ABF0-BB309210D899}"/>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59" name="Picture 558">
                    <a:extLst>
                      <a:ext uri="{FF2B5EF4-FFF2-40B4-BE49-F238E27FC236}">
                        <a16:creationId xmlns:a16="http://schemas.microsoft.com/office/drawing/2014/main" id="{A348D18B-8145-4E53-9854-0664FF340F8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60" name="Picture 559">
                    <a:extLst>
                      <a:ext uri="{FF2B5EF4-FFF2-40B4-BE49-F238E27FC236}">
                        <a16:creationId xmlns:a16="http://schemas.microsoft.com/office/drawing/2014/main" id="{9FE84AB7-3414-476C-B6F2-02D47AFB41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61" name="Picture 560">
                    <a:extLst>
                      <a:ext uri="{FF2B5EF4-FFF2-40B4-BE49-F238E27FC236}">
                        <a16:creationId xmlns:a16="http://schemas.microsoft.com/office/drawing/2014/main" id="{38347178-BD39-4761-8C2A-833E6C453D9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62" name="Picture 561">
                    <a:extLst>
                      <a:ext uri="{FF2B5EF4-FFF2-40B4-BE49-F238E27FC236}">
                        <a16:creationId xmlns:a16="http://schemas.microsoft.com/office/drawing/2014/main" id="{6D88BDA9-D151-47C3-9912-3F4B07389F6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63" name="Picture 562">
                    <a:extLst>
                      <a:ext uri="{FF2B5EF4-FFF2-40B4-BE49-F238E27FC236}">
                        <a16:creationId xmlns:a16="http://schemas.microsoft.com/office/drawing/2014/main" id="{AFFDD19D-F8CB-46DE-B291-F16AF24C6AF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0" name="Group 529">
                  <a:extLst>
                    <a:ext uri="{FF2B5EF4-FFF2-40B4-BE49-F238E27FC236}">
                      <a16:creationId xmlns:a16="http://schemas.microsoft.com/office/drawing/2014/main" id="{9F609E4B-1EF3-40FD-93CA-7CD2C3DA37C3}"/>
                    </a:ext>
                  </a:extLst>
                </p:cNvPr>
                <p:cNvGrpSpPr/>
                <p:nvPr/>
              </p:nvGrpSpPr>
              <p:grpSpPr>
                <a:xfrm>
                  <a:off x="1532671" y="2973182"/>
                  <a:ext cx="470180" cy="516639"/>
                  <a:chOff x="1069936" y="2616870"/>
                  <a:chExt cx="1415238" cy="1555079"/>
                </a:xfrm>
              </p:grpSpPr>
              <p:sp>
                <p:nvSpPr>
                  <p:cNvPr id="552" name="Rounded Rectangle 88">
                    <a:extLst>
                      <a:ext uri="{FF2B5EF4-FFF2-40B4-BE49-F238E27FC236}">
                        <a16:creationId xmlns:a16="http://schemas.microsoft.com/office/drawing/2014/main" id="{710E570A-0E10-465C-B8D2-D5B844EE5C0A}"/>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53" name="Picture 552">
                    <a:extLst>
                      <a:ext uri="{FF2B5EF4-FFF2-40B4-BE49-F238E27FC236}">
                        <a16:creationId xmlns:a16="http://schemas.microsoft.com/office/drawing/2014/main" id="{0EB9B0E6-0231-4EDD-9588-4072FA84DA6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54" name="Picture 553">
                    <a:extLst>
                      <a:ext uri="{FF2B5EF4-FFF2-40B4-BE49-F238E27FC236}">
                        <a16:creationId xmlns:a16="http://schemas.microsoft.com/office/drawing/2014/main" id="{DFCAD440-A387-49C8-AD13-7A94B6DF9C2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55" name="Picture 554">
                    <a:extLst>
                      <a:ext uri="{FF2B5EF4-FFF2-40B4-BE49-F238E27FC236}">
                        <a16:creationId xmlns:a16="http://schemas.microsoft.com/office/drawing/2014/main" id="{32DC85FD-0AB7-4C20-8D9F-E7BE3537EF7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56" name="Picture 555">
                    <a:extLst>
                      <a:ext uri="{FF2B5EF4-FFF2-40B4-BE49-F238E27FC236}">
                        <a16:creationId xmlns:a16="http://schemas.microsoft.com/office/drawing/2014/main" id="{1B0F0CE7-6E71-47EE-B7D4-424DAC07176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57" name="Picture 556">
                    <a:extLst>
                      <a:ext uri="{FF2B5EF4-FFF2-40B4-BE49-F238E27FC236}">
                        <a16:creationId xmlns:a16="http://schemas.microsoft.com/office/drawing/2014/main" id="{73C559BF-66BE-448B-88FE-F8E511553AB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1" name="Group 530">
                  <a:extLst>
                    <a:ext uri="{FF2B5EF4-FFF2-40B4-BE49-F238E27FC236}">
                      <a16:creationId xmlns:a16="http://schemas.microsoft.com/office/drawing/2014/main" id="{E65EA885-033E-4770-8F52-4C595AC6C82F}"/>
                    </a:ext>
                  </a:extLst>
                </p:cNvPr>
                <p:cNvGrpSpPr/>
                <p:nvPr/>
              </p:nvGrpSpPr>
              <p:grpSpPr>
                <a:xfrm>
                  <a:off x="2615894" y="2973182"/>
                  <a:ext cx="470180" cy="516639"/>
                  <a:chOff x="1069936" y="2616870"/>
                  <a:chExt cx="1415238" cy="1555079"/>
                </a:xfrm>
              </p:grpSpPr>
              <p:sp>
                <p:nvSpPr>
                  <p:cNvPr id="546" name="Rounded Rectangle 99">
                    <a:extLst>
                      <a:ext uri="{FF2B5EF4-FFF2-40B4-BE49-F238E27FC236}">
                        <a16:creationId xmlns:a16="http://schemas.microsoft.com/office/drawing/2014/main" id="{1050707F-8111-4C6E-BD4E-5D2246030B6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47" name="Picture 546">
                    <a:extLst>
                      <a:ext uri="{FF2B5EF4-FFF2-40B4-BE49-F238E27FC236}">
                        <a16:creationId xmlns:a16="http://schemas.microsoft.com/office/drawing/2014/main" id="{9B147079-F30F-43D3-9682-FD3738620DF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48" name="Picture 547">
                    <a:extLst>
                      <a:ext uri="{FF2B5EF4-FFF2-40B4-BE49-F238E27FC236}">
                        <a16:creationId xmlns:a16="http://schemas.microsoft.com/office/drawing/2014/main" id="{D7EF6D42-7BAD-45B6-81B7-B540CF4E17A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49" name="Picture 548">
                    <a:extLst>
                      <a:ext uri="{FF2B5EF4-FFF2-40B4-BE49-F238E27FC236}">
                        <a16:creationId xmlns:a16="http://schemas.microsoft.com/office/drawing/2014/main" id="{D6CC56A7-317A-42C5-8FB0-3FB1364DDB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50" name="Picture 549">
                    <a:extLst>
                      <a:ext uri="{FF2B5EF4-FFF2-40B4-BE49-F238E27FC236}">
                        <a16:creationId xmlns:a16="http://schemas.microsoft.com/office/drawing/2014/main" id="{BB572261-10C1-4A76-BC8C-AF302E58CDF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51" name="Picture 550">
                    <a:extLst>
                      <a:ext uri="{FF2B5EF4-FFF2-40B4-BE49-F238E27FC236}">
                        <a16:creationId xmlns:a16="http://schemas.microsoft.com/office/drawing/2014/main" id="{812BF55A-3F71-4C88-BC22-0FD51696C2E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2" name="Group 531">
                  <a:extLst>
                    <a:ext uri="{FF2B5EF4-FFF2-40B4-BE49-F238E27FC236}">
                      <a16:creationId xmlns:a16="http://schemas.microsoft.com/office/drawing/2014/main" id="{CCD49C8E-7E68-4793-888E-779344C53ADA}"/>
                    </a:ext>
                  </a:extLst>
                </p:cNvPr>
                <p:cNvGrpSpPr/>
                <p:nvPr/>
              </p:nvGrpSpPr>
              <p:grpSpPr>
                <a:xfrm>
                  <a:off x="991059" y="2973182"/>
                  <a:ext cx="470180" cy="516639"/>
                  <a:chOff x="1069936" y="2616870"/>
                  <a:chExt cx="1415238" cy="1555079"/>
                </a:xfrm>
              </p:grpSpPr>
              <p:sp>
                <p:nvSpPr>
                  <p:cNvPr id="540" name="Rounded Rectangle 290">
                    <a:extLst>
                      <a:ext uri="{FF2B5EF4-FFF2-40B4-BE49-F238E27FC236}">
                        <a16:creationId xmlns:a16="http://schemas.microsoft.com/office/drawing/2014/main" id="{FD42E6C4-E4DA-4041-930C-A17D25CE6FBD}"/>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41" name="Picture 540">
                    <a:extLst>
                      <a:ext uri="{FF2B5EF4-FFF2-40B4-BE49-F238E27FC236}">
                        <a16:creationId xmlns:a16="http://schemas.microsoft.com/office/drawing/2014/main" id="{A07ACC44-12AE-4AC3-90C9-C158EA39221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42" name="Picture 541">
                    <a:extLst>
                      <a:ext uri="{FF2B5EF4-FFF2-40B4-BE49-F238E27FC236}">
                        <a16:creationId xmlns:a16="http://schemas.microsoft.com/office/drawing/2014/main" id="{122F9608-692E-411B-B17C-DF79EAE32F3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43" name="Picture 542">
                    <a:extLst>
                      <a:ext uri="{FF2B5EF4-FFF2-40B4-BE49-F238E27FC236}">
                        <a16:creationId xmlns:a16="http://schemas.microsoft.com/office/drawing/2014/main" id="{B388B6C9-F3FD-4BB6-A596-3AAD03AD37B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44" name="Picture 543">
                    <a:extLst>
                      <a:ext uri="{FF2B5EF4-FFF2-40B4-BE49-F238E27FC236}">
                        <a16:creationId xmlns:a16="http://schemas.microsoft.com/office/drawing/2014/main" id="{9F2C3E1B-0DBD-4BA9-97A6-1FF65A55329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45" name="Picture 544">
                    <a:extLst>
                      <a:ext uri="{FF2B5EF4-FFF2-40B4-BE49-F238E27FC236}">
                        <a16:creationId xmlns:a16="http://schemas.microsoft.com/office/drawing/2014/main" id="{6B73F787-8C2A-429F-AEC7-9CA81704ECB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3" name="Group 532">
                  <a:extLst>
                    <a:ext uri="{FF2B5EF4-FFF2-40B4-BE49-F238E27FC236}">
                      <a16:creationId xmlns:a16="http://schemas.microsoft.com/office/drawing/2014/main" id="{6D061D83-3E77-48BF-B447-1C995B70FA4E}"/>
                    </a:ext>
                  </a:extLst>
                </p:cNvPr>
                <p:cNvGrpSpPr/>
                <p:nvPr/>
              </p:nvGrpSpPr>
              <p:grpSpPr>
                <a:xfrm>
                  <a:off x="449447" y="2973182"/>
                  <a:ext cx="470180" cy="516639"/>
                  <a:chOff x="1069936" y="2616870"/>
                  <a:chExt cx="1415238" cy="1555079"/>
                </a:xfrm>
              </p:grpSpPr>
              <p:sp>
                <p:nvSpPr>
                  <p:cNvPr id="534" name="Rounded Rectangle 284">
                    <a:extLst>
                      <a:ext uri="{FF2B5EF4-FFF2-40B4-BE49-F238E27FC236}">
                        <a16:creationId xmlns:a16="http://schemas.microsoft.com/office/drawing/2014/main" id="{016E15A5-64BF-4C76-9B7A-0806344CD2CE}"/>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35" name="Picture 534">
                    <a:extLst>
                      <a:ext uri="{FF2B5EF4-FFF2-40B4-BE49-F238E27FC236}">
                        <a16:creationId xmlns:a16="http://schemas.microsoft.com/office/drawing/2014/main" id="{37160F2D-0EFC-47FB-8FF7-65E58EB4673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36" name="Picture 535">
                    <a:extLst>
                      <a:ext uri="{FF2B5EF4-FFF2-40B4-BE49-F238E27FC236}">
                        <a16:creationId xmlns:a16="http://schemas.microsoft.com/office/drawing/2014/main" id="{F7C7E5C0-5268-40A5-A5C0-66A18502D0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37" name="Picture 536">
                    <a:extLst>
                      <a:ext uri="{FF2B5EF4-FFF2-40B4-BE49-F238E27FC236}">
                        <a16:creationId xmlns:a16="http://schemas.microsoft.com/office/drawing/2014/main" id="{48371936-876D-4B1F-8449-439C14D83FB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38" name="Picture 537">
                    <a:extLst>
                      <a:ext uri="{FF2B5EF4-FFF2-40B4-BE49-F238E27FC236}">
                        <a16:creationId xmlns:a16="http://schemas.microsoft.com/office/drawing/2014/main" id="{41DB3659-0462-434C-B5D8-A655BBB549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39" name="Picture 538">
                    <a:extLst>
                      <a:ext uri="{FF2B5EF4-FFF2-40B4-BE49-F238E27FC236}">
                        <a16:creationId xmlns:a16="http://schemas.microsoft.com/office/drawing/2014/main" id="{FCB7A584-702D-4C74-AF6B-ECAE0D3CE6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nvGrpSpPr>
              <p:cNvPr id="493" name="Group 492">
                <a:extLst>
                  <a:ext uri="{FF2B5EF4-FFF2-40B4-BE49-F238E27FC236}">
                    <a16:creationId xmlns:a16="http://schemas.microsoft.com/office/drawing/2014/main" id="{904B7B49-7D73-4939-B1AB-16D55C1EAB1A}"/>
                  </a:ext>
                </a:extLst>
              </p:cNvPr>
              <p:cNvGrpSpPr/>
              <p:nvPr/>
            </p:nvGrpSpPr>
            <p:grpSpPr>
              <a:xfrm>
                <a:off x="526240" y="3519437"/>
                <a:ext cx="2522353" cy="494247"/>
                <a:chOff x="449447" y="2973182"/>
                <a:chExt cx="2636627" cy="516639"/>
              </a:xfrm>
            </p:grpSpPr>
            <p:grpSp>
              <p:nvGrpSpPr>
                <p:cNvPr id="494" name="Group 493">
                  <a:extLst>
                    <a:ext uri="{FF2B5EF4-FFF2-40B4-BE49-F238E27FC236}">
                      <a16:creationId xmlns:a16="http://schemas.microsoft.com/office/drawing/2014/main" id="{C79A534A-8D96-43CF-B4B8-B14B5D323D76}"/>
                    </a:ext>
                  </a:extLst>
                </p:cNvPr>
                <p:cNvGrpSpPr/>
                <p:nvPr/>
              </p:nvGrpSpPr>
              <p:grpSpPr>
                <a:xfrm>
                  <a:off x="2074283" y="2973182"/>
                  <a:ext cx="470180" cy="516639"/>
                  <a:chOff x="1069936" y="2616870"/>
                  <a:chExt cx="1415238" cy="1555079"/>
                </a:xfrm>
              </p:grpSpPr>
              <p:sp>
                <p:nvSpPr>
                  <p:cNvPr id="523" name="Rounded Rectangle 80">
                    <a:extLst>
                      <a:ext uri="{FF2B5EF4-FFF2-40B4-BE49-F238E27FC236}">
                        <a16:creationId xmlns:a16="http://schemas.microsoft.com/office/drawing/2014/main" id="{EDAD1A94-0F6A-44EF-ACD0-87034D80B0CA}"/>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24" name="Picture 523">
                    <a:extLst>
                      <a:ext uri="{FF2B5EF4-FFF2-40B4-BE49-F238E27FC236}">
                        <a16:creationId xmlns:a16="http://schemas.microsoft.com/office/drawing/2014/main" id="{FF69C4B0-8781-4FD2-B398-5F9F68DFBA7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25" name="Picture 524">
                    <a:extLst>
                      <a:ext uri="{FF2B5EF4-FFF2-40B4-BE49-F238E27FC236}">
                        <a16:creationId xmlns:a16="http://schemas.microsoft.com/office/drawing/2014/main" id="{8A5E1E5A-A206-4165-AC0A-C22533786F4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26" name="Picture 525">
                    <a:extLst>
                      <a:ext uri="{FF2B5EF4-FFF2-40B4-BE49-F238E27FC236}">
                        <a16:creationId xmlns:a16="http://schemas.microsoft.com/office/drawing/2014/main" id="{C771FA35-A734-420C-B7BA-85CC093921D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27" name="Picture 526">
                    <a:extLst>
                      <a:ext uri="{FF2B5EF4-FFF2-40B4-BE49-F238E27FC236}">
                        <a16:creationId xmlns:a16="http://schemas.microsoft.com/office/drawing/2014/main" id="{FD4E884E-FEF3-478B-AA05-C8285278CCB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28" name="Picture 527">
                    <a:extLst>
                      <a:ext uri="{FF2B5EF4-FFF2-40B4-BE49-F238E27FC236}">
                        <a16:creationId xmlns:a16="http://schemas.microsoft.com/office/drawing/2014/main" id="{783DCE74-27A5-4DA8-A1D2-BAD5826A049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5" name="Group 494">
                  <a:extLst>
                    <a:ext uri="{FF2B5EF4-FFF2-40B4-BE49-F238E27FC236}">
                      <a16:creationId xmlns:a16="http://schemas.microsoft.com/office/drawing/2014/main" id="{79EB7696-6BDD-427D-9B43-BE9E67D8E1D2}"/>
                    </a:ext>
                  </a:extLst>
                </p:cNvPr>
                <p:cNvGrpSpPr/>
                <p:nvPr/>
              </p:nvGrpSpPr>
              <p:grpSpPr>
                <a:xfrm>
                  <a:off x="1532671" y="2973182"/>
                  <a:ext cx="470180" cy="516639"/>
                  <a:chOff x="1069936" y="2616870"/>
                  <a:chExt cx="1415238" cy="1555079"/>
                </a:xfrm>
              </p:grpSpPr>
              <p:sp>
                <p:nvSpPr>
                  <p:cNvPr id="517" name="Rounded Rectangle 88">
                    <a:extLst>
                      <a:ext uri="{FF2B5EF4-FFF2-40B4-BE49-F238E27FC236}">
                        <a16:creationId xmlns:a16="http://schemas.microsoft.com/office/drawing/2014/main" id="{29316460-907D-47A5-A535-66CB3EC5EF2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18" name="Picture 517">
                    <a:extLst>
                      <a:ext uri="{FF2B5EF4-FFF2-40B4-BE49-F238E27FC236}">
                        <a16:creationId xmlns:a16="http://schemas.microsoft.com/office/drawing/2014/main" id="{58867146-1F41-44F0-96A6-755165AE132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19" name="Picture 518">
                    <a:extLst>
                      <a:ext uri="{FF2B5EF4-FFF2-40B4-BE49-F238E27FC236}">
                        <a16:creationId xmlns:a16="http://schemas.microsoft.com/office/drawing/2014/main" id="{B16165AF-B12F-4BF6-AC96-52D84383DE4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20" name="Picture 519">
                    <a:extLst>
                      <a:ext uri="{FF2B5EF4-FFF2-40B4-BE49-F238E27FC236}">
                        <a16:creationId xmlns:a16="http://schemas.microsoft.com/office/drawing/2014/main" id="{58A9AADF-DF6C-4D39-950D-7DAC291D39E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21" name="Picture 520">
                    <a:extLst>
                      <a:ext uri="{FF2B5EF4-FFF2-40B4-BE49-F238E27FC236}">
                        <a16:creationId xmlns:a16="http://schemas.microsoft.com/office/drawing/2014/main" id="{9E532391-5DAD-4ED3-9484-7211F693F9D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22" name="Picture 521">
                    <a:extLst>
                      <a:ext uri="{FF2B5EF4-FFF2-40B4-BE49-F238E27FC236}">
                        <a16:creationId xmlns:a16="http://schemas.microsoft.com/office/drawing/2014/main" id="{9A206ADB-2FB4-4380-AA18-0F143884DFF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6" name="Group 495">
                  <a:extLst>
                    <a:ext uri="{FF2B5EF4-FFF2-40B4-BE49-F238E27FC236}">
                      <a16:creationId xmlns:a16="http://schemas.microsoft.com/office/drawing/2014/main" id="{7A165DEC-150A-4813-B262-EF0110B22E0A}"/>
                    </a:ext>
                  </a:extLst>
                </p:cNvPr>
                <p:cNvGrpSpPr/>
                <p:nvPr/>
              </p:nvGrpSpPr>
              <p:grpSpPr>
                <a:xfrm>
                  <a:off x="2615894" y="2973182"/>
                  <a:ext cx="470180" cy="516639"/>
                  <a:chOff x="1069936" y="2616870"/>
                  <a:chExt cx="1415238" cy="1555079"/>
                </a:xfrm>
              </p:grpSpPr>
              <p:sp>
                <p:nvSpPr>
                  <p:cNvPr id="511" name="Rounded Rectangle 99">
                    <a:extLst>
                      <a:ext uri="{FF2B5EF4-FFF2-40B4-BE49-F238E27FC236}">
                        <a16:creationId xmlns:a16="http://schemas.microsoft.com/office/drawing/2014/main" id="{56A7FA63-A4DE-41CE-90A7-DDAAE35E67CD}"/>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12" name="Picture 511">
                    <a:extLst>
                      <a:ext uri="{FF2B5EF4-FFF2-40B4-BE49-F238E27FC236}">
                        <a16:creationId xmlns:a16="http://schemas.microsoft.com/office/drawing/2014/main" id="{3E270597-26B5-464A-8877-C0BA2A0B80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13" name="Picture 512">
                    <a:extLst>
                      <a:ext uri="{FF2B5EF4-FFF2-40B4-BE49-F238E27FC236}">
                        <a16:creationId xmlns:a16="http://schemas.microsoft.com/office/drawing/2014/main" id="{4BADC2B8-D373-4625-89D5-EC73DED8F3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14" name="Picture 513">
                    <a:extLst>
                      <a:ext uri="{FF2B5EF4-FFF2-40B4-BE49-F238E27FC236}">
                        <a16:creationId xmlns:a16="http://schemas.microsoft.com/office/drawing/2014/main" id="{3946B700-5A94-4F44-BE7E-FBC9348B1AC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15" name="Picture 514">
                    <a:extLst>
                      <a:ext uri="{FF2B5EF4-FFF2-40B4-BE49-F238E27FC236}">
                        <a16:creationId xmlns:a16="http://schemas.microsoft.com/office/drawing/2014/main" id="{5BB27BEA-22A6-47E4-AC38-4507A764593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16" name="Picture 515">
                    <a:extLst>
                      <a:ext uri="{FF2B5EF4-FFF2-40B4-BE49-F238E27FC236}">
                        <a16:creationId xmlns:a16="http://schemas.microsoft.com/office/drawing/2014/main" id="{FEFDC12D-39AB-4DEB-99C5-7161E3CFFC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7" name="Group 496">
                  <a:extLst>
                    <a:ext uri="{FF2B5EF4-FFF2-40B4-BE49-F238E27FC236}">
                      <a16:creationId xmlns:a16="http://schemas.microsoft.com/office/drawing/2014/main" id="{246B18CE-3BE1-43BC-8C8D-45E1BA93AE7B}"/>
                    </a:ext>
                  </a:extLst>
                </p:cNvPr>
                <p:cNvGrpSpPr/>
                <p:nvPr/>
              </p:nvGrpSpPr>
              <p:grpSpPr>
                <a:xfrm>
                  <a:off x="991059" y="2973182"/>
                  <a:ext cx="470180" cy="516639"/>
                  <a:chOff x="1069936" y="2616870"/>
                  <a:chExt cx="1415238" cy="1555079"/>
                </a:xfrm>
              </p:grpSpPr>
              <p:sp>
                <p:nvSpPr>
                  <p:cNvPr id="505" name="Rounded Rectangle 290">
                    <a:extLst>
                      <a:ext uri="{FF2B5EF4-FFF2-40B4-BE49-F238E27FC236}">
                        <a16:creationId xmlns:a16="http://schemas.microsoft.com/office/drawing/2014/main" id="{773BB5B9-AAD2-4E79-82C3-6ACB4B83F40E}"/>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06" name="Picture 505">
                    <a:extLst>
                      <a:ext uri="{FF2B5EF4-FFF2-40B4-BE49-F238E27FC236}">
                        <a16:creationId xmlns:a16="http://schemas.microsoft.com/office/drawing/2014/main" id="{664F7AB8-11BB-422B-A506-60DDDFF070F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07" name="Picture 506">
                    <a:extLst>
                      <a:ext uri="{FF2B5EF4-FFF2-40B4-BE49-F238E27FC236}">
                        <a16:creationId xmlns:a16="http://schemas.microsoft.com/office/drawing/2014/main" id="{E761A85F-DEC5-435A-BE1E-A7A81E6DF66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08" name="Picture 507">
                    <a:extLst>
                      <a:ext uri="{FF2B5EF4-FFF2-40B4-BE49-F238E27FC236}">
                        <a16:creationId xmlns:a16="http://schemas.microsoft.com/office/drawing/2014/main" id="{31718D0D-B1FD-4853-B838-15A9823E988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09" name="Picture 508">
                    <a:extLst>
                      <a:ext uri="{FF2B5EF4-FFF2-40B4-BE49-F238E27FC236}">
                        <a16:creationId xmlns:a16="http://schemas.microsoft.com/office/drawing/2014/main" id="{94CC0588-0280-4866-84DB-844D13771FE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10" name="Picture 509">
                    <a:extLst>
                      <a:ext uri="{FF2B5EF4-FFF2-40B4-BE49-F238E27FC236}">
                        <a16:creationId xmlns:a16="http://schemas.microsoft.com/office/drawing/2014/main" id="{A7FA9658-53C1-4FAE-8776-E1B99ABADC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8" name="Group 497">
                  <a:extLst>
                    <a:ext uri="{FF2B5EF4-FFF2-40B4-BE49-F238E27FC236}">
                      <a16:creationId xmlns:a16="http://schemas.microsoft.com/office/drawing/2014/main" id="{12CEC7C1-686D-462B-BC76-B3F3481468BD}"/>
                    </a:ext>
                  </a:extLst>
                </p:cNvPr>
                <p:cNvGrpSpPr/>
                <p:nvPr/>
              </p:nvGrpSpPr>
              <p:grpSpPr>
                <a:xfrm>
                  <a:off x="449447" y="2973182"/>
                  <a:ext cx="470180" cy="516639"/>
                  <a:chOff x="1069936" y="2616870"/>
                  <a:chExt cx="1415238" cy="1555079"/>
                </a:xfrm>
              </p:grpSpPr>
              <p:sp>
                <p:nvSpPr>
                  <p:cNvPr id="499" name="Rounded Rectangle 284">
                    <a:extLst>
                      <a:ext uri="{FF2B5EF4-FFF2-40B4-BE49-F238E27FC236}">
                        <a16:creationId xmlns:a16="http://schemas.microsoft.com/office/drawing/2014/main" id="{5E4087C5-51EA-4F10-9948-90A37E5D3A81}"/>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00" name="Picture 499">
                    <a:extLst>
                      <a:ext uri="{FF2B5EF4-FFF2-40B4-BE49-F238E27FC236}">
                        <a16:creationId xmlns:a16="http://schemas.microsoft.com/office/drawing/2014/main" id="{64860B99-BE00-428C-861F-3A56C492F1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01" name="Picture 500">
                    <a:extLst>
                      <a:ext uri="{FF2B5EF4-FFF2-40B4-BE49-F238E27FC236}">
                        <a16:creationId xmlns:a16="http://schemas.microsoft.com/office/drawing/2014/main" id="{07FA6B9A-4013-480E-84F9-FFC0CF0B461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02" name="Picture 501">
                    <a:extLst>
                      <a:ext uri="{FF2B5EF4-FFF2-40B4-BE49-F238E27FC236}">
                        <a16:creationId xmlns:a16="http://schemas.microsoft.com/office/drawing/2014/main" id="{E6748F4C-EFD4-4EBB-ACEB-4FFBE8B5357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03" name="Picture 502">
                    <a:extLst>
                      <a:ext uri="{FF2B5EF4-FFF2-40B4-BE49-F238E27FC236}">
                        <a16:creationId xmlns:a16="http://schemas.microsoft.com/office/drawing/2014/main" id="{1467AB3D-35E9-428A-BE2D-9DF63E9525A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04" name="Picture 503">
                    <a:extLst>
                      <a:ext uri="{FF2B5EF4-FFF2-40B4-BE49-F238E27FC236}">
                        <a16:creationId xmlns:a16="http://schemas.microsoft.com/office/drawing/2014/main" id="{4DD13C98-170E-4DC2-B1AB-0148E612A3C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grpSp>
      <p:grpSp>
        <p:nvGrpSpPr>
          <p:cNvPr id="564" name="Group 563">
            <a:extLst>
              <a:ext uri="{FF2B5EF4-FFF2-40B4-BE49-F238E27FC236}">
                <a16:creationId xmlns:a16="http://schemas.microsoft.com/office/drawing/2014/main" id="{40692125-D1BF-42F9-9BE3-26BBBA1E3584}"/>
              </a:ext>
            </a:extLst>
          </p:cNvPr>
          <p:cNvGrpSpPr/>
          <p:nvPr/>
        </p:nvGrpSpPr>
        <p:grpSpPr>
          <a:xfrm>
            <a:off x="6044390" y="2867621"/>
            <a:ext cx="2694853" cy="1435209"/>
            <a:chOff x="398839" y="2867621"/>
            <a:chExt cx="2777155" cy="1479041"/>
          </a:xfrm>
        </p:grpSpPr>
        <p:sp>
          <p:nvSpPr>
            <p:cNvPr id="565" name="Rounded Rectangle 337">
              <a:extLst>
                <a:ext uri="{FF2B5EF4-FFF2-40B4-BE49-F238E27FC236}">
                  <a16:creationId xmlns:a16="http://schemas.microsoft.com/office/drawing/2014/main" id="{A8D517AC-2EAE-4BCE-BF43-0F61377475BA}"/>
                </a:ext>
              </a:extLst>
            </p:cNvPr>
            <p:cNvSpPr/>
            <p:nvPr/>
          </p:nvSpPr>
          <p:spPr>
            <a:xfrm>
              <a:off x="398839" y="2867621"/>
              <a:ext cx="2777155" cy="1479041"/>
            </a:xfrm>
            <a:prstGeom prst="roundRect">
              <a:avLst>
                <a:gd name="adj" fmla="val 0"/>
              </a:avLst>
            </a:prstGeom>
            <a:noFill/>
            <a:ln w="28575" cap="rnd">
              <a:solidFill>
                <a:srgbClr val="F7981F"/>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solidFill>
                <a:latin typeface="Helvetica Neue"/>
                <a:cs typeface="Helvetica Neue"/>
              </a:endParaRPr>
            </a:p>
          </p:txBody>
        </p:sp>
        <p:sp>
          <p:nvSpPr>
            <p:cNvPr id="566" name="TextBox 565">
              <a:extLst>
                <a:ext uri="{FF2B5EF4-FFF2-40B4-BE49-F238E27FC236}">
                  <a16:creationId xmlns:a16="http://schemas.microsoft.com/office/drawing/2014/main" id="{6E3C66CF-5EF6-4F14-AF9E-5237F7D41537}"/>
                </a:ext>
              </a:extLst>
            </p:cNvPr>
            <p:cNvSpPr txBox="1"/>
            <p:nvPr/>
          </p:nvSpPr>
          <p:spPr>
            <a:xfrm>
              <a:off x="924534" y="4071998"/>
              <a:ext cx="1725764" cy="253741"/>
            </a:xfrm>
            <a:prstGeom prst="rect">
              <a:avLst/>
            </a:prstGeom>
            <a:noFill/>
          </p:spPr>
          <p:txBody>
            <a:bodyPr wrap="square" rtlCol="0">
              <a:spAutoFit/>
            </a:bodyPr>
            <a:lstStyle/>
            <a:p>
              <a:pPr algn="ctr"/>
              <a:r>
                <a:rPr lang="en-US" sz="10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 Zone #3</a:t>
              </a:r>
              <a:endParaRPr lang="en-US" sz="24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67" name="Group 566">
              <a:extLst>
                <a:ext uri="{FF2B5EF4-FFF2-40B4-BE49-F238E27FC236}">
                  <a16:creationId xmlns:a16="http://schemas.microsoft.com/office/drawing/2014/main" id="{AE21232A-900C-4AE2-AFCA-AB40E3DABE13}"/>
                </a:ext>
              </a:extLst>
            </p:cNvPr>
            <p:cNvGrpSpPr/>
            <p:nvPr/>
          </p:nvGrpSpPr>
          <p:grpSpPr>
            <a:xfrm>
              <a:off x="526240" y="2973182"/>
              <a:ext cx="2522353" cy="1040502"/>
              <a:chOff x="526240" y="2973182"/>
              <a:chExt cx="2522353" cy="1040502"/>
            </a:xfrm>
          </p:grpSpPr>
          <p:grpSp>
            <p:nvGrpSpPr>
              <p:cNvPr id="568" name="Group 567">
                <a:extLst>
                  <a:ext uri="{FF2B5EF4-FFF2-40B4-BE49-F238E27FC236}">
                    <a16:creationId xmlns:a16="http://schemas.microsoft.com/office/drawing/2014/main" id="{493B7855-1451-4259-B9EE-78623C63A2CF}"/>
                  </a:ext>
                </a:extLst>
              </p:cNvPr>
              <p:cNvGrpSpPr/>
              <p:nvPr/>
            </p:nvGrpSpPr>
            <p:grpSpPr>
              <a:xfrm>
                <a:off x="526240" y="2973182"/>
                <a:ext cx="2522353" cy="494247"/>
                <a:chOff x="449447" y="2973182"/>
                <a:chExt cx="2636627" cy="516639"/>
              </a:xfrm>
            </p:grpSpPr>
            <p:grpSp>
              <p:nvGrpSpPr>
                <p:cNvPr id="605" name="Group 604">
                  <a:extLst>
                    <a:ext uri="{FF2B5EF4-FFF2-40B4-BE49-F238E27FC236}">
                      <a16:creationId xmlns:a16="http://schemas.microsoft.com/office/drawing/2014/main" id="{72A42F51-E171-4C57-83A6-C1234CD20106}"/>
                    </a:ext>
                  </a:extLst>
                </p:cNvPr>
                <p:cNvGrpSpPr/>
                <p:nvPr/>
              </p:nvGrpSpPr>
              <p:grpSpPr>
                <a:xfrm>
                  <a:off x="2074283" y="2973182"/>
                  <a:ext cx="470180" cy="516639"/>
                  <a:chOff x="1069936" y="2616870"/>
                  <a:chExt cx="1415238" cy="1555079"/>
                </a:xfrm>
              </p:grpSpPr>
              <p:sp>
                <p:nvSpPr>
                  <p:cNvPr id="634" name="Rounded Rectangle 80">
                    <a:extLst>
                      <a:ext uri="{FF2B5EF4-FFF2-40B4-BE49-F238E27FC236}">
                        <a16:creationId xmlns:a16="http://schemas.microsoft.com/office/drawing/2014/main" id="{16A8221D-FDC9-44CA-9795-FF44DE793DD4}"/>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35" name="Picture 634">
                    <a:extLst>
                      <a:ext uri="{FF2B5EF4-FFF2-40B4-BE49-F238E27FC236}">
                        <a16:creationId xmlns:a16="http://schemas.microsoft.com/office/drawing/2014/main" id="{5DF95041-1629-4570-95CD-24E4F1B83EF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36" name="Picture 635">
                    <a:extLst>
                      <a:ext uri="{FF2B5EF4-FFF2-40B4-BE49-F238E27FC236}">
                        <a16:creationId xmlns:a16="http://schemas.microsoft.com/office/drawing/2014/main" id="{148FE5A4-81BF-4817-B4CB-EA6D144403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37" name="Picture 636">
                    <a:extLst>
                      <a:ext uri="{FF2B5EF4-FFF2-40B4-BE49-F238E27FC236}">
                        <a16:creationId xmlns:a16="http://schemas.microsoft.com/office/drawing/2014/main" id="{2BEC12B7-DD05-4A14-9010-05753F1F47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38" name="Picture 637">
                    <a:extLst>
                      <a:ext uri="{FF2B5EF4-FFF2-40B4-BE49-F238E27FC236}">
                        <a16:creationId xmlns:a16="http://schemas.microsoft.com/office/drawing/2014/main" id="{7A0C63BC-0BEA-48EA-95C5-357F9BFE68C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39" name="Picture 638">
                    <a:extLst>
                      <a:ext uri="{FF2B5EF4-FFF2-40B4-BE49-F238E27FC236}">
                        <a16:creationId xmlns:a16="http://schemas.microsoft.com/office/drawing/2014/main" id="{5EF5E806-40BF-4FED-9F73-10DA5FCFF09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6" name="Group 605">
                  <a:extLst>
                    <a:ext uri="{FF2B5EF4-FFF2-40B4-BE49-F238E27FC236}">
                      <a16:creationId xmlns:a16="http://schemas.microsoft.com/office/drawing/2014/main" id="{49CB484A-65B2-4174-92E5-91AFF5027079}"/>
                    </a:ext>
                  </a:extLst>
                </p:cNvPr>
                <p:cNvGrpSpPr/>
                <p:nvPr/>
              </p:nvGrpSpPr>
              <p:grpSpPr>
                <a:xfrm>
                  <a:off x="1532671" y="2973182"/>
                  <a:ext cx="470180" cy="516639"/>
                  <a:chOff x="1069936" y="2616870"/>
                  <a:chExt cx="1415238" cy="1555079"/>
                </a:xfrm>
              </p:grpSpPr>
              <p:sp>
                <p:nvSpPr>
                  <p:cNvPr id="628" name="Rounded Rectangle 88">
                    <a:extLst>
                      <a:ext uri="{FF2B5EF4-FFF2-40B4-BE49-F238E27FC236}">
                        <a16:creationId xmlns:a16="http://schemas.microsoft.com/office/drawing/2014/main" id="{6E212BAA-FF1B-4E98-9EC9-DAA5489A7A35}"/>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29" name="Picture 628">
                    <a:extLst>
                      <a:ext uri="{FF2B5EF4-FFF2-40B4-BE49-F238E27FC236}">
                        <a16:creationId xmlns:a16="http://schemas.microsoft.com/office/drawing/2014/main" id="{71C7636E-9D92-4F78-AEA6-B8F14FC8A50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30" name="Picture 629">
                    <a:extLst>
                      <a:ext uri="{FF2B5EF4-FFF2-40B4-BE49-F238E27FC236}">
                        <a16:creationId xmlns:a16="http://schemas.microsoft.com/office/drawing/2014/main" id="{FA3E4531-EB57-4144-BB1C-17009B3917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31" name="Picture 630">
                    <a:extLst>
                      <a:ext uri="{FF2B5EF4-FFF2-40B4-BE49-F238E27FC236}">
                        <a16:creationId xmlns:a16="http://schemas.microsoft.com/office/drawing/2014/main" id="{C40D67D8-4E15-40D3-BC8B-A1C769CDFD9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32" name="Picture 631">
                    <a:extLst>
                      <a:ext uri="{FF2B5EF4-FFF2-40B4-BE49-F238E27FC236}">
                        <a16:creationId xmlns:a16="http://schemas.microsoft.com/office/drawing/2014/main" id="{3639ECB1-A63A-46E7-B7D2-4485925C0CB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33" name="Picture 632">
                    <a:extLst>
                      <a:ext uri="{FF2B5EF4-FFF2-40B4-BE49-F238E27FC236}">
                        <a16:creationId xmlns:a16="http://schemas.microsoft.com/office/drawing/2014/main" id="{55F569AC-5CB8-4859-9C00-7D9A21397B0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7" name="Group 606">
                  <a:extLst>
                    <a:ext uri="{FF2B5EF4-FFF2-40B4-BE49-F238E27FC236}">
                      <a16:creationId xmlns:a16="http://schemas.microsoft.com/office/drawing/2014/main" id="{6114D494-B4C1-4A3A-BB2E-3CE4D4EBC83E}"/>
                    </a:ext>
                  </a:extLst>
                </p:cNvPr>
                <p:cNvGrpSpPr/>
                <p:nvPr/>
              </p:nvGrpSpPr>
              <p:grpSpPr>
                <a:xfrm>
                  <a:off x="2615894" y="2973182"/>
                  <a:ext cx="470180" cy="516639"/>
                  <a:chOff x="1069936" y="2616870"/>
                  <a:chExt cx="1415238" cy="1555079"/>
                </a:xfrm>
              </p:grpSpPr>
              <p:sp>
                <p:nvSpPr>
                  <p:cNvPr id="622" name="Rounded Rectangle 99">
                    <a:extLst>
                      <a:ext uri="{FF2B5EF4-FFF2-40B4-BE49-F238E27FC236}">
                        <a16:creationId xmlns:a16="http://schemas.microsoft.com/office/drawing/2014/main" id="{4E0C9A76-EE36-4B4B-A693-2AED7391BB31}"/>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23" name="Picture 622">
                    <a:extLst>
                      <a:ext uri="{FF2B5EF4-FFF2-40B4-BE49-F238E27FC236}">
                        <a16:creationId xmlns:a16="http://schemas.microsoft.com/office/drawing/2014/main" id="{FD6489A7-0FE4-43B8-AC0A-F81A18DBB45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24" name="Picture 623">
                    <a:extLst>
                      <a:ext uri="{FF2B5EF4-FFF2-40B4-BE49-F238E27FC236}">
                        <a16:creationId xmlns:a16="http://schemas.microsoft.com/office/drawing/2014/main" id="{CB3AD2C9-7326-4A13-B44A-B3B1F123671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25" name="Picture 624">
                    <a:extLst>
                      <a:ext uri="{FF2B5EF4-FFF2-40B4-BE49-F238E27FC236}">
                        <a16:creationId xmlns:a16="http://schemas.microsoft.com/office/drawing/2014/main" id="{CCE0EE14-7020-458E-8443-CF4A49D68B5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26" name="Picture 625">
                    <a:extLst>
                      <a:ext uri="{FF2B5EF4-FFF2-40B4-BE49-F238E27FC236}">
                        <a16:creationId xmlns:a16="http://schemas.microsoft.com/office/drawing/2014/main" id="{D28B36E0-3B76-4974-91B2-B3DECA0B0CE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27" name="Picture 626">
                    <a:extLst>
                      <a:ext uri="{FF2B5EF4-FFF2-40B4-BE49-F238E27FC236}">
                        <a16:creationId xmlns:a16="http://schemas.microsoft.com/office/drawing/2014/main" id="{6A2B07C4-E807-4059-B213-02EF2E6EA0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8" name="Group 607">
                  <a:extLst>
                    <a:ext uri="{FF2B5EF4-FFF2-40B4-BE49-F238E27FC236}">
                      <a16:creationId xmlns:a16="http://schemas.microsoft.com/office/drawing/2014/main" id="{8CAE9C36-9AC7-4343-9B3A-D5BFC0CF0016}"/>
                    </a:ext>
                  </a:extLst>
                </p:cNvPr>
                <p:cNvGrpSpPr/>
                <p:nvPr/>
              </p:nvGrpSpPr>
              <p:grpSpPr>
                <a:xfrm>
                  <a:off x="991059" y="2973182"/>
                  <a:ext cx="470180" cy="516639"/>
                  <a:chOff x="1069936" y="2616870"/>
                  <a:chExt cx="1415238" cy="1555079"/>
                </a:xfrm>
              </p:grpSpPr>
              <p:sp>
                <p:nvSpPr>
                  <p:cNvPr id="616" name="Rounded Rectangle 290">
                    <a:extLst>
                      <a:ext uri="{FF2B5EF4-FFF2-40B4-BE49-F238E27FC236}">
                        <a16:creationId xmlns:a16="http://schemas.microsoft.com/office/drawing/2014/main" id="{5E468A76-7A78-42F4-957C-AEF209F6E69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17" name="Picture 616">
                    <a:extLst>
                      <a:ext uri="{FF2B5EF4-FFF2-40B4-BE49-F238E27FC236}">
                        <a16:creationId xmlns:a16="http://schemas.microsoft.com/office/drawing/2014/main" id="{31542EC4-9BE2-4EB4-A0E7-5A88C794B66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18" name="Picture 617">
                    <a:extLst>
                      <a:ext uri="{FF2B5EF4-FFF2-40B4-BE49-F238E27FC236}">
                        <a16:creationId xmlns:a16="http://schemas.microsoft.com/office/drawing/2014/main" id="{00406FB4-B5E1-4864-890F-F5BED58B05D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19" name="Picture 618">
                    <a:extLst>
                      <a:ext uri="{FF2B5EF4-FFF2-40B4-BE49-F238E27FC236}">
                        <a16:creationId xmlns:a16="http://schemas.microsoft.com/office/drawing/2014/main" id="{901F1C7D-02AA-408A-9B71-641B241CCD5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20" name="Picture 619">
                    <a:extLst>
                      <a:ext uri="{FF2B5EF4-FFF2-40B4-BE49-F238E27FC236}">
                        <a16:creationId xmlns:a16="http://schemas.microsoft.com/office/drawing/2014/main" id="{5B5EAD8C-7D4F-4993-8E32-D227589515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21" name="Picture 620">
                    <a:extLst>
                      <a:ext uri="{FF2B5EF4-FFF2-40B4-BE49-F238E27FC236}">
                        <a16:creationId xmlns:a16="http://schemas.microsoft.com/office/drawing/2014/main" id="{7B32BE5E-6A79-47D0-87FE-ED4117D5E0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9" name="Group 608">
                  <a:extLst>
                    <a:ext uri="{FF2B5EF4-FFF2-40B4-BE49-F238E27FC236}">
                      <a16:creationId xmlns:a16="http://schemas.microsoft.com/office/drawing/2014/main" id="{F9AC63A6-B772-45A6-95FD-BF3EAFE61E9A}"/>
                    </a:ext>
                  </a:extLst>
                </p:cNvPr>
                <p:cNvGrpSpPr/>
                <p:nvPr/>
              </p:nvGrpSpPr>
              <p:grpSpPr>
                <a:xfrm>
                  <a:off x="449447" y="2973182"/>
                  <a:ext cx="470180" cy="516639"/>
                  <a:chOff x="1069936" y="2616870"/>
                  <a:chExt cx="1415238" cy="1555079"/>
                </a:xfrm>
              </p:grpSpPr>
              <p:sp>
                <p:nvSpPr>
                  <p:cNvPr id="610" name="Rounded Rectangle 284">
                    <a:extLst>
                      <a:ext uri="{FF2B5EF4-FFF2-40B4-BE49-F238E27FC236}">
                        <a16:creationId xmlns:a16="http://schemas.microsoft.com/office/drawing/2014/main" id="{6FAB079D-4E3B-483C-9180-0A5B877289C9}"/>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11" name="Picture 610">
                    <a:extLst>
                      <a:ext uri="{FF2B5EF4-FFF2-40B4-BE49-F238E27FC236}">
                        <a16:creationId xmlns:a16="http://schemas.microsoft.com/office/drawing/2014/main" id="{2E1A824C-5CCE-45CF-8835-1C93C51B6B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12" name="Picture 611">
                    <a:extLst>
                      <a:ext uri="{FF2B5EF4-FFF2-40B4-BE49-F238E27FC236}">
                        <a16:creationId xmlns:a16="http://schemas.microsoft.com/office/drawing/2014/main" id="{E7CDC99B-513A-4A79-8F04-F2A2086E750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13" name="Picture 612">
                    <a:extLst>
                      <a:ext uri="{FF2B5EF4-FFF2-40B4-BE49-F238E27FC236}">
                        <a16:creationId xmlns:a16="http://schemas.microsoft.com/office/drawing/2014/main" id="{DB43C902-F3AE-4F01-9272-A91335DFFD6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14" name="Picture 613">
                    <a:extLst>
                      <a:ext uri="{FF2B5EF4-FFF2-40B4-BE49-F238E27FC236}">
                        <a16:creationId xmlns:a16="http://schemas.microsoft.com/office/drawing/2014/main" id="{0FA29030-DDC4-41EF-9FE2-F40CB241B7F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15" name="Picture 614">
                    <a:extLst>
                      <a:ext uri="{FF2B5EF4-FFF2-40B4-BE49-F238E27FC236}">
                        <a16:creationId xmlns:a16="http://schemas.microsoft.com/office/drawing/2014/main" id="{3363E3D7-8644-4812-B0D4-00D24C2A50C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nvGrpSpPr>
              <p:cNvPr id="569" name="Group 568">
                <a:extLst>
                  <a:ext uri="{FF2B5EF4-FFF2-40B4-BE49-F238E27FC236}">
                    <a16:creationId xmlns:a16="http://schemas.microsoft.com/office/drawing/2014/main" id="{D0D9152F-C5F2-44F4-BBC4-3CC5085DF3B5}"/>
                  </a:ext>
                </a:extLst>
              </p:cNvPr>
              <p:cNvGrpSpPr/>
              <p:nvPr/>
            </p:nvGrpSpPr>
            <p:grpSpPr>
              <a:xfrm>
                <a:off x="526240" y="3519437"/>
                <a:ext cx="2522353" cy="494247"/>
                <a:chOff x="449447" y="2973182"/>
                <a:chExt cx="2636627" cy="516639"/>
              </a:xfrm>
            </p:grpSpPr>
            <p:grpSp>
              <p:nvGrpSpPr>
                <p:cNvPr id="570" name="Group 569">
                  <a:extLst>
                    <a:ext uri="{FF2B5EF4-FFF2-40B4-BE49-F238E27FC236}">
                      <a16:creationId xmlns:a16="http://schemas.microsoft.com/office/drawing/2014/main" id="{028944C1-C895-4575-AEFB-BBEFC73460DC}"/>
                    </a:ext>
                  </a:extLst>
                </p:cNvPr>
                <p:cNvGrpSpPr/>
                <p:nvPr/>
              </p:nvGrpSpPr>
              <p:grpSpPr>
                <a:xfrm>
                  <a:off x="2074283" y="2973182"/>
                  <a:ext cx="470180" cy="516639"/>
                  <a:chOff x="1069936" y="2616870"/>
                  <a:chExt cx="1415238" cy="1555079"/>
                </a:xfrm>
              </p:grpSpPr>
              <p:sp>
                <p:nvSpPr>
                  <p:cNvPr id="599" name="Rounded Rectangle 80">
                    <a:extLst>
                      <a:ext uri="{FF2B5EF4-FFF2-40B4-BE49-F238E27FC236}">
                        <a16:creationId xmlns:a16="http://schemas.microsoft.com/office/drawing/2014/main" id="{EFEA5A93-995E-4BB8-BF82-B8A49A942B19}"/>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00" name="Picture 599">
                    <a:extLst>
                      <a:ext uri="{FF2B5EF4-FFF2-40B4-BE49-F238E27FC236}">
                        <a16:creationId xmlns:a16="http://schemas.microsoft.com/office/drawing/2014/main" id="{BCBC21F7-0840-476C-9622-A60B902B42C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01" name="Picture 600">
                    <a:extLst>
                      <a:ext uri="{FF2B5EF4-FFF2-40B4-BE49-F238E27FC236}">
                        <a16:creationId xmlns:a16="http://schemas.microsoft.com/office/drawing/2014/main" id="{409A07E5-3737-401E-A6D5-FCA4E9B7F97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02" name="Picture 601">
                    <a:extLst>
                      <a:ext uri="{FF2B5EF4-FFF2-40B4-BE49-F238E27FC236}">
                        <a16:creationId xmlns:a16="http://schemas.microsoft.com/office/drawing/2014/main" id="{D1C21B85-F8C3-4441-AC25-86A762294F8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03" name="Picture 602">
                    <a:extLst>
                      <a:ext uri="{FF2B5EF4-FFF2-40B4-BE49-F238E27FC236}">
                        <a16:creationId xmlns:a16="http://schemas.microsoft.com/office/drawing/2014/main" id="{BBAD76CA-7872-4BF3-971A-FC454D65B7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04" name="Picture 603">
                    <a:extLst>
                      <a:ext uri="{FF2B5EF4-FFF2-40B4-BE49-F238E27FC236}">
                        <a16:creationId xmlns:a16="http://schemas.microsoft.com/office/drawing/2014/main" id="{F89338B2-A36C-48DB-8CE3-79E3B38AA76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1" name="Group 570">
                  <a:extLst>
                    <a:ext uri="{FF2B5EF4-FFF2-40B4-BE49-F238E27FC236}">
                      <a16:creationId xmlns:a16="http://schemas.microsoft.com/office/drawing/2014/main" id="{FECC457C-5A2A-4F0F-A118-6F8E0294D3C0}"/>
                    </a:ext>
                  </a:extLst>
                </p:cNvPr>
                <p:cNvGrpSpPr/>
                <p:nvPr/>
              </p:nvGrpSpPr>
              <p:grpSpPr>
                <a:xfrm>
                  <a:off x="1532671" y="2973182"/>
                  <a:ext cx="470180" cy="516639"/>
                  <a:chOff x="1069936" y="2616870"/>
                  <a:chExt cx="1415238" cy="1555079"/>
                </a:xfrm>
              </p:grpSpPr>
              <p:sp>
                <p:nvSpPr>
                  <p:cNvPr id="593" name="Rounded Rectangle 88">
                    <a:extLst>
                      <a:ext uri="{FF2B5EF4-FFF2-40B4-BE49-F238E27FC236}">
                        <a16:creationId xmlns:a16="http://schemas.microsoft.com/office/drawing/2014/main" id="{0D0C715C-F5CC-4630-9966-518228A235FE}"/>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94" name="Picture 593">
                    <a:extLst>
                      <a:ext uri="{FF2B5EF4-FFF2-40B4-BE49-F238E27FC236}">
                        <a16:creationId xmlns:a16="http://schemas.microsoft.com/office/drawing/2014/main" id="{A278D625-E007-405D-BC09-67482705918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95" name="Picture 594">
                    <a:extLst>
                      <a:ext uri="{FF2B5EF4-FFF2-40B4-BE49-F238E27FC236}">
                        <a16:creationId xmlns:a16="http://schemas.microsoft.com/office/drawing/2014/main" id="{96202529-B074-42C3-8F38-64BBB7F92FA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96" name="Picture 595">
                    <a:extLst>
                      <a:ext uri="{FF2B5EF4-FFF2-40B4-BE49-F238E27FC236}">
                        <a16:creationId xmlns:a16="http://schemas.microsoft.com/office/drawing/2014/main" id="{A7EACB36-ED39-4CD7-A75A-CAFFC2121FB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97" name="Picture 596">
                    <a:extLst>
                      <a:ext uri="{FF2B5EF4-FFF2-40B4-BE49-F238E27FC236}">
                        <a16:creationId xmlns:a16="http://schemas.microsoft.com/office/drawing/2014/main" id="{73B3CD88-5508-434C-A5D6-1FFFBC39608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98" name="Picture 597">
                    <a:extLst>
                      <a:ext uri="{FF2B5EF4-FFF2-40B4-BE49-F238E27FC236}">
                        <a16:creationId xmlns:a16="http://schemas.microsoft.com/office/drawing/2014/main" id="{A9CABABF-6397-418B-B69E-98DCCE332FF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2" name="Group 571">
                  <a:extLst>
                    <a:ext uri="{FF2B5EF4-FFF2-40B4-BE49-F238E27FC236}">
                      <a16:creationId xmlns:a16="http://schemas.microsoft.com/office/drawing/2014/main" id="{4A50C111-E365-4DEB-8489-785B09A87B20}"/>
                    </a:ext>
                  </a:extLst>
                </p:cNvPr>
                <p:cNvGrpSpPr/>
                <p:nvPr/>
              </p:nvGrpSpPr>
              <p:grpSpPr>
                <a:xfrm>
                  <a:off x="2615894" y="2973182"/>
                  <a:ext cx="470180" cy="516639"/>
                  <a:chOff x="1069936" y="2616870"/>
                  <a:chExt cx="1415238" cy="1555079"/>
                </a:xfrm>
              </p:grpSpPr>
              <p:sp>
                <p:nvSpPr>
                  <p:cNvPr id="587" name="Rounded Rectangle 99">
                    <a:extLst>
                      <a:ext uri="{FF2B5EF4-FFF2-40B4-BE49-F238E27FC236}">
                        <a16:creationId xmlns:a16="http://schemas.microsoft.com/office/drawing/2014/main" id="{3B4CADEF-9F69-4971-A171-ECF17DE9107A}"/>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88" name="Picture 587">
                    <a:extLst>
                      <a:ext uri="{FF2B5EF4-FFF2-40B4-BE49-F238E27FC236}">
                        <a16:creationId xmlns:a16="http://schemas.microsoft.com/office/drawing/2014/main" id="{40F4BD0D-5822-4BA5-842B-B4968BD31E9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89" name="Picture 588">
                    <a:extLst>
                      <a:ext uri="{FF2B5EF4-FFF2-40B4-BE49-F238E27FC236}">
                        <a16:creationId xmlns:a16="http://schemas.microsoft.com/office/drawing/2014/main" id="{BEDC9104-0363-43A2-9FF0-C473702246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90" name="Picture 589">
                    <a:extLst>
                      <a:ext uri="{FF2B5EF4-FFF2-40B4-BE49-F238E27FC236}">
                        <a16:creationId xmlns:a16="http://schemas.microsoft.com/office/drawing/2014/main" id="{C2BB376D-08F7-4C9E-9425-9C038379D75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91" name="Picture 590">
                    <a:extLst>
                      <a:ext uri="{FF2B5EF4-FFF2-40B4-BE49-F238E27FC236}">
                        <a16:creationId xmlns:a16="http://schemas.microsoft.com/office/drawing/2014/main" id="{F58B6347-73E8-40F4-A67F-31CA59D6B84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92" name="Picture 591">
                    <a:extLst>
                      <a:ext uri="{FF2B5EF4-FFF2-40B4-BE49-F238E27FC236}">
                        <a16:creationId xmlns:a16="http://schemas.microsoft.com/office/drawing/2014/main" id="{AC8D7FC4-684F-4911-A376-43886015494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3" name="Group 572">
                  <a:extLst>
                    <a:ext uri="{FF2B5EF4-FFF2-40B4-BE49-F238E27FC236}">
                      <a16:creationId xmlns:a16="http://schemas.microsoft.com/office/drawing/2014/main" id="{1DDBD6C8-00F7-4A79-999D-51A8FBE824CC}"/>
                    </a:ext>
                  </a:extLst>
                </p:cNvPr>
                <p:cNvGrpSpPr/>
                <p:nvPr/>
              </p:nvGrpSpPr>
              <p:grpSpPr>
                <a:xfrm>
                  <a:off x="991059" y="2973182"/>
                  <a:ext cx="470180" cy="516639"/>
                  <a:chOff x="1069936" y="2616870"/>
                  <a:chExt cx="1415238" cy="1555079"/>
                </a:xfrm>
              </p:grpSpPr>
              <p:sp>
                <p:nvSpPr>
                  <p:cNvPr id="581" name="Rounded Rectangle 290">
                    <a:extLst>
                      <a:ext uri="{FF2B5EF4-FFF2-40B4-BE49-F238E27FC236}">
                        <a16:creationId xmlns:a16="http://schemas.microsoft.com/office/drawing/2014/main" id="{4E048CD0-9036-4627-B235-54CBF3718D8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82" name="Picture 581">
                    <a:extLst>
                      <a:ext uri="{FF2B5EF4-FFF2-40B4-BE49-F238E27FC236}">
                        <a16:creationId xmlns:a16="http://schemas.microsoft.com/office/drawing/2014/main" id="{2F4FF8EB-D800-40BA-AA4F-92456945218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83" name="Picture 582">
                    <a:extLst>
                      <a:ext uri="{FF2B5EF4-FFF2-40B4-BE49-F238E27FC236}">
                        <a16:creationId xmlns:a16="http://schemas.microsoft.com/office/drawing/2014/main" id="{B5B1C0E9-3069-4B0E-9BF3-234E1A466CB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84" name="Picture 583">
                    <a:extLst>
                      <a:ext uri="{FF2B5EF4-FFF2-40B4-BE49-F238E27FC236}">
                        <a16:creationId xmlns:a16="http://schemas.microsoft.com/office/drawing/2014/main" id="{52DCEDF4-3366-4D9B-A60A-7D2FFF983EE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85" name="Picture 584">
                    <a:extLst>
                      <a:ext uri="{FF2B5EF4-FFF2-40B4-BE49-F238E27FC236}">
                        <a16:creationId xmlns:a16="http://schemas.microsoft.com/office/drawing/2014/main" id="{4486324D-E597-412E-BABD-10A1C90B2F0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86" name="Picture 585">
                    <a:extLst>
                      <a:ext uri="{FF2B5EF4-FFF2-40B4-BE49-F238E27FC236}">
                        <a16:creationId xmlns:a16="http://schemas.microsoft.com/office/drawing/2014/main" id="{E1F357AB-510F-481D-B288-70C61578568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4" name="Group 573">
                  <a:extLst>
                    <a:ext uri="{FF2B5EF4-FFF2-40B4-BE49-F238E27FC236}">
                      <a16:creationId xmlns:a16="http://schemas.microsoft.com/office/drawing/2014/main" id="{9A90E513-4EE0-4941-B5E4-B0E681B6D0C4}"/>
                    </a:ext>
                  </a:extLst>
                </p:cNvPr>
                <p:cNvGrpSpPr/>
                <p:nvPr/>
              </p:nvGrpSpPr>
              <p:grpSpPr>
                <a:xfrm>
                  <a:off x="449447" y="2973182"/>
                  <a:ext cx="470180" cy="516639"/>
                  <a:chOff x="1069936" y="2616870"/>
                  <a:chExt cx="1415238" cy="1555079"/>
                </a:xfrm>
              </p:grpSpPr>
              <p:sp>
                <p:nvSpPr>
                  <p:cNvPr id="575" name="Rounded Rectangle 284">
                    <a:extLst>
                      <a:ext uri="{FF2B5EF4-FFF2-40B4-BE49-F238E27FC236}">
                        <a16:creationId xmlns:a16="http://schemas.microsoft.com/office/drawing/2014/main" id="{5BFCBBEC-9C02-42E3-9817-F22206397C21}"/>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76" name="Picture 575">
                    <a:extLst>
                      <a:ext uri="{FF2B5EF4-FFF2-40B4-BE49-F238E27FC236}">
                        <a16:creationId xmlns:a16="http://schemas.microsoft.com/office/drawing/2014/main" id="{C2716A8F-24A8-4A2A-A7F0-8A276EA562A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77" name="Picture 576">
                    <a:extLst>
                      <a:ext uri="{FF2B5EF4-FFF2-40B4-BE49-F238E27FC236}">
                        <a16:creationId xmlns:a16="http://schemas.microsoft.com/office/drawing/2014/main" id="{6B4B0E47-2038-4AB1-932C-6F0013E3B61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78" name="Picture 577">
                    <a:extLst>
                      <a:ext uri="{FF2B5EF4-FFF2-40B4-BE49-F238E27FC236}">
                        <a16:creationId xmlns:a16="http://schemas.microsoft.com/office/drawing/2014/main" id="{3422AA47-0A25-41CD-B028-BFA90EF11AF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79" name="Picture 578">
                    <a:extLst>
                      <a:ext uri="{FF2B5EF4-FFF2-40B4-BE49-F238E27FC236}">
                        <a16:creationId xmlns:a16="http://schemas.microsoft.com/office/drawing/2014/main" id="{74E0F88D-4370-4866-BFA9-5F818E392A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80" name="Picture 579">
                    <a:extLst>
                      <a:ext uri="{FF2B5EF4-FFF2-40B4-BE49-F238E27FC236}">
                        <a16:creationId xmlns:a16="http://schemas.microsoft.com/office/drawing/2014/main" id="{6382AEB1-441E-4454-B27F-0ACE76CDA13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grpSp>
    </p:spTree>
    <p:extLst>
      <p:ext uri="{BB962C8B-B14F-4D97-AF65-F5344CB8AC3E}">
        <p14:creationId xmlns:p14="http://schemas.microsoft.com/office/powerpoint/2010/main" val="270115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91A8DA-DAD3-524A-BE95-3D92D7991644}"/>
              </a:ext>
            </a:extLst>
          </p:cNvPr>
          <p:cNvSpPr>
            <a:spLocks noGrp="1"/>
          </p:cNvSpPr>
          <p:nvPr>
            <p:ph type="title"/>
          </p:nvPr>
        </p:nvSpPr>
        <p:spPr/>
        <p:txBody>
          <a:bodyPr/>
          <a:lstStyle/>
          <a:p>
            <a:r>
              <a:rPr lang="en-US" dirty="0"/>
              <a:t>AWS </a:t>
            </a:r>
            <a:r>
              <a:rPr lang="en-US" dirty="0" err="1"/>
              <a:t>Fargate</a:t>
            </a:r>
            <a:r>
              <a:rPr lang="en-US" dirty="0"/>
              <a:t> and Amazon ECS</a:t>
            </a:r>
          </a:p>
        </p:txBody>
      </p:sp>
    </p:spTree>
    <p:extLst>
      <p:ext uri="{BB962C8B-B14F-4D97-AF65-F5344CB8AC3E}">
        <p14:creationId xmlns:p14="http://schemas.microsoft.com/office/powerpoint/2010/main" val="229801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Running Containers on AWS</a:t>
            </a:r>
          </a:p>
        </p:txBody>
      </p:sp>
      <p:sp>
        <p:nvSpPr>
          <p:cNvPr id="4" name="Text Placeholder 3">
            <a:extLst>
              <a:ext uri="{FF2B5EF4-FFF2-40B4-BE49-F238E27FC236}">
                <a16:creationId xmlns:a16="http://schemas.microsoft.com/office/drawing/2014/main" id="{FAF885A6-DA18-EA4E-AD8F-EFA930CD9BA9}"/>
              </a:ext>
            </a:extLst>
          </p:cNvPr>
          <p:cNvSpPr>
            <a:spLocks noGrp="1"/>
          </p:cNvSpPr>
          <p:nvPr>
            <p:ph type="body" sz="quarter" idx="10"/>
          </p:nvPr>
        </p:nvSpPr>
        <p:spPr/>
        <p:txBody>
          <a:bodyPr/>
          <a:lstStyle/>
          <a:p>
            <a:r>
              <a:rPr lang="en-US" dirty="0"/>
              <a:t>Using Managed Services</a:t>
            </a:r>
          </a:p>
        </p:txBody>
      </p:sp>
      <p:grpSp>
        <p:nvGrpSpPr>
          <p:cNvPr id="13" name="Group 12">
            <a:extLst>
              <a:ext uri="{FF2B5EF4-FFF2-40B4-BE49-F238E27FC236}">
                <a16:creationId xmlns:a16="http://schemas.microsoft.com/office/drawing/2014/main" id="{FCCD870E-AF33-FB42-8A99-66011B8A0DC4}"/>
              </a:ext>
            </a:extLst>
          </p:cNvPr>
          <p:cNvGrpSpPr/>
          <p:nvPr/>
        </p:nvGrpSpPr>
        <p:grpSpPr>
          <a:xfrm>
            <a:off x="4903123" y="3167011"/>
            <a:ext cx="3387528" cy="898072"/>
            <a:chOff x="352323" y="1930399"/>
            <a:chExt cx="2874269" cy="762002"/>
          </a:xfrm>
        </p:grpSpPr>
        <p:pic>
          <p:nvPicPr>
            <p:cNvPr id="14" name="Picture 13">
              <a:extLst>
                <a:ext uri="{FF2B5EF4-FFF2-40B4-BE49-F238E27FC236}">
                  <a16:creationId xmlns:a16="http://schemas.microsoft.com/office/drawing/2014/main" id="{0E9684B4-DDE4-574E-9D4E-A61365ECBC93}"/>
                </a:ext>
              </a:extLst>
            </p:cNvPr>
            <p:cNvPicPr>
              <a:picLocks noChangeAspect="1"/>
            </p:cNvPicPr>
            <p:nvPr/>
          </p:nvPicPr>
          <p:blipFill>
            <a:blip r:embed="rId3"/>
            <a:stretch>
              <a:fillRect/>
            </a:stretch>
          </p:blipFill>
          <p:spPr>
            <a:xfrm>
              <a:off x="352323" y="1931077"/>
              <a:ext cx="739877" cy="760646"/>
            </a:xfrm>
            <a:prstGeom prst="rect">
              <a:avLst/>
            </a:prstGeom>
          </p:spPr>
        </p:pic>
        <p:pic>
          <p:nvPicPr>
            <p:cNvPr id="18" name="Picture 17">
              <a:extLst>
                <a:ext uri="{FF2B5EF4-FFF2-40B4-BE49-F238E27FC236}">
                  <a16:creationId xmlns:a16="http://schemas.microsoft.com/office/drawing/2014/main" id="{D1930DF9-2714-724B-BF95-42462A39E0E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l="27730"/>
            <a:stretch/>
          </p:blipFill>
          <p:spPr>
            <a:xfrm>
              <a:off x="1149349" y="1930399"/>
              <a:ext cx="2077243" cy="762002"/>
            </a:xfrm>
            <a:prstGeom prst="rect">
              <a:avLst/>
            </a:prstGeom>
          </p:spPr>
        </p:pic>
      </p:grpSp>
      <p:grpSp>
        <p:nvGrpSpPr>
          <p:cNvPr id="19" name="Group 18">
            <a:extLst>
              <a:ext uri="{FF2B5EF4-FFF2-40B4-BE49-F238E27FC236}">
                <a16:creationId xmlns:a16="http://schemas.microsoft.com/office/drawing/2014/main" id="{8E6767EA-0A0C-1545-8915-DDC257C0CCBE}"/>
              </a:ext>
            </a:extLst>
          </p:cNvPr>
          <p:cNvGrpSpPr/>
          <p:nvPr/>
        </p:nvGrpSpPr>
        <p:grpSpPr>
          <a:xfrm>
            <a:off x="774581" y="1611094"/>
            <a:ext cx="3355196" cy="898072"/>
            <a:chOff x="3148581" y="2190749"/>
            <a:chExt cx="2846837" cy="762002"/>
          </a:xfrm>
        </p:grpSpPr>
        <p:pic>
          <p:nvPicPr>
            <p:cNvPr id="20" name="Picture 19">
              <a:extLst>
                <a:ext uri="{FF2B5EF4-FFF2-40B4-BE49-F238E27FC236}">
                  <a16:creationId xmlns:a16="http://schemas.microsoft.com/office/drawing/2014/main" id="{8833A2D1-B2BD-F940-8BAA-5E65D64B3005}"/>
                </a:ext>
              </a:extLst>
            </p:cNvPr>
            <p:cNvPicPr>
              <a:picLocks noChangeAspect="1"/>
            </p:cNvPicPr>
            <p:nvPr/>
          </p:nvPicPr>
          <p:blipFill rotWithShape="1">
            <a:blip r:embed="rId6"/>
            <a:srcRect r="74011"/>
            <a:stretch/>
          </p:blipFill>
          <p:spPr>
            <a:xfrm>
              <a:off x="3148581" y="2190749"/>
              <a:ext cx="739877" cy="762002"/>
            </a:xfrm>
            <a:prstGeom prst="rect">
              <a:avLst/>
            </a:prstGeom>
          </p:spPr>
        </p:pic>
        <p:pic>
          <p:nvPicPr>
            <p:cNvPr id="21" name="Picture 20">
              <a:extLst>
                <a:ext uri="{FF2B5EF4-FFF2-40B4-BE49-F238E27FC236}">
                  <a16:creationId xmlns:a16="http://schemas.microsoft.com/office/drawing/2014/main" id="{FDCA4C04-F0C0-654B-B6D2-E2DF13D3B1B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Lst>
            </a:blip>
            <a:srcRect l="29256"/>
            <a:stretch/>
          </p:blipFill>
          <p:spPr>
            <a:xfrm>
              <a:off x="3981449" y="2190749"/>
              <a:ext cx="2013969" cy="762002"/>
            </a:xfrm>
            <a:prstGeom prst="rect">
              <a:avLst/>
            </a:prstGeom>
          </p:spPr>
        </p:pic>
      </p:grpSp>
      <p:grpSp>
        <p:nvGrpSpPr>
          <p:cNvPr id="25" name="Group 24">
            <a:extLst>
              <a:ext uri="{FF2B5EF4-FFF2-40B4-BE49-F238E27FC236}">
                <a16:creationId xmlns:a16="http://schemas.microsoft.com/office/drawing/2014/main" id="{A2E841CC-58F0-9D43-857E-46EE78CE47C0}"/>
              </a:ext>
            </a:extLst>
          </p:cNvPr>
          <p:cNvGrpSpPr/>
          <p:nvPr/>
        </p:nvGrpSpPr>
        <p:grpSpPr>
          <a:xfrm>
            <a:off x="4903123" y="1578690"/>
            <a:ext cx="3410325" cy="911357"/>
            <a:chOff x="2604512" y="2045969"/>
            <a:chExt cx="3934976" cy="1051562"/>
          </a:xfrm>
        </p:grpSpPr>
        <p:pic>
          <p:nvPicPr>
            <p:cNvPr id="26" name="Picture 25">
              <a:extLst>
                <a:ext uri="{FF2B5EF4-FFF2-40B4-BE49-F238E27FC236}">
                  <a16:creationId xmlns:a16="http://schemas.microsoft.com/office/drawing/2014/main" id="{B4D84A8C-65DE-C74E-B650-0EB27EE7E2F5}"/>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r="71140"/>
            <a:stretch/>
          </p:blipFill>
          <p:spPr>
            <a:xfrm>
              <a:off x="2604512" y="2045969"/>
              <a:ext cx="1135638" cy="1051562"/>
            </a:xfrm>
            <a:prstGeom prst="rect">
              <a:avLst/>
            </a:prstGeom>
          </p:spPr>
        </p:pic>
        <p:pic>
          <p:nvPicPr>
            <p:cNvPr id="27" name="Picture 26">
              <a:extLst>
                <a:ext uri="{FF2B5EF4-FFF2-40B4-BE49-F238E27FC236}">
                  <a16:creationId xmlns:a16="http://schemas.microsoft.com/office/drawing/2014/main" id="{FC9E94B4-B91F-B947-8BA8-81C060F0E673}"/>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l="28860"/>
            <a:stretch/>
          </p:blipFill>
          <p:spPr>
            <a:xfrm>
              <a:off x="3740150" y="2045969"/>
              <a:ext cx="2799338" cy="1051562"/>
            </a:xfrm>
            <a:prstGeom prst="rect">
              <a:avLst/>
            </a:prstGeom>
          </p:spPr>
        </p:pic>
      </p:grpSp>
      <p:sp>
        <p:nvSpPr>
          <p:cNvPr id="28" name="Rectangle 27">
            <a:extLst>
              <a:ext uri="{FF2B5EF4-FFF2-40B4-BE49-F238E27FC236}">
                <a16:creationId xmlns:a16="http://schemas.microsoft.com/office/drawing/2014/main" id="{AAFEC1D0-2987-1341-BD1B-AF574106C8F7}"/>
              </a:ext>
            </a:extLst>
          </p:cNvPr>
          <p:cNvSpPr/>
          <p:nvPr/>
        </p:nvSpPr>
        <p:spPr>
          <a:xfrm>
            <a:off x="6064524" y="2211947"/>
            <a:ext cx="2004075" cy="369332"/>
          </a:xfrm>
          <a:prstGeom prst="rect">
            <a:avLst/>
          </a:prstGeom>
        </p:spPr>
        <p:txBody>
          <a:bodyPr wrap="none">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(Limited Preview)</a:t>
            </a:r>
            <a:endParaRPr lang="en-US" dirty="0">
              <a:solidFill>
                <a:schemeClr val="bg1"/>
              </a:solidFill>
            </a:endParaRPr>
          </a:p>
        </p:txBody>
      </p:sp>
      <p:pic>
        <p:nvPicPr>
          <p:cNvPr id="2" name="Picture 1">
            <a:extLst>
              <a:ext uri="{FF2B5EF4-FFF2-40B4-BE49-F238E27FC236}">
                <a16:creationId xmlns:a16="http://schemas.microsoft.com/office/drawing/2014/main" id="{D355FEFA-7CD0-324A-A475-B94D0BD29163}"/>
              </a:ext>
            </a:extLst>
          </p:cNvPr>
          <p:cNvPicPr>
            <a:picLocks noChangeAspect="1"/>
          </p:cNvPicPr>
          <p:nvPr/>
        </p:nvPicPr>
        <p:blipFill>
          <a:blip r:embed="rId12"/>
          <a:stretch>
            <a:fillRect/>
          </a:stretch>
        </p:blipFill>
        <p:spPr>
          <a:xfrm>
            <a:off x="574123" y="2977606"/>
            <a:ext cx="3818418" cy="1386576"/>
          </a:xfrm>
          <a:prstGeom prst="rect">
            <a:avLst/>
          </a:prstGeom>
        </p:spPr>
      </p:pic>
    </p:spTree>
    <p:extLst>
      <p:ext uri="{BB962C8B-B14F-4D97-AF65-F5344CB8AC3E}">
        <p14:creationId xmlns:p14="http://schemas.microsoft.com/office/powerpoint/2010/main" val="174462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Helping Customers Scale Containers</a:t>
            </a:r>
          </a:p>
        </p:txBody>
      </p:sp>
      <p:grpSp>
        <p:nvGrpSpPr>
          <p:cNvPr id="19" name="Group 12">
            <a:extLst>
              <a:ext uri="{FF2B5EF4-FFF2-40B4-BE49-F238E27FC236}">
                <a16:creationId xmlns:a16="http://schemas.microsoft.com/office/drawing/2014/main" id="{6B178916-CE82-43E5-B15A-4CB550E4EE5C}"/>
              </a:ext>
            </a:extLst>
          </p:cNvPr>
          <p:cNvGrpSpPr>
            <a:grpSpLocks noChangeAspect="1"/>
          </p:cNvGrpSpPr>
          <p:nvPr/>
        </p:nvGrpSpPr>
        <p:grpSpPr bwMode="auto">
          <a:xfrm>
            <a:off x="1892264" y="1723790"/>
            <a:ext cx="685086" cy="718838"/>
            <a:chOff x="5024" y="1865"/>
            <a:chExt cx="751" cy="788"/>
          </a:xfrm>
        </p:grpSpPr>
        <p:sp>
          <p:nvSpPr>
            <p:cNvPr id="20" name="Freeform 23">
              <a:extLst>
                <a:ext uri="{FF2B5EF4-FFF2-40B4-BE49-F238E27FC236}">
                  <a16:creationId xmlns:a16="http://schemas.microsoft.com/office/drawing/2014/main" id="{40AA9FB1-3D44-417E-B5A3-FF55EC430B52}"/>
                </a:ext>
              </a:extLst>
            </p:cNvPr>
            <p:cNvSpPr>
              <a:spLocks/>
            </p:cNvSpPr>
            <p:nvPr/>
          </p:nvSpPr>
          <p:spPr bwMode="auto">
            <a:xfrm>
              <a:off x="5024" y="2380"/>
              <a:ext cx="197" cy="265"/>
            </a:xfrm>
            <a:custGeom>
              <a:avLst/>
              <a:gdLst>
                <a:gd name="T0" fmla="*/ 94 w 94"/>
                <a:gd name="T1" fmla="*/ 3 h 126"/>
                <a:gd name="T2" fmla="*/ 90 w 94"/>
                <a:gd name="T3" fmla="*/ 0 h 126"/>
                <a:gd name="T4" fmla="*/ 5 w 94"/>
                <a:gd name="T5" fmla="*/ 0 h 126"/>
                <a:gd name="T6" fmla="*/ 0 w 94"/>
                <a:gd name="T7" fmla="*/ 5 h 126"/>
                <a:gd name="T8" fmla="*/ 0 w 94"/>
                <a:gd name="T9" fmla="*/ 125 h 126"/>
                <a:gd name="T10" fmla="*/ 0 w 94"/>
                <a:gd name="T11" fmla="*/ 126 h 126"/>
                <a:gd name="T12" fmla="*/ 94 w 94"/>
                <a:gd name="T13" fmla="*/ 3 h 126"/>
              </a:gdLst>
              <a:ahLst/>
              <a:cxnLst>
                <a:cxn ang="0">
                  <a:pos x="T0" y="T1"/>
                </a:cxn>
                <a:cxn ang="0">
                  <a:pos x="T2" y="T3"/>
                </a:cxn>
                <a:cxn ang="0">
                  <a:pos x="T4" y="T5"/>
                </a:cxn>
                <a:cxn ang="0">
                  <a:pos x="T6" y="T7"/>
                </a:cxn>
                <a:cxn ang="0">
                  <a:pos x="T8" y="T9"/>
                </a:cxn>
                <a:cxn ang="0">
                  <a:pos x="T10" y="T11"/>
                </a:cxn>
                <a:cxn ang="0">
                  <a:pos x="T12" y="T13"/>
                </a:cxn>
              </a:cxnLst>
              <a:rect l="0" t="0" r="r" b="b"/>
              <a:pathLst>
                <a:path w="94" h="126">
                  <a:moveTo>
                    <a:pt x="94" y="3"/>
                  </a:moveTo>
                  <a:cubicBezTo>
                    <a:pt x="93" y="2"/>
                    <a:pt x="92" y="0"/>
                    <a:pt x="90" y="0"/>
                  </a:cubicBezTo>
                  <a:cubicBezTo>
                    <a:pt x="5" y="0"/>
                    <a:pt x="5" y="0"/>
                    <a:pt x="5" y="0"/>
                  </a:cubicBezTo>
                  <a:cubicBezTo>
                    <a:pt x="2" y="0"/>
                    <a:pt x="0" y="3"/>
                    <a:pt x="0" y="5"/>
                  </a:cubicBezTo>
                  <a:cubicBezTo>
                    <a:pt x="0" y="125"/>
                    <a:pt x="0" y="125"/>
                    <a:pt x="0" y="125"/>
                  </a:cubicBezTo>
                  <a:cubicBezTo>
                    <a:pt x="0" y="126"/>
                    <a:pt x="0" y="126"/>
                    <a:pt x="0" y="126"/>
                  </a:cubicBezTo>
                  <a:lnTo>
                    <a:pt x="94" y="3"/>
                  </a:lnTo>
                  <a:close/>
                </a:path>
              </a:pathLst>
            </a:custGeom>
            <a:solidFill>
              <a:srgbClr val="F18606"/>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21" name="Freeform 14">
              <a:extLst>
                <a:ext uri="{FF2B5EF4-FFF2-40B4-BE49-F238E27FC236}">
                  <a16:creationId xmlns:a16="http://schemas.microsoft.com/office/drawing/2014/main" id="{8C71F3C3-6EFA-4279-81D7-B2506321401A}"/>
                </a:ext>
              </a:extLst>
            </p:cNvPr>
            <p:cNvSpPr>
              <a:spLocks/>
            </p:cNvSpPr>
            <p:nvPr/>
          </p:nvSpPr>
          <p:spPr bwMode="auto">
            <a:xfrm>
              <a:off x="5024" y="2380"/>
              <a:ext cx="199" cy="273"/>
            </a:xfrm>
            <a:custGeom>
              <a:avLst/>
              <a:gdLst>
                <a:gd name="T0" fmla="*/ 90 w 95"/>
                <a:gd name="T1" fmla="*/ 130 h 130"/>
                <a:gd name="T2" fmla="*/ 5 w 95"/>
                <a:gd name="T3" fmla="*/ 130 h 130"/>
                <a:gd name="T4" fmla="*/ 0 w 95"/>
                <a:gd name="T5" fmla="*/ 125 h 130"/>
                <a:gd name="T6" fmla="*/ 0 w 95"/>
                <a:gd name="T7" fmla="*/ 5 h 130"/>
                <a:gd name="T8" fmla="*/ 5 w 95"/>
                <a:gd name="T9" fmla="*/ 0 h 130"/>
                <a:gd name="T10" fmla="*/ 90 w 95"/>
                <a:gd name="T11" fmla="*/ 0 h 130"/>
                <a:gd name="T12" fmla="*/ 95 w 95"/>
                <a:gd name="T13" fmla="*/ 5 h 130"/>
                <a:gd name="T14" fmla="*/ 95 w 95"/>
                <a:gd name="T15" fmla="*/ 125 h 130"/>
                <a:gd name="T16" fmla="*/ 90 w 95"/>
                <a:gd name="T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130">
                  <a:moveTo>
                    <a:pt x="90" y="130"/>
                  </a:moveTo>
                  <a:cubicBezTo>
                    <a:pt x="5" y="130"/>
                    <a:pt x="5" y="130"/>
                    <a:pt x="5" y="130"/>
                  </a:cubicBezTo>
                  <a:cubicBezTo>
                    <a:pt x="2" y="130"/>
                    <a:pt x="0" y="128"/>
                    <a:pt x="0" y="125"/>
                  </a:cubicBezTo>
                  <a:cubicBezTo>
                    <a:pt x="0" y="5"/>
                    <a:pt x="0" y="5"/>
                    <a:pt x="0" y="5"/>
                  </a:cubicBezTo>
                  <a:cubicBezTo>
                    <a:pt x="0" y="3"/>
                    <a:pt x="2" y="0"/>
                    <a:pt x="5" y="0"/>
                  </a:cubicBezTo>
                  <a:cubicBezTo>
                    <a:pt x="90" y="0"/>
                    <a:pt x="90" y="0"/>
                    <a:pt x="90" y="0"/>
                  </a:cubicBezTo>
                  <a:cubicBezTo>
                    <a:pt x="92" y="0"/>
                    <a:pt x="95" y="3"/>
                    <a:pt x="95" y="5"/>
                  </a:cubicBezTo>
                  <a:cubicBezTo>
                    <a:pt x="95" y="125"/>
                    <a:pt x="95" y="125"/>
                    <a:pt x="95" y="125"/>
                  </a:cubicBezTo>
                  <a:cubicBezTo>
                    <a:pt x="95" y="128"/>
                    <a:pt x="92" y="130"/>
                    <a:pt x="90" y="130"/>
                  </a:cubicBezTo>
                  <a:close/>
                </a:path>
              </a:pathLst>
            </a:custGeom>
            <a:noFill/>
            <a:ln w="15875">
              <a:solidFill>
                <a:schemeClr val="bg1"/>
              </a:solidFill>
            </a:ln>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22" name="Freeform 20">
              <a:extLst>
                <a:ext uri="{FF2B5EF4-FFF2-40B4-BE49-F238E27FC236}">
                  <a16:creationId xmlns:a16="http://schemas.microsoft.com/office/drawing/2014/main" id="{DA07870F-A9A9-4FF6-BF12-E917ACDB0ED5}"/>
                </a:ext>
              </a:extLst>
            </p:cNvPr>
            <p:cNvSpPr>
              <a:spLocks/>
            </p:cNvSpPr>
            <p:nvPr/>
          </p:nvSpPr>
          <p:spPr bwMode="auto">
            <a:xfrm>
              <a:off x="5064" y="2209"/>
              <a:ext cx="104" cy="115"/>
            </a:xfrm>
            <a:custGeom>
              <a:avLst/>
              <a:gdLst>
                <a:gd name="T0" fmla="*/ 50 w 50"/>
                <a:gd name="T1" fmla="*/ 10 h 55"/>
                <a:gd name="T2" fmla="*/ 28 w 50"/>
                <a:gd name="T3" fmla="*/ 0 h 55"/>
                <a:gd name="T4" fmla="*/ 0 w 50"/>
                <a:gd name="T5" fmla="*/ 28 h 55"/>
                <a:gd name="T6" fmla="*/ 19 w 50"/>
                <a:gd name="T7" fmla="*/ 55 h 55"/>
                <a:gd name="T8" fmla="*/ 50 w 50"/>
                <a:gd name="T9" fmla="*/ 10 h 55"/>
              </a:gdLst>
              <a:ahLst/>
              <a:cxnLst>
                <a:cxn ang="0">
                  <a:pos x="T0" y="T1"/>
                </a:cxn>
                <a:cxn ang="0">
                  <a:pos x="T2" y="T3"/>
                </a:cxn>
                <a:cxn ang="0">
                  <a:pos x="T4" y="T5"/>
                </a:cxn>
                <a:cxn ang="0">
                  <a:pos x="T6" y="T7"/>
                </a:cxn>
                <a:cxn ang="0">
                  <a:pos x="T8" y="T9"/>
                </a:cxn>
              </a:cxnLst>
              <a:rect l="0" t="0" r="r" b="b"/>
              <a:pathLst>
                <a:path w="50" h="55">
                  <a:moveTo>
                    <a:pt x="50" y="10"/>
                  </a:moveTo>
                  <a:cubicBezTo>
                    <a:pt x="45" y="4"/>
                    <a:pt x="37" y="0"/>
                    <a:pt x="28" y="0"/>
                  </a:cubicBezTo>
                  <a:cubicBezTo>
                    <a:pt x="13" y="0"/>
                    <a:pt x="0" y="12"/>
                    <a:pt x="0" y="28"/>
                  </a:cubicBezTo>
                  <a:cubicBezTo>
                    <a:pt x="0" y="40"/>
                    <a:pt x="8" y="51"/>
                    <a:pt x="19" y="55"/>
                  </a:cubicBezTo>
                  <a:cubicBezTo>
                    <a:pt x="23" y="20"/>
                    <a:pt x="41" y="12"/>
                    <a:pt x="50" y="10"/>
                  </a:cubicBezTo>
                  <a:close/>
                </a:path>
              </a:pathLst>
            </a:custGeom>
            <a:solidFill>
              <a:schemeClr val="bg1">
                <a:lumMod val="75000"/>
              </a:schemeClr>
            </a:solidFill>
            <a:ln w="9525">
              <a:solidFill>
                <a:srgbClr val="000000"/>
              </a:solidFill>
              <a:round/>
              <a:headEnd/>
              <a:tailEnd/>
            </a:ln>
            <a:extLst/>
          </p:spPr>
          <p:txBody>
            <a:bodyPr vert="horz" wrap="square" lIns="91440" tIns="45720" rIns="91440" bIns="45720" numCol="1" anchor="t" anchorCtr="0" compatLnSpc="1">
              <a:prstTxWarp prst="textNoShape">
                <a:avLst/>
              </a:prstTxWarp>
              <a:noAutofit/>
            </a:bodyPr>
            <a:lstStyle/>
            <a:p>
              <a:endParaRPr lang="en-US" dirty="0"/>
            </a:p>
          </p:txBody>
        </p:sp>
        <p:sp>
          <p:nvSpPr>
            <p:cNvPr id="23" name="Freeform 21">
              <a:extLst>
                <a:ext uri="{FF2B5EF4-FFF2-40B4-BE49-F238E27FC236}">
                  <a16:creationId xmlns:a16="http://schemas.microsoft.com/office/drawing/2014/main" id="{5043A431-1292-43BE-9245-45936DFD3997}"/>
                </a:ext>
              </a:extLst>
            </p:cNvPr>
            <p:cNvSpPr>
              <a:spLocks/>
            </p:cNvSpPr>
            <p:nvPr/>
          </p:nvSpPr>
          <p:spPr bwMode="auto">
            <a:xfrm>
              <a:off x="5338" y="2068"/>
              <a:ext cx="104" cy="115"/>
            </a:xfrm>
            <a:custGeom>
              <a:avLst/>
              <a:gdLst>
                <a:gd name="T0" fmla="*/ 50 w 50"/>
                <a:gd name="T1" fmla="*/ 10 h 55"/>
                <a:gd name="T2" fmla="*/ 28 w 50"/>
                <a:gd name="T3" fmla="*/ 0 h 55"/>
                <a:gd name="T4" fmla="*/ 0 w 50"/>
                <a:gd name="T5" fmla="*/ 28 h 55"/>
                <a:gd name="T6" fmla="*/ 19 w 50"/>
                <a:gd name="T7" fmla="*/ 55 h 55"/>
                <a:gd name="T8" fmla="*/ 50 w 50"/>
                <a:gd name="T9" fmla="*/ 10 h 55"/>
              </a:gdLst>
              <a:ahLst/>
              <a:cxnLst>
                <a:cxn ang="0">
                  <a:pos x="T0" y="T1"/>
                </a:cxn>
                <a:cxn ang="0">
                  <a:pos x="T2" y="T3"/>
                </a:cxn>
                <a:cxn ang="0">
                  <a:pos x="T4" y="T5"/>
                </a:cxn>
                <a:cxn ang="0">
                  <a:pos x="T6" y="T7"/>
                </a:cxn>
                <a:cxn ang="0">
                  <a:pos x="T8" y="T9"/>
                </a:cxn>
              </a:cxnLst>
              <a:rect l="0" t="0" r="r" b="b"/>
              <a:pathLst>
                <a:path w="50" h="55">
                  <a:moveTo>
                    <a:pt x="50" y="10"/>
                  </a:moveTo>
                  <a:cubicBezTo>
                    <a:pt x="44" y="4"/>
                    <a:pt x="37" y="0"/>
                    <a:pt x="28" y="0"/>
                  </a:cubicBezTo>
                  <a:cubicBezTo>
                    <a:pt x="12" y="0"/>
                    <a:pt x="0" y="13"/>
                    <a:pt x="0" y="28"/>
                  </a:cubicBezTo>
                  <a:cubicBezTo>
                    <a:pt x="0" y="41"/>
                    <a:pt x="8" y="51"/>
                    <a:pt x="19" y="55"/>
                  </a:cubicBezTo>
                  <a:cubicBezTo>
                    <a:pt x="22" y="20"/>
                    <a:pt x="41" y="12"/>
                    <a:pt x="50" y="10"/>
                  </a:cubicBezTo>
                  <a:close/>
                </a:path>
              </a:pathLst>
            </a:custGeom>
            <a:solidFill>
              <a:schemeClr val="bg1">
                <a:lumMod val="75000"/>
              </a:schemeClr>
            </a:solidFill>
            <a:ln w="9525">
              <a:solidFill>
                <a:srgbClr val="000000"/>
              </a:solidFill>
              <a:round/>
              <a:headEnd/>
              <a:tailEnd/>
            </a:ln>
            <a:extLst/>
          </p:spPr>
          <p:txBody>
            <a:bodyPr vert="horz" wrap="square" lIns="91440" tIns="45720" rIns="91440" bIns="45720" numCol="1" anchor="t" anchorCtr="0" compatLnSpc="1">
              <a:prstTxWarp prst="textNoShape">
                <a:avLst/>
              </a:prstTxWarp>
              <a:noAutofit/>
            </a:bodyPr>
            <a:lstStyle/>
            <a:p>
              <a:endParaRPr lang="en-US" dirty="0"/>
            </a:p>
          </p:txBody>
        </p:sp>
        <p:sp>
          <p:nvSpPr>
            <p:cNvPr id="24" name="Freeform 22">
              <a:extLst>
                <a:ext uri="{FF2B5EF4-FFF2-40B4-BE49-F238E27FC236}">
                  <a16:creationId xmlns:a16="http://schemas.microsoft.com/office/drawing/2014/main" id="{D98249FF-05E2-4803-BE29-4D9C74AAB0A6}"/>
                </a:ext>
              </a:extLst>
            </p:cNvPr>
            <p:cNvSpPr>
              <a:spLocks/>
            </p:cNvSpPr>
            <p:nvPr/>
          </p:nvSpPr>
          <p:spPr bwMode="auto">
            <a:xfrm>
              <a:off x="5616" y="1865"/>
              <a:ext cx="104" cy="115"/>
            </a:xfrm>
            <a:custGeom>
              <a:avLst/>
              <a:gdLst>
                <a:gd name="T0" fmla="*/ 50 w 50"/>
                <a:gd name="T1" fmla="*/ 10 h 55"/>
                <a:gd name="T2" fmla="*/ 28 w 50"/>
                <a:gd name="T3" fmla="*/ 0 h 55"/>
                <a:gd name="T4" fmla="*/ 0 w 50"/>
                <a:gd name="T5" fmla="*/ 28 h 55"/>
                <a:gd name="T6" fmla="*/ 19 w 50"/>
                <a:gd name="T7" fmla="*/ 55 h 55"/>
                <a:gd name="T8" fmla="*/ 50 w 50"/>
                <a:gd name="T9" fmla="*/ 10 h 55"/>
              </a:gdLst>
              <a:ahLst/>
              <a:cxnLst>
                <a:cxn ang="0">
                  <a:pos x="T0" y="T1"/>
                </a:cxn>
                <a:cxn ang="0">
                  <a:pos x="T2" y="T3"/>
                </a:cxn>
                <a:cxn ang="0">
                  <a:pos x="T4" y="T5"/>
                </a:cxn>
                <a:cxn ang="0">
                  <a:pos x="T6" y="T7"/>
                </a:cxn>
                <a:cxn ang="0">
                  <a:pos x="T8" y="T9"/>
                </a:cxn>
              </a:cxnLst>
              <a:rect l="0" t="0" r="r" b="b"/>
              <a:pathLst>
                <a:path w="50" h="55">
                  <a:moveTo>
                    <a:pt x="50" y="10"/>
                  </a:moveTo>
                  <a:cubicBezTo>
                    <a:pt x="45" y="4"/>
                    <a:pt x="37" y="0"/>
                    <a:pt x="28" y="0"/>
                  </a:cubicBezTo>
                  <a:cubicBezTo>
                    <a:pt x="13" y="0"/>
                    <a:pt x="0" y="13"/>
                    <a:pt x="0" y="28"/>
                  </a:cubicBezTo>
                  <a:cubicBezTo>
                    <a:pt x="0" y="41"/>
                    <a:pt x="8" y="51"/>
                    <a:pt x="19" y="55"/>
                  </a:cubicBezTo>
                  <a:cubicBezTo>
                    <a:pt x="23" y="20"/>
                    <a:pt x="41" y="12"/>
                    <a:pt x="50" y="10"/>
                  </a:cubicBezTo>
                  <a:close/>
                </a:path>
              </a:pathLst>
            </a:custGeom>
            <a:solidFill>
              <a:schemeClr val="bg1">
                <a:lumMod val="75000"/>
              </a:schemeClr>
            </a:solidFill>
            <a:ln w="9525">
              <a:solidFill>
                <a:srgbClr val="000000"/>
              </a:solidFill>
              <a:round/>
              <a:headEnd/>
              <a:tailEnd/>
            </a:ln>
            <a:extLst/>
          </p:spPr>
          <p:txBody>
            <a:bodyPr vert="horz" wrap="square" lIns="91440" tIns="45720" rIns="91440" bIns="45720" numCol="1" anchor="t" anchorCtr="0" compatLnSpc="1">
              <a:prstTxWarp prst="textNoShape">
                <a:avLst/>
              </a:prstTxWarp>
              <a:noAutofit/>
            </a:bodyPr>
            <a:lstStyle/>
            <a:p>
              <a:endParaRPr lang="en-US" dirty="0"/>
            </a:p>
          </p:txBody>
        </p:sp>
        <p:sp>
          <p:nvSpPr>
            <p:cNvPr id="25" name="Freeform 24">
              <a:extLst>
                <a:ext uri="{FF2B5EF4-FFF2-40B4-BE49-F238E27FC236}">
                  <a16:creationId xmlns:a16="http://schemas.microsoft.com/office/drawing/2014/main" id="{0E9D0A24-2007-4D5B-B574-ABCDDA7684E5}"/>
                </a:ext>
              </a:extLst>
            </p:cNvPr>
            <p:cNvSpPr>
              <a:spLocks/>
            </p:cNvSpPr>
            <p:nvPr/>
          </p:nvSpPr>
          <p:spPr bwMode="auto">
            <a:xfrm>
              <a:off x="5576" y="2114"/>
              <a:ext cx="195" cy="539"/>
            </a:xfrm>
            <a:custGeom>
              <a:avLst/>
              <a:gdLst>
                <a:gd name="T0" fmla="*/ 5 w 93"/>
                <a:gd name="T1" fmla="*/ 257 h 257"/>
                <a:gd name="T2" fmla="*/ 93 w 93"/>
                <a:gd name="T3" fmla="*/ 2 h 257"/>
                <a:gd name="T4" fmla="*/ 90 w 93"/>
                <a:gd name="T5" fmla="*/ 0 h 257"/>
                <a:gd name="T6" fmla="*/ 5 w 93"/>
                <a:gd name="T7" fmla="*/ 0 h 257"/>
                <a:gd name="T8" fmla="*/ 0 w 93"/>
                <a:gd name="T9" fmla="*/ 5 h 257"/>
                <a:gd name="T10" fmla="*/ 0 w 93"/>
                <a:gd name="T11" fmla="*/ 252 h 257"/>
                <a:gd name="T12" fmla="*/ 5 w 93"/>
                <a:gd name="T13" fmla="*/ 257 h 257"/>
              </a:gdLst>
              <a:ahLst/>
              <a:cxnLst>
                <a:cxn ang="0">
                  <a:pos x="T0" y="T1"/>
                </a:cxn>
                <a:cxn ang="0">
                  <a:pos x="T2" y="T3"/>
                </a:cxn>
                <a:cxn ang="0">
                  <a:pos x="T4" y="T5"/>
                </a:cxn>
                <a:cxn ang="0">
                  <a:pos x="T6" y="T7"/>
                </a:cxn>
                <a:cxn ang="0">
                  <a:pos x="T8" y="T9"/>
                </a:cxn>
                <a:cxn ang="0">
                  <a:pos x="T10" y="T11"/>
                </a:cxn>
                <a:cxn ang="0">
                  <a:pos x="T12" y="T13"/>
                </a:cxn>
              </a:cxnLst>
              <a:rect l="0" t="0" r="r" b="b"/>
              <a:pathLst>
                <a:path w="93" h="257">
                  <a:moveTo>
                    <a:pt x="5" y="257"/>
                  </a:moveTo>
                  <a:cubicBezTo>
                    <a:pt x="93" y="2"/>
                    <a:pt x="93" y="2"/>
                    <a:pt x="93" y="2"/>
                  </a:cubicBezTo>
                  <a:cubicBezTo>
                    <a:pt x="92" y="1"/>
                    <a:pt x="91" y="0"/>
                    <a:pt x="90" y="0"/>
                  </a:cubicBezTo>
                  <a:cubicBezTo>
                    <a:pt x="5" y="0"/>
                    <a:pt x="5" y="0"/>
                    <a:pt x="5" y="0"/>
                  </a:cubicBezTo>
                  <a:cubicBezTo>
                    <a:pt x="2" y="0"/>
                    <a:pt x="0" y="2"/>
                    <a:pt x="0" y="5"/>
                  </a:cubicBezTo>
                  <a:cubicBezTo>
                    <a:pt x="0" y="252"/>
                    <a:pt x="0" y="252"/>
                    <a:pt x="0" y="252"/>
                  </a:cubicBezTo>
                  <a:cubicBezTo>
                    <a:pt x="0" y="255"/>
                    <a:pt x="2" y="257"/>
                    <a:pt x="5" y="257"/>
                  </a:cubicBezTo>
                  <a:close/>
                </a:path>
              </a:pathLst>
            </a:custGeom>
            <a:solidFill>
              <a:srgbClr val="F18606"/>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26" name="Freeform 13">
              <a:extLst>
                <a:ext uri="{FF2B5EF4-FFF2-40B4-BE49-F238E27FC236}">
                  <a16:creationId xmlns:a16="http://schemas.microsoft.com/office/drawing/2014/main" id="{8D675944-0FBE-43E4-BAAA-55A5C6CD7AA8}"/>
                </a:ext>
              </a:extLst>
            </p:cNvPr>
            <p:cNvSpPr>
              <a:spLocks/>
            </p:cNvSpPr>
            <p:nvPr/>
          </p:nvSpPr>
          <p:spPr bwMode="auto">
            <a:xfrm>
              <a:off x="5576" y="2114"/>
              <a:ext cx="199" cy="539"/>
            </a:xfrm>
            <a:custGeom>
              <a:avLst/>
              <a:gdLst>
                <a:gd name="T0" fmla="*/ 90 w 95"/>
                <a:gd name="T1" fmla="*/ 257 h 257"/>
                <a:gd name="T2" fmla="*/ 5 w 95"/>
                <a:gd name="T3" fmla="*/ 257 h 257"/>
                <a:gd name="T4" fmla="*/ 0 w 95"/>
                <a:gd name="T5" fmla="*/ 252 h 257"/>
                <a:gd name="T6" fmla="*/ 0 w 95"/>
                <a:gd name="T7" fmla="*/ 5 h 257"/>
                <a:gd name="T8" fmla="*/ 5 w 95"/>
                <a:gd name="T9" fmla="*/ 0 h 257"/>
                <a:gd name="T10" fmla="*/ 90 w 95"/>
                <a:gd name="T11" fmla="*/ 0 h 257"/>
                <a:gd name="T12" fmla="*/ 95 w 95"/>
                <a:gd name="T13" fmla="*/ 5 h 257"/>
                <a:gd name="T14" fmla="*/ 95 w 95"/>
                <a:gd name="T15" fmla="*/ 252 h 257"/>
                <a:gd name="T16" fmla="*/ 90 w 95"/>
                <a:gd name="T17"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257">
                  <a:moveTo>
                    <a:pt x="90" y="257"/>
                  </a:moveTo>
                  <a:cubicBezTo>
                    <a:pt x="5" y="257"/>
                    <a:pt x="5" y="257"/>
                    <a:pt x="5" y="257"/>
                  </a:cubicBezTo>
                  <a:cubicBezTo>
                    <a:pt x="2" y="257"/>
                    <a:pt x="0" y="255"/>
                    <a:pt x="0" y="252"/>
                  </a:cubicBezTo>
                  <a:cubicBezTo>
                    <a:pt x="0" y="5"/>
                    <a:pt x="0" y="5"/>
                    <a:pt x="0" y="5"/>
                  </a:cubicBezTo>
                  <a:cubicBezTo>
                    <a:pt x="0" y="2"/>
                    <a:pt x="2" y="0"/>
                    <a:pt x="5" y="0"/>
                  </a:cubicBezTo>
                  <a:cubicBezTo>
                    <a:pt x="90" y="0"/>
                    <a:pt x="90" y="0"/>
                    <a:pt x="90" y="0"/>
                  </a:cubicBezTo>
                  <a:cubicBezTo>
                    <a:pt x="92" y="0"/>
                    <a:pt x="95" y="2"/>
                    <a:pt x="95" y="5"/>
                  </a:cubicBezTo>
                  <a:cubicBezTo>
                    <a:pt x="95" y="252"/>
                    <a:pt x="95" y="252"/>
                    <a:pt x="95" y="252"/>
                  </a:cubicBezTo>
                  <a:cubicBezTo>
                    <a:pt x="95" y="255"/>
                    <a:pt x="92" y="257"/>
                    <a:pt x="90" y="257"/>
                  </a:cubicBezTo>
                  <a:close/>
                </a:path>
              </a:pathLst>
            </a:custGeom>
            <a:noFill/>
            <a:ln w="15875">
              <a:solidFill>
                <a:schemeClr val="bg1"/>
              </a:solidFill>
            </a:ln>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27" name="Freeform 25">
              <a:extLst>
                <a:ext uri="{FF2B5EF4-FFF2-40B4-BE49-F238E27FC236}">
                  <a16:creationId xmlns:a16="http://schemas.microsoft.com/office/drawing/2014/main" id="{CC9DD374-EDAA-4CDC-9F76-866E3EC2A16E}"/>
                </a:ext>
              </a:extLst>
            </p:cNvPr>
            <p:cNvSpPr>
              <a:spLocks/>
            </p:cNvSpPr>
            <p:nvPr/>
          </p:nvSpPr>
          <p:spPr bwMode="auto">
            <a:xfrm>
              <a:off x="5300" y="2255"/>
              <a:ext cx="197" cy="398"/>
            </a:xfrm>
            <a:custGeom>
              <a:avLst/>
              <a:gdLst>
                <a:gd name="T0" fmla="*/ 3 w 94"/>
                <a:gd name="T1" fmla="*/ 190 h 190"/>
                <a:gd name="T2" fmla="*/ 94 w 94"/>
                <a:gd name="T3" fmla="*/ 3 h 190"/>
                <a:gd name="T4" fmla="*/ 90 w 94"/>
                <a:gd name="T5" fmla="*/ 0 h 190"/>
                <a:gd name="T6" fmla="*/ 5 w 94"/>
                <a:gd name="T7" fmla="*/ 0 h 190"/>
                <a:gd name="T8" fmla="*/ 0 w 94"/>
                <a:gd name="T9" fmla="*/ 5 h 190"/>
                <a:gd name="T10" fmla="*/ 0 w 94"/>
                <a:gd name="T11" fmla="*/ 185 h 190"/>
                <a:gd name="T12" fmla="*/ 3 w 94"/>
                <a:gd name="T13" fmla="*/ 190 h 190"/>
              </a:gdLst>
              <a:ahLst/>
              <a:cxnLst>
                <a:cxn ang="0">
                  <a:pos x="T0" y="T1"/>
                </a:cxn>
                <a:cxn ang="0">
                  <a:pos x="T2" y="T3"/>
                </a:cxn>
                <a:cxn ang="0">
                  <a:pos x="T4" y="T5"/>
                </a:cxn>
                <a:cxn ang="0">
                  <a:pos x="T6" y="T7"/>
                </a:cxn>
                <a:cxn ang="0">
                  <a:pos x="T8" y="T9"/>
                </a:cxn>
                <a:cxn ang="0">
                  <a:pos x="T10" y="T11"/>
                </a:cxn>
                <a:cxn ang="0">
                  <a:pos x="T12" y="T13"/>
                </a:cxn>
              </a:cxnLst>
              <a:rect l="0" t="0" r="r" b="b"/>
              <a:pathLst>
                <a:path w="94" h="190">
                  <a:moveTo>
                    <a:pt x="3" y="190"/>
                  </a:moveTo>
                  <a:cubicBezTo>
                    <a:pt x="94" y="3"/>
                    <a:pt x="94" y="3"/>
                    <a:pt x="94" y="3"/>
                  </a:cubicBezTo>
                  <a:cubicBezTo>
                    <a:pt x="93" y="1"/>
                    <a:pt x="92" y="0"/>
                    <a:pt x="90" y="0"/>
                  </a:cubicBezTo>
                  <a:cubicBezTo>
                    <a:pt x="5" y="0"/>
                    <a:pt x="5" y="0"/>
                    <a:pt x="5" y="0"/>
                  </a:cubicBezTo>
                  <a:cubicBezTo>
                    <a:pt x="2" y="0"/>
                    <a:pt x="0" y="2"/>
                    <a:pt x="0" y="5"/>
                  </a:cubicBezTo>
                  <a:cubicBezTo>
                    <a:pt x="0" y="185"/>
                    <a:pt x="0" y="185"/>
                    <a:pt x="0" y="185"/>
                  </a:cubicBezTo>
                  <a:cubicBezTo>
                    <a:pt x="0" y="187"/>
                    <a:pt x="1" y="189"/>
                    <a:pt x="3" y="190"/>
                  </a:cubicBezTo>
                  <a:close/>
                </a:path>
              </a:pathLst>
            </a:custGeom>
            <a:solidFill>
              <a:srgbClr val="F18606"/>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28" name="Freeform 13">
              <a:extLst>
                <a:ext uri="{FF2B5EF4-FFF2-40B4-BE49-F238E27FC236}">
                  <a16:creationId xmlns:a16="http://schemas.microsoft.com/office/drawing/2014/main" id="{B8A626ED-2C74-4C8D-AC17-496E5AC2D4B8}"/>
                </a:ext>
              </a:extLst>
            </p:cNvPr>
            <p:cNvSpPr>
              <a:spLocks/>
            </p:cNvSpPr>
            <p:nvPr/>
          </p:nvSpPr>
          <p:spPr bwMode="auto">
            <a:xfrm>
              <a:off x="5300" y="2255"/>
              <a:ext cx="199" cy="398"/>
            </a:xfrm>
            <a:custGeom>
              <a:avLst/>
              <a:gdLst>
                <a:gd name="T0" fmla="*/ 90 w 95"/>
                <a:gd name="T1" fmla="*/ 257 h 257"/>
                <a:gd name="T2" fmla="*/ 5 w 95"/>
                <a:gd name="T3" fmla="*/ 257 h 257"/>
                <a:gd name="T4" fmla="*/ 0 w 95"/>
                <a:gd name="T5" fmla="*/ 252 h 257"/>
                <a:gd name="T6" fmla="*/ 0 w 95"/>
                <a:gd name="T7" fmla="*/ 5 h 257"/>
                <a:gd name="T8" fmla="*/ 5 w 95"/>
                <a:gd name="T9" fmla="*/ 0 h 257"/>
                <a:gd name="T10" fmla="*/ 90 w 95"/>
                <a:gd name="T11" fmla="*/ 0 h 257"/>
                <a:gd name="T12" fmla="*/ 95 w 95"/>
                <a:gd name="T13" fmla="*/ 5 h 257"/>
                <a:gd name="T14" fmla="*/ 95 w 95"/>
                <a:gd name="T15" fmla="*/ 252 h 257"/>
                <a:gd name="T16" fmla="*/ 90 w 95"/>
                <a:gd name="T17"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257">
                  <a:moveTo>
                    <a:pt x="90" y="257"/>
                  </a:moveTo>
                  <a:cubicBezTo>
                    <a:pt x="5" y="257"/>
                    <a:pt x="5" y="257"/>
                    <a:pt x="5" y="257"/>
                  </a:cubicBezTo>
                  <a:cubicBezTo>
                    <a:pt x="2" y="257"/>
                    <a:pt x="0" y="255"/>
                    <a:pt x="0" y="252"/>
                  </a:cubicBezTo>
                  <a:cubicBezTo>
                    <a:pt x="0" y="5"/>
                    <a:pt x="0" y="5"/>
                    <a:pt x="0" y="5"/>
                  </a:cubicBezTo>
                  <a:cubicBezTo>
                    <a:pt x="0" y="2"/>
                    <a:pt x="2" y="0"/>
                    <a:pt x="5" y="0"/>
                  </a:cubicBezTo>
                  <a:cubicBezTo>
                    <a:pt x="90" y="0"/>
                    <a:pt x="90" y="0"/>
                    <a:pt x="90" y="0"/>
                  </a:cubicBezTo>
                  <a:cubicBezTo>
                    <a:pt x="92" y="0"/>
                    <a:pt x="95" y="2"/>
                    <a:pt x="95" y="5"/>
                  </a:cubicBezTo>
                  <a:cubicBezTo>
                    <a:pt x="95" y="252"/>
                    <a:pt x="95" y="252"/>
                    <a:pt x="95" y="252"/>
                  </a:cubicBezTo>
                  <a:cubicBezTo>
                    <a:pt x="95" y="255"/>
                    <a:pt x="92" y="257"/>
                    <a:pt x="90" y="257"/>
                  </a:cubicBezTo>
                  <a:close/>
                </a:path>
              </a:pathLst>
            </a:custGeom>
            <a:noFill/>
            <a:ln w="15875">
              <a:solidFill>
                <a:schemeClr val="bg1"/>
              </a:solidFill>
            </a:ln>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29" name="Oval 15">
              <a:extLst>
                <a:ext uri="{FF2B5EF4-FFF2-40B4-BE49-F238E27FC236}">
                  <a16:creationId xmlns:a16="http://schemas.microsoft.com/office/drawing/2014/main" id="{1CBAA5E6-FB06-4614-BC60-99624EEC0F47}"/>
                </a:ext>
              </a:extLst>
            </p:cNvPr>
            <p:cNvSpPr>
              <a:spLocks noChangeArrowheads="1"/>
            </p:cNvSpPr>
            <p:nvPr/>
          </p:nvSpPr>
          <p:spPr bwMode="auto">
            <a:xfrm>
              <a:off x="5064" y="2209"/>
              <a:ext cx="119" cy="117"/>
            </a:xfrm>
            <a:prstGeom prst="ellipse">
              <a:avLst/>
            </a:prstGeom>
            <a:noFill/>
            <a:ln w="15875">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30" name="Oval 16">
              <a:extLst>
                <a:ext uri="{FF2B5EF4-FFF2-40B4-BE49-F238E27FC236}">
                  <a16:creationId xmlns:a16="http://schemas.microsoft.com/office/drawing/2014/main" id="{FDF81B9F-2C1A-4CB9-AC7F-B589D3BB5574}"/>
                </a:ext>
              </a:extLst>
            </p:cNvPr>
            <p:cNvSpPr>
              <a:spLocks noChangeArrowheads="1"/>
            </p:cNvSpPr>
            <p:nvPr/>
          </p:nvSpPr>
          <p:spPr bwMode="auto">
            <a:xfrm>
              <a:off x="5338" y="2068"/>
              <a:ext cx="117" cy="118"/>
            </a:xfrm>
            <a:prstGeom prst="ellipse">
              <a:avLst/>
            </a:prstGeom>
            <a:noFill/>
            <a:ln w="15875">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31" name="Oval 17">
              <a:extLst>
                <a:ext uri="{FF2B5EF4-FFF2-40B4-BE49-F238E27FC236}">
                  <a16:creationId xmlns:a16="http://schemas.microsoft.com/office/drawing/2014/main" id="{DBAEACC0-27C1-4207-84B8-2F463241049D}"/>
                </a:ext>
              </a:extLst>
            </p:cNvPr>
            <p:cNvSpPr>
              <a:spLocks noChangeArrowheads="1"/>
            </p:cNvSpPr>
            <p:nvPr/>
          </p:nvSpPr>
          <p:spPr bwMode="auto">
            <a:xfrm>
              <a:off x="5614" y="1865"/>
              <a:ext cx="117" cy="117"/>
            </a:xfrm>
            <a:prstGeom prst="ellipse">
              <a:avLst/>
            </a:prstGeom>
            <a:noFill/>
            <a:ln w="15875">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32" name="Line 18">
              <a:extLst>
                <a:ext uri="{FF2B5EF4-FFF2-40B4-BE49-F238E27FC236}">
                  <a16:creationId xmlns:a16="http://schemas.microsoft.com/office/drawing/2014/main" id="{8D295098-5FDF-4A39-ADF5-45901C46B259}"/>
                </a:ext>
              </a:extLst>
            </p:cNvPr>
            <p:cNvSpPr>
              <a:spLocks noChangeShapeType="1"/>
            </p:cNvSpPr>
            <p:nvPr/>
          </p:nvSpPr>
          <p:spPr bwMode="auto">
            <a:xfrm flipH="1">
              <a:off x="5446" y="1959"/>
              <a:ext cx="180" cy="136"/>
            </a:xfrm>
            <a:prstGeom prst="line">
              <a:avLst/>
            </a:prstGeom>
            <a:noFill/>
            <a:ln w="15875">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33" name="Line 19">
              <a:extLst>
                <a:ext uri="{FF2B5EF4-FFF2-40B4-BE49-F238E27FC236}">
                  <a16:creationId xmlns:a16="http://schemas.microsoft.com/office/drawing/2014/main" id="{AB3057E0-9412-4AE9-9A62-2F64B75128B1}"/>
                </a:ext>
              </a:extLst>
            </p:cNvPr>
            <p:cNvSpPr>
              <a:spLocks noChangeShapeType="1"/>
            </p:cNvSpPr>
            <p:nvPr/>
          </p:nvSpPr>
          <p:spPr bwMode="auto">
            <a:xfrm flipH="1">
              <a:off x="5179" y="2156"/>
              <a:ext cx="167" cy="90"/>
            </a:xfrm>
            <a:prstGeom prst="line">
              <a:avLst/>
            </a:prstGeom>
            <a:noFill/>
            <a:ln w="15875">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grpSp>
      <p:sp>
        <p:nvSpPr>
          <p:cNvPr id="5" name="Rectangle 4">
            <a:extLst>
              <a:ext uri="{FF2B5EF4-FFF2-40B4-BE49-F238E27FC236}">
                <a16:creationId xmlns:a16="http://schemas.microsoft.com/office/drawing/2014/main" id="{B680EE39-55D5-430E-AD94-07BE4E4C0BC8}"/>
              </a:ext>
            </a:extLst>
          </p:cNvPr>
          <p:cNvSpPr/>
          <p:nvPr/>
        </p:nvSpPr>
        <p:spPr>
          <a:xfrm>
            <a:off x="1741208" y="2776475"/>
            <a:ext cx="1236237" cy="754053"/>
          </a:xfrm>
          <a:prstGeom prst="rect">
            <a:avLst/>
          </a:prstGeom>
        </p:spPr>
        <p:txBody>
          <a:bodyPr wrap="none">
            <a:spAutoFit/>
          </a:bodyPr>
          <a:lstStyle/>
          <a:p>
            <a:pPr algn="ctr"/>
            <a:r>
              <a:rPr lang="en-US" sz="25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450+%</a:t>
            </a:r>
            <a:br>
              <a:rPr lang="en-US" sz="28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b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growth</a:t>
            </a:r>
          </a:p>
        </p:txBody>
      </p:sp>
      <p:sp>
        <p:nvSpPr>
          <p:cNvPr id="34" name="Rectangle 33">
            <a:extLst>
              <a:ext uri="{FF2B5EF4-FFF2-40B4-BE49-F238E27FC236}">
                <a16:creationId xmlns:a16="http://schemas.microsoft.com/office/drawing/2014/main" id="{2E374203-3824-4CE9-ABEB-CFA0D26026DB}"/>
              </a:ext>
            </a:extLst>
          </p:cNvPr>
          <p:cNvSpPr/>
          <p:nvPr/>
        </p:nvSpPr>
        <p:spPr>
          <a:xfrm>
            <a:off x="4034438" y="2774678"/>
            <a:ext cx="3510898" cy="1692771"/>
          </a:xfrm>
          <a:prstGeom prst="rect">
            <a:avLst/>
          </a:prstGeom>
        </p:spPr>
        <p:txBody>
          <a:bodyPr wrap="none">
            <a:spAutoFit/>
          </a:bodyPr>
          <a:lstStyle/>
          <a:p>
            <a:pPr algn="ctr"/>
            <a:r>
              <a:rPr lang="en-US" sz="25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Hundreds of millions</a:t>
            </a:r>
            <a:br>
              <a:rPr lang="en-US" sz="24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b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of containers started each week</a:t>
            </a:r>
          </a:p>
          <a:p>
            <a:pPr algn="ctr"/>
            <a:r>
              <a:rPr lang="en-US" sz="25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millions</a:t>
            </a:r>
            <a:br>
              <a:rPr lang="en-US" sz="2400" b="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b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of container instances</a:t>
            </a:r>
          </a:p>
          <a:p>
            <a:pPr algn="ctr"/>
            <a:endParaRPr lang="en-US" dirty="0"/>
          </a:p>
        </p:txBody>
      </p:sp>
      <p:grpSp>
        <p:nvGrpSpPr>
          <p:cNvPr id="69" name="Group 68">
            <a:extLst>
              <a:ext uri="{FF2B5EF4-FFF2-40B4-BE49-F238E27FC236}">
                <a16:creationId xmlns:a16="http://schemas.microsoft.com/office/drawing/2014/main" id="{7579ADE8-245B-4A10-BB85-AA5E06806F85}"/>
              </a:ext>
            </a:extLst>
          </p:cNvPr>
          <p:cNvGrpSpPr/>
          <p:nvPr/>
        </p:nvGrpSpPr>
        <p:grpSpPr>
          <a:xfrm>
            <a:off x="4986605" y="1472754"/>
            <a:ext cx="1606565" cy="969874"/>
            <a:chOff x="12476774" y="220173"/>
            <a:chExt cx="1890713" cy="1141413"/>
          </a:xfrm>
        </p:grpSpPr>
        <p:sp>
          <p:nvSpPr>
            <p:cNvPr id="70" name="Freeform 5">
              <a:extLst>
                <a:ext uri="{FF2B5EF4-FFF2-40B4-BE49-F238E27FC236}">
                  <a16:creationId xmlns:a16="http://schemas.microsoft.com/office/drawing/2014/main" id="{0445AD9B-9F6B-4C60-A8F0-DB0FBAEDB55D}"/>
                </a:ext>
              </a:extLst>
            </p:cNvPr>
            <p:cNvSpPr>
              <a:spLocks/>
            </p:cNvSpPr>
            <p:nvPr/>
          </p:nvSpPr>
          <p:spPr bwMode="auto">
            <a:xfrm>
              <a:off x="13176862" y="583711"/>
              <a:ext cx="1025525" cy="292100"/>
            </a:xfrm>
            <a:custGeom>
              <a:avLst/>
              <a:gdLst>
                <a:gd name="T0" fmla="*/ 469 w 474"/>
                <a:gd name="T1" fmla="*/ 135 h 135"/>
                <a:gd name="T2" fmla="*/ 5 w 474"/>
                <a:gd name="T3" fmla="*/ 135 h 135"/>
                <a:gd name="T4" fmla="*/ 0 w 474"/>
                <a:gd name="T5" fmla="*/ 130 h 135"/>
                <a:gd name="T6" fmla="*/ 0 w 474"/>
                <a:gd name="T7" fmla="*/ 5 h 135"/>
                <a:gd name="T8" fmla="*/ 5 w 474"/>
                <a:gd name="T9" fmla="*/ 0 h 135"/>
                <a:gd name="T10" fmla="*/ 469 w 474"/>
                <a:gd name="T11" fmla="*/ 0 h 135"/>
                <a:gd name="T12" fmla="*/ 474 w 474"/>
                <a:gd name="T13" fmla="*/ 5 h 135"/>
                <a:gd name="T14" fmla="*/ 474 w 474"/>
                <a:gd name="T15" fmla="*/ 130 h 135"/>
                <a:gd name="T16" fmla="*/ 469 w 474"/>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35">
                  <a:moveTo>
                    <a:pt x="469" y="135"/>
                  </a:moveTo>
                  <a:cubicBezTo>
                    <a:pt x="5" y="135"/>
                    <a:pt x="5" y="135"/>
                    <a:pt x="5" y="135"/>
                  </a:cubicBezTo>
                  <a:cubicBezTo>
                    <a:pt x="2" y="135"/>
                    <a:pt x="0" y="132"/>
                    <a:pt x="0" y="130"/>
                  </a:cubicBezTo>
                  <a:cubicBezTo>
                    <a:pt x="0" y="5"/>
                    <a:pt x="0" y="5"/>
                    <a:pt x="0" y="5"/>
                  </a:cubicBezTo>
                  <a:cubicBezTo>
                    <a:pt x="0" y="2"/>
                    <a:pt x="2" y="0"/>
                    <a:pt x="5" y="0"/>
                  </a:cubicBezTo>
                  <a:cubicBezTo>
                    <a:pt x="469" y="0"/>
                    <a:pt x="469" y="0"/>
                    <a:pt x="469" y="0"/>
                  </a:cubicBezTo>
                  <a:cubicBezTo>
                    <a:pt x="471" y="0"/>
                    <a:pt x="474" y="2"/>
                    <a:pt x="474" y="5"/>
                  </a:cubicBezTo>
                  <a:cubicBezTo>
                    <a:pt x="474" y="130"/>
                    <a:pt x="474" y="130"/>
                    <a:pt x="474" y="130"/>
                  </a:cubicBezTo>
                  <a:cubicBezTo>
                    <a:pt x="474" y="132"/>
                    <a:pt x="471" y="135"/>
                    <a:pt x="469" y="135"/>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1" name="Line 17">
              <a:extLst>
                <a:ext uri="{FF2B5EF4-FFF2-40B4-BE49-F238E27FC236}">
                  <a16:creationId xmlns:a16="http://schemas.microsoft.com/office/drawing/2014/main" id="{BB9583E5-6BB3-4FE9-A933-04F8E11FD16F}"/>
                </a:ext>
              </a:extLst>
            </p:cNvPr>
            <p:cNvSpPr>
              <a:spLocks noChangeShapeType="1"/>
            </p:cNvSpPr>
            <p:nvPr/>
          </p:nvSpPr>
          <p:spPr bwMode="auto">
            <a:xfrm flipH="1">
              <a:off x="13176862" y="678961"/>
              <a:ext cx="1025525"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2" name="Line 18">
              <a:extLst>
                <a:ext uri="{FF2B5EF4-FFF2-40B4-BE49-F238E27FC236}">
                  <a16:creationId xmlns:a16="http://schemas.microsoft.com/office/drawing/2014/main" id="{FD8128AC-66D0-4626-B31D-8D5C2380A8E4}"/>
                </a:ext>
              </a:extLst>
            </p:cNvPr>
            <p:cNvSpPr>
              <a:spLocks noChangeShapeType="1"/>
            </p:cNvSpPr>
            <p:nvPr/>
          </p:nvSpPr>
          <p:spPr bwMode="auto">
            <a:xfrm flipH="1">
              <a:off x="13176862" y="777386"/>
              <a:ext cx="1036638"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
              <a:extLst>
                <a:ext uri="{FF2B5EF4-FFF2-40B4-BE49-F238E27FC236}">
                  <a16:creationId xmlns:a16="http://schemas.microsoft.com/office/drawing/2014/main" id="{7728D357-92BC-4C9C-9AF6-2C8CC9DD9B70}"/>
                </a:ext>
              </a:extLst>
            </p:cNvPr>
            <p:cNvSpPr>
              <a:spLocks/>
            </p:cNvSpPr>
            <p:nvPr/>
          </p:nvSpPr>
          <p:spPr bwMode="auto">
            <a:xfrm>
              <a:off x="12476774" y="455123"/>
              <a:ext cx="1890713" cy="906463"/>
            </a:xfrm>
            <a:custGeom>
              <a:avLst/>
              <a:gdLst>
                <a:gd name="T0" fmla="*/ 4 w 874"/>
                <a:gd name="T1" fmla="*/ 197 h 418"/>
                <a:gd name="T2" fmla="*/ 4 w 874"/>
                <a:gd name="T3" fmla="*/ 262 h 418"/>
                <a:gd name="T4" fmla="*/ 140 w 874"/>
                <a:gd name="T5" fmla="*/ 418 h 418"/>
                <a:gd name="T6" fmla="*/ 693 w 874"/>
                <a:gd name="T7" fmla="*/ 418 h 418"/>
                <a:gd name="T8" fmla="*/ 871 w 874"/>
                <a:gd name="T9" fmla="*/ 282 h 418"/>
                <a:gd name="T10" fmla="*/ 871 w 874"/>
                <a:gd name="T11" fmla="*/ 170 h 418"/>
                <a:gd name="T12" fmla="*/ 857 w 874"/>
                <a:gd name="T13" fmla="*/ 150 h 418"/>
                <a:gd name="T14" fmla="*/ 790 w 874"/>
                <a:gd name="T15" fmla="*/ 150 h 418"/>
                <a:gd name="T16" fmla="*/ 771 w 874"/>
                <a:gd name="T17" fmla="*/ 164 h 418"/>
                <a:gd name="T18" fmla="*/ 771 w 874"/>
                <a:gd name="T19" fmla="*/ 194 h 418"/>
                <a:gd name="T20" fmla="*/ 324 w 874"/>
                <a:gd name="T21" fmla="*/ 194 h 418"/>
                <a:gd name="T22" fmla="*/ 324 w 874"/>
                <a:gd name="T23" fmla="*/ 24 h 418"/>
                <a:gd name="T24" fmla="*/ 304 w 874"/>
                <a:gd name="T25" fmla="*/ 0 h 418"/>
                <a:gd name="T26" fmla="*/ 105 w 874"/>
                <a:gd name="T27" fmla="*/ 0 h 418"/>
                <a:gd name="T28" fmla="*/ 90 w 874"/>
                <a:gd name="T29" fmla="*/ 18 h 418"/>
                <a:gd name="T30" fmla="*/ 90 w 874"/>
                <a:gd name="T31" fmla="*/ 180 h 418"/>
                <a:gd name="T32" fmla="*/ 24 w 874"/>
                <a:gd name="T33" fmla="*/ 180 h 418"/>
                <a:gd name="T34" fmla="*/ 4 w 874"/>
                <a:gd name="T35" fmla="*/ 19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4" h="418">
                  <a:moveTo>
                    <a:pt x="4" y="197"/>
                  </a:moveTo>
                  <a:cubicBezTo>
                    <a:pt x="4" y="262"/>
                    <a:pt x="4" y="262"/>
                    <a:pt x="4" y="262"/>
                  </a:cubicBezTo>
                  <a:cubicBezTo>
                    <a:pt x="4" y="262"/>
                    <a:pt x="0" y="361"/>
                    <a:pt x="140" y="418"/>
                  </a:cubicBezTo>
                  <a:cubicBezTo>
                    <a:pt x="693" y="418"/>
                    <a:pt x="693" y="418"/>
                    <a:pt x="693" y="418"/>
                  </a:cubicBezTo>
                  <a:cubicBezTo>
                    <a:pt x="693" y="418"/>
                    <a:pt x="868" y="384"/>
                    <a:pt x="871" y="282"/>
                  </a:cubicBezTo>
                  <a:cubicBezTo>
                    <a:pt x="874" y="181"/>
                    <a:pt x="871" y="170"/>
                    <a:pt x="871" y="170"/>
                  </a:cubicBezTo>
                  <a:cubicBezTo>
                    <a:pt x="871" y="170"/>
                    <a:pt x="872" y="150"/>
                    <a:pt x="857" y="150"/>
                  </a:cubicBezTo>
                  <a:cubicBezTo>
                    <a:pt x="842" y="149"/>
                    <a:pt x="790" y="150"/>
                    <a:pt x="790" y="150"/>
                  </a:cubicBezTo>
                  <a:cubicBezTo>
                    <a:pt x="790" y="150"/>
                    <a:pt x="771" y="150"/>
                    <a:pt x="771" y="164"/>
                  </a:cubicBezTo>
                  <a:cubicBezTo>
                    <a:pt x="771" y="179"/>
                    <a:pt x="771" y="194"/>
                    <a:pt x="771" y="194"/>
                  </a:cubicBezTo>
                  <a:cubicBezTo>
                    <a:pt x="324" y="194"/>
                    <a:pt x="324" y="194"/>
                    <a:pt x="324" y="194"/>
                  </a:cubicBezTo>
                  <a:cubicBezTo>
                    <a:pt x="324" y="24"/>
                    <a:pt x="324" y="24"/>
                    <a:pt x="324" y="24"/>
                  </a:cubicBezTo>
                  <a:cubicBezTo>
                    <a:pt x="324" y="24"/>
                    <a:pt x="328" y="0"/>
                    <a:pt x="304" y="0"/>
                  </a:cubicBezTo>
                  <a:cubicBezTo>
                    <a:pt x="279" y="0"/>
                    <a:pt x="105" y="0"/>
                    <a:pt x="105" y="0"/>
                  </a:cubicBezTo>
                  <a:cubicBezTo>
                    <a:pt x="105" y="0"/>
                    <a:pt x="90" y="3"/>
                    <a:pt x="90" y="18"/>
                  </a:cubicBezTo>
                  <a:cubicBezTo>
                    <a:pt x="90" y="32"/>
                    <a:pt x="90" y="180"/>
                    <a:pt x="90" y="180"/>
                  </a:cubicBezTo>
                  <a:cubicBezTo>
                    <a:pt x="24" y="180"/>
                    <a:pt x="24" y="180"/>
                    <a:pt x="24" y="180"/>
                  </a:cubicBezTo>
                  <a:cubicBezTo>
                    <a:pt x="24" y="180"/>
                    <a:pt x="4" y="178"/>
                    <a:pt x="4" y="197"/>
                  </a:cubicBezTo>
                  <a:close/>
                </a:path>
              </a:pathLst>
            </a:custGeom>
            <a:solidFill>
              <a:srgbClr val="353535"/>
            </a:solid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12">
              <a:extLst>
                <a:ext uri="{FF2B5EF4-FFF2-40B4-BE49-F238E27FC236}">
                  <a16:creationId xmlns:a16="http://schemas.microsoft.com/office/drawing/2014/main" id="{E60E8347-B030-470A-9918-A0756C2FEBF4}"/>
                </a:ext>
              </a:extLst>
            </p:cNvPr>
            <p:cNvSpPr>
              <a:spLocks/>
            </p:cNvSpPr>
            <p:nvPr/>
          </p:nvSpPr>
          <p:spPr bwMode="auto">
            <a:xfrm>
              <a:off x="12883174" y="418611"/>
              <a:ext cx="90488" cy="63500"/>
            </a:xfrm>
            <a:custGeom>
              <a:avLst/>
              <a:gdLst>
                <a:gd name="T0" fmla="*/ 37 w 42"/>
                <a:gd name="T1" fmla="*/ 29 h 29"/>
                <a:gd name="T2" fmla="*/ 5 w 42"/>
                <a:gd name="T3" fmla="*/ 29 h 29"/>
                <a:gd name="T4" fmla="*/ 0 w 42"/>
                <a:gd name="T5" fmla="*/ 24 h 29"/>
                <a:gd name="T6" fmla="*/ 0 w 42"/>
                <a:gd name="T7" fmla="*/ 5 h 29"/>
                <a:gd name="T8" fmla="*/ 5 w 42"/>
                <a:gd name="T9" fmla="*/ 0 h 29"/>
                <a:gd name="T10" fmla="*/ 37 w 42"/>
                <a:gd name="T11" fmla="*/ 0 h 29"/>
                <a:gd name="T12" fmla="*/ 42 w 42"/>
                <a:gd name="T13" fmla="*/ 5 h 29"/>
                <a:gd name="T14" fmla="*/ 42 w 42"/>
                <a:gd name="T15" fmla="*/ 24 h 29"/>
                <a:gd name="T16" fmla="*/ 37 w 4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9">
                  <a:moveTo>
                    <a:pt x="37" y="29"/>
                  </a:moveTo>
                  <a:cubicBezTo>
                    <a:pt x="5" y="29"/>
                    <a:pt x="5" y="29"/>
                    <a:pt x="5" y="29"/>
                  </a:cubicBezTo>
                  <a:cubicBezTo>
                    <a:pt x="2" y="29"/>
                    <a:pt x="0" y="26"/>
                    <a:pt x="0" y="24"/>
                  </a:cubicBezTo>
                  <a:cubicBezTo>
                    <a:pt x="0" y="5"/>
                    <a:pt x="0" y="5"/>
                    <a:pt x="0" y="5"/>
                  </a:cubicBezTo>
                  <a:cubicBezTo>
                    <a:pt x="0" y="2"/>
                    <a:pt x="2" y="0"/>
                    <a:pt x="5" y="0"/>
                  </a:cubicBezTo>
                  <a:cubicBezTo>
                    <a:pt x="37" y="0"/>
                    <a:pt x="37" y="0"/>
                    <a:pt x="37" y="0"/>
                  </a:cubicBezTo>
                  <a:cubicBezTo>
                    <a:pt x="40" y="0"/>
                    <a:pt x="42" y="2"/>
                    <a:pt x="42" y="5"/>
                  </a:cubicBezTo>
                  <a:cubicBezTo>
                    <a:pt x="42" y="24"/>
                    <a:pt x="42" y="24"/>
                    <a:pt x="42" y="24"/>
                  </a:cubicBezTo>
                  <a:cubicBezTo>
                    <a:pt x="42" y="26"/>
                    <a:pt x="40" y="29"/>
                    <a:pt x="37" y="2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3">
              <a:extLst>
                <a:ext uri="{FF2B5EF4-FFF2-40B4-BE49-F238E27FC236}">
                  <a16:creationId xmlns:a16="http://schemas.microsoft.com/office/drawing/2014/main" id="{0A313EDC-211F-4F87-B65D-7CEC6FD68F01}"/>
                </a:ext>
              </a:extLst>
            </p:cNvPr>
            <p:cNvSpPr>
              <a:spLocks/>
            </p:cNvSpPr>
            <p:nvPr/>
          </p:nvSpPr>
          <p:spPr bwMode="auto">
            <a:xfrm>
              <a:off x="12530749" y="759923"/>
              <a:ext cx="139700" cy="106363"/>
            </a:xfrm>
            <a:custGeom>
              <a:avLst/>
              <a:gdLst>
                <a:gd name="T0" fmla="*/ 60 w 65"/>
                <a:gd name="T1" fmla="*/ 49 h 49"/>
                <a:gd name="T2" fmla="*/ 5 w 65"/>
                <a:gd name="T3" fmla="*/ 49 h 49"/>
                <a:gd name="T4" fmla="*/ 0 w 65"/>
                <a:gd name="T5" fmla="*/ 44 h 49"/>
                <a:gd name="T6" fmla="*/ 0 w 65"/>
                <a:gd name="T7" fmla="*/ 5 h 49"/>
                <a:gd name="T8" fmla="*/ 5 w 65"/>
                <a:gd name="T9" fmla="*/ 0 h 49"/>
                <a:gd name="T10" fmla="*/ 60 w 65"/>
                <a:gd name="T11" fmla="*/ 0 h 49"/>
                <a:gd name="T12" fmla="*/ 65 w 65"/>
                <a:gd name="T13" fmla="*/ 5 h 49"/>
                <a:gd name="T14" fmla="*/ 65 w 65"/>
                <a:gd name="T15" fmla="*/ 44 h 49"/>
                <a:gd name="T16" fmla="*/ 60 w 6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9">
                  <a:moveTo>
                    <a:pt x="60" y="49"/>
                  </a:moveTo>
                  <a:cubicBezTo>
                    <a:pt x="5" y="49"/>
                    <a:pt x="5" y="49"/>
                    <a:pt x="5" y="49"/>
                  </a:cubicBezTo>
                  <a:cubicBezTo>
                    <a:pt x="2" y="49"/>
                    <a:pt x="0" y="46"/>
                    <a:pt x="0" y="44"/>
                  </a:cubicBezTo>
                  <a:cubicBezTo>
                    <a:pt x="0" y="5"/>
                    <a:pt x="0" y="5"/>
                    <a:pt x="0" y="5"/>
                  </a:cubicBezTo>
                  <a:cubicBezTo>
                    <a:pt x="0" y="2"/>
                    <a:pt x="2" y="0"/>
                    <a:pt x="5" y="0"/>
                  </a:cubicBezTo>
                  <a:cubicBezTo>
                    <a:pt x="60" y="0"/>
                    <a:pt x="60" y="0"/>
                    <a:pt x="60" y="0"/>
                  </a:cubicBezTo>
                  <a:cubicBezTo>
                    <a:pt x="63" y="0"/>
                    <a:pt x="65" y="2"/>
                    <a:pt x="65" y="5"/>
                  </a:cubicBezTo>
                  <a:cubicBezTo>
                    <a:pt x="65" y="44"/>
                    <a:pt x="65" y="44"/>
                    <a:pt x="65" y="44"/>
                  </a:cubicBezTo>
                  <a:cubicBezTo>
                    <a:pt x="65" y="46"/>
                    <a:pt x="63" y="49"/>
                    <a:pt x="60"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6" name="Line 10">
              <a:extLst>
                <a:ext uri="{FF2B5EF4-FFF2-40B4-BE49-F238E27FC236}">
                  <a16:creationId xmlns:a16="http://schemas.microsoft.com/office/drawing/2014/main" id="{4114437A-0CDB-40F1-8281-D3E7AB9D4F6F}"/>
                </a:ext>
              </a:extLst>
            </p:cNvPr>
            <p:cNvSpPr>
              <a:spLocks noChangeShapeType="1"/>
            </p:cNvSpPr>
            <p:nvPr/>
          </p:nvSpPr>
          <p:spPr bwMode="auto">
            <a:xfrm>
              <a:off x="12929212" y="220173"/>
              <a:ext cx="0" cy="198438"/>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7" name="Line 11">
              <a:extLst>
                <a:ext uri="{FF2B5EF4-FFF2-40B4-BE49-F238E27FC236}">
                  <a16:creationId xmlns:a16="http://schemas.microsoft.com/office/drawing/2014/main" id="{1B567865-7BFE-465D-A918-60D06EFAA14D}"/>
                </a:ext>
              </a:extLst>
            </p:cNvPr>
            <p:cNvSpPr>
              <a:spLocks noChangeShapeType="1"/>
            </p:cNvSpPr>
            <p:nvPr/>
          </p:nvSpPr>
          <p:spPr bwMode="auto">
            <a:xfrm>
              <a:off x="12870474" y="285261"/>
              <a:ext cx="122238"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8" name="Line 11">
              <a:extLst>
                <a:ext uri="{FF2B5EF4-FFF2-40B4-BE49-F238E27FC236}">
                  <a16:creationId xmlns:a16="http://schemas.microsoft.com/office/drawing/2014/main" id="{59C541BD-89ED-4BE0-B10E-496F355B0D2A}"/>
                </a:ext>
              </a:extLst>
            </p:cNvPr>
            <p:cNvSpPr>
              <a:spLocks noChangeShapeType="1"/>
            </p:cNvSpPr>
            <p:nvPr/>
          </p:nvSpPr>
          <p:spPr bwMode="auto">
            <a:xfrm>
              <a:off x="12870474" y="256686"/>
              <a:ext cx="122238"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Shape 78">
              <a:extLst>
                <a:ext uri="{FF2B5EF4-FFF2-40B4-BE49-F238E27FC236}">
                  <a16:creationId xmlns:a16="http://schemas.microsoft.com/office/drawing/2014/main" id="{2EF7991B-8049-485C-A8B1-37FE210DFFD6}"/>
                </a:ext>
              </a:extLst>
            </p:cNvPr>
            <p:cNvSpPr>
              <a:spLocks/>
            </p:cNvSpPr>
            <p:nvPr/>
          </p:nvSpPr>
          <p:spPr bwMode="auto">
            <a:xfrm>
              <a:off x="12485401" y="455123"/>
              <a:ext cx="970908" cy="906463"/>
            </a:xfrm>
            <a:custGeom>
              <a:avLst/>
              <a:gdLst>
                <a:gd name="connsiteX0" fmla="*/ 218518 w 970908"/>
                <a:gd name="connsiteY0" fmla="*/ 0 h 906463"/>
                <a:gd name="connsiteX1" fmla="*/ 649012 w 970908"/>
                <a:gd name="connsiteY1" fmla="*/ 0 h 906463"/>
                <a:gd name="connsiteX2" fmla="*/ 692278 w 970908"/>
                <a:gd name="connsiteY2" fmla="*/ 52046 h 906463"/>
                <a:gd name="connsiteX3" fmla="*/ 692278 w 970908"/>
                <a:gd name="connsiteY3" fmla="*/ 420703 h 906463"/>
                <a:gd name="connsiteX4" fmla="*/ 928360 w 970908"/>
                <a:gd name="connsiteY4" fmla="*/ 420703 h 906463"/>
                <a:gd name="connsiteX5" fmla="*/ 970908 w 970908"/>
                <a:gd name="connsiteY5" fmla="*/ 420703 h 906463"/>
                <a:gd name="connsiteX6" fmla="*/ 598101 w 970908"/>
                <a:gd name="connsiteY6" fmla="*/ 906463 h 906463"/>
                <a:gd name="connsiteX7" fmla="*/ 504812 w 970908"/>
                <a:gd name="connsiteY7" fmla="*/ 906463 h 906463"/>
                <a:gd name="connsiteX8" fmla="*/ 294233 w 970908"/>
                <a:gd name="connsiteY8" fmla="*/ 906463 h 906463"/>
                <a:gd name="connsiteX9" fmla="*/ 26 w 970908"/>
                <a:gd name="connsiteY9" fmla="*/ 568166 h 906463"/>
                <a:gd name="connsiteX10" fmla="*/ 26 w 970908"/>
                <a:gd name="connsiteY10" fmla="*/ 427209 h 906463"/>
                <a:gd name="connsiteX11" fmla="*/ 43292 w 970908"/>
                <a:gd name="connsiteY11" fmla="*/ 390343 h 906463"/>
                <a:gd name="connsiteX12" fmla="*/ 186069 w 970908"/>
                <a:gd name="connsiteY12" fmla="*/ 390343 h 906463"/>
                <a:gd name="connsiteX13" fmla="*/ 186069 w 970908"/>
                <a:gd name="connsiteY13" fmla="*/ 39034 h 906463"/>
                <a:gd name="connsiteX14" fmla="*/ 218518 w 970908"/>
                <a:gd name="connsiteY14" fmla="*/ 0 h 90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908" h="906463">
                  <a:moveTo>
                    <a:pt x="218518" y="0"/>
                  </a:moveTo>
                  <a:cubicBezTo>
                    <a:pt x="218518" y="0"/>
                    <a:pt x="594930" y="0"/>
                    <a:pt x="649012" y="0"/>
                  </a:cubicBezTo>
                  <a:cubicBezTo>
                    <a:pt x="700931" y="0"/>
                    <a:pt x="692278" y="52046"/>
                    <a:pt x="692278" y="52046"/>
                  </a:cubicBezTo>
                  <a:cubicBezTo>
                    <a:pt x="692278" y="52046"/>
                    <a:pt x="692278" y="52046"/>
                    <a:pt x="692278" y="420703"/>
                  </a:cubicBezTo>
                  <a:cubicBezTo>
                    <a:pt x="692278" y="420703"/>
                    <a:pt x="692278" y="420703"/>
                    <a:pt x="928360" y="420703"/>
                  </a:cubicBezTo>
                  <a:lnTo>
                    <a:pt x="970908" y="420703"/>
                  </a:lnTo>
                  <a:lnTo>
                    <a:pt x="598101" y="906463"/>
                  </a:lnTo>
                  <a:lnTo>
                    <a:pt x="504812" y="906463"/>
                  </a:lnTo>
                  <a:cubicBezTo>
                    <a:pt x="439098" y="906463"/>
                    <a:pt x="369002" y="906463"/>
                    <a:pt x="294233" y="906463"/>
                  </a:cubicBezTo>
                  <a:cubicBezTo>
                    <a:pt x="-8627" y="782855"/>
                    <a:pt x="26" y="568166"/>
                    <a:pt x="26" y="568166"/>
                  </a:cubicBezTo>
                  <a:cubicBezTo>
                    <a:pt x="26" y="568166"/>
                    <a:pt x="26" y="568166"/>
                    <a:pt x="26" y="427209"/>
                  </a:cubicBezTo>
                  <a:cubicBezTo>
                    <a:pt x="26" y="386006"/>
                    <a:pt x="43292" y="390343"/>
                    <a:pt x="43292" y="390343"/>
                  </a:cubicBezTo>
                  <a:cubicBezTo>
                    <a:pt x="43292" y="390343"/>
                    <a:pt x="43292" y="390343"/>
                    <a:pt x="186069" y="390343"/>
                  </a:cubicBezTo>
                  <a:cubicBezTo>
                    <a:pt x="186069" y="390343"/>
                    <a:pt x="186069" y="69394"/>
                    <a:pt x="186069" y="39034"/>
                  </a:cubicBezTo>
                  <a:cubicBezTo>
                    <a:pt x="186069" y="6506"/>
                    <a:pt x="218518" y="0"/>
                    <a:pt x="218518" y="0"/>
                  </a:cubicBezTo>
                  <a:close/>
                </a:path>
              </a:pathLst>
            </a:custGeom>
            <a:solidFill>
              <a:srgbClr val="F18606"/>
            </a:solid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p>
          </p:txBody>
        </p:sp>
        <p:sp>
          <p:nvSpPr>
            <p:cNvPr id="80" name="Freeform 6">
              <a:extLst>
                <a:ext uri="{FF2B5EF4-FFF2-40B4-BE49-F238E27FC236}">
                  <a16:creationId xmlns:a16="http://schemas.microsoft.com/office/drawing/2014/main" id="{B6606B68-8FC5-403F-9E0C-5A64BB387067}"/>
                </a:ext>
              </a:extLst>
            </p:cNvPr>
            <p:cNvSpPr>
              <a:spLocks/>
            </p:cNvSpPr>
            <p:nvPr/>
          </p:nvSpPr>
          <p:spPr bwMode="auto">
            <a:xfrm>
              <a:off x="12476774" y="455123"/>
              <a:ext cx="1890713" cy="906463"/>
            </a:xfrm>
            <a:custGeom>
              <a:avLst/>
              <a:gdLst>
                <a:gd name="T0" fmla="*/ 4 w 874"/>
                <a:gd name="T1" fmla="*/ 197 h 418"/>
                <a:gd name="T2" fmla="*/ 4 w 874"/>
                <a:gd name="T3" fmla="*/ 262 h 418"/>
                <a:gd name="T4" fmla="*/ 140 w 874"/>
                <a:gd name="T5" fmla="*/ 418 h 418"/>
                <a:gd name="T6" fmla="*/ 693 w 874"/>
                <a:gd name="T7" fmla="*/ 418 h 418"/>
                <a:gd name="T8" fmla="*/ 871 w 874"/>
                <a:gd name="T9" fmla="*/ 282 h 418"/>
                <a:gd name="T10" fmla="*/ 871 w 874"/>
                <a:gd name="T11" fmla="*/ 170 h 418"/>
                <a:gd name="T12" fmla="*/ 857 w 874"/>
                <a:gd name="T13" fmla="*/ 150 h 418"/>
                <a:gd name="T14" fmla="*/ 790 w 874"/>
                <a:gd name="T15" fmla="*/ 150 h 418"/>
                <a:gd name="T16" fmla="*/ 771 w 874"/>
                <a:gd name="T17" fmla="*/ 164 h 418"/>
                <a:gd name="T18" fmla="*/ 771 w 874"/>
                <a:gd name="T19" fmla="*/ 194 h 418"/>
                <a:gd name="T20" fmla="*/ 324 w 874"/>
                <a:gd name="T21" fmla="*/ 194 h 418"/>
                <a:gd name="T22" fmla="*/ 324 w 874"/>
                <a:gd name="T23" fmla="*/ 24 h 418"/>
                <a:gd name="T24" fmla="*/ 304 w 874"/>
                <a:gd name="T25" fmla="*/ 0 h 418"/>
                <a:gd name="T26" fmla="*/ 105 w 874"/>
                <a:gd name="T27" fmla="*/ 0 h 418"/>
                <a:gd name="T28" fmla="*/ 90 w 874"/>
                <a:gd name="T29" fmla="*/ 18 h 418"/>
                <a:gd name="T30" fmla="*/ 90 w 874"/>
                <a:gd name="T31" fmla="*/ 180 h 418"/>
                <a:gd name="T32" fmla="*/ 24 w 874"/>
                <a:gd name="T33" fmla="*/ 180 h 418"/>
                <a:gd name="T34" fmla="*/ 4 w 874"/>
                <a:gd name="T35" fmla="*/ 19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4" h="418">
                  <a:moveTo>
                    <a:pt x="4" y="197"/>
                  </a:moveTo>
                  <a:cubicBezTo>
                    <a:pt x="4" y="262"/>
                    <a:pt x="4" y="262"/>
                    <a:pt x="4" y="262"/>
                  </a:cubicBezTo>
                  <a:cubicBezTo>
                    <a:pt x="4" y="262"/>
                    <a:pt x="0" y="361"/>
                    <a:pt x="140" y="418"/>
                  </a:cubicBezTo>
                  <a:cubicBezTo>
                    <a:pt x="693" y="418"/>
                    <a:pt x="693" y="418"/>
                    <a:pt x="693" y="418"/>
                  </a:cubicBezTo>
                  <a:cubicBezTo>
                    <a:pt x="693" y="418"/>
                    <a:pt x="868" y="384"/>
                    <a:pt x="871" y="282"/>
                  </a:cubicBezTo>
                  <a:cubicBezTo>
                    <a:pt x="874" y="181"/>
                    <a:pt x="871" y="170"/>
                    <a:pt x="871" y="170"/>
                  </a:cubicBezTo>
                  <a:cubicBezTo>
                    <a:pt x="871" y="170"/>
                    <a:pt x="872" y="150"/>
                    <a:pt x="857" y="150"/>
                  </a:cubicBezTo>
                  <a:cubicBezTo>
                    <a:pt x="842" y="149"/>
                    <a:pt x="790" y="150"/>
                    <a:pt x="790" y="150"/>
                  </a:cubicBezTo>
                  <a:cubicBezTo>
                    <a:pt x="790" y="150"/>
                    <a:pt x="771" y="150"/>
                    <a:pt x="771" y="164"/>
                  </a:cubicBezTo>
                  <a:cubicBezTo>
                    <a:pt x="771" y="179"/>
                    <a:pt x="771" y="194"/>
                    <a:pt x="771" y="194"/>
                  </a:cubicBezTo>
                  <a:cubicBezTo>
                    <a:pt x="324" y="194"/>
                    <a:pt x="324" y="194"/>
                    <a:pt x="324" y="194"/>
                  </a:cubicBezTo>
                  <a:cubicBezTo>
                    <a:pt x="324" y="24"/>
                    <a:pt x="324" y="24"/>
                    <a:pt x="324" y="24"/>
                  </a:cubicBezTo>
                  <a:cubicBezTo>
                    <a:pt x="324" y="24"/>
                    <a:pt x="328" y="0"/>
                    <a:pt x="304" y="0"/>
                  </a:cubicBezTo>
                  <a:cubicBezTo>
                    <a:pt x="279" y="0"/>
                    <a:pt x="105" y="0"/>
                    <a:pt x="105" y="0"/>
                  </a:cubicBezTo>
                  <a:cubicBezTo>
                    <a:pt x="105" y="0"/>
                    <a:pt x="90" y="3"/>
                    <a:pt x="90" y="18"/>
                  </a:cubicBezTo>
                  <a:cubicBezTo>
                    <a:pt x="90" y="32"/>
                    <a:pt x="90" y="180"/>
                    <a:pt x="90" y="180"/>
                  </a:cubicBezTo>
                  <a:cubicBezTo>
                    <a:pt x="24" y="180"/>
                    <a:pt x="24" y="180"/>
                    <a:pt x="24" y="180"/>
                  </a:cubicBezTo>
                  <a:cubicBezTo>
                    <a:pt x="24" y="180"/>
                    <a:pt x="4" y="178"/>
                    <a:pt x="4" y="197"/>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19">
              <a:extLst>
                <a:ext uri="{FF2B5EF4-FFF2-40B4-BE49-F238E27FC236}">
                  <a16:creationId xmlns:a16="http://schemas.microsoft.com/office/drawing/2014/main" id="{6FC1454F-47B3-4C5A-8DC7-91E190FE8E61}"/>
                </a:ext>
              </a:extLst>
            </p:cNvPr>
            <p:cNvSpPr>
              <a:spLocks noChangeShapeType="1"/>
            </p:cNvSpPr>
            <p:nvPr/>
          </p:nvSpPr>
          <p:spPr bwMode="auto">
            <a:xfrm>
              <a:off x="12491062" y="1075836"/>
              <a:ext cx="1871663"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Oval 20">
              <a:extLst>
                <a:ext uri="{FF2B5EF4-FFF2-40B4-BE49-F238E27FC236}">
                  <a16:creationId xmlns:a16="http://schemas.microsoft.com/office/drawing/2014/main" id="{5A6EE644-5C92-4A6C-80DE-7E206F37A4F1}"/>
                </a:ext>
              </a:extLst>
            </p:cNvPr>
            <p:cNvSpPr>
              <a:spLocks noChangeArrowheads="1"/>
            </p:cNvSpPr>
            <p:nvPr/>
          </p:nvSpPr>
          <p:spPr bwMode="auto">
            <a:xfrm>
              <a:off x="14192862" y="832948"/>
              <a:ext cx="109538" cy="107950"/>
            </a:xfrm>
            <a:prstGeom prst="ellips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14">
              <a:extLst>
                <a:ext uri="{FF2B5EF4-FFF2-40B4-BE49-F238E27FC236}">
                  <a16:creationId xmlns:a16="http://schemas.microsoft.com/office/drawing/2014/main" id="{10FF2C8A-3323-4B36-A54F-68A09970B58E}"/>
                </a:ext>
              </a:extLst>
            </p:cNvPr>
            <p:cNvSpPr>
              <a:spLocks noChangeShapeType="1"/>
            </p:cNvSpPr>
            <p:nvPr/>
          </p:nvSpPr>
          <p:spPr bwMode="auto">
            <a:xfrm>
              <a:off x="13424512" y="585298"/>
              <a:ext cx="0" cy="284163"/>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15">
              <a:extLst>
                <a:ext uri="{FF2B5EF4-FFF2-40B4-BE49-F238E27FC236}">
                  <a16:creationId xmlns:a16="http://schemas.microsoft.com/office/drawing/2014/main" id="{8D729AE7-80EE-4CEB-858A-CF2ACCBFFF9F}"/>
                </a:ext>
              </a:extLst>
            </p:cNvPr>
            <p:cNvSpPr>
              <a:spLocks noChangeShapeType="1"/>
            </p:cNvSpPr>
            <p:nvPr/>
          </p:nvSpPr>
          <p:spPr bwMode="auto">
            <a:xfrm>
              <a:off x="13689624" y="583711"/>
              <a:ext cx="0" cy="284163"/>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16">
              <a:extLst>
                <a:ext uri="{FF2B5EF4-FFF2-40B4-BE49-F238E27FC236}">
                  <a16:creationId xmlns:a16="http://schemas.microsoft.com/office/drawing/2014/main" id="{DE9CAC84-2113-463B-9BC3-72CAC84D3D86}"/>
                </a:ext>
              </a:extLst>
            </p:cNvPr>
            <p:cNvSpPr>
              <a:spLocks noChangeShapeType="1"/>
            </p:cNvSpPr>
            <p:nvPr/>
          </p:nvSpPr>
          <p:spPr bwMode="auto">
            <a:xfrm>
              <a:off x="13945212" y="583711"/>
              <a:ext cx="0" cy="284163"/>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7">
              <a:extLst>
                <a:ext uri="{FF2B5EF4-FFF2-40B4-BE49-F238E27FC236}">
                  <a16:creationId xmlns:a16="http://schemas.microsoft.com/office/drawing/2014/main" id="{44E5BCEC-7211-47E7-91D5-8A266EE3B50B}"/>
                </a:ext>
              </a:extLst>
            </p:cNvPr>
            <p:cNvSpPr>
              <a:spLocks/>
            </p:cNvSpPr>
            <p:nvPr/>
          </p:nvSpPr>
          <p:spPr bwMode="auto">
            <a:xfrm>
              <a:off x="12718074"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8">
              <a:extLst>
                <a:ext uri="{FF2B5EF4-FFF2-40B4-BE49-F238E27FC236}">
                  <a16:creationId xmlns:a16="http://schemas.microsoft.com/office/drawing/2014/main" id="{ED5855EE-E12D-4FE9-8017-0971F8FC49F2}"/>
                </a:ext>
              </a:extLst>
            </p:cNvPr>
            <p:cNvSpPr>
              <a:spLocks/>
            </p:cNvSpPr>
            <p:nvPr/>
          </p:nvSpPr>
          <p:spPr bwMode="auto">
            <a:xfrm>
              <a:off x="12860949"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9">
              <a:extLst>
                <a:ext uri="{FF2B5EF4-FFF2-40B4-BE49-F238E27FC236}">
                  <a16:creationId xmlns:a16="http://schemas.microsoft.com/office/drawing/2014/main" id="{B2F7A0CD-550D-4AEA-BD4C-F2B360E9EBBD}"/>
                </a:ext>
              </a:extLst>
            </p:cNvPr>
            <p:cNvSpPr>
              <a:spLocks/>
            </p:cNvSpPr>
            <p:nvPr/>
          </p:nvSpPr>
          <p:spPr bwMode="auto">
            <a:xfrm>
              <a:off x="13003824"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4195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6" presetClass="emph" presetSubtype="0" accel="100000" autoRev="1" fill="hold" nodeType="withEffect">
                                  <p:stCondLst>
                                    <p:cond delay="0"/>
                                  </p:stCondLst>
                                  <p:childTnLst>
                                    <p:animScale>
                                      <p:cBhvr>
                                        <p:cTn id="9" dur="500" fill="hold"/>
                                        <p:tgtEl>
                                          <p:spTgt spid="19"/>
                                        </p:tgtEl>
                                      </p:cBhvr>
                                      <p:by x="50000" y="50000"/>
                                    </p:animScale>
                                  </p:childTnLst>
                                </p:cTn>
                              </p:par>
                              <p:par>
                                <p:cTn id="10" presetID="10" presetClass="entr" presetSubtype="0" fill="hold" nodeType="withEffect">
                                  <p:stCondLst>
                                    <p:cond delay="70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6" presetClass="emph" presetSubtype="0" accel="100000" autoRev="1" fill="hold" nodeType="withEffect">
                                  <p:stCondLst>
                                    <p:cond delay="200"/>
                                  </p:stCondLst>
                                  <p:childTnLst>
                                    <p:animScale>
                                      <p:cBhvr>
                                        <p:cTn id="14" dur="500" fill="hold"/>
                                        <p:tgtEl>
                                          <p:spTgt spid="69"/>
                                        </p:tgtEl>
                                      </p:cBhvr>
                                      <p:by x="50000" y="50000"/>
                                    </p:animScale>
                                  </p:childTnLst>
                                </p:cTn>
                              </p:par>
                              <p:par>
                                <p:cTn id="15" presetID="10"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decel="100000" fill="hold" grpId="1" nodeType="withEffect">
                                  <p:stCondLst>
                                    <p:cond delay="400"/>
                                  </p:stCondLst>
                                  <p:childTnLst>
                                    <p:animMotion origin="layout" path="M 3.88889E-6 -2.96296E-6 L 3.88889E-6 0.0821 " pathEditMode="relative" rAng="0" ptsTypes="AA">
                                      <p:cBhvr>
                                        <p:cTn id="19" dur="750" spd="-100000" fill="hold"/>
                                        <p:tgtEl>
                                          <p:spTgt spid="5"/>
                                        </p:tgtEl>
                                        <p:attrNameLst>
                                          <p:attrName>ppt_x</p:attrName>
                                          <p:attrName>ppt_y</p:attrName>
                                        </p:attrNameLst>
                                      </p:cBhvr>
                                      <p:rCtr x="0" y="4105"/>
                                    </p:animMotion>
                                  </p:childTnLst>
                                </p:cTn>
                              </p:par>
                              <p:par>
                                <p:cTn id="20" presetID="10" presetClass="entr" presetSubtype="0" fill="hold" grpId="0" nodeType="withEffect">
                                  <p:stCondLst>
                                    <p:cond delay="7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63" presetClass="path" presetSubtype="0" decel="100000" fill="hold" grpId="1" nodeType="withEffect">
                                  <p:stCondLst>
                                    <p:cond delay="600"/>
                                  </p:stCondLst>
                                  <p:childTnLst>
                                    <p:animMotion origin="layout" path="M 2.77778E-7 -2.34568E-6 L 2.77778E-7 0.0821 " pathEditMode="relative" rAng="0" ptsTypes="AA">
                                      <p:cBhvr>
                                        <p:cTn id="24" dur="750" spd="-100000" fill="hold"/>
                                        <p:tgtEl>
                                          <p:spTgt spid="34"/>
                                        </p:tgtEl>
                                        <p:attrNameLst>
                                          <p:attrName>ppt_x</p:attrName>
                                          <p:attrName>ppt_y</p:attrName>
                                        </p:attrNameLst>
                                      </p:cBhvr>
                                      <p:rCtr x="0" y="41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4" grpId="0"/>
      <p:bldP spid="3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Compute Consumption Model</a:t>
            </a:r>
          </a:p>
        </p:txBody>
      </p:sp>
      <p:grpSp>
        <p:nvGrpSpPr>
          <p:cNvPr id="65" name="Group 64">
            <a:extLst>
              <a:ext uri="{FF2B5EF4-FFF2-40B4-BE49-F238E27FC236}">
                <a16:creationId xmlns:a16="http://schemas.microsoft.com/office/drawing/2014/main" id="{054CC3DD-4EE1-4347-905A-16BFD9CB34D1}"/>
              </a:ext>
            </a:extLst>
          </p:cNvPr>
          <p:cNvGrpSpPr/>
          <p:nvPr/>
        </p:nvGrpSpPr>
        <p:grpSpPr>
          <a:xfrm>
            <a:off x="950225" y="1932410"/>
            <a:ext cx="634306" cy="634306"/>
            <a:chOff x="3630400" y="1685829"/>
            <a:chExt cx="484289" cy="484289"/>
          </a:xfrm>
        </p:grpSpPr>
        <p:sp>
          <p:nvSpPr>
            <p:cNvPr id="55" name="Oval 54">
              <a:extLst>
                <a:ext uri="{FF2B5EF4-FFF2-40B4-BE49-F238E27FC236}">
                  <a16:creationId xmlns:a16="http://schemas.microsoft.com/office/drawing/2014/main" id="{32D2A995-F6E2-40F5-B104-CF3A0AF55974}"/>
                </a:ext>
              </a:extLst>
            </p:cNvPr>
            <p:cNvSpPr/>
            <p:nvPr/>
          </p:nvSpPr>
          <p:spPr>
            <a:xfrm>
              <a:off x="3630400" y="1685829"/>
              <a:ext cx="484289" cy="484289"/>
            </a:xfrm>
            <a:prstGeom prst="ellipse">
              <a:avLst/>
            </a:prstGeom>
            <a:solidFill>
              <a:schemeClr val="bg1">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9FF"/>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057061CB-742F-41DF-BB6E-7969F0B6B961}"/>
                </a:ext>
              </a:extLst>
            </p:cNvPr>
            <p:cNvGrpSpPr/>
            <p:nvPr/>
          </p:nvGrpSpPr>
          <p:grpSpPr>
            <a:xfrm>
              <a:off x="3759303" y="1815306"/>
              <a:ext cx="226482" cy="225334"/>
              <a:chOff x="3219982" y="2002638"/>
              <a:chExt cx="442808" cy="440564"/>
            </a:xfrm>
          </p:grpSpPr>
          <p:sp>
            <p:nvSpPr>
              <p:cNvPr id="52" name="Freeform 7">
                <a:extLst>
                  <a:ext uri="{FF2B5EF4-FFF2-40B4-BE49-F238E27FC236}">
                    <a16:creationId xmlns:a16="http://schemas.microsoft.com/office/drawing/2014/main" id="{0CFBA8CD-804E-4DA0-87E7-1CA691ADBC07}"/>
                  </a:ext>
                </a:extLst>
              </p:cNvPr>
              <p:cNvSpPr>
                <a:spLocks/>
              </p:cNvSpPr>
              <p:nvPr/>
            </p:nvSpPr>
            <p:spPr bwMode="auto">
              <a:xfrm>
                <a:off x="3219982" y="2002638"/>
                <a:ext cx="442808" cy="440564"/>
              </a:xfrm>
              <a:custGeom>
                <a:avLst/>
                <a:gdLst>
                  <a:gd name="T0" fmla="*/ 152 w 394"/>
                  <a:gd name="T1" fmla="*/ 0 h 392"/>
                  <a:gd name="T2" fmla="*/ 248 w 394"/>
                  <a:gd name="T3" fmla="*/ 0 h 392"/>
                  <a:gd name="T4" fmla="*/ 257 w 394"/>
                  <a:gd name="T5" fmla="*/ 56 h 392"/>
                  <a:gd name="T6" fmla="*/ 296 w 394"/>
                  <a:gd name="T7" fmla="*/ 22 h 392"/>
                  <a:gd name="T8" fmla="*/ 369 w 394"/>
                  <a:gd name="T9" fmla="*/ 96 h 392"/>
                  <a:gd name="T10" fmla="*/ 336 w 394"/>
                  <a:gd name="T11" fmla="*/ 140 h 392"/>
                  <a:gd name="T12" fmla="*/ 394 w 394"/>
                  <a:gd name="T13" fmla="*/ 149 h 392"/>
                  <a:gd name="T14" fmla="*/ 394 w 394"/>
                  <a:gd name="T15" fmla="*/ 245 h 392"/>
                  <a:gd name="T16" fmla="*/ 336 w 394"/>
                  <a:gd name="T17" fmla="*/ 252 h 392"/>
                  <a:gd name="T18" fmla="*/ 376 w 394"/>
                  <a:gd name="T19" fmla="*/ 302 h 392"/>
                  <a:gd name="T20" fmla="*/ 306 w 394"/>
                  <a:gd name="T21" fmla="*/ 372 h 392"/>
                  <a:gd name="T22" fmla="*/ 255 w 394"/>
                  <a:gd name="T23" fmla="*/ 330 h 392"/>
                  <a:gd name="T24" fmla="*/ 246 w 394"/>
                  <a:gd name="T25" fmla="*/ 392 h 392"/>
                  <a:gd name="T26" fmla="*/ 152 w 394"/>
                  <a:gd name="T27" fmla="*/ 392 h 392"/>
                  <a:gd name="T28" fmla="*/ 141 w 394"/>
                  <a:gd name="T29" fmla="*/ 328 h 392"/>
                  <a:gd name="T30" fmla="*/ 92 w 394"/>
                  <a:gd name="T31" fmla="*/ 366 h 392"/>
                  <a:gd name="T32" fmla="*/ 24 w 394"/>
                  <a:gd name="T33" fmla="*/ 298 h 392"/>
                  <a:gd name="T34" fmla="*/ 64 w 394"/>
                  <a:gd name="T35" fmla="*/ 248 h 392"/>
                  <a:gd name="T36" fmla="*/ 0 w 394"/>
                  <a:gd name="T37" fmla="*/ 237 h 392"/>
                  <a:gd name="T38" fmla="*/ 0 w 394"/>
                  <a:gd name="T39" fmla="*/ 144 h 392"/>
                  <a:gd name="T40" fmla="*/ 62 w 394"/>
                  <a:gd name="T41" fmla="*/ 134 h 392"/>
                  <a:gd name="T42" fmla="*/ 24 w 394"/>
                  <a:gd name="T43" fmla="*/ 86 h 392"/>
                  <a:gd name="T44" fmla="*/ 92 w 394"/>
                  <a:gd name="T45" fmla="*/ 21 h 392"/>
                  <a:gd name="T46" fmla="*/ 142 w 394"/>
                  <a:gd name="T47" fmla="*/ 58 h 392"/>
                  <a:gd name="T48" fmla="*/ 152 w 394"/>
                  <a:gd name="T49"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4" h="392">
                    <a:moveTo>
                      <a:pt x="152" y="0"/>
                    </a:moveTo>
                    <a:lnTo>
                      <a:pt x="248" y="0"/>
                    </a:lnTo>
                    <a:lnTo>
                      <a:pt x="257" y="56"/>
                    </a:lnTo>
                    <a:lnTo>
                      <a:pt x="296" y="22"/>
                    </a:lnTo>
                    <a:lnTo>
                      <a:pt x="369" y="96"/>
                    </a:lnTo>
                    <a:lnTo>
                      <a:pt x="336" y="140"/>
                    </a:lnTo>
                    <a:lnTo>
                      <a:pt x="394" y="149"/>
                    </a:lnTo>
                    <a:lnTo>
                      <a:pt x="394" y="245"/>
                    </a:lnTo>
                    <a:lnTo>
                      <a:pt x="336" y="252"/>
                    </a:lnTo>
                    <a:lnTo>
                      <a:pt x="376" y="302"/>
                    </a:lnTo>
                    <a:lnTo>
                      <a:pt x="306" y="372"/>
                    </a:lnTo>
                    <a:lnTo>
                      <a:pt x="255" y="330"/>
                    </a:lnTo>
                    <a:lnTo>
                      <a:pt x="246" y="392"/>
                    </a:lnTo>
                    <a:lnTo>
                      <a:pt x="152" y="392"/>
                    </a:lnTo>
                    <a:lnTo>
                      <a:pt x="141" y="328"/>
                    </a:lnTo>
                    <a:lnTo>
                      <a:pt x="92" y="366"/>
                    </a:lnTo>
                    <a:lnTo>
                      <a:pt x="24" y="298"/>
                    </a:lnTo>
                    <a:lnTo>
                      <a:pt x="64" y="248"/>
                    </a:lnTo>
                    <a:lnTo>
                      <a:pt x="0" y="237"/>
                    </a:lnTo>
                    <a:lnTo>
                      <a:pt x="0" y="144"/>
                    </a:lnTo>
                    <a:lnTo>
                      <a:pt x="62" y="134"/>
                    </a:lnTo>
                    <a:lnTo>
                      <a:pt x="24" y="86"/>
                    </a:lnTo>
                    <a:lnTo>
                      <a:pt x="92" y="21"/>
                    </a:lnTo>
                    <a:lnTo>
                      <a:pt x="142" y="58"/>
                    </a:lnTo>
                    <a:lnTo>
                      <a:pt x="152" y="0"/>
                    </a:lnTo>
                    <a:close/>
                  </a:path>
                </a:pathLst>
              </a:custGeom>
              <a:grpFill/>
              <a:ln w="95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Oval 6">
                <a:extLst>
                  <a:ext uri="{FF2B5EF4-FFF2-40B4-BE49-F238E27FC236}">
                    <a16:creationId xmlns:a16="http://schemas.microsoft.com/office/drawing/2014/main" id="{47E11680-1CA7-4044-9950-F9AFA640C3B5}"/>
                  </a:ext>
                </a:extLst>
              </p:cNvPr>
              <p:cNvSpPr>
                <a:spLocks noChangeArrowheads="1"/>
              </p:cNvSpPr>
              <p:nvPr/>
            </p:nvSpPr>
            <p:spPr bwMode="auto">
              <a:xfrm>
                <a:off x="3359343" y="2140877"/>
                <a:ext cx="164087" cy="164088"/>
              </a:xfrm>
              <a:prstGeom prst="ellipse">
                <a:avLst/>
              </a:prstGeom>
              <a:grp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61" name="Group 60">
            <a:extLst>
              <a:ext uri="{FF2B5EF4-FFF2-40B4-BE49-F238E27FC236}">
                <a16:creationId xmlns:a16="http://schemas.microsoft.com/office/drawing/2014/main" id="{47EA4D3C-A531-44F7-94FA-CAF31FCA81BB}"/>
              </a:ext>
            </a:extLst>
          </p:cNvPr>
          <p:cNvGrpSpPr/>
          <p:nvPr/>
        </p:nvGrpSpPr>
        <p:grpSpPr>
          <a:xfrm>
            <a:off x="4301670" y="1917220"/>
            <a:ext cx="634306" cy="634306"/>
            <a:chOff x="3630400" y="3648625"/>
            <a:chExt cx="484289" cy="484289"/>
          </a:xfrm>
        </p:grpSpPr>
        <p:sp>
          <p:nvSpPr>
            <p:cNvPr id="58" name="Oval 57">
              <a:extLst>
                <a:ext uri="{FF2B5EF4-FFF2-40B4-BE49-F238E27FC236}">
                  <a16:creationId xmlns:a16="http://schemas.microsoft.com/office/drawing/2014/main" id="{A748CC31-9CA4-4030-94CF-081F6AC0CDF1}"/>
                </a:ext>
              </a:extLst>
            </p:cNvPr>
            <p:cNvSpPr/>
            <p:nvPr/>
          </p:nvSpPr>
          <p:spPr>
            <a:xfrm>
              <a:off x="3630400" y="3648625"/>
              <a:ext cx="484289" cy="484289"/>
            </a:xfrm>
            <a:prstGeom prst="ellipse">
              <a:avLst/>
            </a:prstGeom>
            <a:solidFill>
              <a:schemeClr val="bg1">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9FF"/>
                </a:solidFill>
                <a:effectLst/>
                <a:uLnTx/>
                <a:uFillTx/>
                <a:latin typeface="Arial"/>
                <a:ea typeface="+mn-ea"/>
                <a:cs typeface="+mn-cs"/>
              </a:endParaRPr>
            </a:p>
          </p:txBody>
        </p:sp>
        <p:grpSp>
          <p:nvGrpSpPr>
            <p:cNvPr id="48" name="Group 47">
              <a:extLst>
                <a:ext uri="{FF2B5EF4-FFF2-40B4-BE49-F238E27FC236}">
                  <a16:creationId xmlns:a16="http://schemas.microsoft.com/office/drawing/2014/main" id="{C7A5C562-46C4-4814-882F-FBE343965440}"/>
                </a:ext>
              </a:extLst>
            </p:cNvPr>
            <p:cNvGrpSpPr/>
            <p:nvPr/>
          </p:nvGrpSpPr>
          <p:grpSpPr>
            <a:xfrm>
              <a:off x="3809765" y="3783969"/>
              <a:ext cx="125558" cy="213600"/>
              <a:chOff x="5592705" y="2881745"/>
              <a:chExt cx="330113" cy="561596"/>
            </a:xfrm>
          </p:grpSpPr>
          <p:sp>
            <p:nvSpPr>
              <p:cNvPr id="49" name="Freeform 5">
                <a:extLst>
                  <a:ext uri="{FF2B5EF4-FFF2-40B4-BE49-F238E27FC236}">
                    <a16:creationId xmlns:a16="http://schemas.microsoft.com/office/drawing/2014/main" id="{87AB5B60-14FB-4A51-8705-5D0C4AA8F8E4}"/>
                  </a:ext>
                </a:extLst>
              </p:cNvPr>
              <p:cNvSpPr>
                <a:spLocks/>
              </p:cNvSpPr>
              <p:nvPr/>
            </p:nvSpPr>
            <p:spPr bwMode="auto">
              <a:xfrm>
                <a:off x="5592705" y="2939854"/>
                <a:ext cx="330113" cy="445378"/>
              </a:xfrm>
              <a:custGeom>
                <a:avLst/>
                <a:gdLst>
                  <a:gd name="T0" fmla="*/ 186 w 202"/>
                  <a:gd name="T1" fmla="*/ 75 h 274"/>
                  <a:gd name="T2" fmla="*/ 106 w 202"/>
                  <a:gd name="T3" fmla="*/ 5 h 274"/>
                  <a:gd name="T4" fmla="*/ 15 w 202"/>
                  <a:gd name="T5" fmla="*/ 75 h 274"/>
                  <a:gd name="T6" fmla="*/ 54 w 202"/>
                  <a:gd name="T7" fmla="*/ 119 h 274"/>
                  <a:gd name="T8" fmla="*/ 96 w 202"/>
                  <a:gd name="T9" fmla="*/ 131 h 274"/>
                  <a:gd name="T10" fmla="*/ 200 w 202"/>
                  <a:gd name="T11" fmla="*/ 206 h 274"/>
                  <a:gd name="T12" fmla="*/ 115 w 202"/>
                  <a:gd name="T13" fmla="*/ 271 h 274"/>
                  <a:gd name="T14" fmla="*/ 0 w 202"/>
                  <a:gd name="T15" fmla="*/ 190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4">
                    <a:moveTo>
                      <a:pt x="186" y="75"/>
                    </a:moveTo>
                    <a:cubicBezTo>
                      <a:pt x="188" y="66"/>
                      <a:pt x="190" y="11"/>
                      <a:pt x="106" y="5"/>
                    </a:cubicBezTo>
                    <a:cubicBezTo>
                      <a:pt x="23" y="0"/>
                      <a:pt x="13" y="68"/>
                      <a:pt x="15" y="75"/>
                    </a:cubicBezTo>
                    <a:cubicBezTo>
                      <a:pt x="17" y="80"/>
                      <a:pt x="16" y="102"/>
                      <a:pt x="54" y="119"/>
                    </a:cubicBezTo>
                    <a:cubicBezTo>
                      <a:pt x="64" y="123"/>
                      <a:pt x="78" y="128"/>
                      <a:pt x="96" y="131"/>
                    </a:cubicBezTo>
                    <a:cubicBezTo>
                      <a:pt x="178" y="148"/>
                      <a:pt x="202" y="165"/>
                      <a:pt x="200" y="206"/>
                    </a:cubicBezTo>
                    <a:cubicBezTo>
                      <a:pt x="197" y="246"/>
                      <a:pt x="160" y="268"/>
                      <a:pt x="115" y="271"/>
                    </a:cubicBezTo>
                    <a:cubicBezTo>
                      <a:pt x="71" y="274"/>
                      <a:pt x="11" y="265"/>
                      <a:pt x="0" y="190"/>
                    </a:cubicBezTo>
                  </a:path>
                </a:pathLst>
              </a:custGeom>
              <a:grpFill/>
              <a:ln w="1270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50" name="Straight Connector 49">
                <a:extLst>
                  <a:ext uri="{FF2B5EF4-FFF2-40B4-BE49-F238E27FC236}">
                    <a16:creationId xmlns:a16="http://schemas.microsoft.com/office/drawing/2014/main" id="{5023915C-DB5D-480F-B97D-75830975929C}"/>
                  </a:ext>
                </a:extLst>
              </p:cNvPr>
              <p:cNvCxnSpPr>
                <a:cxnSpLocks/>
              </p:cNvCxnSpPr>
              <p:nvPr/>
            </p:nvCxnSpPr>
            <p:spPr>
              <a:xfrm>
                <a:off x="5757761" y="2881745"/>
                <a:ext cx="0" cy="561596"/>
              </a:xfrm>
              <a:prstGeom prst="line">
                <a:avLst/>
              </a:prstGeom>
              <a:grpFill/>
              <a:ln w="12700" cap="rnd">
                <a:solidFill>
                  <a:schemeClr val="bg1"/>
                </a:solidFill>
                <a:prstDash val="solid"/>
                <a:round/>
                <a:headEnd/>
                <a:tailEnd/>
              </a:ln>
            </p:spPr>
          </p:cxnSp>
        </p:grpSp>
      </p:grpSp>
      <p:grpSp>
        <p:nvGrpSpPr>
          <p:cNvPr id="75" name="Group 74">
            <a:extLst>
              <a:ext uri="{FF2B5EF4-FFF2-40B4-BE49-F238E27FC236}">
                <a16:creationId xmlns:a16="http://schemas.microsoft.com/office/drawing/2014/main" id="{8B65DE56-5870-473A-9631-AE78EFB72397}"/>
              </a:ext>
            </a:extLst>
          </p:cNvPr>
          <p:cNvGrpSpPr/>
          <p:nvPr/>
        </p:nvGrpSpPr>
        <p:grpSpPr>
          <a:xfrm>
            <a:off x="2724809" y="1932357"/>
            <a:ext cx="634754" cy="634754"/>
            <a:chOff x="432760" y="1698593"/>
            <a:chExt cx="1216153" cy="1216152"/>
          </a:xfrm>
        </p:grpSpPr>
        <p:sp>
          <p:nvSpPr>
            <p:cNvPr id="76" name="Oval 75">
              <a:extLst>
                <a:ext uri="{FF2B5EF4-FFF2-40B4-BE49-F238E27FC236}">
                  <a16:creationId xmlns:a16="http://schemas.microsoft.com/office/drawing/2014/main" id="{64D88749-C8A2-494E-835C-8791E09B02F9}"/>
                </a:ext>
              </a:extLst>
            </p:cNvPr>
            <p:cNvSpPr/>
            <p:nvPr/>
          </p:nvSpPr>
          <p:spPr>
            <a:xfrm>
              <a:off x="432760" y="1698593"/>
              <a:ext cx="1216153" cy="1216152"/>
            </a:xfrm>
            <a:prstGeom prst="ellipse">
              <a:avLst/>
            </a:prstGeom>
            <a:solidFill>
              <a:schemeClr val="bg1">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9FF"/>
                </a:solidFill>
                <a:effectLst/>
                <a:uLnTx/>
                <a:uFillTx/>
                <a:latin typeface="Arial"/>
                <a:ea typeface="+mn-ea"/>
                <a:cs typeface="+mn-cs"/>
              </a:endParaRPr>
            </a:p>
          </p:txBody>
        </p:sp>
        <p:grpSp>
          <p:nvGrpSpPr>
            <p:cNvPr id="77" name="Group 4">
              <a:extLst>
                <a:ext uri="{FF2B5EF4-FFF2-40B4-BE49-F238E27FC236}">
                  <a16:creationId xmlns:a16="http://schemas.microsoft.com/office/drawing/2014/main" id="{D1399735-59D5-4462-8FDE-0A0467956ED3}"/>
                </a:ext>
              </a:extLst>
            </p:cNvPr>
            <p:cNvGrpSpPr>
              <a:grpSpLocks noChangeAspect="1"/>
            </p:cNvGrpSpPr>
            <p:nvPr/>
          </p:nvGrpSpPr>
          <p:grpSpPr bwMode="auto">
            <a:xfrm>
              <a:off x="778094" y="1973007"/>
              <a:ext cx="525491" cy="667321"/>
              <a:chOff x="5991" y="173"/>
              <a:chExt cx="741" cy="941"/>
            </a:xfrm>
          </p:grpSpPr>
          <p:sp>
            <p:nvSpPr>
              <p:cNvPr id="78" name="Freeform 5">
                <a:extLst>
                  <a:ext uri="{FF2B5EF4-FFF2-40B4-BE49-F238E27FC236}">
                    <a16:creationId xmlns:a16="http://schemas.microsoft.com/office/drawing/2014/main" id="{51D44998-2E0E-4B8F-A1B2-5615AECFEC9A}"/>
                  </a:ext>
                </a:extLst>
              </p:cNvPr>
              <p:cNvSpPr>
                <a:spLocks noEditPoints="1"/>
              </p:cNvSpPr>
              <p:nvPr/>
            </p:nvSpPr>
            <p:spPr bwMode="auto">
              <a:xfrm>
                <a:off x="6110" y="774"/>
                <a:ext cx="378" cy="112"/>
              </a:xfrm>
              <a:custGeom>
                <a:avLst/>
                <a:gdLst>
                  <a:gd name="T0" fmla="*/ 378 w 378"/>
                  <a:gd name="T1" fmla="*/ 34 h 112"/>
                  <a:gd name="T2" fmla="*/ 8 w 378"/>
                  <a:gd name="T3" fmla="*/ 0 h 112"/>
                  <a:gd name="T4" fmla="*/ 0 w 378"/>
                  <a:gd name="T5" fmla="*/ 78 h 112"/>
                  <a:gd name="T6" fmla="*/ 372 w 378"/>
                  <a:gd name="T7" fmla="*/ 112 h 112"/>
                  <a:gd name="T8" fmla="*/ 378 w 378"/>
                  <a:gd name="T9" fmla="*/ 34 h 112"/>
                  <a:gd name="T10" fmla="*/ 378 w 378"/>
                  <a:gd name="T11" fmla="*/ 34 h 112"/>
                  <a:gd name="T12" fmla="*/ 378 w 378"/>
                  <a:gd name="T13" fmla="*/ 34 h 112"/>
                </a:gdLst>
                <a:ahLst/>
                <a:cxnLst>
                  <a:cxn ang="0">
                    <a:pos x="T0" y="T1"/>
                  </a:cxn>
                  <a:cxn ang="0">
                    <a:pos x="T2" y="T3"/>
                  </a:cxn>
                  <a:cxn ang="0">
                    <a:pos x="T4" y="T5"/>
                  </a:cxn>
                  <a:cxn ang="0">
                    <a:pos x="T6" y="T7"/>
                  </a:cxn>
                  <a:cxn ang="0">
                    <a:pos x="T8" y="T9"/>
                  </a:cxn>
                  <a:cxn ang="0">
                    <a:pos x="T10" y="T11"/>
                  </a:cxn>
                  <a:cxn ang="0">
                    <a:pos x="T12" y="T13"/>
                  </a:cxn>
                </a:cxnLst>
                <a:rect l="0" t="0" r="r" b="b"/>
                <a:pathLst>
                  <a:path w="378" h="112">
                    <a:moveTo>
                      <a:pt x="378" y="34"/>
                    </a:moveTo>
                    <a:lnTo>
                      <a:pt x="8" y="0"/>
                    </a:lnTo>
                    <a:lnTo>
                      <a:pt x="0" y="78"/>
                    </a:lnTo>
                    <a:lnTo>
                      <a:pt x="372" y="112"/>
                    </a:lnTo>
                    <a:lnTo>
                      <a:pt x="378" y="34"/>
                    </a:lnTo>
                    <a:moveTo>
                      <a:pt x="378" y="34"/>
                    </a:moveTo>
                    <a:lnTo>
                      <a:pt x="378" y="34"/>
                    </a:lnTo>
                  </a:path>
                </a:pathLst>
              </a:custGeom>
              <a:grpFill/>
              <a:ln w="95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9" name="Freeform 6">
                <a:extLst>
                  <a:ext uri="{FF2B5EF4-FFF2-40B4-BE49-F238E27FC236}">
                    <a16:creationId xmlns:a16="http://schemas.microsoft.com/office/drawing/2014/main" id="{6604ACE9-A36D-4402-8D6C-84E447A86CA6}"/>
                  </a:ext>
                </a:extLst>
              </p:cNvPr>
              <p:cNvSpPr>
                <a:spLocks noEditPoints="1"/>
              </p:cNvSpPr>
              <p:nvPr/>
            </p:nvSpPr>
            <p:spPr bwMode="auto">
              <a:xfrm>
                <a:off x="6108" y="909"/>
                <a:ext cx="371" cy="80"/>
              </a:xfrm>
              <a:custGeom>
                <a:avLst/>
                <a:gdLst>
                  <a:gd name="T0" fmla="*/ 371 w 371"/>
                  <a:gd name="T1" fmla="*/ 0 h 80"/>
                  <a:gd name="T2" fmla="*/ 0 w 371"/>
                  <a:gd name="T3" fmla="*/ 2 h 80"/>
                  <a:gd name="T4" fmla="*/ 0 w 371"/>
                  <a:gd name="T5" fmla="*/ 80 h 80"/>
                  <a:gd name="T6" fmla="*/ 371 w 371"/>
                  <a:gd name="T7" fmla="*/ 80 h 80"/>
                  <a:gd name="T8" fmla="*/ 371 w 371"/>
                  <a:gd name="T9" fmla="*/ 0 h 80"/>
                  <a:gd name="T10" fmla="*/ 371 w 371"/>
                  <a:gd name="T11" fmla="*/ 0 h 80"/>
                  <a:gd name="T12" fmla="*/ 371 w 37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371" h="80">
                    <a:moveTo>
                      <a:pt x="371" y="0"/>
                    </a:moveTo>
                    <a:lnTo>
                      <a:pt x="0" y="2"/>
                    </a:lnTo>
                    <a:lnTo>
                      <a:pt x="0" y="80"/>
                    </a:lnTo>
                    <a:lnTo>
                      <a:pt x="371" y="80"/>
                    </a:lnTo>
                    <a:lnTo>
                      <a:pt x="371" y="0"/>
                    </a:lnTo>
                    <a:moveTo>
                      <a:pt x="371" y="0"/>
                    </a:moveTo>
                    <a:lnTo>
                      <a:pt x="371" y="0"/>
                    </a:lnTo>
                  </a:path>
                </a:pathLst>
              </a:custGeom>
              <a:grpFill/>
              <a:ln w="95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0" name="Freeform 7">
                <a:extLst>
                  <a:ext uri="{FF2B5EF4-FFF2-40B4-BE49-F238E27FC236}">
                    <a16:creationId xmlns:a16="http://schemas.microsoft.com/office/drawing/2014/main" id="{B15FCE86-2E28-4399-BDBF-5614176E997B}"/>
                  </a:ext>
                </a:extLst>
              </p:cNvPr>
              <p:cNvSpPr>
                <a:spLocks noEditPoints="1"/>
              </p:cNvSpPr>
              <p:nvPr/>
            </p:nvSpPr>
            <p:spPr bwMode="auto">
              <a:xfrm>
                <a:off x="6199" y="425"/>
                <a:ext cx="361" cy="256"/>
              </a:xfrm>
              <a:custGeom>
                <a:avLst/>
                <a:gdLst>
                  <a:gd name="T0" fmla="*/ 361 w 361"/>
                  <a:gd name="T1" fmla="*/ 187 h 256"/>
                  <a:gd name="T2" fmla="*/ 40 w 361"/>
                  <a:gd name="T3" fmla="*/ 0 h 256"/>
                  <a:gd name="T4" fmla="*/ 0 w 361"/>
                  <a:gd name="T5" fmla="*/ 69 h 256"/>
                  <a:gd name="T6" fmla="*/ 321 w 361"/>
                  <a:gd name="T7" fmla="*/ 256 h 256"/>
                  <a:gd name="T8" fmla="*/ 361 w 361"/>
                  <a:gd name="T9" fmla="*/ 187 h 256"/>
                  <a:gd name="T10" fmla="*/ 361 w 361"/>
                  <a:gd name="T11" fmla="*/ 187 h 256"/>
                  <a:gd name="T12" fmla="*/ 361 w 361"/>
                  <a:gd name="T13" fmla="*/ 187 h 256"/>
                </a:gdLst>
                <a:ahLst/>
                <a:cxnLst>
                  <a:cxn ang="0">
                    <a:pos x="T0" y="T1"/>
                  </a:cxn>
                  <a:cxn ang="0">
                    <a:pos x="T2" y="T3"/>
                  </a:cxn>
                  <a:cxn ang="0">
                    <a:pos x="T4" y="T5"/>
                  </a:cxn>
                  <a:cxn ang="0">
                    <a:pos x="T6" y="T7"/>
                  </a:cxn>
                  <a:cxn ang="0">
                    <a:pos x="T8" y="T9"/>
                  </a:cxn>
                  <a:cxn ang="0">
                    <a:pos x="T10" y="T11"/>
                  </a:cxn>
                  <a:cxn ang="0">
                    <a:pos x="T12" y="T13"/>
                  </a:cxn>
                </a:cxnLst>
                <a:rect l="0" t="0" r="r" b="b"/>
                <a:pathLst>
                  <a:path w="361" h="256">
                    <a:moveTo>
                      <a:pt x="361" y="187"/>
                    </a:moveTo>
                    <a:lnTo>
                      <a:pt x="40" y="0"/>
                    </a:lnTo>
                    <a:lnTo>
                      <a:pt x="0" y="69"/>
                    </a:lnTo>
                    <a:lnTo>
                      <a:pt x="321" y="256"/>
                    </a:lnTo>
                    <a:lnTo>
                      <a:pt x="361" y="187"/>
                    </a:lnTo>
                    <a:moveTo>
                      <a:pt x="361" y="187"/>
                    </a:moveTo>
                    <a:lnTo>
                      <a:pt x="361" y="187"/>
                    </a:lnTo>
                  </a:path>
                </a:pathLst>
              </a:custGeom>
              <a:grpFill/>
              <a:ln w="95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1" name="Freeform 8">
                <a:extLst>
                  <a:ext uri="{FF2B5EF4-FFF2-40B4-BE49-F238E27FC236}">
                    <a16:creationId xmlns:a16="http://schemas.microsoft.com/office/drawing/2014/main" id="{3BF0252D-DDC8-49C5-993F-DB3725DD2A4C}"/>
                  </a:ext>
                </a:extLst>
              </p:cNvPr>
              <p:cNvSpPr>
                <a:spLocks noEditPoints="1"/>
              </p:cNvSpPr>
              <p:nvPr/>
            </p:nvSpPr>
            <p:spPr bwMode="auto">
              <a:xfrm>
                <a:off x="6132" y="608"/>
                <a:ext cx="382" cy="172"/>
              </a:xfrm>
              <a:custGeom>
                <a:avLst/>
                <a:gdLst>
                  <a:gd name="T0" fmla="*/ 382 w 382"/>
                  <a:gd name="T1" fmla="*/ 95 h 172"/>
                  <a:gd name="T2" fmla="*/ 22 w 382"/>
                  <a:gd name="T3" fmla="*/ 0 h 172"/>
                  <a:gd name="T4" fmla="*/ 0 w 382"/>
                  <a:gd name="T5" fmla="*/ 77 h 172"/>
                  <a:gd name="T6" fmla="*/ 360 w 382"/>
                  <a:gd name="T7" fmla="*/ 172 h 172"/>
                  <a:gd name="T8" fmla="*/ 382 w 382"/>
                  <a:gd name="T9" fmla="*/ 95 h 172"/>
                  <a:gd name="T10" fmla="*/ 382 w 382"/>
                  <a:gd name="T11" fmla="*/ 95 h 172"/>
                  <a:gd name="T12" fmla="*/ 382 w 382"/>
                  <a:gd name="T13" fmla="*/ 95 h 172"/>
                </a:gdLst>
                <a:ahLst/>
                <a:cxnLst>
                  <a:cxn ang="0">
                    <a:pos x="T0" y="T1"/>
                  </a:cxn>
                  <a:cxn ang="0">
                    <a:pos x="T2" y="T3"/>
                  </a:cxn>
                  <a:cxn ang="0">
                    <a:pos x="T4" y="T5"/>
                  </a:cxn>
                  <a:cxn ang="0">
                    <a:pos x="T6" y="T7"/>
                  </a:cxn>
                  <a:cxn ang="0">
                    <a:pos x="T8" y="T9"/>
                  </a:cxn>
                  <a:cxn ang="0">
                    <a:pos x="T10" y="T11"/>
                  </a:cxn>
                  <a:cxn ang="0">
                    <a:pos x="T12" y="T13"/>
                  </a:cxn>
                </a:cxnLst>
                <a:rect l="0" t="0" r="r" b="b"/>
                <a:pathLst>
                  <a:path w="382" h="172">
                    <a:moveTo>
                      <a:pt x="382" y="95"/>
                    </a:moveTo>
                    <a:lnTo>
                      <a:pt x="22" y="0"/>
                    </a:lnTo>
                    <a:lnTo>
                      <a:pt x="0" y="77"/>
                    </a:lnTo>
                    <a:lnTo>
                      <a:pt x="360" y="172"/>
                    </a:lnTo>
                    <a:lnTo>
                      <a:pt x="382" y="95"/>
                    </a:lnTo>
                    <a:moveTo>
                      <a:pt x="382" y="95"/>
                    </a:moveTo>
                    <a:lnTo>
                      <a:pt x="382" y="95"/>
                    </a:lnTo>
                  </a:path>
                </a:pathLst>
              </a:custGeom>
              <a:grpFill/>
              <a:ln w="95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Freeform 9">
                <a:extLst>
                  <a:ext uri="{FF2B5EF4-FFF2-40B4-BE49-F238E27FC236}">
                    <a16:creationId xmlns:a16="http://schemas.microsoft.com/office/drawing/2014/main" id="{8F29834B-8E40-422E-9093-1B21E2308DE7}"/>
                  </a:ext>
                </a:extLst>
              </p:cNvPr>
              <p:cNvSpPr>
                <a:spLocks noEditPoints="1"/>
              </p:cNvSpPr>
              <p:nvPr/>
            </p:nvSpPr>
            <p:spPr bwMode="auto">
              <a:xfrm>
                <a:off x="5991" y="727"/>
                <a:ext cx="616" cy="387"/>
              </a:xfrm>
              <a:custGeom>
                <a:avLst/>
                <a:gdLst>
                  <a:gd name="T0" fmla="*/ 551 w 616"/>
                  <a:gd name="T1" fmla="*/ 325 h 387"/>
                  <a:gd name="T2" fmla="*/ 65 w 616"/>
                  <a:gd name="T3" fmla="*/ 325 h 387"/>
                  <a:gd name="T4" fmla="*/ 65 w 616"/>
                  <a:gd name="T5" fmla="*/ 0 h 387"/>
                  <a:gd name="T6" fmla="*/ 0 w 616"/>
                  <a:gd name="T7" fmla="*/ 0 h 387"/>
                  <a:gd name="T8" fmla="*/ 0 w 616"/>
                  <a:gd name="T9" fmla="*/ 387 h 387"/>
                  <a:gd name="T10" fmla="*/ 0 w 616"/>
                  <a:gd name="T11" fmla="*/ 387 h 387"/>
                  <a:gd name="T12" fmla="*/ 18 w 616"/>
                  <a:gd name="T13" fmla="*/ 387 h 387"/>
                  <a:gd name="T14" fmla="*/ 616 w 616"/>
                  <a:gd name="T15" fmla="*/ 387 h 387"/>
                  <a:gd name="T16" fmla="*/ 616 w 616"/>
                  <a:gd name="T17" fmla="*/ 387 h 387"/>
                  <a:gd name="T18" fmla="*/ 616 w 616"/>
                  <a:gd name="T19" fmla="*/ 369 h 387"/>
                  <a:gd name="T20" fmla="*/ 616 w 616"/>
                  <a:gd name="T21" fmla="*/ 0 h 387"/>
                  <a:gd name="T22" fmla="*/ 551 w 616"/>
                  <a:gd name="T23" fmla="*/ 0 h 387"/>
                  <a:gd name="T24" fmla="*/ 551 w 616"/>
                  <a:gd name="T25" fmla="*/ 325 h 387"/>
                  <a:gd name="T26" fmla="*/ 551 w 616"/>
                  <a:gd name="T27" fmla="*/ 325 h 387"/>
                  <a:gd name="T28" fmla="*/ 551 w 616"/>
                  <a:gd name="T29" fmla="*/ 325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6" h="387">
                    <a:moveTo>
                      <a:pt x="551" y="325"/>
                    </a:moveTo>
                    <a:lnTo>
                      <a:pt x="65" y="325"/>
                    </a:lnTo>
                    <a:lnTo>
                      <a:pt x="65" y="0"/>
                    </a:lnTo>
                    <a:lnTo>
                      <a:pt x="0" y="0"/>
                    </a:lnTo>
                    <a:lnTo>
                      <a:pt x="0" y="387"/>
                    </a:lnTo>
                    <a:lnTo>
                      <a:pt x="0" y="387"/>
                    </a:lnTo>
                    <a:lnTo>
                      <a:pt x="18" y="387"/>
                    </a:lnTo>
                    <a:lnTo>
                      <a:pt x="616" y="387"/>
                    </a:lnTo>
                    <a:lnTo>
                      <a:pt x="616" y="387"/>
                    </a:lnTo>
                    <a:lnTo>
                      <a:pt x="616" y="369"/>
                    </a:lnTo>
                    <a:lnTo>
                      <a:pt x="616" y="0"/>
                    </a:lnTo>
                    <a:lnTo>
                      <a:pt x="551" y="0"/>
                    </a:lnTo>
                    <a:lnTo>
                      <a:pt x="551" y="325"/>
                    </a:lnTo>
                    <a:moveTo>
                      <a:pt x="551" y="325"/>
                    </a:moveTo>
                    <a:lnTo>
                      <a:pt x="551" y="325"/>
                    </a:lnTo>
                  </a:path>
                </a:pathLst>
              </a:custGeom>
              <a:grpFill/>
              <a:ln w="95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3" name="Freeform 10">
                <a:extLst>
                  <a:ext uri="{FF2B5EF4-FFF2-40B4-BE49-F238E27FC236}">
                    <a16:creationId xmlns:a16="http://schemas.microsoft.com/office/drawing/2014/main" id="{6B60FE3D-663B-4768-AB47-916C9BE56979}"/>
                  </a:ext>
                </a:extLst>
              </p:cNvPr>
              <p:cNvSpPr>
                <a:spLocks noEditPoints="1"/>
              </p:cNvSpPr>
              <p:nvPr/>
            </p:nvSpPr>
            <p:spPr bwMode="auto">
              <a:xfrm>
                <a:off x="6589" y="173"/>
                <a:ext cx="143" cy="379"/>
              </a:xfrm>
              <a:custGeom>
                <a:avLst/>
                <a:gdLst>
                  <a:gd name="T0" fmla="*/ 78 w 143"/>
                  <a:gd name="T1" fmla="*/ 0 h 379"/>
                  <a:gd name="T2" fmla="*/ 0 w 143"/>
                  <a:gd name="T3" fmla="*/ 14 h 379"/>
                  <a:gd name="T4" fmla="*/ 64 w 143"/>
                  <a:gd name="T5" fmla="*/ 379 h 379"/>
                  <a:gd name="T6" fmla="*/ 143 w 143"/>
                  <a:gd name="T7" fmla="*/ 367 h 379"/>
                  <a:gd name="T8" fmla="*/ 78 w 143"/>
                  <a:gd name="T9" fmla="*/ 0 h 379"/>
                  <a:gd name="T10" fmla="*/ 78 w 143"/>
                  <a:gd name="T11" fmla="*/ 0 h 379"/>
                  <a:gd name="T12" fmla="*/ 78 w 143"/>
                  <a:gd name="T13" fmla="*/ 0 h 379"/>
                </a:gdLst>
                <a:ahLst/>
                <a:cxnLst>
                  <a:cxn ang="0">
                    <a:pos x="T0" y="T1"/>
                  </a:cxn>
                  <a:cxn ang="0">
                    <a:pos x="T2" y="T3"/>
                  </a:cxn>
                  <a:cxn ang="0">
                    <a:pos x="T4" y="T5"/>
                  </a:cxn>
                  <a:cxn ang="0">
                    <a:pos x="T6" y="T7"/>
                  </a:cxn>
                  <a:cxn ang="0">
                    <a:pos x="T8" y="T9"/>
                  </a:cxn>
                  <a:cxn ang="0">
                    <a:pos x="T10" y="T11"/>
                  </a:cxn>
                  <a:cxn ang="0">
                    <a:pos x="T12" y="T13"/>
                  </a:cxn>
                </a:cxnLst>
                <a:rect l="0" t="0" r="r" b="b"/>
                <a:pathLst>
                  <a:path w="143" h="379">
                    <a:moveTo>
                      <a:pt x="78" y="0"/>
                    </a:moveTo>
                    <a:lnTo>
                      <a:pt x="0" y="14"/>
                    </a:lnTo>
                    <a:lnTo>
                      <a:pt x="64" y="379"/>
                    </a:lnTo>
                    <a:lnTo>
                      <a:pt x="143" y="367"/>
                    </a:lnTo>
                    <a:lnTo>
                      <a:pt x="78" y="0"/>
                    </a:lnTo>
                    <a:moveTo>
                      <a:pt x="78" y="0"/>
                    </a:moveTo>
                    <a:lnTo>
                      <a:pt x="78" y="0"/>
                    </a:lnTo>
                  </a:path>
                </a:pathLst>
              </a:custGeom>
              <a:grpFill/>
              <a:ln w="95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Freeform 11">
                <a:extLst>
                  <a:ext uri="{FF2B5EF4-FFF2-40B4-BE49-F238E27FC236}">
                    <a16:creationId xmlns:a16="http://schemas.microsoft.com/office/drawing/2014/main" id="{324F2719-C80D-4194-A088-F7648CA4465C}"/>
                  </a:ext>
                </a:extLst>
              </p:cNvPr>
              <p:cNvSpPr>
                <a:spLocks noEditPoints="1"/>
              </p:cNvSpPr>
              <p:nvPr/>
            </p:nvSpPr>
            <p:spPr bwMode="auto">
              <a:xfrm>
                <a:off x="6362" y="250"/>
                <a:ext cx="277" cy="352"/>
              </a:xfrm>
              <a:custGeom>
                <a:avLst/>
                <a:gdLst>
                  <a:gd name="T0" fmla="*/ 0 w 277"/>
                  <a:gd name="T1" fmla="*/ 46 h 352"/>
                  <a:gd name="T2" fmla="*/ 210 w 277"/>
                  <a:gd name="T3" fmla="*/ 352 h 352"/>
                  <a:gd name="T4" fmla="*/ 277 w 277"/>
                  <a:gd name="T5" fmla="*/ 308 h 352"/>
                  <a:gd name="T6" fmla="*/ 67 w 277"/>
                  <a:gd name="T7" fmla="*/ 0 h 352"/>
                  <a:gd name="T8" fmla="*/ 0 w 277"/>
                  <a:gd name="T9" fmla="*/ 46 h 352"/>
                  <a:gd name="T10" fmla="*/ 0 w 277"/>
                  <a:gd name="T11" fmla="*/ 46 h 352"/>
                  <a:gd name="T12" fmla="*/ 0 w 277"/>
                  <a:gd name="T13" fmla="*/ 46 h 352"/>
                </a:gdLst>
                <a:ahLst/>
                <a:cxnLst>
                  <a:cxn ang="0">
                    <a:pos x="T0" y="T1"/>
                  </a:cxn>
                  <a:cxn ang="0">
                    <a:pos x="T2" y="T3"/>
                  </a:cxn>
                  <a:cxn ang="0">
                    <a:pos x="T4" y="T5"/>
                  </a:cxn>
                  <a:cxn ang="0">
                    <a:pos x="T6" y="T7"/>
                  </a:cxn>
                  <a:cxn ang="0">
                    <a:pos x="T8" y="T9"/>
                  </a:cxn>
                  <a:cxn ang="0">
                    <a:pos x="T10" y="T11"/>
                  </a:cxn>
                  <a:cxn ang="0">
                    <a:pos x="T12" y="T13"/>
                  </a:cxn>
                </a:cxnLst>
                <a:rect l="0" t="0" r="r" b="b"/>
                <a:pathLst>
                  <a:path w="277" h="352">
                    <a:moveTo>
                      <a:pt x="0" y="46"/>
                    </a:moveTo>
                    <a:lnTo>
                      <a:pt x="210" y="352"/>
                    </a:lnTo>
                    <a:lnTo>
                      <a:pt x="277" y="308"/>
                    </a:lnTo>
                    <a:lnTo>
                      <a:pt x="67" y="0"/>
                    </a:lnTo>
                    <a:lnTo>
                      <a:pt x="0" y="46"/>
                    </a:lnTo>
                    <a:moveTo>
                      <a:pt x="0" y="46"/>
                    </a:moveTo>
                    <a:lnTo>
                      <a:pt x="0" y="46"/>
                    </a:lnTo>
                  </a:path>
                </a:pathLst>
              </a:custGeom>
              <a:grpFill/>
              <a:ln w="95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sp>
        <p:nvSpPr>
          <p:cNvPr id="3" name="Rectangle 2">
            <a:extLst>
              <a:ext uri="{FF2B5EF4-FFF2-40B4-BE49-F238E27FC236}">
                <a16:creationId xmlns:a16="http://schemas.microsoft.com/office/drawing/2014/main" id="{C256C368-7CC7-4446-909B-C21588AA87A5}"/>
              </a:ext>
            </a:extLst>
          </p:cNvPr>
          <p:cNvSpPr/>
          <p:nvPr/>
        </p:nvSpPr>
        <p:spPr>
          <a:xfrm>
            <a:off x="480155" y="2898811"/>
            <a:ext cx="1574469" cy="646331"/>
          </a:xfrm>
          <a:prstGeom prst="rect">
            <a:avLst/>
          </a:prstGeom>
        </p:spPr>
        <p:txBody>
          <a:bodyPr wrap="none">
            <a:spAutoFit/>
          </a:bodyPr>
          <a:lstStyle/>
          <a:p>
            <a:pPr marL="0" marR="0" lvl="1" indent="0" algn="ctr" defTabSz="457200" rtl="0" eaLnBrk="1" fontAlgn="auto" latinLnBrk="0" hangingPunct="1">
              <a:lnSpc>
                <a:spcPct val="100000"/>
              </a:lnSpc>
              <a:spcBef>
                <a:spcPts val="0"/>
              </a:spcBef>
              <a:spcAft>
                <a:spcPts val="380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No instances </a:t>
            </a:r>
            <a:br>
              <a:rPr kumimoji="0" lang="en-US"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to manage</a:t>
            </a:r>
          </a:p>
        </p:txBody>
      </p:sp>
      <p:sp>
        <p:nvSpPr>
          <p:cNvPr id="4" name="Rectangle 3">
            <a:extLst>
              <a:ext uri="{FF2B5EF4-FFF2-40B4-BE49-F238E27FC236}">
                <a16:creationId xmlns:a16="http://schemas.microsoft.com/office/drawing/2014/main" id="{F6EE883D-30E7-48FD-860F-EB4C7C9283EE}"/>
              </a:ext>
            </a:extLst>
          </p:cNvPr>
          <p:cNvSpPr/>
          <p:nvPr/>
        </p:nvSpPr>
        <p:spPr>
          <a:xfrm>
            <a:off x="2207429" y="2898811"/>
            <a:ext cx="1669515" cy="646331"/>
          </a:xfrm>
          <a:prstGeom prst="rect">
            <a:avLst/>
          </a:prstGeom>
        </p:spPr>
        <p:txBody>
          <a:bodyPr wrap="square">
            <a:spAutoFit/>
          </a:bodyPr>
          <a:lstStyle/>
          <a:p>
            <a:pPr marL="0" lvl="1" algn="ctr">
              <a:spcAft>
                <a:spcPts val="3800"/>
              </a:spcAft>
              <a:defRPr/>
            </a:pPr>
            <a:r>
              <a:rPr lang="en-US"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Task </a:t>
            </a:r>
            <a:br>
              <a:rPr lang="en-US"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br>
            <a:r>
              <a:rPr lang="en-US"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native API</a:t>
            </a:r>
          </a:p>
        </p:txBody>
      </p:sp>
      <p:sp>
        <p:nvSpPr>
          <p:cNvPr id="5" name="Rectangle 4">
            <a:extLst>
              <a:ext uri="{FF2B5EF4-FFF2-40B4-BE49-F238E27FC236}">
                <a16:creationId xmlns:a16="http://schemas.microsoft.com/office/drawing/2014/main" id="{64153F57-EEEE-4D7F-9718-D2C7AD354B7C}"/>
              </a:ext>
            </a:extLst>
          </p:cNvPr>
          <p:cNvSpPr/>
          <p:nvPr/>
        </p:nvSpPr>
        <p:spPr>
          <a:xfrm>
            <a:off x="3825978" y="2898811"/>
            <a:ext cx="1585690" cy="646331"/>
          </a:xfrm>
          <a:prstGeom prst="rect">
            <a:avLst/>
          </a:prstGeom>
        </p:spPr>
        <p:txBody>
          <a:bodyPr wrap="none">
            <a:spAutoFit/>
          </a:bodyPr>
          <a:lstStyle/>
          <a:p>
            <a:pPr marL="0" marR="0" lvl="1" indent="0" algn="ctr" defTabSz="457200" rtl="0" eaLnBrk="1" fontAlgn="auto" latinLnBrk="0" hangingPunct="1">
              <a:lnSpc>
                <a:spcPct val="100000"/>
              </a:lnSpc>
              <a:spcBef>
                <a:spcPts val="0"/>
              </a:spcBef>
              <a:spcAft>
                <a:spcPts val="380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Resource </a:t>
            </a:r>
            <a:br>
              <a:rPr kumimoji="0" lang="en-US"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based pricing</a:t>
            </a:r>
          </a:p>
        </p:txBody>
      </p:sp>
      <p:pic>
        <p:nvPicPr>
          <p:cNvPr id="35" name="Picture 34">
            <a:extLst>
              <a:ext uri="{FF2B5EF4-FFF2-40B4-BE49-F238E27FC236}">
                <a16:creationId xmlns:a16="http://schemas.microsoft.com/office/drawing/2014/main" id="{A60C94E0-E1EF-44F7-AADD-616315F26346}"/>
              </a:ext>
            </a:extLst>
          </p:cNvPr>
          <p:cNvPicPr>
            <a:picLocks noChangeAspect="1"/>
          </p:cNvPicPr>
          <p:nvPr/>
        </p:nvPicPr>
        <p:blipFill>
          <a:blip r:embed="rId3"/>
          <a:stretch>
            <a:fillRect/>
          </a:stretch>
        </p:blipFill>
        <p:spPr>
          <a:xfrm>
            <a:off x="6700251" y="1681844"/>
            <a:ext cx="1827173" cy="1025516"/>
          </a:xfrm>
          <a:prstGeom prst="rect">
            <a:avLst/>
          </a:prstGeom>
        </p:spPr>
      </p:pic>
      <p:sp>
        <p:nvSpPr>
          <p:cNvPr id="7" name="Rectangle 6"/>
          <p:cNvSpPr/>
          <p:nvPr/>
        </p:nvSpPr>
        <p:spPr>
          <a:xfrm>
            <a:off x="6332249" y="2898811"/>
            <a:ext cx="2563176" cy="923330"/>
          </a:xfrm>
          <a:prstGeom prst="rect">
            <a:avLst/>
          </a:prstGeom>
        </p:spPr>
        <p:txBody>
          <a:bodyPr wrap="square">
            <a:spAutoFit/>
          </a:bodyPr>
          <a:lstStyle/>
          <a:p>
            <a:pPr algn="ctr"/>
            <a:r>
              <a:rPr lang="en-US"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Simple, easy to use, powerful </a:t>
            </a:r>
            <a:r>
              <a:rPr lang="mr-IN" dirty="0">
                <a:solidFill>
                  <a:schemeClr val="accent1"/>
                </a:solidFill>
                <a:latin typeface="Amazon Ember" panose="020B0603020204020204" pitchFamily="34" charset="0"/>
                <a:ea typeface="Amazon Ember" panose="020B0603020204020204" pitchFamily="34" charset="0"/>
                <a:cs typeface="Amazon Ember Light" panose="020B0403020204020204" pitchFamily="34" charset="0"/>
              </a:rPr>
              <a:t>–</a:t>
            </a:r>
            <a:r>
              <a:rPr lang="en-US"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 and new consumption model</a:t>
            </a:r>
          </a:p>
        </p:txBody>
      </p:sp>
      <p:sp>
        <p:nvSpPr>
          <p:cNvPr id="6" name="TextBox 5"/>
          <p:cNvSpPr txBox="1"/>
          <p:nvPr/>
        </p:nvSpPr>
        <p:spPr>
          <a:xfrm>
            <a:off x="5479020" y="2182807"/>
            <a:ext cx="635110" cy="1015663"/>
          </a:xfrm>
          <a:prstGeom prst="rect">
            <a:avLst/>
          </a:prstGeom>
          <a:noFill/>
        </p:spPr>
        <p:txBody>
          <a:bodyPr wrap="none" rtlCol="0" anchor="ctr">
            <a:spAutoFit/>
          </a:bodyPr>
          <a:lstStyle/>
          <a:p>
            <a:pPr algn="ctr"/>
            <a:r>
              <a:rPr lang="en-US" sz="60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t>
            </a:r>
          </a:p>
        </p:txBody>
      </p:sp>
    </p:spTree>
    <p:extLst>
      <p:ext uri="{BB962C8B-B14F-4D97-AF65-F5344CB8AC3E}">
        <p14:creationId xmlns:p14="http://schemas.microsoft.com/office/powerpoint/2010/main" val="111576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6" presetClass="emph" presetSubtype="0" accel="100000" autoRev="1" fill="hold" nodeType="withEffect">
                                  <p:stCondLst>
                                    <p:cond delay="0"/>
                                  </p:stCondLst>
                                  <p:childTnLst>
                                    <p:animScale>
                                      <p:cBhvr>
                                        <p:cTn id="9" dur="500" fill="hold"/>
                                        <p:tgtEl>
                                          <p:spTgt spid="65"/>
                                        </p:tgtEl>
                                      </p:cBhvr>
                                      <p:by x="50000" y="50000"/>
                                    </p:animScale>
                                  </p:childTnLst>
                                </p:cTn>
                              </p:par>
                              <p:par>
                                <p:cTn id="10" presetID="10" presetClass="entr" presetSubtype="0" fill="hold" nodeType="withEffect">
                                  <p:stCondLst>
                                    <p:cond delay="70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par>
                                <p:cTn id="13" presetID="6" presetClass="emph" presetSubtype="0" accel="100000" autoRev="1" fill="hold" nodeType="withEffect">
                                  <p:stCondLst>
                                    <p:cond delay="200"/>
                                  </p:stCondLst>
                                  <p:childTnLst>
                                    <p:animScale>
                                      <p:cBhvr>
                                        <p:cTn id="14" dur="500" fill="hold"/>
                                        <p:tgtEl>
                                          <p:spTgt spid="75"/>
                                        </p:tgtEl>
                                      </p:cBhvr>
                                      <p:by x="50000" y="50000"/>
                                    </p:animScale>
                                  </p:childTnLst>
                                </p:cTn>
                              </p:par>
                              <p:par>
                                <p:cTn id="15" presetID="10" presetClass="entr" presetSubtype="0" fill="hold" grpId="0"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63" presetClass="path" presetSubtype="0" decel="100000" fill="hold" grpId="1" nodeType="withEffect">
                                  <p:stCondLst>
                                    <p:cond delay="400"/>
                                  </p:stCondLst>
                                  <p:childTnLst>
                                    <p:animMotion origin="layout" path="M -1.66667E-6 -4.5679E-6 L -1.66667E-6 0.0821 " pathEditMode="relative" rAng="0" ptsTypes="AA">
                                      <p:cBhvr>
                                        <p:cTn id="19" dur="750" spd="-100000" fill="hold"/>
                                        <p:tgtEl>
                                          <p:spTgt spid="3"/>
                                        </p:tgtEl>
                                        <p:attrNameLst>
                                          <p:attrName>ppt_x</p:attrName>
                                          <p:attrName>ppt_y</p:attrName>
                                        </p:attrNameLst>
                                      </p:cBhvr>
                                      <p:rCtr x="0" y="4105"/>
                                    </p:animMotion>
                                  </p:childTnLst>
                                </p:cTn>
                              </p:par>
                              <p:par>
                                <p:cTn id="20" presetID="10" presetClass="entr" presetSubtype="0" fill="hold" grpId="0" nodeType="withEffect">
                                  <p:stCondLst>
                                    <p:cond delay="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63" presetClass="path" presetSubtype="0" decel="100000" fill="hold" grpId="1" nodeType="withEffect">
                                  <p:stCondLst>
                                    <p:cond delay="600"/>
                                  </p:stCondLst>
                                  <p:childTnLst>
                                    <p:animMotion origin="layout" path="M 1.11111E-6 -4.5679E-6 L 1.11111E-6 0.0821 " pathEditMode="relative" rAng="0" ptsTypes="AA">
                                      <p:cBhvr>
                                        <p:cTn id="24" dur="750" spd="-100000" fill="hold"/>
                                        <p:tgtEl>
                                          <p:spTgt spid="4"/>
                                        </p:tgtEl>
                                        <p:attrNameLst>
                                          <p:attrName>ppt_x</p:attrName>
                                          <p:attrName>ppt_y</p:attrName>
                                        </p:attrNameLst>
                                      </p:cBhvr>
                                      <p:rCtr x="0" y="4105"/>
                                    </p:animMotion>
                                  </p:childTnLst>
                                </p:cTn>
                              </p:par>
                              <p:par>
                                <p:cTn id="25" presetID="10" presetClass="entr" presetSubtype="0" fill="hold" nodeType="withEffect">
                                  <p:stCondLst>
                                    <p:cond delay="110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par>
                                <p:cTn id="28" presetID="6" presetClass="emph" presetSubtype="0" accel="100000" autoRev="1" fill="hold" nodeType="withEffect">
                                  <p:stCondLst>
                                    <p:cond delay="600"/>
                                  </p:stCondLst>
                                  <p:childTnLst>
                                    <p:animScale>
                                      <p:cBhvr>
                                        <p:cTn id="29" dur="500" fill="hold"/>
                                        <p:tgtEl>
                                          <p:spTgt spid="61"/>
                                        </p:tgtEl>
                                      </p:cBhvr>
                                      <p:by x="50000" y="50000"/>
                                    </p:animScale>
                                  </p:childTnLst>
                                </p:cTn>
                              </p:par>
                              <p:par>
                                <p:cTn id="30" presetID="10" presetClass="entr" presetSubtype="0" fill="hold" grpId="0" nodeType="withEffect">
                                  <p:stCondLst>
                                    <p:cond delay="11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63" presetClass="path" presetSubtype="0" decel="100000" fill="hold" grpId="1" nodeType="withEffect">
                                  <p:stCondLst>
                                    <p:cond delay="1000"/>
                                  </p:stCondLst>
                                  <p:childTnLst>
                                    <p:animMotion origin="layout" path="M -4.72222E-6 -4.5679E-6 L -4.72222E-6 0.0821 " pathEditMode="relative" rAng="0" ptsTypes="AA">
                                      <p:cBhvr>
                                        <p:cTn id="34" dur="750" spd="-100000" fill="hold"/>
                                        <p:tgtEl>
                                          <p:spTgt spid="5"/>
                                        </p:tgtEl>
                                        <p:attrNameLst>
                                          <p:attrName>ppt_x</p:attrName>
                                          <p:attrName>ppt_y</p:attrName>
                                        </p:attrNameLst>
                                      </p:cBhvr>
                                      <p:rCtr x="0" y="4105"/>
                                    </p:animMotion>
                                  </p:childTnLst>
                                </p:cTn>
                              </p:par>
                              <p:par>
                                <p:cTn id="35" presetID="10" presetClass="entr" presetSubtype="0" fill="hold" grpId="0" nodeType="withEffect">
                                  <p:stCondLst>
                                    <p:cond delay="1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63" presetClass="path" presetSubtype="0" decel="100000" fill="hold" grpId="1" nodeType="withEffect">
                                  <p:stCondLst>
                                    <p:cond delay="1500"/>
                                  </p:stCondLst>
                                  <p:childTnLst>
                                    <p:animMotion origin="layout" path="M 1.11111E-6 -3.20988E-6 L 0.04844 -3.20988E-6 " pathEditMode="relative" rAng="0" ptsTypes="AA">
                                      <p:cBhvr>
                                        <p:cTn id="39" dur="750" spd="-100000" fill="hold"/>
                                        <p:tgtEl>
                                          <p:spTgt spid="7"/>
                                        </p:tgtEl>
                                        <p:attrNameLst>
                                          <p:attrName>ppt_x</p:attrName>
                                          <p:attrName>ppt_y</p:attrName>
                                        </p:attrNameLst>
                                      </p:cBhvr>
                                      <p:rCtr x="2413" y="0"/>
                                    </p:animMotion>
                                  </p:childTnLst>
                                </p:cTn>
                              </p:par>
                              <p:par>
                                <p:cTn id="40" presetID="10" presetClass="entr" presetSubtype="0" fill="hold" nodeType="withEffect">
                                  <p:stCondLst>
                                    <p:cond delay="150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63" presetClass="path" presetSubtype="0" decel="100000" fill="hold" nodeType="withEffect">
                                  <p:stCondLst>
                                    <p:cond delay="1500"/>
                                  </p:stCondLst>
                                  <p:childTnLst>
                                    <p:animMotion origin="layout" path="M 1.11111E-6 -3.20988E-6 L 0.04844 -3.20988E-6 " pathEditMode="relative" rAng="0" ptsTypes="AA">
                                      <p:cBhvr>
                                        <p:cTn id="44" dur="750" spd="-100000" fill="hold"/>
                                        <p:tgtEl>
                                          <p:spTgt spid="35"/>
                                        </p:tgtEl>
                                        <p:attrNameLst>
                                          <p:attrName>ppt_x</p:attrName>
                                          <p:attrName>ppt_y</p:attrName>
                                        </p:attrNameLst>
                                      </p:cBhvr>
                                      <p:rCtr x="2413" y="0"/>
                                    </p:animMotion>
                                  </p:childTnLst>
                                </p:cTn>
                              </p:par>
                              <p:par>
                                <p:cTn id="45" presetID="1" presetClass="entr" presetSubtype="0" fill="hold" grpId="0" nodeType="withEffect">
                                  <p:stCondLst>
                                    <p:cond delay="150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7" grpId="0"/>
      <p:bldP spid="7" grpId="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Production Workloads on AWS</a:t>
            </a:r>
            <a:endParaRPr lang="en-US" sz="2800" dirty="0">
              <a:solidFill>
                <a:srgbClr val="FF0000"/>
              </a:solidFill>
            </a:endParaRPr>
          </a:p>
        </p:txBody>
      </p:sp>
      <p:grpSp>
        <p:nvGrpSpPr>
          <p:cNvPr id="6" name="Group 5">
            <a:extLst>
              <a:ext uri="{FF2B5EF4-FFF2-40B4-BE49-F238E27FC236}">
                <a16:creationId xmlns:a16="http://schemas.microsoft.com/office/drawing/2014/main" id="{FEF6FD25-C577-4C51-AC57-AD14E84AFE27}"/>
              </a:ext>
            </a:extLst>
          </p:cNvPr>
          <p:cNvGrpSpPr/>
          <p:nvPr/>
        </p:nvGrpSpPr>
        <p:grpSpPr>
          <a:xfrm>
            <a:off x="2784984" y="1283922"/>
            <a:ext cx="2601462" cy="3143454"/>
            <a:chOff x="2579380" y="1283922"/>
            <a:chExt cx="2601462" cy="3143454"/>
          </a:xfrm>
        </p:grpSpPr>
        <p:sp>
          <p:nvSpPr>
            <p:cNvPr id="9" name="Rectangle 8">
              <a:extLst>
                <a:ext uri="{FF2B5EF4-FFF2-40B4-BE49-F238E27FC236}">
                  <a16:creationId xmlns:a16="http://schemas.microsoft.com/office/drawing/2014/main" id="{B92A26A5-760C-4AFA-9796-056CF0E661CD}"/>
                </a:ext>
              </a:extLst>
            </p:cNvPr>
            <p:cNvSpPr/>
            <p:nvPr/>
          </p:nvSpPr>
          <p:spPr>
            <a:xfrm>
              <a:off x="3155223" y="1283922"/>
              <a:ext cx="2025619" cy="3046988"/>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AWS VPC networking mode</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Advanced task </a:t>
              </a:r>
              <a:b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placement</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Deep integration </a:t>
              </a:r>
              <a:b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with AWS services </a:t>
              </a:r>
            </a:p>
            <a:p>
              <a:pPr marL="0" lvl="1">
                <a:spcAft>
                  <a:spcPts val="3200"/>
                </a:spcAft>
                <a:defRPr/>
              </a:pPr>
              <a:r>
                <a:rPr lang="en-US" sz="16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ECS CLI</a:t>
              </a:r>
            </a:p>
          </p:txBody>
        </p:sp>
        <p:grpSp>
          <p:nvGrpSpPr>
            <p:cNvPr id="7" name="Group 6">
              <a:extLst>
                <a:ext uri="{FF2B5EF4-FFF2-40B4-BE49-F238E27FC236}">
                  <a16:creationId xmlns:a16="http://schemas.microsoft.com/office/drawing/2014/main" id="{5A202417-A442-4AC9-9773-5C7C5CD02458}"/>
                </a:ext>
              </a:extLst>
            </p:cNvPr>
            <p:cNvGrpSpPr/>
            <p:nvPr/>
          </p:nvGrpSpPr>
          <p:grpSpPr>
            <a:xfrm>
              <a:off x="2634870" y="1323323"/>
              <a:ext cx="313962" cy="243312"/>
              <a:chOff x="5436484" y="816509"/>
              <a:chExt cx="912921" cy="707491"/>
            </a:xfrm>
          </p:grpSpPr>
          <p:sp>
            <p:nvSpPr>
              <p:cNvPr id="8" name="Oval 7">
                <a:extLst>
                  <a:ext uri="{FF2B5EF4-FFF2-40B4-BE49-F238E27FC236}">
                    <a16:creationId xmlns:a16="http://schemas.microsoft.com/office/drawing/2014/main" id="{7684AE9A-7522-48DC-9C06-0A93EBE55F42}"/>
                  </a:ext>
                </a:extLst>
              </p:cNvPr>
              <p:cNvSpPr/>
              <p:nvPr/>
            </p:nvSpPr>
            <p:spPr>
              <a:xfrm>
                <a:off x="5776969" y="105428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CC7CBE04-AD64-4733-B8FA-384CCF842ABC}"/>
                  </a:ext>
                </a:extLst>
              </p:cNvPr>
              <p:cNvSpPr/>
              <p:nvPr/>
            </p:nvSpPr>
            <p:spPr>
              <a:xfrm>
                <a:off x="5436484" y="105428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95D9F64C-5024-4354-9B09-C6117D50243D}"/>
                  </a:ext>
                </a:extLst>
              </p:cNvPr>
              <p:cNvGrpSpPr/>
              <p:nvPr/>
            </p:nvGrpSpPr>
            <p:grpSpPr>
              <a:xfrm>
                <a:off x="6117455" y="816509"/>
                <a:ext cx="231950" cy="707491"/>
                <a:chOff x="6117455" y="816509"/>
                <a:chExt cx="231950" cy="707491"/>
              </a:xfrm>
            </p:grpSpPr>
            <p:sp>
              <p:nvSpPr>
                <p:cNvPr id="16" name="Oval 15">
                  <a:extLst>
                    <a:ext uri="{FF2B5EF4-FFF2-40B4-BE49-F238E27FC236}">
                      <a16:creationId xmlns:a16="http://schemas.microsoft.com/office/drawing/2014/main" id="{7917BB49-E4EF-4F20-A7F3-A058234484E1}"/>
                    </a:ext>
                  </a:extLst>
                </p:cNvPr>
                <p:cNvSpPr/>
                <p:nvPr/>
              </p:nvSpPr>
              <p:spPr>
                <a:xfrm>
                  <a:off x="6117455" y="816509"/>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9BFFCFB9-F816-4B97-B116-F4AB28EC5E2E}"/>
                    </a:ext>
                  </a:extLst>
                </p:cNvPr>
                <p:cNvSpPr/>
                <p:nvPr/>
              </p:nvSpPr>
              <p:spPr>
                <a:xfrm>
                  <a:off x="6117455" y="129205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12" name="Straight Connector 11">
                <a:extLst>
                  <a:ext uri="{FF2B5EF4-FFF2-40B4-BE49-F238E27FC236}">
                    <a16:creationId xmlns:a16="http://schemas.microsoft.com/office/drawing/2014/main" id="{F21A28CB-F331-43A8-923B-AA3595C4E2DD}"/>
                  </a:ext>
                </a:extLst>
              </p:cNvPr>
              <p:cNvCxnSpPr>
                <a:cxnSpLocks/>
                <a:stCxn id="10" idx="6"/>
              </p:cNvCxnSpPr>
              <p:nvPr/>
            </p:nvCxnSpPr>
            <p:spPr>
              <a:xfrm>
                <a:off x="5668434" y="1170255"/>
                <a:ext cx="103122" cy="0"/>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A2236170-A854-4588-AC45-0CB46C4A7562}"/>
                  </a:ext>
                </a:extLst>
              </p:cNvPr>
              <p:cNvCxnSpPr>
                <a:cxnSpLocks/>
              </p:cNvCxnSpPr>
              <p:nvPr/>
            </p:nvCxnSpPr>
            <p:spPr>
              <a:xfrm flipV="1">
                <a:off x="5974951" y="986320"/>
                <a:ext cx="157265" cy="101928"/>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cxnSp>
            <p:nvCxnSpPr>
              <p:cNvPr id="15" name="Straight Connector 14">
                <a:extLst>
                  <a:ext uri="{FF2B5EF4-FFF2-40B4-BE49-F238E27FC236}">
                    <a16:creationId xmlns:a16="http://schemas.microsoft.com/office/drawing/2014/main" id="{48778A96-A52A-4985-AB79-AD4B3B8F1D24}"/>
                  </a:ext>
                </a:extLst>
              </p:cNvPr>
              <p:cNvCxnSpPr>
                <a:cxnSpLocks/>
              </p:cNvCxnSpPr>
              <p:nvPr/>
            </p:nvCxnSpPr>
            <p:spPr>
              <a:xfrm>
                <a:off x="5974951" y="1244971"/>
                <a:ext cx="157265" cy="127510"/>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grpSp>
        <p:grpSp>
          <p:nvGrpSpPr>
            <p:cNvPr id="27" name="Group 26">
              <a:extLst>
                <a:ext uri="{FF2B5EF4-FFF2-40B4-BE49-F238E27FC236}">
                  <a16:creationId xmlns:a16="http://schemas.microsoft.com/office/drawing/2014/main" id="{9F6B33E1-F997-4FA8-8A66-DDD588354895}"/>
                </a:ext>
              </a:extLst>
            </p:cNvPr>
            <p:cNvGrpSpPr/>
            <p:nvPr/>
          </p:nvGrpSpPr>
          <p:grpSpPr>
            <a:xfrm>
              <a:off x="2644658" y="3185884"/>
              <a:ext cx="350789" cy="381116"/>
              <a:chOff x="6927135" y="2474114"/>
              <a:chExt cx="1044863" cy="1135198"/>
            </a:xfrm>
          </p:grpSpPr>
          <p:grpSp>
            <p:nvGrpSpPr>
              <p:cNvPr id="28" name="Group 27">
                <a:extLst>
                  <a:ext uri="{FF2B5EF4-FFF2-40B4-BE49-F238E27FC236}">
                    <a16:creationId xmlns:a16="http://schemas.microsoft.com/office/drawing/2014/main" id="{262EE2A3-781E-4CF7-A97D-C69CA8BA775C}"/>
                  </a:ext>
                </a:extLst>
              </p:cNvPr>
              <p:cNvGrpSpPr/>
              <p:nvPr/>
            </p:nvGrpSpPr>
            <p:grpSpPr>
              <a:xfrm>
                <a:off x="7136002" y="2864895"/>
                <a:ext cx="627161" cy="353618"/>
                <a:chOff x="7149606" y="2947129"/>
                <a:chExt cx="627161" cy="353618"/>
              </a:xfrm>
            </p:grpSpPr>
            <p:grpSp>
              <p:nvGrpSpPr>
                <p:cNvPr id="32" name="Group 31">
                  <a:extLst>
                    <a:ext uri="{FF2B5EF4-FFF2-40B4-BE49-F238E27FC236}">
                      <a16:creationId xmlns:a16="http://schemas.microsoft.com/office/drawing/2014/main" id="{626B7C40-E840-442A-A38B-8BF2523CE26F}"/>
                    </a:ext>
                  </a:extLst>
                </p:cNvPr>
                <p:cNvGrpSpPr/>
                <p:nvPr/>
              </p:nvGrpSpPr>
              <p:grpSpPr>
                <a:xfrm>
                  <a:off x="7149606" y="2947129"/>
                  <a:ext cx="627161" cy="353618"/>
                  <a:chOff x="6838580" y="3479260"/>
                  <a:chExt cx="1237564" cy="697797"/>
                </a:xfrm>
              </p:grpSpPr>
              <p:sp>
                <p:nvSpPr>
                  <p:cNvPr id="37" name="Freeform 6">
                    <a:extLst>
                      <a:ext uri="{FF2B5EF4-FFF2-40B4-BE49-F238E27FC236}">
                        <a16:creationId xmlns:a16="http://schemas.microsoft.com/office/drawing/2014/main" id="{4625293B-E8EC-43A4-9DCE-0F51661E785A}"/>
                      </a:ext>
                    </a:extLst>
                  </p:cNvPr>
                  <p:cNvSpPr>
                    <a:spLocks/>
                  </p:cNvSpPr>
                  <p:nvPr/>
                </p:nvSpPr>
                <p:spPr bwMode="auto">
                  <a:xfrm>
                    <a:off x="7727266" y="3479260"/>
                    <a:ext cx="348878" cy="697744"/>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Freeform 6">
                    <a:extLst>
                      <a:ext uri="{FF2B5EF4-FFF2-40B4-BE49-F238E27FC236}">
                        <a16:creationId xmlns:a16="http://schemas.microsoft.com/office/drawing/2014/main" id="{801DC710-1A9B-4BA8-90BA-AADD8D0BC33B}"/>
                      </a:ext>
                    </a:extLst>
                  </p:cNvPr>
                  <p:cNvSpPr>
                    <a:spLocks/>
                  </p:cNvSpPr>
                  <p:nvPr/>
                </p:nvSpPr>
                <p:spPr bwMode="auto">
                  <a:xfrm flipH="1">
                    <a:off x="6838580" y="3479319"/>
                    <a:ext cx="348878" cy="697738"/>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33" name="Group 32">
                  <a:extLst>
                    <a:ext uri="{FF2B5EF4-FFF2-40B4-BE49-F238E27FC236}">
                      <a16:creationId xmlns:a16="http://schemas.microsoft.com/office/drawing/2014/main" id="{F206F313-463A-48ED-A5AE-6F640176E555}"/>
                    </a:ext>
                  </a:extLst>
                </p:cNvPr>
                <p:cNvGrpSpPr/>
                <p:nvPr/>
              </p:nvGrpSpPr>
              <p:grpSpPr>
                <a:xfrm>
                  <a:off x="7301167" y="3095673"/>
                  <a:ext cx="324022" cy="69232"/>
                  <a:chOff x="7295441" y="3095673"/>
                  <a:chExt cx="324022" cy="69232"/>
                </a:xfrm>
              </p:grpSpPr>
              <p:sp>
                <p:nvSpPr>
                  <p:cNvPr id="34" name="Oval 33">
                    <a:extLst>
                      <a:ext uri="{FF2B5EF4-FFF2-40B4-BE49-F238E27FC236}">
                        <a16:creationId xmlns:a16="http://schemas.microsoft.com/office/drawing/2014/main" id="{C43A642E-0EC7-4EA6-BAE0-4BA7E209F7D1}"/>
                      </a:ext>
                    </a:extLst>
                  </p:cNvPr>
                  <p:cNvSpPr/>
                  <p:nvPr/>
                </p:nvSpPr>
                <p:spPr>
                  <a:xfrm>
                    <a:off x="7295441" y="3095673"/>
                    <a:ext cx="69235"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Oval 34">
                    <a:extLst>
                      <a:ext uri="{FF2B5EF4-FFF2-40B4-BE49-F238E27FC236}">
                        <a16:creationId xmlns:a16="http://schemas.microsoft.com/office/drawing/2014/main" id="{A762E948-3FA9-41FF-89A9-5979AD119073}"/>
                      </a:ext>
                    </a:extLst>
                  </p:cNvPr>
                  <p:cNvSpPr/>
                  <p:nvPr/>
                </p:nvSpPr>
                <p:spPr>
                  <a:xfrm>
                    <a:off x="7422833" y="3095673"/>
                    <a:ext cx="69232"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Oval 35">
                    <a:extLst>
                      <a:ext uri="{FF2B5EF4-FFF2-40B4-BE49-F238E27FC236}">
                        <a16:creationId xmlns:a16="http://schemas.microsoft.com/office/drawing/2014/main" id="{E4438A1E-64B4-4778-854C-13BB9D7D7253}"/>
                      </a:ext>
                    </a:extLst>
                  </p:cNvPr>
                  <p:cNvSpPr/>
                  <p:nvPr/>
                </p:nvSpPr>
                <p:spPr>
                  <a:xfrm>
                    <a:off x="7550231" y="3095673"/>
                    <a:ext cx="69232"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29" name="Group 28">
                <a:extLst>
                  <a:ext uri="{FF2B5EF4-FFF2-40B4-BE49-F238E27FC236}">
                    <a16:creationId xmlns:a16="http://schemas.microsoft.com/office/drawing/2014/main" id="{55DA9FEA-63FC-4F0A-890F-453A789F1D60}"/>
                  </a:ext>
                </a:extLst>
              </p:cNvPr>
              <p:cNvGrpSpPr/>
              <p:nvPr/>
            </p:nvGrpSpPr>
            <p:grpSpPr>
              <a:xfrm>
                <a:off x="6927135" y="2474114"/>
                <a:ext cx="1044863" cy="1135198"/>
                <a:chOff x="6927135" y="2474114"/>
                <a:chExt cx="1044863" cy="1135198"/>
              </a:xfrm>
            </p:grpSpPr>
            <p:sp>
              <p:nvSpPr>
                <p:cNvPr id="30" name="Arc 29">
                  <a:extLst>
                    <a:ext uri="{FF2B5EF4-FFF2-40B4-BE49-F238E27FC236}">
                      <a16:creationId xmlns:a16="http://schemas.microsoft.com/office/drawing/2014/main" id="{88AB9E4B-1B2D-48CD-9363-CFFFE5CB138A}"/>
                    </a:ext>
                  </a:extLst>
                </p:cNvPr>
                <p:cNvSpPr/>
                <p:nvPr/>
              </p:nvSpPr>
              <p:spPr>
                <a:xfrm rot="1709551">
                  <a:off x="6927135" y="2474114"/>
                  <a:ext cx="1044863" cy="1049807"/>
                </a:xfrm>
                <a:prstGeom prst="arc">
                  <a:avLst>
                    <a:gd name="adj1" fmla="val 20873480"/>
                    <a:gd name="adj2" fmla="val 8117642"/>
                  </a:avLst>
                </a:prstGeom>
                <a:noFill/>
                <a:ln w="12700">
                  <a:solidFill>
                    <a:schemeClr val="accent1"/>
                  </a:solidFill>
                  <a:tail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Arc 30">
                  <a:extLst>
                    <a:ext uri="{FF2B5EF4-FFF2-40B4-BE49-F238E27FC236}">
                      <a16:creationId xmlns:a16="http://schemas.microsoft.com/office/drawing/2014/main" id="{B94D31CB-7098-4403-9086-350888224065}"/>
                    </a:ext>
                  </a:extLst>
                </p:cNvPr>
                <p:cNvSpPr/>
                <p:nvPr/>
              </p:nvSpPr>
              <p:spPr>
                <a:xfrm rot="19909613" flipV="1">
                  <a:off x="6927138" y="2559505"/>
                  <a:ext cx="1044857" cy="1049807"/>
                </a:xfrm>
                <a:prstGeom prst="arc">
                  <a:avLst>
                    <a:gd name="adj1" fmla="val 20873480"/>
                    <a:gd name="adj2" fmla="val 8117642"/>
                  </a:avLst>
                </a:prstGeom>
                <a:noFill/>
                <a:ln w="12700">
                  <a:solidFill>
                    <a:schemeClr val="accent1"/>
                  </a:solidFill>
                  <a:head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sp>
          <p:nvSpPr>
            <p:cNvPr id="44" name="Freeform 25">
              <a:extLst>
                <a:ext uri="{FF2B5EF4-FFF2-40B4-BE49-F238E27FC236}">
                  <a16:creationId xmlns:a16="http://schemas.microsoft.com/office/drawing/2014/main" id="{F02AEBB7-2DDD-4382-BA5B-7D06496EED0B}"/>
                </a:ext>
              </a:extLst>
            </p:cNvPr>
            <p:cNvSpPr>
              <a:spLocks noEditPoints="1"/>
            </p:cNvSpPr>
            <p:nvPr/>
          </p:nvSpPr>
          <p:spPr bwMode="auto">
            <a:xfrm>
              <a:off x="2613542" y="2347143"/>
              <a:ext cx="356618" cy="357578"/>
            </a:xfrm>
            <a:custGeom>
              <a:avLst/>
              <a:gdLst>
                <a:gd name="T0" fmla="*/ 171 w 192"/>
                <a:gd name="T1" fmla="*/ 25 h 192"/>
                <a:gd name="T2" fmla="*/ 171 w 192"/>
                <a:gd name="T3" fmla="*/ 17 h 192"/>
                <a:gd name="T4" fmla="*/ 141 w 192"/>
                <a:gd name="T5" fmla="*/ 3 h 192"/>
                <a:gd name="T6" fmla="*/ 134 w 192"/>
                <a:gd name="T7" fmla="*/ 10 h 192"/>
                <a:gd name="T8" fmla="*/ 100 w 192"/>
                <a:gd name="T9" fmla="*/ 17 h 192"/>
                <a:gd name="T10" fmla="*/ 93 w 192"/>
                <a:gd name="T11" fmla="*/ 51 h 192"/>
                <a:gd name="T12" fmla="*/ 86 w 192"/>
                <a:gd name="T13" fmla="*/ 58 h 192"/>
                <a:gd name="T14" fmla="*/ 100 w 192"/>
                <a:gd name="T15" fmla="*/ 87 h 192"/>
                <a:gd name="T16" fmla="*/ 89 w 192"/>
                <a:gd name="T17" fmla="*/ 75 h 192"/>
                <a:gd name="T18" fmla="*/ 81 w 192"/>
                <a:gd name="T19" fmla="*/ 77 h 192"/>
                <a:gd name="T20" fmla="*/ 41 w 192"/>
                <a:gd name="T21" fmla="*/ 72 h 192"/>
                <a:gd name="T22" fmla="*/ 37 w 192"/>
                <a:gd name="T23" fmla="*/ 79 h 192"/>
                <a:gd name="T24" fmla="*/ 0 w 192"/>
                <a:gd name="T25" fmla="*/ 104 h 192"/>
                <a:gd name="T26" fmla="*/ 3 w 192"/>
                <a:gd name="T27" fmla="*/ 131 h 192"/>
                <a:gd name="T28" fmla="*/ 0 w 192"/>
                <a:gd name="T29" fmla="*/ 155 h 192"/>
                <a:gd name="T30" fmla="*/ 8 w 192"/>
                <a:gd name="T31" fmla="*/ 155 h 192"/>
                <a:gd name="T32" fmla="*/ 34 w 192"/>
                <a:gd name="T33" fmla="*/ 192 h 192"/>
                <a:gd name="T34" fmla="*/ 40 w 192"/>
                <a:gd name="T35" fmla="*/ 185 h 192"/>
                <a:gd name="T36" fmla="*/ 80 w 192"/>
                <a:gd name="T37" fmla="*/ 190 h 192"/>
                <a:gd name="T38" fmla="*/ 86 w 192"/>
                <a:gd name="T39" fmla="*/ 188 h 192"/>
                <a:gd name="T40" fmla="*/ 117 w 192"/>
                <a:gd name="T41" fmla="*/ 160 h 192"/>
                <a:gd name="T42" fmla="*/ 120 w 192"/>
                <a:gd name="T43" fmla="*/ 154 h 192"/>
                <a:gd name="T44" fmla="*/ 116 w 192"/>
                <a:gd name="T45" fmla="*/ 113 h 192"/>
                <a:gd name="T46" fmla="*/ 117 w 192"/>
                <a:gd name="T47" fmla="*/ 106 h 192"/>
                <a:gd name="T48" fmla="*/ 105 w 192"/>
                <a:gd name="T49" fmla="*/ 92 h 192"/>
                <a:gd name="T50" fmla="*/ 134 w 192"/>
                <a:gd name="T51" fmla="*/ 106 h 192"/>
                <a:gd name="T52" fmla="*/ 141 w 192"/>
                <a:gd name="T53" fmla="*/ 99 h 192"/>
                <a:gd name="T54" fmla="*/ 173 w 192"/>
                <a:gd name="T55" fmla="*/ 93 h 192"/>
                <a:gd name="T56" fmla="*/ 171 w 192"/>
                <a:gd name="T57" fmla="*/ 84 h 192"/>
                <a:gd name="T58" fmla="*/ 192 w 192"/>
                <a:gd name="T59" fmla="*/ 54 h 192"/>
                <a:gd name="T60" fmla="*/ 79 w 192"/>
                <a:gd name="T61" fmla="*/ 83 h 192"/>
                <a:gd name="T62" fmla="*/ 48 w 192"/>
                <a:gd name="T63" fmla="*/ 131 h 192"/>
                <a:gd name="T64" fmla="*/ 10 w 192"/>
                <a:gd name="T65" fmla="*/ 131 h 192"/>
                <a:gd name="T66" fmla="*/ 55 w 192"/>
                <a:gd name="T67" fmla="*/ 134 h 192"/>
                <a:gd name="T68" fmla="*/ 61 w 192"/>
                <a:gd name="T69" fmla="*/ 125 h 192"/>
                <a:gd name="T70" fmla="*/ 63 w 192"/>
                <a:gd name="T71" fmla="*/ 125 h 192"/>
                <a:gd name="T72" fmla="*/ 55 w 192"/>
                <a:gd name="T73" fmla="*/ 134 h 192"/>
                <a:gd name="T74" fmla="*/ 61 w 192"/>
                <a:gd name="T75" fmla="*/ 144 h 192"/>
                <a:gd name="T76" fmla="*/ 61 w 192"/>
                <a:gd name="T77" fmla="*/ 182 h 192"/>
                <a:gd name="T78" fmla="*/ 68 w 192"/>
                <a:gd name="T79" fmla="*/ 142 h 192"/>
                <a:gd name="T80" fmla="*/ 84 w 192"/>
                <a:gd name="T81" fmla="*/ 86 h 192"/>
                <a:gd name="T82" fmla="*/ 138 w 192"/>
                <a:gd name="T83" fmla="*/ 93 h 192"/>
                <a:gd name="T84" fmla="*/ 176 w 192"/>
                <a:gd name="T85" fmla="*/ 54 h 192"/>
                <a:gd name="T86" fmla="*/ 138 w 192"/>
                <a:gd name="T87" fmla="*/ 9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92">
                  <a:moveTo>
                    <a:pt x="189" y="51"/>
                  </a:moveTo>
                  <a:cubicBezTo>
                    <a:pt x="182" y="51"/>
                    <a:pt x="182" y="51"/>
                    <a:pt x="182" y="51"/>
                  </a:cubicBezTo>
                  <a:cubicBezTo>
                    <a:pt x="182" y="41"/>
                    <a:pt x="178" y="32"/>
                    <a:pt x="171" y="25"/>
                  </a:cubicBezTo>
                  <a:cubicBezTo>
                    <a:pt x="175" y="21"/>
                    <a:pt x="175" y="21"/>
                    <a:pt x="175" y="21"/>
                  </a:cubicBezTo>
                  <a:cubicBezTo>
                    <a:pt x="176" y="20"/>
                    <a:pt x="176" y="18"/>
                    <a:pt x="175" y="17"/>
                  </a:cubicBezTo>
                  <a:cubicBezTo>
                    <a:pt x="174" y="16"/>
                    <a:pt x="172" y="16"/>
                    <a:pt x="171" y="17"/>
                  </a:cubicBezTo>
                  <a:cubicBezTo>
                    <a:pt x="167" y="21"/>
                    <a:pt x="167" y="21"/>
                    <a:pt x="167" y="21"/>
                  </a:cubicBezTo>
                  <a:cubicBezTo>
                    <a:pt x="160" y="14"/>
                    <a:pt x="151" y="10"/>
                    <a:pt x="141" y="10"/>
                  </a:cubicBezTo>
                  <a:cubicBezTo>
                    <a:pt x="141" y="3"/>
                    <a:pt x="141" y="3"/>
                    <a:pt x="141" y="3"/>
                  </a:cubicBezTo>
                  <a:cubicBezTo>
                    <a:pt x="141" y="1"/>
                    <a:pt x="139" y="0"/>
                    <a:pt x="138" y="0"/>
                  </a:cubicBezTo>
                  <a:cubicBezTo>
                    <a:pt x="136" y="0"/>
                    <a:pt x="134" y="1"/>
                    <a:pt x="134" y="3"/>
                  </a:cubicBezTo>
                  <a:cubicBezTo>
                    <a:pt x="134" y="10"/>
                    <a:pt x="134" y="10"/>
                    <a:pt x="134" y="10"/>
                  </a:cubicBezTo>
                  <a:cubicBezTo>
                    <a:pt x="124" y="10"/>
                    <a:pt x="115" y="14"/>
                    <a:pt x="108" y="21"/>
                  </a:cubicBezTo>
                  <a:cubicBezTo>
                    <a:pt x="105" y="17"/>
                    <a:pt x="105" y="17"/>
                    <a:pt x="105" y="17"/>
                  </a:cubicBezTo>
                  <a:cubicBezTo>
                    <a:pt x="103" y="16"/>
                    <a:pt x="101" y="16"/>
                    <a:pt x="100" y="17"/>
                  </a:cubicBezTo>
                  <a:cubicBezTo>
                    <a:pt x="99" y="18"/>
                    <a:pt x="99" y="20"/>
                    <a:pt x="100" y="21"/>
                  </a:cubicBezTo>
                  <a:cubicBezTo>
                    <a:pt x="104" y="25"/>
                    <a:pt x="104" y="25"/>
                    <a:pt x="104" y="25"/>
                  </a:cubicBezTo>
                  <a:cubicBezTo>
                    <a:pt x="98" y="32"/>
                    <a:pt x="94" y="41"/>
                    <a:pt x="93" y="51"/>
                  </a:cubicBezTo>
                  <a:cubicBezTo>
                    <a:pt x="86" y="51"/>
                    <a:pt x="86" y="51"/>
                    <a:pt x="86" y="51"/>
                  </a:cubicBezTo>
                  <a:cubicBezTo>
                    <a:pt x="85" y="51"/>
                    <a:pt x="83" y="53"/>
                    <a:pt x="83" y="54"/>
                  </a:cubicBezTo>
                  <a:cubicBezTo>
                    <a:pt x="83" y="56"/>
                    <a:pt x="85" y="58"/>
                    <a:pt x="86" y="58"/>
                  </a:cubicBezTo>
                  <a:cubicBezTo>
                    <a:pt x="93" y="58"/>
                    <a:pt x="93" y="58"/>
                    <a:pt x="93" y="58"/>
                  </a:cubicBezTo>
                  <a:cubicBezTo>
                    <a:pt x="94" y="68"/>
                    <a:pt x="98" y="77"/>
                    <a:pt x="104" y="84"/>
                  </a:cubicBezTo>
                  <a:cubicBezTo>
                    <a:pt x="100" y="87"/>
                    <a:pt x="100" y="87"/>
                    <a:pt x="100" y="87"/>
                  </a:cubicBezTo>
                  <a:cubicBezTo>
                    <a:pt x="100" y="88"/>
                    <a:pt x="100" y="88"/>
                    <a:pt x="99" y="89"/>
                  </a:cubicBezTo>
                  <a:cubicBezTo>
                    <a:pt x="96" y="85"/>
                    <a:pt x="92" y="82"/>
                    <a:pt x="87" y="80"/>
                  </a:cubicBezTo>
                  <a:cubicBezTo>
                    <a:pt x="89" y="75"/>
                    <a:pt x="89" y="75"/>
                    <a:pt x="89" y="75"/>
                  </a:cubicBezTo>
                  <a:cubicBezTo>
                    <a:pt x="90" y="73"/>
                    <a:pt x="89" y="71"/>
                    <a:pt x="88" y="71"/>
                  </a:cubicBezTo>
                  <a:cubicBezTo>
                    <a:pt x="86" y="70"/>
                    <a:pt x="84" y="71"/>
                    <a:pt x="83" y="72"/>
                  </a:cubicBezTo>
                  <a:cubicBezTo>
                    <a:pt x="81" y="77"/>
                    <a:pt x="81" y="77"/>
                    <a:pt x="81" y="77"/>
                  </a:cubicBezTo>
                  <a:cubicBezTo>
                    <a:pt x="75" y="75"/>
                    <a:pt x="68" y="74"/>
                    <a:pt x="61" y="74"/>
                  </a:cubicBezTo>
                  <a:cubicBezTo>
                    <a:pt x="55" y="74"/>
                    <a:pt x="49" y="75"/>
                    <a:pt x="43" y="76"/>
                  </a:cubicBezTo>
                  <a:cubicBezTo>
                    <a:pt x="41" y="72"/>
                    <a:pt x="41" y="72"/>
                    <a:pt x="41" y="72"/>
                  </a:cubicBezTo>
                  <a:cubicBezTo>
                    <a:pt x="41" y="71"/>
                    <a:pt x="39" y="70"/>
                    <a:pt x="37" y="71"/>
                  </a:cubicBezTo>
                  <a:cubicBezTo>
                    <a:pt x="36" y="71"/>
                    <a:pt x="35" y="73"/>
                    <a:pt x="35" y="75"/>
                  </a:cubicBezTo>
                  <a:cubicBezTo>
                    <a:pt x="37" y="79"/>
                    <a:pt x="37" y="79"/>
                    <a:pt x="37" y="79"/>
                  </a:cubicBezTo>
                  <a:cubicBezTo>
                    <a:pt x="25" y="84"/>
                    <a:pt x="16" y="93"/>
                    <a:pt x="10" y="105"/>
                  </a:cubicBezTo>
                  <a:cubicBezTo>
                    <a:pt x="5" y="103"/>
                    <a:pt x="5" y="103"/>
                    <a:pt x="5" y="103"/>
                  </a:cubicBezTo>
                  <a:cubicBezTo>
                    <a:pt x="3" y="102"/>
                    <a:pt x="1" y="103"/>
                    <a:pt x="0" y="104"/>
                  </a:cubicBezTo>
                  <a:cubicBezTo>
                    <a:pt x="0" y="106"/>
                    <a:pt x="0" y="108"/>
                    <a:pt x="2" y="109"/>
                  </a:cubicBezTo>
                  <a:cubicBezTo>
                    <a:pt x="7" y="111"/>
                    <a:pt x="7" y="111"/>
                    <a:pt x="7" y="111"/>
                  </a:cubicBezTo>
                  <a:cubicBezTo>
                    <a:pt x="5" y="117"/>
                    <a:pt x="3" y="124"/>
                    <a:pt x="3" y="131"/>
                  </a:cubicBezTo>
                  <a:cubicBezTo>
                    <a:pt x="3" y="137"/>
                    <a:pt x="4" y="143"/>
                    <a:pt x="6" y="149"/>
                  </a:cubicBezTo>
                  <a:cubicBezTo>
                    <a:pt x="2" y="151"/>
                    <a:pt x="2" y="151"/>
                    <a:pt x="2" y="151"/>
                  </a:cubicBezTo>
                  <a:cubicBezTo>
                    <a:pt x="0" y="151"/>
                    <a:pt x="0" y="153"/>
                    <a:pt x="0" y="155"/>
                  </a:cubicBezTo>
                  <a:cubicBezTo>
                    <a:pt x="1" y="156"/>
                    <a:pt x="2" y="157"/>
                    <a:pt x="3" y="157"/>
                  </a:cubicBezTo>
                  <a:cubicBezTo>
                    <a:pt x="4" y="157"/>
                    <a:pt x="4" y="157"/>
                    <a:pt x="4" y="157"/>
                  </a:cubicBezTo>
                  <a:cubicBezTo>
                    <a:pt x="8" y="155"/>
                    <a:pt x="8" y="155"/>
                    <a:pt x="8" y="155"/>
                  </a:cubicBezTo>
                  <a:cubicBezTo>
                    <a:pt x="14" y="167"/>
                    <a:pt x="23" y="176"/>
                    <a:pt x="35" y="182"/>
                  </a:cubicBezTo>
                  <a:cubicBezTo>
                    <a:pt x="32" y="188"/>
                    <a:pt x="32" y="188"/>
                    <a:pt x="32" y="188"/>
                  </a:cubicBezTo>
                  <a:cubicBezTo>
                    <a:pt x="32" y="189"/>
                    <a:pt x="32" y="191"/>
                    <a:pt x="34" y="192"/>
                  </a:cubicBezTo>
                  <a:cubicBezTo>
                    <a:pt x="34" y="192"/>
                    <a:pt x="35" y="192"/>
                    <a:pt x="35" y="192"/>
                  </a:cubicBezTo>
                  <a:cubicBezTo>
                    <a:pt x="36" y="192"/>
                    <a:pt x="38" y="191"/>
                    <a:pt x="38" y="190"/>
                  </a:cubicBezTo>
                  <a:cubicBezTo>
                    <a:pt x="40" y="185"/>
                    <a:pt x="40" y="185"/>
                    <a:pt x="40" y="185"/>
                  </a:cubicBezTo>
                  <a:cubicBezTo>
                    <a:pt x="47" y="187"/>
                    <a:pt x="54" y="189"/>
                    <a:pt x="61" y="189"/>
                  </a:cubicBezTo>
                  <a:cubicBezTo>
                    <a:pt x="67" y="189"/>
                    <a:pt x="73" y="188"/>
                    <a:pt x="79" y="186"/>
                  </a:cubicBezTo>
                  <a:cubicBezTo>
                    <a:pt x="80" y="190"/>
                    <a:pt x="80" y="190"/>
                    <a:pt x="80" y="190"/>
                  </a:cubicBezTo>
                  <a:cubicBezTo>
                    <a:pt x="81" y="191"/>
                    <a:pt x="82" y="192"/>
                    <a:pt x="83" y="192"/>
                  </a:cubicBezTo>
                  <a:cubicBezTo>
                    <a:pt x="84" y="192"/>
                    <a:pt x="84" y="192"/>
                    <a:pt x="84" y="192"/>
                  </a:cubicBezTo>
                  <a:cubicBezTo>
                    <a:pt x="86" y="191"/>
                    <a:pt x="87" y="189"/>
                    <a:pt x="86" y="188"/>
                  </a:cubicBezTo>
                  <a:cubicBezTo>
                    <a:pt x="85" y="184"/>
                    <a:pt x="85" y="184"/>
                    <a:pt x="85" y="184"/>
                  </a:cubicBezTo>
                  <a:cubicBezTo>
                    <a:pt x="96" y="178"/>
                    <a:pt x="106" y="169"/>
                    <a:pt x="112" y="157"/>
                  </a:cubicBezTo>
                  <a:cubicBezTo>
                    <a:pt x="117" y="160"/>
                    <a:pt x="117" y="160"/>
                    <a:pt x="117" y="160"/>
                  </a:cubicBezTo>
                  <a:cubicBezTo>
                    <a:pt x="118" y="160"/>
                    <a:pt x="118" y="160"/>
                    <a:pt x="118" y="160"/>
                  </a:cubicBezTo>
                  <a:cubicBezTo>
                    <a:pt x="120" y="160"/>
                    <a:pt x="121" y="159"/>
                    <a:pt x="121" y="158"/>
                  </a:cubicBezTo>
                  <a:cubicBezTo>
                    <a:pt x="122" y="156"/>
                    <a:pt x="121" y="155"/>
                    <a:pt x="120" y="154"/>
                  </a:cubicBezTo>
                  <a:cubicBezTo>
                    <a:pt x="115" y="152"/>
                    <a:pt x="115" y="152"/>
                    <a:pt x="115" y="152"/>
                  </a:cubicBezTo>
                  <a:cubicBezTo>
                    <a:pt x="117" y="145"/>
                    <a:pt x="118" y="138"/>
                    <a:pt x="118" y="131"/>
                  </a:cubicBezTo>
                  <a:cubicBezTo>
                    <a:pt x="118" y="125"/>
                    <a:pt x="117" y="119"/>
                    <a:pt x="116" y="113"/>
                  </a:cubicBezTo>
                  <a:cubicBezTo>
                    <a:pt x="120" y="112"/>
                    <a:pt x="120" y="112"/>
                    <a:pt x="120" y="112"/>
                  </a:cubicBezTo>
                  <a:cubicBezTo>
                    <a:pt x="121" y="111"/>
                    <a:pt x="122" y="109"/>
                    <a:pt x="121" y="108"/>
                  </a:cubicBezTo>
                  <a:cubicBezTo>
                    <a:pt x="121" y="106"/>
                    <a:pt x="119" y="105"/>
                    <a:pt x="117" y="106"/>
                  </a:cubicBezTo>
                  <a:cubicBezTo>
                    <a:pt x="113" y="107"/>
                    <a:pt x="113" y="107"/>
                    <a:pt x="113" y="107"/>
                  </a:cubicBezTo>
                  <a:cubicBezTo>
                    <a:pt x="111" y="102"/>
                    <a:pt x="107" y="97"/>
                    <a:pt x="103" y="93"/>
                  </a:cubicBezTo>
                  <a:cubicBezTo>
                    <a:pt x="104" y="92"/>
                    <a:pt x="104" y="92"/>
                    <a:pt x="105" y="92"/>
                  </a:cubicBezTo>
                  <a:cubicBezTo>
                    <a:pt x="108" y="88"/>
                    <a:pt x="108" y="88"/>
                    <a:pt x="108" y="88"/>
                  </a:cubicBezTo>
                  <a:cubicBezTo>
                    <a:pt x="115" y="94"/>
                    <a:pt x="124" y="98"/>
                    <a:pt x="134" y="99"/>
                  </a:cubicBezTo>
                  <a:cubicBezTo>
                    <a:pt x="134" y="106"/>
                    <a:pt x="134" y="106"/>
                    <a:pt x="134" y="106"/>
                  </a:cubicBezTo>
                  <a:cubicBezTo>
                    <a:pt x="134" y="107"/>
                    <a:pt x="136" y="109"/>
                    <a:pt x="138" y="109"/>
                  </a:cubicBezTo>
                  <a:cubicBezTo>
                    <a:pt x="139" y="109"/>
                    <a:pt x="141" y="107"/>
                    <a:pt x="141" y="106"/>
                  </a:cubicBezTo>
                  <a:cubicBezTo>
                    <a:pt x="141" y="99"/>
                    <a:pt x="141" y="99"/>
                    <a:pt x="141" y="99"/>
                  </a:cubicBezTo>
                  <a:cubicBezTo>
                    <a:pt x="151" y="98"/>
                    <a:pt x="160" y="94"/>
                    <a:pt x="167" y="88"/>
                  </a:cubicBezTo>
                  <a:cubicBezTo>
                    <a:pt x="171" y="92"/>
                    <a:pt x="171" y="92"/>
                    <a:pt x="171" y="92"/>
                  </a:cubicBezTo>
                  <a:cubicBezTo>
                    <a:pt x="171" y="93"/>
                    <a:pt x="172" y="93"/>
                    <a:pt x="173" y="93"/>
                  </a:cubicBezTo>
                  <a:cubicBezTo>
                    <a:pt x="174" y="93"/>
                    <a:pt x="175" y="93"/>
                    <a:pt x="175" y="92"/>
                  </a:cubicBezTo>
                  <a:cubicBezTo>
                    <a:pt x="176" y="91"/>
                    <a:pt x="176" y="89"/>
                    <a:pt x="175" y="88"/>
                  </a:cubicBezTo>
                  <a:cubicBezTo>
                    <a:pt x="171" y="84"/>
                    <a:pt x="171" y="84"/>
                    <a:pt x="171" y="84"/>
                  </a:cubicBezTo>
                  <a:cubicBezTo>
                    <a:pt x="178" y="77"/>
                    <a:pt x="182" y="68"/>
                    <a:pt x="182" y="58"/>
                  </a:cubicBezTo>
                  <a:cubicBezTo>
                    <a:pt x="189" y="58"/>
                    <a:pt x="189" y="58"/>
                    <a:pt x="189" y="58"/>
                  </a:cubicBezTo>
                  <a:cubicBezTo>
                    <a:pt x="191" y="58"/>
                    <a:pt x="192" y="56"/>
                    <a:pt x="192" y="54"/>
                  </a:cubicBezTo>
                  <a:cubicBezTo>
                    <a:pt x="192" y="53"/>
                    <a:pt x="191" y="51"/>
                    <a:pt x="189" y="51"/>
                  </a:cubicBezTo>
                  <a:close/>
                  <a:moveTo>
                    <a:pt x="61" y="80"/>
                  </a:moveTo>
                  <a:cubicBezTo>
                    <a:pt x="67" y="80"/>
                    <a:pt x="73" y="81"/>
                    <a:pt x="79" y="83"/>
                  </a:cubicBezTo>
                  <a:cubicBezTo>
                    <a:pt x="63" y="119"/>
                    <a:pt x="63" y="119"/>
                    <a:pt x="63" y="119"/>
                  </a:cubicBezTo>
                  <a:cubicBezTo>
                    <a:pt x="62" y="118"/>
                    <a:pt x="62" y="118"/>
                    <a:pt x="61" y="118"/>
                  </a:cubicBezTo>
                  <a:cubicBezTo>
                    <a:pt x="54" y="118"/>
                    <a:pt x="48" y="124"/>
                    <a:pt x="48" y="131"/>
                  </a:cubicBezTo>
                  <a:cubicBezTo>
                    <a:pt x="48" y="132"/>
                    <a:pt x="48" y="132"/>
                    <a:pt x="48" y="133"/>
                  </a:cubicBezTo>
                  <a:cubicBezTo>
                    <a:pt x="12" y="147"/>
                    <a:pt x="12" y="147"/>
                    <a:pt x="12" y="147"/>
                  </a:cubicBezTo>
                  <a:cubicBezTo>
                    <a:pt x="10" y="142"/>
                    <a:pt x="10" y="137"/>
                    <a:pt x="10" y="131"/>
                  </a:cubicBezTo>
                  <a:cubicBezTo>
                    <a:pt x="10" y="103"/>
                    <a:pt x="33" y="80"/>
                    <a:pt x="61" y="80"/>
                  </a:cubicBezTo>
                  <a:close/>
                  <a:moveTo>
                    <a:pt x="55" y="134"/>
                  </a:moveTo>
                  <a:cubicBezTo>
                    <a:pt x="55" y="134"/>
                    <a:pt x="55" y="134"/>
                    <a:pt x="55" y="134"/>
                  </a:cubicBezTo>
                  <a:cubicBezTo>
                    <a:pt x="55" y="133"/>
                    <a:pt x="55" y="133"/>
                    <a:pt x="55" y="133"/>
                  </a:cubicBezTo>
                  <a:cubicBezTo>
                    <a:pt x="55" y="133"/>
                    <a:pt x="54" y="132"/>
                    <a:pt x="54" y="131"/>
                  </a:cubicBezTo>
                  <a:cubicBezTo>
                    <a:pt x="54" y="128"/>
                    <a:pt x="57" y="125"/>
                    <a:pt x="61" y="125"/>
                  </a:cubicBezTo>
                  <a:cubicBezTo>
                    <a:pt x="62" y="125"/>
                    <a:pt x="63" y="125"/>
                    <a:pt x="63" y="125"/>
                  </a:cubicBezTo>
                  <a:cubicBezTo>
                    <a:pt x="63" y="125"/>
                    <a:pt x="63" y="125"/>
                    <a:pt x="63" y="125"/>
                  </a:cubicBezTo>
                  <a:cubicBezTo>
                    <a:pt x="63" y="125"/>
                    <a:pt x="63" y="125"/>
                    <a:pt x="63" y="125"/>
                  </a:cubicBezTo>
                  <a:cubicBezTo>
                    <a:pt x="66" y="126"/>
                    <a:pt x="67" y="129"/>
                    <a:pt x="67" y="131"/>
                  </a:cubicBezTo>
                  <a:cubicBezTo>
                    <a:pt x="67" y="135"/>
                    <a:pt x="64" y="138"/>
                    <a:pt x="61" y="138"/>
                  </a:cubicBezTo>
                  <a:cubicBezTo>
                    <a:pt x="58" y="138"/>
                    <a:pt x="56" y="136"/>
                    <a:pt x="55" y="134"/>
                  </a:cubicBezTo>
                  <a:close/>
                  <a:moveTo>
                    <a:pt x="14" y="153"/>
                  </a:moveTo>
                  <a:cubicBezTo>
                    <a:pt x="50" y="139"/>
                    <a:pt x="50" y="139"/>
                    <a:pt x="50" y="139"/>
                  </a:cubicBezTo>
                  <a:cubicBezTo>
                    <a:pt x="53" y="142"/>
                    <a:pt x="57" y="144"/>
                    <a:pt x="61" y="144"/>
                  </a:cubicBezTo>
                  <a:cubicBezTo>
                    <a:pt x="61" y="144"/>
                    <a:pt x="62" y="144"/>
                    <a:pt x="62" y="144"/>
                  </a:cubicBezTo>
                  <a:cubicBezTo>
                    <a:pt x="76" y="180"/>
                    <a:pt x="76" y="180"/>
                    <a:pt x="76" y="180"/>
                  </a:cubicBezTo>
                  <a:cubicBezTo>
                    <a:pt x="71" y="182"/>
                    <a:pt x="66" y="182"/>
                    <a:pt x="61" y="182"/>
                  </a:cubicBezTo>
                  <a:cubicBezTo>
                    <a:pt x="40" y="182"/>
                    <a:pt x="23" y="170"/>
                    <a:pt x="14" y="153"/>
                  </a:cubicBezTo>
                  <a:close/>
                  <a:moveTo>
                    <a:pt x="82" y="178"/>
                  </a:moveTo>
                  <a:cubicBezTo>
                    <a:pt x="68" y="142"/>
                    <a:pt x="68" y="142"/>
                    <a:pt x="68" y="142"/>
                  </a:cubicBezTo>
                  <a:cubicBezTo>
                    <a:pt x="71" y="139"/>
                    <a:pt x="74" y="135"/>
                    <a:pt x="74" y="131"/>
                  </a:cubicBezTo>
                  <a:cubicBezTo>
                    <a:pt x="74" y="127"/>
                    <a:pt x="72" y="124"/>
                    <a:pt x="69" y="121"/>
                  </a:cubicBezTo>
                  <a:cubicBezTo>
                    <a:pt x="84" y="86"/>
                    <a:pt x="84" y="86"/>
                    <a:pt x="84" y="86"/>
                  </a:cubicBezTo>
                  <a:cubicBezTo>
                    <a:pt x="101" y="94"/>
                    <a:pt x="112" y="112"/>
                    <a:pt x="112" y="131"/>
                  </a:cubicBezTo>
                  <a:cubicBezTo>
                    <a:pt x="112" y="152"/>
                    <a:pt x="100" y="169"/>
                    <a:pt x="82" y="178"/>
                  </a:cubicBezTo>
                  <a:close/>
                  <a:moveTo>
                    <a:pt x="138" y="93"/>
                  </a:moveTo>
                  <a:cubicBezTo>
                    <a:pt x="116" y="93"/>
                    <a:pt x="99" y="76"/>
                    <a:pt x="99" y="54"/>
                  </a:cubicBezTo>
                  <a:cubicBezTo>
                    <a:pt x="99" y="33"/>
                    <a:pt x="116" y="16"/>
                    <a:pt x="138" y="16"/>
                  </a:cubicBezTo>
                  <a:cubicBezTo>
                    <a:pt x="159" y="16"/>
                    <a:pt x="176" y="33"/>
                    <a:pt x="176" y="54"/>
                  </a:cubicBezTo>
                  <a:cubicBezTo>
                    <a:pt x="176" y="76"/>
                    <a:pt x="159" y="93"/>
                    <a:pt x="138" y="93"/>
                  </a:cubicBezTo>
                  <a:close/>
                  <a:moveTo>
                    <a:pt x="138" y="93"/>
                  </a:moveTo>
                  <a:cubicBezTo>
                    <a:pt x="138" y="93"/>
                    <a:pt x="138" y="93"/>
                    <a:pt x="138" y="93"/>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53CC5C6D-E457-4A67-9F5E-424E553C98D5}"/>
                </a:ext>
              </a:extLst>
            </p:cNvPr>
            <p:cNvGrpSpPr/>
            <p:nvPr/>
          </p:nvGrpSpPr>
          <p:grpSpPr>
            <a:xfrm>
              <a:off x="2579380" y="4010087"/>
              <a:ext cx="504589" cy="417289"/>
              <a:chOff x="1846399" y="468113"/>
              <a:chExt cx="504589" cy="417289"/>
            </a:xfrm>
          </p:grpSpPr>
          <p:sp>
            <p:nvSpPr>
              <p:cNvPr id="43" name="Shape 2509">
                <a:extLst>
                  <a:ext uri="{FF2B5EF4-FFF2-40B4-BE49-F238E27FC236}">
                    <a16:creationId xmlns:a16="http://schemas.microsoft.com/office/drawing/2014/main" id="{A371B94A-0C4F-4864-950F-6A2003A889D6}"/>
                  </a:ext>
                </a:extLst>
              </p:cNvPr>
              <p:cNvSpPr/>
              <p:nvPr/>
            </p:nvSpPr>
            <p:spPr>
              <a:xfrm>
                <a:off x="1928882" y="468113"/>
                <a:ext cx="341860" cy="382897"/>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sp>
            <p:nvSpPr>
              <p:cNvPr id="45" name="Shape 2510">
                <a:extLst>
                  <a:ext uri="{FF2B5EF4-FFF2-40B4-BE49-F238E27FC236}">
                    <a16:creationId xmlns:a16="http://schemas.microsoft.com/office/drawing/2014/main" id="{210DDAE0-EF3E-43AF-B845-2FAF726A63AF}"/>
                  </a:ext>
                </a:extLst>
              </p:cNvPr>
              <p:cNvSpPr/>
              <p:nvPr/>
            </p:nvSpPr>
            <p:spPr>
              <a:xfrm>
                <a:off x="1846399" y="502505"/>
                <a:ext cx="205604" cy="382897"/>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sp>
            <p:nvSpPr>
              <p:cNvPr id="46" name="Shape 2511">
                <a:extLst>
                  <a:ext uri="{FF2B5EF4-FFF2-40B4-BE49-F238E27FC236}">
                    <a16:creationId xmlns:a16="http://schemas.microsoft.com/office/drawing/2014/main" id="{334690FD-BA86-4A80-A8FB-E07A529C6C30}"/>
                  </a:ext>
                </a:extLst>
              </p:cNvPr>
              <p:cNvSpPr/>
              <p:nvPr/>
            </p:nvSpPr>
            <p:spPr>
              <a:xfrm>
                <a:off x="2145384" y="502505"/>
                <a:ext cx="205604" cy="382897"/>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grpSp>
      </p:grpSp>
      <p:pic>
        <p:nvPicPr>
          <p:cNvPr id="2049" name="Picture 2048">
            <a:extLst>
              <a:ext uri="{FF2B5EF4-FFF2-40B4-BE49-F238E27FC236}">
                <a16:creationId xmlns:a16="http://schemas.microsoft.com/office/drawing/2014/main" id="{C3A136F4-4CD4-4C8F-8C15-5E7CECE79EE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900" y="1573955"/>
            <a:ext cx="1774735" cy="1995590"/>
          </a:xfrm>
          <a:prstGeom prst="rect">
            <a:avLst/>
          </a:prstGeom>
        </p:spPr>
      </p:pic>
      <p:grpSp>
        <p:nvGrpSpPr>
          <p:cNvPr id="63" name="Group 62">
            <a:extLst>
              <a:ext uri="{FF2B5EF4-FFF2-40B4-BE49-F238E27FC236}">
                <a16:creationId xmlns:a16="http://schemas.microsoft.com/office/drawing/2014/main" id="{06DF6B74-3F74-4D5F-AB39-587CD162BAED}"/>
              </a:ext>
            </a:extLst>
          </p:cNvPr>
          <p:cNvGrpSpPr/>
          <p:nvPr/>
        </p:nvGrpSpPr>
        <p:grpSpPr>
          <a:xfrm>
            <a:off x="5827583" y="1283922"/>
            <a:ext cx="3179121" cy="3211135"/>
            <a:chOff x="5621979" y="1283922"/>
            <a:chExt cx="3179121" cy="3211135"/>
          </a:xfrm>
        </p:grpSpPr>
        <p:grpSp>
          <p:nvGrpSpPr>
            <p:cNvPr id="21" name="Group 20">
              <a:extLst>
                <a:ext uri="{FF2B5EF4-FFF2-40B4-BE49-F238E27FC236}">
                  <a16:creationId xmlns:a16="http://schemas.microsoft.com/office/drawing/2014/main" id="{41223ADA-CCD0-4443-905B-60317489F74C}"/>
                </a:ext>
              </a:extLst>
            </p:cNvPr>
            <p:cNvGrpSpPr/>
            <p:nvPr/>
          </p:nvGrpSpPr>
          <p:grpSpPr>
            <a:xfrm>
              <a:off x="5663127" y="1286270"/>
              <a:ext cx="301752" cy="301753"/>
              <a:chOff x="6470650" y="1370796"/>
              <a:chExt cx="409575" cy="409578"/>
            </a:xfrm>
          </p:grpSpPr>
          <p:sp>
            <p:nvSpPr>
              <p:cNvPr id="22" name="Oval 80">
                <a:extLst>
                  <a:ext uri="{FF2B5EF4-FFF2-40B4-BE49-F238E27FC236}">
                    <a16:creationId xmlns:a16="http://schemas.microsoft.com/office/drawing/2014/main" id="{BD6C1BB5-748B-4524-AF3A-3B0C1F171D5A}"/>
                  </a:ext>
                </a:extLst>
              </p:cNvPr>
              <p:cNvSpPr>
                <a:spLocks noChangeArrowheads="1"/>
              </p:cNvSpPr>
              <p:nvPr/>
            </p:nvSpPr>
            <p:spPr bwMode="auto">
              <a:xfrm>
                <a:off x="6473825" y="1370799"/>
                <a:ext cx="406400" cy="409575"/>
              </a:xfrm>
              <a:prstGeom prst="ellipse">
                <a:avLst/>
              </a:pr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Oval 81">
                <a:extLst>
                  <a:ext uri="{FF2B5EF4-FFF2-40B4-BE49-F238E27FC236}">
                    <a16:creationId xmlns:a16="http://schemas.microsoft.com/office/drawing/2014/main" id="{1A4ABABF-80D0-423E-86E9-F4BBF7AC0DD3}"/>
                  </a:ext>
                </a:extLst>
              </p:cNvPr>
              <p:cNvSpPr>
                <a:spLocks noChangeArrowheads="1"/>
              </p:cNvSpPr>
              <p:nvPr/>
            </p:nvSpPr>
            <p:spPr bwMode="auto">
              <a:xfrm>
                <a:off x="6575424" y="1370796"/>
                <a:ext cx="198437" cy="409575"/>
              </a:xfrm>
              <a:prstGeom prst="ellipse">
                <a:avLst/>
              </a:pr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Line 82">
                <a:extLst>
                  <a:ext uri="{FF2B5EF4-FFF2-40B4-BE49-F238E27FC236}">
                    <a16:creationId xmlns:a16="http://schemas.microsoft.com/office/drawing/2014/main" id="{A4CCEF0D-CF30-4054-A133-420B3F1E6803}"/>
                  </a:ext>
                </a:extLst>
              </p:cNvPr>
              <p:cNvSpPr>
                <a:spLocks noChangeShapeType="1"/>
              </p:cNvSpPr>
              <p:nvPr/>
            </p:nvSpPr>
            <p:spPr bwMode="auto">
              <a:xfrm>
                <a:off x="6470650" y="1572410"/>
                <a:ext cx="409575" cy="0"/>
              </a:xfrm>
              <a:prstGeom prst="line">
                <a:avLst/>
              </a:prstGeom>
              <a:noFill/>
              <a:ln w="12700">
                <a:solidFill>
                  <a:schemeClr val="accent1"/>
                </a:solidFill>
              </a:ln>
              <a:effectLst/>
              <a:extLst>
                <a:ext uri="{909E8E84-426E-40DD-AFC4-6F175D3DCCD1}">
                  <a14:hiddenFill xmlns:a14="http://schemas.microsoft.com/office/drawing/2010/main">
                    <a:no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Freeform 83">
                <a:extLst>
                  <a:ext uri="{FF2B5EF4-FFF2-40B4-BE49-F238E27FC236}">
                    <a16:creationId xmlns:a16="http://schemas.microsoft.com/office/drawing/2014/main" id="{F2461890-4E8E-4EE8-BEC4-C4E763C9FFD6}"/>
                  </a:ext>
                </a:extLst>
              </p:cNvPr>
              <p:cNvSpPr>
                <a:spLocks/>
              </p:cNvSpPr>
              <p:nvPr/>
            </p:nvSpPr>
            <p:spPr bwMode="auto">
              <a:xfrm>
                <a:off x="6515100" y="1448590"/>
                <a:ext cx="319086" cy="46038"/>
              </a:xfrm>
              <a:custGeom>
                <a:avLst/>
                <a:gdLst>
                  <a:gd name="T0" fmla="*/ 85 w 85"/>
                  <a:gd name="T1" fmla="*/ 0 h 12"/>
                  <a:gd name="T2" fmla="*/ 43 w 85"/>
                  <a:gd name="T3" fmla="*/ 12 h 12"/>
                  <a:gd name="T4" fmla="*/ 0 w 85"/>
                  <a:gd name="T5" fmla="*/ 0 h 12"/>
                </a:gdLst>
                <a:ahLst/>
                <a:cxnLst>
                  <a:cxn ang="0">
                    <a:pos x="T0" y="T1"/>
                  </a:cxn>
                  <a:cxn ang="0">
                    <a:pos x="T2" y="T3"/>
                  </a:cxn>
                  <a:cxn ang="0">
                    <a:pos x="T4" y="T5"/>
                  </a:cxn>
                </a:cxnLst>
                <a:rect l="0" t="0" r="r" b="b"/>
                <a:pathLst>
                  <a:path w="85" h="12">
                    <a:moveTo>
                      <a:pt x="85" y="0"/>
                    </a:moveTo>
                    <a:cubicBezTo>
                      <a:pt x="74" y="7"/>
                      <a:pt x="59" y="12"/>
                      <a:pt x="43" y="12"/>
                    </a:cubicBezTo>
                    <a:cubicBezTo>
                      <a:pt x="26" y="12"/>
                      <a:pt x="11" y="7"/>
                      <a:pt x="0" y="0"/>
                    </a:cubicBezTo>
                  </a:path>
                </a:pathLst>
              </a:cu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Freeform 84">
                <a:extLst>
                  <a:ext uri="{FF2B5EF4-FFF2-40B4-BE49-F238E27FC236}">
                    <a16:creationId xmlns:a16="http://schemas.microsoft.com/office/drawing/2014/main" id="{9ED235C2-AC5D-4E8B-B5C2-7E34EC7533CE}"/>
                  </a:ext>
                </a:extLst>
              </p:cNvPr>
              <p:cNvSpPr>
                <a:spLocks/>
              </p:cNvSpPr>
              <p:nvPr/>
            </p:nvSpPr>
            <p:spPr bwMode="auto">
              <a:xfrm>
                <a:off x="6515100" y="1651790"/>
                <a:ext cx="319086" cy="49213"/>
              </a:xfrm>
              <a:custGeom>
                <a:avLst/>
                <a:gdLst>
                  <a:gd name="T0" fmla="*/ 85 w 85"/>
                  <a:gd name="T1" fmla="*/ 13 h 13"/>
                  <a:gd name="T2" fmla="*/ 43 w 85"/>
                  <a:gd name="T3" fmla="*/ 0 h 13"/>
                  <a:gd name="T4" fmla="*/ 0 w 85"/>
                  <a:gd name="T5" fmla="*/ 13 h 13"/>
                </a:gdLst>
                <a:ahLst/>
                <a:cxnLst>
                  <a:cxn ang="0">
                    <a:pos x="T0" y="T1"/>
                  </a:cxn>
                  <a:cxn ang="0">
                    <a:pos x="T2" y="T3"/>
                  </a:cxn>
                  <a:cxn ang="0">
                    <a:pos x="T4" y="T5"/>
                  </a:cxn>
                </a:cxnLst>
                <a:rect l="0" t="0" r="r" b="b"/>
                <a:pathLst>
                  <a:path w="85" h="13">
                    <a:moveTo>
                      <a:pt x="85" y="13"/>
                    </a:moveTo>
                    <a:cubicBezTo>
                      <a:pt x="74" y="5"/>
                      <a:pt x="59" y="0"/>
                      <a:pt x="43" y="0"/>
                    </a:cubicBezTo>
                    <a:cubicBezTo>
                      <a:pt x="26" y="0"/>
                      <a:pt x="11" y="5"/>
                      <a:pt x="0" y="13"/>
                    </a:cubicBezTo>
                  </a:path>
                </a:pathLst>
              </a:cu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632672AB-2B6E-48A3-A4F2-F9C5C14DF488}"/>
                </a:ext>
              </a:extLst>
            </p:cNvPr>
            <p:cNvSpPr/>
            <p:nvPr/>
          </p:nvSpPr>
          <p:spPr>
            <a:xfrm>
              <a:off x="6138860" y="1283922"/>
              <a:ext cx="2662240" cy="3211135"/>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Global footprint</a:t>
              </a:r>
            </a:p>
            <a:p>
              <a:pPr marL="0" lvl="1">
                <a:spcAft>
                  <a:spcPts val="3200"/>
                </a:spcAft>
                <a:defRPr/>
              </a:pPr>
              <a:r>
                <a:rPr lang="en-US" sz="16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Powerful scheduling engines</a:t>
              </a:r>
            </a:p>
            <a:p>
              <a:pPr marL="0" lvl="1">
                <a:spcAft>
                  <a:spcPts val="3200"/>
                </a:spcAft>
                <a:defRPr/>
              </a:pPr>
              <a:r>
                <a:rPr lang="en-US" sz="16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Auto scaling</a:t>
              </a:r>
            </a:p>
            <a:p>
              <a:pPr marL="0" lvl="1">
                <a:spcAft>
                  <a:spcPts val="3200"/>
                </a:spcAft>
                <a:defRPr/>
              </a:pPr>
              <a:r>
                <a:rPr lang="en-US" sz="16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CloudWatch metrics </a:t>
              </a:r>
            </a:p>
            <a:p>
              <a:pPr marL="0" lvl="1">
                <a:spcAft>
                  <a:spcPts val="3200"/>
                </a:spcAft>
                <a:defRPr/>
              </a:pPr>
              <a:r>
                <a:rPr lang="en-US" sz="16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Load balancers</a:t>
              </a:r>
              <a:endPar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8" name="Group 47">
              <a:extLst>
                <a:ext uri="{FF2B5EF4-FFF2-40B4-BE49-F238E27FC236}">
                  <a16:creationId xmlns:a16="http://schemas.microsoft.com/office/drawing/2014/main" id="{A7C3EC01-8E6A-49ED-B1E3-62348B9534C9}"/>
                </a:ext>
              </a:extLst>
            </p:cNvPr>
            <p:cNvGrpSpPr>
              <a:grpSpLocks noChangeAspect="1"/>
            </p:cNvGrpSpPr>
            <p:nvPr/>
          </p:nvGrpSpPr>
          <p:grpSpPr>
            <a:xfrm>
              <a:off x="5621979" y="2807417"/>
              <a:ext cx="384048" cy="382491"/>
              <a:chOff x="3259856" y="2094974"/>
              <a:chExt cx="565112" cy="562821"/>
            </a:xfrm>
          </p:grpSpPr>
          <p:cxnSp>
            <p:nvCxnSpPr>
              <p:cNvPr id="49" name="Straight Arrow Connector 48">
                <a:extLst>
                  <a:ext uri="{FF2B5EF4-FFF2-40B4-BE49-F238E27FC236}">
                    <a16:creationId xmlns:a16="http://schemas.microsoft.com/office/drawing/2014/main" id="{01AF1353-9B0D-4BDC-BCC4-23422CF03F6B}"/>
                  </a:ext>
                </a:extLst>
              </p:cNvPr>
              <p:cNvCxnSpPr/>
              <p:nvPr/>
            </p:nvCxnSpPr>
            <p:spPr>
              <a:xfrm flipV="1">
                <a:off x="3541249" y="2094974"/>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65DE9128-678A-42BE-BAE9-DD2AD9A72BEB}"/>
                  </a:ext>
                </a:extLst>
              </p:cNvPr>
              <p:cNvCxnSpPr>
                <a:cxnSpLocks/>
              </p:cNvCxnSpPr>
              <p:nvPr/>
            </p:nvCxnSpPr>
            <p:spPr>
              <a:xfrm rot="5400000" flipV="1">
                <a:off x="3693649" y="2247374"/>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449C2762-4A65-4DD4-A5AD-1862AC9822D4}"/>
                  </a:ext>
                </a:extLst>
              </p:cNvPr>
              <p:cNvCxnSpPr>
                <a:cxnSpLocks/>
              </p:cNvCxnSpPr>
              <p:nvPr/>
            </p:nvCxnSpPr>
            <p:spPr>
              <a:xfrm rot="10800000" flipV="1">
                <a:off x="3541249" y="2395157"/>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ED121096-BD21-4789-B33B-89AFBA868490}"/>
                  </a:ext>
                </a:extLst>
              </p:cNvPr>
              <p:cNvCxnSpPr>
                <a:cxnSpLocks/>
              </p:cNvCxnSpPr>
              <p:nvPr/>
            </p:nvCxnSpPr>
            <p:spPr>
              <a:xfrm rot="16200000" flipV="1">
                <a:off x="3391175" y="2247375"/>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5630BAE4-4D82-4A05-8254-D0F5A7B1C94B}"/>
                </a:ext>
              </a:extLst>
            </p:cNvPr>
            <p:cNvGrpSpPr/>
            <p:nvPr/>
          </p:nvGrpSpPr>
          <p:grpSpPr>
            <a:xfrm>
              <a:off x="5641688" y="4083931"/>
              <a:ext cx="344630" cy="343445"/>
              <a:chOff x="5231130" y="627076"/>
              <a:chExt cx="1117936" cy="1114093"/>
            </a:xfrm>
          </p:grpSpPr>
          <p:sp>
            <p:nvSpPr>
              <p:cNvPr id="54" name="Freeform: Shape 53">
                <a:extLst>
                  <a:ext uri="{FF2B5EF4-FFF2-40B4-BE49-F238E27FC236}">
                    <a16:creationId xmlns:a16="http://schemas.microsoft.com/office/drawing/2014/main" id="{152A212F-A4F2-4147-9D72-DC12CF25CA24}"/>
                  </a:ext>
                </a:extLst>
              </p:cNvPr>
              <p:cNvSpPr/>
              <p:nvPr/>
            </p:nvSpPr>
            <p:spPr>
              <a:xfrm>
                <a:off x="5389647" y="781598"/>
                <a:ext cx="959419" cy="959571"/>
              </a:xfrm>
              <a:custGeom>
                <a:avLst/>
                <a:gdLst>
                  <a:gd name="connsiteX0" fmla="*/ 406636 w 813401"/>
                  <a:gd name="connsiteY0" fmla="*/ 0 h 813530"/>
                  <a:gd name="connsiteX1" fmla="*/ 813401 w 813401"/>
                  <a:gd name="connsiteY1" fmla="*/ 406765 h 813530"/>
                  <a:gd name="connsiteX2" fmla="*/ 406636 w 813401"/>
                  <a:gd name="connsiteY2" fmla="*/ 813530 h 813530"/>
                  <a:gd name="connsiteX3" fmla="*/ 8135 w 813401"/>
                  <a:gd name="connsiteY3" fmla="*/ 488742 h 813530"/>
                  <a:gd name="connsiteX4" fmla="*/ 0 w 813401"/>
                  <a:gd name="connsiteY4" fmla="*/ 408047 h 813530"/>
                  <a:gd name="connsiteX5" fmla="*/ 399942 w 813401"/>
                  <a:gd name="connsiteY5" fmla="*/ 408047 h 813530"/>
                  <a:gd name="connsiteX6" fmla="*/ 399942 w 813401"/>
                  <a:gd name="connsiteY6" fmla="*/ 675 h 813530"/>
                  <a:gd name="connsiteX7" fmla="*/ 406636 w 813401"/>
                  <a:gd name="connsiteY7" fmla="*/ 0 h 81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401" h="813530">
                    <a:moveTo>
                      <a:pt x="406636" y="0"/>
                    </a:moveTo>
                    <a:cubicBezTo>
                      <a:pt x="631286" y="0"/>
                      <a:pt x="813401" y="182115"/>
                      <a:pt x="813401" y="406765"/>
                    </a:cubicBezTo>
                    <a:cubicBezTo>
                      <a:pt x="813401" y="631415"/>
                      <a:pt x="631286" y="813530"/>
                      <a:pt x="406636" y="813530"/>
                    </a:cubicBezTo>
                    <a:cubicBezTo>
                      <a:pt x="210067" y="813530"/>
                      <a:pt x="46065" y="674098"/>
                      <a:pt x="8135" y="488742"/>
                    </a:cubicBezTo>
                    <a:lnTo>
                      <a:pt x="0" y="408047"/>
                    </a:lnTo>
                    <a:lnTo>
                      <a:pt x="399942" y="408047"/>
                    </a:lnTo>
                    <a:lnTo>
                      <a:pt x="399942" y="675"/>
                    </a:lnTo>
                    <a:lnTo>
                      <a:pt x="406636" y="0"/>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55" name="Group 54">
                <a:extLst>
                  <a:ext uri="{FF2B5EF4-FFF2-40B4-BE49-F238E27FC236}">
                    <a16:creationId xmlns:a16="http://schemas.microsoft.com/office/drawing/2014/main" id="{88D75BE4-6FD1-4FDB-A2A8-EE0AE148544D}"/>
                  </a:ext>
                </a:extLst>
              </p:cNvPr>
              <p:cNvGrpSpPr/>
              <p:nvPr/>
            </p:nvGrpSpPr>
            <p:grpSpPr>
              <a:xfrm>
                <a:off x="5231130" y="627076"/>
                <a:ext cx="694481" cy="662278"/>
                <a:chOff x="5380927" y="634534"/>
                <a:chExt cx="582784" cy="555760"/>
              </a:xfrm>
            </p:grpSpPr>
            <p:sp>
              <p:nvSpPr>
                <p:cNvPr id="56" name="Freeform: Shape 55">
                  <a:extLst>
                    <a:ext uri="{FF2B5EF4-FFF2-40B4-BE49-F238E27FC236}">
                      <a16:creationId xmlns:a16="http://schemas.microsoft.com/office/drawing/2014/main" id="{D7CBE202-18F7-46ED-B788-2345A8E112FC}"/>
                    </a:ext>
                  </a:extLst>
                </p:cNvPr>
                <p:cNvSpPr/>
                <p:nvPr/>
              </p:nvSpPr>
              <p:spPr>
                <a:xfrm rot="1992315" flipV="1">
                  <a:off x="5568048" y="634534"/>
                  <a:ext cx="395663" cy="333411"/>
                </a:xfrm>
                <a:custGeom>
                  <a:avLst/>
                  <a:gdLst>
                    <a:gd name="connsiteX0" fmla="*/ 177441 w 395663"/>
                    <a:gd name="connsiteY0" fmla="*/ 333411 h 333411"/>
                    <a:gd name="connsiteX1" fmla="*/ 395663 w 395663"/>
                    <a:gd name="connsiteY1" fmla="*/ 0 h 333411"/>
                    <a:gd name="connsiteX2" fmla="*/ 0 w 395663"/>
                    <a:gd name="connsiteY2" fmla="*/ 0 h 333411"/>
                    <a:gd name="connsiteX3" fmla="*/ 1108 w 395663"/>
                    <a:gd name="connsiteY3" fmla="*/ 41895 h 333411"/>
                    <a:gd name="connsiteX4" fmla="*/ 118607 w 395663"/>
                    <a:gd name="connsiteY4" fmla="*/ 285834 h 333411"/>
                    <a:gd name="connsiteX5" fmla="*/ 177441 w 395663"/>
                    <a:gd name="connsiteY5" fmla="*/ 333411 h 33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63" h="333411">
                      <a:moveTo>
                        <a:pt x="177441" y="333411"/>
                      </a:moveTo>
                      <a:lnTo>
                        <a:pt x="395663" y="0"/>
                      </a:lnTo>
                      <a:lnTo>
                        <a:pt x="0" y="0"/>
                      </a:lnTo>
                      <a:lnTo>
                        <a:pt x="1108" y="41895"/>
                      </a:lnTo>
                      <a:cubicBezTo>
                        <a:pt x="11155" y="132505"/>
                        <a:pt x="51447" y="219211"/>
                        <a:pt x="118607" y="285834"/>
                      </a:cubicBezTo>
                      <a:lnTo>
                        <a:pt x="177441" y="333411"/>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Freeform: Shape 56">
                  <a:extLst>
                    <a:ext uri="{FF2B5EF4-FFF2-40B4-BE49-F238E27FC236}">
                      <a16:creationId xmlns:a16="http://schemas.microsoft.com/office/drawing/2014/main" id="{9A7E79B0-FE12-45AE-A968-2D883F14FCC7}"/>
                    </a:ext>
                  </a:extLst>
                </p:cNvPr>
                <p:cNvSpPr/>
                <p:nvPr/>
              </p:nvSpPr>
              <p:spPr>
                <a:xfrm rot="1992315" flipV="1">
                  <a:off x="5380927" y="972971"/>
                  <a:ext cx="398636" cy="217323"/>
                </a:xfrm>
                <a:custGeom>
                  <a:avLst/>
                  <a:gdLst>
                    <a:gd name="connsiteX0" fmla="*/ 460 w 398636"/>
                    <a:gd name="connsiteY0" fmla="*/ 217323 h 217323"/>
                    <a:gd name="connsiteX1" fmla="*/ 398636 w 398636"/>
                    <a:gd name="connsiteY1" fmla="*/ 217323 h 217323"/>
                    <a:gd name="connsiteX2" fmla="*/ 66598 w 398636"/>
                    <a:gd name="connsiteY2" fmla="*/ 0 h 217323"/>
                    <a:gd name="connsiteX3" fmla="*/ 65788 w 398636"/>
                    <a:gd name="connsiteY3" fmla="*/ 1002 h 217323"/>
                    <a:gd name="connsiteX4" fmla="*/ 0 w 398636"/>
                    <a:gd name="connsiteY4" fmla="*/ 199925 h 217323"/>
                    <a:gd name="connsiteX5" fmla="*/ 460 w 398636"/>
                    <a:gd name="connsiteY5" fmla="*/ 217323 h 21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36" h="217323">
                      <a:moveTo>
                        <a:pt x="460" y="217323"/>
                      </a:moveTo>
                      <a:lnTo>
                        <a:pt x="398636" y="217323"/>
                      </a:lnTo>
                      <a:lnTo>
                        <a:pt x="66598" y="0"/>
                      </a:lnTo>
                      <a:lnTo>
                        <a:pt x="65788" y="1002"/>
                      </a:lnTo>
                      <a:cubicBezTo>
                        <a:pt x="25420" y="62679"/>
                        <a:pt x="3965" y="131262"/>
                        <a:pt x="0" y="199925"/>
                      </a:cubicBezTo>
                      <a:lnTo>
                        <a:pt x="460" y="217323"/>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58" name="Freeform 5">
              <a:extLst>
                <a:ext uri="{FF2B5EF4-FFF2-40B4-BE49-F238E27FC236}">
                  <a16:creationId xmlns:a16="http://schemas.microsoft.com/office/drawing/2014/main" id="{2DE62163-897F-4DCB-8B8B-679842875AC6}"/>
                </a:ext>
              </a:extLst>
            </p:cNvPr>
            <p:cNvSpPr>
              <a:spLocks noChangeAspect="1"/>
            </p:cNvSpPr>
            <p:nvPr/>
          </p:nvSpPr>
          <p:spPr bwMode="auto">
            <a:xfrm>
              <a:off x="5621979" y="3503245"/>
              <a:ext cx="384048" cy="251981"/>
            </a:xfrm>
            <a:custGeom>
              <a:avLst/>
              <a:gdLst>
                <a:gd name="T0" fmla="*/ 1867 w 12865"/>
                <a:gd name="T1" fmla="*/ 3701 h 8457"/>
                <a:gd name="T2" fmla="*/ 1842 w 12865"/>
                <a:gd name="T3" fmla="*/ 3302 h 8457"/>
                <a:gd name="T4" fmla="*/ 3573 w 12865"/>
                <a:gd name="T5" fmla="*/ 561 h 8457"/>
                <a:gd name="T6" fmla="*/ 7037 w 12865"/>
                <a:gd name="T7" fmla="*/ 1072 h 8457"/>
                <a:gd name="T8" fmla="*/ 7989 w 12865"/>
                <a:gd name="T9" fmla="*/ 2522 h 8457"/>
                <a:gd name="T10" fmla="*/ 7989 w 12865"/>
                <a:gd name="T11" fmla="*/ 2522 h 8457"/>
                <a:gd name="T12" fmla="*/ 10662 w 12865"/>
                <a:gd name="T13" fmla="*/ 3634 h 8457"/>
                <a:gd name="T14" fmla="*/ 10658 w 12865"/>
                <a:gd name="T15" fmla="*/ 3660 h 8457"/>
                <a:gd name="T16" fmla="*/ 12865 w 12865"/>
                <a:gd name="T17" fmla="*/ 6058 h 8457"/>
                <a:gd name="T18" fmla="*/ 10596 w 12865"/>
                <a:gd name="T19" fmla="*/ 8457 h 8457"/>
                <a:gd name="T20" fmla="*/ 1660 w 12865"/>
                <a:gd name="T21" fmla="*/ 8448 h 8457"/>
                <a:gd name="T22" fmla="*/ 0 w 12865"/>
                <a:gd name="T23" fmla="*/ 6039 h 8457"/>
                <a:gd name="T24" fmla="*/ 1867 w 12865"/>
                <a:gd name="T25" fmla="*/ 3700 h 8457"/>
                <a:gd name="T26" fmla="*/ 1867 w 12865"/>
                <a:gd name="T27" fmla="*/ 3701 h 8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65" h="8457">
                  <a:moveTo>
                    <a:pt x="1867" y="3701"/>
                  </a:moveTo>
                  <a:cubicBezTo>
                    <a:pt x="1850" y="3570"/>
                    <a:pt x="1842" y="3437"/>
                    <a:pt x="1842" y="3302"/>
                  </a:cubicBezTo>
                  <a:cubicBezTo>
                    <a:pt x="1842" y="2151"/>
                    <a:pt x="2544" y="1066"/>
                    <a:pt x="3573" y="561"/>
                  </a:cubicBezTo>
                  <a:cubicBezTo>
                    <a:pt x="4714" y="0"/>
                    <a:pt x="6110" y="207"/>
                    <a:pt x="7037" y="1072"/>
                  </a:cubicBezTo>
                  <a:cubicBezTo>
                    <a:pt x="7466" y="1471"/>
                    <a:pt x="7781" y="1975"/>
                    <a:pt x="7989" y="2522"/>
                  </a:cubicBezTo>
                  <a:cubicBezTo>
                    <a:pt x="7989" y="2522"/>
                    <a:pt x="7989" y="2522"/>
                    <a:pt x="7989" y="2522"/>
                  </a:cubicBezTo>
                  <a:cubicBezTo>
                    <a:pt x="8563" y="1617"/>
                    <a:pt x="10784" y="1816"/>
                    <a:pt x="10662" y="3634"/>
                  </a:cubicBezTo>
                  <a:cubicBezTo>
                    <a:pt x="10658" y="3660"/>
                    <a:pt x="10658" y="3660"/>
                    <a:pt x="10658" y="3660"/>
                  </a:cubicBezTo>
                  <a:cubicBezTo>
                    <a:pt x="11457" y="3787"/>
                    <a:pt x="12865" y="4415"/>
                    <a:pt x="12865" y="6058"/>
                  </a:cubicBezTo>
                  <a:cubicBezTo>
                    <a:pt x="12865" y="7981"/>
                    <a:pt x="10596" y="8457"/>
                    <a:pt x="10596" y="8457"/>
                  </a:cubicBezTo>
                  <a:cubicBezTo>
                    <a:pt x="1660" y="8448"/>
                    <a:pt x="1660" y="8448"/>
                    <a:pt x="1660" y="8448"/>
                  </a:cubicBezTo>
                  <a:cubicBezTo>
                    <a:pt x="1660" y="8448"/>
                    <a:pt x="0" y="7825"/>
                    <a:pt x="0" y="6039"/>
                  </a:cubicBezTo>
                  <a:cubicBezTo>
                    <a:pt x="0" y="4634"/>
                    <a:pt x="989" y="3909"/>
                    <a:pt x="1867" y="3700"/>
                  </a:cubicBezTo>
                  <a:lnTo>
                    <a:pt x="1867" y="3701"/>
                  </a:lnTo>
                  <a:close/>
                </a:path>
              </a:pathLst>
            </a:custGeom>
            <a:noFill/>
            <a:ln w="12700">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grpSp>
          <p:nvGrpSpPr>
            <p:cNvPr id="60" name="Group 4">
              <a:extLst>
                <a:ext uri="{FF2B5EF4-FFF2-40B4-BE49-F238E27FC236}">
                  <a16:creationId xmlns:a16="http://schemas.microsoft.com/office/drawing/2014/main" id="{3DB92190-E3DB-4856-B882-F99F25484A17}"/>
                </a:ext>
              </a:extLst>
            </p:cNvPr>
            <p:cNvGrpSpPr>
              <a:grpSpLocks noChangeAspect="1"/>
            </p:cNvGrpSpPr>
            <p:nvPr/>
          </p:nvGrpSpPr>
          <p:grpSpPr bwMode="auto">
            <a:xfrm>
              <a:off x="5648181" y="2026059"/>
              <a:ext cx="331645" cy="384048"/>
              <a:chOff x="3622" y="1209"/>
              <a:chExt cx="462" cy="535"/>
            </a:xfrm>
          </p:grpSpPr>
          <p:sp>
            <p:nvSpPr>
              <p:cNvPr id="61" name="Freeform 5">
                <a:extLst>
                  <a:ext uri="{FF2B5EF4-FFF2-40B4-BE49-F238E27FC236}">
                    <a16:creationId xmlns:a16="http://schemas.microsoft.com/office/drawing/2014/main" id="{5EAD3B07-D9D8-4DEB-8779-3974F369B221}"/>
                  </a:ext>
                </a:extLst>
              </p:cNvPr>
              <p:cNvSpPr>
                <a:spLocks noEditPoints="1"/>
              </p:cNvSpPr>
              <p:nvPr/>
            </p:nvSpPr>
            <p:spPr bwMode="auto">
              <a:xfrm>
                <a:off x="3622" y="1388"/>
                <a:ext cx="462" cy="356"/>
              </a:xfrm>
              <a:custGeom>
                <a:avLst/>
                <a:gdLst>
                  <a:gd name="T0" fmla="*/ 0 w 1359"/>
                  <a:gd name="T1" fmla="*/ 932 h 1046"/>
                  <a:gd name="T2" fmla="*/ 1264 w 1359"/>
                  <a:gd name="T3" fmla="*/ 1046 h 1046"/>
                  <a:gd name="T4" fmla="*/ 1359 w 1359"/>
                  <a:gd name="T5" fmla="*/ 0 h 1046"/>
                  <a:gd name="T6" fmla="*/ 0 w 1359"/>
                  <a:gd name="T7" fmla="*/ 0 h 1046"/>
                  <a:gd name="T8" fmla="*/ 87 w 1359"/>
                  <a:gd name="T9" fmla="*/ 952 h 1046"/>
                  <a:gd name="T10" fmla="*/ 332 w 1359"/>
                  <a:gd name="T11" fmla="*/ 708 h 1046"/>
                  <a:gd name="T12" fmla="*/ 332 w 1359"/>
                  <a:gd name="T13" fmla="*/ 952 h 1046"/>
                  <a:gd name="T14" fmla="*/ 87 w 1359"/>
                  <a:gd name="T15" fmla="*/ 645 h 1046"/>
                  <a:gd name="T16" fmla="*/ 332 w 1359"/>
                  <a:gd name="T17" fmla="*/ 397 h 1046"/>
                  <a:gd name="T18" fmla="*/ 332 w 1359"/>
                  <a:gd name="T19" fmla="*/ 645 h 1046"/>
                  <a:gd name="T20" fmla="*/ 87 w 1359"/>
                  <a:gd name="T21" fmla="*/ 338 h 1046"/>
                  <a:gd name="T22" fmla="*/ 332 w 1359"/>
                  <a:gd name="T23" fmla="*/ 90 h 1046"/>
                  <a:gd name="T24" fmla="*/ 332 w 1359"/>
                  <a:gd name="T25" fmla="*/ 338 h 1046"/>
                  <a:gd name="T26" fmla="*/ 395 w 1359"/>
                  <a:gd name="T27" fmla="*/ 952 h 1046"/>
                  <a:gd name="T28" fmla="*/ 644 w 1359"/>
                  <a:gd name="T29" fmla="*/ 708 h 1046"/>
                  <a:gd name="T30" fmla="*/ 644 w 1359"/>
                  <a:gd name="T31" fmla="*/ 645 h 1046"/>
                  <a:gd name="T32" fmla="*/ 395 w 1359"/>
                  <a:gd name="T33" fmla="*/ 397 h 1046"/>
                  <a:gd name="T34" fmla="*/ 644 w 1359"/>
                  <a:gd name="T35" fmla="*/ 645 h 1046"/>
                  <a:gd name="T36" fmla="*/ 395 w 1359"/>
                  <a:gd name="T37" fmla="*/ 338 h 1046"/>
                  <a:gd name="T38" fmla="*/ 644 w 1359"/>
                  <a:gd name="T39" fmla="*/ 90 h 1046"/>
                  <a:gd name="T40" fmla="*/ 952 w 1359"/>
                  <a:gd name="T41" fmla="*/ 952 h 1046"/>
                  <a:gd name="T42" fmla="*/ 707 w 1359"/>
                  <a:gd name="T43" fmla="*/ 708 h 1046"/>
                  <a:gd name="T44" fmla="*/ 952 w 1359"/>
                  <a:gd name="T45" fmla="*/ 952 h 1046"/>
                  <a:gd name="T46" fmla="*/ 952 w 1359"/>
                  <a:gd name="T47" fmla="*/ 645 h 1046"/>
                  <a:gd name="T48" fmla="*/ 707 w 1359"/>
                  <a:gd name="T49" fmla="*/ 397 h 1046"/>
                  <a:gd name="T50" fmla="*/ 952 w 1359"/>
                  <a:gd name="T51" fmla="*/ 645 h 1046"/>
                  <a:gd name="T52" fmla="*/ 952 w 1359"/>
                  <a:gd name="T53" fmla="*/ 338 h 1046"/>
                  <a:gd name="T54" fmla="*/ 707 w 1359"/>
                  <a:gd name="T55" fmla="*/ 90 h 1046"/>
                  <a:gd name="T56" fmla="*/ 952 w 1359"/>
                  <a:gd name="T57" fmla="*/ 338 h 1046"/>
                  <a:gd name="T58" fmla="*/ 1264 w 1359"/>
                  <a:gd name="T59" fmla="*/ 952 h 1046"/>
                  <a:gd name="T60" fmla="*/ 1015 w 1359"/>
                  <a:gd name="T61" fmla="*/ 708 h 1046"/>
                  <a:gd name="T62" fmla="*/ 1264 w 1359"/>
                  <a:gd name="T63" fmla="*/ 952 h 1046"/>
                  <a:gd name="T64" fmla="*/ 1015 w 1359"/>
                  <a:gd name="T65" fmla="*/ 645 h 1046"/>
                  <a:gd name="T66" fmla="*/ 1264 w 1359"/>
                  <a:gd name="T67" fmla="*/ 397 h 1046"/>
                  <a:gd name="T68" fmla="*/ 1264 w 1359"/>
                  <a:gd name="T69" fmla="*/ 338 h 1046"/>
                  <a:gd name="T70" fmla="*/ 1015 w 1359"/>
                  <a:gd name="T71" fmla="*/ 90 h 1046"/>
                  <a:gd name="T72" fmla="*/ 1264 w 1359"/>
                  <a:gd name="T73" fmla="*/ 338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9" h="1046">
                    <a:moveTo>
                      <a:pt x="0" y="0"/>
                    </a:moveTo>
                    <a:cubicBezTo>
                      <a:pt x="0" y="932"/>
                      <a:pt x="0" y="932"/>
                      <a:pt x="0" y="932"/>
                    </a:cubicBezTo>
                    <a:cubicBezTo>
                      <a:pt x="0" y="995"/>
                      <a:pt x="43" y="1046"/>
                      <a:pt x="95" y="1046"/>
                    </a:cubicBezTo>
                    <a:cubicBezTo>
                      <a:pt x="1264" y="1046"/>
                      <a:pt x="1264" y="1046"/>
                      <a:pt x="1264" y="1046"/>
                    </a:cubicBezTo>
                    <a:cubicBezTo>
                      <a:pt x="1315" y="1046"/>
                      <a:pt x="1359" y="995"/>
                      <a:pt x="1359" y="932"/>
                    </a:cubicBezTo>
                    <a:cubicBezTo>
                      <a:pt x="1359" y="0"/>
                      <a:pt x="1359" y="0"/>
                      <a:pt x="1359" y="0"/>
                    </a:cubicBezTo>
                    <a:cubicBezTo>
                      <a:pt x="0" y="0"/>
                      <a:pt x="0" y="0"/>
                      <a:pt x="0" y="0"/>
                    </a:cubicBezTo>
                    <a:cubicBezTo>
                      <a:pt x="0" y="0"/>
                      <a:pt x="0" y="0"/>
                      <a:pt x="0" y="0"/>
                    </a:cubicBezTo>
                    <a:close/>
                    <a:moveTo>
                      <a:pt x="332" y="952"/>
                    </a:moveTo>
                    <a:cubicBezTo>
                      <a:pt x="87" y="952"/>
                      <a:pt x="87" y="952"/>
                      <a:pt x="87" y="952"/>
                    </a:cubicBezTo>
                    <a:cubicBezTo>
                      <a:pt x="87" y="708"/>
                      <a:pt x="87" y="708"/>
                      <a:pt x="87" y="708"/>
                    </a:cubicBezTo>
                    <a:cubicBezTo>
                      <a:pt x="332" y="708"/>
                      <a:pt x="332" y="708"/>
                      <a:pt x="332" y="708"/>
                    </a:cubicBezTo>
                    <a:cubicBezTo>
                      <a:pt x="332" y="952"/>
                      <a:pt x="332" y="952"/>
                      <a:pt x="332" y="952"/>
                    </a:cubicBezTo>
                    <a:cubicBezTo>
                      <a:pt x="332" y="952"/>
                      <a:pt x="332" y="952"/>
                      <a:pt x="332" y="952"/>
                    </a:cubicBezTo>
                    <a:close/>
                    <a:moveTo>
                      <a:pt x="332" y="645"/>
                    </a:moveTo>
                    <a:cubicBezTo>
                      <a:pt x="87" y="645"/>
                      <a:pt x="87" y="645"/>
                      <a:pt x="87" y="645"/>
                    </a:cubicBezTo>
                    <a:cubicBezTo>
                      <a:pt x="87" y="397"/>
                      <a:pt x="87" y="397"/>
                      <a:pt x="87" y="397"/>
                    </a:cubicBezTo>
                    <a:cubicBezTo>
                      <a:pt x="332" y="397"/>
                      <a:pt x="332" y="397"/>
                      <a:pt x="332" y="397"/>
                    </a:cubicBezTo>
                    <a:cubicBezTo>
                      <a:pt x="332" y="645"/>
                      <a:pt x="332" y="645"/>
                      <a:pt x="332" y="645"/>
                    </a:cubicBezTo>
                    <a:cubicBezTo>
                      <a:pt x="332" y="645"/>
                      <a:pt x="332" y="645"/>
                      <a:pt x="332" y="645"/>
                    </a:cubicBezTo>
                    <a:close/>
                    <a:moveTo>
                      <a:pt x="332" y="338"/>
                    </a:moveTo>
                    <a:cubicBezTo>
                      <a:pt x="87" y="338"/>
                      <a:pt x="87" y="338"/>
                      <a:pt x="87" y="338"/>
                    </a:cubicBezTo>
                    <a:cubicBezTo>
                      <a:pt x="87" y="90"/>
                      <a:pt x="87" y="90"/>
                      <a:pt x="87" y="90"/>
                    </a:cubicBezTo>
                    <a:cubicBezTo>
                      <a:pt x="332" y="90"/>
                      <a:pt x="332" y="90"/>
                      <a:pt x="332" y="90"/>
                    </a:cubicBezTo>
                    <a:cubicBezTo>
                      <a:pt x="332" y="338"/>
                      <a:pt x="332" y="338"/>
                      <a:pt x="332" y="338"/>
                    </a:cubicBezTo>
                    <a:cubicBezTo>
                      <a:pt x="332" y="338"/>
                      <a:pt x="332" y="338"/>
                      <a:pt x="332" y="338"/>
                    </a:cubicBezTo>
                    <a:close/>
                    <a:moveTo>
                      <a:pt x="644" y="952"/>
                    </a:moveTo>
                    <a:cubicBezTo>
                      <a:pt x="395" y="952"/>
                      <a:pt x="395" y="952"/>
                      <a:pt x="395" y="952"/>
                    </a:cubicBezTo>
                    <a:cubicBezTo>
                      <a:pt x="395" y="708"/>
                      <a:pt x="395" y="708"/>
                      <a:pt x="395" y="708"/>
                    </a:cubicBezTo>
                    <a:cubicBezTo>
                      <a:pt x="644" y="708"/>
                      <a:pt x="644" y="708"/>
                      <a:pt x="644" y="708"/>
                    </a:cubicBezTo>
                    <a:cubicBezTo>
                      <a:pt x="644" y="952"/>
                      <a:pt x="644" y="952"/>
                      <a:pt x="644" y="952"/>
                    </a:cubicBezTo>
                    <a:close/>
                    <a:moveTo>
                      <a:pt x="644" y="645"/>
                    </a:moveTo>
                    <a:cubicBezTo>
                      <a:pt x="395" y="645"/>
                      <a:pt x="395" y="645"/>
                      <a:pt x="395" y="645"/>
                    </a:cubicBezTo>
                    <a:cubicBezTo>
                      <a:pt x="395" y="397"/>
                      <a:pt x="395" y="397"/>
                      <a:pt x="395" y="397"/>
                    </a:cubicBezTo>
                    <a:cubicBezTo>
                      <a:pt x="644" y="397"/>
                      <a:pt x="644" y="397"/>
                      <a:pt x="644" y="397"/>
                    </a:cubicBezTo>
                    <a:cubicBezTo>
                      <a:pt x="644" y="645"/>
                      <a:pt x="644" y="645"/>
                      <a:pt x="644" y="645"/>
                    </a:cubicBezTo>
                    <a:close/>
                    <a:moveTo>
                      <a:pt x="644" y="338"/>
                    </a:moveTo>
                    <a:cubicBezTo>
                      <a:pt x="395" y="338"/>
                      <a:pt x="395" y="338"/>
                      <a:pt x="395" y="338"/>
                    </a:cubicBezTo>
                    <a:cubicBezTo>
                      <a:pt x="395" y="90"/>
                      <a:pt x="395" y="90"/>
                      <a:pt x="395" y="90"/>
                    </a:cubicBezTo>
                    <a:cubicBezTo>
                      <a:pt x="644" y="90"/>
                      <a:pt x="644" y="90"/>
                      <a:pt x="644" y="90"/>
                    </a:cubicBezTo>
                    <a:cubicBezTo>
                      <a:pt x="644" y="338"/>
                      <a:pt x="644" y="338"/>
                      <a:pt x="644" y="338"/>
                    </a:cubicBezTo>
                    <a:close/>
                    <a:moveTo>
                      <a:pt x="952" y="952"/>
                    </a:moveTo>
                    <a:cubicBezTo>
                      <a:pt x="707" y="952"/>
                      <a:pt x="707" y="952"/>
                      <a:pt x="707" y="952"/>
                    </a:cubicBezTo>
                    <a:cubicBezTo>
                      <a:pt x="707" y="708"/>
                      <a:pt x="707" y="708"/>
                      <a:pt x="707" y="708"/>
                    </a:cubicBezTo>
                    <a:cubicBezTo>
                      <a:pt x="952" y="708"/>
                      <a:pt x="952" y="708"/>
                      <a:pt x="952" y="708"/>
                    </a:cubicBezTo>
                    <a:cubicBezTo>
                      <a:pt x="952" y="952"/>
                      <a:pt x="952" y="952"/>
                      <a:pt x="952" y="952"/>
                    </a:cubicBezTo>
                    <a:cubicBezTo>
                      <a:pt x="952" y="952"/>
                      <a:pt x="952" y="952"/>
                      <a:pt x="952" y="952"/>
                    </a:cubicBezTo>
                    <a:close/>
                    <a:moveTo>
                      <a:pt x="952" y="645"/>
                    </a:moveTo>
                    <a:cubicBezTo>
                      <a:pt x="707" y="645"/>
                      <a:pt x="707" y="645"/>
                      <a:pt x="707" y="645"/>
                    </a:cubicBezTo>
                    <a:cubicBezTo>
                      <a:pt x="707" y="397"/>
                      <a:pt x="707" y="397"/>
                      <a:pt x="707" y="397"/>
                    </a:cubicBezTo>
                    <a:cubicBezTo>
                      <a:pt x="952" y="397"/>
                      <a:pt x="952" y="397"/>
                      <a:pt x="952" y="397"/>
                    </a:cubicBezTo>
                    <a:cubicBezTo>
                      <a:pt x="952" y="645"/>
                      <a:pt x="952" y="645"/>
                      <a:pt x="952" y="645"/>
                    </a:cubicBezTo>
                    <a:cubicBezTo>
                      <a:pt x="952" y="645"/>
                      <a:pt x="952" y="645"/>
                      <a:pt x="952" y="645"/>
                    </a:cubicBezTo>
                    <a:close/>
                    <a:moveTo>
                      <a:pt x="952" y="338"/>
                    </a:moveTo>
                    <a:cubicBezTo>
                      <a:pt x="707" y="338"/>
                      <a:pt x="707" y="338"/>
                      <a:pt x="707" y="338"/>
                    </a:cubicBezTo>
                    <a:cubicBezTo>
                      <a:pt x="707" y="90"/>
                      <a:pt x="707" y="90"/>
                      <a:pt x="707" y="90"/>
                    </a:cubicBezTo>
                    <a:cubicBezTo>
                      <a:pt x="952" y="90"/>
                      <a:pt x="952" y="90"/>
                      <a:pt x="952" y="90"/>
                    </a:cubicBezTo>
                    <a:cubicBezTo>
                      <a:pt x="952" y="338"/>
                      <a:pt x="952" y="338"/>
                      <a:pt x="952" y="338"/>
                    </a:cubicBezTo>
                    <a:cubicBezTo>
                      <a:pt x="952" y="338"/>
                      <a:pt x="952" y="338"/>
                      <a:pt x="952" y="338"/>
                    </a:cubicBezTo>
                    <a:close/>
                    <a:moveTo>
                      <a:pt x="1264" y="952"/>
                    </a:moveTo>
                    <a:cubicBezTo>
                      <a:pt x="1015" y="952"/>
                      <a:pt x="1015" y="952"/>
                      <a:pt x="1015" y="952"/>
                    </a:cubicBezTo>
                    <a:cubicBezTo>
                      <a:pt x="1015" y="708"/>
                      <a:pt x="1015" y="708"/>
                      <a:pt x="1015" y="708"/>
                    </a:cubicBezTo>
                    <a:cubicBezTo>
                      <a:pt x="1264" y="708"/>
                      <a:pt x="1264" y="708"/>
                      <a:pt x="1264" y="708"/>
                    </a:cubicBezTo>
                    <a:cubicBezTo>
                      <a:pt x="1264" y="952"/>
                      <a:pt x="1264" y="952"/>
                      <a:pt x="1264" y="952"/>
                    </a:cubicBezTo>
                    <a:close/>
                    <a:moveTo>
                      <a:pt x="1264" y="645"/>
                    </a:moveTo>
                    <a:cubicBezTo>
                      <a:pt x="1015" y="645"/>
                      <a:pt x="1015" y="645"/>
                      <a:pt x="1015" y="645"/>
                    </a:cubicBezTo>
                    <a:cubicBezTo>
                      <a:pt x="1015" y="397"/>
                      <a:pt x="1015" y="397"/>
                      <a:pt x="1015" y="397"/>
                    </a:cubicBezTo>
                    <a:cubicBezTo>
                      <a:pt x="1264" y="397"/>
                      <a:pt x="1264" y="397"/>
                      <a:pt x="1264" y="397"/>
                    </a:cubicBezTo>
                    <a:cubicBezTo>
                      <a:pt x="1264" y="645"/>
                      <a:pt x="1264" y="645"/>
                      <a:pt x="1264" y="645"/>
                    </a:cubicBezTo>
                    <a:close/>
                    <a:moveTo>
                      <a:pt x="1264" y="338"/>
                    </a:moveTo>
                    <a:cubicBezTo>
                      <a:pt x="1015" y="338"/>
                      <a:pt x="1015" y="338"/>
                      <a:pt x="1015" y="338"/>
                    </a:cubicBezTo>
                    <a:cubicBezTo>
                      <a:pt x="1015" y="90"/>
                      <a:pt x="1015" y="90"/>
                      <a:pt x="1015" y="90"/>
                    </a:cubicBezTo>
                    <a:cubicBezTo>
                      <a:pt x="1264" y="90"/>
                      <a:pt x="1264" y="90"/>
                      <a:pt x="1264" y="90"/>
                    </a:cubicBezTo>
                    <a:cubicBezTo>
                      <a:pt x="1264" y="338"/>
                      <a:pt x="1264" y="338"/>
                      <a:pt x="1264" y="338"/>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6">
                <a:extLst>
                  <a:ext uri="{FF2B5EF4-FFF2-40B4-BE49-F238E27FC236}">
                    <a16:creationId xmlns:a16="http://schemas.microsoft.com/office/drawing/2014/main" id="{6D979285-97E1-4E38-855D-DB50D9F02DAC}"/>
                  </a:ext>
                </a:extLst>
              </p:cNvPr>
              <p:cNvSpPr>
                <a:spLocks noEditPoints="1"/>
              </p:cNvSpPr>
              <p:nvPr/>
            </p:nvSpPr>
            <p:spPr bwMode="auto">
              <a:xfrm>
                <a:off x="3622" y="1209"/>
                <a:ext cx="462" cy="163"/>
              </a:xfrm>
              <a:custGeom>
                <a:avLst/>
                <a:gdLst>
                  <a:gd name="T0" fmla="*/ 1264 w 1359"/>
                  <a:gd name="T1" fmla="*/ 201 h 480"/>
                  <a:gd name="T2" fmla="*/ 1031 w 1359"/>
                  <a:gd name="T3" fmla="*/ 201 h 480"/>
                  <a:gd name="T4" fmla="*/ 1031 w 1359"/>
                  <a:gd name="T5" fmla="*/ 59 h 480"/>
                  <a:gd name="T6" fmla="*/ 983 w 1359"/>
                  <a:gd name="T7" fmla="*/ 0 h 480"/>
                  <a:gd name="T8" fmla="*/ 936 w 1359"/>
                  <a:gd name="T9" fmla="*/ 59 h 480"/>
                  <a:gd name="T10" fmla="*/ 936 w 1359"/>
                  <a:gd name="T11" fmla="*/ 201 h 480"/>
                  <a:gd name="T12" fmla="*/ 411 w 1359"/>
                  <a:gd name="T13" fmla="*/ 201 h 480"/>
                  <a:gd name="T14" fmla="*/ 411 w 1359"/>
                  <a:gd name="T15" fmla="*/ 59 h 480"/>
                  <a:gd name="T16" fmla="*/ 363 w 1359"/>
                  <a:gd name="T17" fmla="*/ 0 h 480"/>
                  <a:gd name="T18" fmla="*/ 316 w 1359"/>
                  <a:gd name="T19" fmla="*/ 59 h 480"/>
                  <a:gd name="T20" fmla="*/ 316 w 1359"/>
                  <a:gd name="T21" fmla="*/ 201 h 480"/>
                  <a:gd name="T22" fmla="*/ 95 w 1359"/>
                  <a:gd name="T23" fmla="*/ 201 h 480"/>
                  <a:gd name="T24" fmla="*/ 0 w 1359"/>
                  <a:gd name="T25" fmla="*/ 315 h 480"/>
                  <a:gd name="T26" fmla="*/ 0 w 1359"/>
                  <a:gd name="T27" fmla="*/ 480 h 480"/>
                  <a:gd name="T28" fmla="*/ 1359 w 1359"/>
                  <a:gd name="T29" fmla="*/ 480 h 480"/>
                  <a:gd name="T30" fmla="*/ 1359 w 1359"/>
                  <a:gd name="T31" fmla="*/ 315 h 480"/>
                  <a:gd name="T32" fmla="*/ 1264 w 1359"/>
                  <a:gd name="T33" fmla="*/ 201 h 480"/>
                  <a:gd name="T34" fmla="*/ 363 w 1359"/>
                  <a:gd name="T35" fmla="*/ 417 h 480"/>
                  <a:gd name="T36" fmla="*/ 276 w 1359"/>
                  <a:gd name="T37" fmla="*/ 327 h 480"/>
                  <a:gd name="T38" fmla="*/ 316 w 1359"/>
                  <a:gd name="T39" fmla="*/ 252 h 480"/>
                  <a:gd name="T40" fmla="*/ 316 w 1359"/>
                  <a:gd name="T41" fmla="*/ 295 h 480"/>
                  <a:gd name="T42" fmla="*/ 363 w 1359"/>
                  <a:gd name="T43" fmla="*/ 354 h 480"/>
                  <a:gd name="T44" fmla="*/ 411 w 1359"/>
                  <a:gd name="T45" fmla="*/ 295 h 480"/>
                  <a:gd name="T46" fmla="*/ 411 w 1359"/>
                  <a:gd name="T47" fmla="*/ 252 h 480"/>
                  <a:gd name="T48" fmla="*/ 454 w 1359"/>
                  <a:gd name="T49" fmla="*/ 327 h 480"/>
                  <a:gd name="T50" fmla="*/ 363 w 1359"/>
                  <a:gd name="T51" fmla="*/ 417 h 480"/>
                  <a:gd name="T52" fmla="*/ 983 w 1359"/>
                  <a:gd name="T53" fmla="*/ 417 h 480"/>
                  <a:gd name="T54" fmla="*/ 896 w 1359"/>
                  <a:gd name="T55" fmla="*/ 327 h 480"/>
                  <a:gd name="T56" fmla="*/ 936 w 1359"/>
                  <a:gd name="T57" fmla="*/ 252 h 480"/>
                  <a:gd name="T58" fmla="*/ 936 w 1359"/>
                  <a:gd name="T59" fmla="*/ 295 h 480"/>
                  <a:gd name="T60" fmla="*/ 983 w 1359"/>
                  <a:gd name="T61" fmla="*/ 354 h 480"/>
                  <a:gd name="T62" fmla="*/ 1031 w 1359"/>
                  <a:gd name="T63" fmla="*/ 295 h 480"/>
                  <a:gd name="T64" fmla="*/ 1031 w 1359"/>
                  <a:gd name="T65" fmla="*/ 252 h 480"/>
                  <a:gd name="T66" fmla="*/ 1074 w 1359"/>
                  <a:gd name="T67" fmla="*/ 327 h 480"/>
                  <a:gd name="T68" fmla="*/ 983 w 1359"/>
                  <a:gd name="T69" fmla="*/ 4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9" h="480">
                    <a:moveTo>
                      <a:pt x="1264" y="201"/>
                    </a:moveTo>
                    <a:cubicBezTo>
                      <a:pt x="1031" y="201"/>
                      <a:pt x="1031" y="201"/>
                      <a:pt x="1031" y="201"/>
                    </a:cubicBezTo>
                    <a:cubicBezTo>
                      <a:pt x="1031" y="59"/>
                      <a:pt x="1031" y="59"/>
                      <a:pt x="1031" y="59"/>
                    </a:cubicBezTo>
                    <a:cubicBezTo>
                      <a:pt x="1031" y="28"/>
                      <a:pt x="1011" y="0"/>
                      <a:pt x="983" y="0"/>
                    </a:cubicBezTo>
                    <a:cubicBezTo>
                      <a:pt x="956" y="0"/>
                      <a:pt x="936" y="28"/>
                      <a:pt x="936" y="59"/>
                    </a:cubicBezTo>
                    <a:cubicBezTo>
                      <a:pt x="936" y="201"/>
                      <a:pt x="936" y="201"/>
                      <a:pt x="936" y="201"/>
                    </a:cubicBezTo>
                    <a:cubicBezTo>
                      <a:pt x="411" y="201"/>
                      <a:pt x="411" y="201"/>
                      <a:pt x="411" y="201"/>
                    </a:cubicBezTo>
                    <a:cubicBezTo>
                      <a:pt x="411" y="59"/>
                      <a:pt x="411" y="59"/>
                      <a:pt x="411" y="59"/>
                    </a:cubicBezTo>
                    <a:cubicBezTo>
                      <a:pt x="411" y="28"/>
                      <a:pt x="391" y="0"/>
                      <a:pt x="363" y="0"/>
                    </a:cubicBezTo>
                    <a:cubicBezTo>
                      <a:pt x="336" y="0"/>
                      <a:pt x="316" y="28"/>
                      <a:pt x="316" y="59"/>
                    </a:cubicBezTo>
                    <a:cubicBezTo>
                      <a:pt x="316" y="201"/>
                      <a:pt x="316" y="201"/>
                      <a:pt x="316" y="201"/>
                    </a:cubicBezTo>
                    <a:cubicBezTo>
                      <a:pt x="95" y="201"/>
                      <a:pt x="95" y="201"/>
                      <a:pt x="95" y="201"/>
                    </a:cubicBezTo>
                    <a:cubicBezTo>
                      <a:pt x="43" y="201"/>
                      <a:pt x="0" y="252"/>
                      <a:pt x="0" y="315"/>
                    </a:cubicBezTo>
                    <a:cubicBezTo>
                      <a:pt x="0" y="480"/>
                      <a:pt x="0" y="480"/>
                      <a:pt x="0" y="480"/>
                    </a:cubicBezTo>
                    <a:cubicBezTo>
                      <a:pt x="1359" y="480"/>
                      <a:pt x="1359" y="480"/>
                      <a:pt x="1359" y="480"/>
                    </a:cubicBezTo>
                    <a:cubicBezTo>
                      <a:pt x="1359" y="315"/>
                      <a:pt x="1359" y="315"/>
                      <a:pt x="1359" y="315"/>
                    </a:cubicBezTo>
                    <a:cubicBezTo>
                      <a:pt x="1359" y="252"/>
                      <a:pt x="1315" y="201"/>
                      <a:pt x="1264" y="201"/>
                    </a:cubicBezTo>
                    <a:close/>
                    <a:moveTo>
                      <a:pt x="363" y="417"/>
                    </a:moveTo>
                    <a:cubicBezTo>
                      <a:pt x="316" y="417"/>
                      <a:pt x="276" y="378"/>
                      <a:pt x="276" y="327"/>
                    </a:cubicBezTo>
                    <a:cubicBezTo>
                      <a:pt x="276" y="295"/>
                      <a:pt x="292" y="268"/>
                      <a:pt x="316" y="252"/>
                    </a:cubicBezTo>
                    <a:cubicBezTo>
                      <a:pt x="316" y="295"/>
                      <a:pt x="316" y="295"/>
                      <a:pt x="316" y="295"/>
                    </a:cubicBezTo>
                    <a:cubicBezTo>
                      <a:pt x="316" y="327"/>
                      <a:pt x="336" y="354"/>
                      <a:pt x="363" y="354"/>
                    </a:cubicBezTo>
                    <a:cubicBezTo>
                      <a:pt x="391" y="354"/>
                      <a:pt x="411" y="327"/>
                      <a:pt x="411" y="295"/>
                    </a:cubicBezTo>
                    <a:cubicBezTo>
                      <a:pt x="411" y="252"/>
                      <a:pt x="411" y="252"/>
                      <a:pt x="411" y="252"/>
                    </a:cubicBezTo>
                    <a:cubicBezTo>
                      <a:pt x="438" y="268"/>
                      <a:pt x="454" y="295"/>
                      <a:pt x="454" y="327"/>
                    </a:cubicBezTo>
                    <a:cubicBezTo>
                      <a:pt x="454" y="378"/>
                      <a:pt x="415" y="417"/>
                      <a:pt x="363" y="417"/>
                    </a:cubicBezTo>
                    <a:close/>
                    <a:moveTo>
                      <a:pt x="983" y="417"/>
                    </a:moveTo>
                    <a:cubicBezTo>
                      <a:pt x="936" y="417"/>
                      <a:pt x="896" y="378"/>
                      <a:pt x="896" y="327"/>
                    </a:cubicBezTo>
                    <a:cubicBezTo>
                      <a:pt x="896" y="295"/>
                      <a:pt x="912" y="268"/>
                      <a:pt x="936" y="252"/>
                    </a:cubicBezTo>
                    <a:cubicBezTo>
                      <a:pt x="936" y="295"/>
                      <a:pt x="936" y="295"/>
                      <a:pt x="936" y="295"/>
                    </a:cubicBezTo>
                    <a:cubicBezTo>
                      <a:pt x="936" y="327"/>
                      <a:pt x="956" y="354"/>
                      <a:pt x="983" y="354"/>
                    </a:cubicBezTo>
                    <a:cubicBezTo>
                      <a:pt x="1011" y="354"/>
                      <a:pt x="1031" y="327"/>
                      <a:pt x="1031" y="295"/>
                    </a:cubicBezTo>
                    <a:cubicBezTo>
                      <a:pt x="1031" y="252"/>
                      <a:pt x="1031" y="252"/>
                      <a:pt x="1031" y="252"/>
                    </a:cubicBezTo>
                    <a:cubicBezTo>
                      <a:pt x="1058" y="268"/>
                      <a:pt x="1074" y="295"/>
                      <a:pt x="1074" y="327"/>
                    </a:cubicBezTo>
                    <a:cubicBezTo>
                      <a:pt x="1074" y="378"/>
                      <a:pt x="1035" y="417"/>
                      <a:pt x="983" y="417"/>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3123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nodeType="withEffect">
                                  <p:stCondLst>
                                    <p:cond delay="250"/>
                                  </p:stCondLst>
                                  <p:childTnLst>
                                    <p:animMotion origin="layout" path="M 1.38889E-6 3.20988E-6 L 0.04844 3.20988E-6 " pathEditMode="relative" rAng="0" ptsTypes="AA">
                                      <p:cBhvr>
                                        <p:cTn id="9" dur="750" spd="-100000" fill="hold"/>
                                        <p:tgtEl>
                                          <p:spTgt spid="6"/>
                                        </p:tgtEl>
                                        <p:attrNameLst>
                                          <p:attrName>ppt_x</p:attrName>
                                          <p:attrName>ppt_y</p:attrName>
                                        </p:attrNameLst>
                                      </p:cBhvr>
                                      <p:rCtr x="2413" y="0"/>
                                    </p:animMotion>
                                  </p:childTnLst>
                                </p:cTn>
                              </p:par>
                              <p:par>
                                <p:cTn id="10" presetID="10" presetClass="entr" presetSubtype="0" fill="hold" nodeType="withEffect">
                                  <p:stCondLst>
                                    <p:cond delay="50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par>
                                <p:cTn id="13" presetID="63" presetClass="path" presetSubtype="0" decel="100000" fill="hold" nodeType="withEffect">
                                  <p:stCondLst>
                                    <p:cond delay="500"/>
                                  </p:stCondLst>
                                  <p:childTnLst>
                                    <p:animMotion origin="layout" path="M 3.61111E-6 4.19753E-6 L 0.04843 4.19753E-6 " pathEditMode="relative" rAng="0" ptsTypes="AA">
                                      <p:cBhvr>
                                        <p:cTn id="14" dur="750" spd="-100000" fill="hold"/>
                                        <p:tgtEl>
                                          <p:spTgt spid="63"/>
                                        </p:tgtEl>
                                        <p:attrNameLst>
                                          <p:attrName>ppt_x</p:attrName>
                                          <p:attrName>ppt_y</p:attrName>
                                        </p:attrNameLst>
                                      </p:cBhvr>
                                      <p:rCtr x="24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50B6D5-C56D-1C43-A42B-9C1A2709A7CF}"/>
              </a:ext>
            </a:extLst>
          </p:cNvPr>
          <p:cNvSpPr>
            <a:spLocks noGrp="1"/>
          </p:cNvSpPr>
          <p:nvPr>
            <p:ph sz="quarter" idx="10"/>
          </p:nvPr>
        </p:nvSpPr>
        <p:spPr/>
        <p:txBody>
          <a:bodyPr/>
          <a:lstStyle/>
          <a:p>
            <a:r>
              <a:rPr lang="en-US" dirty="0"/>
              <a:t>Create ECS Cluster</a:t>
            </a:r>
          </a:p>
        </p:txBody>
      </p:sp>
      <p:pic>
        <p:nvPicPr>
          <p:cNvPr id="4" name="Picture 3">
            <a:extLst>
              <a:ext uri="{FF2B5EF4-FFF2-40B4-BE49-F238E27FC236}">
                <a16:creationId xmlns:a16="http://schemas.microsoft.com/office/drawing/2014/main" id="{2C0E28DE-614D-4C44-A5AD-5D1800068DBB}"/>
              </a:ext>
            </a:extLst>
          </p:cNvPr>
          <p:cNvPicPr>
            <a:picLocks noChangeAspect="1"/>
          </p:cNvPicPr>
          <p:nvPr/>
        </p:nvPicPr>
        <p:blipFill>
          <a:blip r:embed="rId3"/>
          <a:stretch>
            <a:fillRect/>
          </a:stretch>
        </p:blipFill>
        <p:spPr>
          <a:xfrm>
            <a:off x="5615288" y="890283"/>
            <a:ext cx="2465335" cy="2305820"/>
          </a:xfrm>
          <a:prstGeom prst="rect">
            <a:avLst/>
          </a:prstGeom>
        </p:spPr>
      </p:pic>
    </p:spTree>
    <p:extLst>
      <p:ext uri="{BB962C8B-B14F-4D97-AF65-F5344CB8AC3E}">
        <p14:creationId xmlns:p14="http://schemas.microsoft.com/office/powerpoint/2010/main" val="372269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a:off x="6296855" y="1634026"/>
            <a:ext cx="551074" cy="28071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296855" y="1634026"/>
            <a:ext cx="58718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296855" y="1374230"/>
            <a:ext cx="559899" cy="259796"/>
          </a:xfrm>
          <a:prstGeom prst="line">
            <a:avLst/>
          </a:prstGeom>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237" y="1280581"/>
            <a:ext cx="936974" cy="1062911"/>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149" y="1197721"/>
            <a:ext cx="936974" cy="106291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400" y="1073489"/>
            <a:ext cx="1966734" cy="1768528"/>
          </a:xfrm>
          <a:prstGeom prst="rect">
            <a:avLst/>
          </a:prstGeom>
        </p:spPr>
      </p:pic>
      <p:sp>
        <p:nvSpPr>
          <p:cNvPr id="3" name="Title 2">
            <a:extLst>
              <a:ext uri="{FF2B5EF4-FFF2-40B4-BE49-F238E27FC236}">
                <a16:creationId xmlns:a16="http://schemas.microsoft.com/office/drawing/2014/main" id="{E9414868-ECD5-A84D-A1BD-287406B0824F}"/>
              </a:ext>
            </a:extLst>
          </p:cNvPr>
          <p:cNvSpPr>
            <a:spLocks noGrp="1"/>
          </p:cNvSpPr>
          <p:nvPr>
            <p:ph type="title"/>
          </p:nvPr>
        </p:nvSpPr>
        <p:spPr/>
        <p:txBody>
          <a:bodyPr/>
          <a:lstStyle/>
          <a:p>
            <a:r>
              <a:rPr lang="en-US" dirty="0"/>
              <a:t>ECS Constructs</a:t>
            </a:r>
          </a:p>
        </p:txBody>
      </p:sp>
      <p:sp>
        <p:nvSpPr>
          <p:cNvPr id="5" name="Content Placeholder 1"/>
          <p:cNvSpPr>
            <a:spLocks noGrp="1"/>
          </p:cNvSpPr>
          <p:nvPr>
            <p:ph sz="quarter" idx="4294967295"/>
          </p:nvPr>
        </p:nvSpPr>
        <p:spPr>
          <a:xfrm>
            <a:off x="0" y="3338513"/>
            <a:ext cx="2951163" cy="811212"/>
          </a:xfrm>
        </p:spPr>
        <p:txBody>
          <a:bodyPr/>
          <a:lstStyle/>
          <a:p>
            <a:pPr algn="ctr"/>
            <a:r>
              <a:rPr lang="en-US" sz="1600" dirty="0">
                <a:latin typeface="Amazon Ember"/>
              </a:rPr>
              <a:t>Define application containers: Image URL, CPU &amp; Memory requirements, etc.</a:t>
            </a:r>
          </a:p>
          <a:p>
            <a:endParaRPr lang="en-US" sz="1600" dirty="0">
              <a:latin typeface="Amazon Ember"/>
            </a:endParaRPr>
          </a:p>
        </p:txBody>
      </p:sp>
      <p:sp>
        <p:nvSpPr>
          <p:cNvPr id="7" name="Rounded Rectangle 6"/>
          <p:cNvSpPr/>
          <p:nvPr/>
        </p:nvSpPr>
        <p:spPr>
          <a:xfrm>
            <a:off x="3321451" y="1010653"/>
            <a:ext cx="5235110" cy="2578196"/>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a:cs typeface="Arial"/>
            </a:endParaRPr>
          </a:p>
        </p:txBody>
      </p:sp>
      <p:sp>
        <p:nvSpPr>
          <p:cNvPr id="2" name="TextBox 1"/>
          <p:cNvSpPr txBox="1"/>
          <p:nvPr/>
        </p:nvSpPr>
        <p:spPr>
          <a:xfrm>
            <a:off x="445483" y="2838324"/>
            <a:ext cx="2502568" cy="500137"/>
          </a:xfrm>
          <a:prstGeom prst="rect">
            <a:avLst/>
          </a:prstGeom>
          <a:noFill/>
        </p:spPr>
        <p:txBody>
          <a:bodyPr wrap="square" rtlCol="0">
            <a:spAutoFit/>
          </a:bodyPr>
          <a:lstStyle/>
          <a:p>
            <a:pPr algn="ctr"/>
            <a:r>
              <a:rPr lang="en-US" sz="1050" b="1" dirty="0">
                <a:solidFill>
                  <a:schemeClr val="accent2"/>
                </a:solidFill>
                <a:latin typeface="Amazon Ember"/>
              </a:rPr>
              <a:t>register </a:t>
            </a:r>
          </a:p>
          <a:p>
            <a:pPr algn="ctr"/>
            <a:r>
              <a:rPr lang="en-US" sz="1600" b="1" dirty="0">
                <a:solidFill>
                  <a:schemeClr val="accent2"/>
                </a:solidFill>
                <a:latin typeface="Amazon Ember"/>
              </a:rPr>
              <a:t>Task Definition</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619" y="832423"/>
            <a:ext cx="491221" cy="559992"/>
          </a:xfrm>
          <a:prstGeom prst="rect">
            <a:avLst/>
          </a:prstGeom>
        </p:spPr>
      </p:pic>
      <p:sp>
        <p:nvSpPr>
          <p:cNvPr id="11" name="TextBox 10"/>
          <p:cNvSpPr txBox="1"/>
          <p:nvPr/>
        </p:nvSpPr>
        <p:spPr>
          <a:xfrm>
            <a:off x="4843455" y="3576887"/>
            <a:ext cx="2502568" cy="500137"/>
          </a:xfrm>
          <a:prstGeom prst="rect">
            <a:avLst/>
          </a:prstGeom>
          <a:noFill/>
        </p:spPr>
        <p:txBody>
          <a:bodyPr wrap="square" rtlCol="0">
            <a:spAutoFit/>
          </a:bodyPr>
          <a:lstStyle/>
          <a:p>
            <a:pPr algn="ctr"/>
            <a:r>
              <a:rPr lang="en-US" sz="1050" b="1" dirty="0">
                <a:solidFill>
                  <a:schemeClr val="accent2"/>
                </a:solidFill>
                <a:latin typeface="Amazon Ember"/>
              </a:rPr>
              <a:t>create</a:t>
            </a:r>
          </a:p>
          <a:p>
            <a:pPr algn="ctr"/>
            <a:r>
              <a:rPr lang="en-US" sz="1600" b="1" dirty="0">
                <a:solidFill>
                  <a:schemeClr val="accent2"/>
                </a:solidFill>
                <a:latin typeface="Amazon Ember"/>
              </a:rPr>
              <a:t>Cluster</a:t>
            </a:r>
          </a:p>
        </p:txBody>
      </p:sp>
      <p:sp>
        <p:nvSpPr>
          <p:cNvPr id="13" name="Content Placeholder 1"/>
          <p:cNvSpPr txBox="1">
            <a:spLocks/>
          </p:cNvSpPr>
          <p:nvPr/>
        </p:nvSpPr>
        <p:spPr>
          <a:xfrm>
            <a:off x="4843455" y="3966305"/>
            <a:ext cx="3034756" cy="533792"/>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bg1"/>
                </a:solidFill>
                <a:latin typeface="Amazon Ember"/>
              </a:rPr>
              <a:t>Infrastructure Isolation boundary</a:t>
            </a:r>
          </a:p>
          <a:p>
            <a:pPr marL="285750" indent="-285750">
              <a:buFont typeface="Arial" panose="020B0604020202020204" pitchFamily="34" charset="0"/>
              <a:buChar char="•"/>
            </a:pPr>
            <a:r>
              <a:rPr lang="en-US" dirty="0">
                <a:solidFill>
                  <a:schemeClr val="bg1"/>
                </a:solidFill>
                <a:latin typeface="Amazon Ember"/>
              </a:rPr>
              <a:t>IAM Permissions boundary</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679" y="1292624"/>
            <a:ext cx="936974" cy="106291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1852" y="1355744"/>
            <a:ext cx="680625" cy="38381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1853" y="1795460"/>
            <a:ext cx="680625" cy="383810"/>
          </a:xfrm>
          <a:prstGeom prst="rect">
            <a:avLst/>
          </a:prstGeom>
        </p:spPr>
      </p:pic>
      <p:sp>
        <p:nvSpPr>
          <p:cNvPr id="17" name="TextBox 16"/>
          <p:cNvSpPr txBox="1"/>
          <p:nvPr/>
        </p:nvSpPr>
        <p:spPr>
          <a:xfrm>
            <a:off x="4139465" y="2340450"/>
            <a:ext cx="845397" cy="500137"/>
          </a:xfrm>
          <a:prstGeom prst="rect">
            <a:avLst/>
          </a:prstGeom>
          <a:noFill/>
        </p:spPr>
        <p:txBody>
          <a:bodyPr wrap="square" rtlCol="0">
            <a:spAutoFit/>
          </a:bodyPr>
          <a:lstStyle/>
          <a:p>
            <a:pPr algn="ctr"/>
            <a:r>
              <a:rPr lang="en-US" sz="1050" b="1" dirty="0">
                <a:solidFill>
                  <a:schemeClr val="accent2"/>
                </a:solidFill>
                <a:latin typeface="Amazon Ember"/>
              </a:rPr>
              <a:t>run</a:t>
            </a:r>
          </a:p>
          <a:p>
            <a:pPr algn="ctr"/>
            <a:r>
              <a:rPr lang="en-US" sz="1600" b="1" dirty="0">
                <a:solidFill>
                  <a:schemeClr val="accent2"/>
                </a:solidFill>
                <a:latin typeface="Amazon Ember"/>
              </a:rPr>
              <a:t>Task</a:t>
            </a:r>
          </a:p>
        </p:txBody>
      </p:sp>
      <p:sp>
        <p:nvSpPr>
          <p:cNvPr id="18" name="Content Placeholder 1"/>
          <p:cNvSpPr txBox="1">
            <a:spLocks/>
          </p:cNvSpPr>
          <p:nvPr/>
        </p:nvSpPr>
        <p:spPr>
          <a:xfrm>
            <a:off x="3522171" y="2729624"/>
            <a:ext cx="2370736" cy="734501"/>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dirty="0">
                <a:solidFill>
                  <a:schemeClr val="bg1"/>
                </a:solidFill>
                <a:latin typeface="Amazon Ember"/>
              </a:rPr>
              <a:t>A running instantiation of a task definition</a:t>
            </a:r>
          </a:p>
          <a:p>
            <a:pPr marL="171450" indent="-171450">
              <a:buFont typeface="Arial" panose="020B0604020202020204" pitchFamily="34" charset="0"/>
              <a:buChar char="•"/>
            </a:pPr>
            <a:r>
              <a:rPr lang="en-US" dirty="0">
                <a:solidFill>
                  <a:schemeClr val="bg1"/>
                </a:solidFill>
                <a:latin typeface="Amazon Ember"/>
              </a:rPr>
              <a:t>Use FARGATE launch type</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452" y="1114861"/>
            <a:ext cx="936974" cy="106291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6625" y="1177981"/>
            <a:ext cx="680625" cy="38381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6626" y="1646822"/>
            <a:ext cx="680625" cy="383810"/>
          </a:xfrm>
          <a:prstGeom prst="rect">
            <a:avLst/>
          </a:prstGeom>
        </p:spPr>
      </p:pic>
      <p:sp>
        <p:nvSpPr>
          <p:cNvPr id="25" name="TextBox 24"/>
          <p:cNvSpPr txBox="1"/>
          <p:nvPr/>
        </p:nvSpPr>
        <p:spPr>
          <a:xfrm>
            <a:off x="6728227" y="2292199"/>
            <a:ext cx="1234817" cy="500137"/>
          </a:xfrm>
          <a:prstGeom prst="rect">
            <a:avLst/>
          </a:prstGeom>
          <a:noFill/>
        </p:spPr>
        <p:txBody>
          <a:bodyPr wrap="square" rtlCol="0">
            <a:spAutoFit/>
          </a:bodyPr>
          <a:lstStyle/>
          <a:p>
            <a:pPr algn="ctr"/>
            <a:r>
              <a:rPr lang="en-US" sz="1050" b="1" dirty="0">
                <a:solidFill>
                  <a:schemeClr val="accent2"/>
                </a:solidFill>
                <a:latin typeface="Amazon Ember"/>
              </a:rPr>
              <a:t>create</a:t>
            </a:r>
          </a:p>
          <a:p>
            <a:pPr algn="ctr"/>
            <a:r>
              <a:rPr lang="en-US" sz="1600" b="1" dirty="0">
                <a:solidFill>
                  <a:schemeClr val="accent2"/>
                </a:solidFill>
                <a:latin typeface="Amazon Ember"/>
              </a:rPr>
              <a:t>Service</a:t>
            </a:r>
          </a:p>
        </p:txBody>
      </p:sp>
      <p:sp>
        <p:nvSpPr>
          <p:cNvPr id="26" name="Content Placeholder 1"/>
          <p:cNvSpPr txBox="1">
            <a:spLocks/>
          </p:cNvSpPr>
          <p:nvPr/>
        </p:nvSpPr>
        <p:spPr>
          <a:xfrm>
            <a:off x="5480477" y="1931964"/>
            <a:ext cx="1126425" cy="295508"/>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000" dirty="0">
                <a:solidFill>
                  <a:schemeClr val="bg1"/>
                </a:solidFill>
                <a:latin typeface="Amazon Ember"/>
              </a:rPr>
              <a:t>Elastic Load Balancer </a:t>
            </a:r>
          </a:p>
        </p:txBody>
      </p:sp>
      <p:sp>
        <p:nvSpPr>
          <p:cNvPr id="50" name="Content Placeholder 1"/>
          <p:cNvSpPr txBox="1">
            <a:spLocks/>
          </p:cNvSpPr>
          <p:nvPr/>
        </p:nvSpPr>
        <p:spPr>
          <a:xfrm>
            <a:off x="5892907" y="2693319"/>
            <a:ext cx="2663654" cy="952226"/>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bg1"/>
                </a:solidFill>
                <a:latin typeface="Amazon Ember"/>
              </a:rPr>
              <a:t>Maintain </a:t>
            </a:r>
            <a:r>
              <a:rPr lang="en-US" i="1" dirty="0">
                <a:solidFill>
                  <a:schemeClr val="bg1"/>
                </a:solidFill>
                <a:latin typeface="Amazon Ember"/>
              </a:rPr>
              <a:t>n</a:t>
            </a:r>
            <a:r>
              <a:rPr lang="en-US" dirty="0">
                <a:solidFill>
                  <a:schemeClr val="bg1"/>
                </a:solidFill>
                <a:latin typeface="Amazon Ember"/>
              </a:rPr>
              <a:t> running copies</a:t>
            </a:r>
          </a:p>
          <a:p>
            <a:pPr marL="285750" indent="-285750">
              <a:buFont typeface="Arial" panose="020B0604020202020204" pitchFamily="34" charset="0"/>
              <a:buChar char="•"/>
            </a:pPr>
            <a:r>
              <a:rPr lang="en-US" dirty="0">
                <a:solidFill>
                  <a:schemeClr val="bg1"/>
                </a:solidFill>
                <a:latin typeface="Amazon Ember"/>
              </a:rPr>
              <a:t>Integrated with ELB</a:t>
            </a:r>
          </a:p>
          <a:p>
            <a:pPr marL="285750" indent="-285750">
              <a:buFont typeface="Arial" panose="020B0604020202020204" pitchFamily="34" charset="0"/>
              <a:buChar char="•"/>
            </a:pPr>
            <a:r>
              <a:rPr lang="en-US" dirty="0">
                <a:solidFill>
                  <a:schemeClr val="bg1"/>
                </a:solidFill>
                <a:latin typeface="Amazon Ember"/>
              </a:rPr>
              <a:t>Unhealthy tasks automatically replaced</a:t>
            </a: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0245" y="1333674"/>
            <a:ext cx="612955" cy="636994"/>
          </a:xfrm>
          <a:prstGeom prst="rect">
            <a:avLst/>
          </a:prstGeom>
        </p:spPr>
      </p:pic>
    </p:spTree>
    <p:extLst>
      <p:ext uri="{BB962C8B-B14F-4D97-AF65-F5344CB8AC3E}">
        <p14:creationId xmlns:p14="http://schemas.microsoft.com/office/powerpoint/2010/main" val="26509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2" grpId="0"/>
      <p:bldP spid="11" grpId="0"/>
      <p:bldP spid="13" grpId="0" build="p"/>
      <p:bldP spid="17" grpId="0"/>
      <p:bldP spid="18" grpId="0"/>
      <p:bldP spid="25" grpId="0"/>
      <p:bldP spid="26" grpId="0"/>
      <p:bldP spid="5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CC78CD-7D51-ED40-A527-117E03A77166}"/>
              </a:ext>
            </a:extLst>
          </p:cNvPr>
          <p:cNvSpPr/>
          <p:nvPr/>
        </p:nvSpPr>
        <p:spPr>
          <a:xfrm>
            <a:off x="487743" y="1394372"/>
            <a:ext cx="3547544" cy="293620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rgbClr val="000000"/>
                </a:solidFill>
                <a:latin typeface="Courier" pitchFamily="2" charset="0"/>
              </a:rPr>
              <a:t>{</a:t>
            </a:r>
          </a:p>
          <a:p>
            <a:r>
              <a:rPr lang="en-US" sz="1000" b="1" dirty="0">
                <a:solidFill>
                  <a:srgbClr val="000000"/>
                </a:solidFill>
                <a:latin typeface="Courier" pitchFamily="2" charset="0"/>
              </a:rPr>
              <a:t>  "family": ”greeting",</a:t>
            </a:r>
          </a:p>
          <a:p>
            <a:r>
              <a:rPr lang="en-US" sz="1000" b="1" dirty="0">
                <a:solidFill>
                  <a:srgbClr val="000000"/>
                </a:solidFill>
                <a:latin typeface="Courier" pitchFamily="2" charset="0"/>
              </a:rPr>
              <a:t>  "</a:t>
            </a:r>
            <a:r>
              <a:rPr lang="en-US" sz="1000" b="1" dirty="0" err="1">
                <a:solidFill>
                  <a:srgbClr val="000000"/>
                </a:solidFill>
                <a:latin typeface="Courier" pitchFamily="2" charset="0"/>
              </a:rPr>
              <a:t>containerDefinitions</a:t>
            </a:r>
            <a:r>
              <a:rPr lang="en-US" sz="1000" b="1" dirty="0">
                <a:solidFill>
                  <a:srgbClr val="000000"/>
                </a:solidFill>
                <a:latin typeface="Courier" pitchFamily="2" charset="0"/>
              </a:rPr>
              <a:t>": [</a:t>
            </a:r>
          </a:p>
          <a:p>
            <a:r>
              <a:rPr lang="en-US" sz="1000" b="1" dirty="0">
                <a:solidFill>
                  <a:srgbClr val="000000"/>
                </a:solidFill>
                <a:latin typeface="Courier" pitchFamily="2" charset="0"/>
              </a:rPr>
              <a:t>    {</a:t>
            </a:r>
          </a:p>
          <a:p>
            <a:r>
              <a:rPr lang="en-US" sz="1000" b="1" dirty="0">
                <a:solidFill>
                  <a:srgbClr val="000000"/>
                </a:solidFill>
                <a:latin typeface="Courier" pitchFamily="2" charset="0"/>
              </a:rPr>
              <a:t>      "name": ”greeting",</a:t>
            </a:r>
          </a:p>
          <a:p>
            <a:r>
              <a:rPr lang="en-US" sz="1000" b="1" dirty="0">
                <a:solidFill>
                  <a:srgbClr val="000000"/>
                </a:solidFill>
                <a:latin typeface="Courier" pitchFamily="2" charset="0"/>
              </a:rPr>
              <a:t>      "image": "</a:t>
            </a:r>
            <a:r>
              <a:rPr lang="en-US" sz="1000" b="1" dirty="0" err="1">
                <a:solidFill>
                  <a:srgbClr val="000000"/>
                </a:solidFill>
                <a:latin typeface="Courier" pitchFamily="2" charset="0"/>
              </a:rPr>
              <a:t>arungupta</a:t>
            </a:r>
            <a:r>
              <a:rPr lang="en-US" sz="1000" b="1" dirty="0">
                <a:solidFill>
                  <a:srgbClr val="000000"/>
                </a:solidFill>
                <a:latin typeface="Courier" pitchFamily="2" charset="0"/>
              </a:rPr>
              <a:t>/</a:t>
            </a:r>
            <a:r>
              <a:rPr lang="en-US" sz="1000" b="1" dirty="0" err="1">
                <a:solidFill>
                  <a:srgbClr val="000000"/>
                </a:solidFill>
                <a:latin typeface="Courier" pitchFamily="2" charset="0"/>
              </a:rPr>
              <a:t>greeting:latest</a:t>
            </a:r>
            <a:r>
              <a:rPr lang="en-US" sz="1000" b="1" dirty="0">
                <a:solidFill>
                  <a:srgbClr val="000000"/>
                </a:solidFill>
                <a:latin typeface="Courier" pitchFamily="2" charset="0"/>
              </a:rPr>
              <a:t>",</a:t>
            </a:r>
          </a:p>
          <a:p>
            <a:r>
              <a:rPr lang="en-US" sz="1000" b="1" dirty="0">
                <a:solidFill>
                  <a:srgbClr val="000000"/>
                </a:solidFill>
                <a:latin typeface="Courier" pitchFamily="2" charset="0"/>
              </a:rPr>
              <a:t>      "</a:t>
            </a:r>
            <a:r>
              <a:rPr lang="en-US" sz="1000" b="1" dirty="0" err="1">
                <a:solidFill>
                  <a:srgbClr val="000000"/>
                </a:solidFill>
                <a:latin typeface="Courier" pitchFamily="2" charset="0"/>
              </a:rPr>
              <a:t>cpu</a:t>
            </a:r>
            <a:r>
              <a:rPr lang="en-US" sz="1000" b="1" dirty="0">
                <a:solidFill>
                  <a:srgbClr val="000000"/>
                </a:solidFill>
                <a:latin typeface="Courier" pitchFamily="2" charset="0"/>
              </a:rPr>
              <a:t>": "256",</a:t>
            </a:r>
          </a:p>
          <a:p>
            <a:r>
              <a:rPr lang="en-US" sz="1000" b="1" dirty="0">
                <a:solidFill>
                  <a:srgbClr val="000000"/>
                </a:solidFill>
                <a:latin typeface="Courier" pitchFamily="2" charset="0"/>
              </a:rPr>
              <a:t>      "memory": "1024",</a:t>
            </a:r>
          </a:p>
          <a:p>
            <a:r>
              <a:rPr lang="en-US" sz="1000" b="1" dirty="0">
                <a:solidFill>
                  <a:srgbClr val="000000"/>
                </a:solidFill>
                <a:latin typeface="Courier" pitchFamily="2" charset="0"/>
              </a:rPr>
              <a:t>      "essential": true,</a:t>
            </a:r>
          </a:p>
          <a:p>
            <a:r>
              <a:rPr lang="en-US" sz="1000" b="1" dirty="0">
                <a:solidFill>
                  <a:srgbClr val="000000"/>
                </a:solidFill>
                <a:latin typeface="Courier" pitchFamily="2" charset="0"/>
              </a:rPr>
              <a:t>      "</a:t>
            </a:r>
            <a:r>
              <a:rPr lang="en-US" sz="1000" b="1" dirty="0" err="1">
                <a:solidFill>
                  <a:srgbClr val="000000"/>
                </a:solidFill>
                <a:latin typeface="Courier" pitchFamily="2" charset="0"/>
              </a:rPr>
              <a:t>portMappings</a:t>
            </a:r>
            <a:r>
              <a:rPr lang="en-US" sz="1000" b="1" dirty="0">
                <a:solidFill>
                  <a:srgbClr val="000000"/>
                </a:solidFill>
                <a:latin typeface="Courier" pitchFamily="2" charset="0"/>
              </a:rPr>
              <a:t>": [</a:t>
            </a:r>
          </a:p>
          <a:p>
            <a:r>
              <a:rPr lang="en-US" sz="1000" b="1" dirty="0">
                <a:solidFill>
                  <a:srgbClr val="000000"/>
                </a:solidFill>
                <a:latin typeface="Courier" pitchFamily="2" charset="0"/>
              </a:rPr>
              <a:t>        {</a:t>
            </a:r>
          </a:p>
          <a:p>
            <a:r>
              <a:rPr lang="en-US" sz="1000" b="1" dirty="0">
                <a:solidFill>
                  <a:srgbClr val="000000"/>
                </a:solidFill>
                <a:latin typeface="Courier" pitchFamily="2" charset="0"/>
              </a:rPr>
              <a:t>          "</a:t>
            </a:r>
            <a:r>
              <a:rPr lang="en-US" sz="1000" b="1" dirty="0" err="1">
                <a:solidFill>
                  <a:srgbClr val="000000"/>
                </a:solidFill>
                <a:latin typeface="Courier" pitchFamily="2" charset="0"/>
              </a:rPr>
              <a:t>containerPort</a:t>
            </a:r>
            <a:r>
              <a:rPr lang="en-US" sz="1000" b="1" dirty="0">
                <a:solidFill>
                  <a:srgbClr val="000000"/>
                </a:solidFill>
                <a:latin typeface="Courier" pitchFamily="2" charset="0"/>
              </a:rPr>
              <a:t>": ”8081",</a:t>
            </a:r>
          </a:p>
          <a:p>
            <a:r>
              <a:rPr lang="en-US" sz="1000" b="1" dirty="0">
                <a:solidFill>
                  <a:srgbClr val="000000"/>
                </a:solidFill>
                <a:latin typeface="Courier" pitchFamily="2" charset="0"/>
              </a:rPr>
              <a:t>          "protocol": "</a:t>
            </a:r>
            <a:r>
              <a:rPr lang="en-US" sz="1000" b="1" dirty="0" err="1">
                <a:solidFill>
                  <a:srgbClr val="000000"/>
                </a:solidFill>
                <a:latin typeface="Courier" pitchFamily="2" charset="0"/>
              </a:rPr>
              <a:t>tcp</a:t>
            </a:r>
            <a:r>
              <a:rPr lang="en-US" sz="1000" b="1" dirty="0">
                <a:solidFill>
                  <a:srgbClr val="000000"/>
                </a:solidFill>
                <a:latin typeface="Courier" pitchFamily="2" charset="0"/>
              </a:rPr>
              <a:t>"</a:t>
            </a:r>
          </a:p>
          <a:p>
            <a:r>
              <a:rPr lang="en-US" sz="1000" b="1" dirty="0">
                <a:solidFill>
                  <a:srgbClr val="000000"/>
                </a:solidFill>
                <a:latin typeface="Courier" pitchFamily="2" charset="0"/>
              </a:rPr>
              <a:t>        }</a:t>
            </a:r>
          </a:p>
          <a:p>
            <a:r>
              <a:rPr lang="en-US" sz="1000" b="1" dirty="0">
                <a:solidFill>
                  <a:srgbClr val="000000"/>
                </a:solidFill>
                <a:latin typeface="Courier" pitchFamily="2" charset="0"/>
              </a:rPr>
              <a:t>      ]</a:t>
            </a:r>
          </a:p>
          <a:p>
            <a:r>
              <a:rPr lang="en-US" sz="1000" b="1" dirty="0">
                <a:solidFill>
                  <a:srgbClr val="000000"/>
                </a:solidFill>
                <a:latin typeface="Courier" pitchFamily="2" charset="0"/>
              </a:rPr>
              <a:t>    }</a:t>
            </a:r>
          </a:p>
          <a:p>
            <a:r>
              <a:rPr lang="en-US" sz="1000" b="1" dirty="0">
                <a:solidFill>
                  <a:srgbClr val="000000"/>
                </a:solidFill>
                <a:latin typeface="Courier" pitchFamily="2" charset="0"/>
              </a:rPr>
              <a:t>  ]</a:t>
            </a:r>
          </a:p>
          <a:p>
            <a:r>
              <a:rPr lang="en-US" sz="1000" b="1" dirty="0">
                <a:solidFill>
                  <a:srgbClr val="000000"/>
                </a:solidFill>
                <a:latin typeface="Courier" pitchFamily="2" charset="0"/>
              </a:rPr>
              <a:t>}</a:t>
            </a:r>
          </a:p>
        </p:txBody>
      </p:sp>
      <p:sp>
        <p:nvSpPr>
          <p:cNvPr id="2" name="Title 1"/>
          <p:cNvSpPr>
            <a:spLocks noGrp="1"/>
          </p:cNvSpPr>
          <p:nvPr>
            <p:ph type="title"/>
          </p:nvPr>
        </p:nvSpPr>
        <p:spPr/>
        <p:txBody>
          <a:bodyPr/>
          <a:lstStyle/>
          <a:p>
            <a:r>
              <a:rPr lang="en-US" dirty="0"/>
              <a:t>Task Definition</a:t>
            </a:r>
          </a:p>
        </p:txBody>
      </p:sp>
      <p:sp>
        <p:nvSpPr>
          <p:cNvPr id="6" name="Content Placeholder 2"/>
          <p:cNvSpPr txBox="1">
            <a:spLocks/>
          </p:cNvSpPr>
          <p:nvPr/>
        </p:nvSpPr>
        <p:spPr>
          <a:xfrm>
            <a:off x="4111199" y="1246327"/>
            <a:ext cx="4859619" cy="3232297"/>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rPr>
              <a:t>Immutable, versioned document</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Identified by </a:t>
            </a:r>
            <a:r>
              <a:rPr lang="en-US" sz="1400" dirty="0" err="1">
                <a:solidFill>
                  <a:schemeClr val="bg1"/>
                </a:solidFill>
                <a:latin typeface="Courier" pitchFamily="2" charset="0"/>
              </a:rPr>
              <a:t>family:version</a:t>
            </a:r>
            <a:endParaRPr lang="en-US" sz="1400" dirty="0">
              <a:solidFill>
                <a:schemeClr val="bg1"/>
              </a:solidFill>
              <a:latin typeface="Courier" pitchFamily="2" charset="0"/>
            </a:endParaRP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Contains a list of up to 10 container definitions</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All containers are co-located on the same host</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Each container definition has:</a:t>
            </a:r>
          </a:p>
          <a:p>
            <a:pPr marL="285750">
              <a:buFont typeface="Arial" panose="020B0604020202020204" pitchFamily="34" charset="0"/>
              <a:buChar char="•"/>
            </a:pPr>
            <a:r>
              <a:rPr lang="en-US" dirty="0">
                <a:solidFill>
                  <a:schemeClr val="bg1"/>
                </a:solidFill>
              </a:rPr>
              <a:t>A name</a:t>
            </a:r>
          </a:p>
          <a:p>
            <a:pPr marL="285750">
              <a:buFont typeface="Arial" panose="020B0604020202020204" pitchFamily="34" charset="0"/>
              <a:buChar char="•"/>
            </a:pPr>
            <a:r>
              <a:rPr lang="en-US" dirty="0">
                <a:solidFill>
                  <a:schemeClr val="bg1"/>
                </a:solidFill>
              </a:rPr>
              <a:t>Image URL (Amazon ECR or Public Images)</a:t>
            </a:r>
          </a:p>
        </p:txBody>
      </p:sp>
      <p:sp>
        <p:nvSpPr>
          <p:cNvPr id="8" name="Content Placeholder 2"/>
          <p:cNvSpPr txBox="1">
            <a:spLocks/>
          </p:cNvSpPr>
          <p:nvPr/>
        </p:nvSpPr>
        <p:spPr>
          <a:xfrm>
            <a:off x="487742" y="1078550"/>
            <a:ext cx="3200377" cy="335554"/>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solidFill>
                  <a:schemeClr val="bg1"/>
                </a:solidFill>
              </a:rPr>
              <a:t>Task Definition Snippet</a:t>
            </a:r>
          </a:p>
        </p:txBody>
      </p:sp>
    </p:spTree>
    <p:extLst>
      <p:ext uri="{BB962C8B-B14F-4D97-AF65-F5344CB8AC3E}">
        <p14:creationId xmlns:p14="http://schemas.microsoft.com/office/powerpoint/2010/main" val="197241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E9A6C-36D7-FC40-BA44-D14101DF1BA8}"/>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134729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B26F0E-724C-994A-8C94-1DB8836AEA9D}"/>
              </a:ext>
            </a:extLst>
          </p:cNvPr>
          <p:cNvSpPr>
            <a:spLocks noGrp="1"/>
          </p:cNvSpPr>
          <p:nvPr>
            <p:ph sz="quarter" idx="10"/>
          </p:nvPr>
        </p:nvSpPr>
        <p:spPr/>
        <p:txBody>
          <a:bodyPr/>
          <a:lstStyle/>
          <a:p>
            <a:r>
              <a:rPr lang="en-US" dirty="0"/>
              <a:t>Task Definitions</a:t>
            </a:r>
          </a:p>
        </p:txBody>
      </p:sp>
      <p:pic>
        <p:nvPicPr>
          <p:cNvPr id="2" name="Picture 1">
            <a:extLst>
              <a:ext uri="{FF2B5EF4-FFF2-40B4-BE49-F238E27FC236}">
                <a16:creationId xmlns:a16="http://schemas.microsoft.com/office/drawing/2014/main" id="{A8716C73-9924-C849-B802-B5376C229E33}"/>
              </a:ext>
            </a:extLst>
          </p:cNvPr>
          <p:cNvPicPr>
            <a:picLocks noChangeAspect="1"/>
          </p:cNvPicPr>
          <p:nvPr/>
        </p:nvPicPr>
        <p:blipFill>
          <a:blip r:embed="rId3"/>
          <a:stretch>
            <a:fillRect/>
          </a:stretch>
        </p:blipFill>
        <p:spPr>
          <a:xfrm>
            <a:off x="5188020" y="1450636"/>
            <a:ext cx="2892603" cy="1631167"/>
          </a:xfrm>
          <a:prstGeom prst="rect">
            <a:avLst/>
          </a:prstGeom>
        </p:spPr>
      </p:pic>
    </p:spTree>
    <p:extLst>
      <p:ext uri="{BB962C8B-B14F-4D97-AF65-F5344CB8AC3E}">
        <p14:creationId xmlns:p14="http://schemas.microsoft.com/office/powerpoint/2010/main" val="130664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F1C17-8A5F-4862-9C8F-0733888F149D}"/>
              </a:ext>
            </a:extLst>
          </p:cNvPr>
          <p:cNvGrpSpPr/>
          <p:nvPr/>
        </p:nvGrpSpPr>
        <p:grpSpPr>
          <a:xfrm>
            <a:off x="563814" y="940240"/>
            <a:ext cx="3494956" cy="3391188"/>
            <a:chOff x="830580" y="887413"/>
            <a:chExt cx="4063684" cy="3943029"/>
          </a:xfrm>
        </p:grpSpPr>
        <p:grpSp>
          <p:nvGrpSpPr>
            <p:cNvPr id="3" name="Group 18">
              <a:extLst>
                <a:ext uri="{FF2B5EF4-FFF2-40B4-BE49-F238E27FC236}">
                  <a16:creationId xmlns:a16="http://schemas.microsoft.com/office/drawing/2014/main" id="{370A1AD2-C714-4FBB-B61B-45CCF2A1BD5F}"/>
                </a:ext>
              </a:extLst>
            </p:cNvPr>
            <p:cNvGrpSpPr>
              <a:grpSpLocks noChangeAspect="1"/>
            </p:cNvGrpSpPr>
            <p:nvPr/>
          </p:nvGrpSpPr>
          <p:grpSpPr bwMode="auto">
            <a:xfrm>
              <a:off x="2043624" y="1304925"/>
              <a:ext cx="2319338" cy="2451100"/>
              <a:chOff x="1420" y="822"/>
              <a:chExt cx="1461" cy="1544"/>
            </a:xfrm>
          </p:grpSpPr>
          <p:sp>
            <p:nvSpPr>
              <p:cNvPr id="9" name="Freeform 19">
                <a:extLst>
                  <a:ext uri="{FF2B5EF4-FFF2-40B4-BE49-F238E27FC236}">
                    <a16:creationId xmlns:a16="http://schemas.microsoft.com/office/drawing/2014/main" id="{7EDC790E-56AF-4ACD-8D93-F3664633D552}"/>
                  </a:ext>
                </a:extLst>
              </p:cNvPr>
              <p:cNvSpPr>
                <a:spLocks/>
              </p:cNvSpPr>
              <p:nvPr/>
            </p:nvSpPr>
            <p:spPr bwMode="auto">
              <a:xfrm>
                <a:off x="1774" y="822"/>
                <a:ext cx="806" cy="0"/>
              </a:xfrm>
              <a:custGeom>
                <a:avLst/>
                <a:gdLst>
                  <a:gd name="T0" fmla="*/ 0 w 806"/>
                  <a:gd name="T1" fmla="*/ 806 w 806"/>
                  <a:gd name="T2" fmla="*/ 0 w 806"/>
                </a:gdLst>
                <a:ahLst/>
                <a:cxnLst>
                  <a:cxn ang="0">
                    <a:pos x="T0" y="0"/>
                  </a:cxn>
                  <a:cxn ang="0">
                    <a:pos x="T1" y="0"/>
                  </a:cxn>
                  <a:cxn ang="0">
                    <a:pos x="T2" y="0"/>
                  </a:cxn>
                </a:cxnLst>
                <a:rect l="0" t="0" r="r" b="b"/>
                <a:pathLst>
                  <a:path w="806">
                    <a:moveTo>
                      <a:pt x="0" y="0"/>
                    </a:moveTo>
                    <a:lnTo>
                      <a:pt x="806"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Line 20">
                <a:extLst>
                  <a:ext uri="{FF2B5EF4-FFF2-40B4-BE49-F238E27FC236}">
                    <a16:creationId xmlns:a16="http://schemas.microsoft.com/office/drawing/2014/main" id="{24F8155E-D991-453B-8119-CBCC3565DF28}"/>
                  </a:ext>
                </a:extLst>
              </p:cNvPr>
              <p:cNvSpPr>
                <a:spLocks noChangeShapeType="1"/>
              </p:cNvSpPr>
              <p:nvPr/>
            </p:nvSpPr>
            <p:spPr bwMode="auto">
              <a:xfrm>
                <a:off x="1774" y="822"/>
                <a:ext cx="806"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21">
                <a:extLst>
                  <a:ext uri="{FF2B5EF4-FFF2-40B4-BE49-F238E27FC236}">
                    <a16:creationId xmlns:a16="http://schemas.microsoft.com/office/drawing/2014/main" id="{61EEB610-3966-4F46-900B-20212267C830}"/>
                  </a:ext>
                </a:extLst>
              </p:cNvPr>
              <p:cNvSpPr>
                <a:spLocks/>
              </p:cNvSpPr>
              <p:nvPr/>
            </p:nvSpPr>
            <p:spPr bwMode="auto">
              <a:xfrm>
                <a:off x="1564" y="1005"/>
                <a:ext cx="890" cy="0"/>
              </a:xfrm>
              <a:custGeom>
                <a:avLst/>
                <a:gdLst>
                  <a:gd name="T0" fmla="*/ 0 w 890"/>
                  <a:gd name="T1" fmla="*/ 890 w 890"/>
                  <a:gd name="T2" fmla="*/ 0 w 890"/>
                </a:gdLst>
                <a:ahLst/>
                <a:cxnLst>
                  <a:cxn ang="0">
                    <a:pos x="T0" y="0"/>
                  </a:cxn>
                  <a:cxn ang="0">
                    <a:pos x="T1" y="0"/>
                  </a:cxn>
                  <a:cxn ang="0">
                    <a:pos x="T2" y="0"/>
                  </a:cxn>
                </a:cxnLst>
                <a:rect l="0" t="0" r="r" b="b"/>
                <a:pathLst>
                  <a:path w="890">
                    <a:moveTo>
                      <a:pt x="0" y="0"/>
                    </a:moveTo>
                    <a:lnTo>
                      <a:pt x="89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Line 22">
                <a:extLst>
                  <a:ext uri="{FF2B5EF4-FFF2-40B4-BE49-F238E27FC236}">
                    <a16:creationId xmlns:a16="http://schemas.microsoft.com/office/drawing/2014/main" id="{AA0BE358-9C9B-4A50-B9CA-5BEBF3FEB309}"/>
                  </a:ext>
                </a:extLst>
              </p:cNvPr>
              <p:cNvSpPr>
                <a:spLocks noChangeShapeType="1"/>
              </p:cNvSpPr>
              <p:nvPr/>
            </p:nvSpPr>
            <p:spPr bwMode="auto">
              <a:xfrm>
                <a:off x="1564" y="1005"/>
                <a:ext cx="89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23">
                <a:extLst>
                  <a:ext uri="{FF2B5EF4-FFF2-40B4-BE49-F238E27FC236}">
                    <a16:creationId xmlns:a16="http://schemas.microsoft.com/office/drawing/2014/main" id="{8878E516-07C6-4850-957D-12D2D1F5734F}"/>
                  </a:ext>
                </a:extLst>
              </p:cNvPr>
              <p:cNvSpPr>
                <a:spLocks/>
              </p:cNvSpPr>
              <p:nvPr/>
            </p:nvSpPr>
            <p:spPr bwMode="auto">
              <a:xfrm>
                <a:off x="1420" y="1171"/>
                <a:ext cx="367" cy="0"/>
              </a:xfrm>
              <a:custGeom>
                <a:avLst/>
                <a:gdLst>
                  <a:gd name="T0" fmla="*/ 0 w 367"/>
                  <a:gd name="T1" fmla="*/ 367 w 367"/>
                  <a:gd name="T2" fmla="*/ 0 w 367"/>
                </a:gdLst>
                <a:ahLst/>
                <a:cxnLst>
                  <a:cxn ang="0">
                    <a:pos x="T0" y="0"/>
                  </a:cxn>
                  <a:cxn ang="0">
                    <a:pos x="T1" y="0"/>
                  </a:cxn>
                  <a:cxn ang="0">
                    <a:pos x="T2" y="0"/>
                  </a:cxn>
                </a:cxnLst>
                <a:rect l="0" t="0" r="r" b="b"/>
                <a:pathLst>
                  <a:path w="367">
                    <a:moveTo>
                      <a:pt x="0" y="0"/>
                    </a:moveTo>
                    <a:lnTo>
                      <a:pt x="36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Line 24">
                <a:extLst>
                  <a:ext uri="{FF2B5EF4-FFF2-40B4-BE49-F238E27FC236}">
                    <a16:creationId xmlns:a16="http://schemas.microsoft.com/office/drawing/2014/main" id="{34F4B5F3-E261-4679-9C2F-9D30F66BE89E}"/>
                  </a:ext>
                </a:extLst>
              </p:cNvPr>
              <p:cNvSpPr>
                <a:spLocks noChangeShapeType="1"/>
              </p:cNvSpPr>
              <p:nvPr/>
            </p:nvSpPr>
            <p:spPr bwMode="auto">
              <a:xfrm>
                <a:off x="1420" y="1171"/>
                <a:ext cx="36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25">
                <a:extLst>
                  <a:ext uri="{FF2B5EF4-FFF2-40B4-BE49-F238E27FC236}">
                    <a16:creationId xmlns:a16="http://schemas.microsoft.com/office/drawing/2014/main" id="{E1394C61-6A15-4A05-AE52-9A59A7938AA6}"/>
                  </a:ext>
                </a:extLst>
              </p:cNvPr>
              <p:cNvSpPr>
                <a:spLocks/>
              </p:cNvSpPr>
              <p:nvPr/>
            </p:nvSpPr>
            <p:spPr bwMode="auto">
              <a:xfrm>
                <a:off x="1564" y="1345"/>
                <a:ext cx="480" cy="0"/>
              </a:xfrm>
              <a:custGeom>
                <a:avLst/>
                <a:gdLst>
                  <a:gd name="T0" fmla="*/ 0 w 480"/>
                  <a:gd name="T1" fmla="*/ 480 w 480"/>
                  <a:gd name="T2" fmla="*/ 0 w 480"/>
                </a:gdLst>
                <a:ahLst/>
                <a:cxnLst>
                  <a:cxn ang="0">
                    <a:pos x="T0" y="0"/>
                  </a:cxn>
                  <a:cxn ang="0">
                    <a:pos x="T1" y="0"/>
                  </a:cxn>
                  <a:cxn ang="0">
                    <a:pos x="T2" y="0"/>
                  </a:cxn>
                </a:cxnLst>
                <a:rect l="0" t="0" r="r" b="b"/>
                <a:pathLst>
                  <a:path w="480">
                    <a:moveTo>
                      <a:pt x="0" y="0"/>
                    </a:moveTo>
                    <a:lnTo>
                      <a:pt x="48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Line 26">
                <a:extLst>
                  <a:ext uri="{FF2B5EF4-FFF2-40B4-BE49-F238E27FC236}">
                    <a16:creationId xmlns:a16="http://schemas.microsoft.com/office/drawing/2014/main" id="{C2D7AD11-7BB3-476D-87D1-E4C9BF19036A}"/>
                  </a:ext>
                </a:extLst>
              </p:cNvPr>
              <p:cNvSpPr>
                <a:spLocks noChangeShapeType="1"/>
              </p:cNvSpPr>
              <p:nvPr/>
            </p:nvSpPr>
            <p:spPr bwMode="auto">
              <a:xfrm>
                <a:off x="1564" y="1345"/>
                <a:ext cx="48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27">
                <a:extLst>
                  <a:ext uri="{FF2B5EF4-FFF2-40B4-BE49-F238E27FC236}">
                    <a16:creationId xmlns:a16="http://schemas.microsoft.com/office/drawing/2014/main" id="{1033D038-CDFA-43A2-8B0D-5D84713F319C}"/>
                  </a:ext>
                </a:extLst>
              </p:cNvPr>
              <p:cNvSpPr>
                <a:spLocks/>
              </p:cNvSpPr>
              <p:nvPr/>
            </p:nvSpPr>
            <p:spPr bwMode="auto">
              <a:xfrm>
                <a:off x="1704" y="1520"/>
                <a:ext cx="750" cy="0"/>
              </a:xfrm>
              <a:custGeom>
                <a:avLst/>
                <a:gdLst>
                  <a:gd name="T0" fmla="*/ 0 w 750"/>
                  <a:gd name="T1" fmla="*/ 750 w 750"/>
                  <a:gd name="T2" fmla="*/ 0 w 750"/>
                </a:gdLst>
                <a:ahLst/>
                <a:cxnLst>
                  <a:cxn ang="0">
                    <a:pos x="T0" y="0"/>
                  </a:cxn>
                  <a:cxn ang="0">
                    <a:pos x="T1" y="0"/>
                  </a:cxn>
                  <a:cxn ang="0">
                    <a:pos x="T2" y="0"/>
                  </a:cxn>
                </a:cxnLst>
                <a:rect l="0" t="0" r="r" b="b"/>
                <a:pathLst>
                  <a:path w="750">
                    <a:moveTo>
                      <a:pt x="0" y="0"/>
                    </a:moveTo>
                    <a:lnTo>
                      <a:pt x="75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Line 28">
                <a:extLst>
                  <a:ext uri="{FF2B5EF4-FFF2-40B4-BE49-F238E27FC236}">
                    <a16:creationId xmlns:a16="http://schemas.microsoft.com/office/drawing/2014/main" id="{FFE349D0-784E-40EF-96B9-BAFB52D690F0}"/>
                  </a:ext>
                </a:extLst>
              </p:cNvPr>
              <p:cNvSpPr>
                <a:spLocks noChangeShapeType="1"/>
              </p:cNvSpPr>
              <p:nvPr/>
            </p:nvSpPr>
            <p:spPr bwMode="auto">
              <a:xfrm>
                <a:off x="1704" y="1520"/>
                <a:ext cx="75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9">
                <a:extLst>
                  <a:ext uri="{FF2B5EF4-FFF2-40B4-BE49-F238E27FC236}">
                    <a16:creationId xmlns:a16="http://schemas.microsoft.com/office/drawing/2014/main" id="{AF8E8460-B7BB-4124-9E38-35BCEF040638}"/>
                  </a:ext>
                </a:extLst>
              </p:cNvPr>
              <p:cNvSpPr>
                <a:spLocks/>
              </p:cNvSpPr>
              <p:nvPr/>
            </p:nvSpPr>
            <p:spPr bwMode="auto">
              <a:xfrm>
                <a:off x="1704" y="1677"/>
                <a:ext cx="1177" cy="0"/>
              </a:xfrm>
              <a:custGeom>
                <a:avLst/>
                <a:gdLst>
                  <a:gd name="T0" fmla="*/ 0 w 1177"/>
                  <a:gd name="T1" fmla="*/ 1177 w 1177"/>
                  <a:gd name="T2" fmla="*/ 0 w 1177"/>
                </a:gdLst>
                <a:ahLst/>
                <a:cxnLst>
                  <a:cxn ang="0">
                    <a:pos x="T0" y="0"/>
                  </a:cxn>
                  <a:cxn ang="0">
                    <a:pos x="T1" y="0"/>
                  </a:cxn>
                  <a:cxn ang="0">
                    <a:pos x="T2" y="0"/>
                  </a:cxn>
                </a:cxnLst>
                <a:rect l="0" t="0" r="r" b="b"/>
                <a:pathLst>
                  <a:path w="1177">
                    <a:moveTo>
                      <a:pt x="0" y="0"/>
                    </a:moveTo>
                    <a:lnTo>
                      <a:pt x="117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Line 30">
                <a:extLst>
                  <a:ext uri="{FF2B5EF4-FFF2-40B4-BE49-F238E27FC236}">
                    <a16:creationId xmlns:a16="http://schemas.microsoft.com/office/drawing/2014/main" id="{1C55F308-D934-42CC-A65F-5BCEEAF2F201}"/>
                  </a:ext>
                </a:extLst>
              </p:cNvPr>
              <p:cNvSpPr>
                <a:spLocks noChangeShapeType="1"/>
              </p:cNvSpPr>
              <p:nvPr/>
            </p:nvSpPr>
            <p:spPr bwMode="auto">
              <a:xfrm>
                <a:off x="1704" y="1677"/>
                <a:ext cx="117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31">
                <a:extLst>
                  <a:ext uri="{FF2B5EF4-FFF2-40B4-BE49-F238E27FC236}">
                    <a16:creationId xmlns:a16="http://schemas.microsoft.com/office/drawing/2014/main" id="{6B22F997-0C42-4167-88C0-7EB381D3D0D7}"/>
                  </a:ext>
                </a:extLst>
              </p:cNvPr>
              <p:cNvSpPr>
                <a:spLocks/>
              </p:cNvSpPr>
              <p:nvPr/>
            </p:nvSpPr>
            <p:spPr bwMode="auto">
              <a:xfrm>
                <a:off x="1704" y="1851"/>
                <a:ext cx="968" cy="0"/>
              </a:xfrm>
              <a:custGeom>
                <a:avLst/>
                <a:gdLst>
                  <a:gd name="T0" fmla="*/ 0 w 968"/>
                  <a:gd name="T1" fmla="*/ 968 w 968"/>
                  <a:gd name="T2" fmla="*/ 0 w 968"/>
                </a:gdLst>
                <a:ahLst/>
                <a:cxnLst>
                  <a:cxn ang="0">
                    <a:pos x="T0" y="0"/>
                  </a:cxn>
                  <a:cxn ang="0">
                    <a:pos x="T1" y="0"/>
                  </a:cxn>
                  <a:cxn ang="0">
                    <a:pos x="T2" y="0"/>
                  </a:cxn>
                </a:cxnLst>
                <a:rect l="0" t="0" r="r" b="b"/>
                <a:pathLst>
                  <a:path w="968">
                    <a:moveTo>
                      <a:pt x="0" y="0"/>
                    </a:moveTo>
                    <a:lnTo>
                      <a:pt x="968"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Line 32">
                <a:extLst>
                  <a:ext uri="{FF2B5EF4-FFF2-40B4-BE49-F238E27FC236}">
                    <a16:creationId xmlns:a16="http://schemas.microsoft.com/office/drawing/2014/main" id="{1082FCC4-179A-48FA-9C7E-CF3DB251CEF5}"/>
                  </a:ext>
                </a:extLst>
              </p:cNvPr>
              <p:cNvSpPr>
                <a:spLocks noChangeShapeType="1"/>
              </p:cNvSpPr>
              <p:nvPr/>
            </p:nvSpPr>
            <p:spPr bwMode="auto">
              <a:xfrm>
                <a:off x="1704" y="1851"/>
                <a:ext cx="968"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33">
                <a:extLst>
                  <a:ext uri="{FF2B5EF4-FFF2-40B4-BE49-F238E27FC236}">
                    <a16:creationId xmlns:a16="http://schemas.microsoft.com/office/drawing/2014/main" id="{05C90AD2-FB6B-4D1B-ADA1-8AF8778F6C1C}"/>
                  </a:ext>
                </a:extLst>
              </p:cNvPr>
              <p:cNvSpPr>
                <a:spLocks/>
              </p:cNvSpPr>
              <p:nvPr/>
            </p:nvSpPr>
            <p:spPr bwMode="auto">
              <a:xfrm>
                <a:off x="1564" y="2030"/>
                <a:ext cx="907" cy="0"/>
              </a:xfrm>
              <a:custGeom>
                <a:avLst/>
                <a:gdLst>
                  <a:gd name="T0" fmla="*/ 0 w 907"/>
                  <a:gd name="T1" fmla="*/ 907 w 907"/>
                  <a:gd name="T2" fmla="*/ 0 w 907"/>
                </a:gdLst>
                <a:ahLst/>
                <a:cxnLst>
                  <a:cxn ang="0">
                    <a:pos x="T0" y="0"/>
                  </a:cxn>
                  <a:cxn ang="0">
                    <a:pos x="T1" y="0"/>
                  </a:cxn>
                  <a:cxn ang="0">
                    <a:pos x="T2" y="0"/>
                  </a:cxn>
                </a:cxnLst>
                <a:rect l="0" t="0" r="r" b="b"/>
                <a:pathLst>
                  <a:path w="907">
                    <a:moveTo>
                      <a:pt x="0" y="0"/>
                    </a:moveTo>
                    <a:lnTo>
                      <a:pt x="90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Line 34">
                <a:extLst>
                  <a:ext uri="{FF2B5EF4-FFF2-40B4-BE49-F238E27FC236}">
                    <a16:creationId xmlns:a16="http://schemas.microsoft.com/office/drawing/2014/main" id="{8D9D9417-F5F6-4D1D-A32B-2972AE7B3228}"/>
                  </a:ext>
                </a:extLst>
              </p:cNvPr>
              <p:cNvSpPr>
                <a:spLocks noChangeShapeType="1"/>
              </p:cNvSpPr>
              <p:nvPr/>
            </p:nvSpPr>
            <p:spPr bwMode="auto">
              <a:xfrm>
                <a:off x="1564" y="2030"/>
                <a:ext cx="90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35">
                <a:extLst>
                  <a:ext uri="{FF2B5EF4-FFF2-40B4-BE49-F238E27FC236}">
                    <a16:creationId xmlns:a16="http://schemas.microsoft.com/office/drawing/2014/main" id="{A1196993-E865-4E20-983C-90543E4E9B4F}"/>
                  </a:ext>
                </a:extLst>
              </p:cNvPr>
              <p:cNvSpPr>
                <a:spLocks/>
              </p:cNvSpPr>
              <p:nvPr/>
            </p:nvSpPr>
            <p:spPr bwMode="auto">
              <a:xfrm>
                <a:off x="1529" y="2192"/>
                <a:ext cx="258" cy="0"/>
              </a:xfrm>
              <a:custGeom>
                <a:avLst/>
                <a:gdLst>
                  <a:gd name="T0" fmla="*/ 0 w 258"/>
                  <a:gd name="T1" fmla="*/ 258 w 258"/>
                  <a:gd name="T2" fmla="*/ 0 w 258"/>
                </a:gdLst>
                <a:ahLst/>
                <a:cxnLst>
                  <a:cxn ang="0">
                    <a:pos x="T0" y="0"/>
                  </a:cxn>
                  <a:cxn ang="0">
                    <a:pos x="T1" y="0"/>
                  </a:cxn>
                  <a:cxn ang="0">
                    <a:pos x="T2" y="0"/>
                  </a:cxn>
                </a:cxnLst>
                <a:rect l="0" t="0" r="r" b="b"/>
                <a:pathLst>
                  <a:path w="258">
                    <a:moveTo>
                      <a:pt x="0" y="0"/>
                    </a:moveTo>
                    <a:lnTo>
                      <a:pt x="258"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Line 36">
                <a:extLst>
                  <a:ext uri="{FF2B5EF4-FFF2-40B4-BE49-F238E27FC236}">
                    <a16:creationId xmlns:a16="http://schemas.microsoft.com/office/drawing/2014/main" id="{615366CB-4A10-48BA-94A6-F7BAFE58120A}"/>
                  </a:ext>
                </a:extLst>
              </p:cNvPr>
              <p:cNvSpPr>
                <a:spLocks noChangeShapeType="1"/>
              </p:cNvSpPr>
              <p:nvPr/>
            </p:nvSpPr>
            <p:spPr bwMode="auto">
              <a:xfrm>
                <a:off x="1529" y="2192"/>
                <a:ext cx="258"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37">
                <a:extLst>
                  <a:ext uri="{FF2B5EF4-FFF2-40B4-BE49-F238E27FC236}">
                    <a16:creationId xmlns:a16="http://schemas.microsoft.com/office/drawing/2014/main" id="{5E45E18C-063B-474D-97ED-2AB5024F179B}"/>
                  </a:ext>
                </a:extLst>
              </p:cNvPr>
              <p:cNvSpPr>
                <a:spLocks/>
              </p:cNvSpPr>
              <p:nvPr/>
            </p:nvSpPr>
            <p:spPr bwMode="auto">
              <a:xfrm>
                <a:off x="1752" y="2366"/>
                <a:ext cx="540" cy="0"/>
              </a:xfrm>
              <a:custGeom>
                <a:avLst/>
                <a:gdLst>
                  <a:gd name="T0" fmla="*/ 0 w 540"/>
                  <a:gd name="T1" fmla="*/ 540 w 540"/>
                  <a:gd name="T2" fmla="*/ 0 w 540"/>
                </a:gdLst>
                <a:ahLst/>
                <a:cxnLst>
                  <a:cxn ang="0">
                    <a:pos x="T0" y="0"/>
                  </a:cxn>
                  <a:cxn ang="0">
                    <a:pos x="T1" y="0"/>
                  </a:cxn>
                  <a:cxn ang="0">
                    <a:pos x="T2" y="0"/>
                  </a:cxn>
                </a:cxnLst>
                <a:rect l="0" t="0" r="r" b="b"/>
                <a:pathLst>
                  <a:path w="540">
                    <a:moveTo>
                      <a:pt x="0" y="0"/>
                    </a:moveTo>
                    <a:lnTo>
                      <a:pt x="54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Line 38">
                <a:extLst>
                  <a:ext uri="{FF2B5EF4-FFF2-40B4-BE49-F238E27FC236}">
                    <a16:creationId xmlns:a16="http://schemas.microsoft.com/office/drawing/2014/main" id="{3E546E0C-72ED-4B38-A34D-F57CB3D446DA}"/>
                  </a:ext>
                </a:extLst>
              </p:cNvPr>
              <p:cNvSpPr>
                <a:spLocks noChangeShapeType="1"/>
              </p:cNvSpPr>
              <p:nvPr/>
            </p:nvSpPr>
            <p:spPr bwMode="auto">
              <a:xfrm>
                <a:off x="1752" y="2366"/>
                <a:ext cx="54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3">
              <a:extLst>
                <a:ext uri="{FF2B5EF4-FFF2-40B4-BE49-F238E27FC236}">
                  <a16:creationId xmlns:a16="http://schemas.microsoft.com/office/drawing/2014/main" id="{CDB293CC-7E61-4DBB-A07C-A14667560684}"/>
                </a:ext>
              </a:extLst>
            </p:cNvPr>
            <p:cNvGrpSpPr/>
            <p:nvPr/>
          </p:nvGrpSpPr>
          <p:grpSpPr>
            <a:xfrm>
              <a:off x="830580" y="887413"/>
              <a:ext cx="4063684" cy="3943029"/>
              <a:chOff x="830580" y="887413"/>
              <a:chExt cx="4063684" cy="3943029"/>
            </a:xfrm>
          </p:grpSpPr>
          <p:sp>
            <p:nvSpPr>
              <p:cNvPr id="5" name="Freeform 10">
                <a:extLst>
                  <a:ext uri="{FF2B5EF4-FFF2-40B4-BE49-F238E27FC236}">
                    <a16:creationId xmlns:a16="http://schemas.microsoft.com/office/drawing/2014/main" id="{FF9BD5FC-6467-4682-8426-53BCD593F94D}"/>
                  </a:ext>
                </a:extLst>
              </p:cNvPr>
              <p:cNvSpPr>
                <a:spLocks/>
              </p:cNvSpPr>
              <p:nvPr/>
            </p:nvSpPr>
            <p:spPr bwMode="auto">
              <a:xfrm>
                <a:off x="830580" y="3473872"/>
                <a:ext cx="1510085" cy="1356570"/>
              </a:xfrm>
              <a:custGeom>
                <a:avLst/>
                <a:gdLst>
                  <a:gd name="T0" fmla="*/ 179 w 229"/>
                  <a:gd name="T1" fmla="*/ 0 h 205"/>
                  <a:gd name="T2" fmla="*/ 0 w 229"/>
                  <a:gd name="T3" fmla="*/ 180 h 205"/>
                  <a:gd name="T4" fmla="*/ 21 w 229"/>
                  <a:gd name="T5" fmla="*/ 194 h 205"/>
                  <a:gd name="T6" fmla="*/ 32 w 229"/>
                  <a:gd name="T7" fmla="*/ 200 h 205"/>
                  <a:gd name="T8" fmla="*/ 94 w 229"/>
                  <a:gd name="T9" fmla="*/ 183 h 205"/>
                  <a:gd name="T10" fmla="*/ 229 w 229"/>
                  <a:gd name="T11" fmla="*/ 48 h 205"/>
                  <a:gd name="T12" fmla="*/ 179 w 229"/>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229" h="205">
                    <a:moveTo>
                      <a:pt x="179" y="0"/>
                    </a:moveTo>
                    <a:cubicBezTo>
                      <a:pt x="0" y="180"/>
                      <a:pt x="0" y="180"/>
                      <a:pt x="0" y="180"/>
                    </a:cubicBezTo>
                    <a:cubicBezTo>
                      <a:pt x="21" y="194"/>
                      <a:pt x="21" y="194"/>
                      <a:pt x="21" y="194"/>
                    </a:cubicBezTo>
                    <a:cubicBezTo>
                      <a:pt x="24" y="197"/>
                      <a:pt x="28" y="199"/>
                      <a:pt x="32" y="200"/>
                    </a:cubicBezTo>
                    <a:cubicBezTo>
                      <a:pt x="54" y="205"/>
                      <a:pt x="78" y="198"/>
                      <a:pt x="94" y="183"/>
                    </a:cubicBezTo>
                    <a:cubicBezTo>
                      <a:pt x="229" y="48"/>
                      <a:pt x="229" y="48"/>
                      <a:pt x="229" y="48"/>
                    </a:cubicBezTo>
                    <a:lnTo>
                      <a:pt x="179" y="0"/>
                    </a:lnTo>
                    <a:close/>
                  </a:path>
                </a:pathLst>
              </a:custGeom>
              <a:solidFill>
                <a:srgbClr val="191919"/>
              </a:solidFill>
              <a:ln w="22225" cap="flat">
                <a:solidFill>
                  <a:schemeClr val="tx1"/>
                </a:solidFill>
                <a:prstDash val="sysDash"/>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Shape 62">
                <a:extLst>
                  <a:ext uri="{FF2B5EF4-FFF2-40B4-BE49-F238E27FC236}">
                    <a16:creationId xmlns:a16="http://schemas.microsoft.com/office/drawing/2014/main" id="{D9B733C3-C94D-4A21-BE8D-E86415342D87}"/>
                  </a:ext>
                </a:extLst>
              </p:cNvPr>
              <p:cNvSpPr>
                <a:spLocks noChangeAspect="1" noChangeArrowheads="1" noTextEdit="1"/>
              </p:cNvSpPr>
              <p:nvPr/>
            </p:nvSpPr>
            <p:spPr bwMode="auto">
              <a:xfrm>
                <a:off x="1651000" y="887413"/>
                <a:ext cx="3243264" cy="3249614"/>
              </a:xfrm>
              <a:custGeom>
                <a:avLst/>
                <a:gdLst>
                  <a:gd name="connsiteX0" fmla="*/ 1621632 w 3243264"/>
                  <a:gd name="connsiteY0" fmla="*/ 0 h 3249614"/>
                  <a:gd name="connsiteX1" fmla="*/ 3243264 w 3243264"/>
                  <a:gd name="connsiteY1" fmla="*/ 1624807 h 3249614"/>
                  <a:gd name="connsiteX2" fmla="*/ 1621632 w 3243264"/>
                  <a:gd name="connsiteY2" fmla="*/ 3249614 h 3249614"/>
                  <a:gd name="connsiteX3" fmla="*/ 0 w 3243264"/>
                  <a:gd name="connsiteY3" fmla="*/ 1624807 h 3249614"/>
                  <a:gd name="connsiteX4" fmla="*/ 1621632 w 3243264"/>
                  <a:gd name="connsiteY4" fmla="*/ 0 h 3249614"/>
                  <a:gd name="connsiteX5" fmla="*/ 1621632 w 3243264"/>
                  <a:gd name="connsiteY5" fmla="*/ 252413 h 3249614"/>
                  <a:gd name="connsiteX6" fmla="*/ 252413 w 3243264"/>
                  <a:gd name="connsiteY6" fmla="*/ 1624807 h 3249614"/>
                  <a:gd name="connsiteX7" fmla="*/ 1621632 w 3243264"/>
                  <a:gd name="connsiteY7" fmla="*/ 2997201 h 3249614"/>
                  <a:gd name="connsiteX8" fmla="*/ 2990851 w 3243264"/>
                  <a:gd name="connsiteY8" fmla="*/ 1624807 h 3249614"/>
                  <a:gd name="connsiteX9" fmla="*/ 1621632 w 3243264"/>
                  <a:gd name="connsiteY9" fmla="*/ 252413 h 324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3264" h="3249614">
                    <a:moveTo>
                      <a:pt x="1621632" y="0"/>
                    </a:moveTo>
                    <a:cubicBezTo>
                      <a:pt x="2517235" y="0"/>
                      <a:pt x="3243264" y="727451"/>
                      <a:pt x="3243264" y="1624807"/>
                    </a:cubicBezTo>
                    <a:cubicBezTo>
                      <a:pt x="3243264" y="2522163"/>
                      <a:pt x="2517235" y="3249614"/>
                      <a:pt x="1621632" y="3249614"/>
                    </a:cubicBezTo>
                    <a:cubicBezTo>
                      <a:pt x="726029" y="3249614"/>
                      <a:pt x="0" y="2522163"/>
                      <a:pt x="0" y="1624807"/>
                    </a:cubicBezTo>
                    <a:cubicBezTo>
                      <a:pt x="0" y="727451"/>
                      <a:pt x="726029" y="0"/>
                      <a:pt x="1621632" y="0"/>
                    </a:cubicBezTo>
                    <a:close/>
                    <a:moveTo>
                      <a:pt x="1621632" y="252413"/>
                    </a:moveTo>
                    <a:cubicBezTo>
                      <a:pt x="865433" y="252413"/>
                      <a:pt x="252413" y="866855"/>
                      <a:pt x="252413" y="1624807"/>
                    </a:cubicBezTo>
                    <a:cubicBezTo>
                      <a:pt x="252413" y="2382759"/>
                      <a:pt x="865433" y="2997201"/>
                      <a:pt x="1621632" y="2997201"/>
                    </a:cubicBezTo>
                    <a:cubicBezTo>
                      <a:pt x="2377831" y="2997201"/>
                      <a:pt x="2990851" y="2382759"/>
                      <a:pt x="2990851" y="1624807"/>
                    </a:cubicBezTo>
                    <a:cubicBezTo>
                      <a:pt x="2990851" y="866855"/>
                      <a:pt x="2377831" y="252413"/>
                      <a:pt x="1621632" y="252413"/>
                    </a:cubicBezTo>
                    <a:close/>
                  </a:path>
                </a:pathLst>
              </a:custGeom>
              <a:solidFill>
                <a:srgbClr val="191919"/>
              </a:solidFill>
              <a:ln w="22225" cap="flat">
                <a:solidFill>
                  <a:schemeClr val="tx1"/>
                </a:solidFill>
                <a:prstDash val="sysDash"/>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 name="Freeform: Shape 60">
                <a:extLst>
                  <a:ext uri="{FF2B5EF4-FFF2-40B4-BE49-F238E27FC236}">
                    <a16:creationId xmlns:a16="http://schemas.microsoft.com/office/drawing/2014/main" id="{70EC8CFC-C1C6-43D9-AD92-23ED27B9E9CA}"/>
                  </a:ext>
                </a:extLst>
              </p:cNvPr>
              <p:cNvSpPr>
                <a:spLocks noChangeAspect="1" noChangeArrowheads="1" noTextEdit="1"/>
              </p:cNvSpPr>
              <p:nvPr/>
            </p:nvSpPr>
            <p:spPr bwMode="auto">
              <a:xfrm>
                <a:off x="1903414" y="1139828"/>
                <a:ext cx="2738436" cy="2744784"/>
              </a:xfrm>
              <a:custGeom>
                <a:avLst/>
                <a:gdLst>
                  <a:gd name="connsiteX0" fmla="*/ 1369219 w 2738438"/>
                  <a:gd name="connsiteY0" fmla="*/ 0 h 2744788"/>
                  <a:gd name="connsiteX1" fmla="*/ 2738438 w 2738438"/>
                  <a:gd name="connsiteY1" fmla="*/ 1372394 h 2744788"/>
                  <a:gd name="connsiteX2" fmla="*/ 1369219 w 2738438"/>
                  <a:gd name="connsiteY2" fmla="*/ 2744788 h 2744788"/>
                  <a:gd name="connsiteX3" fmla="*/ 0 w 2738438"/>
                  <a:gd name="connsiteY3" fmla="*/ 1372394 h 2744788"/>
                  <a:gd name="connsiteX4" fmla="*/ 1369219 w 2738438"/>
                  <a:gd name="connsiteY4" fmla="*/ 0 h 274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438" h="2744788">
                    <a:moveTo>
                      <a:pt x="1369219" y="0"/>
                    </a:moveTo>
                    <a:cubicBezTo>
                      <a:pt x="2125418" y="0"/>
                      <a:pt x="2738438" y="614442"/>
                      <a:pt x="2738438" y="1372394"/>
                    </a:cubicBezTo>
                    <a:cubicBezTo>
                      <a:pt x="2738438" y="2130346"/>
                      <a:pt x="2125418" y="2744788"/>
                      <a:pt x="1369219" y="2744788"/>
                    </a:cubicBezTo>
                    <a:cubicBezTo>
                      <a:pt x="613020" y="2744788"/>
                      <a:pt x="0" y="2130346"/>
                      <a:pt x="0" y="1372394"/>
                    </a:cubicBezTo>
                    <a:cubicBezTo>
                      <a:pt x="0" y="614442"/>
                      <a:pt x="613020" y="0"/>
                      <a:pt x="1369219" y="0"/>
                    </a:cubicBezTo>
                    <a:close/>
                  </a:path>
                </a:pathLst>
              </a:custGeom>
              <a:solidFill>
                <a:schemeClr val="bg1">
                  <a:lumMod val="20000"/>
                  <a:lumOff val="80000"/>
                  <a:alpha val="10000"/>
                </a:schemeClr>
              </a:solidFill>
              <a:ln w="34925"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cxnSp>
            <p:nvCxnSpPr>
              <p:cNvPr id="8" name="Straight Connector 7">
                <a:extLst>
                  <a:ext uri="{FF2B5EF4-FFF2-40B4-BE49-F238E27FC236}">
                    <a16:creationId xmlns:a16="http://schemas.microsoft.com/office/drawing/2014/main" id="{13096742-58C4-4A2A-8070-A245D095F4C1}"/>
                  </a:ext>
                </a:extLst>
              </p:cNvPr>
              <p:cNvCxnSpPr>
                <a:cxnSpLocks/>
              </p:cNvCxnSpPr>
              <p:nvPr/>
            </p:nvCxnSpPr>
            <p:spPr>
              <a:xfrm flipH="1">
                <a:off x="1029422" y="3692583"/>
                <a:ext cx="983528" cy="974667"/>
              </a:xfrm>
              <a:prstGeom prst="line">
                <a:avLst/>
              </a:prstGeom>
              <a:solidFill>
                <a:srgbClr val="191919"/>
              </a:solidFill>
              <a:ln w="22225" cap="flat">
                <a:solidFill>
                  <a:schemeClr val="bg2"/>
                </a:solidFill>
                <a:prstDash val="solid"/>
                <a:miter lim="800000"/>
                <a:headEnd/>
                <a:tailEnd/>
              </a:ln>
            </p:spPr>
          </p:cxnSp>
        </p:grpSp>
      </p:grpSp>
      <p:grpSp>
        <p:nvGrpSpPr>
          <p:cNvPr id="55" name="Group 54">
            <a:extLst>
              <a:ext uri="{FF2B5EF4-FFF2-40B4-BE49-F238E27FC236}">
                <a16:creationId xmlns:a16="http://schemas.microsoft.com/office/drawing/2014/main" id="{FE1F634D-F916-42B7-8EC4-3ED64243192A}"/>
              </a:ext>
            </a:extLst>
          </p:cNvPr>
          <p:cNvGrpSpPr/>
          <p:nvPr/>
        </p:nvGrpSpPr>
        <p:grpSpPr>
          <a:xfrm>
            <a:off x="4650736" y="947197"/>
            <a:ext cx="3092380" cy="3384230"/>
            <a:chOff x="4650736" y="947197"/>
            <a:chExt cx="3092380" cy="3384230"/>
          </a:xfrm>
        </p:grpSpPr>
        <p:sp>
          <p:nvSpPr>
            <p:cNvPr id="37" name="Rounded Rectangle 36"/>
            <p:cNvSpPr/>
            <p:nvPr/>
          </p:nvSpPr>
          <p:spPr>
            <a:xfrm>
              <a:off x="4713239" y="1331768"/>
              <a:ext cx="3029877" cy="2999659"/>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38" name="Picture 3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50736" y="947197"/>
              <a:ext cx="741682" cy="769150"/>
            </a:xfrm>
            <a:prstGeom prst="rect">
              <a:avLst/>
            </a:prstGeom>
          </p:spPr>
        </p:pic>
        <p:grpSp>
          <p:nvGrpSpPr>
            <p:cNvPr id="53" name="Group 52">
              <a:extLst>
                <a:ext uri="{FF2B5EF4-FFF2-40B4-BE49-F238E27FC236}">
                  <a16:creationId xmlns:a16="http://schemas.microsoft.com/office/drawing/2014/main" id="{22FF2686-9477-4322-9C8C-3FCD47DE384C}"/>
                </a:ext>
              </a:extLst>
            </p:cNvPr>
            <p:cNvGrpSpPr/>
            <p:nvPr/>
          </p:nvGrpSpPr>
          <p:grpSpPr>
            <a:xfrm>
              <a:off x="4871389" y="3715394"/>
              <a:ext cx="2713577" cy="454911"/>
              <a:chOff x="4846727" y="3735058"/>
              <a:chExt cx="2713577" cy="454911"/>
            </a:xfrm>
          </p:grpSpPr>
          <p:sp>
            <p:nvSpPr>
              <p:cNvPr id="43" name="Rectangle 42">
                <a:extLst>
                  <a:ext uri="{FF2B5EF4-FFF2-40B4-BE49-F238E27FC236}">
                    <a16:creationId xmlns:a16="http://schemas.microsoft.com/office/drawing/2014/main" id="{B50DDC3D-D50C-40D2-8FD9-8C3291EFB527}"/>
                  </a:ext>
                </a:extLst>
              </p:cNvPr>
              <p:cNvSpPr/>
              <p:nvPr/>
            </p:nvSpPr>
            <p:spPr>
              <a:xfrm>
                <a:off x="6712311" y="3735058"/>
                <a:ext cx="847993" cy="454911"/>
              </a:xfrm>
              <a:prstGeom prst="rect">
                <a:avLst/>
              </a:prstGeom>
              <a:solidFill>
                <a:schemeClr val="bg1">
                  <a:lumMod val="50000"/>
                </a:schemeClr>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44" name="Rectangle 43">
                <a:extLst>
                  <a:ext uri="{FF2B5EF4-FFF2-40B4-BE49-F238E27FC236}">
                    <a16:creationId xmlns:a16="http://schemas.microsoft.com/office/drawing/2014/main" id="{C909F2C8-EC1A-4209-A99F-47CE866E5943}"/>
                  </a:ext>
                </a:extLst>
              </p:cNvPr>
              <p:cNvSpPr/>
              <p:nvPr/>
            </p:nvSpPr>
            <p:spPr>
              <a:xfrm>
                <a:off x="5779519" y="3735058"/>
                <a:ext cx="847993" cy="454911"/>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Docker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45" name="Rectangle 44">
                <a:extLst>
                  <a:ext uri="{FF2B5EF4-FFF2-40B4-BE49-F238E27FC236}">
                    <a16:creationId xmlns:a16="http://schemas.microsoft.com/office/drawing/2014/main" id="{A81BDFF9-BDCC-4623-AEAE-E1C0482B8589}"/>
                  </a:ext>
                </a:extLst>
              </p:cNvPr>
              <p:cNvSpPr/>
              <p:nvPr/>
            </p:nvSpPr>
            <p:spPr>
              <a:xfrm>
                <a:off x="4846727" y="3735058"/>
                <a:ext cx="847993" cy="454911"/>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grpSp>
        <p:grpSp>
          <p:nvGrpSpPr>
            <p:cNvPr id="54" name="Group 53">
              <a:extLst>
                <a:ext uri="{FF2B5EF4-FFF2-40B4-BE49-F238E27FC236}">
                  <a16:creationId xmlns:a16="http://schemas.microsoft.com/office/drawing/2014/main" id="{D24038D3-02D3-49CA-9E4F-C22C116CDBC7}"/>
                </a:ext>
              </a:extLst>
            </p:cNvPr>
            <p:cNvGrpSpPr/>
            <p:nvPr/>
          </p:nvGrpSpPr>
          <p:grpSpPr>
            <a:xfrm>
              <a:off x="4941947" y="1810999"/>
              <a:ext cx="2572460" cy="1809187"/>
              <a:chOff x="4921340" y="1810999"/>
              <a:chExt cx="2572460" cy="1809187"/>
            </a:xfrm>
          </p:grpSpPr>
          <p:pic>
            <p:nvPicPr>
              <p:cNvPr id="39" name="Picture 3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21340" y="1810999"/>
                <a:ext cx="1133045" cy="638934"/>
              </a:xfrm>
              <a:prstGeom prst="rect">
                <a:avLst/>
              </a:prstGeom>
            </p:spPr>
          </p:pic>
          <p:pic>
            <p:nvPicPr>
              <p:cNvPr id="40" name="Picture 3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25450" y="1810999"/>
                <a:ext cx="1133045" cy="638934"/>
              </a:xfrm>
              <a:prstGeom prst="rect">
                <a:avLst/>
              </a:prstGeom>
            </p:spPr>
          </p:pic>
          <p:pic>
            <p:nvPicPr>
              <p:cNvPr id="41" name="Picture 4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21340" y="2749553"/>
                <a:ext cx="1133045" cy="638934"/>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60755" y="2749553"/>
                <a:ext cx="1133045" cy="638934"/>
              </a:xfrm>
              <a:prstGeom prst="rect">
                <a:avLst/>
              </a:prstGeom>
            </p:spPr>
          </p:pic>
          <p:sp>
            <p:nvSpPr>
              <p:cNvPr id="47" name="TextBox 37"/>
              <p:cNvSpPr txBox="1">
                <a:spLocks noChangeArrowheads="1"/>
              </p:cNvSpPr>
              <p:nvPr/>
            </p:nvSpPr>
            <p:spPr bwMode="auto">
              <a:xfrm>
                <a:off x="6371797" y="2449089"/>
                <a:ext cx="939382" cy="230832"/>
              </a:xfrm>
              <a:prstGeom prst="rect">
                <a:avLst/>
              </a:prstGeom>
              <a:noFill/>
              <a:ln w="9525">
                <a:noFill/>
                <a:miter lim="800000"/>
                <a:headEnd/>
                <a:tailEnd/>
              </a:ln>
            </p:spPr>
            <p:txBody>
              <a:bodyPr wrap="square">
                <a:spAutoFit/>
              </a:bodyPr>
              <a:lstStyle/>
              <a:p>
                <a:pPr algn="ctr"/>
                <a:r>
                  <a:rPr lang="en-US" sz="900" b="1" dirty="0">
                    <a:solidFill>
                      <a:schemeClr val="bg1"/>
                    </a:solidFill>
                    <a:latin typeface="Amazon Ember"/>
                    <a:ea typeface="Verdana" pitchFamily="34" charset="0"/>
                    <a:cs typeface="Helvetica Neue"/>
                  </a:rPr>
                  <a:t>ECSTask</a:t>
                </a:r>
              </a:p>
            </p:txBody>
          </p:sp>
          <p:sp>
            <p:nvSpPr>
              <p:cNvPr id="48" name="TextBox 37"/>
              <p:cNvSpPr txBox="1">
                <a:spLocks noChangeArrowheads="1"/>
              </p:cNvSpPr>
              <p:nvPr/>
            </p:nvSpPr>
            <p:spPr bwMode="auto">
              <a:xfrm>
                <a:off x="5003822" y="2449089"/>
                <a:ext cx="939382" cy="230832"/>
              </a:xfrm>
              <a:prstGeom prst="rect">
                <a:avLst/>
              </a:prstGeom>
              <a:noFill/>
              <a:ln w="9525">
                <a:noFill/>
                <a:miter lim="800000"/>
                <a:headEnd/>
                <a:tailEnd/>
              </a:ln>
            </p:spPr>
            <p:txBody>
              <a:bodyPr wrap="square">
                <a:spAutoFit/>
              </a:bodyPr>
              <a:lstStyle/>
              <a:p>
                <a:pPr algn="ctr"/>
                <a:r>
                  <a:rPr lang="en-US" sz="900" b="1" dirty="0">
                    <a:solidFill>
                      <a:schemeClr val="bg1"/>
                    </a:solidFill>
                    <a:latin typeface="Amazon Ember"/>
                    <a:ea typeface="Verdana" pitchFamily="34" charset="0"/>
                    <a:cs typeface="Helvetica Neue"/>
                  </a:rPr>
                  <a:t>ECSTask</a:t>
                </a:r>
              </a:p>
            </p:txBody>
          </p:sp>
          <p:sp>
            <p:nvSpPr>
              <p:cNvPr id="49" name="TextBox 37"/>
              <p:cNvSpPr txBox="1">
                <a:spLocks noChangeArrowheads="1"/>
              </p:cNvSpPr>
              <p:nvPr/>
            </p:nvSpPr>
            <p:spPr bwMode="auto">
              <a:xfrm>
                <a:off x="6416795" y="3388487"/>
                <a:ext cx="939382" cy="230832"/>
              </a:xfrm>
              <a:prstGeom prst="rect">
                <a:avLst/>
              </a:prstGeom>
              <a:noFill/>
              <a:ln w="9525">
                <a:noFill/>
                <a:miter lim="800000"/>
                <a:headEnd/>
                <a:tailEnd/>
              </a:ln>
            </p:spPr>
            <p:txBody>
              <a:bodyPr wrap="square">
                <a:spAutoFit/>
              </a:bodyPr>
              <a:lstStyle/>
              <a:p>
                <a:pPr algn="ctr"/>
                <a:r>
                  <a:rPr lang="en-US" sz="900" b="1" dirty="0">
                    <a:solidFill>
                      <a:schemeClr val="bg1"/>
                    </a:solidFill>
                    <a:latin typeface="Amazon Ember"/>
                    <a:ea typeface="Verdana" pitchFamily="34" charset="0"/>
                    <a:cs typeface="Helvetica Neue"/>
                  </a:rPr>
                  <a:t>ECSTask</a:t>
                </a:r>
              </a:p>
            </p:txBody>
          </p:sp>
          <p:sp>
            <p:nvSpPr>
              <p:cNvPr id="50" name="TextBox 37"/>
              <p:cNvSpPr txBox="1">
                <a:spLocks noChangeArrowheads="1"/>
              </p:cNvSpPr>
              <p:nvPr/>
            </p:nvSpPr>
            <p:spPr bwMode="auto">
              <a:xfrm>
                <a:off x="5003822" y="3389354"/>
                <a:ext cx="939382" cy="230832"/>
              </a:xfrm>
              <a:prstGeom prst="rect">
                <a:avLst/>
              </a:prstGeom>
              <a:noFill/>
              <a:ln w="9525">
                <a:noFill/>
                <a:miter lim="800000"/>
                <a:headEnd/>
                <a:tailEnd/>
              </a:ln>
            </p:spPr>
            <p:txBody>
              <a:bodyPr wrap="square">
                <a:spAutoFit/>
              </a:bodyPr>
              <a:lstStyle/>
              <a:p>
                <a:pPr algn="ctr"/>
                <a:r>
                  <a:rPr lang="en-US" sz="900" b="1" dirty="0">
                    <a:solidFill>
                      <a:schemeClr val="bg1"/>
                    </a:solidFill>
                    <a:latin typeface="Amazon Ember"/>
                    <a:ea typeface="Verdana" pitchFamily="34" charset="0"/>
                    <a:cs typeface="Helvetica Neue"/>
                  </a:rPr>
                  <a:t>ECSTask</a:t>
                </a:r>
              </a:p>
            </p:txBody>
          </p:sp>
        </p:grpSp>
        <p:sp>
          <p:nvSpPr>
            <p:cNvPr id="51" name="TextBox 50"/>
            <p:cNvSpPr txBox="1"/>
            <p:nvPr/>
          </p:nvSpPr>
          <p:spPr>
            <a:xfrm>
              <a:off x="5379907" y="957635"/>
              <a:ext cx="2163054" cy="338554"/>
            </a:xfrm>
            <a:prstGeom prst="rect">
              <a:avLst/>
            </a:prstGeom>
            <a:noFill/>
          </p:spPr>
          <p:txBody>
            <a:bodyPr wrap="square" rtlCol="0">
              <a:spAutoFit/>
            </a:bodyPr>
            <a:lstStyle/>
            <a:p>
              <a:r>
                <a:rPr lang="en-US" sz="1600" dirty="0">
                  <a:solidFill>
                    <a:schemeClr val="bg1"/>
                  </a:solidFill>
                  <a:latin typeface="Amazon Ember" charset="0"/>
                  <a:ea typeface="Amazon Ember" charset="0"/>
                  <a:cs typeface="Amazon Ember" charset="0"/>
                </a:rPr>
                <a:t>EC2 Instance</a:t>
              </a:r>
            </a:p>
          </p:txBody>
        </p:sp>
      </p:grpSp>
      <p:grpSp>
        <p:nvGrpSpPr>
          <p:cNvPr id="56" name="Group 55">
            <a:extLst>
              <a:ext uri="{FF2B5EF4-FFF2-40B4-BE49-F238E27FC236}">
                <a16:creationId xmlns:a16="http://schemas.microsoft.com/office/drawing/2014/main" id="{5B8DA3E8-896F-4ABF-9C76-1AC09DBB0E68}"/>
              </a:ext>
            </a:extLst>
          </p:cNvPr>
          <p:cNvGrpSpPr/>
          <p:nvPr/>
        </p:nvGrpSpPr>
        <p:grpSpPr>
          <a:xfrm>
            <a:off x="1944000" y="1510985"/>
            <a:ext cx="1415238" cy="1555079"/>
            <a:chOff x="1069936" y="2616870"/>
            <a:chExt cx="1415238" cy="1555079"/>
          </a:xfrm>
        </p:grpSpPr>
        <p:sp>
          <p:nvSpPr>
            <p:cNvPr id="57" name="Rounded Rectangle 29">
              <a:extLst>
                <a:ext uri="{FF2B5EF4-FFF2-40B4-BE49-F238E27FC236}">
                  <a16:creationId xmlns:a16="http://schemas.microsoft.com/office/drawing/2014/main" id="{BC466604-671D-4785-A8B6-9767DFB74EC3}"/>
                </a:ext>
              </a:extLst>
            </p:cNvPr>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58" name="Picture 57">
              <a:extLst>
                <a:ext uri="{FF2B5EF4-FFF2-40B4-BE49-F238E27FC236}">
                  <a16:creationId xmlns:a16="http://schemas.microsoft.com/office/drawing/2014/main" id="{C7C990AF-A402-4CD5-848B-897C7192520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9" name="Picture 58">
              <a:extLst>
                <a:ext uri="{FF2B5EF4-FFF2-40B4-BE49-F238E27FC236}">
                  <a16:creationId xmlns:a16="http://schemas.microsoft.com/office/drawing/2014/main" id="{76E0ECDB-53A5-4130-A671-8ABB943B602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0" name="Picture 59">
              <a:extLst>
                <a:ext uri="{FF2B5EF4-FFF2-40B4-BE49-F238E27FC236}">
                  <a16:creationId xmlns:a16="http://schemas.microsoft.com/office/drawing/2014/main" id="{CF3D4838-D779-4DFD-ABB9-69162A54380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1" name="Picture 60">
              <a:extLst>
                <a:ext uri="{FF2B5EF4-FFF2-40B4-BE49-F238E27FC236}">
                  <a16:creationId xmlns:a16="http://schemas.microsoft.com/office/drawing/2014/main" id="{7148CD4D-57B0-49A2-B555-3A1B437ABFD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2" name="Picture 61">
              <a:extLst>
                <a:ext uri="{FF2B5EF4-FFF2-40B4-BE49-F238E27FC236}">
                  <a16:creationId xmlns:a16="http://schemas.microsoft.com/office/drawing/2014/main" id="{B135DA7A-9FB8-4988-865E-DD3AC106113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9" name="Group 28"/>
          <p:cNvGrpSpPr/>
          <p:nvPr/>
        </p:nvGrpSpPr>
        <p:grpSpPr>
          <a:xfrm>
            <a:off x="1944000" y="1510985"/>
            <a:ext cx="1415238" cy="1555079"/>
            <a:chOff x="1069936" y="2616870"/>
            <a:chExt cx="1415238" cy="1555079"/>
          </a:xfrm>
        </p:grpSpPr>
        <p:sp>
          <p:nvSpPr>
            <p:cNvPr id="30" name="Rounded Rectangle 29"/>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31" name="Picture 3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32" name="Picture 3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3" name="Picture 3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4" name="Picture 3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5" name="Picture 3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Tree>
    <p:extLst>
      <p:ext uri="{BB962C8B-B14F-4D97-AF65-F5344CB8AC3E}">
        <p14:creationId xmlns:p14="http://schemas.microsoft.com/office/powerpoint/2010/main" val="155249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500" fill="hold"/>
                                        <p:tgtEl>
                                          <p:spTgt spid="29"/>
                                        </p:tgtEl>
                                      </p:cBhvr>
                                      <p:by x="200000" y="200000"/>
                                    </p:animScale>
                                  </p:childTnLst>
                                </p:cTn>
                              </p:par>
                              <p:par>
                                <p:cTn id="9" presetID="42" presetClass="path" presetSubtype="0" fill="hold" nodeType="withEffect">
                                  <p:stCondLst>
                                    <p:cond delay="0"/>
                                  </p:stCondLst>
                                  <p:childTnLst>
                                    <p:animMotion origin="layout" path="M -5.55556E-7 -3.08642E-6 L 0.38785 0.06821 " pathEditMode="relative" rAng="0" ptsTypes="AA">
                                      <p:cBhvr>
                                        <p:cTn id="10" dur="500" fill="hold"/>
                                        <p:tgtEl>
                                          <p:spTgt spid="29"/>
                                        </p:tgtEl>
                                        <p:attrNameLst>
                                          <p:attrName>ppt_x</p:attrName>
                                          <p:attrName>ppt_y</p:attrName>
                                        </p:attrNameLst>
                                      </p:cBhvr>
                                      <p:rCtr x="19392" y="3488"/>
                                    </p:animMotion>
                                  </p:childTnLst>
                                </p:cTn>
                              </p:par>
                              <p:par>
                                <p:cTn id="11" presetID="10" presetClass="entr" presetSubtype="0" fill="hold" nodeType="withEffect">
                                  <p:stCondLst>
                                    <p:cond delay="25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250"/>
                                        <p:tgtEl>
                                          <p:spTgt spid="55"/>
                                        </p:tgtEl>
                                      </p:cBhvr>
                                    </p:animEffect>
                                  </p:childTnLst>
                                </p:cTn>
                              </p:par>
                              <p:par>
                                <p:cTn id="14" presetID="10" presetClass="exit" presetSubtype="0" fill="hold" nodeType="withEffect">
                                  <p:stCondLst>
                                    <p:cond delay="250"/>
                                  </p:stCondLst>
                                  <p:childTnLst>
                                    <p:animEffect transition="out" filter="fade">
                                      <p:cBhvr>
                                        <p:cTn id="15" dur="250"/>
                                        <p:tgtEl>
                                          <p:spTgt spid="29"/>
                                        </p:tgtEl>
                                      </p:cBhvr>
                                    </p:animEffect>
                                    <p:set>
                                      <p:cBhvr>
                                        <p:cTn id="16" dur="1" fill="hold">
                                          <p:stCondLst>
                                            <p:cond delay="24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1311" y="3467051"/>
            <a:ext cx="7841468" cy="1127634"/>
            <a:chOff x="278370" y="-195392"/>
            <a:chExt cx="7895895" cy="1127634"/>
          </a:xfrm>
        </p:grpSpPr>
        <p:sp>
          <p:nvSpPr>
            <p:cNvPr id="64" name="Rectangle 63">
              <a:extLst>
                <a:ext uri="{FF2B5EF4-FFF2-40B4-BE49-F238E27FC236}">
                  <a16:creationId xmlns:a16="http://schemas.microsoft.com/office/drawing/2014/main" id="{F4FEF678-5957-4BC0-AB05-7B6BE4C13CD4}"/>
                </a:ext>
              </a:extLst>
            </p:cNvPr>
            <p:cNvSpPr/>
            <p:nvPr/>
          </p:nvSpPr>
          <p:spPr>
            <a:xfrm>
              <a:off x="278370" y="-112998"/>
              <a:ext cx="7895895" cy="931191"/>
            </a:xfrm>
            <a:prstGeom prst="rect">
              <a:avLst/>
            </a:prstGeom>
            <a:noFill/>
            <a:ln w="15875" cap="rnd">
              <a:solidFill>
                <a:schemeClr val="bg1"/>
              </a:solidFill>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5" name="Picture 6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22467" y="-195392"/>
              <a:ext cx="3081793" cy="1127634"/>
            </a:xfrm>
            <a:prstGeom prst="rect">
              <a:avLst/>
            </a:prstGeom>
          </p:spPr>
        </p:pic>
      </p:grpSp>
      <p:grpSp>
        <p:nvGrpSpPr>
          <p:cNvPr id="67" name="Group 66">
            <a:extLst>
              <a:ext uri="{FF2B5EF4-FFF2-40B4-BE49-F238E27FC236}">
                <a16:creationId xmlns:a16="http://schemas.microsoft.com/office/drawing/2014/main" id="{358A8278-F0D8-4815-8554-B0C01AEBDDF4}"/>
              </a:ext>
            </a:extLst>
          </p:cNvPr>
          <p:cNvGrpSpPr/>
          <p:nvPr/>
        </p:nvGrpSpPr>
        <p:grpSpPr>
          <a:xfrm>
            <a:off x="1169643" y="413248"/>
            <a:ext cx="6804715" cy="1340626"/>
            <a:chOff x="956534" y="1182029"/>
            <a:chExt cx="6804715" cy="1340626"/>
          </a:xfrm>
        </p:grpSpPr>
        <p:sp>
          <p:nvSpPr>
            <p:cNvPr id="69" name="Rectangle 68">
              <a:extLst>
                <a:ext uri="{FF2B5EF4-FFF2-40B4-BE49-F238E27FC236}">
                  <a16:creationId xmlns:a16="http://schemas.microsoft.com/office/drawing/2014/main" id="{EFF5312A-3183-4FF9-AE23-1CE5A3B34506}"/>
                </a:ext>
              </a:extLst>
            </p:cNvPr>
            <p:cNvSpPr/>
            <p:nvPr/>
          </p:nvSpPr>
          <p:spPr>
            <a:xfrm>
              <a:off x="1985087" y="1337201"/>
              <a:ext cx="5622085" cy="563876"/>
            </a:xfrm>
            <a:prstGeom prst="rect">
              <a:avLst/>
            </a:prstGeom>
            <a:solidFill>
              <a:schemeClr val="accent1"/>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Amazon Ember" panose="020B0603020204020204" pitchFamily="34" charset="0"/>
                  <a:ea typeface="Amazon Ember" panose="020B0603020204020204" pitchFamily="34" charset="0"/>
                  <a:cs typeface="Amazon Ember" panose="020B0603020204020204" pitchFamily="34" charset="0"/>
                </a:rPr>
                <a:t>Scheduling and Orchestration</a:t>
              </a:r>
            </a:p>
          </p:txBody>
        </p:sp>
        <p:pic>
          <p:nvPicPr>
            <p:cNvPr id="70" name="Picture 69">
              <a:extLst>
                <a:ext uri="{FF2B5EF4-FFF2-40B4-BE49-F238E27FC236}">
                  <a16:creationId xmlns:a16="http://schemas.microsoft.com/office/drawing/2014/main" id="{C08F4615-B855-4B73-8557-6A4C5BAD6062}"/>
                </a:ext>
              </a:extLst>
            </p:cNvPr>
            <p:cNvPicPr>
              <a:picLocks noChangeAspect="1"/>
            </p:cNvPicPr>
            <p:nvPr/>
          </p:nvPicPr>
          <p:blipFill>
            <a:blip r:embed="rId4"/>
            <a:stretch>
              <a:fillRect/>
            </a:stretch>
          </p:blipFill>
          <p:spPr>
            <a:xfrm>
              <a:off x="1132959" y="1496171"/>
              <a:ext cx="705904" cy="795604"/>
            </a:xfrm>
            <a:prstGeom prst="rect">
              <a:avLst/>
            </a:prstGeom>
          </p:spPr>
        </p:pic>
        <p:sp>
          <p:nvSpPr>
            <p:cNvPr id="71" name="Rectangle 70">
              <a:extLst>
                <a:ext uri="{FF2B5EF4-FFF2-40B4-BE49-F238E27FC236}">
                  <a16:creationId xmlns:a16="http://schemas.microsoft.com/office/drawing/2014/main" id="{925F0D07-CE7B-4296-BE39-29A80F85A5B0}"/>
                </a:ext>
              </a:extLst>
            </p:cNvPr>
            <p:cNvSpPr/>
            <p:nvPr/>
          </p:nvSpPr>
          <p:spPr>
            <a:xfrm>
              <a:off x="1985087" y="2006914"/>
              <a:ext cx="2713576" cy="364257"/>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Cluster Manager</a:t>
              </a:r>
            </a:p>
          </p:txBody>
        </p:sp>
        <p:sp>
          <p:nvSpPr>
            <p:cNvPr id="72" name="Rectangle 71">
              <a:extLst>
                <a:ext uri="{FF2B5EF4-FFF2-40B4-BE49-F238E27FC236}">
                  <a16:creationId xmlns:a16="http://schemas.microsoft.com/office/drawing/2014/main" id="{B24D477E-2E12-4F0F-A9A7-3E411DC2E808}"/>
                </a:ext>
              </a:extLst>
            </p:cNvPr>
            <p:cNvSpPr/>
            <p:nvPr/>
          </p:nvSpPr>
          <p:spPr>
            <a:xfrm>
              <a:off x="4826000" y="2006914"/>
              <a:ext cx="2776566" cy="364257"/>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Placement Engine</a:t>
              </a:r>
            </a:p>
          </p:txBody>
        </p:sp>
        <p:sp>
          <p:nvSpPr>
            <p:cNvPr id="73" name="Rectangle 72">
              <a:extLst>
                <a:ext uri="{FF2B5EF4-FFF2-40B4-BE49-F238E27FC236}">
                  <a16:creationId xmlns:a16="http://schemas.microsoft.com/office/drawing/2014/main" id="{BE0565DF-9918-4B4B-91DE-78E5603AA1C9}"/>
                </a:ext>
              </a:extLst>
            </p:cNvPr>
            <p:cNvSpPr/>
            <p:nvPr/>
          </p:nvSpPr>
          <p:spPr>
            <a:xfrm>
              <a:off x="956534" y="1182029"/>
              <a:ext cx="6804715" cy="1340626"/>
            </a:xfrm>
            <a:prstGeom prst="rect">
              <a:avLst/>
            </a:prstGeom>
            <a:noFill/>
            <a:ln w="15875" cap="rnd">
              <a:solidFill>
                <a:schemeClr val="bg1"/>
              </a:solidFill>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1" name="Group 10">
            <a:extLst>
              <a:ext uri="{FF2B5EF4-FFF2-40B4-BE49-F238E27FC236}">
                <a16:creationId xmlns:a16="http://schemas.microsoft.com/office/drawing/2014/main" id="{7305EF5E-5761-44E6-A8AD-0B6B869F7890}"/>
              </a:ext>
            </a:extLst>
          </p:cNvPr>
          <p:cNvGrpSpPr/>
          <p:nvPr/>
        </p:nvGrpSpPr>
        <p:grpSpPr>
          <a:xfrm>
            <a:off x="952755" y="2427800"/>
            <a:ext cx="1947991" cy="869531"/>
            <a:chOff x="976184" y="2427800"/>
            <a:chExt cx="1947991" cy="869531"/>
          </a:xfrm>
        </p:grpSpPr>
        <p:pic>
          <p:nvPicPr>
            <p:cNvPr id="38" name="Picture 3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427800"/>
              <a:ext cx="902394" cy="371459"/>
            </a:xfrm>
            <a:prstGeom prst="rect">
              <a:avLst/>
            </a:prstGeom>
          </p:spPr>
        </p:pic>
        <p:pic>
          <p:nvPicPr>
            <p:cNvPr id="39" name="Picture 3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427800"/>
              <a:ext cx="902394" cy="371459"/>
            </a:xfrm>
            <a:prstGeom prst="rect">
              <a:avLst/>
            </a:prstGeom>
          </p:spPr>
        </p:pic>
        <p:pic>
          <p:nvPicPr>
            <p:cNvPr id="40" name="Picture 3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925872"/>
              <a:ext cx="902394" cy="371459"/>
            </a:xfrm>
            <a:prstGeom prst="rect">
              <a:avLst/>
            </a:prstGeom>
          </p:spPr>
        </p:pic>
        <p:pic>
          <p:nvPicPr>
            <p:cNvPr id="41" name="Picture 4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925872"/>
              <a:ext cx="902394" cy="371459"/>
            </a:xfrm>
            <a:prstGeom prst="rect">
              <a:avLst/>
            </a:prstGeom>
          </p:spPr>
        </p:pic>
      </p:grpSp>
      <p:grpSp>
        <p:nvGrpSpPr>
          <p:cNvPr id="77" name="Group 76">
            <a:extLst>
              <a:ext uri="{FF2B5EF4-FFF2-40B4-BE49-F238E27FC236}">
                <a16:creationId xmlns:a16="http://schemas.microsoft.com/office/drawing/2014/main" id="{30E69433-D03C-46AD-8ED8-58E4C4FD6686}"/>
              </a:ext>
            </a:extLst>
          </p:cNvPr>
          <p:cNvGrpSpPr/>
          <p:nvPr/>
        </p:nvGrpSpPr>
        <p:grpSpPr>
          <a:xfrm>
            <a:off x="3624351" y="2427800"/>
            <a:ext cx="1947991" cy="869531"/>
            <a:chOff x="976184" y="2427800"/>
            <a:chExt cx="1947991" cy="869531"/>
          </a:xfrm>
        </p:grpSpPr>
        <p:pic>
          <p:nvPicPr>
            <p:cNvPr id="85" name="Picture 84">
              <a:extLst>
                <a:ext uri="{FF2B5EF4-FFF2-40B4-BE49-F238E27FC236}">
                  <a16:creationId xmlns:a16="http://schemas.microsoft.com/office/drawing/2014/main" id="{85E02746-3610-4F4E-8C3B-E0F05F29548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427800"/>
              <a:ext cx="902394" cy="371459"/>
            </a:xfrm>
            <a:prstGeom prst="rect">
              <a:avLst/>
            </a:prstGeom>
          </p:spPr>
        </p:pic>
        <p:pic>
          <p:nvPicPr>
            <p:cNvPr id="86" name="Picture 85">
              <a:extLst>
                <a:ext uri="{FF2B5EF4-FFF2-40B4-BE49-F238E27FC236}">
                  <a16:creationId xmlns:a16="http://schemas.microsoft.com/office/drawing/2014/main" id="{FA5BDA8C-C391-4DAE-B223-C2C542D5474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427800"/>
              <a:ext cx="902394" cy="371459"/>
            </a:xfrm>
            <a:prstGeom prst="rect">
              <a:avLst/>
            </a:prstGeom>
          </p:spPr>
        </p:pic>
        <p:pic>
          <p:nvPicPr>
            <p:cNvPr id="87" name="Picture 86">
              <a:extLst>
                <a:ext uri="{FF2B5EF4-FFF2-40B4-BE49-F238E27FC236}">
                  <a16:creationId xmlns:a16="http://schemas.microsoft.com/office/drawing/2014/main" id="{0041F852-0E1C-4CFE-8E6F-5C8CD67EB71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925872"/>
              <a:ext cx="902394" cy="371459"/>
            </a:xfrm>
            <a:prstGeom prst="rect">
              <a:avLst/>
            </a:prstGeom>
          </p:spPr>
        </p:pic>
        <p:pic>
          <p:nvPicPr>
            <p:cNvPr id="88" name="Picture 87">
              <a:extLst>
                <a:ext uri="{FF2B5EF4-FFF2-40B4-BE49-F238E27FC236}">
                  <a16:creationId xmlns:a16="http://schemas.microsoft.com/office/drawing/2014/main" id="{F7E9D19F-85BF-4295-85C1-28F9C50711A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925872"/>
              <a:ext cx="902394" cy="371459"/>
            </a:xfrm>
            <a:prstGeom prst="rect">
              <a:avLst/>
            </a:prstGeom>
          </p:spPr>
        </p:pic>
      </p:grpSp>
      <p:grpSp>
        <p:nvGrpSpPr>
          <p:cNvPr id="90" name="Group 89">
            <a:extLst>
              <a:ext uri="{FF2B5EF4-FFF2-40B4-BE49-F238E27FC236}">
                <a16:creationId xmlns:a16="http://schemas.microsoft.com/office/drawing/2014/main" id="{0EC1FDC1-E1FA-45A9-853A-0977AD0F2205}"/>
              </a:ext>
            </a:extLst>
          </p:cNvPr>
          <p:cNvGrpSpPr/>
          <p:nvPr/>
        </p:nvGrpSpPr>
        <p:grpSpPr>
          <a:xfrm>
            <a:off x="6295946" y="2427800"/>
            <a:ext cx="1947991" cy="869531"/>
            <a:chOff x="976184" y="2427800"/>
            <a:chExt cx="1947991" cy="869531"/>
          </a:xfrm>
        </p:grpSpPr>
        <p:pic>
          <p:nvPicPr>
            <p:cNvPr id="98" name="Picture 97">
              <a:extLst>
                <a:ext uri="{FF2B5EF4-FFF2-40B4-BE49-F238E27FC236}">
                  <a16:creationId xmlns:a16="http://schemas.microsoft.com/office/drawing/2014/main" id="{43F6661B-4323-4CCB-8189-0FE52ECE5D7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427800"/>
              <a:ext cx="902394" cy="371459"/>
            </a:xfrm>
            <a:prstGeom prst="rect">
              <a:avLst/>
            </a:prstGeom>
          </p:spPr>
        </p:pic>
        <p:pic>
          <p:nvPicPr>
            <p:cNvPr id="99" name="Picture 98">
              <a:extLst>
                <a:ext uri="{FF2B5EF4-FFF2-40B4-BE49-F238E27FC236}">
                  <a16:creationId xmlns:a16="http://schemas.microsoft.com/office/drawing/2014/main" id="{47F8D700-2AB2-497A-88E1-AD1D4658EB9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427800"/>
              <a:ext cx="902394" cy="371459"/>
            </a:xfrm>
            <a:prstGeom prst="rect">
              <a:avLst/>
            </a:prstGeom>
          </p:spPr>
        </p:pic>
        <p:pic>
          <p:nvPicPr>
            <p:cNvPr id="100" name="Picture 99">
              <a:extLst>
                <a:ext uri="{FF2B5EF4-FFF2-40B4-BE49-F238E27FC236}">
                  <a16:creationId xmlns:a16="http://schemas.microsoft.com/office/drawing/2014/main" id="{A2D22478-75B2-49C3-AB9F-F91F69B9838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925872"/>
              <a:ext cx="902394" cy="371459"/>
            </a:xfrm>
            <a:prstGeom prst="rect">
              <a:avLst/>
            </a:prstGeom>
          </p:spPr>
        </p:pic>
        <p:pic>
          <p:nvPicPr>
            <p:cNvPr id="101" name="Picture 100">
              <a:extLst>
                <a:ext uri="{FF2B5EF4-FFF2-40B4-BE49-F238E27FC236}">
                  <a16:creationId xmlns:a16="http://schemas.microsoft.com/office/drawing/2014/main" id="{F13BFE8E-46C1-4409-A67D-A5829D75456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925872"/>
              <a:ext cx="902394" cy="371459"/>
            </a:xfrm>
            <a:prstGeom prst="rect">
              <a:avLst/>
            </a:prstGeom>
          </p:spPr>
        </p:pic>
      </p:grpSp>
      <p:grpSp>
        <p:nvGrpSpPr>
          <p:cNvPr id="14" name="Group 13">
            <a:extLst>
              <a:ext uri="{FF2B5EF4-FFF2-40B4-BE49-F238E27FC236}">
                <a16:creationId xmlns:a16="http://schemas.microsoft.com/office/drawing/2014/main" id="{774087E2-28D2-4494-8B2A-3DC9C1D13A69}"/>
              </a:ext>
            </a:extLst>
          </p:cNvPr>
          <p:cNvGrpSpPr/>
          <p:nvPr/>
        </p:nvGrpSpPr>
        <p:grpSpPr>
          <a:xfrm>
            <a:off x="650041" y="1879550"/>
            <a:ext cx="7843918" cy="2039988"/>
            <a:chOff x="650041" y="1879550"/>
            <a:chExt cx="7843918" cy="2039988"/>
          </a:xfrm>
        </p:grpSpPr>
        <p:sp>
          <p:nvSpPr>
            <p:cNvPr id="36" name="Rounded Rectangle 35"/>
            <p:cNvSpPr/>
            <p:nvPr/>
          </p:nvSpPr>
          <p:spPr>
            <a:xfrm>
              <a:off x="702732" y="2151954"/>
              <a:ext cx="2448036" cy="1767584"/>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37" name="Picture 3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50041" y="1928374"/>
              <a:ext cx="455786" cy="447164"/>
            </a:xfrm>
            <a:prstGeom prst="rect">
              <a:avLst/>
            </a:prstGeom>
          </p:spPr>
        </p:pic>
        <p:grpSp>
          <p:nvGrpSpPr>
            <p:cNvPr id="3" name="Group 2">
              <a:extLst>
                <a:ext uri="{FF2B5EF4-FFF2-40B4-BE49-F238E27FC236}">
                  <a16:creationId xmlns:a16="http://schemas.microsoft.com/office/drawing/2014/main" id="{23F17FFB-B157-4FC0-A0C0-966B20FDD883}"/>
                </a:ext>
              </a:extLst>
            </p:cNvPr>
            <p:cNvGrpSpPr/>
            <p:nvPr/>
          </p:nvGrpSpPr>
          <p:grpSpPr>
            <a:xfrm>
              <a:off x="782936" y="3388158"/>
              <a:ext cx="2287628" cy="426605"/>
              <a:chOff x="812519" y="3388158"/>
              <a:chExt cx="2287628" cy="426605"/>
            </a:xfrm>
          </p:grpSpPr>
          <p:sp>
            <p:nvSpPr>
              <p:cNvPr id="33" name="Rectangle 32">
                <a:extLst>
                  <a:ext uri="{FF2B5EF4-FFF2-40B4-BE49-F238E27FC236}">
                    <a16:creationId xmlns:a16="http://schemas.microsoft.com/office/drawing/2014/main" id="{B50DDC3D-D50C-40D2-8FD9-8C3291EFB527}"/>
                  </a:ext>
                </a:extLst>
              </p:cNvPr>
              <p:cNvSpPr/>
              <p:nvPr/>
            </p:nvSpPr>
            <p:spPr>
              <a:xfrm>
                <a:off x="2385263" y="3388158"/>
                <a:ext cx="714884" cy="426605"/>
              </a:xfrm>
              <a:prstGeom prst="rect">
                <a:avLst/>
              </a:prstGeom>
              <a:solidFill>
                <a:schemeClr val="bg1">
                  <a:lumMod val="50000"/>
                </a:schemeClr>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34" name="Rectangle 33">
                <a:extLst>
                  <a:ext uri="{FF2B5EF4-FFF2-40B4-BE49-F238E27FC236}">
                    <a16:creationId xmlns:a16="http://schemas.microsoft.com/office/drawing/2014/main" id="{C909F2C8-EC1A-4209-A99F-47CE866E5943}"/>
                  </a:ext>
                </a:extLst>
              </p:cNvPr>
              <p:cNvSpPr/>
              <p:nvPr/>
            </p:nvSpPr>
            <p:spPr>
              <a:xfrm>
                <a:off x="1598891"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Docker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35" name="Rectangle 34">
                <a:extLst>
                  <a:ext uri="{FF2B5EF4-FFF2-40B4-BE49-F238E27FC236}">
                    <a16:creationId xmlns:a16="http://schemas.microsoft.com/office/drawing/2014/main" id="{A81BDFF9-BDCC-4623-AEAE-E1C0482B8589}"/>
                  </a:ext>
                </a:extLst>
              </p:cNvPr>
              <p:cNvSpPr/>
              <p:nvPr/>
            </p:nvSpPr>
            <p:spPr>
              <a:xfrm>
                <a:off x="812519"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grpSp>
        <p:sp>
          <p:nvSpPr>
            <p:cNvPr id="43" name="TextBox 42"/>
            <p:cNvSpPr txBox="1"/>
            <p:nvPr/>
          </p:nvSpPr>
          <p:spPr>
            <a:xfrm>
              <a:off x="1118909" y="1879550"/>
              <a:ext cx="1271290" cy="276999"/>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sp>
          <p:nvSpPr>
            <p:cNvPr id="78" name="Rounded Rectangle 35">
              <a:extLst>
                <a:ext uri="{FF2B5EF4-FFF2-40B4-BE49-F238E27FC236}">
                  <a16:creationId xmlns:a16="http://schemas.microsoft.com/office/drawing/2014/main" id="{26F9BC3B-CE33-4899-A314-4FD6BB68C196}"/>
                </a:ext>
              </a:extLst>
            </p:cNvPr>
            <p:cNvSpPr/>
            <p:nvPr/>
          </p:nvSpPr>
          <p:spPr>
            <a:xfrm>
              <a:off x="3374328" y="2151954"/>
              <a:ext cx="2448036" cy="1767584"/>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79" name="Picture 78">
              <a:extLst>
                <a:ext uri="{FF2B5EF4-FFF2-40B4-BE49-F238E27FC236}">
                  <a16:creationId xmlns:a16="http://schemas.microsoft.com/office/drawing/2014/main" id="{5B958A90-8689-431F-87D6-94CA7B0BBFC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321637" y="1928374"/>
              <a:ext cx="455786" cy="447164"/>
            </a:xfrm>
            <a:prstGeom prst="rect">
              <a:avLst/>
            </a:prstGeom>
          </p:spPr>
        </p:pic>
        <p:grpSp>
          <p:nvGrpSpPr>
            <p:cNvPr id="80" name="Group 79">
              <a:extLst>
                <a:ext uri="{FF2B5EF4-FFF2-40B4-BE49-F238E27FC236}">
                  <a16:creationId xmlns:a16="http://schemas.microsoft.com/office/drawing/2014/main" id="{FF82B111-09F6-4969-9AC1-F8659545530F}"/>
                </a:ext>
              </a:extLst>
            </p:cNvPr>
            <p:cNvGrpSpPr/>
            <p:nvPr/>
          </p:nvGrpSpPr>
          <p:grpSpPr>
            <a:xfrm>
              <a:off x="3454532" y="3388158"/>
              <a:ext cx="2287628" cy="426605"/>
              <a:chOff x="812519" y="3388158"/>
              <a:chExt cx="2287628" cy="426605"/>
            </a:xfrm>
          </p:grpSpPr>
          <p:sp>
            <p:nvSpPr>
              <p:cNvPr id="82" name="Rectangle 81">
                <a:extLst>
                  <a:ext uri="{FF2B5EF4-FFF2-40B4-BE49-F238E27FC236}">
                    <a16:creationId xmlns:a16="http://schemas.microsoft.com/office/drawing/2014/main" id="{CF0BD8E6-EF1A-4E33-9C2D-AE4248056E74}"/>
                  </a:ext>
                </a:extLst>
              </p:cNvPr>
              <p:cNvSpPr/>
              <p:nvPr/>
            </p:nvSpPr>
            <p:spPr>
              <a:xfrm>
                <a:off x="2385263" y="3388158"/>
                <a:ext cx="714884" cy="426605"/>
              </a:xfrm>
              <a:prstGeom prst="rect">
                <a:avLst/>
              </a:prstGeom>
              <a:solidFill>
                <a:schemeClr val="bg1">
                  <a:lumMod val="50000"/>
                </a:schemeClr>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83" name="Rectangle 82">
                <a:extLst>
                  <a:ext uri="{FF2B5EF4-FFF2-40B4-BE49-F238E27FC236}">
                    <a16:creationId xmlns:a16="http://schemas.microsoft.com/office/drawing/2014/main" id="{464D45F0-0AFE-4DE2-8E51-F533DC442F34}"/>
                  </a:ext>
                </a:extLst>
              </p:cNvPr>
              <p:cNvSpPr/>
              <p:nvPr/>
            </p:nvSpPr>
            <p:spPr>
              <a:xfrm>
                <a:off x="1598891"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Docker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84" name="Rectangle 83">
                <a:extLst>
                  <a:ext uri="{FF2B5EF4-FFF2-40B4-BE49-F238E27FC236}">
                    <a16:creationId xmlns:a16="http://schemas.microsoft.com/office/drawing/2014/main" id="{AC1A7E82-EA5B-42CD-A227-C14850263A0C}"/>
                  </a:ext>
                </a:extLst>
              </p:cNvPr>
              <p:cNvSpPr/>
              <p:nvPr/>
            </p:nvSpPr>
            <p:spPr>
              <a:xfrm>
                <a:off x="812519"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grpSp>
        <p:sp>
          <p:nvSpPr>
            <p:cNvPr id="81" name="TextBox 80">
              <a:extLst>
                <a:ext uri="{FF2B5EF4-FFF2-40B4-BE49-F238E27FC236}">
                  <a16:creationId xmlns:a16="http://schemas.microsoft.com/office/drawing/2014/main" id="{ED8AA124-B16B-47EE-8ED5-AB08B18D2AE8}"/>
                </a:ext>
              </a:extLst>
            </p:cNvPr>
            <p:cNvSpPr txBox="1"/>
            <p:nvPr/>
          </p:nvSpPr>
          <p:spPr>
            <a:xfrm>
              <a:off x="3790505" y="1879550"/>
              <a:ext cx="1271290" cy="276999"/>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sp>
          <p:nvSpPr>
            <p:cNvPr id="91" name="Rounded Rectangle 35">
              <a:extLst>
                <a:ext uri="{FF2B5EF4-FFF2-40B4-BE49-F238E27FC236}">
                  <a16:creationId xmlns:a16="http://schemas.microsoft.com/office/drawing/2014/main" id="{FA4C87EE-3236-46CF-8A87-E57A6BB6E2EB}"/>
                </a:ext>
              </a:extLst>
            </p:cNvPr>
            <p:cNvSpPr/>
            <p:nvPr/>
          </p:nvSpPr>
          <p:spPr>
            <a:xfrm>
              <a:off x="6045923" y="2151954"/>
              <a:ext cx="2448036" cy="1767584"/>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92" name="Picture 91">
              <a:extLst>
                <a:ext uri="{FF2B5EF4-FFF2-40B4-BE49-F238E27FC236}">
                  <a16:creationId xmlns:a16="http://schemas.microsoft.com/office/drawing/2014/main" id="{CA253426-4571-46F9-8CEE-64AD5AB4DA9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993232" y="1928374"/>
              <a:ext cx="455786" cy="447164"/>
            </a:xfrm>
            <a:prstGeom prst="rect">
              <a:avLst/>
            </a:prstGeom>
          </p:spPr>
        </p:pic>
        <p:grpSp>
          <p:nvGrpSpPr>
            <p:cNvPr id="93" name="Group 92">
              <a:extLst>
                <a:ext uri="{FF2B5EF4-FFF2-40B4-BE49-F238E27FC236}">
                  <a16:creationId xmlns:a16="http://schemas.microsoft.com/office/drawing/2014/main" id="{1EA919AB-632F-4912-84BA-ED2E58285583}"/>
                </a:ext>
              </a:extLst>
            </p:cNvPr>
            <p:cNvGrpSpPr/>
            <p:nvPr/>
          </p:nvGrpSpPr>
          <p:grpSpPr>
            <a:xfrm>
              <a:off x="6126127" y="3388158"/>
              <a:ext cx="2287628" cy="426605"/>
              <a:chOff x="812519" y="3388158"/>
              <a:chExt cx="2287628" cy="426605"/>
            </a:xfrm>
          </p:grpSpPr>
          <p:sp>
            <p:nvSpPr>
              <p:cNvPr id="95" name="Rectangle 94">
                <a:extLst>
                  <a:ext uri="{FF2B5EF4-FFF2-40B4-BE49-F238E27FC236}">
                    <a16:creationId xmlns:a16="http://schemas.microsoft.com/office/drawing/2014/main" id="{ED5D25F3-56FB-4AD1-8828-3185A3B2F286}"/>
                  </a:ext>
                </a:extLst>
              </p:cNvPr>
              <p:cNvSpPr/>
              <p:nvPr/>
            </p:nvSpPr>
            <p:spPr>
              <a:xfrm>
                <a:off x="2385263" y="3388158"/>
                <a:ext cx="714884" cy="426605"/>
              </a:xfrm>
              <a:prstGeom prst="rect">
                <a:avLst/>
              </a:prstGeom>
              <a:solidFill>
                <a:schemeClr val="bg1">
                  <a:lumMod val="50000"/>
                </a:schemeClr>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96" name="Rectangle 95">
                <a:extLst>
                  <a:ext uri="{FF2B5EF4-FFF2-40B4-BE49-F238E27FC236}">
                    <a16:creationId xmlns:a16="http://schemas.microsoft.com/office/drawing/2014/main" id="{B0A76AB3-174E-4762-98F6-E9041119294A}"/>
                  </a:ext>
                </a:extLst>
              </p:cNvPr>
              <p:cNvSpPr/>
              <p:nvPr/>
            </p:nvSpPr>
            <p:spPr>
              <a:xfrm>
                <a:off x="1598891"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Docker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97" name="Rectangle 96">
                <a:extLst>
                  <a:ext uri="{FF2B5EF4-FFF2-40B4-BE49-F238E27FC236}">
                    <a16:creationId xmlns:a16="http://schemas.microsoft.com/office/drawing/2014/main" id="{95BDF348-D1D1-42F6-B202-98F538961045}"/>
                  </a:ext>
                </a:extLst>
              </p:cNvPr>
              <p:cNvSpPr/>
              <p:nvPr/>
            </p:nvSpPr>
            <p:spPr>
              <a:xfrm>
                <a:off x="812519"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grpSp>
        <p:sp>
          <p:nvSpPr>
            <p:cNvPr id="94" name="TextBox 93">
              <a:extLst>
                <a:ext uri="{FF2B5EF4-FFF2-40B4-BE49-F238E27FC236}">
                  <a16:creationId xmlns:a16="http://schemas.microsoft.com/office/drawing/2014/main" id="{A114BF3C-484A-439A-BE85-2100EB162365}"/>
                </a:ext>
              </a:extLst>
            </p:cNvPr>
            <p:cNvSpPr txBox="1"/>
            <p:nvPr/>
          </p:nvSpPr>
          <p:spPr>
            <a:xfrm>
              <a:off x="6462100" y="1879550"/>
              <a:ext cx="1271290" cy="276999"/>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spTree>
    <p:extLst>
      <p:ext uri="{BB962C8B-B14F-4D97-AF65-F5344CB8AC3E}">
        <p14:creationId xmlns:p14="http://schemas.microsoft.com/office/powerpoint/2010/main" val="318223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2" presetClass="entr" presetSubtype="4"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50" fill="hold"/>
                                        <p:tgtEl>
                                          <p:spTgt spid="4"/>
                                        </p:tgtEl>
                                        <p:attrNameLst>
                                          <p:attrName>ppt_x</p:attrName>
                                        </p:attrNameLst>
                                      </p:cBhvr>
                                      <p:tavLst>
                                        <p:tav tm="0">
                                          <p:val>
                                            <p:strVal val="#ppt_x"/>
                                          </p:val>
                                        </p:tav>
                                        <p:tav tm="100000">
                                          <p:val>
                                            <p:strVal val="#ppt_x"/>
                                          </p:val>
                                        </p:tav>
                                      </p:tavLst>
                                    </p:anim>
                                    <p:anim calcmode="lin" valueType="num">
                                      <p:cBhvr additive="base">
                                        <p:cTn id="16" dur="250" fill="hold"/>
                                        <p:tgtEl>
                                          <p:spTgt spid="4"/>
                                        </p:tgtEl>
                                        <p:attrNameLst>
                                          <p:attrName>ppt_y</p:attrName>
                                        </p:attrNameLst>
                                      </p:cBhvr>
                                      <p:tavLst>
                                        <p:tav tm="0">
                                          <p:val>
                                            <p:strVal val="1+#ppt_h/2"/>
                                          </p:val>
                                        </p:tav>
                                        <p:tav tm="100000">
                                          <p:val>
                                            <p:strVal val="#ppt_y"/>
                                          </p:val>
                                        </p:tav>
                                      </p:tavLst>
                                    </p:anim>
                                  </p:childTnLst>
                                </p:cTn>
                              </p:par>
                              <p:par>
                                <p:cTn id="17" presetID="42" presetClass="path" presetSubtype="0" decel="100000" fill="hold" nodeType="withEffect">
                                  <p:stCondLst>
                                    <p:cond delay="500"/>
                                  </p:stCondLst>
                                  <p:childTnLst>
                                    <p:animMotion origin="layout" path="M -3.05556E-6 -1.97531E-6 L -3.05556E-6 0.025 " pathEditMode="relative" rAng="0" ptsTypes="AA">
                                      <p:cBhvr>
                                        <p:cTn id="18" dur="500" spd="-100000" fill="hold"/>
                                        <p:tgtEl>
                                          <p:spTgt spid="4"/>
                                        </p:tgtEl>
                                        <p:attrNameLst>
                                          <p:attrName>ppt_x</p:attrName>
                                          <p:attrName>ppt_y</p:attrName>
                                        </p:attrNameLst>
                                      </p:cBhvr>
                                      <p:rCtr x="0" y="12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Containers with ECS</a:t>
            </a:r>
          </a:p>
        </p:txBody>
      </p:sp>
      <p:pic>
        <p:nvPicPr>
          <p:cNvPr id="3" name="Picture 2"/>
          <p:cNvPicPr>
            <a:picLocks noChangeAspect="1"/>
          </p:cNvPicPr>
          <p:nvPr/>
        </p:nvPicPr>
        <p:blipFill>
          <a:blip r:embed="rId3"/>
          <a:stretch>
            <a:fillRect/>
          </a:stretch>
        </p:blipFill>
        <p:spPr>
          <a:xfrm>
            <a:off x="662577" y="1254343"/>
            <a:ext cx="7828547" cy="2981864"/>
          </a:xfrm>
          <a:prstGeom prst="rect">
            <a:avLst/>
          </a:prstGeom>
        </p:spPr>
      </p:pic>
    </p:spTree>
    <p:extLst>
      <p:ext uri="{BB962C8B-B14F-4D97-AF65-F5344CB8AC3E}">
        <p14:creationId xmlns:p14="http://schemas.microsoft.com/office/powerpoint/2010/main" val="210915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t>
            </a:r>
            <a:r>
              <a:rPr lang="en-US" dirty="0" err="1"/>
              <a:t>Fargate</a:t>
            </a:r>
            <a:r>
              <a:rPr lang="en-US" dirty="0"/>
              <a:t> Containers with ECS</a:t>
            </a:r>
          </a:p>
        </p:txBody>
      </p:sp>
      <p:sp>
        <p:nvSpPr>
          <p:cNvPr id="57" name="Rectangle 56">
            <a:extLst>
              <a:ext uri="{FF2B5EF4-FFF2-40B4-BE49-F238E27FC236}">
                <a16:creationId xmlns:a16="http://schemas.microsoft.com/office/drawing/2014/main" id="{260767AB-7D8A-4694-8D8B-66EBFF04AE63}"/>
              </a:ext>
            </a:extLst>
          </p:cNvPr>
          <p:cNvSpPr/>
          <p:nvPr/>
        </p:nvSpPr>
        <p:spPr>
          <a:xfrm>
            <a:off x="1524000" y="2129981"/>
            <a:ext cx="6400800" cy="461665"/>
          </a:xfrm>
          <a:prstGeom prst="rect">
            <a:avLst/>
          </a:prstGeom>
        </p:spPr>
        <p:txBody>
          <a:bodyPr wrap="square">
            <a:spAutoFit/>
          </a:bodyPr>
          <a:lstStyle/>
          <a:p>
            <a:pPr>
              <a:spcBef>
                <a:spcPts val="0"/>
              </a:spcBef>
              <a:spcAft>
                <a:spcPts val="1800"/>
              </a:spcAft>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Use ECS APIs to launch Fargate Containers </a:t>
            </a:r>
          </a:p>
        </p:txBody>
      </p:sp>
      <p:grpSp>
        <p:nvGrpSpPr>
          <p:cNvPr id="4" name="Group 3">
            <a:extLst>
              <a:ext uri="{FF2B5EF4-FFF2-40B4-BE49-F238E27FC236}">
                <a16:creationId xmlns:a16="http://schemas.microsoft.com/office/drawing/2014/main" id="{84850FD6-EB62-4EF6-8E8C-3F0864015AEF}"/>
              </a:ext>
            </a:extLst>
          </p:cNvPr>
          <p:cNvGrpSpPr/>
          <p:nvPr/>
        </p:nvGrpSpPr>
        <p:grpSpPr>
          <a:xfrm>
            <a:off x="546394" y="2081819"/>
            <a:ext cx="742656" cy="742656"/>
            <a:chOff x="362001" y="2870380"/>
            <a:chExt cx="742656" cy="742656"/>
          </a:xfrm>
        </p:grpSpPr>
        <p:sp>
          <p:nvSpPr>
            <p:cNvPr id="19" name="Oval 18">
              <a:extLst>
                <a:ext uri="{FF2B5EF4-FFF2-40B4-BE49-F238E27FC236}">
                  <a16:creationId xmlns:a16="http://schemas.microsoft.com/office/drawing/2014/main" id="{404F9BC5-AB16-46C5-94C7-16A3B02AE96A}"/>
                </a:ext>
              </a:extLst>
            </p:cNvPr>
            <p:cNvSpPr/>
            <p:nvPr/>
          </p:nvSpPr>
          <p:spPr>
            <a:xfrm>
              <a:off x="362001" y="2870380"/>
              <a:ext cx="742656" cy="742656"/>
            </a:xfrm>
            <a:prstGeom prst="ellipse">
              <a:avLst/>
            </a:prstGeom>
            <a:solidFill>
              <a:schemeClr val="bg1">
                <a:lumMod val="5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solidFill>
              </a:endParaRPr>
            </a:p>
          </p:txBody>
        </p:sp>
        <p:grpSp>
          <p:nvGrpSpPr>
            <p:cNvPr id="11" name="Group 14">
              <a:extLst>
                <a:ext uri="{FF2B5EF4-FFF2-40B4-BE49-F238E27FC236}">
                  <a16:creationId xmlns:a16="http://schemas.microsoft.com/office/drawing/2014/main" id="{7A528A2C-0605-4B57-B55C-012C66E601A7}"/>
                </a:ext>
              </a:extLst>
            </p:cNvPr>
            <p:cNvGrpSpPr>
              <a:grpSpLocks noChangeAspect="1"/>
            </p:cNvGrpSpPr>
            <p:nvPr/>
          </p:nvGrpSpPr>
          <p:grpSpPr bwMode="auto">
            <a:xfrm>
              <a:off x="518159" y="3025439"/>
              <a:ext cx="430340" cy="432538"/>
              <a:chOff x="7062" y="862"/>
              <a:chExt cx="196" cy="197"/>
            </a:xfrm>
          </p:grpSpPr>
          <p:sp>
            <p:nvSpPr>
              <p:cNvPr id="12" name="Freeform 15">
                <a:extLst>
                  <a:ext uri="{FF2B5EF4-FFF2-40B4-BE49-F238E27FC236}">
                    <a16:creationId xmlns:a16="http://schemas.microsoft.com/office/drawing/2014/main" id="{FF5EE80B-47A5-4E39-9AA6-E41C6EA6444B}"/>
                  </a:ext>
                </a:extLst>
              </p:cNvPr>
              <p:cNvSpPr>
                <a:spLocks noEditPoints="1"/>
              </p:cNvSpPr>
              <p:nvPr/>
            </p:nvSpPr>
            <p:spPr bwMode="auto">
              <a:xfrm>
                <a:off x="7143" y="943"/>
                <a:ext cx="115" cy="116"/>
              </a:xfrm>
              <a:custGeom>
                <a:avLst/>
                <a:gdLst>
                  <a:gd name="T0" fmla="*/ 52 w 56"/>
                  <a:gd name="T1" fmla="*/ 24 h 56"/>
                  <a:gd name="T2" fmla="*/ 48 w 56"/>
                  <a:gd name="T3" fmla="*/ 14 h 56"/>
                  <a:gd name="T4" fmla="*/ 51 w 56"/>
                  <a:gd name="T5" fmla="*/ 11 h 56"/>
                  <a:gd name="T6" fmla="*/ 45 w 56"/>
                  <a:gd name="T7" fmla="*/ 5 h 56"/>
                  <a:gd name="T8" fmla="*/ 42 w 56"/>
                  <a:gd name="T9" fmla="*/ 8 h 56"/>
                  <a:gd name="T10" fmla="*/ 32 w 56"/>
                  <a:gd name="T11" fmla="*/ 4 h 56"/>
                  <a:gd name="T12" fmla="*/ 32 w 56"/>
                  <a:gd name="T13" fmla="*/ 0 h 56"/>
                  <a:gd name="T14" fmla="*/ 24 w 56"/>
                  <a:gd name="T15" fmla="*/ 0 h 56"/>
                  <a:gd name="T16" fmla="*/ 24 w 56"/>
                  <a:gd name="T17" fmla="*/ 4 h 56"/>
                  <a:gd name="T18" fmla="*/ 14 w 56"/>
                  <a:gd name="T19" fmla="*/ 8 h 56"/>
                  <a:gd name="T20" fmla="*/ 11 w 56"/>
                  <a:gd name="T21" fmla="*/ 5 h 56"/>
                  <a:gd name="T22" fmla="*/ 5 w 56"/>
                  <a:gd name="T23" fmla="*/ 11 h 56"/>
                  <a:gd name="T24" fmla="*/ 8 w 56"/>
                  <a:gd name="T25" fmla="*/ 14 h 56"/>
                  <a:gd name="T26" fmla="*/ 4 w 56"/>
                  <a:gd name="T27" fmla="*/ 24 h 56"/>
                  <a:gd name="T28" fmla="*/ 0 w 56"/>
                  <a:gd name="T29" fmla="*/ 24 h 56"/>
                  <a:gd name="T30" fmla="*/ 0 w 56"/>
                  <a:gd name="T31" fmla="*/ 32 h 56"/>
                  <a:gd name="T32" fmla="*/ 4 w 56"/>
                  <a:gd name="T33" fmla="*/ 32 h 56"/>
                  <a:gd name="T34" fmla="*/ 8 w 56"/>
                  <a:gd name="T35" fmla="*/ 42 h 56"/>
                  <a:gd name="T36" fmla="*/ 5 w 56"/>
                  <a:gd name="T37" fmla="*/ 45 h 56"/>
                  <a:gd name="T38" fmla="*/ 11 w 56"/>
                  <a:gd name="T39" fmla="*/ 51 h 56"/>
                  <a:gd name="T40" fmla="*/ 14 w 56"/>
                  <a:gd name="T41" fmla="*/ 48 h 56"/>
                  <a:gd name="T42" fmla="*/ 24 w 56"/>
                  <a:gd name="T43" fmla="*/ 52 h 56"/>
                  <a:gd name="T44" fmla="*/ 24 w 56"/>
                  <a:gd name="T45" fmla="*/ 56 h 56"/>
                  <a:gd name="T46" fmla="*/ 32 w 56"/>
                  <a:gd name="T47" fmla="*/ 56 h 56"/>
                  <a:gd name="T48" fmla="*/ 32 w 56"/>
                  <a:gd name="T49" fmla="*/ 52 h 56"/>
                  <a:gd name="T50" fmla="*/ 42 w 56"/>
                  <a:gd name="T51" fmla="*/ 48 h 56"/>
                  <a:gd name="T52" fmla="*/ 45 w 56"/>
                  <a:gd name="T53" fmla="*/ 51 h 56"/>
                  <a:gd name="T54" fmla="*/ 51 w 56"/>
                  <a:gd name="T55" fmla="*/ 45 h 56"/>
                  <a:gd name="T56" fmla="*/ 48 w 56"/>
                  <a:gd name="T57" fmla="*/ 42 h 56"/>
                  <a:gd name="T58" fmla="*/ 52 w 56"/>
                  <a:gd name="T59" fmla="*/ 32 h 56"/>
                  <a:gd name="T60" fmla="*/ 56 w 56"/>
                  <a:gd name="T61" fmla="*/ 32 h 56"/>
                  <a:gd name="T62" fmla="*/ 56 w 56"/>
                  <a:gd name="T63" fmla="*/ 24 h 56"/>
                  <a:gd name="T64" fmla="*/ 52 w 56"/>
                  <a:gd name="T65" fmla="*/ 24 h 56"/>
                  <a:gd name="T66" fmla="*/ 28 w 56"/>
                  <a:gd name="T67" fmla="*/ 44 h 56"/>
                  <a:gd name="T68" fmla="*/ 12 w 56"/>
                  <a:gd name="T69" fmla="*/ 28 h 56"/>
                  <a:gd name="T70" fmla="*/ 28 w 56"/>
                  <a:gd name="T71" fmla="*/ 12 h 56"/>
                  <a:gd name="T72" fmla="*/ 44 w 56"/>
                  <a:gd name="T73" fmla="*/ 28 h 56"/>
                  <a:gd name="T74" fmla="*/ 28 w 56"/>
                  <a:gd name="T75"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52" y="24"/>
                    </a:moveTo>
                    <a:cubicBezTo>
                      <a:pt x="51" y="20"/>
                      <a:pt x="50" y="17"/>
                      <a:pt x="48" y="14"/>
                    </a:cubicBezTo>
                    <a:cubicBezTo>
                      <a:pt x="51" y="11"/>
                      <a:pt x="51" y="11"/>
                      <a:pt x="51" y="11"/>
                    </a:cubicBezTo>
                    <a:cubicBezTo>
                      <a:pt x="45" y="5"/>
                      <a:pt x="45" y="5"/>
                      <a:pt x="45" y="5"/>
                    </a:cubicBezTo>
                    <a:cubicBezTo>
                      <a:pt x="42" y="8"/>
                      <a:pt x="42" y="8"/>
                      <a:pt x="42" y="8"/>
                    </a:cubicBezTo>
                    <a:cubicBezTo>
                      <a:pt x="39" y="6"/>
                      <a:pt x="36" y="5"/>
                      <a:pt x="32" y="4"/>
                    </a:cubicBezTo>
                    <a:cubicBezTo>
                      <a:pt x="32" y="0"/>
                      <a:pt x="32" y="0"/>
                      <a:pt x="32" y="0"/>
                    </a:cubicBezTo>
                    <a:cubicBezTo>
                      <a:pt x="24" y="0"/>
                      <a:pt x="24" y="0"/>
                      <a:pt x="24" y="0"/>
                    </a:cubicBezTo>
                    <a:cubicBezTo>
                      <a:pt x="24" y="4"/>
                      <a:pt x="24" y="4"/>
                      <a:pt x="24" y="4"/>
                    </a:cubicBezTo>
                    <a:cubicBezTo>
                      <a:pt x="20" y="5"/>
                      <a:pt x="17" y="6"/>
                      <a:pt x="14" y="8"/>
                    </a:cubicBezTo>
                    <a:cubicBezTo>
                      <a:pt x="11" y="5"/>
                      <a:pt x="11" y="5"/>
                      <a:pt x="11" y="5"/>
                    </a:cubicBezTo>
                    <a:cubicBezTo>
                      <a:pt x="5" y="11"/>
                      <a:pt x="5" y="11"/>
                      <a:pt x="5" y="11"/>
                    </a:cubicBezTo>
                    <a:cubicBezTo>
                      <a:pt x="8" y="14"/>
                      <a:pt x="8" y="14"/>
                      <a:pt x="8" y="14"/>
                    </a:cubicBezTo>
                    <a:cubicBezTo>
                      <a:pt x="6" y="17"/>
                      <a:pt x="5" y="20"/>
                      <a:pt x="4" y="24"/>
                    </a:cubicBezTo>
                    <a:cubicBezTo>
                      <a:pt x="0" y="24"/>
                      <a:pt x="0" y="24"/>
                      <a:pt x="0" y="24"/>
                    </a:cubicBezTo>
                    <a:cubicBezTo>
                      <a:pt x="0" y="32"/>
                      <a:pt x="0" y="32"/>
                      <a:pt x="0" y="32"/>
                    </a:cubicBezTo>
                    <a:cubicBezTo>
                      <a:pt x="4" y="32"/>
                      <a:pt x="4" y="32"/>
                      <a:pt x="4" y="32"/>
                    </a:cubicBezTo>
                    <a:cubicBezTo>
                      <a:pt x="5" y="36"/>
                      <a:pt x="6" y="39"/>
                      <a:pt x="8" y="42"/>
                    </a:cubicBezTo>
                    <a:cubicBezTo>
                      <a:pt x="5" y="45"/>
                      <a:pt x="5" y="45"/>
                      <a:pt x="5" y="45"/>
                    </a:cubicBezTo>
                    <a:cubicBezTo>
                      <a:pt x="11" y="51"/>
                      <a:pt x="11" y="51"/>
                      <a:pt x="11" y="51"/>
                    </a:cubicBezTo>
                    <a:cubicBezTo>
                      <a:pt x="14" y="48"/>
                      <a:pt x="14" y="48"/>
                      <a:pt x="14" y="48"/>
                    </a:cubicBezTo>
                    <a:cubicBezTo>
                      <a:pt x="17" y="50"/>
                      <a:pt x="20" y="51"/>
                      <a:pt x="24" y="52"/>
                    </a:cubicBezTo>
                    <a:cubicBezTo>
                      <a:pt x="24" y="56"/>
                      <a:pt x="24" y="56"/>
                      <a:pt x="24" y="56"/>
                    </a:cubicBezTo>
                    <a:cubicBezTo>
                      <a:pt x="32" y="56"/>
                      <a:pt x="32" y="56"/>
                      <a:pt x="32" y="56"/>
                    </a:cubicBezTo>
                    <a:cubicBezTo>
                      <a:pt x="32" y="52"/>
                      <a:pt x="32" y="52"/>
                      <a:pt x="32" y="52"/>
                    </a:cubicBezTo>
                    <a:cubicBezTo>
                      <a:pt x="36" y="51"/>
                      <a:pt x="39" y="50"/>
                      <a:pt x="42" y="48"/>
                    </a:cubicBezTo>
                    <a:cubicBezTo>
                      <a:pt x="45" y="51"/>
                      <a:pt x="45" y="51"/>
                      <a:pt x="45" y="51"/>
                    </a:cubicBezTo>
                    <a:cubicBezTo>
                      <a:pt x="51" y="45"/>
                      <a:pt x="51" y="45"/>
                      <a:pt x="51" y="45"/>
                    </a:cubicBezTo>
                    <a:cubicBezTo>
                      <a:pt x="48" y="42"/>
                      <a:pt x="48" y="42"/>
                      <a:pt x="48" y="42"/>
                    </a:cubicBezTo>
                    <a:cubicBezTo>
                      <a:pt x="50" y="39"/>
                      <a:pt x="51" y="36"/>
                      <a:pt x="52" y="32"/>
                    </a:cubicBezTo>
                    <a:cubicBezTo>
                      <a:pt x="56" y="32"/>
                      <a:pt x="56" y="32"/>
                      <a:pt x="56" y="32"/>
                    </a:cubicBezTo>
                    <a:cubicBezTo>
                      <a:pt x="56" y="24"/>
                      <a:pt x="56" y="24"/>
                      <a:pt x="56" y="24"/>
                    </a:cubicBezTo>
                    <a:lnTo>
                      <a:pt x="52" y="24"/>
                    </a:lnTo>
                    <a:close/>
                    <a:moveTo>
                      <a:pt x="28" y="44"/>
                    </a:moveTo>
                    <a:cubicBezTo>
                      <a:pt x="19" y="44"/>
                      <a:pt x="12" y="37"/>
                      <a:pt x="12" y="28"/>
                    </a:cubicBezTo>
                    <a:cubicBezTo>
                      <a:pt x="12" y="19"/>
                      <a:pt x="19" y="12"/>
                      <a:pt x="28" y="12"/>
                    </a:cubicBezTo>
                    <a:cubicBezTo>
                      <a:pt x="37" y="12"/>
                      <a:pt x="44" y="19"/>
                      <a:pt x="44" y="28"/>
                    </a:cubicBezTo>
                    <a:cubicBezTo>
                      <a:pt x="44" y="37"/>
                      <a:pt x="37" y="44"/>
                      <a:pt x="28" y="44"/>
                    </a:cubicBezTo>
                    <a:close/>
                  </a:path>
                </a:pathLst>
              </a:cu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kern="0" dirty="0">
                  <a:solidFill>
                    <a:srgbClr val="474746"/>
                  </a:solidFill>
                  <a:latin typeface="Arial"/>
                </a:endParaRPr>
              </a:p>
            </p:txBody>
          </p:sp>
          <p:sp>
            <p:nvSpPr>
              <p:cNvPr id="13" name="Freeform 16">
                <a:extLst>
                  <a:ext uri="{FF2B5EF4-FFF2-40B4-BE49-F238E27FC236}">
                    <a16:creationId xmlns:a16="http://schemas.microsoft.com/office/drawing/2014/main" id="{51BBA5DA-F4CE-45B0-9B8C-494A99F8D84E}"/>
                  </a:ext>
                </a:extLst>
              </p:cNvPr>
              <p:cNvSpPr>
                <a:spLocks noEditPoints="1"/>
              </p:cNvSpPr>
              <p:nvPr/>
            </p:nvSpPr>
            <p:spPr bwMode="auto">
              <a:xfrm>
                <a:off x="7062" y="862"/>
                <a:ext cx="111" cy="112"/>
              </a:xfrm>
              <a:custGeom>
                <a:avLst/>
                <a:gdLst>
                  <a:gd name="T0" fmla="*/ 47 w 54"/>
                  <a:gd name="T1" fmla="*/ 14 h 54"/>
                  <a:gd name="T2" fmla="*/ 40 w 54"/>
                  <a:gd name="T3" fmla="*/ 7 h 54"/>
                  <a:gd name="T4" fmla="*/ 41 w 54"/>
                  <a:gd name="T5" fmla="*/ 3 h 54"/>
                  <a:gd name="T6" fmla="*/ 34 w 54"/>
                  <a:gd name="T7" fmla="*/ 0 h 54"/>
                  <a:gd name="T8" fmla="*/ 32 w 54"/>
                  <a:gd name="T9" fmla="*/ 4 h 54"/>
                  <a:gd name="T10" fmla="*/ 22 w 54"/>
                  <a:gd name="T11" fmla="*/ 4 h 54"/>
                  <a:gd name="T12" fmla="*/ 20 w 54"/>
                  <a:gd name="T13" fmla="*/ 0 h 54"/>
                  <a:gd name="T14" fmla="*/ 13 w 54"/>
                  <a:gd name="T15" fmla="*/ 3 h 54"/>
                  <a:gd name="T16" fmla="*/ 14 w 54"/>
                  <a:gd name="T17" fmla="*/ 7 h 54"/>
                  <a:gd name="T18" fmla="*/ 7 w 54"/>
                  <a:gd name="T19" fmla="*/ 14 h 54"/>
                  <a:gd name="T20" fmla="*/ 3 w 54"/>
                  <a:gd name="T21" fmla="*/ 13 h 54"/>
                  <a:gd name="T22" fmla="*/ 0 w 54"/>
                  <a:gd name="T23" fmla="*/ 20 h 54"/>
                  <a:gd name="T24" fmla="*/ 4 w 54"/>
                  <a:gd name="T25" fmla="*/ 22 h 54"/>
                  <a:gd name="T26" fmla="*/ 4 w 54"/>
                  <a:gd name="T27" fmla="*/ 32 h 54"/>
                  <a:gd name="T28" fmla="*/ 0 w 54"/>
                  <a:gd name="T29" fmla="*/ 34 h 54"/>
                  <a:gd name="T30" fmla="*/ 3 w 54"/>
                  <a:gd name="T31" fmla="*/ 41 h 54"/>
                  <a:gd name="T32" fmla="*/ 7 w 54"/>
                  <a:gd name="T33" fmla="*/ 40 h 54"/>
                  <a:gd name="T34" fmla="*/ 14 w 54"/>
                  <a:gd name="T35" fmla="*/ 47 h 54"/>
                  <a:gd name="T36" fmla="*/ 13 w 54"/>
                  <a:gd name="T37" fmla="*/ 51 h 54"/>
                  <a:gd name="T38" fmla="*/ 20 w 54"/>
                  <a:gd name="T39" fmla="*/ 54 h 54"/>
                  <a:gd name="T40" fmla="*/ 22 w 54"/>
                  <a:gd name="T41" fmla="*/ 50 h 54"/>
                  <a:gd name="T42" fmla="*/ 32 w 54"/>
                  <a:gd name="T43" fmla="*/ 50 h 54"/>
                  <a:gd name="T44" fmla="*/ 34 w 54"/>
                  <a:gd name="T45" fmla="*/ 54 h 54"/>
                  <a:gd name="T46" fmla="*/ 41 w 54"/>
                  <a:gd name="T47" fmla="*/ 51 h 54"/>
                  <a:gd name="T48" fmla="*/ 40 w 54"/>
                  <a:gd name="T49" fmla="*/ 47 h 54"/>
                  <a:gd name="T50" fmla="*/ 47 w 54"/>
                  <a:gd name="T51" fmla="*/ 40 h 54"/>
                  <a:gd name="T52" fmla="*/ 51 w 54"/>
                  <a:gd name="T53" fmla="*/ 41 h 54"/>
                  <a:gd name="T54" fmla="*/ 54 w 54"/>
                  <a:gd name="T55" fmla="*/ 34 h 54"/>
                  <a:gd name="T56" fmla="*/ 50 w 54"/>
                  <a:gd name="T57" fmla="*/ 32 h 54"/>
                  <a:gd name="T58" fmla="*/ 50 w 54"/>
                  <a:gd name="T59" fmla="*/ 22 h 54"/>
                  <a:gd name="T60" fmla="*/ 54 w 54"/>
                  <a:gd name="T61" fmla="*/ 20 h 54"/>
                  <a:gd name="T62" fmla="*/ 51 w 54"/>
                  <a:gd name="T63" fmla="*/ 13 h 54"/>
                  <a:gd name="T64" fmla="*/ 47 w 54"/>
                  <a:gd name="T65" fmla="*/ 14 h 54"/>
                  <a:gd name="T66" fmla="*/ 33 w 54"/>
                  <a:gd name="T67" fmla="*/ 42 h 54"/>
                  <a:gd name="T68" fmla="*/ 12 w 54"/>
                  <a:gd name="T69" fmla="*/ 33 h 54"/>
                  <a:gd name="T70" fmla="*/ 21 w 54"/>
                  <a:gd name="T71" fmla="*/ 12 h 54"/>
                  <a:gd name="T72" fmla="*/ 42 w 54"/>
                  <a:gd name="T73" fmla="*/ 21 h 54"/>
                  <a:gd name="T74" fmla="*/ 33 w 54"/>
                  <a:gd name="T7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54">
                    <a:moveTo>
                      <a:pt x="47" y="14"/>
                    </a:moveTo>
                    <a:cubicBezTo>
                      <a:pt x="45" y="11"/>
                      <a:pt x="43" y="9"/>
                      <a:pt x="40" y="7"/>
                    </a:cubicBezTo>
                    <a:cubicBezTo>
                      <a:pt x="41" y="3"/>
                      <a:pt x="41" y="3"/>
                      <a:pt x="41" y="3"/>
                    </a:cubicBezTo>
                    <a:cubicBezTo>
                      <a:pt x="34" y="0"/>
                      <a:pt x="34" y="0"/>
                      <a:pt x="34" y="0"/>
                    </a:cubicBezTo>
                    <a:cubicBezTo>
                      <a:pt x="32" y="4"/>
                      <a:pt x="32" y="4"/>
                      <a:pt x="32" y="4"/>
                    </a:cubicBezTo>
                    <a:cubicBezTo>
                      <a:pt x="29" y="3"/>
                      <a:pt x="25" y="3"/>
                      <a:pt x="22" y="4"/>
                    </a:cubicBezTo>
                    <a:cubicBezTo>
                      <a:pt x="20" y="0"/>
                      <a:pt x="20" y="0"/>
                      <a:pt x="20" y="0"/>
                    </a:cubicBezTo>
                    <a:cubicBezTo>
                      <a:pt x="13" y="3"/>
                      <a:pt x="13" y="3"/>
                      <a:pt x="13" y="3"/>
                    </a:cubicBezTo>
                    <a:cubicBezTo>
                      <a:pt x="14" y="7"/>
                      <a:pt x="14" y="7"/>
                      <a:pt x="14" y="7"/>
                    </a:cubicBezTo>
                    <a:cubicBezTo>
                      <a:pt x="11" y="9"/>
                      <a:pt x="9" y="11"/>
                      <a:pt x="7" y="14"/>
                    </a:cubicBezTo>
                    <a:cubicBezTo>
                      <a:pt x="3" y="13"/>
                      <a:pt x="3" y="13"/>
                      <a:pt x="3" y="13"/>
                    </a:cubicBezTo>
                    <a:cubicBezTo>
                      <a:pt x="0" y="20"/>
                      <a:pt x="0" y="20"/>
                      <a:pt x="0" y="20"/>
                    </a:cubicBezTo>
                    <a:cubicBezTo>
                      <a:pt x="4" y="22"/>
                      <a:pt x="4" y="22"/>
                      <a:pt x="4" y="22"/>
                    </a:cubicBezTo>
                    <a:cubicBezTo>
                      <a:pt x="3" y="25"/>
                      <a:pt x="3" y="29"/>
                      <a:pt x="4" y="32"/>
                    </a:cubicBezTo>
                    <a:cubicBezTo>
                      <a:pt x="0" y="34"/>
                      <a:pt x="0" y="34"/>
                      <a:pt x="0" y="34"/>
                    </a:cubicBezTo>
                    <a:cubicBezTo>
                      <a:pt x="3" y="41"/>
                      <a:pt x="3" y="41"/>
                      <a:pt x="3" y="41"/>
                    </a:cubicBezTo>
                    <a:cubicBezTo>
                      <a:pt x="7" y="40"/>
                      <a:pt x="7" y="40"/>
                      <a:pt x="7" y="40"/>
                    </a:cubicBezTo>
                    <a:cubicBezTo>
                      <a:pt x="9" y="43"/>
                      <a:pt x="11" y="45"/>
                      <a:pt x="14" y="47"/>
                    </a:cubicBezTo>
                    <a:cubicBezTo>
                      <a:pt x="13" y="51"/>
                      <a:pt x="13" y="51"/>
                      <a:pt x="13" y="51"/>
                    </a:cubicBezTo>
                    <a:cubicBezTo>
                      <a:pt x="20" y="54"/>
                      <a:pt x="20" y="54"/>
                      <a:pt x="20" y="54"/>
                    </a:cubicBezTo>
                    <a:cubicBezTo>
                      <a:pt x="22" y="50"/>
                      <a:pt x="22" y="50"/>
                      <a:pt x="22" y="50"/>
                    </a:cubicBezTo>
                    <a:cubicBezTo>
                      <a:pt x="25" y="51"/>
                      <a:pt x="29" y="51"/>
                      <a:pt x="32" y="50"/>
                    </a:cubicBezTo>
                    <a:cubicBezTo>
                      <a:pt x="34" y="54"/>
                      <a:pt x="34" y="54"/>
                      <a:pt x="34" y="54"/>
                    </a:cubicBezTo>
                    <a:cubicBezTo>
                      <a:pt x="41" y="51"/>
                      <a:pt x="41" y="51"/>
                      <a:pt x="41" y="51"/>
                    </a:cubicBezTo>
                    <a:cubicBezTo>
                      <a:pt x="40" y="47"/>
                      <a:pt x="40" y="47"/>
                      <a:pt x="40" y="47"/>
                    </a:cubicBezTo>
                    <a:cubicBezTo>
                      <a:pt x="43" y="45"/>
                      <a:pt x="45" y="43"/>
                      <a:pt x="47" y="40"/>
                    </a:cubicBezTo>
                    <a:cubicBezTo>
                      <a:pt x="51" y="41"/>
                      <a:pt x="51" y="41"/>
                      <a:pt x="51" y="41"/>
                    </a:cubicBezTo>
                    <a:cubicBezTo>
                      <a:pt x="54" y="34"/>
                      <a:pt x="54" y="34"/>
                      <a:pt x="54" y="34"/>
                    </a:cubicBezTo>
                    <a:cubicBezTo>
                      <a:pt x="50" y="32"/>
                      <a:pt x="50" y="32"/>
                      <a:pt x="50" y="32"/>
                    </a:cubicBezTo>
                    <a:cubicBezTo>
                      <a:pt x="51" y="29"/>
                      <a:pt x="51" y="25"/>
                      <a:pt x="50" y="22"/>
                    </a:cubicBezTo>
                    <a:cubicBezTo>
                      <a:pt x="54" y="20"/>
                      <a:pt x="54" y="20"/>
                      <a:pt x="54" y="20"/>
                    </a:cubicBezTo>
                    <a:cubicBezTo>
                      <a:pt x="51" y="13"/>
                      <a:pt x="51" y="13"/>
                      <a:pt x="51" y="13"/>
                    </a:cubicBezTo>
                    <a:lnTo>
                      <a:pt x="47" y="14"/>
                    </a:lnTo>
                    <a:close/>
                    <a:moveTo>
                      <a:pt x="33" y="42"/>
                    </a:moveTo>
                    <a:cubicBezTo>
                      <a:pt x="25" y="45"/>
                      <a:pt x="16" y="41"/>
                      <a:pt x="12" y="33"/>
                    </a:cubicBezTo>
                    <a:cubicBezTo>
                      <a:pt x="9" y="25"/>
                      <a:pt x="13" y="16"/>
                      <a:pt x="21" y="12"/>
                    </a:cubicBezTo>
                    <a:cubicBezTo>
                      <a:pt x="29" y="9"/>
                      <a:pt x="38" y="13"/>
                      <a:pt x="42" y="21"/>
                    </a:cubicBezTo>
                    <a:cubicBezTo>
                      <a:pt x="45" y="29"/>
                      <a:pt x="41" y="38"/>
                      <a:pt x="33" y="42"/>
                    </a:cubicBezTo>
                    <a:close/>
                  </a:path>
                </a:pathLst>
              </a:cu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kern="0" dirty="0">
                  <a:solidFill>
                    <a:srgbClr val="474746"/>
                  </a:solidFill>
                  <a:latin typeface="Arial"/>
                </a:endParaRPr>
              </a:p>
            </p:txBody>
          </p:sp>
        </p:grpSp>
      </p:grpSp>
      <p:sp>
        <p:nvSpPr>
          <p:cNvPr id="20" name="Rectangle 19">
            <a:extLst>
              <a:ext uri="{FF2B5EF4-FFF2-40B4-BE49-F238E27FC236}">
                <a16:creationId xmlns:a16="http://schemas.microsoft.com/office/drawing/2014/main" id="{11B71D29-580B-4315-91B9-1FCC6C2A826F}"/>
              </a:ext>
            </a:extLst>
          </p:cNvPr>
          <p:cNvSpPr/>
          <p:nvPr/>
        </p:nvSpPr>
        <p:spPr>
          <a:xfrm>
            <a:off x="1547813" y="3085996"/>
            <a:ext cx="6757987" cy="830997"/>
          </a:xfrm>
          <a:prstGeom prst="rect">
            <a:avLst/>
          </a:prstGeom>
        </p:spPr>
        <p:txBody>
          <a:bodyPr wrap="square">
            <a:spAutoFit/>
          </a:bodyPr>
          <a:lstStyle/>
          <a:p>
            <a:pPr>
              <a:spcAft>
                <a:spcPts val="1800"/>
              </a:spcAft>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Easy migration – Run </a:t>
            </a:r>
            <a:r>
              <a:rPr lang="en-US" sz="2400" i="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Fargate</a:t>
            </a:r>
            <a:r>
              <a:rPr lang="en-US" sz="24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 </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and</a:t>
            </a:r>
            <a:r>
              <a:rPr lang="en-US" sz="2400" dirty="0">
                <a:latin typeface="Amazon Ember" panose="020B0603020204020204" pitchFamily="34" charset="0"/>
                <a:ea typeface="Amazon Ember" panose="020B0603020204020204" pitchFamily="34" charset="0"/>
                <a:cs typeface="Amazon Ember" panose="020B0603020204020204" pitchFamily="34" charset="0"/>
              </a:rPr>
              <a:t> </a:t>
            </a:r>
            <a:r>
              <a:rPr lang="en-US" sz="2400" i="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EC2</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launch type tasks in the same cluster</a:t>
            </a:r>
          </a:p>
        </p:txBody>
      </p:sp>
      <p:grpSp>
        <p:nvGrpSpPr>
          <p:cNvPr id="21" name="Group 20">
            <a:extLst>
              <a:ext uri="{FF2B5EF4-FFF2-40B4-BE49-F238E27FC236}">
                <a16:creationId xmlns:a16="http://schemas.microsoft.com/office/drawing/2014/main" id="{547CDFB7-46CB-47CD-9C14-2E060111DEE3}"/>
              </a:ext>
            </a:extLst>
          </p:cNvPr>
          <p:cNvGrpSpPr/>
          <p:nvPr/>
        </p:nvGrpSpPr>
        <p:grpSpPr>
          <a:xfrm>
            <a:off x="566678" y="3037834"/>
            <a:ext cx="742656" cy="742656"/>
            <a:chOff x="445710" y="1549782"/>
            <a:chExt cx="742656" cy="742656"/>
          </a:xfrm>
        </p:grpSpPr>
        <p:sp>
          <p:nvSpPr>
            <p:cNvPr id="22" name="Oval 21">
              <a:extLst>
                <a:ext uri="{FF2B5EF4-FFF2-40B4-BE49-F238E27FC236}">
                  <a16:creationId xmlns:a16="http://schemas.microsoft.com/office/drawing/2014/main" id="{C4A6603D-1104-4A38-9231-6B6995D4E053}"/>
                </a:ext>
              </a:extLst>
            </p:cNvPr>
            <p:cNvSpPr/>
            <p:nvPr/>
          </p:nvSpPr>
          <p:spPr>
            <a:xfrm>
              <a:off x="445710" y="1549782"/>
              <a:ext cx="742656" cy="742656"/>
            </a:xfrm>
            <a:prstGeom prst="ellipse">
              <a:avLst/>
            </a:prstGeom>
            <a:solidFill>
              <a:schemeClr val="bg1">
                <a:lumMod val="5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solidFill>
              </a:endParaRPr>
            </a:p>
          </p:txBody>
        </p:sp>
        <p:sp>
          <p:nvSpPr>
            <p:cNvPr id="23" name="Freeform 5">
              <a:extLst>
                <a:ext uri="{FF2B5EF4-FFF2-40B4-BE49-F238E27FC236}">
                  <a16:creationId xmlns:a16="http://schemas.microsoft.com/office/drawing/2014/main" id="{623FD112-FB0A-43C4-A3B6-087DA9B4A541}"/>
                </a:ext>
              </a:extLst>
            </p:cNvPr>
            <p:cNvSpPr>
              <a:spLocks noEditPoints="1"/>
            </p:cNvSpPr>
            <p:nvPr/>
          </p:nvSpPr>
          <p:spPr bwMode="auto">
            <a:xfrm>
              <a:off x="627578" y="1724495"/>
              <a:ext cx="378920" cy="393230"/>
            </a:xfrm>
            <a:custGeom>
              <a:avLst/>
              <a:gdLst>
                <a:gd name="T0" fmla="*/ 566 w 938"/>
                <a:gd name="T1" fmla="*/ 69 h 975"/>
                <a:gd name="T2" fmla="*/ 497 w 938"/>
                <a:gd name="T3" fmla="*/ 120 h 975"/>
                <a:gd name="T4" fmla="*/ 656 w 938"/>
                <a:gd name="T5" fmla="*/ 0 h 975"/>
                <a:gd name="T6" fmla="*/ 360 w 938"/>
                <a:gd name="T7" fmla="*/ 0 h 975"/>
                <a:gd name="T8" fmla="*/ 360 w 938"/>
                <a:gd name="T9" fmla="*/ 0 h 975"/>
                <a:gd name="T10" fmla="*/ 514 w 938"/>
                <a:gd name="T11" fmla="*/ 180 h 975"/>
                <a:gd name="T12" fmla="*/ 335 w 938"/>
                <a:gd name="T13" fmla="*/ 94 h 975"/>
                <a:gd name="T14" fmla="*/ 840 w 938"/>
                <a:gd name="T15" fmla="*/ 124 h 975"/>
                <a:gd name="T16" fmla="*/ 789 w 938"/>
                <a:gd name="T17" fmla="*/ 86 h 975"/>
                <a:gd name="T18" fmla="*/ 789 w 938"/>
                <a:gd name="T19" fmla="*/ 86 h 975"/>
                <a:gd name="T20" fmla="*/ 707 w 938"/>
                <a:gd name="T21" fmla="*/ 34 h 975"/>
                <a:gd name="T22" fmla="*/ 729 w 938"/>
                <a:gd name="T23" fmla="*/ 43 h 975"/>
                <a:gd name="T24" fmla="*/ 103 w 938"/>
                <a:gd name="T25" fmla="*/ 579 h 975"/>
                <a:gd name="T26" fmla="*/ 180 w 938"/>
                <a:gd name="T27" fmla="*/ 596 h 975"/>
                <a:gd name="T28" fmla="*/ 180 w 938"/>
                <a:gd name="T29" fmla="*/ 596 h 975"/>
                <a:gd name="T30" fmla="*/ 159 w 938"/>
                <a:gd name="T31" fmla="*/ 583 h 975"/>
                <a:gd name="T32" fmla="*/ 133 w 938"/>
                <a:gd name="T33" fmla="*/ 30 h 975"/>
                <a:gd name="T34" fmla="*/ 65 w 938"/>
                <a:gd name="T35" fmla="*/ 0 h 975"/>
                <a:gd name="T36" fmla="*/ 292 w 938"/>
                <a:gd name="T37" fmla="*/ 0 h 975"/>
                <a:gd name="T38" fmla="*/ 292 w 938"/>
                <a:gd name="T39" fmla="*/ 0 h 975"/>
                <a:gd name="T40" fmla="*/ 523 w 938"/>
                <a:gd name="T41" fmla="*/ 227 h 975"/>
                <a:gd name="T42" fmla="*/ 198 w 938"/>
                <a:gd name="T43" fmla="*/ 30 h 975"/>
                <a:gd name="T44" fmla="*/ 227 w 938"/>
                <a:gd name="T45" fmla="*/ 621 h 975"/>
                <a:gd name="T46" fmla="*/ 360 w 938"/>
                <a:gd name="T47" fmla="*/ 144 h 975"/>
                <a:gd name="T48" fmla="*/ 95 w 938"/>
                <a:gd name="T49" fmla="*/ 144 h 975"/>
                <a:gd name="T50" fmla="*/ 360 w 938"/>
                <a:gd name="T51" fmla="*/ 144 h 975"/>
                <a:gd name="T52" fmla="*/ 115 w 938"/>
                <a:gd name="T53" fmla="*/ 360 h 975"/>
                <a:gd name="T54" fmla="*/ 270 w 938"/>
                <a:gd name="T55" fmla="*/ 694 h 975"/>
                <a:gd name="T56" fmla="*/ 262 w 938"/>
                <a:gd name="T57" fmla="*/ 669 h 975"/>
                <a:gd name="T58" fmla="*/ 26 w 938"/>
                <a:gd name="T59" fmla="*/ 227 h 975"/>
                <a:gd name="T60" fmla="*/ 35 w 938"/>
                <a:gd name="T61" fmla="*/ 801 h 975"/>
                <a:gd name="T62" fmla="*/ 35 w 938"/>
                <a:gd name="T63" fmla="*/ 801 h 975"/>
                <a:gd name="T64" fmla="*/ 0 w 938"/>
                <a:gd name="T65" fmla="*/ 0 h 975"/>
                <a:gd name="T66" fmla="*/ 26 w 938"/>
                <a:gd name="T67" fmla="*/ 527 h 975"/>
                <a:gd name="T68" fmla="*/ 0 w 938"/>
                <a:gd name="T69" fmla="*/ 489 h 975"/>
                <a:gd name="T70" fmla="*/ 0 w 938"/>
                <a:gd name="T71" fmla="*/ 69 h 975"/>
                <a:gd name="T72" fmla="*/ 69 w 938"/>
                <a:gd name="T73" fmla="*/ 531 h 975"/>
                <a:gd name="T74" fmla="*/ 26 w 938"/>
                <a:gd name="T75" fmla="*/ 360 h 975"/>
                <a:gd name="T76" fmla="*/ 239 w 938"/>
                <a:gd name="T77" fmla="*/ 713 h 975"/>
                <a:gd name="T78" fmla="*/ 215 w 938"/>
                <a:gd name="T79" fmla="*/ 699 h 975"/>
                <a:gd name="T80" fmla="*/ 239 w 938"/>
                <a:gd name="T81" fmla="*/ 713 h 975"/>
                <a:gd name="T82" fmla="*/ 98 w 938"/>
                <a:gd name="T83" fmla="*/ 793 h 975"/>
                <a:gd name="T84" fmla="*/ 26 w 938"/>
                <a:gd name="T85" fmla="*/ 163 h 975"/>
                <a:gd name="T86" fmla="*/ 0 w 938"/>
                <a:gd name="T87" fmla="*/ 296 h 975"/>
                <a:gd name="T88" fmla="*/ 0 w 938"/>
                <a:gd name="T89" fmla="*/ 296 h 975"/>
                <a:gd name="T90" fmla="*/ 544 w 938"/>
                <a:gd name="T91" fmla="*/ 274 h 975"/>
                <a:gd name="T92" fmla="*/ 56 w 938"/>
                <a:gd name="T93" fmla="*/ 360 h 975"/>
                <a:gd name="T94" fmla="*/ 26 w 938"/>
                <a:gd name="T95" fmla="*/ 836 h 975"/>
                <a:gd name="T96" fmla="*/ 0 w 938"/>
                <a:gd name="T97" fmla="*/ 810 h 975"/>
                <a:gd name="T98" fmla="*/ 26 w 938"/>
                <a:gd name="T99" fmla="*/ 553 h 975"/>
                <a:gd name="T100" fmla="*/ 570 w 938"/>
                <a:gd name="T101" fmla="*/ 30 h 975"/>
                <a:gd name="T102" fmla="*/ 544 w 938"/>
                <a:gd name="T103" fmla="*/ 313 h 975"/>
                <a:gd name="T104" fmla="*/ 544 w 938"/>
                <a:gd name="T105" fmla="*/ 313 h 975"/>
                <a:gd name="T106" fmla="*/ 0 w 938"/>
                <a:gd name="T107" fmla="*/ 604 h 975"/>
                <a:gd name="T108" fmla="*/ 26 w 938"/>
                <a:gd name="T109" fmla="*/ 656 h 975"/>
                <a:gd name="T110" fmla="*/ 26 w 938"/>
                <a:gd name="T111" fmla="*/ 733 h 975"/>
                <a:gd name="T112" fmla="*/ 0 w 938"/>
                <a:gd name="T113" fmla="*/ 784 h 975"/>
                <a:gd name="T114" fmla="*/ 0 w 938"/>
                <a:gd name="T115" fmla="*/ 784 h 975"/>
                <a:gd name="T116" fmla="*/ 592 w 938"/>
                <a:gd name="T117" fmla="*/ 347 h 975"/>
                <a:gd name="T118" fmla="*/ 765 w 938"/>
                <a:gd name="T119" fmla="*/ 140 h 975"/>
                <a:gd name="T120" fmla="*/ 938 w 938"/>
                <a:gd name="T121" fmla="*/ 313 h 975"/>
                <a:gd name="T122" fmla="*/ 765 w 938"/>
                <a:gd name="T123" fmla="*/ 160 h 975"/>
                <a:gd name="T124" fmla="*/ 765 w 938"/>
                <a:gd name="T125" fmla="*/ 461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8" h="975">
                  <a:moveTo>
                    <a:pt x="549" y="86"/>
                  </a:moveTo>
                  <a:cubicBezTo>
                    <a:pt x="527" y="69"/>
                    <a:pt x="527" y="69"/>
                    <a:pt x="527" y="69"/>
                  </a:cubicBezTo>
                  <a:cubicBezTo>
                    <a:pt x="532" y="60"/>
                    <a:pt x="540" y="56"/>
                    <a:pt x="549" y="47"/>
                  </a:cubicBezTo>
                  <a:cubicBezTo>
                    <a:pt x="566" y="69"/>
                    <a:pt x="566" y="69"/>
                    <a:pt x="566" y="69"/>
                  </a:cubicBezTo>
                  <a:cubicBezTo>
                    <a:pt x="557" y="73"/>
                    <a:pt x="553" y="77"/>
                    <a:pt x="549" y="86"/>
                  </a:cubicBezTo>
                  <a:close/>
                  <a:moveTo>
                    <a:pt x="532" y="107"/>
                  </a:moveTo>
                  <a:cubicBezTo>
                    <a:pt x="532" y="107"/>
                    <a:pt x="532" y="107"/>
                    <a:pt x="510" y="94"/>
                  </a:cubicBezTo>
                  <a:cubicBezTo>
                    <a:pt x="506" y="103"/>
                    <a:pt x="502" y="111"/>
                    <a:pt x="497" y="120"/>
                  </a:cubicBezTo>
                  <a:cubicBezTo>
                    <a:pt x="523" y="129"/>
                    <a:pt x="523" y="129"/>
                    <a:pt x="523" y="129"/>
                  </a:cubicBezTo>
                  <a:cubicBezTo>
                    <a:pt x="527" y="120"/>
                    <a:pt x="532" y="116"/>
                    <a:pt x="532" y="107"/>
                  </a:cubicBezTo>
                  <a:close/>
                  <a:moveTo>
                    <a:pt x="656" y="30"/>
                  </a:moveTo>
                  <a:cubicBezTo>
                    <a:pt x="656" y="30"/>
                    <a:pt x="656" y="30"/>
                    <a:pt x="656" y="0"/>
                  </a:cubicBezTo>
                  <a:cubicBezTo>
                    <a:pt x="643" y="4"/>
                    <a:pt x="634" y="4"/>
                    <a:pt x="626" y="4"/>
                  </a:cubicBezTo>
                  <a:cubicBezTo>
                    <a:pt x="630" y="34"/>
                    <a:pt x="630" y="34"/>
                    <a:pt x="630" y="34"/>
                  </a:cubicBezTo>
                  <a:cubicBezTo>
                    <a:pt x="639" y="30"/>
                    <a:pt x="647" y="30"/>
                    <a:pt x="656" y="30"/>
                  </a:cubicBezTo>
                  <a:close/>
                  <a:moveTo>
                    <a:pt x="360" y="0"/>
                  </a:moveTo>
                  <a:cubicBezTo>
                    <a:pt x="360" y="0"/>
                    <a:pt x="360" y="0"/>
                    <a:pt x="335" y="0"/>
                  </a:cubicBezTo>
                  <a:cubicBezTo>
                    <a:pt x="335" y="30"/>
                    <a:pt x="335" y="30"/>
                    <a:pt x="335" y="30"/>
                  </a:cubicBezTo>
                  <a:cubicBezTo>
                    <a:pt x="335" y="30"/>
                    <a:pt x="335" y="30"/>
                    <a:pt x="360" y="30"/>
                  </a:cubicBezTo>
                  <a:cubicBezTo>
                    <a:pt x="360" y="30"/>
                    <a:pt x="360" y="30"/>
                    <a:pt x="360" y="0"/>
                  </a:cubicBezTo>
                  <a:close/>
                  <a:moveTo>
                    <a:pt x="519" y="154"/>
                  </a:moveTo>
                  <a:cubicBezTo>
                    <a:pt x="519" y="154"/>
                    <a:pt x="519" y="154"/>
                    <a:pt x="489" y="150"/>
                  </a:cubicBezTo>
                  <a:cubicBezTo>
                    <a:pt x="489" y="159"/>
                    <a:pt x="489" y="167"/>
                    <a:pt x="489" y="180"/>
                  </a:cubicBezTo>
                  <a:cubicBezTo>
                    <a:pt x="514" y="180"/>
                    <a:pt x="514" y="180"/>
                    <a:pt x="514" y="180"/>
                  </a:cubicBezTo>
                  <a:cubicBezTo>
                    <a:pt x="514" y="171"/>
                    <a:pt x="514" y="163"/>
                    <a:pt x="519" y="154"/>
                  </a:cubicBezTo>
                  <a:close/>
                  <a:moveTo>
                    <a:pt x="360" y="69"/>
                  </a:moveTo>
                  <a:cubicBezTo>
                    <a:pt x="360" y="69"/>
                    <a:pt x="360" y="69"/>
                    <a:pt x="335" y="69"/>
                  </a:cubicBezTo>
                  <a:cubicBezTo>
                    <a:pt x="335" y="94"/>
                    <a:pt x="335" y="94"/>
                    <a:pt x="335" y="94"/>
                  </a:cubicBezTo>
                  <a:cubicBezTo>
                    <a:pt x="335" y="94"/>
                    <a:pt x="335" y="94"/>
                    <a:pt x="360" y="94"/>
                  </a:cubicBezTo>
                  <a:cubicBezTo>
                    <a:pt x="360" y="94"/>
                    <a:pt x="360" y="94"/>
                    <a:pt x="360" y="69"/>
                  </a:cubicBezTo>
                  <a:close/>
                  <a:moveTo>
                    <a:pt x="814" y="133"/>
                  </a:moveTo>
                  <a:cubicBezTo>
                    <a:pt x="814" y="133"/>
                    <a:pt x="814" y="133"/>
                    <a:pt x="840" y="124"/>
                  </a:cubicBezTo>
                  <a:cubicBezTo>
                    <a:pt x="836" y="116"/>
                    <a:pt x="831" y="107"/>
                    <a:pt x="827" y="99"/>
                  </a:cubicBezTo>
                  <a:cubicBezTo>
                    <a:pt x="827" y="99"/>
                    <a:pt x="827" y="99"/>
                    <a:pt x="801" y="111"/>
                  </a:cubicBezTo>
                  <a:cubicBezTo>
                    <a:pt x="806" y="116"/>
                    <a:pt x="810" y="124"/>
                    <a:pt x="814" y="133"/>
                  </a:cubicBezTo>
                  <a:close/>
                  <a:moveTo>
                    <a:pt x="789" y="86"/>
                  </a:moveTo>
                  <a:cubicBezTo>
                    <a:pt x="789" y="86"/>
                    <a:pt x="789" y="86"/>
                    <a:pt x="810" y="73"/>
                  </a:cubicBezTo>
                  <a:cubicBezTo>
                    <a:pt x="806" y="64"/>
                    <a:pt x="797" y="56"/>
                    <a:pt x="789" y="51"/>
                  </a:cubicBezTo>
                  <a:cubicBezTo>
                    <a:pt x="789" y="51"/>
                    <a:pt x="789" y="51"/>
                    <a:pt x="771" y="69"/>
                  </a:cubicBezTo>
                  <a:cubicBezTo>
                    <a:pt x="780" y="73"/>
                    <a:pt x="784" y="81"/>
                    <a:pt x="789" y="86"/>
                  </a:cubicBezTo>
                  <a:close/>
                  <a:moveTo>
                    <a:pt x="712" y="9"/>
                  </a:moveTo>
                  <a:cubicBezTo>
                    <a:pt x="703" y="4"/>
                    <a:pt x="694" y="4"/>
                    <a:pt x="686" y="0"/>
                  </a:cubicBezTo>
                  <a:cubicBezTo>
                    <a:pt x="686" y="0"/>
                    <a:pt x="686" y="0"/>
                    <a:pt x="682" y="30"/>
                  </a:cubicBezTo>
                  <a:cubicBezTo>
                    <a:pt x="690" y="30"/>
                    <a:pt x="699" y="30"/>
                    <a:pt x="707" y="34"/>
                  </a:cubicBezTo>
                  <a:cubicBezTo>
                    <a:pt x="707" y="34"/>
                    <a:pt x="707" y="34"/>
                    <a:pt x="712" y="9"/>
                  </a:cubicBezTo>
                  <a:close/>
                  <a:moveTo>
                    <a:pt x="767" y="30"/>
                  </a:moveTo>
                  <a:cubicBezTo>
                    <a:pt x="759" y="26"/>
                    <a:pt x="750" y="21"/>
                    <a:pt x="741" y="17"/>
                  </a:cubicBezTo>
                  <a:cubicBezTo>
                    <a:pt x="741" y="17"/>
                    <a:pt x="741" y="17"/>
                    <a:pt x="729" y="43"/>
                  </a:cubicBezTo>
                  <a:cubicBezTo>
                    <a:pt x="737" y="43"/>
                    <a:pt x="746" y="47"/>
                    <a:pt x="750" y="51"/>
                  </a:cubicBezTo>
                  <a:cubicBezTo>
                    <a:pt x="750" y="51"/>
                    <a:pt x="750" y="51"/>
                    <a:pt x="767" y="30"/>
                  </a:cubicBezTo>
                  <a:close/>
                  <a:moveTo>
                    <a:pt x="82" y="566"/>
                  </a:moveTo>
                  <a:cubicBezTo>
                    <a:pt x="103" y="579"/>
                    <a:pt x="103" y="579"/>
                    <a:pt x="103" y="579"/>
                  </a:cubicBezTo>
                  <a:cubicBezTo>
                    <a:pt x="103" y="579"/>
                    <a:pt x="103" y="579"/>
                    <a:pt x="116" y="557"/>
                  </a:cubicBezTo>
                  <a:cubicBezTo>
                    <a:pt x="116" y="557"/>
                    <a:pt x="116" y="557"/>
                    <a:pt x="95" y="544"/>
                  </a:cubicBezTo>
                  <a:cubicBezTo>
                    <a:pt x="95" y="544"/>
                    <a:pt x="95" y="544"/>
                    <a:pt x="82" y="566"/>
                  </a:cubicBezTo>
                  <a:close/>
                  <a:moveTo>
                    <a:pt x="180" y="596"/>
                  </a:moveTo>
                  <a:cubicBezTo>
                    <a:pt x="180" y="596"/>
                    <a:pt x="180" y="596"/>
                    <a:pt x="168" y="617"/>
                  </a:cubicBezTo>
                  <a:cubicBezTo>
                    <a:pt x="193" y="630"/>
                    <a:pt x="193" y="630"/>
                    <a:pt x="193" y="630"/>
                  </a:cubicBezTo>
                  <a:cubicBezTo>
                    <a:pt x="193" y="630"/>
                    <a:pt x="193" y="630"/>
                    <a:pt x="206" y="609"/>
                  </a:cubicBezTo>
                  <a:cubicBezTo>
                    <a:pt x="206" y="609"/>
                    <a:pt x="206" y="609"/>
                    <a:pt x="180" y="596"/>
                  </a:cubicBezTo>
                  <a:close/>
                  <a:moveTo>
                    <a:pt x="138" y="570"/>
                  </a:moveTo>
                  <a:cubicBezTo>
                    <a:pt x="138" y="570"/>
                    <a:pt x="138" y="570"/>
                    <a:pt x="125" y="591"/>
                  </a:cubicBezTo>
                  <a:cubicBezTo>
                    <a:pt x="146" y="604"/>
                    <a:pt x="146" y="604"/>
                    <a:pt x="146" y="604"/>
                  </a:cubicBezTo>
                  <a:cubicBezTo>
                    <a:pt x="146" y="604"/>
                    <a:pt x="146" y="604"/>
                    <a:pt x="159" y="583"/>
                  </a:cubicBezTo>
                  <a:cubicBezTo>
                    <a:pt x="159" y="583"/>
                    <a:pt x="159" y="583"/>
                    <a:pt x="138" y="570"/>
                  </a:cubicBezTo>
                  <a:close/>
                  <a:moveTo>
                    <a:pt x="159" y="0"/>
                  </a:moveTo>
                  <a:cubicBezTo>
                    <a:pt x="159" y="0"/>
                    <a:pt x="159" y="0"/>
                    <a:pt x="133" y="0"/>
                  </a:cubicBezTo>
                  <a:cubicBezTo>
                    <a:pt x="133" y="30"/>
                    <a:pt x="133" y="30"/>
                    <a:pt x="133" y="30"/>
                  </a:cubicBezTo>
                  <a:cubicBezTo>
                    <a:pt x="133" y="30"/>
                    <a:pt x="133" y="30"/>
                    <a:pt x="159" y="30"/>
                  </a:cubicBezTo>
                  <a:cubicBezTo>
                    <a:pt x="159" y="30"/>
                    <a:pt x="159" y="30"/>
                    <a:pt x="159" y="0"/>
                  </a:cubicBezTo>
                  <a:close/>
                  <a:moveTo>
                    <a:pt x="95" y="0"/>
                  </a:moveTo>
                  <a:cubicBezTo>
                    <a:pt x="95" y="0"/>
                    <a:pt x="95" y="0"/>
                    <a:pt x="65" y="0"/>
                  </a:cubicBezTo>
                  <a:cubicBezTo>
                    <a:pt x="65" y="30"/>
                    <a:pt x="65" y="30"/>
                    <a:pt x="65" y="30"/>
                  </a:cubicBezTo>
                  <a:cubicBezTo>
                    <a:pt x="65" y="30"/>
                    <a:pt x="65" y="30"/>
                    <a:pt x="95" y="30"/>
                  </a:cubicBezTo>
                  <a:cubicBezTo>
                    <a:pt x="95" y="30"/>
                    <a:pt x="95" y="30"/>
                    <a:pt x="95" y="0"/>
                  </a:cubicBezTo>
                  <a:close/>
                  <a:moveTo>
                    <a:pt x="292" y="0"/>
                  </a:moveTo>
                  <a:cubicBezTo>
                    <a:pt x="292" y="0"/>
                    <a:pt x="292" y="0"/>
                    <a:pt x="266" y="0"/>
                  </a:cubicBezTo>
                  <a:cubicBezTo>
                    <a:pt x="266" y="30"/>
                    <a:pt x="266" y="30"/>
                    <a:pt x="266" y="30"/>
                  </a:cubicBezTo>
                  <a:cubicBezTo>
                    <a:pt x="266" y="30"/>
                    <a:pt x="266" y="30"/>
                    <a:pt x="292" y="30"/>
                  </a:cubicBezTo>
                  <a:cubicBezTo>
                    <a:pt x="292" y="30"/>
                    <a:pt x="292" y="30"/>
                    <a:pt x="292" y="0"/>
                  </a:cubicBezTo>
                  <a:close/>
                  <a:moveTo>
                    <a:pt x="514" y="206"/>
                  </a:moveTo>
                  <a:cubicBezTo>
                    <a:pt x="514" y="206"/>
                    <a:pt x="514" y="206"/>
                    <a:pt x="489" y="210"/>
                  </a:cubicBezTo>
                  <a:cubicBezTo>
                    <a:pt x="493" y="219"/>
                    <a:pt x="493" y="227"/>
                    <a:pt x="497" y="236"/>
                  </a:cubicBezTo>
                  <a:cubicBezTo>
                    <a:pt x="497" y="236"/>
                    <a:pt x="497" y="236"/>
                    <a:pt x="523" y="227"/>
                  </a:cubicBezTo>
                  <a:cubicBezTo>
                    <a:pt x="519" y="223"/>
                    <a:pt x="519" y="214"/>
                    <a:pt x="514" y="206"/>
                  </a:cubicBezTo>
                  <a:close/>
                  <a:moveTo>
                    <a:pt x="227" y="0"/>
                  </a:moveTo>
                  <a:cubicBezTo>
                    <a:pt x="227" y="0"/>
                    <a:pt x="227" y="0"/>
                    <a:pt x="198" y="0"/>
                  </a:cubicBezTo>
                  <a:cubicBezTo>
                    <a:pt x="198" y="30"/>
                    <a:pt x="198" y="30"/>
                    <a:pt x="198" y="30"/>
                  </a:cubicBezTo>
                  <a:cubicBezTo>
                    <a:pt x="198" y="30"/>
                    <a:pt x="198" y="30"/>
                    <a:pt x="227" y="30"/>
                  </a:cubicBezTo>
                  <a:cubicBezTo>
                    <a:pt x="227" y="30"/>
                    <a:pt x="227" y="30"/>
                    <a:pt x="227" y="0"/>
                  </a:cubicBezTo>
                  <a:close/>
                  <a:moveTo>
                    <a:pt x="249" y="634"/>
                  </a:moveTo>
                  <a:cubicBezTo>
                    <a:pt x="249" y="634"/>
                    <a:pt x="249" y="634"/>
                    <a:pt x="227" y="621"/>
                  </a:cubicBezTo>
                  <a:cubicBezTo>
                    <a:pt x="227" y="621"/>
                    <a:pt x="227" y="621"/>
                    <a:pt x="215" y="643"/>
                  </a:cubicBezTo>
                  <a:cubicBezTo>
                    <a:pt x="236" y="656"/>
                    <a:pt x="236" y="656"/>
                    <a:pt x="236" y="656"/>
                  </a:cubicBezTo>
                  <a:cubicBezTo>
                    <a:pt x="236" y="656"/>
                    <a:pt x="236" y="656"/>
                    <a:pt x="249" y="634"/>
                  </a:cubicBezTo>
                  <a:close/>
                  <a:moveTo>
                    <a:pt x="360" y="144"/>
                  </a:moveTo>
                  <a:cubicBezTo>
                    <a:pt x="437" y="144"/>
                    <a:pt x="437" y="144"/>
                    <a:pt x="437" y="144"/>
                  </a:cubicBezTo>
                  <a:cubicBezTo>
                    <a:pt x="437" y="486"/>
                    <a:pt x="437" y="486"/>
                    <a:pt x="437" y="486"/>
                  </a:cubicBezTo>
                  <a:cubicBezTo>
                    <a:pt x="95" y="486"/>
                    <a:pt x="95" y="486"/>
                    <a:pt x="95" y="486"/>
                  </a:cubicBezTo>
                  <a:cubicBezTo>
                    <a:pt x="95" y="144"/>
                    <a:pt x="95" y="144"/>
                    <a:pt x="95" y="144"/>
                  </a:cubicBezTo>
                  <a:cubicBezTo>
                    <a:pt x="335" y="144"/>
                    <a:pt x="335" y="144"/>
                    <a:pt x="335" y="144"/>
                  </a:cubicBezTo>
                  <a:cubicBezTo>
                    <a:pt x="335" y="137"/>
                    <a:pt x="335" y="137"/>
                    <a:pt x="335" y="137"/>
                  </a:cubicBezTo>
                  <a:cubicBezTo>
                    <a:pt x="360" y="137"/>
                    <a:pt x="360" y="137"/>
                    <a:pt x="360" y="137"/>
                  </a:cubicBezTo>
                  <a:cubicBezTo>
                    <a:pt x="360" y="140"/>
                    <a:pt x="360" y="142"/>
                    <a:pt x="360" y="144"/>
                  </a:cubicBezTo>
                  <a:close/>
                  <a:moveTo>
                    <a:pt x="417" y="164"/>
                  </a:moveTo>
                  <a:cubicBezTo>
                    <a:pt x="115" y="164"/>
                    <a:pt x="115" y="164"/>
                    <a:pt x="115" y="164"/>
                  </a:cubicBezTo>
                  <a:cubicBezTo>
                    <a:pt x="115" y="334"/>
                    <a:pt x="115" y="334"/>
                    <a:pt x="115" y="334"/>
                  </a:cubicBezTo>
                  <a:cubicBezTo>
                    <a:pt x="115" y="360"/>
                    <a:pt x="115" y="360"/>
                    <a:pt x="115" y="360"/>
                  </a:cubicBezTo>
                  <a:cubicBezTo>
                    <a:pt x="115" y="466"/>
                    <a:pt x="115" y="466"/>
                    <a:pt x="115" y="466"/>
                  </a:cubicBezTo>
                  <a:cubicBezTo>
                    <a:pt x="417" y="466"/>
                    <a:pt x="417" y="466"/>
                    <a:pt x="417" y="466"/>
                  </a:cubicBezTo>
                  <a:lnTo>
                    <a:pt x="417" y="164"/>
                  </a:lnTo>
                  <a:close/>
                  <a:moveTo>
                    <a:pt x="270" y="694"/>
                  </a:moveTo>
                  <a:cubicBezTo>
                    <a:pt x="270" y="694"/>
                    <a:pt x="270" y="694"/>
                    <a:pt x="313" y="669"/>
                  </a:cubicBezTo>
                  <a:cubicBezTo>
                    <a:pt x="313" y="669"/>
                    <a:pt x="313" y="669"/>
                    <a:pt x="270" y="647"/>
                  </a:cubicBezTo>
                  <a:cubicBezTo>
                    <a:pt x="270" y="647"/>
                    <a:pt x="270" y="647"/>
                    <a:pt x="257" y="669"/>
                  </a:cubicBezTo>
                  <a:cubicBezTo>
                    <a:pt x="257" y="669"/>
                    <a:pt x="257" y="669"/>
                    <a:pt x="262" y="669"/>
                  </a:cubicBezTo>
                  <a:cubicBezTo>
                    <a:pt x="262" y="669"/>
                    <a:pt x="262" y="669"/>
                    <a:pt x="257" y="673"/>
                  </a:cubicBezTo>
                  <a:lnTo>
                    <a:pt x="270" y="694"/>
                  </a:lnTo>
                  <a:close/>
                  <a:moveTo>
                    <a:pt x="0" y="227"/>
                  </a:moveTo>
                  <a:cubicBezTo>
                    <a:pt x="0" y="227"/>
                    <a:pt x="0" y="227"/>
                    <a:pt x="26" y="227"/>
                  </a:cubicBezTo>
                  <a:cubicBezTo>
                    <a:pt x="26" y="227"/>
                    <a:pt x="26" y="227"/>
                    <a:pt x="26" y="201"/>
                  </a:cubicBezTo>
                  <a:cubicBezTo>
                    <a:pt x="26" y="201"/>
                    <a:pt x="26" y="201"/>
                    <a:pt x="0" y="201"/>
                  </a:cubicBezTo>
                  <a:lnTo>
                    <a:pt x="0" y="227"/>
                  </a:lnTo>
                  <a:close/>
                  <a:moveTo>
                    <a:pt x="35" y="801"/>
                  </a:moveTo>
                  <a:cubicBezTo>
                    <a:pt x="48" y="823"/>
                    <a:pt x="48" y="823"/>
                    <a:pt x="48" y="823"/>
                  </a:cubicBezTo>
                  <a:cubicBezTo>
                    <a:pt x="48" y="823"/>
                    <a:pt x="48" y="823"/>
                    <a:pt x="69" y="810"/>
                  </a:cubicBezTo>
                  <a:cubicBezTo>
                    <a:pt x="69" y="810"/>
                    <a:pt x="69" y="810"/>
                    <a:pt x="56" y="789"/>
                  </a:cubicBezTo>
                  <a:cubicBezTo>
                    <a:pt x="56" y="789"/>
                    <a:pt x="56" y="789"/>
                    <a:pt x="35" y="801"/>
                  </a:cubicBezTo>
                  <a:close/>
                  <a:moveTo>
                    <a:pt x="0" y="30"/>
                  </a:moveTo>
                  <a:cubicBezTo>
                    <a:pt x="0" y="30"/>
                    <a:pt x="0" y="30"/>
                    <a:pt x="26" y="30"/>
                  </a:cubicBezTo>
                  <a:cubicBezTo>
                    <a:pt x="26" y="30"/>
                    <a:pt x="26" y="30"/>
                    <a:pt x="26" y="0"/>
                  </a:cubicBezTo>
                  <a:cubicBezTo>
                    <a:pt x="26" y="0"/>
                    <a:pt x="26" y="0"/>
                    <a:pt x="0" y="0"/>
                  </a:cubicBezTo>
                  <a:lnTo>
                    <a:pt x="0" y="30"/>
                  </a:lnTo>
                  <a:close/>
                  <a:moveTo>
                    <a:pt x="0" y="489"/>
                  </a:moveTo>
                  <a:cubicBezTo>
                    <a:pt x="0" y="489"/>
                    <a:pt x="0" y="489"/>
                    <a:pt x="0" y="527"/>
                  </a:cubicBezTo>
                  <a:cubicBezTo>
                    <a:pt x="26" y="527"/>
                    <a:pt x="26" y="527"/>
                    <a:pt x="26" y="527"/>
                  </a:cubicBezTo>
                  <a:cubicBezTo>
                    <a:pt x="26" y="527"/>
                    <a:pt x="26" y="527"/>
                    <a:pt x="26" y="514"/>
                  </a:cubicBezTo>
                  <a:cubicBezTo>
                    <a:pt x="26" y="514"/>
                    <a:pt x="26" y="514"/>
                    <a:pt x="22" y="514"/>
                  </a:cubicBezTo>
                  <a:cubicBezTo>
                    <a:pt x="22" y="514"/>
                    <a:pt x="22" y="514"/>
                    <a:pt x="26" y="506"/>
                  </a:cubicBezTo>
                  <a:cubicBezTo>
                    <a:pt x="26" y="506"/>
                    <a:pt x="26" y="506"/>
                    <a:pt x="0" y="489"/>
                  </a:cubicBezTo>
                  <a:close/>
                  <a:moveTo>
                    <a:pt x="0" y="94"/>
                  </a:moveTo>
                  <a:cubicBezTo>
                    <a:pt x="0" y="94"/>
                    <a:pt x="0" y="94"/>
                    <a:pt x="26" y="94"/>
                  </a:cubicBezTo>
                  <a:cubicBezTo>
                    <a:pt x="26" y="94"/>
                    <a:pt x="26" y="94"/>
                    <a:pt x="26" y="69"/>
                  </a:cubicBezTo>
                  <a:cubicBezTo>
                    <a:pt x="26" y="69"/>
                    <a:pt x="26" y="69"/>
                    <a:pt x="0" y="69"/>
                  </a:cubicBezTo>
                  <a:lnTo>
                    <a:pt x="0" y="94"/>
                  </a:lnTo>
                  <a:close/>
                  <a:moveTo>
                    <a:pt x="35" y="540"/>
                  </a:moveTo>
                  <a:cubicBezTo>
                    <a:pt x="56" y="553"/>
                    <a:pt x="56" y="553"/>
                    <a:pt x="56" y="553"/>
                  </a:cubicBezTo>
                  <a:cubicBezTo>
                    <a:pt x="56" y="553"/>
                    <a:pt x="56" y="553"/>
                    <a:pt x="69" y="531"/>
                  </a:cubicBezTo>
                  <a:cubicBezTo>
                    <a:pt x="69" y="531"/>
                    <a:pt x="69" y="531"/>
                    <a:pt x="48" y="519"/>
                  </a:cubicBezTo>
                  <a:cubicBezTo>
                    <a:pt x="48" y="519"/>
                    <a:pt x="48" y="519"/>
                    <a:pt x="35" y="540"/>
                  </a:cubicBezTo>
                  <a:close/>
                  <a:moveTo>
                    <a:pt x="0" y="360"/>
                  </a:moveTo>
                  <a:cubicBezTo>
                    <a:pt x="0" y="360"/>
                    <a:pt x="0" y="360"/>
                    <a:pt x="26" y="360"/>
                  </a:cubicBezTo>
                  <a:cubicBezTo>
                    <a:pt x="26" y="360"/>
                    <a:pt x="26" y="360"/>
                    <a:pt x="26" y="334"/>
                  </a:cubicBezTo>
                  <a:cubicBezTo>
                    <a:pt x="26" y="334"/>
                    <a:pt x="26" y="334"/>
                    <a:pt x="0" y="334"/>
                  </a:cubicBezTo>
                  <a:lnTo>
                    <a:pt x="0" y="360"/>
                  </a:lnTo>
                  <a:close/>
                  <a:moveTo>
                    <a:pt x="239" y="713"/>
                  </a:moveTo>
                  <a:cubicBezTo>
                    <a:pt x="387" y="799"/>
                    <a:pt x="387" y="799"/>
                    <a:pt x="387" y="799"/>
                  </a:cubicBezTo>
                  <a:cubicBezTo>
                    <a:pt x="78" y="975"/>
                    <a:pt x="78" y="975"/>
                    <a:pt x="78" y="975"/>
                  </a:cubicBezTo>
                  <a:cubicBezTo>
                    <a:pt x="78" y="619"/>
                    <a:pt x="78" y="619"/>
                    <a:pt x="78" y="619"/>
                  </a:cubicBezTo>
                  <a:cubicBezTo>
                    <a:pt x="215" y="699"/>
                    <a:pt x="215" y="699"/>
                    <a:pt x="215" y="699"/>
                  </a:cubicBezTo>
                  <a:cubicBezTo>
                    <a:pt x="215" y="699"/>
                    <a:pt x="215" y="699"/>
                    <a:pt x="215" y="699"/>
                  </a:cubicBezTo>
                  <a:cubicBezTo>
                    <a:pt x="236" y="686"/>
                    <a:pt x="236" y="686"/>
                    <a:pt x="236" y="686"/>
                  </a:cubicBezTo>
                  <a:cubicBezTo>
                    <a:pt x="249" y="707"/>
                    <a:pt x="249" y="707"/>
                    <a:pt x="249" y="707"/>
                  </a:cubicBezTo>
                  <a:cubicBezTo>
                    <a:pt x="245" y="709"/>
                    <a:pt x="242" y="711"/>
                    <a:pt x="239" y="713"/>
                  </a:cubicBezTo>
                  <a:close/>
                  <a:moveTo>
                    <a:pt x="347" y="799"/>
                  </a:moveTo>
                  <a:cubicBezTo>
                    <a:pt x="98" y="654"/>
                    <a:pt x="98" y="654"/>
                    <a:pt x="98" y="654"/>
                  </a:cubicBezTo>
                  <a:cubicBezTo>
                    <a:pt x="98" y="766"/>
                    <a:pt x="98" y="766"/>
                    <a:pt x="98" y="766"/>
                  </a:cubicBezTo>
                  <a:cubicBezTo>
                    <a:pt x="98" y="793"/>
                    <a:pt x="98" y="793"/>
                    <a:pt x="98" y="793"/>
                  </a:cubicBezTo>
                  <a:cubicBezTo>
                    <a:pt x="98" y="941"/>
                    <a:pt x="98" y="941"/>
                    <a:pt x="98" y="941"/>
                  </a:cubicBezTo>
                  <a:lnTo>
                    <a:pt x="347" y="799"/>
                  </a:lnTo>
                  <a:close/>
                  <a:moveTo>
                    <a:pt x="0" y="163"/>
                  </a:moveTo>
                  <a:cubicBezTo>
                    <a:pt x="0" y="163"/>
                    <a:pt x="0" y="163"/>
                    <a:pt x="26" y="163"/>
                  </a:cubicBezTo>
                  <a:cubicBezTo>
                    <a:pt x="26" y="163"/>
                    <a:pt x="26" y="163"/>
                    <a:pt x="26" y="137"/>
                  </a:cubicBezTo>
                  <a:cubicBezTo>
                    <a:pt x="26" y="137"/>
                    <a:pt x="26" y="137"/>
                    <a:pt x="0" y="137"/>
                  </a:cubicBezTo>
                  <a:lnTo>
                    <a:pt x="0" y="163"/>
                  </a:lnTo>
                  <a:close/>
                  <a:moveTo>
                    <a:pt x="0" y="296"/>
                  </a:moveTo>
                  <a:cubicBezTo>
                    <a:pt x="0" y="296"/>
                    <a:pt x="0" y="296"/>
                    <a:pt x="26" y="296"/>
                  </a:cubicBezTo>
                  <a:cubicBezTo>
                    <a:pt x="26" y="296"/>
                    <a:pt x="26" y="296"/>
                    <a:pt x="26" y="270"/>
                  </a:cubicBezTo>
                  <a:cubicBezTo>
                    <a:pt x="26" y="270"/>
                    <a:pt x="26" y="270"/>
                    <a:pt x="0" y="270"/>
                  </a:cubicBezTo>
                  <a:lnTo>
                    <a:pt x="0" y="296"/>
                  </a:lnTo>
                  <a:close/>
                  <a:moveTo>
                    <a:pt x="532" y="253"/>
                  </a:moveTo>
                  <a:cubicBezTo>
                    <a:pt x="532" y="253"/>
                    <a:pt x="532" y="253"/>
                    <a:pt x="510" y="266"/>
                  </a:cubicBezTo>
                  <a:cubicBezTo>
                    <a:pt x="514" y="274"/>
                    <a:pt x="519" y="283"/>
                    <a:pt x="523" y="291"/>
                  </a:cubicBezTo>
                  <a:cubicBezTo>
                    <a:pt x="523" y="291"/>
                    <a:pt x="523" y="291"/>
                    <a:pt x="544" y="274"/>
                  </a:cubicBezTo>
                  <a:cubicBezTo>
                    <a:pt x="540" y="266"/>
                    <a:pt x="536" y="261"/>
                    <a:pt x="532" y="253"/>
                  </a:cubicBezTo>
                  <a:close/>
                  <a:moveTo>
                    <a:pt x="82" y="334"/>
                  </a:moveTo>
                  <a:cubicBezTo>
                    <a:pt x="82" y="334"/>
                    <a:pt x="82" y="334"/>
                    <a:pt x="56" y="334"/>
                  </a:cubicBezTo>
                  <a:cubicBezTo>
                    <a:pt x="56" y="360"/>
                    <a:pt x="56" y="360"/>
                    <a:pt x="56" y="360"/>
                  </a:cubicBezTo>
                  <a:cubicBezTo>
                    <a:pt x="56" y="360"/>
                    <a:pt x="56" y="360"/>
                    <a:pt x="82" y="360"/>
                  </a:cubicBezTo>
                  <a:cubicBezTo>
                    <a:pt x="82" y="360"/>
                    <a:pt x="82" y="360"/>
                    <a:pt x="82" y="334"/>
                  </a:cubicBezTo>
                  <a:close/>
                  <a:moveTo>
                    <a:pt x="0" y="849"/>
                  </a:moveTo>
                  <a:cubicBezTo>
                    <a:pt x="26" y="836"/>
                    <a:pt x="26" y="836"/>
                    <a:pt x="26" y="836"/>
                  </a:cubicBezTo>
                  <a:cubicBezTo>
                    <a:pt x="26" y="836"/>
                    <a:pt x="26" y="836"/>
                    <a:pt x="22" y="827"/>
                  </a:cubicBezTo>
                  <a:cubicBezTo>
                    <a:pt x="22" y="827"/>
                    <a:pt x="22" y="827"/>
                    <a:pt x="26" y="827"/>
                  </a:cubicBezTo>
                  <a:cubicBezTo>
                    <a:pt x="26" y="827"/>
                    <a:pt x="26" y="827"/>
                    <a:pt x="26" y="810"/>
                  </a:cubicBezTo>
                  <a:cubicBezTo>
                    <a:pt x="26" y="810"/>
                    <a:pt x="26" y="810"/>
                    <a:pt x="0" y="810"/>
                  </a:cubicBezTo>
                  <a:cubicBezTo>
                    <a:pt x="0" y="810"/>
                    <a:pt x="0" y="810"/>
                    <a:pt x="0" y="849"/>
                  </a:cubicBezTo>
                  <a:close/>
                  <a:moveTo>
                    <a:pt x="0" y="579"/>
                  </a:moveTo>
                  <a:cubicBezTo>
                    <a:pt x="0" y="579"/>
                    <a:pt x="0" y="579"/>
                    <a:pt x="26" y="579"/>
                  </a:cubicBezTo>
                  <a:cubicBezTo>
                    <a:pt x="26" y="579"/>
                    <a:pt x="26" y="579"/>
                    <a:pt x="26" y="553"/>
                  </a:cubicBezTo>
                  <a:cubicBezTo>
                    <a:pt x="26" y="553"/>
                    <a:pt x="26" y="553"/>
                    <a:pt x="0" y="553"/>
                  </a:cubicBezTo>
                  <a:lnTo>
                    <a:pt x="0" y="579"/>
                  </a:lnTo>
                  <a:close/>
                  <a:moveTo>
                    <a:pt x="596" y="17"/>
                  </a:moveTo>
                  <a:cubicBezTo>
                    <a:pt x="587" y="21"/>
                    <a:pt x="579" y="26"/>
                    <a:pt x="570" y="30"/>
                  </a:cubicBezTo>
                  <a:cubicBezTo>
                    <a:pt x="587" y="51"/>
                    <a:pt x="587" y="51"/>
                    <a:pt x="587" y="51"/>
                  </a:cubicBezTo>
                  <a:cubicBezTo>
                    <a:pt x="592" y="47"/>
                    <a:pt x="600" y="43"/>
                    <a:pt x="609" y="39"/>
                  </a:cubicBezTo>
                  <a:cubicBezTo>
                    <a:pt x="609" y="39"/>
                    <a:pt x="609" y="39"/>
                    <a:pt x="596" y="17"/>
                  </a:cubicBezTo>
                  <a:close/>
                  <a:moveTo>
                    <a:pt x="544" y="313"/>
                  </a:moveTo>
                  <a:cubicBezTo>
                    <a:pt x="549" y="317"/>
                    <a:pt x="557" y="326"/>
                    <a:pt x="566" y="330"/>
                  </a:cubicBezTo>
                  <a:cubicBezTo>
                    <a:pt x="566" y="330"/>
                    <a:pt x="566" y="330"/>
                    <a:pt x="583" y="309"/>
                  </a:cubicBezTo>
                  <a:cubicBezTo>
                    <a:pt x="574" y="304"/>
                    <a:pt x="570" y="300"/>
                    <a:pt x="562" y="291"/>
                  </a:cubicBezTo>
                  <a:cubicBezTo>
                    <a:pt x="562" y="291"/>
                    <a:pt x="562" y="291"/>
                    <a:pt x="544" y="313"/>
                  </a:cubicBezTo>
                  <a:close/>
                  <a:moveTo>
                    <a:pt x="0" y="630"/>
                  </a:moveTo>
                  <a:cubicBezTo>
                    <a:pt x="0" y="630"/>
                    <a:pt x="0" y="630"/>
                    <a:pt x="26" y="630"/>
                  </a:cubicBezTo>
                  <a:cubicBezTo>
                    <a:pt x="26" y="630"/>
                    <a:pt x="26" y="630"/>
                    <a:pt x="26" y="604"/>
                  </a:cubicBezTo>
                  <a:cubicBezTo>
                    <a:pt x="26" y="604"/>
                    <a:pt x="26" y="604"/>
                    <a:pt x="0" y="604"/>
                  </a:cubicBezTo>
                  <a:lnTo>
                    <a:pt x="0" y="630"/>
                  </a:lnTo>
                  <a:close/>
                  <a:moveTo>
                    <a:pt x="0" y="681"/>
                  </a:moveTo>
                  <a:cubicBezTo>
                    <a:pt x="0" y="681"/>
                    <a:pt x="0" y="681"/>
                    <a:pt x="26" y="681"/>
                  </a:cubicBezTo>
                  <a:cubicBezTo>
                    <a:pt x="26" y="681"/>
                    <a:pt x="26" y="681"/>
                    <a:pt x="26" y="656"/>
                  </a:cubicBezTo>
                  <a:cubicBezTo>
                    <a:pt x="26" y="656"/>
                    <a:pt x="26" y="656"/>
                    <a:pt x="0" y="656"/>
                  </a:cubicBezTo>
                  <a:lnTo>
                    <a:pt x="0" y="681"/>
                  </a:lnTo>
                  <a:close/>
                  <a:moveTo>
                    <a:pt x="0" y="733"/>
                  </a:moveTo>
                  <a:cubicBezTo>
                    <a:pt x="0" y="733"/>
                    <a:pt x="0" y="733"/>
                    <a:pt x="26" y="733"/>
                  </a:cubicBezTo>
                  <a:cubicBezTo>
                    <a:pt x="26" y="733"/>
                    <a:pt x="26" y="733"/>
                    <a:pt x="26" y="707"/>
                  </a:cubicBezTo>
                  <a:cubicBezTo>
                    <a:pt x="26" y="707"/>
                    <a:pt x="26" y="707"/>
                    <a:pt x="0" y="707"/>
                  </a:cubicBezTo>
                  <a:lnTo>
                    <a:pt x="0" y="733"/>
                  </a:lnTo>
                  <a:close/>
                  <a:moveTo>
                    <a:pt x="0" y="784"/>
                  </a:moveTo>
                  <a:cubicBezTo>
                    <a:pt x="0" y="784"/>
                    <a:pt x="0" y="784"/>
                    <a:pt x="26" y="784"/>
                  </a:cubicBezTo>
                  <a:cubicBezTo>
                    <a:pt x="26" y="784"/>
                    <a:pt x="26" y="784"/>
                    <a:pt x="26" y="759"/>
                  </a:cubicBezTo>
                  <a:cubicBezTo>
                    <a:pt x="26" y="759"/>
                    <a:pt x="26" y="759"/>
                    <a:pt x="0" y="759"/>
                  </a:cubicBezTo>
                  <a:lnTo>
                    <a:pt x="0" y="784"/>
                  </a:lnTo>
                  <a:close/>
                  <a:moveTo>
                    <a:pt x="938" y="313"/>
                  </a:moveTo>
                  <a:cubicBezTo>
                    <a:pt x="938" y="407"/>
                    <a:pt x="862" y="481"/>
                    <a:pt x="765" y="481"/>
                  </a:cubicBezTo>
                  <a:cubicBezTo>
                    <a:pt x="685" y="481"/>
                    <a:pt x="618" y="425"/>
                    <a:pt x="601" y="350"/>
                  </a:cubicBezTo>
                  <a:cubicBezTo>
                    <a:pt x="598" y="350"/>
                    <a:pt x="595" y="349"/>
                    <a:pt x="592" y="347"/>
                  </a:cubicBezTo>
                  <a:cubicBezTo>
                    <a:pt x="594" y="342"/>
                    <a:pt x="596" y="338"/>
                    <a:pt x="598" y="334"/>
                  </a:cubicBezTo>
                  <a:cubicBezTo>
                    <a:pt x="597" y="327"/>
                    <a:pt x="597" y="320"/>
                    <a:pt x="597" y="313"/>
                  </a:cubicBezTo>
                  <a:cubicBezTo>
                    <a:pt x="597" y="267"/>
                    <a:pt x="614" y="223"/>
                    <a:pt x="647" y="191"/>
                  </a:cubicBezTo>
                  <a:cubicBezTo>
                    <a:pt x="679" y="158"/>
                    <a:pt x="721" y="140"/>
                    <a:pt x="765" y="140"/>
                  </a:cubicBezTo>
                  <a:cubicBezTo>
                    <a:pt x="791" y="140"/>
                    <a:pt x="815" y="146"/>
                    <a:pt x="837" y="156"/>
                  </a:cubicBezTo>
                  <a:cubicBezTo>
                    <a:pt x="844" y="154"/>
                    <a:pt x="844" y="154"/>
                    <a:pt x="844" y="154"/>
                  </a:cubicBezTo>
                  <a:cubicBezTo>
                    <a:pt x="845" y="156"/>
                    <a:pt x="846" y="158"/>
                    <a:pt x="847" y="161"/>
                  </a:cubicBezTo>
                  <a:cubicBezTo>
                    <a:pt x="901" y="190"/>
                    <a:pt x="938" y="247"/>
                    <a:pt x="938" y="313"/>
                  </a:cubicBezTo>
                  <a:close/>
                  <a:moveTo>
                    <a:pt x="918" y="313"/>
                  </a:moveTo>
                  <a:cubicBezTo>
                    <a:pt x="918" y="259"/>
                    <a:pt x="890" y="211"/>
                    <a:pt x="848" y="184"/>
                  </a:cubicBezTo>
                  <a:cubicBezTo>
                    <a:pt x="839" y="179"/>
                    <a:pt x="830" y="174"/>
                    <a:pt x="821" y="171"/>
                  </a:cubicBezTo>
                  <a:cubicBezTo>
                    <a:pt x="804" y="164"/>
                    <a:pt x="785" y="160"/>
                    <a:pt x="765" y="160"/>
                  </a:cubicBezTo>
                  <a:cubicBezTo>
                    <a:pt x="685" y="160"/>
                    <a:pt x="617" y="230"/>
                    <a:pt x="617" y="313"/>
                  </a:cubicBezTo>
                  <a:cubicBezTo>
                    <a:pt x="617" y="317"/>
                    <a:pt x="617" y="322"/>
                    <a:pt x="617" y="326"/>
                  </a:cubicBezTo>
                  <a:cubicBezTo>
                    <a:pt x="618" y="335"/>
                    <a:pt x="620" y="344"/>
                    <a:pt x="622" y="353"/>
                  </a:cubicBezTo>
                  <a:cubicBezTo>
                    <a:pt x="640" y="415"/>
                    <a:pt x="697" y="461"/>
                    <a:pt x="765" y="461"/>
                  </a:cubicBezTo>
                  <a:cubicBezTo>
                    <a:pt x="851" y="461"/>
                    <a:pt x="918" y="396"/>
                    <a:pt x="918" y="313"/>
                  </a:cubicBezTo>
                  <a:close/>
                </a:path>
              </a:pathLst>
            </a:custGeom>
            <a:solidFill>
              <a:schemeClr val="accent1"/>
            </a:solidFill>
            <a:ln w="0">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grpSp>
      <p:sp>
        <p:nvSpPr>
          <p:cNvPr id="42" name="Rectangle 41">
            <a:extLst>
              <a:ext uri="{FF2B5EF4-FFF2-40B4-BE49-F238E27FC236}">
                <a16:creationId xmlns:a16="http://schemas.microsoft.com/office/drawing/2014/main" id="{8067AD9E-C7B2-46E6-B325-5A3781219DA3}"/>
              </a:ext>
            </a:extLst>
          </p:cNvPr>
          <p:cNvSpPr/>
          <p:nvPr/>
        </p:nvSpPr>
        <p:spPr>
          <a:xfrm>
            <a:off x="1524000" y="1352550"/>
            <a:ext cx="4903343" cy="830997"/>
          </a:xfrm>
          <a:prstGeom prst="rect">
            <a:avLst/>
          </a:prstGeom>
        </p:spPr>
        <p:txBody>
          <a:bodyPr wrap="square">
            <a:spAutoFit/>
          </a:bodyPr>
          <a:lstStyle/>
          <a:p>
            <a:pPr>
              <a:spcAft>
                <a:spcPts val="600"/>
              </a:spcAft>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Same </a:t>
            </a:r>
            <a:r>
              <a:rPr lang="en-US" sz="2400" i="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Task Definition </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schema </a:t>
            </a:r>
            <a:b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3" name="Group 42">
            <a:extLst>
              <a:ext uri="{FF2B5EF4-FFF2-40B4-BE49-F238E27FC236}">
                <a16:creationId xmlns:a16="http://schemas.microsoft.com/office/drawing/2014/main" id="{8EE8539B-3B21-413F-8566-0BB68D4CE695}"/>
              </a:ext>
            </a:extLst>
          </p:cNvPr>
          <p:cNvGrpSpPr/>
          <p:nvPr/>
        </p:nvGrpSpPr>
        <p:grpSpPr>
          <a:xfrm>
            <a:off x="542865" y="1131405"/>
            <a:ext cx="742656" cy="742656"/>
            <a:chOff x="445710" y="2200422"/>
            <a:chExt cx="742656" cy="742656"/>
          </a:xfrm>
        </p:grpSpPr>
        <p:sp>
          <p:nvSpPr>
            <p:cNvPr id="44" name="Oval 43">
              <a:extLst>
                <a:ext uri="{FF2B5EF4-FFF2-40B4-BE49-F238E27FC236}">
                  <a16:creationId xmlns:a16="http://schemas.microsoft.com/office/drawing/2014/main" id="{7911C2C5-18E4-4A77-BFD3-FE32875BDDF5}"/>
                </a:ext>
              </a:extLst>
            </p:cNvPr>
            <p:cNvSpPr/>
            <p:nvPr/>
          </p:nvSpPr>
          <p:spPr>
            <a:xfrm>
              <a:off x="445710" y="2200422"/>
              <a:ext cx="742656" cy="742656"/>
            </a:xfrm>
            <a:prstGeom prst="ellipse">
              <a:avLst/>
            </a:prstGeom>
            <a:solidFill>
              <a:schemeClr val="bg1">
                <a:lumMod val="5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solidFill>
              </a:endParaRPr>
            </a:p>
          </p:txBody>
        </p:sp>
        <p:grpSp>
          <p:nvGrpSpPr>
            <p:cNvPr id="45" name="Group 44">
              <a:extLst>
                <a:ext uri="{FF2B5EF4-FFF2-40B4-BE49-F238E27FC236}">
                  <a16:creationId xmlns:a16="http://schemas.microsoft.com/office/drawing/2014/main" id="{90570018-E225-4345-8EA5-C5FC77CDBA8C}"/>
                </a:ext>
              </a:extLst>
            </p:cNvPr>
            <p:cNvGrpSpPr/>
            <p:nvPr/>
          </p:nvGrpSpPr>
          <p:grpSpPr>
            <a:xfrm>
              <a:off x="632468" y="2421567"/>
              <a:ext cx="369142" cy="300368"/>
              <a:chOff x="3726192" y="1595650"/>
              <a:chExt cx="436233" cy="354959"/>
            </a:xfrm>
          </p:grpSpPr>
          <p:sp>
            <p:nvSpPr>
              <p:cNvPr id="46" name="Rectangle 45">
                <a:extLst>
                  <a:ext uri="{FF2B5EF4-FFF2-40B4-BE49-F238E27FC236}">
                    <a16:creationId xmlns:a16="http://schemas.microsoft.com/office/drawing/2014/main" id="{2BD17B97-D3E6-41F8-BF17-9FBDF301499A}"/>
                  </a:ext>
                </a:extLst>
              </p:cNvPr>
              <p:cNvSpPr/>
              <p:nvPr/>
            </p:nvSpPr>
            <p:spPr>
              <a:xfrm>
                <a:off x="3726192" y="1595650"/>
                <a:ext cx="435237" cy="354959"/>
              </a:xfrm>
              <a:prstGeom prst="rect">
                <a:avLst/>
              </a:prstGeom>
              <a:solidFill>
                <a:srgbClr val="232323"/>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mazon Ember Light"/>
                  <a:ea typeface="+mn-ea"/>
                  <a:cs typeface="+mn-cs"/>
                </a:endParaRPr>
              </a:p>
            </p:txBody>
          </p:sp>
          <p:cxnSp>
            <p:nvCxnSpPr>
              <p:cNvPr id="47" name="Straight Connector 46">
                <a:extLst>
                  <a:ext uri="{FF2B5EF4-FFF2-40B4-BE49-F238E27FC236}">
                    <a16:creationId xmlns:a16="http://schemas.microsoft.com/office/drawing/2014/main" id="{3A0133AB-E624-407B-BB6E-85B865EB057A}"/>
                  </a:ext>
                </a:extLst>
              </p:cNvPr>
              <p:cNvCxnSpPr>
                <a:cxnSpLocks/>
              </p:cNvCxnSpPr>
              <p:nvPr/>
            </p:nvCxnSpPr>
            <p:spPr>
              <a:xfrm>
                <a:off x="3727715" y="1645423"/>
                <a:ext cx="434710" cy="0"/>
              </a:xfrm>
              <a:prstGeom prst="line">
                <a:avLst/>
              </a:prstGeom>
              <a:solidFill>
                <a:srgbClr val="000000"/>
              </a:solidFill>
              <a:ln w="12700" cap="flat" cmpd="sng" algn="ctr">
                <a:solidFill>
                  <a:schemeClr val="accent1"/>
                </a:solidFill>
                <a:prstDash val="solid"/>
              </a:ln>
              <a:effectLst/>
            </p:spPr>
          </p:cxnSp>
          <p:grpSp>
            <p:nvGrpSpPr>
              <p:cNvPr id="48" name="Group 47">
                <a:extLst>
                  <a:ext uri="{FF2B5EF4-FFF2-40B4-BE49-F238E27FC236}">
                    <a16:creationId xmlns:a16="http://schemas.microsoft.com/office/drawing/2014/main" id="{34E4F1CA-8615-44E5-B836-14AA1906B642}"/>
                  </a:ext>
                </a:extLst>
              </p:cNvPr>
              <p:cNvGrpSpPr/>
              <p:nvPr/>
            </p:nvGrpSpPr>
            <p:grpSpPr>
              <a:xfrm>
                <a:off x="4071938" y="1610670"/>
                <a:ext cx="65911" cy="18288"/>
                <a:chOff x="4071938" y="1608289"/>
                <a:chExt cx="65911" cy="18288"/>
              </a:xfrm>
            </p:grpSpPr>
            <p:sp>
              <p:nvSpPr>
                <p:cNvPr id="49" name="Oval 48">
                  <a:extLst>
                    <a:ext uri="{FF2B5EF4-FFF2-40B4-BE49-F238E27FC236}">
                      <a16:creationId xmlns:a16="http://schemas.microsoft.com/office/drawing/2014/main" id="{A5AE3D42-2325-4721-A48B-E13240EA5926}"/>
                    </a:ext>
                  </a:extLst>
                </p:cNvPr>
                <p:cNvSpPr/>
                <p:nvPr/>
              </p:nvSpPr>
              <p:spPr>
                <a:xfrm>
                  <a:off x="4095750" y="1608289"/>
                  <a:ext cx="18288" cy="18288"/>
                </a:xfrm>
                <a:prstGeom prst="ellipse">
                  <a:avLst/>
                </a:prstGeom>
                <a:solidFill>
                  <a:schemeClr val="accent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Light"/>
                    <a:ea typeface="+mn-ea"/>
                    <a:cs typeface="+mn-cs"/>
                  </a:endParaRPr>
                </a:p>
              </p:txBody>
            </p:sp>
            <p:sp>
              <p:nvSpPr>
                <p:cNvPr id="50" name="Oval 49">
                  <a:extLst>
                    <a:ext uri="{FF2B5EF4-FFF2-40B4-BE49-F238E27FC236}">
                      <a16:creationId xmlns:a16="http://schemas.microsoft.com/office/drawing/2014/main" id="{E239666C-7F2B-4182-A290-4211E2BFF834}"/>
                    </a:ext>
                  </a:extLst>
                </p:cNvPr>
                <p:cNvSpPr/>
                <p:nvPr/>
              </p:nvSpPr>
              <p:spPr>
                <a:xfrm>
                  <a:off x="4071938" y="1608289"/>
                  <a:ext cx="18288" cy="18288"/>
                </a:xfrm>
                <a:prstGeom prst="ellipse">
                  <a:avLst/>
                </a:prstGeom>
                <a:solidFill>
                  <a:schemeClr val="accent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Light"/>
                    <a:ea typeface="+mn-ea"/>
                    <a:cs typeface="+mn-cs"/>
                  </a:endParaRPr>
                </a:p>
              </p:txBody>
            </p:sp>
            <p:sp>
              <p:nvSpPr>
                <p:cNvPr id="51" name="Oval 50">
                  <a:extLst>
                    <a:ext uri="{FF2B5EF4-FFF2-40B4-BE49-F238E27FC236}">
                      <a16:creationId xmlns:a16="http://schemas.microsoft.com/office/drawing/2014/main" id="{4438D322-3BE1-496B-AA71-B1AEAE4090B8}"/>
                    </a:ext>
                  </a:extLst>
                </p:cNvPr>
                <p:cNvSpPr/>
                <p:nvPr/>
              </p:nvSpPr>
              <p:spPr>
                <a:xfrm>
                  <a:off x="4119561" y="1608289"/>
                  <a:ext cx="18288" cy="18288"/>
                </a:xfrm>
                <a:prstGeom prst="ellipse">
                  <a:avLst/>
                </a:prstGeom>
                <a:solidFill>
                  <a:schemeClr val="accent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Light"/>
                    <a:ea typeface="+mn-ea"/>
                    <a:cs typeface="+mn-cs"/>
                  </a:endParaRPr>
                </a:p>
              </p:txBody>
            </p:sp>
          </p:grpSp>
        </p:grpSp>
      </p:grpSp>
    </p:spTree>
    <p:extLst>
      <p:ext uri="{BB962C8B-B14F-4D97-AF65-F5344CB8AC3E}">
        <p14:creationId xmlns:p14="http://schemas.microsoft.com/office/powerpoint/2010/main" val="28213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6" presetClass="emph" presetSubtype="0" accel="100000" autoRev="1" fill="hold" nodeType="withEffect">
                                  <p:stCondLst>
                                    <p:cond delay="0"/>
                                  </p:stCondLst>
                                  <p:childTnLst>
                                    <p:animScale>
                                      <p:cBhvr>
                                        <p:cTn id="9" dur="500" fill="hold"/>
                                        <p:tgtEl>
                                          <p:spTgt spid="43"/>
                                        </p:tgtEl>
                                      </p:cBhvr>
                                      <p:by x="50000" y="50000"/>
                                    </p:animScale>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63" presetClass="path" presetSubtype="0" decel="100000" fill="hold" grpId="1" nodeType="withEffect">
                                  <p:stCondLst>
                                    <p:cond delay="400"/>
                                  </p:stCondLst>
                                  <p:childTnLst>
                                    <p:animMotion origin="layout" path="M -2.77778E-7 3.95062E-6 L -0.05208 -0.00031 " pathEditMode="relative" rAng="0" ptsTypes="AA">
                                      <p:cBhvr>
                                        <p:cTn id="14" dur="750" spd="-100000" fill="hold"/>
                                        <p:tgtEl>
                                          <p:spTgt spid="42"/>
                                        </p:tgtEl>
                                        <p:attrNameLst>
                                          <p:attrName>ppt_x</p:attrName>
                                          <p:attrName>ppt_y</p:attrName>
                                        </p:attrNameLst>
                                      </p:cBhvr>
                                      <p:rCtr x="-2604" y="-31"/>
                                    </p:animMotion>
                                  </p:childTnLst>
                                </p:cTn>
                              </p:par>
                              <p:par>
                                <p:cTn id="15" presetID="10" presetClass="entr" presetSubtype="0" fill="hold" nodeType="withEffect">
                                  <p:stCondLst>
                                    <p:cond delay="6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 presetClass="emph" presetSubtype="0" accel="100000" autoRev="1" fill="hold" nodeType="withEffect">
                                  <p:stCondLst>
                                    <p:cond delay="100"/>
                                  </p:stCondLst>
                                  <p:childTnLst>
                                    <p:animScale>
                                      <p:cBhvr>
                                        <p:cTn id="19" dur="500" fill="hold"/>
                                        <p:tgtEl>
                                          <p:spTgt spid="4"/>
                                        </p:tgtEl>
                                      </p:cBhvr>
                                      <p:by x="50000" y="50000"/>
                                    </p:animScale>
                                  </p:childTnLst>
                                </p:cTn>
                              </p:par>
                              <p:par>
                                <p:cTn id="20" presetID="10" presetClass="entr" presetSubtype="0" fill="hold" grpId="0" nodeType="withEffect">
                                  <p:stCondLst>
                                    <p:cond delay="6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63" presetClass="path" presetSubtype="0" decel="100000" fill="hold" grpId="1" nodeType="withEffect">
                                  <p:stCondLst>
                                    <p:cond delay="500"/>
                                  </p:stCondLst>
                                  <p:childTnLst>
                                    <p:animMotion origin="layout" path="M -2.77778E-7 3.95062E-6 L -0.05208 -0.00031 " pathEditMode="relative" rAng="0" ptsTypes="AA">
                                      <p:cBhvr>
                                        <p:cTn id="24" dur="750" spd="-100000" fill="hold"/>
                                        <p:tgtEl>
                                          <p:spTgt spid="57"/>
                                        </p:tgtEl>
                                        <p:attrNameLst>
                                          <p:attrName>ppt_x</p:attrName>
                                          <p:attrName>ppt_y</p:attrName>
                                        </p:attrNameLst>
                                      </p:cBhvr>
                                      <p:rCtr x="-2604" y="-31"/>
                                    </p:animMotion>
                                  </p:childTnLst>
                                </p:cTn>
                              </p:par>
                              <p:par>
                                <p:cTn id="25" presetID="10" presetClass="entr" presetSubtype="0" fill="hold" nodeType="withEffect">
                                  <p:stCondLst>
                                    <p:cond delay="7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6" presetClass="emph" presetSubtype="0" accel="100000" autoRev="1" fill="hold" nodeType="withEffect">
                                  <p:stCondLst>
                                    <p:cond delay="200"/>
                                  </p:stCondLst>
                                  <p:childTnLst>
                                    <p:animScale>
                                      <p:cBhvr>
                                        <p:cTn id="29" dur="500" fill="hold"/>
                                        <p:tgtEl>
                                          <p:spTgt spid="21"/>
                                        </p:tgtEl>
                                      </p:cBhvr>
                                      <p:by x="50000" y="50000"/>
                                    </p:animScale>
                                  </p:childTnLst>
                                </p:cTn>
                              </p:par>
                              <p:par>
                                <p:cTn id="30" presetID="10" presetClass="entr" presetSubtype="0" fill="hold" grpId="0" nodeType="withEffect">
                                  <p:stCondLst>
                                    <p:cond delay="7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63" presetClass="path" presetSubtype="0" decel="100000" fill="hold" grpId="1" nodeType="withEffect">
                                  <p:stCondLst>
                                    <p:cond delay="600"/>
                                  </p:stCondLst>
                                  <p:childTnLst>
                                    <p:animMotion origin="layout" path="M -2.77778E-7 3.95062E-6 L -0.05208 -0.00031 " pathEditMode="relative" rAng="0" ptsTypes="AA">
                                      <p:cBhvr>
                                        <p:cTn id="34" dur="750" spd="-100000" fill="hold"/>
                                        <p:tgtEl>
                                          <p:spTgt spid="20"/>
                                        </p:tgtEl>
                                        <p:attrNameLst>
                                          <p:attrName>ppt_x</p:attrName>
                                          <p:attrName>ppt_y</p:attrName>
                                        </p:attrNameLst>
                                      </p:cBhvr>
                                      <p:rCtr x="-2604"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20" grpId="0"/>
      <p:bldP spid="20" grpId="1"/>
      <p:bldP spid="42" grpId="0"/>
      <p:bldP spid="4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A84DEC-802B-D14D-9501-84A93EDD5E07}"/>
              </a:ext>
            </a:extLst>
          </p:cNvPr>
          <p:cNvSpPr>
            <a:spLocks noGrp="1"/>
          </p:cNvSpPr>
          <p:nvPr>
            <p:ph sz="quarter" idx="10"/>
          </p:nvPr>
        </p:nvSpPr>
        <p:spPr/>
        <p:txBody>
          <a:bodyPr/>
          <a:lstStyle/>
          <a:p>
            <a:r>
              <a:rPr lang="en-US" dirty="0"/>
              <a:t>Deploy </a:t>
            </a:r>
            <a:r>
              <a:rPr lang="en-US" dirty="0" err="1"/>
              <a:t>Fargate</a:t>
            </a:r>
            <a:r>
              <a:rPr lang="en-US" dirty="0"/>
              <a:t> Containers</a:t>
            </a:r>
          </a:p>
        </p:txBody>
      </p:sp>
    </p:spTree>
    <p:extLst>
      <p:ext uri="{BB962C8B-B14F-4D97-AF65-F5344CB8AC3E}">
        <p14:creationId xmlns:p14="http://schemas.microsoft.com/office/powerpoint/2010/main" val="354698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AWS </a:t>
            </a:r>
            <a:r>
              <a:rPr lang="en-US" dirty="0" err="1"/>
              <a:t>Fargate</a:t>
            </a:r>
            <a:r>
              <a:rPr lang="en-US" dirty="0"/>
              <a:t> Visibility and Monitoring</a:t>
            </a:r>
          </a:p>
        </p:txBody>
      </p:sp>
      <p:grpSp>
        <p:nvGrpSpPr>
          <p:cNvPr id="32" name="Group 31">
            <a:extLst>
              <a:ext uri="{FF2B5EF4-FFF2-40B4-BE49-F238E27FC236}">
                <a16:creationId xmlns:a16="http://schemas.microsoft.com/office/drawing/2014/main" id="{4E6F2C91-6BBD-4F33-A566-0A67200B033B}"/>
              </a:ext>
            </a:extLst>
          </p:cNvPr>
          <p:cNvGrpSpPr/>
          <p:nvPr/>
        </p:nvGrpSpPr>
        <p:grpSpPr>
          <a:xfrm>
            <a:off x="281743" y="1571066"/>
            <a:ext cx="4643595" cy="1766739"/>
            <a:chOff x="285020" y="978195"/>
            <a:chExt cx="4643595" cy="1766739"/>
          </a:xfrm>
        </p:grpSpPr>
        <p:sp>
          <p:nvSpPr>
            <p:cNvPr id="13" name="Rectangle 12">
              <a:extLst>
                <a:ext uri="{FF2B5EF4-FFF2-40B4-BE49-F238E27FC236}">
                  <a16:creationId xmlns:a16="http://schemas.microsoft.com/office/drawing/2014/main" id="{173A8232-3296-4250-8D2A-6AB5C27A93B8}"/>
                </a:ext>
              </a:extLst>
            </p:cNvPr>
            <p:cNvSpPr/>
            <p:nvPr/>
          </p:nvSpPr>
          <p:spPr>
            <a:xfrm>
              <a:off x="355600" y="2375602"/>
              <a:ext cx="4572000" cy="369332"/>
            </a:xfrm>
            <a:prstGeom prst="rect">
              <a:avLst/>
            </a:prstGeom>
          </p:spPr>
          <p:txBody>
            <a:bodyPr>
              <a:spAutoFit/>
            </a:bodyPr>
            <a:lstStyle/>
            <a:p>
              <a:pPr>
                <a:spcAft>
                  <a:spcPts val="600"/>
                </a:spcAft>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Service-level metrics available</a:t>
              </a:r>
            </a:p>
          </p:txBody>
        </p:sp>
        <p:sp>
          <p:nvSpPr>
            <p:cNvPr id="14" name="Rectangle 13">
              <a:extLst>
                <a:ext uri="{FF2B5EF4-FFF2-40B4-BE49-F238E27FC236}">
                  <a16:creationId xmlns:a16="http://schemas.microsoft.com/office/drawing/2014/main" id="{C8A8B372-1115-4753-8571-81E4DA3600AF}"/>
                </a:ext>
              </a:extLst>
            </p:cNvPr>
            <p:cNvSpPr/>
            <p:nvPr/>
          </p:nvSpPr>
          <p:spPr>
            <a:xfrm>
              <a:off x="356615" y="978195"/>
              <a:ext cx="4572000" cy="646331"/>
            </a:xfrm>
            <a:prstGeom prst="rect">
              <a:avLst/>
            </a:prstGeom>
          </p:spPr>
          <p:txBody>
            <a:bodyPr>
              <a:spAutoFit/>
            </a:bodyPr>
            <a:lstStyle/>
            <a:p>
              <a:pPr>
                <a:spcAft>
                  <a:spcPts val="600"/>
                </a:spcAft>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CloudWatch Logs</a:t>
              </a:r>
              <a:b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CloudWatch Events supported</a:t>
              </a:r>
            </a:p>
          </p:txBody>
        </p:sp>
        <p:cxnSp>
          <p:nvCxnSpPr>
            <p:cNvPr id="16" name="Straight Connector 15">
              <a:extLst>
                <a:ext uri="{FF2B5EF4-FFF2-40B4-BE49-F238E27FC236}">
                  <a16:creationId xmlns:a16="http://schemas.microsoft.com/office/drawing/2014/main" id="{B8D54FD0-EF3D-4E75-B9C7-4E2D06D8C056}"/>
                </a:ext>
              </a:extLst>
            </p:cNvPr>
            <p:cNvCxnSpPr>
              <a:cxnSpLocks/>
            </p:cNvCxnSpPr>
            <p:nvPr/>
          </p:nvCxnSpPr>
          <p:spPr>
            <a:xfrm>
              <a:off x="285020" y="2059010"/>
              <a:ext cx="4389120" cy="0"/>
            </a:xfrm>
            <a:prstGeom prst="line">
              <a:avLst/>
            </a:prstGeom>
            <a:ln w="19050"/>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C4DCCD3B-3B8B-4668-A747-38606F4C42AC}"/>
              </a:ext>
            </a:extLst>
          </p:cNvPr>
          <p:cNvGrpSpPr/>
          <p:nvPr/>
        </p:nvGrpSpPr>
        <p:grpSpPr>
          <a:xfrm>
            <a:off x="4061960" y="2880542"/>
            <a:ext cx="652998" cy="650674"/>
            <a:chOff x="4610100" y="4498329"/>
            <a:chExt cx="438261" cy="436702"/>
          </a:xfrm>
        </p:grpSpPr>
        <p:sp>
          <p:nvSpPr>
            <p:cNvPr id="28" name="Freeform: Shape 27">
              <a:extLst>
                <a:ext uri="{FF2B5EF4-FFF2-40B4-BE49-F238E27FC236}">
                  <a16:creationId xmlns:a16="http://schemas.microsoft.com/office/drawing/2014/main" id="{19420A1B-02FF-4A50-81F7-6CCEE0272570}"/>
                </a:ext>
              </a:extLst>
            </p:cNvPr>
            <p:cNvSpPr>
              <a:spLocks noChangeArrowheads="1"/>
            </p:cNvSpPr>
            <p:nvPr/>
          </p:nvSpPr>
          <p:spPr bwMode="auto">
            <a:xfrm>
              <a:off x="4611659" y="4498330"/>
              <a:ext cx="287692" cy="317557"/>
            </a:xfrm>
            <a:custGeom>
              <a:avLst/>
              <a:gdLst>
                <a:gd name="connsiteX0" fmla="*/ 175479 w 287692"/>
                <a:gd name="connsiteY0" fmla="*/ 0 h 317557"/>
                <a:gd name="connsiteX1" fmla="*/ 243783 w 287692"/>
                <a:gd name="connsiteY1" fmla="*/ 13790 h 317557"/>
                <a:gd name="connsiteX2" fmla="*/ 287692 w 287692"/>
                <a:gd name="connsiteY2" fmla="*/ 43394 h 317557"/>
                <a:gd name="connsiteX3" fmla="*/ 78091 w 287692"/>
                <a:gd name="connsiteY3" fmla="*/ 317557 h 317557"/>
                <a:gd name="connsiteX4" fmla="*/ 51397 w 287692"/>
                <a:gd name="connsiteY4" fmla="*/ 299560 h 317557"/>
                <a:gd name="connsiteX5" fmla="*/ 0 w 287692"/>
                <a:gd name="connsiteY5" fmla="*/ 175478 h 317557"/>
                <a:gd name="connsiteX6" fmla="*/ 175479 w 287692"/>
                <a:gd name="connsiteY6" fmla="*/ 0 h 31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692" h="317557">
                  <a:moveTo>
                    <a:pt x="175479" y="0"/>
                  </a:moveTo>
                  <a:cubicBezTo>
                    <a:pt x="199708" y="0"/>
                    <a:pt x="222789" y="4911"/>
                    <a:pt x="243783" y="13790"/>
                  </a:cubicBezTo>
                  <a:lnTo>
                    <a:pt x="287692" y="43394"/>
                  </a:lnTo>
                  <a:lnTo>
                    <a:pt x="78091" y="317557"/>
                  </a:lnTo>
                  <a:lnTo>
                    <a:pt x="51397" y="299560"/>
                  </a:lnTo>
                  <a:cubicBezTo>
                    <a:pt x="19642" y="267805"/>
                    <a:pt x="0" y="223935"/>
                    <a:pt x="0" y="175478"/>
                  </a:cubicBezTo>
                  <a:cubicBezTo>
                    <a:pt x="0" y="78564"/>
                    <a:pt x="78565" y="0"/>
                    <a:pt x="175479" y="0"/>
                  </a:cubicBezTo>
                  <a:close/>
                </a:path>
              </a:pathLst>
            </a:custGeom>
            <a:solidFill>
              <a:schemeClr val="accent1"/>
            </a:solidFill>
            <a:ln w="15875" cap="flat">
              <a:solidFill>
                <a:schemeClr val="bg1"/>
              </a:solidFill>
              <a:prstDash val="solid"/>
              <a:round/>
              <a:headEnd/>
              <a:tailEnd/>
            </a:ln>
            <a:extLst/>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746"/>
                </a:solidFill>
                <a:effectLst/>
                <a:uLnTx/>
                <a:uFillTx/>
                <a:latin typeface="Arial"/>
                <a:ea typeface="+mn-ea"/>
                <a:cs typeface="+mn-cs"/>
              </a:endParaRPr>
            </a:p>
          </p:txBody>
        </p:sp>
        <p:sp>
          <p:nvSpPr>
            <p:cNvPr id="29" name="Oval 28">
              <a:extLst>
                <a:ext uri="{FF2B5EF4-FFF2-40B4-BE49-F238E27FC236}">
                  <a16:creationId xmlns:a16="http://schemas.microsoft.com/office/drawing/2014/main" id="{FA1772D5-7408-4AA3-86FC-DC62EE3FE653}"/>
                </a:ext>
              </a:extLst>
            </p:cNvPr>
            <p:cNvSpPr/>
            <p:nvPr/>
          </p:nvSpPr>
          <p:spPr>
            <a:xfrm>
              <a:off x="4610100" y="4506261"/>
              <a:ext cx="350046" cy="350046"/>
            </a:xfrm>
            <a:prstGeom prst="ellipse">
              <a:avLst/>
            </a:prstGeom>
            <a:no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Oval 44">
              <a:extLst>
                <a:ext uri="{FF2B5EF4-FFF2-40B4-BE49-F238E27FC236}">
                  <a16:creationId xmlns:a16="http://schemas.microsoft.com/office/drawing/2014/main" id="{5B4B8CC6-7D55-4FBF-B6B8-9AA42AF3E58A}"/>
                </a:ext>
              </a:extLst>
            </p:cNvPr>
            <p:cNvSpPr>
              <a:spLocks noChangeArrowheads="1"/>
            </p:cNvSpPr>
            <p:nvPr/>
          </p:nvSpPr>
          <p:spPr bwMode="auto">
            <a:xfrm>
              <a:off x="4611659" y="4498329"/>
              <a:ext cx="350957" cy="350956"/>
            </a:xfrm>
            <a:prstGeom prst="ellipse">
              <a:avLst/>
            </a:prstGeom>
            <a:noFill/>
            <a:ln w="15875" cap="flat">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746"/>
                </a:solidFill>
                <a:effectLst/>
                <a:uLnTx/>
                <a:uFillTx/>
                <a:latin typeface="Arial"/>
                <a:ea typeface="+mn-ea"/>
                <a:cs typeface="+mn-cs"/>
              </a:endParaRPr>
            </a:p>
          </p:txBody>
        </p:sp>
        <p:sp>
          <p:nvSpPr>
            <p:cNvPr id="31" name="Freeform 46">
              <a:extLst>
                <a:ext uri="{FF2B5EF4-FFF2-40B4-BE49-F238E27FC236}">
                  <a16:creationId xmlns:a16="http://schemas.microsoft.com/office/drawing/2014/main" id="{395FC256-3EDB-454D-8276-C75545A7E6CB}"/>
                </a:ext>
              </a:extLst>
            </p:cNvPr>
            <p:cNvSpPr>
              <a:spLocks/>
            </p:cNvSpPr>
            <p:nvPr/>
          </p:nvSpPr>
          <p:spPr bwMode="auto">
            <a:xfrm>
              <a:off x="4888835" y="4775505"/>
              <a:ext cx="159526" cy="159526"/>
            </a:xfrm>
            <a:custGeom>
              <a:avLst/>
              <a:gdLst>
                <a:gd name="T0" fmla="*/ 0 w 47"/>
                <a:gd name="T1" fmla="*/ 12 h 47"/>
                <a:gd name="T2" fmla="*/ 32 w 47"/>
                <a:gd name="T3" fmla="*/ 44 h 47"/>
                <a:gd name="T4" fmla="*/ 44 w 47"/>
                <a:gd name="T5" fmla="*/ 44 h 47"/>
                <a:gd name="T6" fmla="*/ 44 w 47"/>
                <a:gd name="T7" fmla="*/ 32 h 47"/>
                <a:gd name="T8" fmla="*/ 12 w 47"/>
                <a:gd name="T9" fmla="*/ 0 h 47"/>
              </a:gdLst>
              <a:ahLst/>
              <a:cxnLst>
                <a:cxn ang="0">
                  <a:pos x="T0" y="T1"/>
                </a:cxn>
                <a:cxn ang="0">
                  <a:pos x="T2" y="T3"/>
                </a:cxn>
                <a:cxn ang="0">
                  <a:pos x="T4" y="T5"/>
                </a:cxn>
                <a:cxn ang="0">
                  <a:pos x="T6" y="T7"/>
                </a:cxn>
                <a:cxn ang="0">
                  <a:pos x="T8" y="T9"/>
                </a:cxn>
              </a:cxnLst>
              <a:rect l="0" t="0" r="r" b="b"/>
              <a:pathLst>
                <a:path w="47" h="47">
                  <a:moveTo>
                    <a:pt x="0" y="12"/>
                  </a:moveTo>
                  <a:cubicBezTo>
                    <a:pt x="32" y="44"/>
                    <a:pt x="32" y="44"/>
                    <a:pt x="32" y="44"/>
                  </a:cubicBezTo>
                  <a:cubicBezTo>
                    <a:pt x="35" y="47"/>
                    <a:pt x="40" y="47"/>
                    <a:pt x="44" y="44"/>
                  </a:cubicBezTo>
                  <a:cubicBezTo>
                    <a:pt x="47" y="40"/>
                    <a:pt x="47" y="35"/>
                    <a:pt x="44" y="32"/>
                  </a:cubicBezTo>
                  <a:cubicBezTo>
                    <a:pt x="12" y="0"/>
                    <a:pt x="12" y="0"/>
                    <a:pt x="12" y="0"/>
                  </a:cubicBezTo>
                </a:path>
              </a:pathLst>
            </a:custGeom>
            <a:noFill/>
            <a:ln w="158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746"/>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DA700876-409D-4649-8D0D-0D3AAE6A90B3}"/>
              </a:ext>
            </a:extLst>
          </p:cNvPr>
          <p:cNvGrpSpPr/>
          <p:nvPr/>
        </p:nvGrpSpPr>
        <p:grpSpPr>
          <a:xfrm>
            <a:off x="3915341" y="1436193"/>
            <a:ext cx="813402" cy="789459"/>
            <a:chOff x="6709978" y="1445163"/>
            <a:chExt cx="1203837" cy="1168401"/>
          </a:xfrm>
        </p:grpSpPr>
        <p:sp>
          <p:nvSpPr>
            <p:cNvPr id="23" name="Freeform: Shape 22">
              <a:extLst>
                <a:ext uri="{FF2B5EF4-FFF2-40B4-BE49-F238E27FC236}">
                  <a16:creationId xmlns:a16="http://schemas.microsoft.com/office/drawing/2014/main" id="{D8E072F2-60CA-40CA-92E7-956C8FF411FD}"/>
                </a:ext>
              </a:extLst>
            </p:cNvPr>
            <p:cNvSpPr/>
            <p:nvPr/>
          </p:nvSpPr>
          <p:spPr>
            <a:xfrm>
              <a:off x="6709978" y="1445163"/>
              <a:ext cx="1007242" cy="1168401"/>
            </a:xfrm>
            <a:custGeom>
              <a:avLst/>
              <a:gdLst>
                <a:gd name="connsiteX0" fmla="*/ 503621 w 1007242"/>
                <a:gd name="connsiteY0" fmla="*/ 0 h 1168401"/>
                <a:gd name="connsiteX1" fmla="*/ 1007242 w 1007242"/>
                <a:gd name="connsiteY1" fmla="*/ 251810 h 1168401"/>
                <a:gd name="connsiteX2" fmla="*/ 1007242 w 1007242"/>
                <a:gd name="connsiteY2" fmla="*/ 916591 h 1168401"/>
                <a:gd name="connsiteX3" fmla="*/ 503621 w 1007242"/>
                <a:gd name="connsiteY3" fmla="*/ 1168401 h 1168401"/>
                <a:gd name="connsiteX4" fmla="*/ 0 w 1007242"/>
                <a:gd name="connsiteY4" fmla="*/ 916591 h 1168401"/>
                <a:gd name="connsiteX5" fmla="*/ 0 w 1007242"/>
                <a:gd name="connsiteY5" fmla="*/ 251810 h 1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42" h="1168401">
                  <a:moveTo>
                    <a:pt x="503621" y="0"/>
                  </a:moveTo>
                  <a:lnTo>
                    <a:pt x="1007242" y="251810"/>
                  </a:lnTo>
                  <a:lnTo>
                    <a:pt x="1007242" y="916591"/>
                  </a:lnTo>
                  <a:lnTo>
                    <a:pt x="503621" y="1168401"/>
                  </a:lnTo>
                  <a:lnTo>
                    <a:pt x="0" y="916591"/>
                  </a:lnTo>
                  <a:lnTo>
                    <a:pt x="0" y="251810"/>
                  </a:lnTo>
                  <a:close/>
                </a:path>
              </a:pathLst>
            </a:custGeom>
            <a:solidFill>
              <a:schemeClr val="accent6">
                <a:lumMod val="50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356F8814-EE54-411F-80DD-3EE8BD2CA32B}"/>
                </a:ext>
              </a:extLst>
            </p:cNvPr>
            <p:cNvGrpSpPr/>
            <p:nvPr/>
          </p:nvGrpSpPr>
          <p:grpSpPr>
            <a:xfrm>
              <a:off x="6906573" y="1710782"/>
              <a:ext cx="1007242" cy="556414"/>
              <a:chOff x="9002360" y="4411102"/>
              <a:chExt cx="1423863" cy="786562"/>
            </a:xfrm>
          </p:grpSpPr>
          <p:sp>
            <p:nvSpPr>
              <p:cNvPr id="20" name="Freeform 128">
                <a:extLst>
                  <a:ext uri="{FF2B5EF4-FFF2-40B4-BE49-F238E27FC236}">
                    <a16:creationId xmlns:a16="http://schemas.microsoft.com/office/drawing/2014/main" id="{54BBBBBB-B47A-4C3B-8BC0-B31B0AE6B097}"/>
                  </a:ext>
                </a:extLst>
              </p:cNvPr>
              <p:cNvSpPr>
                <a:spLocks noChangeAspect="1"/>
              </p:cNvSpPr>
              <p:nvPr/>
            </p:nvSpPr>
            <p:spPr bwMode="white">
              <a:xfrm>
                <a:off x="9002360" y="4411102"/>
                <a:ext cx="1423863" cy="78656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191919"/>
              </a:solidFill>
              <a:ln w="22225">
                <a:solidFill>
                  <a:schemeClr val="bg1"/>
                </a:solidFill>
              </a:ln>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21" name="Freeform: Shape 20">
                <a:extLst>
                  <a:ext uri="{FF2B5EF4-FFF2-40B4-BE49-F238E27FC236}">
                    <a16:creationId xmlns:a16="http://schemas.microsoft.com/office/drawing/2014/main" id="{684BC5D7-9488-4334-BB41-2DD03972F3E3}"/>
                  </a:ext>
                </a:extLst>
              </p:cNvPr>
              <p:cNvSpPr>
                <a:spLocks noChangeAspect="1"/>
              </p:cNvSpPr>
              <p:nvPr/>
            </p:nvSpPr>
            <p:spPr bwMode="white">
              <a:xfrm>
                <a:off x="9002361" y="4411102"/>
                <a:ext cx="944302" cy="786562"/>
              </a:xfrm>
              <a:custGeom>
                <a:avLst/>
                <a:gdLst>
                  <a:gd name="connsiteX0" fmla="*/ 722930 w 1051885"/>
                  <a:gd name="connsiteY0" fmla="*/ 0 h 876174"/>
                  <a:gd name="connsiteX1" fmla="*/ 1009511 w 1051885"/>
                  <a:gd name="connsiteY1" fmla="*/ 128912 h 876174"/>
                  <a:gd name="connsiteX2" fmla="*/ 1051885 w 1051885"/>
                  <a:gd name="connsiteY2" fmla="*/ 192757 h 876174"/>
                  <a:gd name="connsiteX3" fmla="*/ 528103 w 1051885"/>
                  <a:gd name="connsiteY3" fmla="*/ 876174 h 876174"/>
                  <a:gd name="connsiteX4" fmla="*/ 520878 w 1051885"/>
                  <a:gd name="connsiteY4" fmla="*/ 876174 h 876174"/>
                  <a:gd name="connsiteX5" fmla="*/ 177616 w 1051885"/>
                  <a:gd name="connsiteY5" fmla="*/ 876174 h 876174"/>
                  <a:gd name="connsiteX6" fmla="*/ 0 w 1051885"/>
                  <a:gd name="connsiteY6" fmla="*/ 695327 h 876174"/>
                  <a:gd name="connsiteX7" fmla="*/ 133991 w 1051885"/>
                  <a:gd name="connsiteY7" fmla="*/ 523834 h 876174"/>
                  <a:gd name="connsiteX8" fmla="*/ 342768 w 1051885"/>
                  <a:gd name="connsiteY8" fmla="*/ 361695 h 876174"/>
                  <a:gd name="connsiteX9" fmla="*/ 722930 w 1051885"/>
                  <a:gd name="connsiteY9" fmla="*/ 0 h 87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1885" h="876174">
                    <a:moveTo>
                      <a:pt x="722930" y="0"/>
                    </a:moveTo>
                    <a:cubicBezTo>
                      <a:pt x="835108" y="0"/>
                      <a:pt x="938523" y="49110"/>
                      <a:pt x="1009511" y="128912"/>
                    </a:cubicBezTo>
                    <a:lnTo>
                      <a:pt x="1051885" y="192757"/>
                    </a:lnTo>
                    <a:lnTo>
                      <a:pt x="528103" y="876174"/>
                    </a:lnTo>
                    <a:lnTo>
                      <a:pt x="520878" y="876174"/>
                    </a:lnTo>
                    <a:cubicBezTo>
                      <a:pt x="177616" y="876174"/>
                      <a:pt x="177616" y="876174"/>
                      <a:pt x="177616" y="876174"/>
                    </a:cubicBezTo>
                    <a:cubicBezTo>
                      <a:pt x="81018" y="876174"/>
                      <a:pt x="0" y="795105"/>
                      <a:pt x="0" y="695327"/>
                    </a:cubicBezTo>
                    <a:cubicBezTo>
                      <a:pt x="0" y="611139"/>
                      <a:pt x="56090" y="542542"/>
                      <a:pt x="133991" y="523834"/>
                    </a:cubicBezTo>
                    <a:cubicBezTo>
                      <a:pt x="171384" y="436528"/>
                      <a:pt x="249286" y="374167"/>
                      <a:pt x="342768" y="361695"/>
                    </a:cubicBezTo>
                    <a:cubicBezTo>
                      <a:pt x="352117" y="162139"/>
                      <a:pt x="520385" y="0"/>
                      <a:pt x="722930" y="0"/>
                    </a:cubicBezTo>
                    <a:close/>
                  </a:path>
                </a:pathLst>
              </a:custGeom>
              <a:solidFill>
                <a:schemeClr val="accent1"/>
              </a:solidFill>
              <a:ln w="25400">
                <a:solidFill>
                  <a:schemeClr val="bg1"/>
                </a:solidFill>
              </a:ln>
              <a:effectLst/>
              <a:extLst/>
            </p:spPr>
            <p:txBody>
              <a:bodyPr vert="horz" wrap="square" lIns="121920" tIns="60960" rIns="121920" bIns="60960" numCol="1" anchor="t" anchorCtr="0" compatLnSpc="1">
                <a:prstTxWarp prst="textNoShape">
                  <a:avLst/>
                </a:prstTxWarp>
                <a:noAutofit/>
              </a:bodyPr>
              <a:lstStyle/>
              <a:p>
                <a:pPr defTabSz="1219120"/>
                <a:endParaRPr lang="en-US" sz="2400" dirty="0">
                  <a:solidFill>
                    <a:srgbClr val="FFFFFF"/>
                  </a:solidFill>
                </a:endParaRPr>
              </a:p>
            </p:txBody>
          </p:sp>
          <p:sp>
            <p:nvSpPr>
              <p:cNvPr id="22" name="Freeform 128">
                <a:extLst>
                  <a:ext uri="{FF2B5EF4-FFF2-40B4-BE49-F238E27FC236}">
                    <a16:creationId xmlns:a16="http://schemas.microsoft.com/office/drawing/2014/main" id="{8F1DEBFA-31B2-4BC1-8655-21B7B3298933}"/>
                  </a:ext>
                </a:extLst>
              </p:cNvPr>
              <p:cNvSpPr>
                <a:spLocks noChangeAspect="1"/>
              </p:cNvSpPr>
              <p:nvPr/>
            </p:nvSpPr>
            <p:spPr bwMode="white">
              <a:xfrm>
                <a:off x="9002360" y="4411102"/>
                <a:ext cx="1423863" cy="78656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22225">
                <a:solidFill>
                  <a:schemeClr val="bg1"/>
                </a:solidFill>
              </a:ln>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grpSp>
      </p:grpSp>
      <p:pic>
        <p:nvPicPr>
          <p:cNvPr id="3" name="Picture 2"/>
          <p:cNvPicPr>
            <a:picLocks noChangeAspect="1"/>
          </p:cNvPicPr>
          <p:nvPr/>
        </p:nvPicPr>
        <p:blipFill>
          <a:blip r:embed="rId3"/>
          <a:stretch>
            <a:fillRect/>
          </a:stretch>
        </p:blipFill>
        <p:spPr>
          <a:xfrm>
            <a:off x="5127943" y="2790569"/>
            <a:ext cx="3842152" cy="1126249"/>
          </a:xfrm>
          <a:prstGeom prst="rect">
            <a:avLst/>
          </a:prstGeom>
        </p:spPr>
      </p:pic>
    </p:spTree>
    <p:extLst>
      <p:ext uri="{BB962C8B-B14F-4D97-AF65-F5344CB8AC3E}">
        <p14:creationId xmlns:p14="http://schemas.microsoft.com/office/powerpoint/2010/main" val="162982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A84DEC-802B-D14D-9501-84A93EDD5E07}"/>
              </a:ext>
            </a:extLst>
          </p:cNvPr>
          <p:cNvSpPr>
            <a:spLocks noGrp="1"/>
          </p:cNvSpPr>
          <p:nvPr>
            <p:ph sz="quarter" idx="10"/>
          </p:nvPr>
        </p:nvSpPr>
        <p:spPr/>
        <p:txBody>
          <a:bodyPr/>
          <a:lstStyle/>
          <a:p>
            <a:r>
              <a:rPr lang="en-US" dirty="0"/>
              <a:t>Logging for </a:t>
            </a:r>
            <a:br>
              <a:rPr lang="en-US" dirty="0"/>
            </a:br>
            <a:r>
              <a:rPr lang="en-US" dirty="0"/>
              <a:t>AWS </a:t>
            </a:r>
            <a:r>
              <a:rPr lang="en-US" dirty="0" err="1"/>
              <a:t>Fargate</a:t>
            </a:r>
            <a:r>
              <a:rPr lang="en-US" dirty="0"/>
              <a:t> Containers</a:t>
            </a:r>
          </a:p>
        </p:txBody>
      </p:sp>
      <p:pic>
        <p:nvPicPr>
          <p:cNvPr id="3" name="Picture 2">
            <a:extLst>
              <a:ext uri="{FF2B5EF4-FFF2-40B4-BE49-F238E27FC236}">
                <a16:creationId xmlns:a16="http://schemas.microsoft.com/office/drawing/2014/main" id="{5890705A-A732-254E-BE3E-5CD0AE00BCBF}"/>
              </a:ext>
            </a:extLst>
          </p:cNvPr>
          <p:cNvPicPr>
            <a:picLocks noChangeAspect="1"/>
          </p:cNvPicPr>
          <p:nvPr/>
        </p:nvPicPr>
        <p:blipFill>
          <a:blip r:embed="rId3"/>
          <a:stretch>
            <a:fillRect/>
          </a:stretch>
        </p:blipFill>
        <p:spPr>
          <a:xfrm>
            <a:off x="6241693" y="1064517"/>
            <a:ext cx="2311400" cy="2603500"/>
          </a:xfrm>
          <a:prstGeom prst="rect">
            <a:avLst/>
          </a:prstGeom>
        </p:spPr>
      </p:pic>
    </p:spTree>
    <p:extLst>
      <p:ext uri="{BB962C8B-B14F-4D97-AF65-F5344CB8AC3E}">
        <p14:creationId xmlns:p14="http://schemas.microsoft.com/office/powerpoint/2010/main" val="119193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34B5B9-2D88-804C-B5DE-47A6B274449E}"/>
              </a:ext>
            </a:extLst>
          </p:cNvPr>
          <p:cNvSpPr>
            <a:spLocks noGrp="1"/>
          </p:cNvSpPr>
          <p:nvPr>
            <p:ph type="title"/>
          </p:nvPr>
        </p:nvSpPr>
        <p:spPr/>
        <p:txBody>
          <a:bodyPr/>
          <a:lstStyle/>
          <a:p>
            <a:r>
              <a:rPr lang="en-US" dirty="0" err="1"/>
              <a:t>Rightsize</a:t>
            </a:r>
            <a:r>
              <a:rPr lang="en-US" dirty="0"/>
              <a:t> your microservices with AWS </a:t>
            </a:r>
            <a:r>
              <a:rPr lang="en-US" dirty="0" err="1"/>
              <a:t>Fargate</a:t>
            </a:r>
            <a:endParaRPr lang="en-US" dirty="0"/>
          </a:p>
        </p:txBody>
      </p:sp>
    </p:spTree>
    <p:extLst>
      <p:ext uri="{BB962C8B-B14F-4D97-AF65-F5344CB8AC3E}">
        <p14:creationId xmlns:p14="http://schemas.microsoft.com/office/powerpoint/2010/main" val="37791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152644" y="1201013"/>
            <a:ext cx="3572256" cy="3085346"/>
          </a:xfrm>
          <a:prstGeom prst="roundRect">
            <a:avLst>
              <a:gd name="adj" fmla="val 0"/>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Pricing Dimensions</a:t>
            </a:r>
          </a:p>
        </p:txBody>
      </p:sp>
      <p:sp>
        <p:nvSpPr>
          <p:cNvPr id="3" name="Content Placeholder 2"/>
          <p:cNvSpPr>
            <a:spLocks noGrp="1"/>
          </p:cNvSpPr>
          <p:nvPr>
            <p:ph sz="quarter" idx="4294967295"/>
          </p:nvPr>
        </p:nvSpPr>
        <p:spPr>
          <a:xfrm>
            <a:off x="5312693" y="1410186"/>
            <a:ext cx="3571875" cy="2667000"/>
          </a:xfrm>
        </p:spPr>
        <p:txBody>
          <a:bodyPr>
            <a:noAutofit/>
          </a:bodyPr>
          <a:lstStyle/>
          <a:p>
            <a:pPr marL="0" indent="0">
              <a:buNone/>
            </a:pPr>
            <a:r>
              <a:rPr lang="en-US" sz="1250" dirty="0">
                <a:latin typeface="Consolas" panose="020B0609020204030204" pitchFamily="49" charset="0"/>
              </a:rPr>
              <a:t>{</a:t>
            </a:r>
          </a:p>
          <a:p>
            <a:pPr marL="0" indent="0">
              <a:buNone/>
            </a:pPr>
            <a:r>
              <a:rPr lang="en-US" sz="1250" b="1" dirty="0">
                <a:solidFill>
                  <a:schemeClr val="accent2"/>
                </a:solidFill>
                <a:latin typeface="Consolas" panose="020B0609020204030204" pitchFamily="49" charset="0"/>
              </a:rPr>
              <a:t>”</a:t>
            </a:r>
            <a:r>
              <a:rPr lang="en-US" sz="1250" b="1" dirty="0" err="1">
                <a:solidFill>
                  <a:schemeClr val="accent2"/>
                </a:solidFill>
                <a:latin typeface="Consolas" panose="020B0609020204030204" pitchFamily="49" charset="0"/>
              </a:rPr>
              <a:t>cpu</a:t>
            </a:r>
            <a:r>
              <a:rPr lang="en-US" sz="1250" b="1" dirty="0">
                <a:solidFill>
                  <a:schemeClr val="accent2"/>
                </a:solidFill>
                <a:latin typeface="Consolas" panose="020B0609020204030204" pitchFamily="49" charset="0"/>
              </a:rPr>
              <a:t>": “1 vCPU”,  </a:t>
            </a:r>
          </a:p>
          <a:p>
            <a:pPr marL="0" indent="0">
              <a:buNone/>
            </a:pPr>
            <a:r>
              <a:rPr lang="en-US" sz="1250" b="1" dirty="0">
                <a:solidFill>
                  <a:schemeClr val="accent2"/>
                </a:solidFill>
                <a:latin typeface="Consolas" panose="020B0609020204030204" pitchFamily="49" charset="0"/>
              </a:rPr>
              <a:t>”memory": “2 </a:t>
            </a:r>
            <a:r>
              <a:rPr lang="en-US" sz="1250" b="1" dirty="0" err="1">
                <a:solidFill>
                  <a:schemeClr val="accent2"/>
                </a:solidFill>
                <a:latin typeface="Consolas" panose="020B0609020204030204" pitchFamily="49" charset="0"/>
              </a:rPr>
              <a:t>gb</a:t>
            </a:r>
            <a:r>
              <a:rPr lang="en-US" sz="1250" b="1" dirty="0">
                <a:solidFill>
                  <a:schemeClr val="accent2"/>
                </a:solidFill>
                <a:latin typeface="Consolas" panose="020B0609020204030204" pitchFamily="49" charset="0"/>
              </a:rPr>
              <a:t>”,  </a:t>
            </a:r>
          </a:p>
          <a:p>
            <a:r>
              <a:rPr lang="en-US" sz="1250" b="1" dirty="0">
                <a:latin typeface="Consolas" panose="020B0609020204030204" pitchFamily="49" charset="0"/>
              </a:rPr>
              <a:t>"networkMode": ”AWSVPC",  </a:t>
            </a:r>
          </a:p>
          <a:p>
            <a:r>
              <a:rPr lang="en-US" sz="1250" b="1" dirty="0">
                <a:latin typeface="Consolas" panose="020B0609020204030204" pitchFamily="49" charset="0"/>
              </a:rPr>
              <a:t>"compatibilities": [”FARGATE", ”EC2"], </a:t>
            </a:r>
          </a:p>
          <a:p>
            <a:r>
              <a:rPr lang="en-US" sz="1250" dirty="0">
                <a:latin typeface="Consolas" panose="020B0609020204030204" pitchFamily="49" charset="0"/>
              </a:rPr>
              <a:t>"placementConstraints": [],  </a:t>
            </a:r>
          </a:p>
          <a:p>
            <a:pPr marL="0" indent="0">
              <a:buNone/>
            </a:pPr>
            <a:r>
              <a:rPr lang="en-US" sz="1250" dirty="0">
                <a:latin typeface="Consolas" panose="020B0609020204030204" pitchFamily="49" charset="0"/>
              </a:rPr>
              <a:t>  "containerDefinitions": [</a:t>
            </a:r>
          </a:p>
          <a:p>
            <a:pPr marL="0" indent="0">
              <a:buNone/>
            </a:pPr>
            <a:r>
              <a:rPr lang="en-US" sz="1250" dirty="0">
                <a:latin typeface="Consolas" panose="020B0609020204030204" pitchFamily="49" charset="0"/>
              </a:rPr>
              <a:t>    {</a:t>
            </a:r>
          </a:p>
          <a:p>
            <a:pPr marL="0" indent="0">
              <a:buNone/>
            </a:pPr>
            <a:endParaRPr lang="en-US" sz="1250" dirty="0">
              <a:latin typeface="Consolas" panose="020B0609020204030204" pitchFamily="49" charset="0"/>
            </a:endParaRPr>
          </a:p>
          <a:p>
            <a:pPr marL="0" indent="0">
              <a:buNone/>
            </a:pPr>
            <a:r>
              <a:rPr lang="en-US" sz="1250" dirty="0">
                <a:latin typeface="Consolas" panose="020B0609020204030204" pitchFamily="49" charset="0"/>
              </a:rPr>
              <a:t>&lt;snip&gt;</a:t>
            </a:r>
            <a:r>
              <a:rPr lang="is-IS" sz="1250" dirty="0">
                <a:latin typeface="Consolas" panose="020B0609020204030204" pitchFamily="49" charset="0"/>
              </a:rPr>
              <a:t>…....</a:t>
            </a:r>
            <a:endParaRPr lang="en-US" sz="1250" dirty="0">
              <a:latin typeface="Consolas" panose="020B0609020204030204" pitchFamily="49" charset="0"/>
            </a:endParaRPr>
          </a:p>
        </p:txBody>
      </p:sp>
      <p:grpSp>
        <p:nvGrpSpPr>
          <p:cNvPr id="11" name="Group 10">
            <a:extLst>
              <a:ext uri="{FF2B5EF4-FFF2-40B4-BE49-F238E27FC236}">
                <a16:creationId xmlns:a16="http://schemas.microsoft.com/office/drawing/2014/main" id="{B7B7311B-27F7-43DE-A0B5-4A0F36FB7E2A}"/>
              </a:ext>
            </a:extLst>
          </p:cNvPr>
          <p:cNvGrpSpPr/>
          <p:nvPr/>
        </p:nvGrpSpPr>
        <p:grpSpPr>
          <a:xfrm>
            <a:off x="360562" y="1571135"/>
            <a:ext cx="4502915" cy="2371351"/>
            <a:chOff x="327762" y="1387478"/>
            <a:chExt cx="5055015" cy="2329442"/>
          </a:xfrm>
        </p:grpSpPr>
        <p:sp>
          <p:nvSpPr>
            <p:cNvPr id="12" name="Rectangle 11">
              <a:extLst>
                <a:ext uri="{FF2B5EF4-FFF2-40B4-BE49-F238E27FC236}">
                  <a16:creationId xmlns:a16="http://schemas.microsoft.com/office/drawing/2014/main" id="{1F2AFA72-DB92-4BE6-9E90-B0BE6C33FD65}"/>
                </a:ext>
              </a:extLst>
            </p:cNvPr>
            <p:cNvSpPr/>
            <p:nvPr/>
          </p:nvSpPr>
          <p:spPr>
            <a:xfrm>
              <a:off x="359853" y="2799189"/>
              <a:ext cx="4920806" cy="661720"/>
            </a:xfrm>
            <a:prstGeom prst="rect">
              <a:avLst/>
            </a:prstGeom>
          </p:spPr>
          <p:txBody>
            <a:bodyPr wrap="square">
              <a:spAutoFit/>
            </a:bodyPr>
            <a:lstStyle/>
            <a:p>
              <a:pPr>
                <a:spcAft>
                  <a:spcPts val="600"/>
                </a:spcAft>
              </a:pPr>
              <a:r>
                <a:rPr lang="en-US"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Task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level resources </a:t>
              </a:r>
            </a:p>
            <a:p>
              <a:pPr marL="169863" lvl="1" indent="-169863">
                <a:spcAft>
                  <a:spcPts val="600"/>
                </a:spcAft>
                <a:buFont typeface="Arial" panose="020B0604020202020204" pitchFamily="34" charset="0"/>
                <a:buChar char="•"/>
              </a:pP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Configurable independently </a:t>
              </a:r>
              <a:r>
                <a:rPr lang="en-US" sz="1400"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(within a range)</a:t>
              </a:r>
            </a:p>
          </p:txBody>
        </p:sp>
        <p:sp>
          <p:nvSpPr>
            <p:cNvPr id="13" name="Rectangle 12">
              <a:extLst>
                <a:ext uri="{FF2B5EF4-FFF2-40B4-BE49-F238E27FC236}">
                  <a16:creationId xmlns:a16="http://schemas.microsoft.com/office/drawing/2014/main" id="{A6BD0AC6-9EDC-435E-801D-9ABBF8D1DABB}"/>
                </a:ext>
              </a:extLst>
            </p:cNvPr>
            <p:cNvSpPr/>
            <p:nvPr/>
          </p:nvSpPr>
          <p:spPr>
            <a:xfrm>
              <a:off x="327762" y="1387478"/>
              <a:ext cx="5055015" cy="362805"/>
            </a:xfrm>
            <a:prstGeom prst="rect">
              <a:avLst/>
            </a:prstGeom>
          </p:spPr>
          <p:txBody>
            <a:bodyPr wrap="square">
              <a:spAutoFit/>
            </a:bodyPr>
            <a:lstStyle/>
            <a:p>
              <a:pPr>
                <a:spcAft>
                  <a:spcPts val="600"/>
                </a:spcAft>
              </a:pPr>
              <a:r>
                <a:rPr lang="en-US"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Dimensions: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Task level CPU and memory </a:t>
              </a:r>
            </a:p>
          </p:txBody>
        </p:sp>
        <p:cxnSp>
          <p:nvCxnSpPr>
            <p:cNvPr id="15" name="Straight Connector 14">
              <a:extLst>
                <a:ext uri="{FF2B5EF4-FFF2-40B4-BE49-F238E27FC236}">
                  <a16:creationId xmlns:a16="http://schemas.microsoft.com/office/drawing/2014/main" id="{FB5171FE-3D6F-4503-AC13-67E688DE1F50}"/>
                </a:ext>
              </a:extLst>
            </p:cNvPr>
            <p:cNvCxnSpPr>
              <a:cxnSpLocks/>
            </p:cNvCxnSpPr>
            <p:nvPr/>
          </p:nvCxnSpPr>
          <p:spPr>
            <a:xfrm>
              <a:off x="342900" y="2620070"/>
              <a:ext cx="4937760" cy="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2F1A1C5-D68A-4E16-A2B2-AC0A24DA8226}"/>
                </a:ext>
              </a:extLst>
            </p:cNvPr>
            <p:cNvCxnSpPr>
              <a:cxnSpLocks/>
            </p:cNvCxnSpPr>
            <p:nvPr/>
          </p:nvCxnSpPr>
          <p:spPr>
            <a:xfrm>
              <a:off x="342900" y="2021244"/>
              <a:ext cx="4937760" cy="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797EAC5-E6C6-46DB-AF94-442F5F35ECA1}"/>
                </a:ext>
              </a:extLst>
            </p:cNvPr>
            <p:cNvCxnSpPr>
              <a:cxnSpLocks/>
            </p:cNvCxnSpPr>
            <p:nvPr/>
          </p:nvCxnSpPr>
          <p:spPr>
            <a:xfrm>
              <a:off x="342900" y="3716920"/>
              <a:ext cx="4937760" cy="0"/>
            </a:xfrm>
            <a:prstGeom prst="line">
              <a:avLst/>
            </a:prstGeom>
            <a:ln w="19050"/>
            <a:effectLst/>
          </p:spPr>
          <p:style>
            <a:lnRef idx="2">
              <a:schemeClr val="accent1"/>
            </a:lnRef>
            <a:fillRef idx="0">
              <a:schemeClr val="accent1"/>
            </a:fillRef>
            <a:effectRef idx="1">
              <a:schemeClr val="accent1"/>
            </a:effectRef>
            <a:fontRef idx="minor">
              <a:schemeClr val="tx1"/>
            </a:fontRef>
          </p:style>
        </p:cxnSp>
      </p:grpSp>
      <p:sp>
        <p:nvSpPr>
          <p:cNvPr id="18" name="Rectangle 17">
            <a:extLst>
              <a:ext uri="{FF2B5EF4-FFF2-40B4-BE49-F238E27FC236}">
                <a16:creationId xmlns:a16="http://schemas.microsoft.com/office/drawing/2014/main" id="{1F2AFA72-DB92-4BE6-9E90-B0BE6C33FD65}"/>
              </a:ext>
            </a:extLst>
          </p:cNvPr>
          <p:cNvSpPr/>
          <p:nvPr/>
        </p:nvSpPr>
        <p:spPr>
          <a:xfrm>
            <a:off x="360562" y="2317968"/>
            <a:ext cx="4572000" cy="369332"/>
          </a:xfrm>
          <a:prstGeom prst="rect">
            <a:avLst/>
          </a:prstGeom>
        </p:spPr>
        <p:txBody>
          <a:bodyPr>
            <a:spAutoFit/>
          </a:bodyPr>
          <a:lstStyle/>
          <a:p>
            <a:pPr>
              <a:spcAft>
                <a:spcPts val="600"/>
              </a:spcAft>
            </a:pPr>
            <a:r>
              <a:rPr lang="en-US"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Per-second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billing</a:t>
            </a:r>
            <a:r>
              <a:rPr lang="en-US" dirty="0">
                <a:latin typeface="Amazon Ember" panose="020B0603020204020204" pitchFamily="34" charset="0"/>
                <a:ea typeface="Amazon Ember" panose="020B0603020204020204" pitchFamily="34" charset="0"/>
                <a:cs typeface="Amazon Ember" panose="020B0603020204020204" pitchFamily="34" charset="0"/>
              </a:rPr>
              <a:t> </a:t>
            </a:r>
          </a:p>
        </p:txBody>
      </p:sp>
      <p:sp>
        <p:nvSpPr>
          <p:cNvPr id="14" name="Content Placeholder 15"/>
          <p:cNvSpPr txBox="1">
            <a:spLocks/>
          </p:cNvSpPr>
          <p:nvPr/>
        </p:nvSpPr>
        <p:spPr>
          <a:xfrm>
            <a:off x="7761572" y="1603722"/>
            <a:ext cx="1064928" cy="577745"/>
          </a:xfrm>
          <a:prstGeom prst="wedgeRectCallout">
            <a:avLst>
              <a:gd name="adj1" fmla="val -122354"/>
              <a:gd name="adj2" fmla="val 19322"/>
            </a:avLst>
          </a:prstGeom>
          <a:solidFill>
            <a:schemeClr val="accent2"/>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marL="0" indent="0" algn="l" defTabSz="457200" rtl="0" eaLnBrk="1" latinLnBrk="0" hangingPunct="1">
              <a:spcBef>
                <a:spcPct val="20000"/>
              </a:spcBef>
              <a:buFontTx/>
              <a:buNone/>
              <a:defRPr sz="1200" b="0" i="0" kern="1200" spc="50" baseline="0">
                <a:solidFill>
                  <a:schemeClr val="lt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lt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lt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lt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lt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b="1" dirty="0">
                <a:solidFill>
                  <a:schemeClr val="bg1"/>
                </a:solidFill>
              </a:rPr>
              <a:t>Task     Level Resources</a:t>
            </a:r>
          </a:p>
        </p:txBody>
      </p:sp>
    </p:spTree>
    <p:extLst>
      <p:ext uri="{BB962C8B-B14F-4D97-AF65-F5344CB8AC3E}">
        <p14:creationId xmlns:p14="http://schemas.microsoft.com/office/powerpoint/2010/main" val="148926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63606-7944-0A4A-8BAA-4414A2A48665}"/>
              </a:ext>
            </a:extLst>
          </p:cNvPr>
          <p:cNvSpPr>
            <a:spLocks noGrp="1"/>
          </p:cNvSpPr>
          <p:nvPr>
            <p:ph type="title"/>
          </p:nvPr>
        </p:nvSpPr>
        <p:spPr/>
        <p:txBody>
          <a:bodyPr/>
          <a:lstStyle/>
          <a:p>
            <a:r>
              <a:rPr lang="en-US" dirty="0"/>
              <a:t>What Are </a:t>
            </a:r>
            <a:r>
              <a:rPr lang="en-US" dirty="0" err="1"/>
              <a:t>Microservices</a:t>
            </a:r>
            <a:r>
              <a:rPr lang="en-US" dirty="0"/>
              <a:t>?</a:t>
            </a:r>
          </a:p>
        </p:txBody>
      </p:sp>
      <p:sp>
        <p:nvSpPr>
          <p:cNvPr id="6" name="Content Placeholder 5">
            <a:extLst>
              <a:ext uri="{FF2B5EF4-FFF2-40B4-BE49-F238E27FC236}">
                <a16:creationId xmlns:a16="http://schemas.microsoft.com/office/drawing/2014/main" id="{782A0771-C752-724B-8D8C-FF3C9A47C4A7}"/>
              </a:ext>
            </a:extLst>
          </p:cNvPr>
          <p:cNvSpPr>
            <a:spLocks noGrp="1"/>
          </p:cNvSpPr>
          <p:nvPr>
            <p:ph idx="1"/>
          </p:nvPr>
        </p:nvSpPr>
        <p:spPr/>
        <p:txBody>
          <a:bodyPr/>
          <a:lstStyle/>
          <a:p>
            <a:r>
              <a:rPr lang="en-US" dirty="0">
                <a:latin typeface="Amazon Ember" panose="02000000000000000000" pitchFamily="2" charset="0"/>
                <a:ea typeface="Amazon Ember" panose="02000000000000000000" pitchFamily="2" charset="0"/>
              </a:rPr>
              <a:t>“</a:t>
            </a:r>
            <a:r>
              <a:rPr lang="en-US" b="1" dirty="0">
                <a:solidFill>
                  <a:schemeClr val="accent1"/>
                </a:solidFill>
                <a:latin typeface="Amazon Ember" panose="02000000000000000000" pitchFamily="2" charset="0"/>
                <a:ea typeface="Amazon Ember" panose="02000000000000000000" pitchFamily="2" charset="0"/>
              </a:rPr>
              <a:t>A software architecture style</a:t>
            </a:r>
            <a:r>
              <a:rPr lang="en-US" b="1" dirty="0">
                <a:latin typeface="Amazon Ember" panose="02000000000000000000" pitchFamily="2" charset="0"/>
                <a:ea typeface="Amazon Ember" panose="02000000000000000000" pitchFamily="2" charset="0"/>
              </a:rPr>
              <a:t> </a:t>
            </a:r>
            <a:r>
              <a:rPr lang="en-US" dirty="0">
                <a:latin typeface="Amazon Ember" panose="02000000000000000000" pitchFamily="2" charset="0"/>
                <a:ea typeface="Amazon Ember" panose="02000000000000000000" pitchFamily="2" charset="0"/>
              </a:rPr>
              <a:t>in which complex applications are </a:t>
            </a:r>
            <a:r>
              <a:rPr lang="en-US" b="1" dirty="0">
                <a:solidFill>
                  <a:schemeClr val="accent1"/>
                </a:solidFill>
                <a:latin typeface="Amazon Ember" panose="02000000000000000000" pitchFamily="2" charset="0"/>
                <a:ea typeface="Amazon Ember" panose="02000000000000000000" pitchFamily="2" charset="0"/>
              </a:rPr>
              <a:t>composed of small, independent processes</a:t>
            </a:r>
            <a:r>
              <a:rPr lang="en-US" dirty="0">
                <a:latin typeface="Amazon Ember" panose="02000000000000000000" pitchFamily="2" charset="0"/>
                <a:ea typeface="Amazon Ember" panose="02000000000000000000" pitchFamily="2" charset="0"/>
              </a:rPr>
              <a:t> communicating with each other using language-agnostic APIs. These services are </a:t>
            </a:r>
            <a:r>
              <a:rPr lang="en-US" b="1" dirty="0">
                <a:solidFill>
                  <a:schemeClr val="accent1"/>
                </a:solidFill>
                <a:latin typeface="Amazon Ember" panose="02000000000000000000" pitchFamily="2" charset="0"/>
                <a:ea typeface="Amazon Ember" panose="02000000000000000000" pitchFamily="2" charset="0"/>
              </a:rPr>
              <a:t>small, highly decoupled</a:t>
            </a:r>
            <a:r>
              <a:rPr lang="en-US" dirty="0">
                <a:latin typeface="Amazon Ember" panose="02000000000000000000" pitchFamily="2" charset="0"/>
                <a:ea typeface="Amazon Ember" panose="02000000000000000000" pitchFamily="2" charset="0"/>
              </a:rPr>
              <a:t> and focus on </a:t>
            </a:r>
            <a:r>
              <a:rPr lang="en-US" b="1" dirty="0">
                <a:solidFill>
                  <a:schemeClr val="accent1"/>
                </a:solidFill>
                <a:latin typeface="Amazon Ember" panose="02000000000000000000" pitchFamily="2" charset="0"/>
                <a:ea typeface="Amazon Ember" panose="02000000000000000000" pitchFamily="2" charset="0"/>
              </a:rPr>
              <a:t>doing a small task</a:t>
            </a:r>
            <a:r>
              <a:rPr lang="en-US" dirty="0">
                <a:latin typeface="Amazon Ember" panose="02000000000000000000" pitchFamily="2" charset="0"/>
                <a:ea typeface="Amazon Ember" panose="02000000000000000000" pitchFamily="2" charset="0"/>
              </a:rPr>
              <a:t>, facilitating a </a:t>
            </a:r>
            <a:r>
              <a:rPr lang="en-US" b="1" dirty="0">
                <a:solidFill>
                  <a:schemeClr val="accent1"/>
                </a:solidFill>
                <a:latin typeface="Amazon Ember" panose="02000000000000000000" pitchFamily="2" charset="0"/>
                <a:ea typeface="Amazon Ember" panose="02000000000000000000" pitchFamily="2" charset="0"/>
              </a:rPr>
              <a:t>modular approach</a:t>
            </a:r>
            <a:r>
              <a:rPr lang="en-US" b="1" dirty="0">
                <a:latin typeface="Amazon Ember" panose="02000000000000000000" pitchFamily="2" charset="0"/>
                <a:ea typeface="Amazon Ember" panose="02000000000000000000" pitchFamily="2" charset="0"/>
              </a:rPr>
              <a:t> </a:t>
            </a:r>
            <a:r>
              <a:rPr lang="en-US" dirty="0">
                <a:latin typeface="Amazon Ember" panose="02000000000000000000" pitchFamily="2" charset="0"/>
                <a:ea typeface="Amazon Ember" panose="02000000000000000000" pitchFamily="2" charset="0"/>
              </a:rPr>
              <a:t>to system-building.” - Wikipedia</a:t>
            </a:r>
          </a:p>
          <a:p>
            <a:endParaRPr lang="en-US" dirty="0"/>
          </a:p>
        </p:txBody>
      </p:sp>
      <p:sp>
        <p:nvSpPr>
          <p:cNvPr id="7" name="TextBox 6">
            <a:extLst>
              <a:ext uri="{FF2B5EF4-FFF2-40B4-BE49-F238E27FC236}">
                <a16:creationId xmlns:a16="http://schemas.microsoft.com/office/drawing/2014/main" id="{8E7D7602-DC8C-B640-9945-7B3209E128F4}"/>
              </a:ext>
            </a:extLst>
          </p:cNvPr>
          <p:cNvSpPr txBox="1"/>
          <p:nvPr/>
        </p:nvSpPr>
        <p:spPr>
          <a:xfrm>
            <a:off x="5735801" y="4326571"/>
            <a:ext cx="3033061" cy="276928"/>
          </a:xfrm>
          <a:prstGeom prst="rect">
            <a:avLst/>
          </a:prstGeom>
          <a:noFill/>
        </p:spPr>
        <p:txBody>
          <a:bodyPr wrap="none" lIns="91370" tIns="45685" rIns="91370" bIns="45685" rtlCol="0">
            <a:spAutoFit/>
          </a:bodyPr>
          <a:lstStyle/>
          <a:p>
            <a:r>
              <a:rPr lang="en-US" sz="1200" dirty="0">
                <a:solidFill>
                  <a:schemeClr val="accent3"/>
                </a:solidFill>
                <a:latin typeface="Arial"/>
                <a:cs typeface="Arial"/>
              </a:rPr>
              <a:t>https://</a:t>
            </a:r>
            <a:r>
              <a:rPr lang="en-US" sz="1200" dirty="0" err="1">
                <a:solidFill>
                  <a:schemeClr val="accent3"/>
                </a:solidFill>
                <a:latin typeface="Arial"/>
                <a:cs typeface="Arial"/>
              </a:rPr>
              <a:t>en.wikipedia.org</a:t>
            </a:r>
            <a:r>
              <a:rPr lang="en-US" sz="1200" dirty="0">
                <a:solidFill>
                  <a:schemeClr val="accent3"/>
                </a:solidFill>
                <a:latin typeface="Arial"/>
                <a:cs typeface="Arial"/>
              </a:rPr>
              <a:t>/wiki/Microservices</a:t>
            </a:r>
          </a:p>
        </p:txBody>
      </p:sp>
    </p:spTree>
    <p:extLst>
      <p:ext uri="{BB962C8B-B14F-4D97-AF65-F5344CB8AC3E}">
        <p14:creationId xmlns:p14="http://schemas.microsoft.com/office/powerpoint/2010/main" val="16488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Task CPU &amp; Memory Configurations</a:t>
            </a:r>
          </a:p>
        </p:txBody>
      </p:sp>
      <p:sp>
        <p:nvSpPr>
          <p:cNvPr id="14" name="Content Placeholder 13">
            <a:extLst>
              <a:ext uri="{FF2B5EF4-FFF2-40B4-BE49-F238E27FC236}">
                <a16:creationId xmlns:a16="http://schemas.microsoft.com/office/drawing/2014/main" id="{FA033B5B-AAC8-4B50-85F4-02501C2615BA}"/>
              </a:ext>
            </a:extLst>
          </p:cNvPr>
          <p:cNvSpPr>
            <a:spLocks noGrp="1"/>
          </p:cNvSpPr>
          <p:nvPr>
            <p:ph sz="quarter" idx="4294967295"/>
          </p:nvPr>
        </p:nvSpPr>
        <p:spPr>
          <a:xfrm>
            <a:off x="1756601" y="917872"/>
            <a:ext cx="4875213" cy="901700"/>
          </a:xfrm>
        </p:spPr>
        <p:txBody>
          <a:bodyPr/>
          <a:lstStyle/>
          <a:p>
            <a:r>
              <a:rPr lang="en-US" sz="2000" dirty="0"/>
              <a:t>Flexible configuration options – </a:t>
            </a:r>
            <a:br>
              <a:rPr lang="en-US" sz="2000" dirty="0"/>
            </a:br>
            <a:r>
              <a:rPr lang="en-US" sz="2000" b="1" dirty="0">
                <a:solidFill>
                  <a:schemeClr val="accent1"/>
                </a:solidFill>
              </a:rPr>
              <a:t>50</a:t>
            </a:r>
            <a:r>
              <a:rPr lang="en-US" sz="2000" dirty="0"/>
              <a:t> CPU/memory configurations</a:t>
            </a:r>
          </a:p>
          <a:p>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1490477553"/>
              </p:ext>
            </p:extLst>
          </p:nvPr>
        </p:nvGraphicFramePr>
        <p:xfrm>
          <a:off x="381000" y="1959872"/>
          <a:ext cx="8343900" cy="2378329"/>
        </p:xfrm>
        <a:graphic>
          <a:graphicData uri="http://schemas.openxmlformats.org/drawingml/2006/table">
            <a:tbl>
              <a:tblPr firstRow="1" firstCol="1" bandRow="1">
                <a:tableStyleId>{68D230F3-CF80-4859-8CE7-A43EE81993B5}</a:tableStyleId>
              </a:tblPr>
              <a:tblGrid>
                <a:gridCol w="2777254">
                  <a:extLst>
                    <a:ext uri="{9D8B030D-6E8A-4147-A177-3AD203B41FA5}">
                      <a16:colId xmlns:a16="http://schemas.microsoft.com/office/drawing/2014/main" val="20000"/>
                    </a:ext>
                  </a:extLst>
                </a:gridCol>
                <a:gridCol w="5566646">
                  <a:extLst>
                    <a:ext uri="{9D8B030D-6E8A-4147-A177-3AD203B41FA5}">
                      <a16:colId xmlns:a16="http://schemas.microsoft.com/office/drawing/2014/main" val="20001"/>
                    </a:ext>
                  </a:extLst>
                </a:gridCol>
              </a:tblGrid>
              <a:tr h="394873">
                <a:tc>
                  <a:txBody>
                    <a:bodyPr/>
                    <a:lstStyle/>
                    <a:p>
                      <a:pPr marL="0" marR="0" algn="l">
                        <a:lnSpc>
                          <a:spcPct val="107000"/>
                        </a:lnSpc>
                        <a:spcBef>
                          <a:spcPts val="0"/>
                        </a:spcBef>
                        <a:spcAft>
                          <a:spcPts val="0"/>
                        </a:spcAft>
                      </a:pPr>
                      <a:r>
                        <a:rPr lang="en-US" sz="2400" b="0" dirty="0">
                          <a:solidFill>
                            <a:schemeClr val="accent1"/>
                          </a:solidFill>
                          <a:effectLst/>
                          <a:latin typeface="Amazon Ember" panose="020B0603020204020204" pitchFamily="34" charset="0"/>
                          <a:ea typeface="Amazon Ember" panose="020B0603020204020204" pitchFamily="34" charset="0"/>
                          <a:cs typeface="Amazon Ember" panose="020B0603020204020204" pitchFamily="34" charset="0"/>
                        </a:rPr>
                        <a:t>CPU</a:t>
                      </a:r>
                    </a:p>
                  </a:txBody>
                  <a:tcPr marL="68580" marR="68580" marT="64008" marB="73152">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400" b="0" dirty="0">
                          <a:solidFill>
                            <a:schemeClr val="accent1"/>
                          </a:solidFill>
                          <a:effectLst/>
                          <a:latin typeface="Amazon Ember" panose="020B0603020204020204" pitchFamily="34" charset="0"/>
                          <a:ea typeface="Amazon Ember" panose="020B0603020204020204" pitchFamily="34" charset="0"/>
                          <a:cs typeface="Amazon Ember" panose="020B0603020204020204" pitchFamily="34" charset="0"/>
                        </a:rPr>
                        <a:t>Memory</a:t>
                      </a:r>
                    </a:p>
                  </a:txBody>
                  <a:tcPr marL="68580" marR="68580" marT="64008" marB="73152">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7075">
                <a:tc>
                  <a:txBody>
                    <a:bodyPr/>
                    <a:lstStyle/>
                    <a:p>
                      <a:pPr marL="0" marR="0" algn="l">
                        <a:lnSpc>
                          <a:spcPct val="107000"/>
                        </a:lnSpc>
                        <a:spcBef>
                          <a:spcPts val="0"/>
                        </a:spcBef>
                        <a:spcAft>
                          <a:spcPts val="0"/>
                        </a:spcAft>
                      </a:pPr>
                      <a:r>
                        <a:rPr lang="en-US" sz="180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256</a:t>
                      </a:r>
                      <a:r>
                        <a:rPr lang="en-US" sz="1800" baseline="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 (.25 vCPU)</a:t>
                      </a:r>
                      <a:endParaRPr lang="en-US" sz="1800" b="1" baseline="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endParaRPr>
                    </a:p>
                  </a:txBody>
                  <a:tcPr marL="68580" marR="68580">
                    <a:lnL>
                      <a:noFill/>
                    </a:lnL>
                    <a:lnR>
                      <a:noFill/>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800" baseline="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512MB*, 1GB, 2GB</a:t>
                      </a:r>
                      <a:endParaRPr lang="en-US" sz="1800" b="1" baseline="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endParaRPr>
                    </a:p>
                  </a:txBody>
                  <a:tcPr marL="68580" marR="68580">
                    <a:lnL>
                      <a:noFill/>
                    </a:lnL>
                    <a:lnR>
                      <a:noFill/>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7075">
                <a:tc>
                  <a:txBody>
                    <a:bodyPr/>
                    <a:lstStyle/>
                    <a:p>
                      <a:pPr marL="0" marR="0" algn="l">
                        <a:lnSpc>
                          <a:spcPct val="107000"/>
                        </a:lnSpc>
                        <a:spcBef>
                          <a:spcPts val="0"/>
                        </a:spcBef>
                        <a:spcAft>
                          <a:spcPts val="0"/>
                        </a:spcAft>
                      </a:pPr>
                      <a:r>
                        <a:rPr lang="en-US" sz="1800" baseline="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512 (.5 vCPU)</a:t>
                      </a:r>
                      <a:endParaRPr lang="en-US" sz="1800" b="1" baseline="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endParaRPr>
                    </a:p>
                  </a:txBody>
                  <a:tcPr marL="68580" marR="68580">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80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1</a:t>
                      </a:r>
                      <a:r>
                        <a:rPr lang="en-US" sz="1800" baseline="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GB to 4GB (1GB increments)</a:t>
                      </a:r>
                      <a:endParaRPr lang="en-US" sz="1800" b="1"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endParaRPr>
                    </a:p>
                  </a:txBody>
                  <a:tcPr marL="68580" marR="68580">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7075">
                <a:tc>
                  <a:txBody>
                    <a:bodyPr/>
                    <a:lstStyle/>
                    <a:p>
                      <a:pPr marL="0" marR="0" algn="l">
                        <a:lnSpc>
                          <a:spcPct val="107000"/>
                        </a:lnSpc>
                        <a:spcBef>
                          <a:spcPts val="0"/>
                        </a:spcBef>
                        <a:spcAft>
                          <a:spcPts val="0"/>
                        </a:spcAft>
                      </a:pPr>
                      <a:r>
                        <a:rPr lang="en-US" sz="180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1024</a:t>
                      </a:r>
                      <a:r>
                        <a:rPr lang="en-US" sz="1800" baseline="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 (1 vCPU)</a:t>
                      </a:r>
                      <a:endParaRPr lang="en-US" sz="1800" b="1"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endParaRPr>
                    </a:p>
                  </a:txBody>
                  <a:tcPr marL="68580" marR="68580">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80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2GB</a:t>
                      </a:r>
                      <a:r>
                        <a:rPr lang="en-US" sz="1800" baseline="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 to 8GB (1GB increments)</a:t>
                      </a:r>
                      <a:endParaRPr lang="en-US" sz="1800" b="1"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endParaRPr>
                    </a:p>
                  </a:txBody>
                  <a:tcPr marL="68580" marR="68580">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7075">
                <a:tc>
                  <a:txBody>
                    <a:bodyPr/>
                    <a:lstStyle/>
                    <a:p>
                      <a:pPr marL="0" marR="0" algn="l">
                        <a:lnSpc>
                          <a:spcPct val="107000"/>
                        </a:lnSpc>
                        <a:spcBef>
                          <a:spcPts val="0"/>
                        </a:spcBef>
                        <a:spcAft>
                          <a:spcPts val="0"/>
                        </a:spcAft>
                      </a:pPr>
                      <a:r>
                        <a:rPr lang="en-US" sz="180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2048 (2 vCPU)</a:t>
                      </a:r>
                      <a:endParaRPr lang="en-US" sz="1800" b="1"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endParaRPr>
                    </a:p>
                  </a:txBody>
                  <a:tcPr marL="68580" marR="68580">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80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4GB</a:t>
                      </a:r>
                      <a:r>
                        <a:rPr lang="en-US" sz="1800" baseline="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 to 16GB (1GB increments)</a:t>
                      </a:r>
                      <a:endParaRPr lang="en-US" sz="1800" b="1"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endParaRPr>
                    </a:p>
                  </a:txBody>
                  <a:tcPr marL="68580" marR="68580">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7075">
                <a:tc>
                  <a:txBody>
                    <a:bodyPr/>
                    <a:lstStyle/>
                    <a:p>
                      <a:pPr marL="0" marR="0" algn="l">
                        <a:lnSpc>
                          <a:spcPct val="107000"/>
                        </a:lnSpc>
                        <a:spcBef>
                          <a:spcPts val="0"/>
                        </a:spcBef>
                        <a:spcAft>
                          <a:spcPts val="0"/>
                        </a:spcAft>
                      </a:pPr>
                      <a:r>
                        <a:rPr lang="en-US" sz="180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4096 (4 vCPU)</a:t>
                      </a:r>
                      <a:endParaRPr lang="en-US" sz="1800" b="1"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endParaRPr>
                    </a:p>
                  </a:txBody>
                  <a:tcPr marL="68580" marR="68580">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80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8GB</a:t>
                      </a:r>
                      <a:r>
                        <a:rPr lang="en-US" sz="1800" baseline="0"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rPr>
                        <a:t> to 30GB (1GB increments)</a:t>
                      </a:r>
                      <a:endParaRPr lang="en-US" sz="1800" b="1" dirty="0">
                        <a:solidFill>
                          <a:schemeClr val="bg1"/>
                        </a:solidFill>
                        <a:effectLst/>
                        <a:latin typeface="Amazon Ember" panose="020B0603020204020204" pitchFamily="34" charset="0"/>
                        <a:ea typeface="Amazon Ember" panose="020B0603020204020204" pitchFamily="34" charset="0"/>
                        <a:cs typeface="Amazon Ember" panose="020B0603020204020204" pitchFamily="34" charset="0"/>
                      </a:endParaRPr>
                    </a:p>
                  </a:txBody>
                  <a:tcPr marL="68580" marR="68580">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pSp>
        <p:nvGrpSpPr>
          <p:cNvPr id="2" name="Group 1">
            <a:extLst>
              <a:ext uri="{FF2B5EF4-FFF2-40B4-BE49-F238E27FC236}">
                <a16:creationId xmlns:a16="http://schemas.microsoft.com/office/drawing/2014/main" id="{1C8B4038-EF65-4D9D-B005-1F2A460A6992}"/>
              </a:ext>
            </a:extLst>
          </p:cNvPr>
          <p:cNvGrpSpPr/>
          <p:nvPr/>
        </p:nvGrpSpPr>
        <p:grpSpPr>
          <a:xfrm>
            <a:off x="431466" y="1053071"/>
            <a:ext cx="1046773" cy="561722"/>
            <a:chOff x="9073334" y="5831223"/>
            <a:chExt cx="1046773" cy="561722"/>
          </a:xfrm>
        </p:grpSpPr>
        <p:sp>
          <p:nvSpPr>
            <p:cNvPr id="8" name="Freeform: Shape 7">
              <a:extLst>
                <a:ext uri="{FF2B5EF4-FFF2-40B4-BE49-F238E27FC236}">
                  <a16:creationId xmlns:a16="http://schemas.microsoft.com/office/drawing/2014/main" id="{001461DC-A221-4418-9B24-58013650330A}"/>
                </a:ext>
              </a:extLst>
            </p:cNvPr>
            <p:cNvSpPr>
              <a:spLocks/>
            </p:cNvSpPr>
            <p:nvPr/>
          </p:nvSpPr>
          <p:spPr bwMode="auto">
            <a:xfrm>
              <a:off x="9073334" y="6039578"/>
              <a:ext cx="572220" cy="58340"/>
            </a:xfrm>
            <a:custGeom>
              <a:avLst/>
              <a:gdLst>
                <a:gd name="connsiteX0" fmla="*/ 0 w 429165"/>
                <a:gd name="connsiteY0" fmla="*/ 0 h 43755"/>
                <a:gd name="connsiteX1" fmla="*/ 429165 w 429165"/>
                <a:gd name="connsiteY1" fmla="*/ 0 h 43755"/>
                <a:gd name="connsiteX2" fmla="*/ 395714 w 429165"/>
                <a:gd name="connsiteY2" fmla="*/ 43755 h 43755"/>
                <a:gd name="connsiteX3" fmla="*/ 0 w 429165"/>
                <a:gd name="connsiteY3" fmla="*/ 43755 h 43755"/>
              </a:gdLst>
              <a:ahLst/>
              <a:cxnLst>
                <a:cxn ang="0">
                  <a:pos x="connsiteX0" y="connsiteY0"/>
                </a:cxn>
                <a:cxn ang="0">
                  <a:pos x="connsiteX1" y="connsiteY1"/>
                </a:cxn>
                <a:cxn ang="0">
                  <a:pos x="connsiteX2" y="connsiteY2"/>
                </a:cxn>
                <a:cxn ang="0">
                  <a:pos x="connsiteX3" y="connsiteY3"/>
                </a:cxn>
              </a:cxnLst>
              <a:rect l="l" t="t" r="r" b="b"/>
              <a:pathLst>
                <a:path w="429165" h="43755">
                  <a:moveTo>
                    <a:pt x="0" y="0"/>
                  </a:moveTo>
                  <a:lnTo>
                    <a:pt x="429165" y="0"/>
                  </a:lnTo>
                  <a:lnTo>
                    <a:pt x="395714" y="43755"/>
                  </a:lnTo>
                  <a:lnTo>
                    <a:pt x="0" y="43755"/>
                  </a:lnTo>
                  <a:close/>
                </a:path>
              </a:pathLst>
            </a:custGeom>
            <a:solidFill>
              <a:srgbClr val="F18606"/>
            </a:solidFill>
            <a:ln w="17463" cap="flat">
              <a:solidFill>
                <a:schemeClr val="bg1"/>
              </a:solidFill>
              <a:prstDash val="solid"/>
              <a:round/>
              <a:headEnd/>
              <a:tailEnd/>
            </a:ln>
          </p:spPr>
          <p:txBody>
            <a:bodyPr vert="horz" wrap="square" lIns="121920" tIns="60960" rIns="121920" bIns="60960" numCol="1" anchor="t" anchorCtr="0" compatLnSpc="1">
              <a:prstTxWarp prst="textNoShape">
                <a:avLst/>
              </a:prstTxWarp>
              <a:noAutofit/>
            </a:bodyPr>
            <a:lstStyle/>
            <a:p>
              <a:endParaRPr lang="en-US" sz="2400" dirty="0"/>
            </a:p>
          </p:txBody>
        </p:sp>
        <p:sp>
          <p:nvSpPr>
            <p:cNvPr id="9" name="Freeform: Shape 8">
              <a:extLst>
                <a:ext uri="{FF2B5EF4-FFF2-40B4-BE49-F238E27FC236}">
                  <a16:creationId xmlns:a16="http://schemas.microsoft.com/office/drawing/2014/main" id="{9F6FC13F-B43F-49D9-86A9-6794F7AAFD3F}"/>
                </a:ext>
              </a:extLst>
            </p:cNvPr>
            <p:cNvSpPr>
              <a:spLocks/>
            </p:cNvSpPr>
            <p:nvPr/>
          </p:nvSpPr>
          <p:spPr bwMode="auto">
            <a:xfrm>
              <a:off x="9073334" y="5972904"/>
              <a:ext cx="1046773" cy="190019"/>
            </a:xfrm>
            <a:custGeom>
              <a:avLst/>
              <a:gdLst>
                <a:gd name="connsiteX0" fmla="*/ 842963 w 996951"/>
                <a:gd name="connsiteY0" fmla="*/ 0 h 180975"/>
                <a:gd name="connsiteX1" fmla="*/ 996951 w 996951"/>
                <a:gd name="connsiteY1" fmla="*/ 90488 h 180975"/>
                <a:gd name="connsiteX2" fmla="*/ 950913 w 996951"/>
                <a:gd name="connsiteY2" fmla="*/ 117541 h 180975"/>
                <a:gd name="connsiteX3" fmla="*/ 950913 w 996951"/>
                <a:gd name="connsiteY3" fmla="*/ 119063 h 180975"/>
                <a:gd name="connsiteX4" fmla="*/ 948322 w 996951"/>
                <a:gd name="connsiteY4" fmla="*/ 119063 h 180975"/>
                <a:gd name="connsiteX5" fmla="*/ 842963 w 996951"/>
                <a:gd name="connsiteY5" fmla="*/ 180975 h 180975"/>
                <a:gd name="connsiteX6" fmla="*/ 842963 w 996951"/>
                <a:gd name="connsiteY6" fmla="*/ 119063 h 180975"/>
                <a:gd name="connsiteX7" fmla="*/ 0 w 996951"/>
                <a:gd name="connsiteY7" fmla="*/ 119063 h 180975"/>
                <a:gd name="connsiteX8" fmla="*/ 0 w 996951"/>
                <a:gd name="connsiteY8" fmla="*/ 63500 h 180975"/>
                <a:gd name="connsiteX9" fmla="*/ 842963 w 996951"/>
                <a:gd name="connsiteY9" fmla="*/ 635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951" h="180975">
                  <a:moveTo>
                    <a:pt x="842963" y="0"/>
                  </a:moveTo>
                  <a:lnTo>
                    <a:pt x="996951" y="90488"/>
                  </a:lnTo>
                  <a:lnTo>
                    <a:pt x="950913" y="117541"/>
                  </a:lnTo>
                  <a:lnTo>
                    <a:pt x="950913" y="119063"/>
                  </a:lnTo>
                  <a:lnTo>
                    <a:pt x="948322" y="119063"/>
                  </a:lnTo>
                  <a:lnTo>
                    <a:pt x="842963" y="180975"/>
                  </a:lnTo>
                  <a:lnTo>
                    <a:pt x="842963" y="119063"/>
                  </a:lnTo>
                  <a:lnTo>
                    <a:pt x="0" y="119063"/>
                  </a:lnTo>
                  <a:lnTo>
                    <a:pt x="0" y="63500"/>
                  </a:lnTo>
                  <a:lnTo>
                    <a:pt x="842963" y="63500"/>
                  </a:lnTo>
                  <a:close/>
                </a:path>
              </a:pathLst>
            </a:custGeom>
            <a:grp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kern="0" dirty="0">
                <a:solidFill>
                  <a:srgbClr val="474746"/>
                </a:solidFill>
                <a:latin typeface="Arial"/>
              </a:endParaRPr>
            </a:p>
          </p:txBody>
        </p:sp>
        <p:sp>
          <p:nvSpPr>
            <p:cNvPr id="10" name="Freeform 7">
              <a:extLst>
                <a:ext uri="{FF2B5EF4-FFF2-40B4-BE49-F238E27FC236}">
                  <a16:creationId xmlns:a16="http://schemas.microsoft.com/office/drawing/2014/main" id="{D38BD604-9A6A-4DCB-9777-839A8E5042B3}"/>
                </a:ext>
              </a:extLst>
            </p:cNvPr>
            <p:cNvSpPr>
              <a:spLocks/>
            </p:cNvSpPr>
            <p:nvPr/>
          </p:nvSpPr>
          <p:spPr bwMode="auto">
            <a:xfrm>
              <a:off x="9490044" y="5834556"/>
              <a:ext cx="253359" cy="173351"/>
            </a:xfrm>
            <a:custGeom>
              <a:avLst/>
              <a:gdLst>
                <a:gd name="T0" fmla="*/ 56 w 240"/>
                <a:gd name="T1" fmla="*/ 158 h 158"/>
                <a:gd name="T2" fmla="*/ 56 w 240"/>
                <a:gd name="T3" fmla="*/ 158 h 158"/>
                <a:gd name="T4" fmla="*/ 88 w 240"/>
                <a:gd name="T5" fmla="*/ 66 h 158"/>
                <a:gd name="T6" fmla="*/ 118 w 240"/>
                <a:gd name="T7" fmla="*/ 53 h 158"/>
                <a:gd name="T8" fmla="*/ 149 w 240"/>
                <a:gd name="T9" fmla="*/ 66 h 158"/>
                <a:gd name="T10" fmla="*/ 183 w 240"/>
                <a:gd name="T11" fmla="*/ 158 h 158"/>
                <a:gd name="T12" fmla="*/ 240 w 240"/>
                <a:gd name="T13" fmla="*/ 158 h 158"/>
                <a:gd name="T14" fmla="*/ 196 w 240"/>
                <a:gd name="T15" fmla="*/ 40 h 158"/>
                <a:gd name="T16" fmla="*/ 194 w 240"/>
                <a:gd name="T17" fmla="*/ 37 h 158"/>
                <a:gd name="T18" fmla="*/ 118 w 240"/>
                <a:gd name="T19" fmla="*/ 0 h 158"/>
                <a:gd name="T20" fmla="*/ 43 w 240"/>
                <a:gd name="T21" fmla="*/ 37 h 158"/>
                <a:gd name="T22" fmla="*/ 40 w 240"/>
                <a:gd name="T23" fmla="*/ 40 h 158"/>
                <a:gd name="T24" fmla="*/ 0 w 240"/>
                <a:gd name="T25" fmla="*/ 158 h 158"/>
                <a:gd name="T26" fmla="*/ 56 w 240"/>
                <a:gd name="T2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158">
                  <a:moveTo>
                    <a:pt x="56" y="158"/>
                  </a:moveTo>
                  <a:lnTo>
                    <a:pt x="56" y="158"/>
                  </a:lnTo>
                  <a:lnTo>
                    <a:pt x="88" y="66"/>
                  </a:lnTo>
                  <a:cubicBezTo>
                    <a:pt x="96" y="58"/>
                    <a:pt x="106" y="53"/>
                    <a:pt x="118" y="53"/>
                  </a:cubicBezTo>
                  <a:cubicBezTo>
                    <a:pt x="130" y="53"/>
                    <a:pt x="141" y="58"/>
                    <a:pt x="149" y="66"/>
                  </a:cubicBezTo>
                  <a:lnTo>
                    <a:pt x="183" y="158"/>
                  </a:lnTo>
                  <a:lnTo>
                    <a:pt x="240" y="158"/>
                  </a:lnTo>
                  <a:lnTo>
                    <a:pt x="196" y="40"/>
                  </a:lnTo>
                  <a:lnTo>
                    <a:pt x="194" y="37"/>
                  </a:lnTo>
                  <a:cubicBezTo>
                    <a:pt x="175" y="13"/>
                    <a:pt x="148" y="0"/>
                    <a:pt x="118" y="0"/>
                  </a:cubicBezTo>
                  <a:cubicBezTo>
                    <a:pt x="88" y="0"/>
                    <a:pt x="61" y="13"/>
                    <a:pt x="43" y="37"/>
                  </a:cubicBezTo>
                  <a:lnTo>
                    <a:pt x="40" y="40"/>
                  </a:lnTo>
                  <a:lnTo>
                    <a:pt x="0" y="158"/>
                  </a:lnTo>
                  <a:lnTo>
                    <a:pt x="56" y="158"/>
                  </a:lnTo>
                  <a:close/>
                </a:path>
              </a:pathLst>
            </a:custGeom>
            <a:grp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kern="0" dirty="0">
                <a:solidFill>
                  <a:srgbClr val="474746"/>
                </a:solidFill>
                <a:latin typeface="Arial"/>
              </a:endParaRPr>
            </a:p>
          </p:txBody>
        </p:sp>
        <p:sp>
          <p:nvSpPr>
            <p:cNvPr id="11" name="Freeform 8">
              <a:extLst>
                <a:ext uri="{FF2B5EF4-FFF2-40B4-BE49-F238E27FC236}">
                  <a16:creationId xmlns:a16="http://schemas.microsoft.com/office/drawing/2014/main" id="{E68BC5AA-6E01-4C64-AD17-264A6493DE31}"/>
                </a:ext>
              </a:extLst>
            </p:cNvPr>
            <p:cNvSpPr>
              <a:spLocks/>
            </p:cNvSpPr>
            <p:nvPr/>
          </p:nvSpPr>
          <p:spPr bwMode="auto">
            <a:xfrm>
              <a:off x="9073334" y="5831223"/>
              <a:ext cx="190019" cy="176684"/>
            </a:xfrm>
            <a:custGeom>
              <a:avLst/>
              <a:gdLst>
                <a:gd name="T0" fmla="*/ 89 w 179"/>
                <a:gd name="T1" fmla="*/ 90 h 161"/>
                <a:gd name="T2" fmla="*/ 89 w 179"/>
                <a:gd name="T3" fmla="*/ 90 h 161"/>
                <a:gd name="T4" fmla="*/ 120 w 179"/>
                <a:gd name="T5" fmla="*/ 161 h 161"/>
                <a:gd name="T6" fmla="*/ 179 w 179"/>
                <a:gd name="T7" fmla="*/ 161 h 161"/>
                <a:gd name="T8" fmla="*/ 137 w 179"/>
                <a:gd name="T9" fmla="*/ 67 h 161"/>
                <a:gd name="T10" fmla="*/ 135 w 179"/>
                <a:gd name="T11" fmla="*/ 63 h 161"/>
                <a:gd name="T12" fmla="*/ 17 w 179"/>
                <a:gd name="T13" fmla="*/ 0 h 161"/>
                <a:gd name="T14" fmla="*/ 0 w 179"/>
                <a:gd name="T15" fmla="*/ 0 h 161"/>
                <a:gd name="T16" fmla="*/ 0 w 179"/>
                <a:gd name="T17" fmla="*/ 52 h 161"/>
                <a:gd name="T18" fmla="*/ 17 w 179"/>
                <a:gd name="T19" fmla="*/ 52 h 161"/>
                <a:gd name="T20" fmla="*/ 89 w 179"/>
                <a:gd name="T21" fmla="*/ 9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 h="161">
                  <a:moveTo>
                    <a:pt x="89" y="90"/>
                  </a:moveTo>
                  <a:lnTo>
                    <a:pt x="89" y="90"/>
                  </a:lnTo>
                  <a:lnTo>
                    <a:pt x="120" y="161"/>
                  </a:lnTo>
                  <a:lnTo>
                    <a:pt x="179" y="161"/>
                  </a:lnTo>
                  <a:lnTo>
                    <a:pt x="137" y="67"/>
                  </a:lnTo>
                  <a:lnTo>
                    <a:pt x="135" y="63"/>
                  </a:lnTo>
                  <a:cubicBezTo>
                    <a:pt x="109" y="23"/>
                    <a:pt x="65" y="0"/>
                    <a:pt x="17" y="0"/>
                  </a:cubicBezTo>
                  <a:lnTo>
                    <a:pt x="0" y="0"/>
                  </a:lnTo>
                  <a:lnTo>
                    <a:pt x="0" y="52"/>
                  </a:lnTo>
                  <a:lnTo>
                    <a:pt x="17" y="52"/>
                  </a:lnTo>
                  <a:cubicBezTo>
                    <a:pt x="46" y="52"/>
                    <a:pt x="73" y="66"/>
                    <a:pt x="89" y="90"/>
                  </a:cubicBezTo>
                  <a:close/>
                </a:path>
              </a:pathLst>
            </a:custGeom>
            <a:grp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kern="0" dirty="0">
                <a:solidFill>
                  <a:srgbClr val="474746"/>
                </a:solidFill>
                <a:latin typeface="Arial"/>
              </a:endParaRPr>
            </a:p>
          </p:txBody>
        </p:sp>
        <p:sp>
          <p:nvSpPr>
            <p:cNvPr id="12" name="Freeform 9">
              <a:extLst>
                <a:ext uri="{FF2B5EF4-FFF2-40B4-BE49-F238E27FC236}">
                  <a16:creationId xmlns:a16="http://schemas.microsoft.com/office/drawing/2014/main" id="{27E83CC7-8B5E-419D-96FF-655E3B858DAD}"/>
                </a:ext>
              </a:extLst>
            </p:cNvPr>
            <p:cNvSpPr>
              <a:spLocks/>
            </p:cNvSpPr>
            <p:nvPr/>
          </p:nvSpPr>
          <p:spPr bwMode="auto">
            <a:xfrm>
              <a:off x="9728400" y="6129585"/>
              <a:ext cx="391707" cy="263360"/>
            </a:xfrm>
            <a:custGeom>
              <a:avLst/>
              <a:gdLst>
                <a:gd name="T0" fmla="*/ 217 w 370"/>
                <a:gd name="T1" fmla="*/ 128 h 240"/>
                <a:gd name="T2" fmla="*/ 217 w 370"/>
                <a:gd name="T3" fmla="*/ 128 h 240"/>
                <a:gd name="T4" fmla="*/ 178 w 370"/>
                <a:gd name="T5" fmla="*/ 128 h 240"/>
                <a:gd name="T6" fmla="*/ 98 w 370"/>
                <a:gd name="T7" fmla="*/ 95 h 240"/>
                <a:gd name="T8" fmla="*/ 85 w 370"/>
                <a:gd name="T9" fmla="*/ 76 h 240"/>
                <a:gd name="T10" fmla="*/ 57 w 370"/>
                <a:gd name="T11" fmla="*/ 0 h 240"/>
                <a:gd name="T12" fmla="*/ 0 w 370"/>
                <a:gd name="T13" fmla="*/ 0 h 240"/>
                <a:gd name="T14" fmla="*/ 36 w 370"/>
                <a:gd name="T15" fmla="*/ 96 h 240"/>
                <a:gd name="T16" fmla="*/ 61 w 370"/>
                <a:gd name="T17" fmla="*/ 133 h 240"/>
                <a:gd name="T18" fmla="*/ 178 w 370"/>
                <a:gd name="T19" fmla="*/ 181 h 240"/>
                <a:gd name="T20" fmla="*/ 217 w 370"/>
                <a:gd name="T21" fmla="*/ 181 h 240"/>
                <a:gd name="T22" fmla="*/ 217 w 370"/>
                <a:gd name="T23" fmla="*/ 240 h 240"/>
                <a:gd name="T24" fmla="*/ 370 w 370"/>
                <a:gd name="T25" fmla="*/ 154 h 240"/>
                <a:gd name="T26" fmla="*/ 217 w 370"/>
                <a:gd name="T27" fmla="*/ 67 h 240"/>
                <a:gd name="T28" fmla="*/ 217 w 370"/>
                <a:gd name="T29" fmla="*/ 1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0" h="240">
                  <a:moveTo>
                    <a:pt x="217" y="128"/>
                  </a:moveTo>
                  <a:lnTo>
                    <a:pt x="217" y="128"/>
                  </a:lnTo>
                  <a:lnTo>
                    <a:pt x="178" y="128"/>
                  </a:lnTo>
                  <a:cubicBezTo>
                    <a:pt x="148" y="128"/>
                    <a:pt x="120" y="116"/>
                    <a:pt x="98" y="95"/>
                  </a:cubicBezTo>
                  <a:cubicBezTo>
                    <a:pt x="93" y="90"/>
                    <a:pt x="88" y="83"/>
                    <a:pt x="85" y="76"/>
                  </a:cubicBezTo>
                  <a:lnTo>
                    <a:pt x="57" y="0"/>
                  </a:lnTo>
                  <a:lnTo>
                    <a:pt x="0" y="0"/>
                  </a:lnTo>
                  <a:lnTo>
                    <a:pt x="36" y="96"/>
                  </a:lnTo>
                  <a:cubicBezTo>
                    <a:pt x="42" y="111"/>
                    <a:pt x="51" y="123"/>
                    <a:pt x="61" y="133"/>
                  </a:cubicBezTo>
                  <a:cubicBezTo>
                    <a:pt x="92" y="164"/>
                    <a:pt x="134" y="181"/>
                    <a:pt x="178" y="181"/>
                  </a:cubicBezTo>
                  <a:lnTo>
                    <a:pt x="217" y="181"/>
                  </a:lnTo>
                  <a:lnTo>
                    <a:pt x="217" y="240"/>
                  </a:lnTo>
                  <a:lnTo>
                    <a:pt x="370" y="154"/>
                  </a:lnTo>
                  <a:lnTo>
                    <a:pt x="217" y="67"/>
                  </a:lnTo>
                  <a:lnTo>
                    <a:pt x="217" y="128"/>
                  </a:lnTo>
                  <a:close/>
                </a:path>
              </a:pathLst>
            </a:custGeom>
            <a:grp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kern="0" dirty="0">
                <a:solidFill>
                  <a:srgbClr val="474746"/>
                </a:solidFill>
                <a:latin typeface="Arial"/>
              </a:endParaRPr>
            </a:p>
          </p:txBody>
        </p:sp>
        <p:sp>
          <p:nvSpPr>
            <p:cNvPr id="13" name="Freeform 10">
              <a:extLst>
                <a:ext uri="{FF2B5EF4-FFF2-40B4-BE49-F238E27FC236}">
                  <a16:creationId xmlns:a16="http://schemas.microsoft.com/office/drawing/2014/main" id="{D74054DF-1916-4281-BD18-BC9978752DF6}"/>
                </a:ext>
              </a:extLst>
            </p:cNvPr>
            <p:cNvSpPr>
              <a:spLocks/>
            </p:cNvSpPr>
            <p:nvPr/>
          </p:nvSpPr>
          <p:spPr bwMode="auto">
            <a:xfrm>
              <a:off x="9253352" y="6129586"/>
              <a:ext cx="255027" cy="165017"/>
            </a:xfrm>
            <a:custGeom>
              <a:avLst/>
              <a:gdLst>
                <a:gd name="T0" fmla="*/ 184 w 241"/>
                <a:gd name="T1" fmla="*/ 0 h 150"/>
                <a:gd name="T2" fmla="*/ 184 w 241"/>
                <a:gd name="T3" fmla="*/ 0 h 150"/>
                <a:gd name="T4" fmla="*/ 155 w 241"/>
                <a:gd name="T5" fmla="*/ 84 h 150"/>
                <a:gd name="T6" fmla="*/ 126 w 241"/>
                <a:gd name="T7" fmla="*/ 97 h 150"/>
                <a:gd name="T8" fmla="*/ 95 w 241"/>
                <a:gd name="T9" fmla="*/ 83 h 150"/>
                <a:gd name="T10" fmla="*/ 58 w 241"/>
                <a:gd name="T11" fmla="*/ 0 h 150"/>
                <a:gd name="T12" fmla="*/ 0 w 241"/>
                <a:gd name="T13" fmla="*/ 0 h 150"/>
                <a:gd name="T14" fmla="*/ 49 w 241"/>
                <a:gd name="T15" fmla="*/ 111 h 150"/>
                <a:gd name="T16" fmla="*/ 51 w 241"/>
                <a:gd name="T17" fmla="*/ 114 h 150"/>
                <a:gd name="T18" fmla="*/ 126 w 241"/>
                <a:gd name="T19" fmla="*/ 150 h 150"/>
                <a:gd name="T20" fmla="*/ 200 w 241"/>
                <a:gd name="T21" fmla="*/ 114 h 150"/>
                <a:gd name="T22" fmla="*/ 203 w 241"/>
                <a:gd name="T23" fmla="*/ 110 h 150"/>
                <a:gd name="T24" fmla="*/ 241 w 241"/>
                <a:gd name="T25" fmla="*/ 0 h 150"/>
                <a:gd name="T26" fmla="*/ 184 w 241"/>
                <a:gd name="T2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150">
                  <a:moveTo>
                    <a:pt x="184" y="0"/>
                  </a:moveTo>
                  <a:lnTo>
                    <a:pt x="184" y="0"/>
                  </a:lnTo>
                  <a:lnTo>
                    <a:pt x="155" y="84"/>
                  </a:lnTo>
                  <a:cubicBezTo>
                    <a:pt x="148" y="92"/>
                    <a:pt x="137" y="97"/>
                    <a:pt x="126" y="97"/>
                  </a:cubicBezTo>
                  <a:cubicBezTo>
                    <a:pt x="114" y="97"/>
                    <a:pt x="103" y="92"/>
                    <a:pt x="95" y="83"/>
                  </a:cubicBezTo>
                  <a:lnTo>
                    <a:pt x="58" y="0"/>
                  </a:lnTo>
                  <a:lnTo>
                    <a:pt x="0" y="0"/>
                  </a:lnTo>
                  <a:lnTo>
                    <a:pt x="49" y="111"/>
                  </a:lnTo>
                  <a:lnTo>
                    <a:pt x="51" y="114"/>
                  </a:lnTo>
                  <a:cubicBezTo>
                    <a:pt x="69" y="137"/>
                    <a:pt x="96" y="150"/>
                    <a:pt x="126" y="150"/>
                  </a:cubicBezTo>
                  <a:cubicBezTo>
                    <a:pt x="155" y="150"/>
                    <a:pt x="182" y="137"/>
                    <a:pt x="200" y="114"/>
                  </a:cubicBezTo>
                  <a:lnTo>
                    <a:pt x="203" y="110"/>
                  </a:lnTo>
                  <a:lnTo>
                    <a:pt x="241" y="0"/>
                  </a:lnTo>
                  <a:lnTo>
                    <a:pt x="184" y="0"/>
                  </a:lnTo>
                  <a:close/>
                </a:path>
              </a:pathLst>
            </a:custGeom>
            <a:grpFill/>
            <a:ln w="15875" cap="rnd">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kern="0" dirty="0">
                <a:solidFill>
                  <a:srgbClr val="474746"/>
                </a:solidFill>
                <a:latin typeface="Arial"/>
              </a:endParaRPr>
            </a:p>
          </p:txBody>
        </p:sp>
      </p:grpSp>
      <p:sp>
        <p:nvSpPr>
          <p:cNvPr id="3" name="TextBox 2"/>
          <p:cNvSpPr txBox="1"/>
          <p:nvPr/>
        </p:nvSpPr>
        <p:spPr>
          <a:xfrm>
            <a:off x="1961322" y="4611757"/>
            <a:ext cx="78107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8863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F3B1ED-2021-4AA0-B3AA-7C0CFA9B868E}"/>
              </a:ext>
            </a:extLst>
          </p:cNvPr>
          <p:cNvPicPr>
            <a:picLocks noChangeAspect="1"/>
          </p:cNvPicPr>
          <p:nvPr/>
        </p:nvPicPr>
        <p:blipFill>
          <a:blip r:embed="rId3"/>
          <a:stretch>
            <a:fillRect/>
          </a:stretch>
        </p:blipFill>
        <p:spPr>
          <a:xfrm>
            <a:off x="0" y="0"/>
            <a:ext cx="9144000" cy="5143500"/>
          </a:xfrm>
          <a:prstGeom prst="rect">
            <a:avLst/>
          </a:prstGeom>
        </p:spPr>
      </p:pic>
      <p:sp>
        <p:nvSpPr>
          <p:cNvPr id="8" name="TextBox 3">
            <a:extLst>
              <a:ext uri="{FF2B5EF4-FFF2-40B4-BE49-F238E27FC236}">
                <a16:creationId xmlns:a16="http://schemas.microsoft.com/office/drawing/2014/main" id="{8C9F0509-0397-4EBF-86BC-CF9BBD78CBA9}"/>
              </a:ext>
            </a:extLst>
          </p:cNvPr>
          <p:cNvSpPr txBox="1">
            <a:spLocks noChangeArrowheads="1"/>
          </p:cNvSpPr>
          <p:nvPr/>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x-none" sz="700" b="0" i="0" u="none" strike="noStrike" kern="1200" cap="none" spc="0" normalizeH="0" baseline="0" noProof="0" dirty="0">
                <a:ln>
                  <a:noFill/>
                </a:ln>
                <a:solidFill>
                  <a:schemeClr val="tx2">
                    <a:lumMod val="90000"/>
                  </a:schemeClr>
                </a:solidFill>
                <a:effectLst/>
                <a:uLnTx/>
                <a:uFillTx/>
                <a:latin typeface="Amazon Ember" charset="0"/>
                <a:ea typeface="Amazon Ember" charset="0"/>
                <a:cs typeface="Amazon Ember" charset="0"/>
              </a:rPr>
              <a:t>© 2017, Amazon Web Services, Inc. or its Affiliates. All rights reserved.</a:t>
            </a:r>
          </a:p>
        </p:txBody>
      </p:sp>
    </p:spTree>
    <p:extLst>
      <p:ext uri="{BB962C8B-B14F-4D97-AF65-F5344CB8AC3E}">
        <p14:creationId xmlns:p14="http://schemas.microsoft.com/office/powerpoint/2010/main" val="107883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76722" y="1477461"/>
            <a:ext cx="8526340" cy="2357708"/>
            <a:chOff x="176722" y="1477461"/>
            <a:chExt cx="8526340" cy="2357708"/>
          </a:xfrm>
        </p:grpSpPr>
        <p:grpSp>
          <p:nvGrpSpPr>
            <p:cNvPr id="89" name="Group 88"/>
            <p:cNvGrpSpPr/>
            <p:nvPr/>
          </p:nvGrpSpPr>
          <p:grpSpPr>
            <a:xfrm>
              <a:off x="1946239" y="2940190"/>
              <a:ext cx="871413" cy="770767"/>
              <a:chOff x="1932273" y="3074879"/>
              <a:chExt cx="1008753" cy="892244"/>
            </a:xfrm>
          </p:grpSpPr>
          <p:grpSp>
            <p:nvGrpSpPr>
              <p:cNvPr id="90" name="Group 89"/>
              <p:cNvGrpSpPr/>
              <p:nvPr/>
            </p:nvGrpSpPr>
            <p:grpSpPr>
              <a:xfrm>
                <a:off x="1932273" y="3179389"/>
                <a:ext cx="716897" cy="787734"/>
                <a:chOff x="1069936" y="2616870"/>
                <a:chExt cx="1415238" cy="1555079"/>
              </a:xfrm>
            </p:grpSpPr>
            <p:sp>
              <p:nvSpPr>
                <p:cNvPr id="92" name="Rounded Rectangle 91"/>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3" name="Picture 9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94" name="Picture 9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95" name="Picture 9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96" name="Picture 9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97" name="Picture 9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91" name="TextBox 90"/>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101" name="Group 100"/>
            <p:cNvGrpSpPr/>
            <p:nvPr/>
          </p:nvGrpSpPr>
          <p:grpSpPr>
            <a:xfrm>
              <a:off x="2854656" y="2936056"/>
              <a:ext cx="871413" cy="770767"/>
              <a:chOff x="1932273" y="3074879"/>
              <a:chExt cx="1008753" cy="892244"/>
            </a:xfrm>
          </p:grpSpPr>
          <p:grpSp>
            <p:nvGrpSpPr>
              <p:cNvPr id="102" name="Group 101"/>
              <p:cNvGrpSpPr/>
              <p:nvPr/>
            </p:nvGrpSpPr>
            <p:grpSpPr>
              <a:xfrm>
                <a:off x="1932273" y="3179389"/>
                <a:ext cx="716897" cy="787734"/>
                <a:chOff x="1069936" y="2616870"/>
                <a:chExt cx="1415238" cy="1555079"/>
              </a:xfrm>
            </p:grpSpPr>
            <p:sp>
              <p:nvSpPr>
                <p:cNvPr id="104" name="Rounded Rectangle 103"/>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5" name="Picture 10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06" name="Picture 10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107" name="Picture 10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108" name="Picture 10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09" name="Picture 10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103" name="TextBox 102"/>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160" name="Group 159"/>
            <p:cNvGrpSpPr/>
            <p:nvPr/>
          </p:nvGrpSpPr>
          <p:grpSpPr>
            <a:xfrm>
              <a:off x="6923232" y="2925203"/>
              <a:ext cx="871413" cy="770767"/>
              <a:chOff x="1932273" y="3074879"/>
              <a:chExt cx="1008753" cy="892244"/>
            </a:xfrm>
          </p:grpSpPr>
          <p:grpSp>
            <p:nvGrpSpPr>
              <p:cNvPr id="188" name="Group 187"/>
              <p:cNvGrpSpPr/>
              <p:nvPr/>
            </p:nvGrpSpPr>
            <p:grpSpPr>
              <a:xfrm>
                <a:off x="1932273" y="3179389"/>
                <a:ext cx="716897" cy="787734"/>
                <a:chOff x="1069936" y="2616870"/>
                <a:chExt cx="1415238" cy="1555079"/>
              </a:xfrm>
            </p:grpSpPr>
            <p:sp>
              <p:nvSpPr>
                <p:cNvPr id="190" name="Rounded Rectangle 189"/>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91" name="Picture 19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92" name="Picture 19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193" name="Picture 19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194" name="Picture 19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95" name="Picture 19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189" name="TextBox 188"/>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161" name="Group 160"/>
            <p:cNvGrpSpPr/>
            <p:nvPr/>
          </p:nvGrpSpPr>
          <p:grpSpPr>
            <a:xfrm>
              <a:off x="7831649" y="2921069"/>
              <a:ext cx="871413" cy="770767"/>
              <a:chOff x="1932273" y="3074879"/>
              <a:chExt cx="1008753" cy="892244"/>
            </a:xfrm>
          </p:grpSpPr>
          <p:grpSp>
            <p:nvGrpSpPr>
              <p:cNvPr id="180" name="Group 179"/>
              <p:cNvGrpSpPr/>
              <p:nvPr/>
            </p:nvGrpSpPr>
            <p:grpSpPr>
              <a:xfrm>
                <a:off x="1932273" y="3179389"/>
                <a:ext cx="716897" cy="787734"/>
                <a:chOff x="1069936" y="2616870"/>
                <a:chExt cx="1415238" cy="1555079"/>
              </a:xfrm>
            </p:grpSpPr>
            <p:sp>
              <p:nvSpPr>
                <p:cNvPr id="182" name="Rounded Rectangle 181"/>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83" name="Picture 18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84" name="Picture 18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185" name="Picture 18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186" name="Picture 18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87" name="Picture 18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181" name="TextBox 180"/>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197" name="Group 196"/>
            <p:cNvGrpSpPr/>
            <p:nvPr/>
          </p:nvGrpSpPr>
          <p:grpSpPr>
            <a:xfrm>
              <a:off x="4515052" y="2933594"/>
              <a:ext cx="871413" cy="770767"/>
              <a:chOff x="1932273" y="3074879"/>
              <a:chExt cx="1008753" cy="892244"/>
            </a:xfrm>
          </p:grpSpPr>
          <p:grpSp>
            <p:nvGrpSpPr>
              <p:cNvPr id="225" name="Group 224"/>
              <p:cNvGrpSpPr/>
              <p:nvPr/>
            </p:nvGrpSpPr>
            <p:grpSpPr>
              <a:xfrm>
                <a:off x="1932273" y="3179389"/>
                <a:ext cx="716897" cy="787734"/>
                <a:chOff x="1069936" y="2616870"/>
                <a:chExt cx="1415238" cy="1555079"/>
              </a:xfrm>
            </p:grpSpPr>
            <p:sp>
              <p:nvSpPr>
                <p:cNvPr id="227" name="Rounded Rectangle 226"/>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28" name="Picture 22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29" name="Picture 22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230" name="Picture 22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231" name="Picture 23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32" name="Picture 23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226" name="TextBox 225"/>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198" name="Group 197"/>
            <p:cNvGrpSpPr/>
            <p:nvPr/>
          </p:nvGrpSpPr>
          <p:grpSpPr>
            <a:xfrm>
              <a:off x="5423469" y="2929460"/>
              <a:ext cx="871413" cy="770767"/>
              <a:chOff x="1932273" y="3074879"/>
              <a:chExt cx="1008753" cy="892244"/>
            </a:xfrm>
          </p:grpSpPr>
          <p:grpSp>
            <p:nvGrpSpPr>
              <p:cNvPr id="217" name="Group 216"/>
              <p:cNvGrpSpPr/>
              <p:nvPr/>
            </p:nvGrpSpPr>
            <p:grpSpPr>
              <a:xfrm>
                <a:off x="1932273" y="3179389"/>
                <a:ext cx="716897" cy="787734"/>
                <a:chOff x="1069936" y="2616870"/>
                <a:chExt cx="1415238" cy="1555079"/>
              </a:xfrm>
            </p:grpSpPr>
            <p:sp>
              <p:nvSpPr>
                <p:cNvPr id="219" name="Rounded Rectangle 218"/>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20" name="Picture 21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21" name="Picture 22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222" name="Picture 22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223" name="Picture 22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24" name="Picture 22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218" name="TextBox 217"/>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26" name="Group 25">
              <a:extLst>
                <a:ext uri="{FF2B5EF4-FFF2-40B4-BE49-F238E27FC236}">
                  <a16:creationId xmlns:a16="http://schemas.microsoft.com/office/drawing/2014/main" id="{A55181DB-DF94-4DD8-887F-F35B1A0E7839}"/>
                </a:ext>
              </a:extLst>
            </p:cNvPr>
            <p:cNvGrpSpPr/>
            <p:nvPr/>
          </p:nvGrpSpPr>
          <p:grpSpPr>
            <a:xfrm>
              <a:off x="205930" y="3043240"/>
              <a:ext cx="562266" cy="791929"/>
              <a:chOff x="205930" y="3043240"/>
              <a:chExt cx="562266" cy="791929"/>
            </a:xfrm>
          </p:grpSpPr>
          <p:pic>
            <p:nvPicPr>
              <p:cNvPr id="234" name="Picture 233"/>
              <p:cNvPicPr>
                <a:picLocks noChangeAspect="1"/>
              </p:cNvPicPr>
              <p:nvPr/>
            </p:nvPicPr>
            <p:blipFill>
              <a:blip r:embed="rId5"/>
              <a:stretch>
                <a:fillRect/>
              </a:stretch>
            </p:blipFill>
            <p:spPr>
              <a:xfrm>
                <a:off x="205930" y="3043240"/>
                <a:ext cx="562266" cy="562266"/>
              </a:xfrm>
              <a:prstGeom prst="rect">
                <a:avLst/>
              </a:prstGeom>
            </p:spPr>
          </p:pic>
          <p:sp>
            <p:nvSpPr>
              <p:cNvPr id="240" name="TextBox 239"/>
              <p:cNvSpPr txBox="1"/>
              <p:nvPr/>
            </p:nvSpPr>
            <p:spPr>
              <a:xfrm>
                <a:off x="304160" y="3619725"/>
                <a:ext cx="365806" cy="215444"/>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EC2</a:t>
                </a:r>
              </a:p>
            </p:txBody>
          </p:sp>
        </p:grpSp>
        <p:sp>
          <p:nvSpPr>
            <p:cNvPr id="287" name="Left Brace 286">
              <a:extLst>
                <a:ext uri="{FF2B5EF4-FFF2-40B4-BE49-F238E27FC236}">
                  <a16:creationId xmlns:a16="http://schemas.microsoft.com/office/drawing/2014/main" id="{B913A1E2-32E3-4657-A16C-A4D33ABD626C}"/>
                </a:ext>
              </a:extLst>
            </p:cNvPr>
            <p:cNvSpPr/>
            <p:nvPr/>
          </p:nvSpPr>
          <p:spPr>
            <a:xfrm>
              <a:off x="787694" y="3110759"/>
              <a:ext cx="74720" cy="593602"/>
            </a:xfrm>
            <a:prstGeom prst="leftBrace">
              <a:avLst>
                <a:gd name="adj1" fmla="val 5145"/>
                <a:gd name="adj2" fmla="val 50000"/>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Left Brace 19">
              <a:extLst>
                <a:ext uri="{FF2B5EF4-FFF2-40B4-BE49-F238E27FC236}">
                  <a16:creationId xmlns:a16="http://schemas.microsoft.com/office/drawing/2014/main" id="{BE1E82FD-BADF-47FA-A849-ED789B507EA6}"/>
                </a:ext>
              </a:extLst>
            </p:cNvPr>
            <p:cNvSpPr/>
            <p:nvPr/>
          </p:nvSpPr>
          <p:spPr>
            <a:xfrm>
              <a:off x="787694" y="1477461"/>
              <a:ext cx="74720" cy="1465788"/>
            </a:xfrm>
            <a:prstGeom prst="leftBrace">
              <a:avLst>
                <a:gd name="adj1" fmla="val 5145"/>
                <a:gd name="adj2" fmla="val 50000"/>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49" name="Group 148"/>
            <p:cNvGrpSpPr/>
            <p:nvPr/>
          </p:nvGrpSpPr>
          <p:grpSpPr>
            <a:xfrm>
              <a:off x="4928232" y="1550984"/>
              <a:ext cx="746123" cy="426947"/>
              <a:chOff x="4946422" y="1819321"/>
              <a:chExt cx="746123" cy="426947"/>
            </a:xfrm>
          </p:grpSpPr>
          <p:pic>
            <p:nvPicPr>
              <p:cNvPr id="6" name="Picture 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25" name="Picture 2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nvGrpSpPr>
            <p:cNvPr id="150" name="Group 149"/>
            <p:cNvGrpSpPr/>
            <p:nvPr/>
          </p:nvGrpSpPr>
          <p:grpSpPr>
            <a:xfrm>
              <a:off x="2299897" y="1532075"/>
              <a:ext cx="746123" cy="426947"/>
              <a:chOff x="4946422" y="1819321"/>
              <a:chExt cx="746123" cy="426947"/>
            </a:xfrm>
          </p:grpSpPr>
          <p:pic>
            <p:nvPicPr>
              <p:cNvPr id="151" name="Picture 15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152" name="Picture 15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153" name="Picture 15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nvGrpSpPr>
            <p:cNvPr id="154" name="Group 153"/>
            <p:cNvGrpSpPr/>
            <p:nvPr/>
          </p:nvGrpSpPr>
          <p:grpSpPr>
            <a:xfrm>
              <a:off x="7397090" y="1585131"/>
              <a:ext cx="746123" cy="426947"/>
              <a:chOff x="4946422" y="1819321"/>
              <a:chExt cx="746123" cy="426947"/>
            </a:xfrm>
          </p:grpSpPr>
          <p:pic>
            <p:nvPicPr>
              <p:cNvPr id="155" name="Picture 15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156" name="Picture 15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157" name="Picture 15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nvGrpSpPr>
            <p:cNvPr id="24" name="Group 23">
              <a:extLst>
                <a:ext uri="{FF2B5EF4-FFF2-40B4-BE49-F238E27FC236}">
                  <a16:creationId xmlns:a16="http://schemas.microsoft.com/office/drawing/2014/main" id="{9EAE1D51-874D-40F9-9A80-551654DA6C69}"/>
                </a:ext>
              </a:extLst>
            </p:cNvPr>
            <p:cNvGrpSpPr/>
            <p:nvPr/>
          </p:nvGrpSpPr>
          <p:grpSpPr>
            <a:xfrm>
              <a:off x="176722" y="1733370"/>
              <a:ext cx="620683" cy="801091"/>
              <a:chOff x="176722" y="1733370"/>
              <a:chExt cx="620683" cy="801091"/>
            </a:xfrm>
          </p:grpSpPr>
          <p:pic>
            <p:nvPicPr>
              <p:cNvPr id="233" name="Picture 232"/>
              <p:cNvPicPr>
                <a:picLocks noChangeAspect="1"/>
              </p:cNvPicPr>
              <p:nvPr/>
            </p:nvPicPr>
            <p:blipFill>
              <a:blip r:embed="rId7"/>
              <a:stretch>
                <a:fillRect/>
              </a:stretch>
            </p:blipFill>
            <p:spPr>
              <a:xfrm>
                <a:off x="209159" y="1733370"/>
                <a:ext cx="555809" cy="555809"/>
              </a:xfrm>
              <a:prstGeom prst="rect">
                <a:avLst/>
              </a:prstGeom>
            </p:spPr>
          </p:pic>
          <p:sp>
            <p:nvSpPr>
              <p:cNvPr id="239" name="TextBox 238"/>
              <p:cNvSpPr txBox="1"/>
              <p:nvPr/>
            </p:nvSpPr>
            <p:spPr>
              <a:xfrm>
                <a:off x="176722" y="2319017"/>
                <a:ext cx="620683" cy="215444"/>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FARGATE</a:t>
                </a:r>
              </a:p>
            </p:txBody>
          </p:sp>
        </p:grpSp>
        <p:grpSp>
          <p:nvGrpSpPr>
            <p:cNvPr id="244" name="Group 243"/>
            <p:cNvGrpSpPr/>
            <p:nvPr/>
          </p:nvGrpSpPr>
          <p:grpSpPr>
            <a:xfrm>
              <a:off x="2310993" y="2357237"/>
              <a:ext cx="746123" cy="426947"/>
              <a:chOff x="4946422" y="1819321"/>
              <a:chExt cx="746123" cy="426947"/>
            </a:xfrm>
          </p:grpSpPr>
          <p:pic>
            <p:nvPicPr>
              <p:cNvPr id="245" name="Picture 24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246" name="Picture 24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247" name="Picture 24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nvGrpSpPr>
            <p:cNvPr id="248" name="Group 247"/>
            <p:cNvGrpSpPr/>
            <p:nvPr/>
          </p:nvGrpSpPr>
          <p:grpSpPr>
            <a:xfrm>
              <a:off x="4928232" y="2359507"/>
              <a:ext cx="746123" cy="426947"/>
              <a:chOff x="4946422" y="1819321"/>
              <a:chExt cx="746123" cy="426947"/>
            </a:xfrm>
          </p:grpSpPr>
          <p:pic>
            <p:nvPicPr>
              <p:cNvPr id="249" name="Picture 24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250" name="Picture 24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260" name="Picture 25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nvGrpSpPr>
            <p:cNvPr id="261" name="Group 260"/>
            <p:cNvGrpSpPr/>
            <p:nvPr/>
          </p:nvGrpSpPr>
          <p:grpSpPr>
            <a:xfrm>
              <a:off x="7367781" y="2331956"/>
              <a:ext cx="746123" cy="426947"/>
              <a:chOff x="4946422" y="1819321"/>
              <a:chExt cx="746123" cy="426947"/>
            </a:xfrm>
          </p:grpSpPr>
          <p:pic>
            <p:nvPicPr>
              <p:cNvPr id="262" name="Picture 26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263" name="Picture 26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264" name="Picture 26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sp>
        <p:nvSpPr>
          <p:cNvPr id="280" name="Rectangle 279">
            <a:extLst>
              <a:ext uri="{FF2B5EF4-FFF2-40B4-BE49-F238E27FC236}">
                <a16:creationId xmlns:a16="http://schemas.microsoft.com/office/drawing/2014/main" id="{3CAEBE2F-30CB-4A4F-AC06-6D524BBA3E37}"/>
              </a:ext>
            </a:extLst>
          </p:cNvPr>
          <p:cNvSpPr/>
          <p:nvPr/>
        </p:nvSpPr>
        <p:spPr>
          <a:xfrm>
            <a:off x="960175" y="3120087"/>
            <a:ext cx="590870" cy="590870"/>
          </a:xfrm>
          <a:prstGeom prst="rect">
            <a:avLst/>
          </a:prstGeom>
          <a:solidFill>
            <a:srgbClr val="392656"/>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Notifications</a:t>
            </a:r>
          </a:p>
        </p:txBody>
      </p:sp>
      <p:sp>
        <p:nvSpPr>
          <p:cNvPr id="98" name="Rounded Rectangle 97"/>
          <p:cNvSpPr/>
          <p:nvPr/>
        </p:nvSpPr>
        <p:spPr>
          <a:xfrm>
            <a:off x="897368" y="2986375"/>
            <a:ext cx="7802226" cy="774062"/>
          </a:xfrm>
          <a:prstGeom prst="roundRect">
            <a:avLst>
              <a:gd name="adj" fmla="val 4597"/>
            </a:avLst>
          </a:prstGeom>
          <a:noFill/>
          <a:ln w="6350">
            <a:solidFill>
              <a:schemeClr val="accent6"/>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81" name="Group 280">
            <a:extLst>
              <a:ext uri="{FF2B5EF4-FFF2-40B4-BE49-F238E27FC236}">
                <a16:creationId xmlns:a16="http://schemas.microsoft.com/office/drawing/2014/main" id="{B4AC867B-05FD-4F43-BABC-0CA8C5CCAF98}"/>
              </a:ext>
            </a:extLst>
          </p:cNvPr>
          <p:cNvGrpSpPr/>
          <p:nvPr/>
        </p:nvGrpSpPr>
        <p:grpSpPr>
          <a:xfrm>
            <a:off x="1126424" y="3217374"/>
            <a:ext cx="270949" cy="234932"/>
            <a:chOff x="2843213" y="1247775"/>
            <a:chExt cx="525463" cy="455613"/>
          </a:xfrm>
        </p:grpSpPr>
        <p:sp>
          <p:nvSpPr>
            <p:cNvPr id="282" name="Freeform 109">
              <a:extLst>
                <a:ext uri="{FF2B5EF4-FFF2-40B4-BE49-F238E27FC236}">
                  <a16:creationId xmlns:a16="http://schemas.microsoft.com/office/drawing/2014/main" id="{284270E6-D98C-41A7-AD42-D0ACAD0C34B9}"/>
                </a:ext>
              </a:extLst>
            </p:cNvPr>
            <p:cNvSpPr>
              <a:spLocks/>
            </p:cNvSpPr>
            <p:nvPr/>
          </p:nvSpPr>
          <p:spPr bwMode="auto">
            <a:xfrm>
              <a:off x="2843213" y="1247775"/>
              <a:ext cx="525463" cy="455613"/>
            </a:xfrm>
            <a:custGeom>
              <a:avLst/>
              <a:gdLst>
                <a:gd name="T0" fmla="*/ 166 w 331"/>
                <a:gd name="T1" fmla="*/ 0 h 287"/>
                <a:gd name="T2" fmla="*/ 248 w 331"/>
                <a:gd name="T3" fmla="*/ 145 h 287"/>
                <a:gd name="T4" fmla="*/ 331 w 331"/>
                <a:gd name="T5" fmla="*/ 287 h 287"/>
                <a:gd name="T6" fmla="*/ 166 w 331"/>
                <a:gd name="T7" fmla="*/ 287 h 287"/>
                <a:gd name="T8" fmla="*/ 0 w 331"/>
                <a:gd name="T9" fmla="*/ 287 h 287"/>
                <a:gd name="T10" fmla="*/ 83 w 331"/>
                <a:gd name="T11" fmla="*/ 145 h 287"/>
                <a:gd name="T12" fmla="*/ 166 w 331"/>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331" h="287">
                  <a:moveTo>
                    <a:pt x="166" y="0"/>
                  </a:moveTo>
                  <a:lnTo>
                    <a:pt x="248" y="145"/>
                  </a:lnTo>
                  <a:lnTo>
                    <a:pt x="331" y="287"/>
                  </a:lnTo>
                  <a:lnTo>
                    <a:pt x="166" y="287"/>
                  </a:lnTo>
                  <a:lnTo>
                    <a:pt x="0" y="287"/>
                  </a:lnTo>
                  <a:lnTo>
                    <a:pt x="83" y="145"/>
                  </a:lnTo>
                  <a:lnTo>
                    <a:pt x="166" y="0"/>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3" name="Freeform 110">
              <a:extLst>
                <a:ext uri="{FF2B5EF4-FFF2-40B4-BE49-F238E27FC236}">
                  <a16:creationId xmlns:a16="http://schemas.microsoft.com/office/drawing/2014/main" id="{FF5767A1-6CC2-4967-AE08-D7B1FFC2622F}"/>
                </a:ext>
              </a:extLst>
            </p:cNvPr>
            <p:cNvSpPr>
              <a:spLocks noEditPoints="1"/>
            </p:cNvSpPr>
            <p:nvPr/>
          </p:nvSpPr>
          <p:spPr bwMode="auto">
            <a:xfrm>
              <a:off x="3095625" y="1436688"/>
              <a:ext cx="28575" cy="201613"/>
            </a:xfrm>
            <a:custGeom>
              <a:avLst/>
              <a:gdLst>
                <a:gd name="T0" fmla="*/ 0 w 8"/>
                <a:gd name="T1" fmla="*/ 49 h 54"/>
                <a:gd name="T2" fmla="*/ 4 w 8"/>
                <a:gd name="T3" fmla="*/ 45 h 54"/>
                <a:gd name="T4" fmla="*/ 8 w 8"/>
                <a:gd name="T5" fmla="*/ 49 h 54"/>
                <a:gd name="T6" fmla="*/ 4 w 8"/>
                <a:gd name="T7" fmla="*/ 54 h 54"/>
                <a:gd name="T8" fmla="*/ 0 w 8"/>
                <a:gd name="T9" fmla="*/ 49 h 54"/>
                <a:gd name="T10" fmla="*/ 1 w 8"/>
                <a:gd name="T11" fmla="*/ 38 h 54"/>
                <a:gd name="T12" fmla="*/ 0 w 8"/>
                <a:gd name="T13" fmla="*/ 0 h 54"/>
                <a:gd name="T14" fmla="*/ 8 w 8"/>
                <a:gd name="T15" fmla="*/ 0 h 54"/>
                <a:gd name="T16" fmla="*/ 6 w 8"/>
                <a:gd name="T17" fmla="*/ 38 h 54"/>
                <a:gd name="T18" fmla="*/ 1 w 8"/>
                <a:gd name="T19"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4">
                  <a:moveTo>
                    <a:pt x="0" y="49"/>
                  </a:moveTo>
                  <a:cubicBezTo>
                    <a:pt x="0" y="47"/>
                    <a:pt x="2" y="45"/>
                    <a:pt x="4" y="45"/>
                  </a:cubicBezTo>
                  <a:cubicBezTo>
                    <a:pt x="6" y="45"/>
                    <a:pt x="8" y="47"/>
                    <a:pt x="8" y="49"/>
                  </a:cubicBezTo>
                  <a:cubicBezTo>
                    <a:pt x="8" y="52"/>
                    <a:pt x="6" y="54"/>
                    <a:pt x="4" y="54"/>
                  </a:cubicBezTo>
                  <a:cubicBezTo>
                    <a:pt x="2" y="54"/>
                    <a:pt x="0" y="52"/>
                    <a:pt x="0" y="49"/>
                  </a:cubicBezTo>
                  <a:close/>
                  <a:moveTo>
                    <a:pt x="1" y="38"/>
                  </a:moveTo>
                  <a:cubicBezTo>
                    <a:pt x="0" y="0"/>
                    <a:pt x="0" y="0"/>
                    <a:pt x="0" y="0"/>
                  </a:cubicBezTo>
                  <a:cubicBezTo>
                    <a:pt x="8" y="0"/>
                    <a:pt x="8" y="0"/>
                    <a:pt x="8" y="0"/>
                  </a:cubicBezTo>
                  <a:cubicBezTo>
                    <a:pt x="6" y="38"/>
                    <a:pt x="6" y="38"/>
                    <a:pt x="6" y="38"/>
                  </a:cubicBezTo>
                  <a:lnTo>
                    <a:pt x="1" y="3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3" name="Rounded Rectangle 2"/>
          <p:cNvSpPr/>
          <p:nvPr/>
        </p:nvSpPr>
        <p:spPr>
          <a:xfrm>
            <a:off x="139700" y="786477"/>
            <a:ext cx="8891155" cy="3379123"/>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 name="Picture 3"/>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91175" y="488247"/>
            <a:ext cx="491221" cy="559992"/>
          </a:xfrm>
          <a:prstGeom prst="rect">
            <a:avLst/>
          </a:prstGeom>
        </p:spPr>
      </p:pic>
      <p:sp>
        <p:nvSpPr>
          <p:cNvPr id="5" name="TextBox 37"/>
          <p:cNvSpPr txBox="1">
            <a:spLocks noChangeArrowheads="1"/>
          </p:cNvSpPr>
          <p:nvPr/>
        </p:nvSpPr>
        <p:spPr bwMode="auto">
          <a:xfrm>
            <a:off x="949702" y="491300"/>
            <a:ext cx="1515549" cy="230832"/>
          </a:xfrm>
          <a:prstGeom prst="rect">
            <a:avLst/>
          </a:prstGeom>
          <a:noFill/>
          <a:ln w="9525">
            <a:noFill/>
            <a:miter lim="800000"/>
            <a:headEnd/>
            <a:tailEnd/>
          </a:ln>
        </p:spPr>
        <p:txBody>
          <a:bodyPr wrap="square">
            <a:spAutoFit/>
          </a:bodyPr>
          <a:lstStyle/>
          <a:p>
            <a:pPr algn="ctr"/>
            <a:r>
              <a:rPr lang="en-US" sz="900" b="1" dirty="0">
                <a:solidFill>
                  <a:schemeClr val="bg1"/>
                </a:solidFill>
                <a:latin typeface="Amazon Ember"/>
                <a:ea typeface="Verdana" pitchFamily="34" charset="0"/>
                <a:cs typeface="Helvetica Neue"/>
              </a:rPr>
              <a:t>Amazon ECS CLUSTER</a:t>
            </a:r>
          </a:p>
        </p:txBody>
      </p:sp>
      <p:sp>
        <p:nvSpPr>
          <p:cNvPr id="13" name="Rounded Rectangle 12"/>
          <p:cNvSpPr/>
          <p:nvPr/>
        </p:nvSpPr>
        <p:spPr>
          <a:xfrm>
            <a:off x="1664759" y="983404"/>
            <a:ext cx="2278915" cy="2902452"/>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Rounded Rectangle 13"/>
          <p:cNvSpPr/>
          <p:nvPr/>
        </p:nvSpPr>
        <p:spPr>
          <a:xfrm>
            <a:off x="4186256" y="1003323"/>
            <a:ext cx="2278915" cy="2900120"/>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5" name="Rounded Rectangle 14"/>
          <p:cNvSpPr/>
          <p:nvPr/>
        </p:nvSpPr>
        <p:spPr>
          <a:xfrm>
            <a:off x="6706059" y="1000991"/>
            <a:ext cx="2176490" cy="2867278"/>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6" name="TextBox 15"/>
          <p:cNvSpPr txBox="1"/>
          <p:nvPr/>
        </p:nvSpPr>
        <p:spPr>
          <a:xfrm>
            <a:off x="2102747" y="3913072"/>
            <a:ext cx="1402939" cy="492443"/>
          </a:xfrm>
          <a:prstGeom prst="rect">
            <a:avLst/>
          </a:prstGeom>
          <a:noFill/>
        </p:spPr>
        <p:txBody>
          <a:bodyPr wrap="square" rtlCol="0">
            <a:spAutoFit/>
          </a:bodyPr>
          <a:lstStyle/>
          <a:p>
            <a:pPr algn="ctr"/>
            <a:r>
              <a:rPr lang="en-US" sz="800" b="1" dirty="0">
                <a:solidFill>
                  <a:srgbClr val="F7981F"/>
                </a:solidFill>
                <a:latin typeface="Amazon Ember" panose="020B0603020204020204" pitchFamily="34" charset="0"/>
                <a:ea typeface="Amazon Ember" panose="020B0603020204020204" pitchFamily="34" charset="0"/>
                <a:cs typeface="Amazon Ember" panose="020B0603020204020204" pitchFamily="34" charset="0"/>
              </a:rPr>
              <a:t>Availability Zone #1</a:t>
            </a:r>
          </a:p>
          <a:p>
            <a:pPr algn="ct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7" name="TextBox 16"/>
          <p:cNvSpPr txBox="1"/>
          <p:nvPr/>
        </p:nvSpPr>
        <p:spPr>
          <a:xfrm>
            <a:off x="4624244" y="3913072"/>
            <a:ext cx="1402939" cy="492443"/>
          </a:xfrm>
          <a:prstGeom prst="rect">
            <a:avLst/>
          </a:prstGeom>
          <a:noFill/>
        </p:spPr>
        <p:txBody>
          <a:bodyPr wrap="square" rtlCol="0">
            <a:spAutoFit/>
          </a:bodyPr>
          <a:lstStyle/>
          <a:p>
            <a:pPr algn="ctr"/>
            <a:r>
              <a:rPr lang="en-US" sz="800" b="1" dirty="0">
                <a:solidFill>
                  <a:srgbClr val="F7981F"/>
                </a:solidFill>
                <a:latin typeface="Amazon Ember" panose="020B0603020204020204" pitchFamily="34" charset="0"/>
                <a:ea typeface="Amazon Ember" panose="020B0603020204020204" pitchFamily="34" charset="0"/>
                <a:cs typeface="Amazon Ember" panose="020B0603020204020204" pitchFamily="34" charset="0"/>
              </a:rPr>
              <a:t>Availability Zone #2</a:t>
            </a:r>
          </a:p>
          <a:p>
            <a:pPr algn="ct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8" name="TextBox 17"/>
          <p:cNvSpPr txBox="1"/>
          <p:nvPr/>
        </p:nvSpPr>
        <p:spPr>
          <a:xfrm>
            <a:off x="7092835" y="3913072"/>
            <a:ext cx="1402939" cy="215444"/>
          </a:xfrm>
          <a:prstGeom prst="rect">
            <a:avLst/>
          </a:prstGeom>
          <a:noFill/>
        </p:spPr>
        <p:txBody>
          <a:bodyPr wrap="square" rtlCol="0">
            <a:spAutoFit/>
          </a:bodyPr>
          <a:lstStyle/>
          <a:p>
            <a:pPr algn="ctr"/>
            <a:r>
              <a:rPr lang="en-US" sz="800" b="1" dirty="0">
                <a:solidFill>
                  <a:srgbClr val="F7981F"/>
                </a:solidFill>
                <a:latin typeface="Amazon Ember" panose="020B0603020204020204" pitchFamily="34" charset="0"/>
                <a:ea typeface="Amazon Ember" panose="020B0603020204020204" pitchFamily="34" charset="0"/>
                <a:cs typeface="Amazon Ember" panose="020B0603020204020204" pitchFamily="34" charset="0"/>
              </a:rPr>
              <a:t>Availability Zone #3</a:t>
            </a:r>
          </a:p>
        </p:txBody>
      </p:sp>
      <p:sp>
        <p:nvSpPr>
          <p:cNvPr id="57" name="Rounded Rectangle 56"/>
          <p:cNvSpPr/>
          <p:nvPr/>
        </p:nvSpPr>
        <p:spPr>
          <a:xfrm>
            <a:off x="4323699" y="1357534"/>
            <a:ext cx="1968018" cy="2411359"/>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9" name="TextBox 37"/>
          <p:cNvSpPr txBox="1">
            <a:spLocks noChangeArrowheads="1"/>
          </p:cNvSpPr>
          <p:nvPr/>
        </p:nvSpPr>
        <p:spPr bwMode="auto">
          <a:xfrm>
            <a:off x="4268913" y="995763"/>
            <a:ext cx="1555750" cy="369332"/>
          </a:xfrm>
          <a:prstGeom prst="rect">
            <a:avLst/>
          </a:prstGeom>
          <a:noFill/>
          <a:ln w="9525">
            <a:noFill/>
            <a:miter lim="800000"/>
            <a:headEnd/>
            <a:tailEnd/>
          </a:ln>
        </p:spPr>
        <p:txBody>
          <a:bodyPr>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Subnet 2  </a:t>
            </a:r>
          </a:p>
          <a:p>
            <a:pPr algn="ctr"/>
            <a:endPar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60" name="Rectangle 59"/>
          <p:cNvSpPr/>
          <p:nvPr/>
        </p:nvSpPr>
        <p:spPr>
          <a:xfrm>
            <a:off x="4713836" y="1131223"/>
            <a:ext cx="1039067" cy="246221"/>
          </a:xfrm>
          <a:prstGeom prst="rect">
            <a:avLst/>
          </a:prstGeom>
        </p:spPr>
        <p:txBody>
          <a:bodyPr wrap="none">
            <a:spAutoFit/>
          </a:bodyPr>
          <a:lstStyle/>
          <a:p>
            <a:r>
              <a:rPr lang="en-US" sz="1000" b="1" dirty="0">
                <a:solidFill>
                  <a:schemeClr val="bg2"/>
                </a:solidFill>
                <a:latin typeface="Amazon Ember" panose="020B0603020204020204" pitchFamily="34" charset="0"/>
                <a:ea typeface="Amazon Ember" panose="020B0603020204020204" pitchFamily="34" charset="0"/>
                <a:cs typeface="Amazon Ember" panose="020B0603020204020204" pitchFamily="34" charset="0"/>
              </a:rPr>
              <a:t>172.31.2.0/24</a:t>
            </a:r>
          </a:p>
        </p:txBody>
      </p:sp>
      <p:sp>
        <p:nvSpPr>
          <p:cNvPr id="146" name="Rounded Rectangle 145"/>
          <p:cNvSpPr/>
          <p:nvPr/>
        </p:nvSpPr>
        <p:spPr>
          <a:xfrm>
            <a:off x="899040" y="1413756"/>
            <a:ext cx="7802226" cy="1479597"/>
          </a:xfrm>
          <a:prstGeom prst="roundRect">
            <a:avLst>
              <a:gd name="adj" fmla="val 9818"/>
            </a:avLst>
          </a:prstGeom>
          <a:noFill/>
          <a:ln w="6350">
            <a:solidFill>
              <a:schemeClr val="accent6"/>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35" name="TextBox 37"/>
          <p:cNvSpPr txBox="1">
            <a:spLocks noChangeArrowheads="1"/>
          </p:cNvSpPr>
          <p:nvPr/>
        </p:nvSpPr>
        <p:spPr bwMode="auto">
          <a:xfrm>
            <a:off x="1694631" y="996597"/>
            <a:ext cx="1555750" cy="369332"/>
          </a:xfrm>
          <a:prstGeom prst="rect">
            <a:avLst/>
          </a:prstGeom>
          <a:noFill/>
          <a:ln w="9525">
            <a:noFill/>
            <a:miter lim="800000"/>
            <a:headEnd/>
            <a:tailEnd/>
          </a:ln>
        </p:spPr>
        <p:txBody>
          <a:bodyPr>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Subnet 1  </a:t>
            </a:r>
          </a:p>
          <a:p>
            <a:pPr algn="ctr"/>
            <a:endParaRPr lang="en-US" sz="9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36" name="Rectangle 235"/>
          <p:cNvSpPr/>
          <p:nvPr/>
        </p:nvSpPr>
        <p:spPr>
          <a:xfrm>
            <a:off x="2127802" y="1146859"/>
            <a:ext cx="1039067" cy="246221"/>
          </a:xfrm>
          <a:prstGeom prst="rect">
            <a:avLst/>
          </a:prstGeom>
        </p:spPr>
        <p:txBody>
          <a:bodyPr wrap="none">
            <a:spAutoFit/>
          </a:bodyPr>
          <a:lstStyle/>
          <a:p>
            <a:r>
              <a:rPr lang="en-US" sz="1000" b="1" dirty="0">
                <a:solidFill>
                  <a:schemeClr val="bg2"/>
                </a:solidFill>
                <a:latin typeface="Amazon Ember" panose="020B0603020204020204" pitchFamily="34" charset="0"/>
                <a:ea typeface="Amazon Ember" panose="020B0603020204020204" pitchFamily="34" charset="0"/>
                <a:cs typeface="Amazon Ember" panose="020B0603020204020204" pitchFamily="34" charset="0"/>
              </a:rPr>
              <a:t>172.31.1.0/24</a:t>
            </a:r>
          </a:p>
        </p:txBody>
      </p:sp>
      <p:sp>
        <p:nvSpPr>
          <p:cNvPr id="237" name="TextBox 37"/>
          <p:cNvSpPr txBox="1">
            <a:spLocks noChangeArrowheads="1"/>
          </p:cNvSpPr>
          <p:nvPr/>
        </p:nvSpPr>
        <p:spPr bwMode="auto">
          <a:xfrm>
            <a:off x="6630678" y="976911"/>
            <a:ext cx="1555750" cy="369332"/>
          </a:xfrm>
          <a:prstGeom prst="rect">
            <a:avLst/>
          </a:prstGeom>
          <a:noFill/>
          <a:ln w="9525">
            <a:noFill/>
            <a:miter lim="800000"/>
            <a:headEnd/>
            <a:tailEnd/>
          </a:ln>
        </p:spPr>
        <p:txBody>
          <a:bodyPr>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Subnet</a:t>
            </a:r>
            <a:r>
              <a:rPr lang="en-US" sz="900" b="1" dirty="0">
                <a:latin typeface="Amazon Ember" panose="020B0603020204020204" pitchFamily="34" charset="0"/>
                <a:ea typeface="Amazon Ember" panose="020B0603020204020204" pitchFamily="34" charset="0"/>
                <a:cs typeface="Amazon Ember" panose="020B0603020204020204" pitchFamily="34" charset="0"/>
              </a:rPr>
              <a:t> 3 </a:t>
            </a:r>
          </a:p>
          <a:p>
            <a:pPr algn="ctr"/>
            <a:endParaRPr lang="en-US" sz="9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38" name="Rectangle 237"/>
          <p:cNvSpPr/>
          <p:nvPr/>
        </p:nvSpPr>
        <p:spPr>
          <a:xfrm>
            <a:off x="7075601" y="1112371"/>
            <a:ext cx="1039067" cy="246221"/>
          </a:xfrm>
          <a:prstGeom prst="rect">
            <a:avLst/>
          </a:prstGeom>
        </p:spPr>
        <p:txBody>
          <a:bodyPr wrap="none">
            <a:spAutoFit/>
          </a:bodyPr>
          <a:lstStyle/>
          <a:p>
            <a:r>
              <a:rPr lang="en-US" sz="1000" b="1" dirty="0">
                <a:solidFill>
                  <a:schemeClr val="bg2"/>
                </a:solidFill>
                <a:latin typeface="Amazon Ember" panose="020B0603020204020204" pitchFamily="34" charset="0"/>
                <a:ea typeface="Amazon Ember" panose="020B0603020204020204" pitchFamily="34" charset="0"/>
                <a:cs typeface="Amazon Ember" panose="020B0603020204020204" pitchFamily="34" charset="0"/>
              </a:rPr>
              <a:t>172.31.3.0/24</a:t>
            </a:r>
          </a:p>
        </p:txBody>
      </p:sp>
      <p:sp>
        <p:nvSpPr>
          <p:cNvPr id="241" name="Rounded Rectangle 240"/>
          <p:cNvSpPr/>
          <p:nvPr/>
        </p:nvSpPr>
        <p:spPr>
          <a:xfrm>
            <a:off x="1806492" y="1346037"/>
            <a:ext cx="1968018" cy="2411359"/>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42" name="Rounded Rectangle 241"/>
          <p:cNvSpPr/>
          <p:nvPr/>
        </p:nvSpPr>
        <p:spPr>
          <a:xfrm>
            <a:off x="6795206" y="1357534"/>
            <a:ext cx="1968018" cy="2411359"/>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43" name="Picture 242"/>
          <p:cNvPicPr>
            <a:picLocks noChangeAspect="1"/>
          </p:cNvPicPr>
          <p:nvPr/>
        </p:nvPicPr>
        <p:blipFill>
          <a:blip r:embed="rId9"/>
          <a:stretch>
            <a:fillRect/>
          </a:stretch>
        </p:blipFill>
        <p:spPr>
          <a:xfrm>
            <a:off x="1904092" y="1191690"/>
            <a:ext cx="215900" cy="241300"/>
          </a:xfrm>
          <a:prstGeom prst="rect">
            <a:avLst/>
          </a:prstGeom>
        </p:spPr>
      </p:pic>
      <p:pic>
        <p:nvPicPr>
          <p:cNvPr id="288" name="Picture 287">
            <a:extLst>
              <a:ext uri="{FF2B5EF4-FFF2-40B4-BE49-F238E27FC236}">
                <a16:creationId xmlns:a16="http://schemas.microsoft.com/office/drawing/2014/main" id="{6385F7D3-8C77-4BE6-9CB9-820FB023E5E0}"/>
              </a:ext>
            </a:extLst>
          </p:cNvPr>
          <p:cNvPicPr>
            <a:picLocks noChangeAspect="1"/>
          </p:cNvPicPr>
          <p:nvPr/>
        </p:nvPicPr>
        <p:blipFill>
          <a:blip r:embed="rId9"/>
          <a:stretch>
            <a:fillRect/>
          </a:stretch>
        </p:blipFill>
        <p:spPr>
          <a:xfrm>
            <a:off x="4439153" y="1191690"/>
            <a:ext cx="215900" cy="241300"/>
          </a:xfrm>
          <a:prstGeom prst="rect">
            <a:avLst/>
          </a:prstGeom>
        </p:spPr>
      </p:pic>
      <p:pic>
        <p:nvPicPr>
          <p:cNvPr id="289" name="Picture 288">
            <a:extLst>
              <a:ext uri="{FF2B5EF4-FFF2-40B4-BE49-F238E27FC236}">
                <a16:creationId xmlns:a16="http://schemas.microsoft.com/office/drawing/2014/main" id="{5A614BE3-3713-4A90-9336-10B0C83B91C7}"/>
              </a:ext>
            </a:extLst>
          </p:cNvPr>
          <p:cNvPicPr>
            <a:picLocks noChangeAspect="1"/>
          </p:cNvPicPr>
          <p:nvPr/>
        </p:nvPicPr>
        <p:blipFill>
          <a:blip r:embed="rId9"/>
          <a:stretch>
            <a:fillRect/>
          </a:stretch>
        </p:blipFill>
        <p:spPr>
          <a:xfrm>
            <a:off x="6918186" y="1191690"/>
            <a:ext cx="215900" cy="241300"/>
          </a:xfrm>
          <a:prstGeom prst="rect">
            <a:avLst/>
          </a:prstGeom>
        </p:spPr>
      </p:pic>
      <p:grpSp>
        <p:nvGrpSpPr>
          <p:cNvPr id="9" name="Group 8">
            <a:extLst>
              <a:ext uri="{FF2B5EF4-FFF2-40B4-BE49-F238E27FC236}">
                <a16:creationId xmlns:a16="http://schemas.microsoft.com/office/drawing/2014/main" id="{D3190DBB-E91E-4A0A-9DF2-B21EA5BF15E6}"/>
              </a:ext>
            </a:extLst>
          </p:cNvPr>
          <p:cNvGrpSpPr/>
          <p:nvPr/>
        </p:nvGrpSpPr>
        <p:grpSpPr>
          <a:xfrm>
            <a:off x="974420" y="1477461"/>
            <a:ext cx="590870" cy="590870"/>
            <a:chOff x="3607389" y="4739763"/>
            <a:chExt cx="790575" cy="790575"/>
          </a:xfrm>
        </p:grpSpPr>
        <p:sp>
          <p:nvSpPr>
            <p:cNvPr id="269" name="Rectangle 268">
              <a:extLst>
                <a:ext uri="{FF2B5EF4-FFF2-40B4-BE49-F238E27FC236}">
                  <a16:creationId xmlns:a16="http://schemas.microsoft.com/office/drawing/2014/main" id="{108EE4B9-EE10-4F0F-8B5F-58390DA1EF5B}"/>
                </a:ext>
              </a:extLst>
            </p:cNvPr>
            <p:cNvSpPr/>
            <p:nvPr/>
          </p:nvSpPr>
          <p:spPr>
            <a:xfrm>
              <a:off x="3607389" y="4739763"/>
              <a:ext cx="790575" cy="790575"/>
            </a:xfrm>
            <a:prstGeom prst="rect">
              <a:avLst/>
            </a:prstGeom>
            <a:solidFill>
              <a:srgbClr val="4C3D26"/>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Web</a:t>
              </a:r>
            </a:p>
          </p:txBody>
        </p:sp>
        <p:grpSp>
          <p:nvGrpSpPr>
            <p:cNvPr id="270" name="Group 30">
              <a:extLst>
                <a:ext uri="{FF2B5EF4-FFF2-40B4-BE49-F238E27FC236}">
                  <a16:creationId xmlns:a16="http://schemas.microsoft.com/office/drawing/2014/main" id="{CBD37694-C7FA-495D-9BB8-675DA6383055}"/>
                </a:ext>
              </a:extLst>
            </p:cNvPr>
            <p:cNvGrpSpPr>
              <a:grpSpLocks noChangeAspect="1"/>
            </p:cNvGrpSpPr>
            <p:nvPr/>
          </p:nvGrpSpPr>
          <p:grpSpPr bwMode="auto">
            <a:xfrm>
              <a:off x="3840451" y="4839831"/>
              <a:ext cx="324450" cy="318734"/>
              <a:chOff x="5449" y="2282"/>
              <a:chExt cx="454" cy="446"/>
            </a:xfrm>
          </p:grpSpPr>
          <p:sp>
            <p:nvSpPr>
              <p:cNvPr id="271" name="Oval 31">
                <a:extLst>
                  <a:ext uri="{FF2B5EF4-FFF2-40B4-BE49-F238E27FC236}">
                    <a16:creationId xmlns:a16="http://schemas.microsoft.com/office/drawing/2014/main" id="{5D18CAEE-7A5F-4480-A5F2-E2EE2C4308DD}"/>
                  </a:ext>
                </a:extLst>
              </p:cNvPr>
              <p:cNvSpPr>
                <a:spLocks noChangeArrowheads="1"/>
              </p:cNvSpPr>
              <p:nvPr/>
            </p:nvSpPr>
            <p:spPr bwMode="auto">
              <a:xfrm>
                <a:off x="5457" y="2567"/>
                <a:ext cx="107" cy="1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2" name="Freeform 33">
                <a:extLst>
                  <a:ext uri="{FF2B5EF4-FFF2-40B4-BE49-F238E27FC236}">
                    <a16:creationId xmlns:a16="http://schemas.microsoft.com/office/drawing/2014/main" id="{F83B1320-BA12-474F-97A8-EB7AA9C768F7}"/>
                  </a:ext>
                </a:extLst>
              </p:cNvPr>
              <p:cNvSpPr>
                <a:spLocks noEditPoints="1"/>
              </p:cNvSpPr>
              <p:nvPr/>
            </p:nvSpPr>
            <p:spPr bwMode="auto">
              <a:xfrm>
                <a:off x="5449" y="2562"/>
                <a:ext cx="120" cy="120"/>
              </a:xfrm>
              <a:custGeom>
                <a:avLst/>
                <a:gdLst>
                  <a:gd name="T0" fmla="*/ 45 w 88"/>
                  <a:gd name="T1" fmla="*/ 11 h 88"/>
                  <a:gd name="T2" fmla="*/ 78 w 88"/>
                  <a:gd name="T3" fmla="*/ 44 h 88"/>
                  <a:gd name="T4" fmla="*/ 45 w 88"/>
                  <a:gd name="T5" fmla="*/ 80 h 88"/>
                  <a:gd name="T6" fmla="*/ 11 w 88"/>
                  <a:gd name="T7" fmla="*/ 44 h 88"/>
                  <a:gd name="T8" fmla="*/ 45 w 88"/>
                  <a:gd name="T9" fmla="*/ 11 h 88"/>
                  <a:gd name="T10" fmla="*/ 45 w 88"/>
                  <a:gd name="T11" fmla="*/ 0 h 88"/>
                  <a:gd name="T12" fmla="*/ 0 w 88"/>
                  <a:gd name="T13" fmla="*/ 44 h 88"/>
                  <a:gd name="T14" fmla="*/ 45 w 88"/>
                  <a:gd name="T15" fmla="*/ 88 h 88"/>
                  <a:gd name="T16" fmla="*/ 88 w 88"/>
                  <a:gd name="T17" fmla="*/ 44 h 88"/>
                  <a:gd name="T18" fmla="*/ 45 w 88"/>
                  <a:gd name="T1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5" y="11"/>
                    </a:moveTo>
                    <a:cubicBezTo>
                      <a:pt x="62" y="11"/>
                      <a:pt x="78" y="26"/>
                      <a:pt x="78" y="44"/>
                    </a:cubicBezTo>
                    <a:cubicBezTo>
                      <a:pt x="78" y="64"/>
                      <a:pt x="62" y="80"/>
                      <a:pt x="45" y="80"/>
                    </a:cubicBezTo>
                    <a:cubicBezTo>
                      <a:pt x="26" y="80"/>
                      <a:pt x="11" y="64"/>
                      <a:pt x="11" y="44"/>
                    </a:cubicBezTo>
                    <a:cubicBezTo>
                      <a:pt x="13" y="26"/>
                      <a:pt x="28" y="11"/>
                      <a:pt x="45" y="11"/>
                    </a:cubicBezTo>
                    <a:moveTo>
                      <a:pt x="45" y="0"/>
                    </a:moveTo>
                    <a:cubicBezTo>
                      <a:pt x="19" y="0"/>
                      <a:pt x="0" y="20"/>
                      <a:pt x="0" y="44"/>
                    </a:cubicBezTo>
                    <a:cubicBezTo>
                      <a:pt x="0" y="69"/>
                      <a:pt x="19" y="88"/>
                      <a:pt x="45" y="88"/>
                    </a:cubicBezTo>
                    <a:cubicBezTo>
                      <a:pt x="69" y="88"/>
                      <a:pt x="88" y="69"/>
                      <a:pt x="88" y="44"/>
                    </a:cubicBezTo>
                    <a:cubicBezTo>
                      <a:pt x="88" y="20"/>
                      <a:pt x="69" y="0"/>
                      <a:pt x="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3" name="Oval 34">
                <a:extLst>
                  <a:ext uri="{FF2B5EF4-FFF2-40B4-BE49-F238E27FC236}">
                    <a16:creationId xmlns:a16="http://schemas.microsoft.com/office/drawing/2014/main" id="{72814510-9978-47FE-B74C-DC00144D1F00}"/>
                  </a:ext>
                </a:extLst>
              </p:cNvPr>
              <p:cNvSpPr>
                <a:spLocks noChangeArrowheads="1"/>
              </p:cNvSpPr>
              <p:nvPr/>
            </p:nvSpPr>
            <p:spPr bwMode="auto">
              <a:xfrm>
                <a:off x="5623" y="2288"/>
                <a:ext cx="108" cy="10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4" name="Freeform 36">
                <a:extLst>
                  <a:ext uri="{FF2B5EF4-FFF2-40B4-BE49-F238E27FC236}">
                    <a16:creationId xmlns:a16="http://schemas.microsoft.com/office/drawing/2014/main" id="{D76D0445-BD89-41FD-9298-4649AB4A27B8}"/>
                  </a:ext>
                </a:extLst>
              </p:cNvPr>
              <p:cNvSpPr>
                <a:spLocks noEditPoints="1"/>
              </p:cNvSpPr>
              <p:nvPr/>
            </p:nvSpPr>
            <p:spPr bwMode="auto">
              <a:xfrm>
                <a:off x="5615" y="2282"/>
                <a:ext cx="122" cy="121"/>
              </a:xfrm>
              <a:custGeom>
                <a:avLst/>
                <a:gdLst>
                  <a:gd name="T0" fmla="*/ 46 w 89"/>
                  <a:gd name="T1" fmla="*/ 11 h 88"/>
                  <a:gd name="T2" fmla="*/ 78 w 89"/>
                  <a:gd name="T3" fmla="*/ 44 h 88"/>
                  <a:gd name="T4" fmla="*/ 46 w 89"/>
                  <a:gd name="T5" fmla="*/ 79 h 88"/>
                  <a:gd name="T6" fmla="*/ 11 w 89"/>
                  <a:gd name="T7" fmla="*/ 44 h 88"/>
                  <a:gd name="T8" fmla="*/ 46 w 89"/>
                  <a:gd name="T9" fmla="*/ 11 h 88"/>
                  <a:gd name="T10" fmla="*/ 46 w 89"/>
                  <a:gd name="T11" fmla="*/ 0 h 88"/>
                  <a:gd name="T12" fmla="*/ 0 w 89"/>
                  <a:gd name="T13" fmla="*/ 44 h 88"/>
                  <a:gd name="T14" fmla="*/ 46 w 89"/>
                  <a:gd name="T15" fmla="*/ 88 h 88"/>
                  <a:gd name="T16" fmla="*/ 89 w 89"/>
                  <a:gd name="T17" fmla="*/ 44 h 88"/>
                  <a:gd name="T18" fmla="*/ 46 w 89"/>
                  <a:gd name="T1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8">
                    <a:moveTo>
                      <a:pt x="46" y="11"/>
                    </a:moveTo>
                    <a:cubicBezTo>
                      <a:pt x="63" y="11"/>
                      <a:pt x="78" y="26"/>
                      <a:pt x="78" y="44"/>
                    </a:cubicBezTo>
                    <a:cubicBezTo>
                      <a:pt x="78" y="64"/>
                      <a:pt x="63" y="79"/>
                      <a:pt x="46" y="79"/>
                    </a:cubicBezTo>
                    <a:cubicBezTo>
                      <a:pt x="26" y="79"/>
                      <a:pt x="11" y="64"/>
                      <a:pt x="11" y="44"/>
                    </a:cubicBezTo>
                    <a:cubicBezTo>
                      <a:pt x="13" y="26"/>
                      <a:pt x="28" y="11"/>
                      <a:pt x="46" y="11"/>
                    </a:cubicBezTo>
                    <a:moveTo>
                      <a:pt x="46" y="0"/>
                    </a:moveTo>
                    <a:cubicBezTo>
                      <a:pt x="20" y="0"/>
                      <a:pt x="0" y="20"/>
                      <a:pt x="0" y="44"/>
                    </a:cubicBezTo>
                    <a:cubicBezTo>
                      <a:pt x="0" y="68"/>
                      <a:pt x="20" y="88"/>
                      <a:pt x="46" y="88"/>
                    </a:cubicBezTo>
                    <a:cubicBezTo>
                      <a:pt x="69" y="88"/>
                      <a:pt x="89" y="68"/>
                      <a:pt x="89" y="44"/>
                    </a:cubicBezTo>
                    <a:cubicBezTo>
                      <a:pt x="89" y="20"/>
                      <a:pt x="69" y="0"/>
                      <a:pt x="4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5" name="Oval 37">
                <a:extLst>
                  <a:ext uri="{FF2B5EF4-FFF2-40B4-BE49-F238E27FC236}">
                    <a16:creationId xmlns:a16="http://schemas.microsoft.com/office/drawing/2014/main" id="{13878F3B-3DD0-43E3-AE3D-F305EA01E13D}"/>
                  </a:ext>
                </a:extLst>
              </p:cNvPr>
              <p:cNvSpPr>
                <a:spLocks noChangeArrowheads="1"/>
              </p:cNvSpPr>
              <p:nvPr/>
            </p:nvSpPr>
            <p:spPr bwMode="auto">
              <a:xfrm>
                <a:off x="5790" y="2567"/>
                <a:ext cx="107" cy="1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6" name="Freeform 39">
                <a:extLst>
                  <a:ext uri="{FF2B5EF4-FFF2-40B4-BE49-F238E27FC236}">
                    <a16:creationId xmlns:a16="http://schemas.microsoft.com/office/drawing/2014/main" id="{9C28FBCC-C013-4322-85FA-941C987C2485}"/>
                  </a:ext>
                </a:extLst>
              </p:cNvPr>
              <p:cNvSpPr>
                <a:spLocks noEditPoints="1"/>
              </p:cNvSpPr>
              <p:nvPr/>
            </p:nvSpPr>
            <p:spPr bwMode="auto">
              <a:xfrm>
                <a:off x="5782" y="2562"/>
                <a:ext cx="121" cy="120"/>
              </a:xfrm>
              <a:custGeom>
                <a:avLst/>
                <a:gdLst>
                  <a:gd name="T0" fmla="*/ 45 w 88"/>
                  <a:gd name="T1" fmla="*/ 11 h 88"/>
                  <a:gd name="T2" fmla="*/ 77 w 88"/>
                  <a:gd name="T3" fmla="*/ 44 h 88"/>
                  <a:gd name="T4" fmla="*/ 45 w 88"/>
                  <a:gd name="T5" fmla="*/ 80 h 88"/>
                  <a:gd name="T6" fmla="*/ 10 w 88"/>
                  <a:gd name="T7" fmla="*/ 44 h 88"/>
                  <a:gd name="T8" fmla="*/ 45 w 88"/>
                  <a:gd name="T9" fmla="*/ 11 h 88"/>
                  <a:gd name="T10" fmla="*/ 45 w 88"/>
                  <a:gd name="T11" fmla="*/ 0 h 88"/>
                  <a:gd name="T12" fmla="*/ 0 w 88"/>
                  <a:gd name="T13" fmla="*/ 44 h 88"/>
                  <a:gd name="T14" fmla="*/ 45 w 88"/>
                  <a:gd name="T15" fmla="*/ 88 h 88"/>
                  <a:gd name="T16" fmla="*/ 88 w 88"/>
                  <a:gd name="T17" fmla="*/ 44 h 88"/>
                  <a:gd name="T18" fmla="*/ 45 w 88"/>
                  <a:gd name="T1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5" y="11"/>
                    </a:moveTo>
                    <a:cubicBezTo>
                      <a:pt x="62" y="11"/>
                      <a:pt x="77" y="26"/>
                      <a:pt x="77" y="44"/>
                    </a:cubicBezTo>
                    <a:cubicBezTo>
                      <a:pt x="77" y="64"/>
                      <a:pt x="62" y="80"/>
                      <a:pt x="45" y="80"/>
                    </a:cubicBezTo>
                    <a:cubicBezTo>
                      <a:pt x="25" y="80"/>
                      <a:pt x="10" y="64"/>
                      <a:pt x="10" y="44"/>
                    </a:cubicBezTo>
                    <a:cubicBezTo>
                      <a:pt x="12" y="26"/>
                      <a:pt x="28" y="11"/>
                      <a:pt x="45" y="11"/>
                    </a:cubicBezTo>
                    <a:moveTo>
                      <a:pt x="45" y="0"/>
                    </a:moveTo>
                    <a:cubicBezTo>
                      <a:pt x="19" y="0"/>
                      <a:pt x="0" y="20"/>
                      <a:pt x="0" y="44"/>
                    </a:cubicBezTo>
                    <a:cubicBezTo>
                      <a:pt x="0" y="69"/>
                      <a:pt x="19" y="88"/>
                      <a:pt x="45" y="88"/>
                    </a:cubicBezTo>
                    <a:cubicBezTo>
                      <a:pt x="69" y="88"/>
                      <a:pt x="88" y="69"/>
                      <a:pt x="88" y="44"/>
                    </a:cubicBezTo>
                    <a:cubicBezTo>
                      <a:pt x="88" y="20"/>
                      <a:pt x="69" y="0"/>
                      <a:pt x="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7" name="Freeform 40">
                <a:extLst>
                  <a:ext uri="{FF2B5EF4-FFF2-40B4-BE49-F238E27FC236}">
                    <a16:creationId xmlns:a16="http://schemas.microsoft.com/office/drawing/2014/main" id="{26C05308-B2EA-49DA-B388-D16245CD99E4}"/>
                  </a:ext>
                </a:extLst>
              </p:cNvPr>
              <p:cNvSpPr>
                <a:spLocks/>
              </p:cNvSpPr>
              <p:nvPr/>
            </p:nvSpPr>
            <p:spPr bwMode="auto">
              <a:xfrm>
                <a:off x="5538" y="2670"/>
                <a:ext cx="221" cy="58"/>
              </a:xfrm>
              <a:custGeom>
                <a:avLst/>
                <a:gdLst>
                  <a:gd name="T0" fmla="*/ 161 w 161"/>
                  <a:gd name="T1" fmla="*/ 29 h 42"/>
                  <a:gd name="T2" fmla="*/ 101 w 161"/>
                  <a:gd name="T3" fmla="*/ 42 h 42"/>
                  <a:gd name="T4" fmla="*/ 0 w 161"/>
                  <a:gd name="T5" fmla="*/ 0 h 42"/>
                </a:gdLst>
                <a:ahLst/>
                <a:cxnLst>
                  <a:cxn ang="0">
                    <a:pos x="T0" y="T1"/>
                  </a:cxn>
                  <a:cxn ang="0">
                    <a:pos x="T2" y="T3"/>
                  </a:cxn>
                  <a:cxn ang="0">
                    <a:pos x="T4" y="T5"/>
                  </a:cxn>
                </a:cxnLst>
                <a:rect l="0" t="0" r="r" b="b"/>
                <a:pathLst>
                  <a:path w="161" h="42">
                    <a:moveTo>
                      <a:pt x="161" y="29"/>
                    </a:moveTo>
                    <a:cubicBezTo>
                      <a:pt x="143" y="37"/>
                      <a:pt x="123" y="42"/>
                      <a:pt x="101" y="42"/>
                    </a:cubicBezTo>
                    <a:cubicBezTo>
                      <a:pt x="62" y="42"/>
                      <a:pt x="26" y="26"/>
                      <a:pt x="0" y="0"/>
                    </a:cubicBezTo>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474746"/>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8" name="Freeform 41">
                <a:extLst>
                  <a:ext uri="{FF2B5EF4-FFF2-40B4-BE49-F238E27FC236}">
                    <a16:creationId xmlns:a16="http://schemas.microsoft.com/office/drawing/2014/main" id="{29399009-873D-492A-9F63-188EF9A47305}"/>
                  </a:ext>
                </a:extLst>
              </p:cNvPr>
              <p:cNvSpPr>
                <a:spLocks/>
              </p:cNvSpPr>
              <p:nvPr/>
            </p:nvSpPr>
            <p:spPr bwMode="auto">
              <a:xfrm>
                <a:off x="5771" y="2359"/>
                <a:ext cx="102" cy="215"/>
              </a:xfrm>
              <a:custGeom>
                <a:avLst/>
                <a:gdLst>
                  <a:gd name="T0" fmla="*/ 0 w 74"/>
                  <a:gd name="T1" fmla="*/ 0 h 157"/>
                  <a:gd name="T2" fmla="*/ 74 w 74"/>
                  <a:gd name="T3" fmla="*/ 126 h 157"/>
                  <a:gd name="T4" fmla="*/ 71 w 74"/>
                  <a:gd name="T5" fmla="*/ 157 h 157"/>
                </a:gdLst>
                <a:ahLst/>
                <a:cxnLst>
                  <a:cxn ang="0">
                    <a:pos x="T0" y="T1"/>
                  </a:cxn>
                  <a:cxn ang="0">
                    <a:pos x="T2" y="T3"/>
                  </a:cxn>
                  <a:cxn ang="0">
                    <a:pos x="T4" y="T5"/>
                  </a:cxn>
                </a:cxnLst>
                <a:rect l="0" t="0" r="r" b="b"/>
                <a:pathLst>
                  <a:path w="74" h="157">
                    <a:moveTo>
                      <a:pt x="0" y="0"/>
                    </a:moveTo>
                    <a:cubicBezTo>
                      <a:pt x="44" y="24"/>
                      <a:pt x="74" y="72"/>
                      <a:pt x="74" y="126"/>
                    </a:cubicBezTo>
                    <a:cubicBezTo>
                      <a:pt x="74" y="137"/>
                      <a:pt x="73" y="147"/>
                      <a:pt x="71" y="157"/>
                    </a:cubicBezTo>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474746"/>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9" name="Freeform 42">
                <a:extLst>
                  <a:ext uri="{FF2B5EF4-FFF2-40B4-BE49-F238E27FC236}">
                    <a16:creationId xmlns:a16="http://schemas.microsoft.com/office/drawing/2014/main" id="{DEA970CD-DD63-4D76-A335-2C157B3192DB}"/>
                  </a:ext>
                </a:extLst>
              </p:cNvPr>
              <p:cNvSpPr>
                <a:spLocks/>
              </p:cNvSpPr>
              <p:nvPr/>
            </p:nvSpPr>
            <p:spPr bwMode="auto">
              <a:xfrm>
                <a:off x="5482" y="2343"/>
                <a:ext cx="141" cy="182"/>
              </a:xfrm>
              <a:custGeom>
                <a:avLst/>
                <a:gdLst>
                  <a:gd name="T0" fmla="*/ 0 w 103"/>
                  <a:gd name="T1" fmla="*/ 133 h 133"/>
                  <a:gd name="T2" fmla="*/ 103 w 103"/>
                  <a:gd name="T3" fmla="*/ 0 h 133"/>
                </a:gdLst>
                <a:ahLst/>
                <a:cxnLst>
                  <a:cxn ang="0">
                    <a:pos x="T0" y="T1"/>
                  </a:cxn>
                  <a:cxn ang="0">
                    <a:pos x="T2" y="T3"/>
                  </a:cxn>
                </a:cxnLst>
                <a:rect l="0" t="0" r="r" b="b"/>
                <a:pathLst>
                  <a:path w="103" h="133">
                    <a:moveTo>
                      <a:pt x="0" y="133"/>
                    </a:moveTo>
                    <a:cubicBezTo>
                      <a:pt x="2" y="70"/>
                      <a:pt x="45" y="17"/>
                      <a:pt x="103" y="0"/>
                    </a:cubicBezTo>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474746"/>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7" name="Group 6">
            <a:extLst>
              <a:ext uri="{FF2B5EF4-FFF2-40B4-BE49-F238E27FC236}">
                <a16:creationId xmlns:a16="http://schemas.microsoft.com/office/drawing/2014/main" id="{DABBFF97-3BB2-4BB7-A69A-9D1FC10FF351}"/>
              </a:ext>
            </a:extLst>
          </p:cNvPr>
          <p:cNvGrpSpPr/>
          <p:nvPr/>
        </p:nvGrpSpPr>
        <p:grpSpPr>
          <a:xfrm>
            <a:off x="971684" y="2220822"/>
            <a:ext cx="590870" cy="590870"/>
            <a:chOff x="4528436" y="4739763"/>
            <a:chExt cx="790575" cy="790575"/>
          </a:xfrm>
        </p:grpSpPr>
        <p:sp>
          <p:nvSpPr>
            <p:cNvPr id="251" name="Rectangle 250">
              <a:extLst>
                <a:ext uri="{FF2B5EF4-FFF2-40B4-BE49-F238E27FC236}">
                  <a16:creationId xmlns:a16="http://schemas.microsoft.com/office/drawing/2014/main" id="{D4EAB857-FB8F-4BF3-BD1C-024E03E35208}"/>
                </a:ext>
              </a:extLst>
            </p:cNvPr>
            <p:cNvSpPr/>
            <p:nvPr/>
          </p:nvSpPr>
          <p:spPr>
            <a:xfrm>
              <a:off x="4528436" y="4739763"/>
              <a:ext cx="790575" cy="790575"/>
            </a:xfrm>
            <a:prstGeom prst="rect">
              <a:avLst/>
            </a:prstGeom>
            <a:solidFill>
              <a:srgbClr val="36482A"/>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Shopping</a:t>
              </a:r>
              <a:r>
                <a:rPr kumimoji="0" lang="en-US" sz="700" b="0" i="0" u="none" strike="noStrike" kern="1200" cap="none" spc="0" normalizeH="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 Cart</a:t>
              </a: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52" name="Group 251">
              <a:extLst>
                <a:ext uri="{FF2B5EF4-FFF2-40B4-BE49-F238E27FC236}">
                  <a16:creationId xmlns:a16="http://schemas.microsoft.com/office/drawing/2014/main" id="{94879171-DC7C-4CAE-A6B6-CEF973FDE92D}"/>
                </a:ext>
              </a:extLst>
            </p:cNvPr>
            <p:cNvGrpSpPr/>
            <p:nvPr/>
          </p:nvGrpSpPr>
          <p:grpSpPr>
            <a:xfrm>
              <a:off x="4720148" y="4870777"/>
              <a:ext cx="325011" cy="298656"/>
              <a:chOff x="8966201" y="5446713"/>
              <a:chExt cx="541338" cy="511175"/>
            </a:xfrm>
          </p:grpSpPr>
          <p:sp>
            <p:nvSpPr>
              <p:cNvPr id="253" name="Freeform 115">
                <a:extLst>
                  <a:ext uri="{FF2B5EF4-FFF2-40B4-BE49-F238E27FC236}">
                    <a16:creationId xmlns:a16="http://schemas.microsoft.com/office/drawing/2014/main" id="{BB967484-4488-4DCD-836E-5B5FB5CD80CA}"/>
                  </a:ext>
                </a:extLst>
              </p:cNvPr>
              <p:cNvSpPr>
                <a:spLocks noEditPoints="1"/>
              </p:cNvSpPr>
              <p:nvPr/>
            </p:nvSpPr>
            <p:spPr bwMode="auto">
              <a:xfrm>
                <a:off x="9070976" y="5551488"/>
                <a:ext cx="436563" cy="260350"/>
              </a:xfrm>
              <a:custGeom>
                <a:avLst/>
                <a:gdLst>
                  <a:gd name="T0" fmla="*/ 48 w 275"/>
                  <a:gd name="T1" fmla="*/ 161 h 164"/>
                  <a:gd name="T2" fmla="*/ 239 w 275"/>
                  <a:gd name="T3" fmla="*/ 161 h 164"/>
                  <a:gd name="T4" fmla="*/ 275 w 275"/>
                  <a:gd name="T5" fmla="*/ 0 h 164"/>
                  <a:gd name="T6" fmla="*/ 0 w 275"/>
                  <a:gd name="T7" fmla="*/ 0 h 164"/>
                  <a:gd name="T8" fmla="*/ 48 w 275"/>
                  <a:gd name="T9" fmla="*/ 164 h 164"/>
                  <a:gd name="T10" fmla="*/ 48 w 275"/>
                  <a:gd name="T11" fmla="*/ 164 h 164"/>
                </a:gdLst>
                <a:ahLst/>
                <a:cxnLst>
                  <a:cxn ang="0">
                    <a:pos x="T0" y="T1"/>
                  </a:cxn>
                  <a:cxn ang="0">
                    <a:pos x="T2" y="T3"/>
                  </a:cxn>
                  <a:cxn ang="0">
                    <a:pos x="T4" y="T5"/>
                  </a:cxn>
                  <a:cxn ang="0">
                    <a:pos x="T6" y="T7"/>
                  </a:cxn>
                  <a:cxn ang="0">
                    <a:pos x="T8" y="T9"/>
                  </a:cxn>
                  <a:cxn ang="0">
                    <a:pos x="T10" y="T11"/>
                  </a:cxn>
                </a:cxnLst>
                <a:rect l="0" t="0" r="r" b="b"/>
                <a:pathLst>
                  <a:path w="275" h="164">
                    <a:moveTo>
                      <a:pt x="48" y="161"/>
                    </a:moveTo>
                    <a:lnTo>
                      <a:pt x="239" y="161"/>
                    </a:lnTo>
                    <a:lnTo>
                      <a:pt x="275" y="0"/>
                    </a:lnTo>
                    <a:lnTo>
                      <a:pt x="0" y="0"/>
                    </a:lnTo>
                    <a:moveTo>
                      <a:pt x="48" y="164"/>
                    </a:moveTo>
                    <a:lnTo>
                      <a:pt x="48" y="164"/>
                    </a:lnTo>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4" name="Oval 116">
                <a:extLst>
                  <a:ext uri="{FF2B5EF4-FFF2-40B4-BE49-F238E27FC236}">
                    <a16:creationId xmlns:a16="http://schemas.microsoft.com/office/drawing/2014/main" id="{988AAEB6-610E-4DE7-8F06-612E65DE340F}"/>
                  </a:ext>
                </a:extLst>
              </p:cNvPr>
              <p:cNvSpPr>
                <a:spLocks noChangeArrowheads="1"/>
              </p:cNvSpPr>
              <p:nvPr/>
            </p:nvSpPr>
            <p:spPr bwMode="auto">
              <a:xfrm>
                <a:off x="9136063" y="5875338"/>
                <a:ext cx="82550" cy="82550"/>
              </a:xfrm>
              <a:prstGeom prst="ellipse">
                <a:avLst/>
              </a:pr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5" name="Oval 117">
                <a:extLst>
                  <a:ext uri="{FF2B5EF4-FFF2-40B4-BE49-F238E27FC236}">
                    <a16:creationId xmlns:a16="http://schemas.microsoft.com/office/drawing/2014/main" id="{62EEFD08-71C2-4CB1-AE6C-704EBD3A6668}"/>
                  </a:ext>
                </a:extLst>
              </p:cNvPr>
              <p:cNvSpPr>
                <a:spLocks noChangeArrowheads="1"/>
              </p:cNvSpPr>
              <p:nvPr/>
            </p:nvSpPr>
            <p:spPr bwMode="auto">
              <a:xfrm>
                <a:off x="9353551" y="5875338"/>
                <a:ext cx="82550" cy="82550"/>
              </a:xfrm>
              <a:prstGeom prst="ellipse">
                <a:avLst/>
              </a:pr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6" name="Line 118">
                <a:extLst>
                  <a:ext uri="{FF2B5EF4-FFF2-40B4-BE49-F238E27FC236}">
                    <a16:creationId xmlns:a16="http://schemas.microsoft.com/office/drawing/2014/main" id="{47D0DBE4-0BCF-43B2-8E82-4E8F0F81A7E7}"/>
                  </a:ext>
                </a:extLst>
              </p:cNvPr>
              <p:cNvSpPr>
                <a:spLocks noChangeShapeType="1"/>
              </p:cNvSpPr>
              <p:nvPr/>
            </p:nvSpPr>
            <p:spPr bwMode="auto">
              <a:xfrm>
                <a:off x="9166226" y="5894388"/>
                <a:ext cx="0"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7" name="Line 119">
                <a:extLst>
                  <a:ext uri="{FF2B5EF4-FFF2-40B4-BE49-F238E27FC236}">
                    <a16:creationId xmlns:a16="http://schemas.microsoft.com/office/drawing/2014/main" id="{D1AF83FE-7C17-4830-BFE9-B40055391D17}"/>
                  </a:ext>
                </a:extLst>
              </p:cNvPr>
              <p:cNvSpPr>
                <a:spLocks noChangeShapeType="1"/>
              </p:cNvSpPr>
              <p:nvPr/>
            </p:nvSpPr>
            <p:spPr bwMode="auto">
              <a:xfrm>
                <a:off x="9142413" y="5799138"/>
                <a:ext cx="0"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8" name="Freeform 120">
                <a:extLst>
                  <a:ext uri="{FF2B5EF4-FFF2-40B4-BE49-F238E27FC236}">
                    <a16:creationId xmlns:a16="http://schemas.microsoft.com/office/drawing/2014/main" id="{ED507814-5581-4DCB-8F26-274D1D110005}"/>
                  </a:ext>
                </a:extLst>
              </p:cNvPr>
              <p:cNvSpPr>
                <a:spLocks/>
              </p:cNvSpPr>
              <p:nvPr/>
            </p:nvSpPr>
            <p:spPr bwMode="auto">
              <a:xfrm>
                <a:off x="8966201" y="5446713"/>
                <a:ext cx="195263" cy="428625"/>
              </a:xfrm>
              <a:custGeom>
                <a:avLst/>
                <a:gdLst>
                  <a:gd name="T0" fmla="*/ 123 w 123"/>
                  <a:gd name="T1" fmla="*/ 270 h 270"/>
                  <a:gd name="T2" fmla="*/ 55 w 123"/>
                  <a:gd name="T3" fmla="*/ 0 h 270"/>
                  <a:gd name="T4" fmla="*/ 0 w 123"/>
                  <a:gd name="T5" fmla="*/ 0 h 270"/>
                </a:gdLst>
                <a:ahLst/>
                <a:cxnLst>
                  <a:cxn ang="0">
                    <a:pos x="T0" y="T1"/>
                  </a:cxn>
                  <a:cxn ang="0">
                    <a:pos x="T2" y="T3"/>
                  </a:cxn>
                  <a:cxn ang="0">
                    <a:pos x="T4" y="T5"/>
                  </a:cxn>
                </a:cxnLst>
                <a:rect l="0" t="0" r="r" b="b"/>
                <a:pathLst>
                  <a:path w="123" h="270">
                    <a:moveTo>
                      <a:pt x="123" y="270"/>
                    </a:moveTo>
                    <a:lnTo>
                      <a:pt x="55" y="0"/>
                    </a:lnTo>
                    <a:lnTo>
                      <a:pt x="0" y="0"/>
                    </a:lnTo>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9" name="Line 121">
                <a:extLst>
                  <a:ext uri="{FF2B5EF4-FFF2-40B4-BE49-F238E27FC236}">
                    <a16:creationId xmlns:a16="http://schemas.microsoft.com/office/drawing/2014/main" id="{BFBC5B0D-3E4C-465F-A766-41522E9927DB}"/>
                  </a:ext>
                </a:extLst>
              </p:cNvPr>
              <p:cNvSpPr>
                <a:spLocks noChangeShapeType="1"/>
              </p:cNvSpPr>
              <p:nvPr/>
            </p:nvSpPr>
            <p:spPr bwMode="auto">
              <a:xfrm>
                <a:off x="9177338" y="5875338"/>
                <a:ext cx="217488"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grpSp>
      </p:grpSp>
    </p:spTree>
    <p:extLst>
      <p:ext uri="{BB962C8B-B14F-4D97-AF65-F5344CB8AC3E}">
        <p14:creationId xmlns:p14="http://schemas.microsoft.com/office/powerpoint/2010/main" val="188476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Deployment Pipelines with </a:t>
            </a:r>
            <a:br>
              <a:rPr lang="en-US" sz="3200" dirty="0"/>
            </a:br>
            <a:r>
              <a:rPr lang="en-US" sz="3200" dirty="0"/>
              <a:t>AWS </a:t>
            </a:r>
            <a:r>
              <a:rPr lang="en-US" sz="3200" dirty="0" err="1"/>
              <a:t>CodePipeline</a:t>
            </a:r>
            <a:endParaRPr lang="en-US" sz="3200" dirty="0"/>
          </a:p>
        </p:txBody>
      </p:sp>
    </p:spTree>
    <p:extLst>
      <p:ext uri="{BB962C8B-B14F-4D97-AF65-F5344CB8AC3E}">
        <p14:creationId xmlns:p14="http://schemas.microsoft.com/office/powerpoint/2010/main" val="407942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sz="half" idx="4294967295"/>
          </p:nvPr>
        </p:nvSpPr>
        <p:spPr>
          <a:xfrm>
            <a:off x="4817927" y="236538"/>
            <a:ext cx="4326073" cy="4906962"/>
          </a:xfrm>
          <a:prstGeom prst="rect">
            <a:avLst/>
          </a:prstGeom>
        </p:spPr>
        <p:txBody>
          <a:bodyPr>
            <a:noAutofit/>
          </a:bodyPr>
          <a:lstStyle/>
          <a:p>
            <a:pPr marL="285750" indent="-285750">
              <a:buFont typeface="Arial" panose="020B0604020202020204" pitchFamily="34" charset="0"/>
              <a:buChar char="•"/>
            </a:pPr>
            <a:r>
              <a:rPr lang="en-US" sz="2000" b="1" dirty="0"/>
              <a:t>Single-purpose</a:t>
            </a:r>
            <a:br>
              <a:rPr lang="en-US" sz="2000" b="1" dirty="0"/>
            </a:br>
            <a:endParaRPr lang="en-US" sz="2000" b="1" dirty="0"/>
          </a:p>
          <a:p>
            <a:pPr marL="285750" indent="-285750">
              <a:buFont typeface="Arial" panose="020B0604020202020204" pitchFamily="34" charset="0"/>
              <a:buChar char="•"/>
            </a:pPr>
            <a:r>
              <a:rPr lang="en-US" sz="2000" b="1" dirty="0"/>
              <a:t>Connect only through APIs</a:t>
            </a:r>
            <a:br>
              <a:rPr lang="en-US" sz="2000" b="1" dirty="0"/>
            </a:br>
            <a:endParaRPr lang="en-US" sz="2000" b="1" dirty="0"/>
          </a:p>
          <a:p>
            <a:pPr marL="285750" indent="-285750">
              <a:buFont typeface="Arial" panose="020B0604020202020204" pitchFamily="34" charset="0"/>
              <a:buChar char="•"/>
            </a:pPr>
            <a:r>
              <a:rPr lang="en-US" sz="2000" b="1" dirty="0"/>
              <a:t>Connect over HTTPS</a:t>
            </a:r>
            <a:br>
              <a:rPr lang="en-US" sz="2000" b="1" dirty="0"/>
            </a:br>
            <a:endParaRPr lang="en-US" sz="2000" b="1" dirty="0"/>
          </a:p>
          <a:p>
            <a:pPr marL="285750" indent="-285750">
              <a:buFont typeface="Arial" panose="020B0604020202020204" pitchFamily="34" charset="0"/>
              <a:buChar char="•"/>
            </a:pPr>
            <a:r>
              <a:rPr lang="en-US" sz="2000" b="1" dirty="0"/>
              <a:t>Largely “black boxes” to each other</a:t>
            </a:r>
            <a:br>
              <a:rPr lang="en-US" sz="2000" b="1" dirty="0"/>
            </a:br>
            <a:endParaRPr lang="en-US" sz="2000" b="1" dirty="0"/>
          </a:p>
          <a:p>
            <a:pPr marL="285750" indent="-285750">
              <a:buFont typeface="Arial" panose="020B0604020202020204" pitchFamily="34" charset="0"/>
              <a:buChar char="•"/>
            </a:pPr>
            <a:r>
              <a:rPr lang="en-US" sz="2000" b="1" dirty="0"/>
              <a:t>“Microservices”</a:t>
            </a:r>
          </a:p>
        </p:txBody>
      </p:sp>
      <p:sp>
        <p:nvSpPr>
          <p:cNvPr id="5" name="Rectangle 4"/>
          <p:cNvSpPr/>
          <p:nvPr/>
        </p:nvSpPr>
        <p:spPr>
          <a:xfrm>
            <a:off x="0" y="0"/>
            <a:ext cx="4817927" cy="51435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91437" tIns="45719" rIns="91437" bIns="45719" rtlCol="0" anchor="ctr"/>
          <a:lstStyle/>
          <a:p>
            <a:pPr defTabSz="457206"/>
            <a:endParaRPr lang="en-US">
              <a:solidFill>
                <a:srgbClr val="FFFFFF"/>
              </a:solidFill>
            </a:endParaRPr>
          </a:p>
        </p:txBody>
      </p:sp>
      <p:pic>
        <p:nvPicPr>
          <p:cNvPr id="39938" name="Picture 2" descr="http://image.slidesharecdn.com/spot208-141114135205-conversion-gate01/95/spot208-managing-the-pace-of-innovation-behind-the-scenes-at-aws-aws-reinvent-2014-26-1024.jpg?cb=141599482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749" y="433115"/>
            <a:ext cx="4832676" cy="4513808"/>
          </a:xfrm>
          <a:prstGeom prst="rect">
            <a:avLst/>
          </a:prstGeom>
          <a:noFill/>
        </p:spPr>
      </p:pic>
    </p:spTree>
    <p:extLst>
      <p:ext uri="{BB962C8B-B14F-4D97-AF65-F5344CB8AC3E}">
        <p14:creationId xmlns:p14="http://schemas.microsoft.com/office/powerpoint/2010/main" val="84450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pasted-image.tiff" descr="pasted-image.tif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2506"/>
            <a:ext cx="9189159" cy="5168515"/>
          </a:xfrm>
          <a:prstGeom prst="rect">
            <a:avLst/>
          </a:prstGeom>
          <a:ln w="12700">
            <a:miter lim="400000"/>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7022" y="4697283"/>
            <a:ext cx="476275" cy="285765"/>
          </a:xfrm>
          <a:prstGeom prst="rect">
            <a:avLst/>
          </a:prstGeom>
        </p:spPr>
      </p:pic>
    </p:spTree>
    <p:extLst>
      <p:ext uri="{BB962C8B-B14F-4D97-AF65-F5344CB8AC3E}">
        <p14:creationId xmlns:p14="http://schemas.microsoft.com/office/powerpoint/2010/main" val="346791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E7E0-3D03-E749-9F84-648E907C8D94}"/>
              </a:ext>
            </a:extLst>
          </p:cNvPr>
          <p:cNvSpPr>
            <a:spLocks noGrp="1"/>
          </p:cNvSpPr>
          <p:nvPr>
            <p:ph type="title"/>
          </p:nvPr>
        </p:nvSpPr>
        <p:spPr/>
        <p:txBody>
          <a:bodyPr/>
          <a:lstStyle/>
          <a:p>
            <a:r>
              <a:rPr lang="en-US" dirty="0"/>
              <a:t>Deployment Pipeline with AWS </a:t>
            </a:r>
            <a:r>
              <a:rPr lang="en-US" dirty="0" err="1"/>
              <a:t>Fargate</a:t>
            </a:r>
            <a:endParaRPr lang="en-US" dirty="0"/>
          </a:p>
        </p:txBody>
      </p:sp>
      <p:cxnSp>
        <p:nvCxnSpPr>
          <p:cNvPr id="50" name="Straight Arrow Connector 49">
            <a:extLst>
              <a:ext uri="{FF2B5EF4-FFF2-40B4-BE49-F238E27FC236}">
                <a16:creationId xmlns:a16="http://schemas.microsoft.com/office/drawing/2014/main" id="{23641743-E39B-0B48-83AB-2F96746B7C15}"/>
              </a:ext>
            </a:extLst>
          </p:cNvPr>
          <p:cNvCxnSpPr>
            <a:cxnSpLocks/>
            <a:stCxn id="94" idx="3"/>
            <a:endCxn id="96" idx="1"/>
          </p:cNvCxnSpPr>
          <p:nvPr/>
        </p:nvCxnSpPr>
        <p:spPr>
          <a:xfrm>
            <a:off x="836453" y="3254459"/>
            <a:ext cx="1443171" cy="10782"/>
          </a:xfrm>
          <a:prstGeom prst="straightConnector1">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pic>
        <p:nvPicPr>
          <p:cNvPr id="52" name="Picture 51">
            <a:extLst>
              <a:ext uri="{FF2B5EF4-FFF2-40B4-BE49-F238E27FC236}">
                <a16:creationId xmlns:a16="http://schemas.microsoft.com/office/drawing/2014/main" id="{AE937D1F-57D7-0A47-A56D-A63C90CEA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622" y="2996779"/>
            <a:ext cx="427372" cy="515361"/>
          </a:xfrm>
          <a:prstGeom prst="rect">
            <a:avLst/>
          </a:prstGeom>
        </p:spPr>
      </p:pic>
      <p:sp>
        <p:nvSpPr>
          <p:cNvPr id="54" name="Rectangle 53">
            <a:extLst>
              <a:ext uri="{FF2B5EF4-FFF2-40B4-BE49-F238E27FC236}">
                <a16:creationId xmlns:a16="http://schemas.microsoft.com/office/drawing/2014/main" id="{A64E469B-9A20-2344-83CC-DA3625C6F552}"/>
              </a:ext>
            </a:extLst>
          </p:cNvPr>
          <p:cNvSpPr/>
          <p:nvPr/>
        </p:nvSpPr>
        <p:spPr>
          <a:xfrm>
            <a:off x="1501247" y="2777805"/>
            <a:ext cx="3036711" cy="1129553"/>
          </a:xfrm>
          <a:prstGeom prst="rect">
            <a:avLst/>
          </a:prstGeom>
          <a:noFill/>
          <a:ln w="9525">
            <a:solidFill>
              <a:schemeClr val="bg1"/>
            </a:solidFill>
            <a:prstDash val="dash"/>
            <a:tailEnd type="arrow" w="lg"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0" rIns="109728" bIns="91440" numCol="1" spcCol="0" rtlCol="0" fromWordArt="0" anchor="b" anchorCtr="0" forceAA="0" compatLnSpc="1">
            <a:prstTxWarp prst="textNoShape">
              <a:avLst/>
            </a:prstTxWarp>
            <a:noAutofit/>
          </a:bodyPr>
          <a:lstStyle/>
          <a:p>
            <a:pPr algn="r" defTabSz="685800">
              <a:lnSpc>
                <a:spcPct val="90000"/>
              </a:lnSpc>
            </a:pPr>
            <a:endParaRPr lang="en-US" sz="800" dirty="0">
              <a:solidFill>
                <a:schemeClr val="dk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5" name="Picture 54">
            <a:extLst>
              <a:ext uri="{FF2B5EF4-FFF2-40B4-BE49-F238E27FC236}">
                <a16:creationId xmlns:a16="http://schemas.microsoft.com/office/drawing/2014/main" id="{B1F2578C-12DF-DA4A-8C5F-FB3CF32F3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481" y="3580769"/>
            <a:ext cx="418978" cy="501399"/>
          </a:xfrm>
          <a:prstGeom prst="rect">
            <a:avLst/>
          </a:prstGeom>
        </p:spPr>
      </p:pic>
      <p:sp>
        <p:nvSpPr>
          <p:cNvPr id="56" name="TextBox 55">
            <a:extLst>
              <a:ext uri="{FF2B5EF4-FFF2-40B4-BE49-F238E27FC236}">
                <a16:creationId xmlns:a16="http://schemas.microsoft.com/office/drawing/2014/main" id="{D4DA941C-B42E-DD40-8183-F6401083B12A}"/>
              </a:ext>
            </a:extLst>
          </p:cNvPr>
          <p:cNvSpPr txBox="1"/>
          <p:nvPr/>
        </p:nvSpPr>
        <p:spPr>
          <a:xfrm>
            <a:off x="982437" y="4082940"/>
            <a:ext cx="1039067"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a:t>
            </a:r>
            <a:r>
              <a:rPr lang="en-US" dirty="0" err="1">
                <a:solidFill>
                  <a:schemeClr val="bg1"/>
                </a:solidFill>
              </a:rPr>
              <a:t>CodePipeline</a:t>
            </a:r>
            <a:endParaRPr lang="en-US" dirty="0">
              <a:solidFill>
                <a:schemeClr val="bg1"/>
              </a:solidFill>
            </a:endParaRPr>
          </a:p>
        </p:txBody>
      </p:sp>
      <p:sp>
        <p:nvSpPr>
          <p:cNvPr id="57" name="TextBox 56">
            <a:extLst>
              <a:ext uri="{FF2B5EF4-FFF2-40B4-BE49-F238E27FC236}">
                <a16:creationId xmlns:a16="http://schemas.microsoft.com/office/drawing/2014/main" id="{F3A03D80-023C-D540-8224-5A4A83E83589}"/>
              </a:ext>
            </a:extLst>
          </p:cNvPr>
          <p:cNvSpPr txBox="1"/>
          <p:nvPr/>
        </p:nvSpPr>
        <p:spPr>
          <a:xfrm>
            <a:off x="2282196" y="3527976"/>
            <a:ext cx="514885"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GitHub</a:t>
            </a:r>
          </a:p>
        </p:txBody>
      </p:sp>
      <p:sp>
        <p:nvSpPr>
          <p:cNvPr id="58" name="TextBox 57">
            <a:extLst>
              <a:ext uri="{FF2B5EF4-FFF2-40B4-BE49-F238E27FC236}">
                <a16:creationId xmlns:a16="http://schemas.microsoft.com/office/drawing/2014/main" id="{66B729B8-4B3E-0B48-A725-3D277E4F079C}"/>
              </a:ext>
            </a:extLst>
          </p:cNvPr>
          <p:cNvSpPr txBox="1"/>
          <p:nvPr/>
        </p:nvSpPr>
        <p:spPr>
          <a:xfrm>
            <a:off x="3529686" y="3494108"/>
            <a:ext cx="904414"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a:t>
            </a:r>
            <a:r>
              <a:rPr lang="en-US" dirty="0" err="1">
                <a:solidFill>
                  <a:schemeClr val="bg1"/>
                </a:solidFill>
              </a:rPr>
              <a:t>CodeBuild</a:t>
            </a:r>
            <a:endParaRPr lang="en-US" dirty="0">
              <a:solidFill>
                <a:schemeClr val="bg1"/>
              </a:solidFill>
            </a:endParaRPr>
          </a:p>
        </p:txBody>
      </p:sp>
      <p:grpSp>
        <p:nvGrpSpPr>
          <p:cNvPr id="60" name="Group 59">
            <a:extLst>
              <a:ext uri="{FF2B5EF4-FFF2-40B4-BE49-F238E27FC236}">
                <a16:creationId xmlns:a16="http://schemas.microsoft.com/office/drawing/2014/main" id="{5FABC6BE-DF8A-3F44-835D-75888A82C24B}"/>
              </a:ext>
            </a:extLst>
          </p:cNvPr>
          <p:cNvGrpSpPr/>
          <p:nvPr/>
        </p:nvGrpSpPr>
        <p:grpSpPr>
          <a:xfrm>
            <a:off x="3550023" y="1316786"/>
            <a:ext cx="774571" cy="719489"/>
            <a:chOff x="3550023" y="1385077"/>
            <a:chExt cx="774571" cy="719489"/>
          </a:xfrm>
        </p:grpSpPr>
        <p:pic>
          <p:nvPicPr>
            <p:cNvPr id="61" name="Picture 60">
              <a:extLst>
                <a:ext uri="{FF2B5EF4-FFF2-40B4-BE49-F238E27FC236}">
                  <a16:creationId xmlns:a16="http://schemas.microsoft.com/office/drawing/2014/main" id="{51A6B396-240E-E049-8B36-4F948A7437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7453" y="1385077"/>
              <a:ext cx="469684" cy="484836"/>
            </a:xfrm>
            <a:prstGeom prst="rect">
              <a:avLst/>
            </a:prstGeom>
          </p:spPr>
        </p:pic>
        <p:sp>
          <p:nvSpPr>
            <p:cNvPr id="62" name="TextBox 61">
              <a:extLst>
                <a:ext uri="{FF2B5EF4-FFF2-40B4-BE49-F238E27FC236}">
                  <a16:creationId xmlns:a16="http://schemas.microsoft.com/office/drawing/2014/main" id="{1514FFEA-00EE-A146-ACCA-C125B2A20266}"/>
                </a:ext>
              </a:extLst>
            </p:cNvPr>
            <p:cNvSpPr txBox="1"/>
            <p:nvPr/>
          </p:nvSpPr>
          <p:spPr>
            <a:xfrm>
              <a:off x="3550023" y="1855267"/>
              <a:ext cx="774571"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Amazon ECR</a:t>
              </a:r>
            </a:p>
          </p:txBody>
        </p:sp>
      </p:grpSp>
      <p:sp>
        <p:nvSpPr>
          <p:cNvPr id="63" name="Rounded Rectangle 19">
            <a:extLst>
              <a:ext uri="{FF2B5EF4-FFF2-40B4-BE49-F238E27FC236}">
                <a16:creationId xmlns:a16="http://schemas.microsoft.com/office/drawing/2014/main" id="{751E7079-D072-C44E-9BC7-F6A792A548AC}"/>
              </a:ext>
            </a:extLst>
          </p:cNvPr>
          <p:cNvSpPr/>
          <p:nvPr/>
        </p:nvSpPr>
        <p:spPr>
          <a:xfrm>
            <a:off x="1363163" y="311855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1</a:t>
            </a:r>
          </a:p>
        </p:txBody>
      </p:sp>
      <p:cxnSp>
        <p:nvCxnSpPr>
          <p:cNvPr id="64" name="Straight Connector 63">
            <a:extLst>
              <a:ext uri="{FF2B5EF4-FFF2-40B4-BE49-F238E27FC236}">
                <a16:creationId xmlns:a16="http://schemas.microsoft.com/office/drawing/2014/main" id="{207EBD0C-DCFF-1F4B-8587-E2B64E76A15A}"/>
              </a:ext>
            </a:extLst>
          </p:cNvPr>
          <p:cNvCxnSpPr>
            <a:cxnSpLocks/>
            <a:stCxn id="96" idx="3"/>
            <a:endCxn id="52" idx="1"/>
          </p:cNvCxnSpPr>
          <p:nvPr/>
        </p:nvCxnSpPr>
        <p:spPr>
          <a:xfrm flipV="1">
            <a:off x="2713655" y="3254460"/>
            <a:ext cx="1009967" cy="10781"/>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65" name="Rounded Rectangle 21">
            <a:extLst>
              <a:ext uri="{FF2B5EF4-FFF2-40B4-BE49-F238E27FC236}">
                <a16:creationId xmlns:a16="http://schemas.microsoft.com/office/drawing/2014/main" id="{6440825E-45B0-5B4E-87AC-4C799BA67A08}"/>
              </a:ext>
            </a:extLst>
          </p:cNvPr>
          <p:cNvSpPr/>
          <p:nvPr/>
        </p:nvSpPr>
        <p:spPr>
          <a:xfrm>
            <a:off x="3081864" y="311855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2</a:t>
            </a:r>
          </a:p>
        </p:txBody>
      </p:sp>
      <p:cxnSp>
        <p:nvCxnSpPr>
          <p:cNvPr id="68" name="Straight Connector 67">
            <a:extLst>
              <a:ext uri="{FF2B5EF4-FFF2-40B4-BE49-F238E27FC236}">
                <a16:creationId xmlns:a16="http://schemas.microsoft.com/office/drawing/2014/main" id="{49412BFA-6D4C-7746-B9E8-4582D2043BD3}"/>
              </a:ext>
            </a:extLst>
          </p:cNvPr>
          <p:cNvCxnSpPr>
            <a:cxnSpLocks/>
            <a:stCxn id="52" idx="0"/>
            <a:endCxn id="62" idx="2"/>
          </p:cNvCxnSpPr>
          <p:nvPr/>
        </p:nvCxnSpPr>
        <p:spPr>
          <a:xfrm flipV="1">
            <a:off x="3937308" y="2036275"/>
            <a:ext cx="1" cy="960504"/>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69" name="Rounded Rectangle 25">
            <a:extLst>
              <a:ext uri="{FF2B5EF4-FFF2-40B4-BE49-F238E27FC236}">
                <a16:creationId xmlns:a16="http://schemas.microsoft.com/office/drawing/2014/main" id="{E2854C5F-09F0-4341-BB20-42ADC82132B0}"/>
              </a:ext>
            </a:extLst>
          </p:cNvPr>
          <p:cNvSpPr/>
          <p:nvPr/>
        </p:nvSpPr>
        <p:spPr>
          <a:xfrm>
            <a:off x="3800148" y="2253058"/>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3</a:t>
            </a:r>
          </a:p>
        </p:txBody>
      </p:sp>
      <p:cxnSp>
        <p:nvCxnSpPr>
          <p:cNvPr id="71" name="Straight Connector 70">
            <a:extLst>
              <a:ext uri="{FF2B5EF4-FFF2-40B4-BE49-F238E27FC236}">
                <a16:creationId xmlns:a16="http://schemas.microsoft.com/office/drawing/2014/main" id="{62D003C7-8C71-D141-93C5-47AE1EB31FF5}"/>
              </a:ext>
            </a:extLst>
          </p:cNvPr>
          <p:cNvCxnSpPr>
            <a:cxnSpLocks/>
          </p:cNvCxnSpPr>
          <p:nvPr/>
        </p:nvCxnSpPr>
        <p:spPr>
          <a:xfrm flipV="1">
            <a:off x="4434100" y="1854097"/>
            <a:ext cx="951532" cy="923708"/>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72" name="Rounded Rectangle 28">
            <a:extLst>
              <a:ext uri="{FF2B5EF4-FFF2-40B4-BE49-F238E27FC236}">
                <a16:creationId xmlns:a16="http://schemas.microsoft.com/office/drawing/2014/main" id="{06E72419-1144-8A44-9149-EE5CBFDA50E3}"/>
              </a:ext>
            </a:extLst>
          </p:cNvPr>
          <p:cNvSpPr/>
          <p:nvPr/>
        </p:nvSpPr>
        <p:spPr>
          <a:xfrm>
            <a:off x="4728197" y="2241329"/>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4</a:t>
            </a:r>
          </a:p>
        </p:txBody>
      </p:sp>
      <p:cxnSp>
        <p:nvCxnSpPr>
          <p:cNvPr id="73" name="Straight Connector 72">
            <a:extLst>
              <a:ext uri="{FF2B5EF4-FFF2-40B4-BE49-F238E27FC236}">
                <a16:creationId xmlns:a16="http://schemas.microsoft.com/office/drawing/2014/main" id="{D0EB2223-53FF-524C-A1E3-EF5EA1A7A46B}"/>
              </a:ext>
            </a:extLst>
          </p:cNvPr>
          <p:cNvCxnSpPr>
            <a:cxnSpLocks/>
          </p:cNvCxnSpPr>
          <p:nvPr/>
        </p:nvCxnSpPr>
        <p:spPr>
          <a:xfrm>
            <a:off x="4173601" y="1559204"/>
            <a:ext cx="917138" cy="0"/>
          </a:xfrm>
          <a:prstGeom prst="line">
            <a:avLst/>
          </a:prstGeom>
          <a:noFill/>
          <a:ln w="6350">
            <a:solidFill>
              <a:schemeClr val="bg1"/>
            </a:solidFill>
            <a:prstDash val="dash"/>
            <a:tailEnd type="arrow" w="lg" len="sm"/>
          </a:ln>
        </p:spPr>
        <p:style>
          <a:lnRef idx="2">
            <a:schemeClr val="accent1"/>
          </a:lnRef>
          <a:fillRef idx="1">
            <a:schemeClr val="lt1"/>
          </a:fillRef>
          <a:effectRef idx="0">
            <a:schemeClr val="accent1"/>
          </a:effectRef>
          <a:fontRef idx="minor">
            <a:schemeClr val="dk1"/>
          </a:fontRef>
        </p:style>
      </p:cxnSp>
      <p:sp>
        <p:nvSpPr>
          <p:cNvPr id="74" name="Rounded Rectangle 30">
            <a:extLst>
              <a:ext uri="{FF2B5EF4-FFF2-40B4-BE49-F238E27FC236}">
                <a16:creationId xmlns:a16="http://schemas.microsoft.com/office/drawing/2014/main" id="{7FB79BD2-CCC9-4D45-9822-AB695B1B7690}"/>
              </a:ext>
            </a:extLst>
          </p:cNvPr>
          <p:cNvSpPr/>
          <p:nvPr/>
        </p:nvSpPr>
        <p:spPr>
          <a:xfrm>
            <a:off x="4495010" y="1210648"/>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5</a:t>
            </a:r>
          </a:p>
        </p:txBody>
      </p:sp>
      <p:grpSp>
        <p:nvGrpSpPr>
          <p:cNvPr id="75" name="Group 74">
            <a:extLst>
              <a:ext uri="{FF2B5EF4-FFF2-40B4-BE49-F238E27FC236}">
                <a16:creationId xmlns:a16="http://schemas.microsoft.com/office/drawing/2014/main" id="{0E035EAA-3819-CA41-A5ED-EE8EE6FF9F36}"/>
              </a:ext>
            </a:extLst>
          </p:cNvPr>
          <p:cNvGrpSpPr/>
          <p:nvPr/>
        </p:nvGrpSpPr>
        <p:grpSpPr>
          <a:xfrm>
            <a:off x="6320915" y="1108726"/>
            <a:ext cx="2474640" cy="461665"/>
            <a:chOff x="6320915" y="1177017"/>
            <a:chExt cx="2474640" cy="461665"/>
          </a:xfrm>
        </p:grpSpPr>
        <p:sp>
          <p:nvSpPr>
            <p:cNvPr id="76" name="Rounded Rectangle 32">
              <a:extLst>
                <a:ext uri="{FF2B5EF4-FFF2-40B4-BE49-F238E27FC236}">
                  <a16:creationId xmlns:a16="http://schemas.microsoft.com/office/drawing/2014/main" id="{6505C5B0-6374-EE42-8855-F65F0FDD0CBA}"/>
                </a:ext>
              </a:extLst>
            </p:cNvPr>
            <p:cNvSpPr/>
            <p:nvPr/>
          </p:nvSpPr>
          <p:spPr>
            <a:xfrm>
              <a:off x="6320915" y="118859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1</a:t>
              </a:r>
            </a:p>
          </p:txBody>
        </p:sp>
        <p:sp>
          <p:nvSpPr>
            <p:cNvPr id="77" name="TextBox 76">
              <a:extLst>
                <a:ext uri="{FF2B5EF4-FFF2-40B4-BE49-F238E27FC236}">
                  <a16:creationId xmlns:a16="http://schemas.microsoft.com/office/drawing/2014/main" id="{C8247A9D-ECED-0B4E-B065-8D20028B96F2}"/>
                </a:ext>
              </a:extLst>
            </p:cNvPr>
            <p:cNvSpPr txBox="1"/>
            <p:nvPr/>
          </p:nvSpPr>
          <p:spPr>
            <a:xfrm>
              <a:off x="6692435" y="1177017"/>
              <a:ext cx="2103120" cy="461665"/>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Developers continuously integrate changes into a main branch hosted within a repo</a:t>
              </a:r>
            </a:p>
          </p:txBody>
        </p:sp>
      </p:grpSp>
      <p:grpSp>
        <p:nvGrpSpPr>
          <p:cNvPr id="78" name="Group 77">
            <a:extLst>
              <a:ext uri="{FF2B5EF4-FFF2-40B4-BE49-F238E27FC236}">
                <a16:creationId xmlns:a16="http://schemas.microsoft.com/office/drawing/2014/main" id="{D345FB62-E735-AE43-8B84-234048A3751B}"/>
              </a:ext>
            </a:extLst>
          </p:cNvPr>
          <p:cNvGrpSpPr/>
          <p:nvPr/>
        </p:nvGrpSpPr>
        <p:grpSpPr>
          <a:xfrm>
            <a:off x="6320915" y="1786524"/>
            <a:ext cx="2474639" cy="461665"/>
            <a:chOff x="6320915" y="1824202"/>
            <a:chExt cx="2474639" cy="461665"/>
          </a:xfrm>
        </p:grpSpPr>
        <p:sp>
          <p:nvSpPr>
            <p:cNvPr id="79" name="Rounded Rectangle 34">
              <a:extLst>
                <a:ext uri="{FF2B5EF4-FFF2-40B4-BE49-F238E27FC236}">
                  <a16:creationId xmlns:a16="http://schemas.microsoft.com/office/drawing/2014/main" id="{C99D217C-6DF1-F049-A162-0163C4ADEB79}"/>
                </a:ext>
              </a:extLst>
            </p:cNvPr>
            <p:cNvSpPr/>
            <p:nvPr/>
          </p:nvSpPr>
          <p:spPr>
            <a:xfrm>
              <a:off x="6320915" y="1835776"/>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2</a:t>
              </a:r>
            </a:p>
          </p:txBody>
        </p:sp>
        <p:sp>
          <p:nvSpPr>
            <p:cNvPr id="80" name="TextBox 79">
              <a:extLst>
                <a:ext uri="{FF2B5EF4-FFF2-40B4-BE49-F238E27FC236}">
                  <a16:creationId xmlns:a16="http://schemas.microsoft.com/office/drawing/2014/main" id="{A532F796-FD59-EA4C-B46A-8B1DEB19567A}"/>
                </a:ext>
              </a:extLst>
            </p:cNvPr>
            <p:cNvSpPr txBox="1"/>
            <p:nvPr/>
          </p:nvSpPr>
          <p:spPr>
            <a:xfrm>
              <a:off x="6692434" y="1824202"/>
              <a:ext cx="2103120" cy="461665"/>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Triggers an execution of the pipeline when a new version is found, builds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 new image with build ID</a:t>
              </a:r>
            </a:p>
          </p:txBody>
        </p:sp>
      </p:grpSp>
      <p:grpSp>
        <p:nvGrpSpPr>
          <p:cNvPr id="81" name="Group 80">
            <a:extLst>
              <a:ext uri="{FF2B5EF4-FFF2-40B4-BE49-F238E27FC236}">
                <a16:creationId xmlns:a16="http://schemas.microsoft.com/office/drawing/2014/main" id="{1F612CFD-76AA-5543-B529-7084987FC235}"/>
              </a:ext>
            </a:extLst>
          </p:cNvPr>
          <p:cNvGrpSpPr/>
          <p:nvPr/>
        </p:nvGrpSpPr>
        <p:grpSpPr>
          <a:xfrm>
            <a:off x="6320915" y="2464322"/>
            <a:ext cx="2474640" cy="307777"/>
            <a:chOff x="6320915" y="2471387"/>
            <a:chExt cx="2474640" cy="307777"/>
          </a:xfrm>
        </p:grpSpPr>
        <p:sp>
          <p:nvSpPr>
            <p:cNvPr id="82" name="Rounded Rectangle 36">
              <a:extLst>
                <a:ext uri="{FF2B5EF4-FFF2-40B4-BE49-F238E27FC236}">
                  <a16:creationId xmlns:a16="http://schemas.microsoft.com/office/drawing/2014/main" id="{33C656F2-09C3-DF4B-B335-7F396554CD3E}"/>
                </a:ext>
              </a:extLst>
            </p:cNvPr>
            <p:cNvSpPr/>
            <p:nvPr/>
          </p:nvSpPr>
          <p:spPr>
            <a:xfrm>
              <a:off x="6320915" y="248296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3</a:t>
              </a:r>
            </a:p>
          </p:txBody>
        </p:sp>
        <p:sp>
          <p:nvSpPr>
            <p:cNvPr id="83" name="TextBox 82">
              <a:extLst>
                <a:ext uri="{FF2B5EF4-FFF2-40B4-BE49-F238E27FC236}">
                  <a16:creationId xmlns:a16="http://schemas.microsoft.com/office/drawing/2014/main" id="{E639EEE2-3304-974D-B570-C055EBBA9678}"/>
                </a:ext>
              </a:extLst>
            </p:cNvPr>
            <p:cNvSpPr txBox="1"/>
            <p:nvPr/>
          </p:nvSpPr>
          <p:spPr>
            <a:xfrm>
              <a:off x="6692435" y="2471387"/>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Pushes the newly built image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tagged with build ID to ECR repo</a:t>
              </a:r>
            </a:p>
          </p:txBody>
        </p:sp>
      </p:grpSp>
      <p:grpSp>
        <p:nvGrpSpPr>
          <p:cNvPr id="87" name="Group 86">
            <a:extLst>
              <a:ext uri="{FF2B5EF4-FFF2-40B4-BE49-F238E27FC236}">
                <a16:creationId xmlns:a16="http://schemas.microsoft.com/office/drawing/2014/main" id="{E93B6FF0-3CC9-C048-84DE-5B72683C7139}"/>
              </a:ext>
            </a:extLst>
          </p:cNvPr>
          <p:cNvGrpSpPr/>
          <p:nvPr/>
        </p:nvGrpSpPr>
        <p:grpSpPr>
          <a:xfrm>
            <a:off x="6320915" y="2988232"/>
            <a:ext cx="2474639" cy="307777"/>
            <a:chOff x="6320915" y="3457981"/>
            <a:chExt cx="2474639" cy="307777"/>
          </a:xfrm>
        </p:grpSpPr>
        <p:sp>
          <p:nvSpPr>
            <p:cNvPr id="88" name="Rounded Rectangle 40">
              <a:extLst>
                <a:ext uri="{FF2B5EF4-FFF2-40B4-BE49-F238E27FC236}">
                  <a16:creationId xmlns:a16="http://schemas.microsoft.com/office/drawing/2014/main" id="{F8513638-FEE1-0A4E-B2CF-875D0777A32C}"/>
                </a:ext>
              </a:extLst>
            </p:cNvPr>
            <p:cNvSpPr/>
            <p:nvPr/>
          </p:nvSpPr>
          <p:spPr>
            <a:xfrm>
              <a:off x="6320915" y="3469555"/>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4</a:t>
              </a:r>
            </a:p>
          </p:txBody>
        </p:sp>
        <p:sp>
          <p:nvSpPr>
            <p:cNvPr id="89" name="TextBox 88">
              <a:extLst>
                <a:ext uri="{FF2B5EF4-FFF2-40B4-BE49-F238E27FC236}">
                  <a16:creationId xmlns:a16="http://schemas.microsoft.com/office/drawing/2014/main" id="{4555DB91-5404-B34B-BC01-B7A0A3663D05}"/>
                </a:ext>
              </a:extLst>
            </p:cNvPr>
            <p:cNvSpPr txBox="1"/>
            <p:nvPr/>
          </p:nvSpPr>
          <p:spPr>
            <a:xfrm>
              <a:off x="6692434" y="3457981"/>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Creates a new </a:t>
              </a:r>
              <a:r>
                <a:rPr lang="en-US" sz="1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taskdef</a:t>
              </a: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revision using the image built</a:t>
              </a:r>
            </a:p>
          </p:txBody>
        </p:sp>
      </p:grpSp>
      <p:grpSp>
        <p:nvGrpSpPr>
          <p:cNvPr id="90" name="Group 89">
            <a:extLst>
              <a:ext uri="{FF2B5EF4-FFF2-40B4-BE49-F238E27FC236}">
                <a16:creationId xmlns:a16="http://schemas.microsoft.com/office/drawing/2014/main" id="{F952E6BF-4D22-544C-B7C1-551C9949D4B8}"/>
              </a:ext>
            </a:extLst>
          </p:cNvPr>
          <p:cNvGrpSpPr/>
          <p:nvPr/>
        </p:nvGrpSpPr>
        <p:grpSpPr>
          <a:xfrm>
            <a:off x="6320914" y="3512140"/>
            <a:ext cx="2474640" cy="307777"/>
            <a:chOff x="6320915" y="3951277"/>
            <a:chExt cx="2474640" cy="307777"/>
          </a:xfrm>
        </p:grpSpPr>
        <p:sp>
          <p:nvSpPr>
            <p:cNvPr id="91" name="Rounded Rectangle 42">
              <a:extLst>
                <a:ext uri="{FF2B5EF4-FFF2-40B4-BE49-F238E27FC236}">
                  <a16:creationId xmlns:a16="http://schemas.microsoft.com/office/drawing/2014/main" id="{7AB974C8-748D-764C-950B-6926CC8A2BF6}"/>
                </a:ext>
              </a:extLst>
            </p:cNvPr>
            <p:cNvSpPr/>
            <p:nvPr/>
          </p:nvSpPr>
          <p:spPr>
            <a:xfrm>
              <a:off x="6320915" y="396285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5</a:t>
              </a:r>
            </a:p>
          </p:txBody>
        </p:sp>
        <p:sp>
          <p:nvSpPr>
            <p:cNvPr id="92" name="TextBox 91">
              <a:extLst>
                <a:ext uri="{FF2B5EF4-FFF2-40B4-BE49-F238E27FC236}">
                  <a16:creationId xmlns:a16="http://schemas.microsoft.com/office/drawing/2014/main" id="{491DFDA8-870D-874C-BDA7-E87474D112AB}"/>
                </a:ext>
              </a:extLst>
            </p:cNvPr>
            <p:cNvSpPr txBox="1"/>
            <p:nvPr/>
          </p:nvSpPr>
          <p:spPr>
            <a:xfrm>
              <a:off x="6692435" y="3951277"/>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Fetches new container image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and updates the deployment</a:t>
              </a:r>
            </a:p>
          </p:txBody>
        </p:sp>
      </p:grpSp>
      <p:grpSp>
        <p:nvGrpSpPr>
          <p:cNvPr id="93" name="Group 92">
            <a:extLst>
              <a:ext uri="{FF2B5EF4-FFF2-40B4-BE49-F238E27FC236}">
                <a16:creationId xmlns:a16="http://schemas.microsoft.com/office/drawing/2014/main" id="{B17CCBB8-A3F1-A74B-855F-8F938DB49F0D}"/>
              </a:ext>
            </a:extLst>
          </p:cNvPr>
          <p:cNvGrpSpPr/>
          <p:nvPr/>
        </p:nvGrpSpPr>
        <p:grpSpPr>
          <a:xfrm>
            <a:off x="319510" y="3004640"/>
            <a:ext cx="659155" cy="738767"/>
            <a:chOff x="319510" y="3072931"/>
            <a:chExt cx="659155" cy="738767"/>
          </a:xfrm>
        </p:grpSpPr>
        <p:pic>
          <p:nvPicPr>
            <p:cNvPr id="94" name="Picture 93">
              <a:extLst>
                <a:ext uri="{FF2B5EF4-FFF2-40B4-BE49-F238E27FC236}">
                  <a16:creationId xmlns:a16="http://schemas.microsoft.com/office/drawing/2014/main" id="{C2AF285D-DE89-6A48-8A55-2A5B92C52D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21" y="3072931"/>
              <a:ext cx="374732" cy="499638"/>
            </a:xfrm>
            <a:prstGeom prst="rect">
              <a:avLst/>
            </a:prstGeom>
          </p:spPr>
        </p:pic>
        <p:sp>
          <p:nvSpPr>
            <p:cNvPr id="95" name="TextBox 94">
              <a:extLst>
                <a:ext uri="{FF2B5EF4-FFF2-40B4-BE49-F238E27FC236}">
                  <a16:creationId xmlns:a16="http://schemas.microsoft.com/office/drawing/2014/main" id="{75BB6BFC-D6F1-1F45-B570-C20C51E62AE8}"/>
                </a:ext>
              </a:extLst>
            </p:cNvPr>
            <p:cNvSpPr txBox="1"/>
            <p:nvPr/>
          </p:nvSpPr>
          <p:spPr>
            <a:xfrm>
              <a:off x="319510" y="3562399"/>
              <a:ext cx="659155" cy="249299"/>
            </a:xfrm>
            <a:prstGeom prst="rect">
              <a:avLst/>
            </a:prstGeom>
            <a:noFill/>
          </p:spPr>
          <p:txBody>
            <a:bodyPr wrap="none" tIns="91440" rtlCol="0">
              <a:spAutoFit/>
            </a:bodyPr>
            <a:lstStyle/>
            <a:p>
              <a:pPr algn="ctr" defTabSz="685800">
                <a:lnSpc>
                  <a:spcPct val="90000"/>
                </a:lnSpc>
              </a:pPr>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Developer</a:t>
              </a:r>
            </a:p>
          </p:txBody>
        </p:sp>
      </p:grpSp>
      <p:pic>
        <p:nvPicPr>
          <p:cNvPr id="96" name="Picture 95">
            <a:extLst>
              <a:ext uri="{FF2B5EF4-FFF2-40B4-BE49-F238E27FC236}">
                <a16:creationId xmlns:a16="http://schemas.microsoft.com/office/drawing/2014/main" id="{BD5C8468-9B07-6845-AD36-9E0D91629B22}"/>
              </a:ext>
            </a:extLst>
          </p:cNvPr>
          <p:cNvPicPr>
            <a:picLocks noChangeAspect="1"/>
          </p:cNvPicPr>
          <p:nvPr/>
        </p:nvPicPr>
        <p:blipFill rotWithShape="1">
          <a:blip r:embed="rId7"/>
          <a:srcRect l="17452" r="17901"/>
          <a:stretch/>
        </p:blipFill>
        <p:spPr>
          <a:xfrm>
            <a:off x="2279624" y="2986614"/>
            <a:ext cx="434031" cy="557253"/>
          </a:xfrm>
          <a:prstGeom prst="rect">
            <a:avLst/>
          </a:prstGeom>
        </p:spPr>
      </p:pic>
      <p:pic>
        <p:nvPicPr>
          <p:cNvPr id="99" name="Picture 98">
            <a:extLst>
              <a:ext uri="{FF2B5EF4-FFF2-40B4-BE49-F238E27FC236}">
                <a16:creationId xmlns:a16="http://schemas.microsoft.com/office/drawing/2014/main" id="{C823085B-549F-B644-BCCB-71E31D98C4A9}"/>
              </a:ext>
            </a:extLst>
          </p:cNvPr>
          <p:cNvPicPr>
            <a:picLocks noChangeAspect="1"/>
          </p:cNvPicPr>
          <p:nvPr/>
        </p:nvPicPr>
        <p:blipFill>
          <a:blip r:embed="rId8"/>
          <a:stretch>
            <a:fillRect/>
          </a:stretch>
        </p:blipFill>
        <p:spPr>
          <a:xfrm>
            <a:off x="5157665" y="1275417"/>
            <a:ext cx="546948" cy="511559"/>
          </a:xfrm>
          <a:prstGeom prst="rect">
            <a:avLst/>
          </a:prstGeom>
        </p:spPr>
      </p:pic>
    </p:spTree>
    <p:extLst>
      <p:ext uri="{BB962C8B-B14F-4D97-AF65-F5344CB8AC3E}">
        <p14:creationId xmlns:p14="http://schemas.microsoft.com/office/powerpoint/2010/main" val="187774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2" presetClass="entr" presetSubtype="2" decel="10000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500" fill="hold"/>
                                        <p:tgtEl>
                                          <p:spTgt spid="75"/>
                                        </p:tgtEl>
                                        <p:attrNameLst>
                                          <p:attrName>ppt_x</p:attrName>
                                        </p:attrNameLst>
                                      </p:cBhvr>
                                      <p:tavLst>
                                        <p:tav tm="0">
                                          <p:val>
                                            <p:strVal val="1+#ppt_w/2"/>
                                          </p:val>
                                        </p:tav>
                                        <p:tav tm="100000">
                                          <p:val>
                                            <p:strVal val="#ppt_x"/>
                                          </p:val>
                                        </p:tav>
                                      </p:tavLst>
                                    </p:anim>
                                    <p:anim calcmode="lin" valueType="num">
                                      <p:cBhvr additive="base">
                                        <p:cTn id="28" dur="500" fill="hold"/>
                                        <p:tgtEl>
                                          <p:spTgt spid="75"/>
                                        </p:tgtEl>
                                        <p:attrNameLst>
                                          <p:attrName>ppt_y</p:attrName>
                                        </p:attrNameLst>
                                      </p:cBhvr>
                                      <p:tavLst>
                                        <p:tav tm="0">
                                          <p:val>
                                            <p:strVal val="#ppt_y"/>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2" presetClass="entr" presetSubtype="2" decel="10000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 calcmode="lin" valueType="num">
                                      <p:cBhvr additive="base">
                                        <p:cTn id="47" dur="500" fill="hold"/>
                                        <p:tgtEl>
                                          <p:spTgt spid="78"/>
                                        </p:tgtEl>
                                        <p:attrNameLst>
                                          <p:attrName>ppt_x</p:attrName>
                                        </p:attrNameLst>
                                      </p:cBhvr>
                                      <p:tavLst>
                                        <p:tav tm="0">
                                          <p:val>
                                            <p:strVal val="1+#ppt_w/2"/>
                                          </p:val>
                                        </p:tav>
                                        <p:tav tm="100000">
                                          <p:val>
                                            <p:strVal val="#ppt_x"/>
                                          </p:val>
                                        </p:tav>
                                      </p:tavLst>
                                    </p:anim>
                                    <p:anim calcmode="lin" valueType="num">
                                      <p:cBhvr additive="base">
                                        <p:cTn id="48"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par>
                                <p:cTn id="54" presetID="10" presetClass="entr" presetSubtype="0" fill="hold" nodeType="with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childTnLst>
                                </p:cTn>
                              </p:par>
                              <p:par>
                                <p:cTn id="57" presetID="10"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500"/>
                                        <p:tgtEl>
                                          <p:spTgt spid="60"/>
                                        </p:tgtEl>
                                      </p:cBhvr>
                                    </p:animEffect>
                                  </p:childTnLst>
                                </p:cTn>
                              </p:par>
                              <p:par>
                                <p:cTn id="60" presetID="2" presetClass="entr" presetSubtype="2" decel="100000" fill="hold" nodeType="with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additive="base">
                                        <p:cTn id="62" dur="500" fill="hold"/>
                                        <p:tgtEl>
                                          <p:spTgt spid="81"/>
                                        </p:tgtEl>
                                        <p:attrNameLst>
                                          <p:attrName>ppt_x</p:attrName>
                                        </p:attrNameLst>
                                      </p:cBhvr>
                                      <p:tavLst>
                                        <p:tav tm="0">
                                          <p:val>
                                            <p:strVal val="1+#ppt_w/2"/>
                                          </p:val>
                                        </p:tav>
                                        <p:tav tm="100000">
                                          <p:val>
                                            <p:strVal val="#ppt_x"/>
                                          </p:val>
                                        </p:tav>
                                      </p:tavLst>
                                    </p:anim>
                                    <p:anim calcmode="lin" valueType="num">
                                      <p:cBhvr additive="base">
                                        <p:cTn id="63"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500"/>
                                        <p:tgtEl>
                                          <p:spTgt spid="7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fade">
                                      <p:cBhvr>
                                        <p:cTn id="71" dur="500"/>
                                        <p:tgtEl>
                                          <p:spTgt spid="72"/>
                                        </p:tgtEl>
                                      </p:cBhvr>
                                    </p:animEffect>
                                  </p:childTnLst>
                                </p:cTn>
                              </p:par>
                              <p:par>
                                <p:cTn id="72" presetID="1" presetClass="entr" presetSubtype="0" fill="hold" nodeType="withEffect">
                                  <p:stCondLst>
                                    <p:cond delay="0"/>
                                  </p:stCondLst>
                                  <p:childTnLst>
                                    <p:set>
                                      <p:cBhvr>
                                        <p:cTn id="73" dur="1" fill="hold">
                                          <p:stCondLst>
                                            <p:cond delay="0"/>
                                          </p:stCondLst>
                                        </p:cTn>
                                        <p:tgtEl>
                                          <p:spTgt spid="99"/>
                                        </p:tgtEl>
                                        <p:attrNameLst>
                                          <p:attrName>style.visibility</p:attrName>
                                        </p:attrNameLst>
                                      </p:cBhvr>
                                      <p:to>
                                        <p:strVal val="visible"/>
                                      </p:to>
                                    </p:set>
                                  </p:childTnLst>
                                </p:cTn>
                              </p:par>
                              <p:par>
                                <p:cTn id="74" presetID="2" presetClass="entr" presetSubtype="2" decel="100000" fill="hold" nodeType="withEffect">
                                  <p:stCondLst>
                                    <p:cond delay="0"/>
                                  </p:stCondLst>
                                  <p:childTnLst>
                                    <p:set>
                                      <p:cBhvr>
                                        <p:cTn id="75" dur="1" fill="hold">
                                          <p:stCondLst>
                                            <p:cond delay="0"/>
                                          </p:stCondLst>
                                        </p:cTn>
                                        <p:tgtEl>
                                          <p:spTgt spid="87"/>
                                        </p:tgtEl>
                                        <p:attrNameLst>
                                          <p:attrName>style.visibility</p:attrName>
                                        </p:attrNameLst>
                                      </p:cBhvr>
                                      <p:to>
                                        <p:strVal val="visible"/>
                                      </p:to>
                                    </p:set>
                                    <p:anim calcmode="lin" valueType="num">
                                      <p:cBhvr additive="base">
                                        <p:cTn id="76" dur="500" fill="hold"/>
                                        <p:tgtEl>
                                          <p:spTgt spid="87"/>
                                        </p:tgtEl>
                                        <p:attrNameLst>
                                          <p:attrName>ppt_x</p:attrName>
                                        </p:attrNameLst>
                                      </p:cBhvr>
                                      <p:tavLst>
                                        <p:tav tm="0">
                                          <p:val>
                                            <p:strVal val="1+#ppt_w/2"/>
                                          </p:val>
                                        </p:tav>
                                        <p:tav tm="100000">
                                          <p:val>
                                            <p:strVal val="#ppt_x"/>
                                          </p:val>
                                        </p:tav>
                                      </p:tavLst>
                                    </p:anim>
                                    <p:anim calcmode="lin" valueType="num">
                                      <p:cBhvr additive="base">
                                        <p:cTn id="77"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fade">
                                      <p:cBhvr>
                                        <p:cTn id="82" dur="500"/>
                                        <p:tgtEl>
                                          <p:spTgt spid="7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fade">
                                      <p:cBhvr>
                                        <p:cTn id="85" dur="500"/>
                                        <p:tgtEl>
                                          <p:spTgt spid="74"/>
                                        </p:tgtEl>
                                      </p:cBhvr>
                                    </p:animEffect>
                                  </p:childTnLst>
                                </p:cTn>
                              </p:par>
                              <p:par>
                                <p:cTn id="86" presetID="2" presetClass="entr" presetSubtype="2" decel="100000" fill="hold" nodeType="withEffect">
                                  <p:stCondLst>
                                    <p:cond delay="0"/>
                                  </p:stCondLst>
                                  <p:childTnLst>
                                    <p:set>
                                      <p:cBhvr>
                                        <p:cTn id="87" dur="1" fill="hold">
                                          <p:stCondLst>
                                            <p:cond delay="0"/>
                                          </p:stCondLst>
                                        </p:cTn>
                                        <p:tgtEl>
                                          <p:spTgt spid="90"/>
                                        </p:tgtEl>
                                        <p:attrNameLst>
                                          <p:attrName>style.visibility</p:attrName>
                                        </p:attrNameLst>
                                      </p:cBhvr>
                                      <p:to>
                                        <p:strVal val="visible"/>
                                      </p:to>
                                    </p:set>
                                    <p:anim calcmode="lin" valueType="num">
                                      <p:cBhvr additive="base">
                                        <p:cTn id="88" dur="500" fill="hold"/>
                                        <p:tgtEl>
                                          <p:spTgt spid="90"/>
                                        </p:tgtEl>
                                        <p:attrNameLst>
                                          <p:attrName>ppt_x</p:attrName>
                                        </p:attrNameLst>
                                      </p:cBhvr>
                                      <p:tavLst>
                                        <p:tav tm="0">
                                          <p:val>
                                            <p:strVal val="1+#ppt_w/2"/>
                                          </p:val>
                                        </p:tav>
                                        <p:tav tm="100000">
                                          <p:val>
                                            <p:strVal val="#ppt_x"/>
                                          </p:val>
                                        </p:tav>
                                      </p:tavLst>
                                    </p:anim>
                                    <p:anim calcmode="lin" valueType="num">
                                      <p:cBhvr additive="base">
                                        <p:cTn id="89"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p:bldP spid="57" grpId="0"/>
      <p:bldP spid="58" grpId="0"/>
      <p:bldP spid="63" grpId="0" animBg="1"/>
      <p:bldP spid="65" grpId="0" animBg="1"/>
      <p:bldP spid="69" grpId="0" animBg="1"/>
      <p:bldP spid="72" grpId="0" animBg="1"/>
      <p:bldP spid="7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8224C-6081-824E-9EF6-24A18D8B250B}"/>
              </a:ext>
            </a:extLst>
          </p:cNvPr>
          <p:cNvSpPr>
            <a:spLocks noGrp="1"/>
          </p:cNvSpPr>
          <p:nvPr>
            <p:ph sz="quarter" idx="10"/>
          </p:nvPr>
        </p:nvSpPr>
        <p:spPr/>
        <p:txBody>
          <a:bodyPr/>
          <a:lstStyle/>
          <a:p>
            <a:r>
              <a:rPr lang="en-US" dirty="0"/>
              <a:t>Deployment Pipeline for</a:t>
            </a:r>
          </a:p>
          <a:p>
            <a:r>
              <a:rPr lang="en-US" dirty="0" err="1"/>
              <a:t>Fargate</a:t>
            </a:r>
            <a:r>
              <a:rPr lang="en-US" dirty="0"/>
              <a:t> Containers with</a:t>
            </a:r>
          </a:p>
          <a:p>
            <a:r>
              <a:rPr lang="en-US" dirty="0"/>
              <a:t>AWS </a:t>
            </a:r>
            <a:r>
              <a:rPr lang="en-US" dirty="0" err="1"/>
              <a:t>CodePipeline</a:t>
            </a:r>
            <a:endParaRPr lang="en-US" dirty="0"/>
          </a:p>
        </p:txBody>
      </p:sp>
    </p:spTree>
    <p:extLst>
      <p:ext uri="{BB962C8B-B14F-4D97-AF65-F5344CB8AC3E}">
        <p14:creationId xmlns:p14="http://schemas.microsoft.com/office/powerpoint/2010/main" val="345533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007B-6653-1B4E-90CE-420793256CF4}"/>
              </a:ext>
            </a:extLst>
          </p:cNvPr>
          <p:cNvSpPr>
            <a:spLocks noGrp="1"/>
          </p:cNvSpPr>
          <p:nvPr>
            <p:ph type="title"/>
          </p:nvPr>
        </p:nvSpPr>
        <p:spPr/>
        <p:txBody>
          <a:bodyPr/>
          <a:lstStyle/>
          <a:p>
            <a:r>
              <a:rPr lang="en-US" dirty="0"/>
              <a:t>Canary Deployment for Amazon ECS</a:t>
            </a:r>
          </a:p>
        </p:txBody>
      </p:sp>
      <p:pic>
        <p:nvPicPr>
          <p:cNvPr id="4" name="Picture 3">
            <a:extLst>
              <a:ext uri="{FF2B5EF4-FFF2-40B4-BE49-F238E27FC236}">
                <a16:creationId xmlns:a16="http://schemas.microsoft.com/office/drawing/2014/main" id="{DBE274A3-1938-894F-8EE4-93F5F03393AA}"/>
              </a:ext>
            </a:extLst>
          </p:cNvPr>
          <p:cNvPicPr>
            <a:picLocks noChangeAspect="1"/>
          </p:cNvPicPr>
          <p:nvPr/>
        </p:nvPicPr>
        <p:blipFill>
          <a:blip r:embed="rId2"/>
          <a:stretch>
            <a:fillRect/>
          </a:stretch>
        </p:blipFill>
        <p:spPr>
          <a:xfrm>
            <a:off x="489880" y="824291"/>
            <a:ext cx="3729695" cy="3243214"/>
          </a:xfrm>
          <a:prstGeom prst="rect">
            <a:avLst/>
          </a:prstGeom>
        </p:spPr>
      </p:pic>
      <p:sp>
        <p:nvSpPr>
          <p:cNvPr id="5" name="Rectangle 4">
            <a:extLst>
              <a:ext uri="{FF2B5EF4-FFF2-40B4-BE49-F238E27FC236}">
                <a16:creationId xmlns:a16="http://schemas.microsoft.com/office/drawing/2014/main" id="{8482A747-2DD8-F94A-8670-F37C17A63F6B}"/>
              </a:ext>
            </a:extLst>
          </p:cNvPr>
          <p:cNvSpPr/>
          <p:nvPr/>
        </p:nvSpPr>
        <p:spPr>
          <a:xfrm>
            <a:off x="1245476" y="4298118"/>
            <a:ext cx="7089228" cy="369332"/>
          </a:xfrm>
          <a:prstGeom prst="rect">
            <a:avLst/>
          </a:prstGeom>
        </p:spPr>
        <p:txBody>
          <a:bodyPr wrap="square">
            <a:spAutoFit/>
          </a:bodyPr>
          <a:lstStyle/>
          <a:p>
            <a:r>
              <a:rPr lang="en-US" dirty="0">
                <a:solidFill>
                  <a:schemeClr val="bg1"/>
                </a:solidFill>
              </a:rPr>
              <a:t>https://</a:t>
            </a:r>
            <a:r>
              <a:rPr lang="en-US" dirty="0" err="1">
                <a:solidFill>
                  <a:schemeClr val="bg1"/>
                </a:solidFill>
              </a:rPr>
              <a:t>github.com</a:t>
            </a:r>
            <a:r>
              <a:rPr lang="en-US" dirty="0">
                <a:solidFill>
                  <a:schemeClr val="bg1"/>
                </a:solidFill>
              </a:rPr>
              <a:t>/</a:t>
            </a:r>
            <a:r>
              <a:rPr lang="en-US" dirty="0" err="1">
                <a:solidFill>
                  <a:schemeClr val="bg1"/>
                </a:solidFill>
              </a:rPr>
              <a:t>aws</a:t>
            </a:r>
            <a:r>
              <a:rPr lang="en-US" dirty="0">
                <a:solidFill>
                  <a:schemeClr val="bg1"/>
                </a:solidFill>
              </a:rPr>
              <a:t>-samples/</a:t>
            </a:r>
            <a:r>
              <a:rPr lang="en-US" dirty="0" err="1">
                <a:solidFill>
                  <a:schemeClr val="bg1"/>
                </a:solidFill>
              </a:rPr>
              <a:t>ecs</a:t>
            </a:r>
            <a:r>
              <a:rPr lang="en-US" dirty="0">
                <a:solidFill>
                  <a:schemeClr val="bg1"/>
                </a:solidFill>
              </a:rPr>
              <a:t>-canary-blue-green-deployment</a:t>
            </a:r>
          </a:p>
        </p:txBody>
      </p:sp>
      <p:sp>
        <p:nvSpPr>
          <p:cNvPr id="6" name="TextBox 5">
            <a:extLst>
              <a:ext uri="{FF2B5EF4-FFF2-40B4-BE49-F238E27FC236}">
                <a16:creationId xmlns:a16="http://schemas.microsoft.com/office/drawing/2014/main" id="{927BDF1D-E7D8-AB42-871A-217E2EB72628}"/>
              </a:ext>
            </a:extLst>
          </p:cNvPr>
          <p:cNvSpPr txBox="1"/>
          <p:nvPr/>
        </p:nvSpPr>
        <p:spPr>
          <a:xfrm>
            <a:off x="4687613" y="824291"/>
            <a:ext cx="3962401"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Route 53 weights to adjust traffic flows</a:t>
            </a:r>
          </a:p>
          <a:p>
            <a:pPr marL="285750" indent="-285750">
              <a:buFont typeface="Arial" panose="020B0604020202020204" pitchFamily="34" charset="0"/>
              <a:buChar char="•"/>
            </a:pPr>
            <a:r>
              <a:rPr lang="en-US" sz="2400" dirty="0">
                <a:solidFill>
                  <a:schemeClr val="bg1"/>
                </a:solidFill>
              </a:rPr>
              <a:t>Blue service created with a new ALB</a:t>
            </a:r>
          </a:p>
          <a:p>
            <a:pPr marL="285750" indent="-285750">
              <a:buFont typeface="Arial" panose="020B0604020202020204" pitchFamily="34" charset="0"/>
              <a:buChar char="•"/>
            </a:pPr>
            <a:r>
              <a:rPr lang="en-US" sz="2400" dirty="0">
                <a:solidFill>
                  <a:schemeClr val="bg1"/>
                </a:solidFill>
              </a:rPr>
              <a:t>ECS event stream to trigger deployment</a:t>
            </a:r>
          </a:p>
          <a:p>
            <a:pPr marL="285750" indent="-285750">
              <a:buFont typeface="Arial" panose="020B0604020202020204" pitchFamily="34" charset="0"/>
              <a:buChar char="•"/>
            </a:pPr>
            <a:r>
              <a:rPr lang="en-US" sz="2400" dirty="0">
                <a:solidFill>
                  <a:schemeClr val="bg1"/>
                </a:solidFill>
              </a:rPr>
              <a:t>Step Functions transition from blue to green</a:t>
            </a:r>
          </a:p>
        </p:txBody>
      </p:sp>
    </p:spTree>
    <p:extLst>
      <p:ext uri="{BB962C8B-B14F-4D97-AF65-F5344CB8AC3E}">
        <p14:creationId xmlns:p14="http://schemas.microsoft.com/office/powerpoint/2010/main" val="391581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Microservices using Kubernetes</a:t>
            </a:r>
          </a:p>
        </p:txBody>
      </p:sp>
      <p:grpSp>
        <p:nvGrpSpPr>
          <p:cNvPr id="4" name="Group 3">
            <a:extLst>
              <a:ext uri="{FF2B5EF4-FFF2-40B4-BE49-F238E27FC236}">
                <a16:creationId xmlns:a16="http://schemas.microsoft.com/office/drawing/2014/main" id="{887B3C64-BF4A-3A46-A5A8-5D765BD9BD34}"/>
              </a:ext>
            </a:extLst>
          </p:cNvPr>
          <p:cNvGrpSpPr>
            <a:grpSpLocks noChangeAspect="1"/>
          </p:cNvGrpSpPr>
          <p:nvPr/>
        </p:nvGrpSpPr>
        <p:grpSpPr>
          <a:xfrm>
            <a:off x="6781822" y="1325188"/>
            <a:ext cx="1920240" cy="1856962"/>
            <a:chOff x="3485826" y="819150"/>
            <a:chExt cx="2172348" cy="2100763"/>
          </a:xfrm>
        </p:grpSpPr>
        <p:sp>
          <p:nvSpPr>
            <p:cNvPr id="6" name="Freeform 6">
              <a:extLst>
                <a:ext uri="{FF2B5EF4-FFF2-40B4-BE49-F238E27FC236}">
                  <a16:creationId xmlns:a16="http://schemas.microsoft.com/office/drawing/2014/main" id="{2262FC38-1A1B-6B4E-A76D-FFBCCFE268B9}"/>
                </a:ext>
              </a:extLst>
            </p:cNvPr>
            <p:cNvSpPr>
              <a:spLocks/>
            </p:cNvSpPr>
            <p:nvPr/>
          </p:nvSpPr>
          <p:spPr bwMode="auto">
            <a:xfrm>
              <a:off x="3485826" y="819150"/>
              <a:ext cx="2172348" cy="2100763"/>
            </a:xfrm>
            <a:custGeom>
              <a:avLst/>
              <a:gdLst>
                <a:gd name="T0" fmla="*/ 2852 w 2862"/>
                <a:gd name="T1" fmla="*/ 1712 h 2769"/>
                <a:gd name="T2" fmla="*/ 2597 w 2862"/>
                <a:gd name="T3" fmla="*/ 604 h 2769"/>
                <a:gd name="T4" fmla="*/ 2522 w 2862"/>
                <a:gd name="T5" fmla="*/ 511 h 2769"/>
                <a:gd name="T6" fmla="*/ 1490 w 2862"/>
                <a:gd name="T7" fmla="*/ 18 h 2769"/>
                <a:gd name="T8" fmla="*/ 1371 w 2862"/>
                <a:gd name="T9" fmla="*/ 18 h 2769"/>
                <a:gd name="T10" fmla="*/ 339 w 2862"/>
                <a:gd name="T11" fmla="*/ 511 h 2769"/>
                <a:gd name="T12" fmla="*/ 264 w 2862"/>
                <a:gd name="T13" fmla="*/ 604 h 2769"/>
                <a:gd name="T14" fmla="*/ 10 w 2862"/>
                <a:gd name="T15" fmla="*/ 1712 h 2769"/>
                <a:gd name="T16" fmla="*/ 37 w 2862"/>
                <a:gd name="T17" fmla="*/ 1829 h 2769"/>
                <a:gd name="T18" fmla="*/ 751 w 2862"/>
                <a:gd name="T19" fmla="*/ 2717 h 2769"/>
                <a:gd name="T20" fmla="*/ 858 w 2862"/>
                <a:gd name="T21" fmla="*/ 2769 h 2769"/>
                <a:gd name="T22" fmla="*/ 2004 w 2862"/>
                <a:gd name="T23" fmla="*/ 2769 h 2769"/>
                <a:gd name="T24" fmla="*/ 2111 w 2862"/>
                <a:gd name="T25" fmla="*/ 2717 h 2769"/>
                <a:gd name="T26" fmla="*/ 2825 w 2862"/>
                <a:gd name="T27" fmla="*/ 1829 h 2769"/>
                <a:gd name="T28" fmla="*/ 2852 w 2862"/>
                <a:gd name="T29" fmla="*/ 1712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2" h="2769">
                  <a:moveTo>
                    <a:pt x="2852" y="1712"/>
                  </a:moveTo>
                  <a:cubicBezTo>
                    <a:pt x="2597" y="604"/>
                    <a:pt x="2597" y="604"/>
                    <a:pt x="2597" y="604"/>
                  </a:cubicBezTo>
                  <a:cubicBezTo>
                    <a:pt x="2588" y="563"/>
                    <a:pt x="2560" y="529"/>
                    <a:pt x="2522" y="511"/>
                  </a:cubicBezTo>
                  <a:cubicBezTo>
                    <a:pt x="1490" y="18"/>
                    <a:pt x="1490" y="18"/>
                    <a:pt x="1490" y="18"/>
                  </a:cubicBezTo>
                  <a:cubicBezTo>
                    <a:pt x="1452" y="0"/>
                    <a:pt x="1409" y="0"/>
                    <a:pt x="1371" y="18"/>
                  </a:cubicBezTo>
                  <a:cubicBezTo>
                    <a:pt x="339" y="511"/>
                    <a:pt x="339" y="511"/>
                    <a:pt x="339" y="511"/>
                  </a:cubicBezTo>
                  <a:cubicBezTo>
                    <a:pt x="302" y="529"/>
                    <a:pt x="274" y="564"/>
                    <a:pt x="264" y="604"/>
                  </a:cubicBezTo>
                  <a:cubicBezTo>
                    <a:pt x="10" y="1712"/>
                    <a:pt x="10" y="1712"/>
                    <a:pt x="10" y="1712"/>
                  </a:cubicBezTo>
                  <a:cubicBezTo>
                    <a:pt x="0" y="1753"/>
                    <a:pt x="10" y="1796"/>
                    <a:pt x="37" y="1829"/>
                  </a:cubicBezTo>
                  <a:cubicBezTo>
                    <a:pt x="751" y="2717"/>
                    <a:pt x="751" y="2717"/>
                    <a:pt x="751" y="2717"/>
                  </a:cubicBezTo>
                  <a:cubicBezTo>
                    <a:pt x="777" y="2750"/>
                    <a:pt x="817" y="2769"/>
                    <a:pt x="858" y="2769"/>
                  </a:cubicBezTo>
                  <a:cubicBezTo>
                    <a:pt x="2004" y="2769"/>
                    <a:pt x="2004" y="2769"/>
                    <a:pt x="2004" y="2769"/>
                  </a:cubicBezTo>
                  <a:cubicBezTo>
                    <a:pt x="2046" y="2769"/>
                    <a:pt x="2085" y="2750"/>
                    <a:pt x="2111" y="2717"/>
                  </a:cubicBezTo>
                  <a:cubicBezTo>
                    <a:pt x="2825" y="1829"/>
                    <a:pt x="2825" y="1829"/>
                    <a:pt x="2825" y="1829"/>
                  </a:cubicBezTo>
                  <a:cubicBezTo>
                    <a:pt x="2852" y="1796"/>
                    <a:pt x="2862" y="1753"/>
                    <a:pt x="2852" y="17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DD69B287-2036-7644-8C4C-3B5107774E39}"/>
                </a:ext>
              </a:extLst>
            </p:cNvPr>
            <p:cNvSpPr>
              <a:spLocks noEditPoints="1"/>
            </p:cNvSpPr>
            <p:nvPr/>
          </p:nvSpPr>
          <p:spPr bwMode="auto">
            <a:xfrm>
              <a:off x="3559319" y="891689"/>
              <a:ext cx="2027270" cy="1957595"/>
            </a:xfrm>
            <a:custGeom>
              <a:avLst/>
              <a:gdLst>
                <a:gd name="T0" fmla="*/ 1244 w 2672"/>
                <a:gd name="T1" fmla="*/ 1044 h 2580"/>
                <a:gd name="T2" fmla="*/ 1161 w 2672"/>
                <a:gd name="T3" fmla="*/ 1084 h 2580"/>
                <a:gd name="T4" fmla="*/ 1078 w 2672"/>
                <a:gd name="T5" fmla="*/ 1494 h 2580"/>
                <a:gd name="T6" fmla="*/ 1067 w 2672"/>
                <a:gd name="T7" fmla="*/ 1495 h 2580"/>
                <a:gd name="T8" fmla="*/ 1124 w 2672"/>
                <a:gd name="T9" fmla="*/ 1566 h 2580"/>
                <a:gd name="T10" fmla="*/ 1357 w 2672"/>
                <a:gd name="T11" fmla="*/ 1623 h 2580"/>
                <a:gd name="T12" fmla="*/ 1290 w 2672"/>
                <a:gd name="T13" fmla="*/ 1645 h 2580"/>
                <a:gd name="T14" fmla="*/ 1471 w 2672"/>
                <a:gd name="T15" fmla="*/ 1930 h 2580"/>
                <a:gd name="T16" fmla="*/ 1622 w 2672"/>
                <a:gd name="T17" fmla="*/ 1226 h 2580"/>
                <a:gd name="T18" fmla="*/ 1642 w 2672"/>
                <a:gd name="T19" fmla="*/ 1315 h 2580"/>
                <a:gd name="T20" fmla="*/ 1941 w 2672"/>
                <a:gd name="T21" fmla="*/ 1343 h 2580"/>
                <a:gd name="T22" fmla="*/ 1437 w 2672"/>
                <a:gd name="T23" fmla="*/ 1074 h 2580"/>
                <a:gd name="T24" fmla="*/ 1509 w 2672"/>
                <a:gd name="T25" fmla="*/ 1083 h 2580"/>
                <a:gd name="T26" fmla="*/ 1601 w 2672"/>
                <a:gd name="T27" fmla="*/ 1494 h 2580"/>
                <a:gd name="T28" fmla="*/ 1570 w 2672"/>
                <a:gd name="T29" fmla="*/ 1498 h 2580"/>
                <a:gd name="T30" fmla="*/ 1545 w 2672"/>
                <a:gd name="T31" fmla="*/ 1565 h 2580"/>
                <a:gd name="T32" fmla="*/ 1335 w 2672"/>
                <a:gd name="T33" fmla="*/ 1447 h 2580"/>
                <a:gd name="T34" fmla="*/ 1230 w 2672"/>
                <a:gd name="T35" fmla="*/ 1316 h 2580"/>
                <a:gd name="T36" fmla="*/ 1064 w 2672"/>
                <a:gd name="T37" fmla="*/ 1267 h 2580"/>
                <a:gd name="T38" fmla="*/ 818 w 2672"/>
                <a:gd name="T39" fmla="*/ 1022 h 2580"/>
                <a:gd name="T40" fmla="*/ 2625 w 2672"/>
                <a:gd name="T41" fmla="*/ 1719 h 2580"/>
                <a:gd name="T42" fmla="*/ 44 w 2672"/>
                <a:gd name="T43" fmla="*/ 1719 h 2580"/>
                <a:gd name="T44" fmla="*/ 1258 w 2672"/>
                <a:gd name="T45" fmla="*/ 18 h 2580"/>
                <a:gd name="T46" fmla="*/ 2336 w 2672"/>
                <a:gd name="T47" fmla="*/ 460 h 2580"/>
                <a:gd name="T48" fmla="*/ 2219 w 2672"/>
                <a:gd name="T49" fmla="*/ 1593 h 2580"/>
                <a:gd name="T50" fmla="*/ 2289 w 2672"/>
                <a:gd name="T51" fmla="*/ 1617 h 2580"/>
                <a:gd name="T52" fmla="*/ 2315 w 2672"/>
                <a:gd name="T53" fmla="*/ 1502 h 2580"/>
                <a:gd name="T54" fmla="*/ 2112 w 2672"/>
                <a:gd name="T55" fmla="*/ 1451 h 2580"/>
                <a:gd name="T56" fmla="*/ 1987 w 2672"/>
                <a:gd name="T57" fmla="*/ 900 h 2580"/>
                <a:gd name="T58" fmla="*/ 2134 w 2672"/>
                <a:gd name="T59" fmla="*/ 777 h 2580"/>
                <a:gd name="T60" fmla="*/ 2073 w 2672"/>
                <a:gd name="T61" fmla="*/ 675 h 2580"/>
                <a:gd name="T62" fmla="*/ 1921 w 2672"/>
                <a:gd name="T63" fmla="*/ 802 h 2580"/>
                <a:gd name="T64" fmla="*/ 1398 w 2672"/>
                <a:gd name="T65" fmla="*/ 557 h 2580"/>
                <a:gd name="T66" fmla="*/ 1386 w 2672"/>
                <a:gd name="T67" fmla="*/ 421 h 2580"/>
                <a:gd name="T68" fmla="*/ 1335 w 2672"/>
                <a:gd name="T69" fmla="*/ 284 h 2580"/>
                <a:gd name="T70" fmla="*/ 1276 w 2672"/>
                <a:gd name="T71" fmla="*/ 362 h 2580"/>
                <a:gd name="T72" fmla="*/ 1272 w 2672"/>
                <a:gd name="T73" fmla="*/ 557 h 2580"/>
                <a:gd name="T74" fmla="*/ 762 w 2672"/>
                <a:gd name="T75" fmla="*/ 802 h 2580"/>
                <a:gd name="T76" fmla="*/ 648 w 2672"/>
                <a:gd name="T77" fmla="*/ 727 h 2580"/>
                <a:gd name="T78" fmla="*/ 553 w 2672"/>
                <a:gd name="T79" fmla="*/ 660 h 2580"/>
                <a:gd name="T80" fmla="*/ 524 w 2672"/>
                <a:gd name="T81" fmla="*/ 769 h 2580"/>
                <a:gd name="T82" fmla="*/ 683 w 2672"/>
                <a:gd name="T83" fmla="*/ 901 h 2580"/>
                <a:gd name="T84" fmla="*/ 558 w 2672"/>
                <a:gd name="T85" fmla="*/ 1452 h 2580"/>
                <a:gd name="T86" fmla="*/ 356 w 2672"/>
                <a:gd name="T87" fmla="*/ 1503 h 2580"/>
                <a:gd name="T88" fmla="*/ 305 w 2672"/>
                <a:gd name="T89" fmla="*/ 1575 h 2580"/>
                <a:gd name="T90" fmla="*/ 382 w 2672"/>
                <a:gd name="T91" fmla="*/ 1618 h 2580"/>
                <a:gd name="T92" fmla="*/ 553 w 2672"/>
                <a:gd name="T93" fmla="*/ 1564 h 2580"/>
                <a:gd name="T94" fmla="*/ 949 w 2672"/>
                <a:gd name="T95" fmla="*/ 1993 h 2580"/>
                <a:gd name="T96" fmla="*/ 891 w 2672"/>
                <a:gd name="T97" fmla="*/ 2146 h 2580"/>
                <a:gd name="T98" fmla="*/ 900 w 2672"/>
                <a:gd name="T99" fmla="*/ 2298 h 2580"/>
                <a:gd name="T100" fmla="*/ 966 w 2672"/>
                <a:gd name="T101" fmla="*/ 2244 h 2580"/>
                <a:gd name="T102" fmla="*/ 1066 w 2672"/>
                <a:gd name="T103" fmla="*/ 2050 h 2580"/>
                <a:gd name="T104" fmla="*/ 1618 w 2672"/>
                <a:gd name="T105" fmla="*/ 2073 h 2580"/>
                <a:gd name="T106" fmla="*/ 1712 w 2672"/>
                <a:gd name="T107" fmla="*/ 2258 h 2580"/>
                <a:gd name="T108" fmla="*/ 1811 w 2672"/>
                <a:gd name="T109" fmla="*/ 2192 h 2580"/>
                <a:gd name="T110" fmla="*/ 1732 w 2672"/>
                <a:gd name="T111" fmla="*/ 2018 h 2580"/>
                <a:gd name="T112" fmla="*/ 2084 w 2672"/>
                <a:gd name="T113" fmla="*/ 1575 h 2580"/>
                <a:gd name="T114" fmla="*/ 2219 w 2672"/>
                <a:gd name="T115" fmla="*/ 1593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2" h="2580">
                  <a:moveTo>
                    <a:pt x="1161" y="1084"/>
                  </a:moveTo>
                  <a:cubicBezTo>
                    <a:pt x="910" y="906"/>
                    <a:pt x="910" y="906"/>
                    <a:pt x="910" y="906"/>
                  </a:cubicBezTo>
                  <a:cubicBezTo>
                    <a:pt x="987" y="831"/>
                    <a:pt x="1086" y="775"/>
                    <a:pt x="1199" y="749"/>
                  </a:cubicBezTo>
                  <a:cubicBezTo>
                    <a:pt x="1220" y="744"/>
                    <a:pt x="1241" y="741"/>
                    <a:pt x="1261" y="738"/>
                  </a:cubicBezTo>
                  <a:cubicBezTo>
                    <a:pt x="1244" y="1044"/>
                    <a:pt x="1244" y="1044"/>
                    <a:pt x="1244" y="1044"/>
                  </a:cubicBezTo>
                  <a:cubicBezTo>
                    <a:pt x="1243" y="1045"/>
                    <a:pt x="1243" y="1045"/>
                    <a:pt x="1243" y="1045"/>
                  </a:cubicBezTo>
                  <a:cubicBezTo>
                    <a:pt x="1242" y="1045"/>
                    <a:pt x="1242" y="1045"/>
                    <a:pt x="1242" y="1045"/>
                  </a:cubicBezTo>
                  <a:cubicBezTo>
                    <a:pt x="1242" y="1045"/>
                    <a:pt x="1242" y="1045"/>
                    <a:pt x="1242" y="1045"/>
                  </a:cubicBezTo>
                  <a:cubicBezTo>
                    <a:pt x="1241" y="1072"/>
                    <a:pt x="1219" y="1094"/>
                    <a:pt x="1191" y="1094"/>
                  </a:cubicBezTo>
                  <a:cubicBezTo>
                    <a:pt x="1180" y="1094"/>
                    <a:pt x="1170" y="1090"/>
                    <a:pt x="1161" y="1084"/>
                  </a:cubicBezTo>
                  <a:cubicBezTo>
                    <a:pt x="1161" y="1084"/>
                    <a:pt x="1161" y="1084"/>
                    <a:pt x="1161" y="1084"/>
                  </a:cubicBezTo>
                  <a:close/>
                  <a:moveTo>
                    <a:pt x="1128" y="1546"/>
                  </a:moveTo>
                  <a:cubicBezTo>
                    <a:pt x="1128" y="1542"/>
                    <a:pt x="1128" y="1538"/>
                    <a:pt x="1127" y="1534"/>
                  </a:cubicBezTo>
                  <a:cubicBezTo>
                    <a:pt x="1122" y="1511"/>
                    <a:pt x="1101" y="1495"/>
                    <a:pt x="1078" y="1495"/>
                  </a:cubicBezTo>
                  <a:cubicBezTo>
                    <a:pt x="1078" y="1494"/>
                    <a:pt x="1078" y="1494"/>
                    <a:pt x="1078" y="1494"/>
                  </a:cubicBezTo>
                  <a:cubicBezTo>
                    <a:pt x="1078" y="1495"/>
                    <a:pt x="1078" y="1495"/>
                    <a:pt x="1078" y="1495"/>
                  </a:cubicBezTo>
                  <a:cubicBezTo>
                    <a:pt x="1077" y="1495"/>
                    <a:pt x="1077" y="1495"/>
                    <a:pt x="1077" y="1495"/>
                  </a:cubicBezTo>
                  <a:cubicBezTo>
                    <a:pt x="1074" y="1495"/>
                    <a:pt x="1071" y="1495"/>
                    <a:pt x="1068" y="1495"/>
                  </a:cubicBezTo>
                  <a:cubicBezTo>
                    <a:pt x="1068" y="1495"/>
                    <a:pt x="1068" y="1495"/>
                    <a:pt x="1068" y="1495"/>
                  </a:cubicBezTo>
                  <a:cubicBezTo>
                    <a:pt x="1067" y="1495"/>
                    <a:pt x="1067" y="1495"/>
                    <a:pt x="1067" y="1495"/>
                  </a:cubicBezTo>
                  <a:cubicBezTo>
                    <a:pt x="1067" y="1495"/>
                    <a:pt x="1067" y="1495"/>
                    <a:pt x="1067" y="1495"/>
                  </a:cubicBezTo>
                  <a:cubicBezTo>
                    <a:pt x="766" y="1546"/>
                    <a:pt x="766" y="1546"/>
                    <a:pt x="766" y="1546"/>
                  </a:cubicBezTo>
                  <a:cubicBezTo>
                    <a:pt x="812" y="1674"/>
                    <a:pt x="899" y="1779"/>
                    <a:pt x="1008" y="1849"/>
                  </a:cubicBezTo>
                  <a:cubicBezTo>
                    <a:pt x="1125" y="1567"/>
                    <a:pt x="1125" y="1567"/>
                    <a:pt x="1125" y="1567"/>
                  </a:cubicBezTo>
                  <a:cubicBezTo>
                    <a:pt x="1124" y="1566"/>
                    <a:pt x="1124" y="1566"/>
                    <a:pt x="1124" y="1566"/>
                  </a:cubicBezTo>
                  <a:cubicBezTo>
                    <a:pt x="1124" y="1566"/>
                    <a:pt x="1124" y="1566"/>
                    <a:pt x="1124" y="1566"/>
                  </a:cubicBezTo>
                  <a:cubicBezTo>
                    <a:pt x="1127" y="1559"/>
                    <a:pt x="1128" y="1553"/>
                    <a:pt x="1128" y="1546"/>
                  </a:cubicBezTo>
                  <a:close/>
                  <a:moveTo>
                    <a:pt x="1380" y="1646"/>
                  </a:moveTo>
                  <a:cubicBezTo>
                    <a:pt x="1380" y="1645"/>
                    <a:pt x="1380" y="1645"/>
                    <a:pt x="1380" y="1645"/>
                  </a:cubicBezTo>
                  <a:cubicBezTo>
                    <a:pt x="1375" y="1636"/>
                    <a:pt x="1367" y="1628"/>
                    <a:pt x="1357" y="1623"/>
                  </a:cubicBezTo>
                  <a:cubicBezTo>
                    <a:pt x="1350" y="1620"/>
                    <a:pt x="1342" y="1618"/>
                    <a:pt x="1335" y="1618"/>
                  </a:cubicBezTo>
                  <a:cubicBezTo>
                    <a:pt x="1334" y="1618"/>
                    <a:pt x="1334" y="1618"/>
                    <a:pt x="1333" y="1618"/>
                  </a:cubicBezTo>
                  <a:cubicBezTo>
                    <a:pt x="1333" y="1618"/>
                    <a:pt x="1333" y="1618"/>
                    <a:pt x="1333" y="1618"/>
                  </a:cubicBezTo>
                  <a:cubicBezTo>
                    <a:pt x="1333" y="1618"/>
                    <a:pt x="1333" y="1618"/>
                    <a:pt x="1333" y="1618"/>
                  </a:cubicBezTo>
                  <a:cubicBezTo>
                    <a:pt x="1315" y="1619"/>
                    <a:pt x="1299" y="1629"/>
                    <a:pt x="1290" y="1645"/>
                  </a:cubicBezTo>
                  <a:cubicBezTo>
                    <a:pt x="1290" y="1646"/>
                    <a:pt x="1290" y="1646"/>
                    <a:pt x="1290" y="1646"/>
                  </a:cubicBezTo>
                  <a:cubicBezTo>
                    <a:pt x="1289" y="1646"/>
                    <a:pt x="1289" y="1646"/>
                    <a:pt x="1289" y="1646"/>
                  </a:cubicBezTo>
                  <a:cubicBezTo>
                    <a:pt x="1141" y="1913"/>
                    <a:pt x="1141" y="1913"/>
                    <a:pt x="1141" y="1913"/>
                  </a:cubicBezTo>
                  <a:cubicBezTo>
                    <a:pt x="1203" y="1934"/>
                    <a:pt x="1268" y="1945"/>
                    <a:pt x="1335" y="1945"/>
                  </a:cubicBezTo>
                  <a:cubicBezTo>
                    <a:pt x="1380" y="1945"/>
                    <a:pt x="1425" y="1940"/>
                    <a:pt x="1471" y="1930"/>
                  </a:cubicBezTo>
                  <a:cubicBezTo>
                    <a:pt x="1491" y="1926"/>
                    <a:pt x="1510" y="1920"/>
                    <a:pt x="1529" y="1914"/>
                  </a:cubicBezTo>
                  <a:cubicBezTo>
                    <a:pt x="1381" y="1646"/>
                    <a:pt x="1381" y="1646"/>
                    <a:pt x="1381" y="1646"/>
                  </a:cubicBezTo>
                  <a:lnTo>
                    <a:pt x="1380" y="1646"/>
                  </a:lnTo>
                  <a:close/>
                  <a:moveTo>
                    <a:pt x="1850" y="1022"/>
                  </a:moveTo>
                  <a:cubicBezTo>
                    <a:pt x="1622" y="1226"/>
                    <a:pt x="1622" y="1226"/>
                    <a:pt x="1622" y="1226"/>
                  </a:cubicBezTo>
                  <a:cubicBezTo>
                    <a:pt x="1623" y="1227"/>
                    <a:pt x="1623" y="1227"/>
                    <a:pt x="1623" y="1227"/>
                  </a:cubicBezTo>
                  <a:cubicBezTo>
                    <a:pt x="1622" y="1227"/>
                    <a:pt x="1622" y="1227"/>
                    <a:pt x="1622" y="1227"/>
                  </a:cubicBezTo>
                  <a:cubicBezTo>
                    <a:pt x="1614" y="1234"/>
                    <a:pt x="1609" y="1243"/>
                    <a:pt x="1606" y="1254"/>
                  </a:cubicBezTo>
                  <a:cubicBezTo>
                    <a:pt x="1605" y="1258"/>
                    <a:pt x="1605" y="1262"/>
                    <a:pt x="1605" y="1265"/>
                  </a:cubicBezTo>
                  <a:cubicBezTo>
                    <a:pt x="1605" y="1288"/>
                    <a:pt x="1620" y="1308"/>
                    <a:pt x="1642" y="1315"/>
                  </a:cubicBezTo>
                  <a:cubicBezTo>
                    <a:pt x="1643" y="1315"/>
                    <a:pt x="1643" y="1315"/>
                    <a:pt x="1643" y="1315"/>
                  </a:cubicBezTo>
                  <a:cubicBezTo>
                    <a:pt x="1643" y="1315"/>
                    <a:pt x="1643" y="1315"/>
                    <a:pt x="1643" y="1315"/>
                  </a:cubicBezTo>
                  <a:cubicBezTo>
                    <a:pt x="1643" y="1316"/>
                    <a:pt x="1643" y="1316"/>
                    <a:pt x="1643" y="1316"/>
                  </a:cubicBezTo>
                  <a:cubicBezTo>
                    <a:pt x="1938" y="1401"/>
                    <a:pt x="1938" y="1401"/>
                    <a:pt x="1938" y="1401"/>
                  </a:cubicBezTo>
                  <a:cubicBezTo>
                    <a:pt x="1940" y="1382"/>
                    <a:pt x="1941" y="1362"/>
                    <a:pt x="1941" y="1343"/>
                  </a:cubicBezTo>
                  <a:cubicBezTo>
                    <a:pt x="1941" y="1297"/>
                    <a:pt x="1936" y="1252"/>
                    <a:pt x="1925" y="1206"/>
                  </a:cubicBezTo>
                  <a:cubicBezTo>
                    <a:pt x="1910" y="1139"/>
                    <a:pt x="1884" y="1077"/>
                    <a:pt x="1850" y="1022"/>
                  </a:cubicBezTo>
                  <a:close/>
                  <a:moveTo>
                    <a:pt x="1426" y="1044"/>
                  </a:moveTo>
                  <a:cubicBezTo>
                    <a:pt x="1426" y="1044"/>
                    <a:pt x="1426" y="1044"/>
                    <a:pt x="1426" y="1044"/>
                  </a:cubicBezTo>
                  <a:cubicBezTo>
                    <a:pt x="1427" y="1055"/>
                    <a:pt x="1430" y="1065"/>
                    <a:pt x="1437" y="1074"/>
                  </a:cubicBezTo>
                  <a:cubicBezTo>
                    <a:pt x="1448" y="1086"/>
                    <a:pt x="1462" y="1093"/>
                    <a:pt x="1477" y="1093"/>
                  </a:cubicBezTo>
                  <a:cubicBezTo>
                    <a:pt x="1488" y="1093"/>
                    <a:pt x="1499" y="1090"/>
                    <a:pt x="1508" y="1083"/>
                  </a:cubicBezTo>
                  <a:cubicBezTo>
                    <a:pt x="1508" y="1083"/>
                    <a:pt x="1508" y="1083"/>
                    <a:pt x="1508" y="1083"/>
                  </a:cubicBezTo>
                  <a:cubicBezTo>
                    <a:pt x="1508" y="1083"/>
                    <a:pt x="1508" y="1083"/>
                    <a:pt x="1508" y="1083"/>
                  </a:cubicBezTo>
                  <a:cubicBezTo>
                    <a:pt x="1509" y="1083"/>
                    <a:pt x="1509" y="1083"/>
                    <a:pt x="1509" y="1083"/>
                  </a:cubicBezTo>
                  <a:cubicBezTo>
                    <a:pt x="1758" y="907"/>
                    <a:pt x="1758" y="907"/>
                    <a:pt x="1758" y="907"/>
                  </a:cubicBezTo>
                  <a:cubicBezTo>
                    <a:pt x="1664" y="815"/>
                    <a:pt x="1541" y="755"/>
                    <a:pt x="1409" y="738"/>
                  </a:cubicBezTo>
                  <a:cubicBezTo>
                    <a:pt x="1426" y="1044"/>
                    <a:pt x="1426" y="1044"/>
                    <a:pt x="1426" y="1044"/>
                  </a:cubicBezTo>
                  <a:close/>
                  <a:moveTo>
                    <a:pt x="1602" y="1494"/>
                  </a:moveTo>
                  <a:cubicBezTo>
                    <a:pt x="1601" y="1494"/>
                    <a:pt x="1601" y="1494"/>
                    <a:pt x="1601" y="1494"/>
                  </a:cubicBezTo>
                  <a:cubicBezTo>
                    <a:pt x="1598" y="1494"/>
                    <a:pt x="1595" y="1493"/>
                    <a:pt x="1592" y="1493"/>
                  </a:cubicBezTo>
                  <a:cubicBezTo>
                    <a:pt x="1591" y="1493"/>
                    <a:pt x="1590" y="1493"/>
                    <a:pt x="1590" y="1493"/>
                  </a:cubicBezTo>
                  <a:cubicBezTo>
                    <a:pt x="1589" y="1493"/>
                    <a:pt x="1589" y="1493"/>
                    <a:pt x="1589" y="1493"/>
                  </a:cubicBezTo>
                  <a:cubicBezTo>
                    <a:pt x="1590" y="1493"/>
                    <a:pt x="1590" y="1493"/>
                    <a:pt x="1590" y="1493"/>
                  </a:cubicBezTo>
                  <a:cubicBezTo>
                    <a:pt x="1583" y="1494"/>
                    <a:pt x="1576" y="1495"/>
                    <a:pt x="1570" y="1498"/>
                  </a:cubicBezTo>
                  <a:cubicBezTo>
                    <a:pt x="1552" y="1507"/>
                    <a:pt x="1541" y="1525"/>
                    <a:pt x="1541" y="1544"/>
                  </a:cubicBezTo>
                  <a:cubicBezTo>
                    <a:pt x="1541" y="1551"/>
                    <a:pt x="1542" y="1558"/>
                    <a:pt x="1545" y="1565"/>
                  </a:cubicBezTo>
                  <a:cubicBezTo>
                    <a:pt x="1545" y="1565"/>
                    <a:pt x="1545" y="1565"/>
                    <a:pt x="1545" y="1565"/>
                  </a:cubicBezTo>
                  <a:cubicBezTo>
                    <a:pt x="1545" y="1565"/>
                    <a:pt x="1545" y="1565"/>
                    <a:pt x="1545" y="1565"/>
                  </a:cubicBezTo>
                  <a:cubicBezTo>
                    <a:pt x="1545" y="1565"/>
                    <a:pt x="1545" y="1565"/>
                    <a:pt x="1545" y="1565"/>
                  </a:cubicBezTo>
                  <a:cubicBezTo>
                    <a:pt x="1663" y="1850"/>
                    <a:pt x="1663" y="1850"/>
                    <a:pt x="1663" y="1850"/>
                  </a:cubicBezTo>
                  <a:cubicBezTo>
                    <a:pt x="1776" y="1778"/>
                    <a:pt x="1861" y="1670"/>
                    <a:pt x="1906" y="1545"/>
                  </a:cubicBezTo>
                  <a:cubicBezTo>
                    <a:pt x="1602" y="1494"/>
                    <a:pt x="1602" y="1494"/>
                    <a:pt x="1602" y="1494"/>
                  </a:cubicBezTo>
                  <a:close/>
                  <a:moveTo>
                    <a:pt x="1251" y="1406"/>
                  </a:moveTo>
                  <a:cubicBezTo>
                    <a:pt x="1335" y="1447"/>
                    <a:pt x="1335" y="1447"/>
                    <a:pt x="1335" y="1447"/>
                  </a:cubicBezTo>
                  <a:cubicBezTo>
                    <a:pt x="1419" y="1407"/>
                    <a:pt x="1419" y="1407"/>
                    <a:pt x="1419" y="1407"/>
                  </a:cubicBezTo>
                  <a:cubicBezTo>
                    <a:pt x="1440" y="1316"/>
                    <a:pt x="1440" y="1316"/>
                    <a:pt x="1440" y="1316"/>
                  </a:cubicBezTo>
                  <a:cubicBezTo>
                    <a:pt x="1382" y="1243"/>
                    <a:pt x="1382" y="1243"/>
                    <a:pt x="1382" y="1243"/>
                  </a:cubicBezTo>
                  <a:cubicBezTo>
                    <a:pt x="1288" y="1243"/>
                    <a:pt x="1288" y="1243"/>
                    <a:pt x="1288" y="1243"/>
                  </a:cubicBezTo>
                  <a:cubicBezTo>
                    <a:pt x="1230" y="1316"/>
                    <a:pt x="1230" y="1316"/>
                    <a:pt x="1230" y="1316"/>
                  </a:cubicBezTo>
                  <a:lnTo>
                    <a:pt x="1251" y="1406"/>
                  </a:lnTo>
                  <a:close/>
                  <a:moveTo>
                    <a:pt x="1027" y="1316"/>
                  </a:moveTo>
                  <a:cubicBezTo>
                    <a:pt x="1027" y="1316"/>
                    <a:pt x="1027" y="1316"/>
                    <a:pt x="1027" y="1316"/>
                  </a:cubicBezTo>
                  <a:cubicBezTo>
                    <a:pt x="1037" y="1313"/>
                    <a:pt x="1046" y="1307"/>
                    <a:pt x="1053" y="1299"/>
                  </a:cubicBezTo>
                  <a:cubicBezTo>
                    <a:pt x="1061" y="1289"/>
                    <a:pt x="1064" y="1278"/>
                    <a:pt x="1064" y="1267"/>
                  </a:cubicBezTo>
                  <a:cubicBezTo>
                    <a:pt x="1064" y="1253"/>
                    <a:pt x="1058" y="1238"/>
                    <a:pt x="1047" y="1228"/>
                  </a:cubicBezTo>
                  <a:cubicBezTo>
                    <a:pt x="1047" y="1228"/>
                    <a:pt x="1047" y="1228"/>
                    <a:pt x="1047" y="1228"/>
                  </a:cubicBezTo>
                  <a:cubicBezTo>
                    <a:pt x="1047" y="1228"/>
                    <a:pt x="1047" y="1228"/>
                    <a:pt x="1047" y="1228"/>
                  </a:cubicBezTo>
                  <a:cubicBezTo>
                    <a:pt x="1047" y="1227"/>
                    <a:pt x="1047" y="1227"/>
                    <a:pt x="1047" y="1227"/>
                  </a:cubicBezTo>
                  <a:cubicBezTo>
                    <a:pt x="818" y="1022"/>
                    <a:pt x="818" y="1022"/>
                    <a:pt x="818" y="1022"/>
                  </a:cubicBezTo>
                  <a:cubicBezTo>
                    <a:pt x="761" y="1115"/>
                    <a:pt x="729" y="1223"/>
                    <a:pt x="729" y="1336"/>
                  </a:cubicBezTo>
                  <a:cubicBezTo>
                    <a:pt x="729" y="1358"/>
                    <a:pt x="730" y="1380"/>
                    <a:pt x="733" y="1402"/>
                  </a:cubicBezTo>
                  <a:cubicBezTo>
                    <a:pt x="1026" y="1317"/>
                    <a:pt x="1026" y="1317"/>
                    <a:pt x="1026" y="1317"/>
                  </a:cubicBezTo>
                  <a:lnTo>
                    <a:pt x="1027" y="1316"/>
                  </a:lnTo>
                  <a:close/>
                  <a:moveTo>
                    <a:pt x="2625" y="1719"/>
                  </a:moveTo>
                  <a:cubicBezTo>
                    <a:pt x="1986" y="2514"/>
                    <a:pt x="1986" y="2514"/>
                    <a:pt x="1986" y="2514"/>
                  </a:cubicBezTo>
                  <a:cubicBezTo>
                    <a:pt x="1952" y="2556"/>
                    <a:pt x="1902" y="2580"/>
                    <a:pt x="1848" y="2580"/>
                  </a:cubicBezTo>
                  <a:cubicBezTo>
                    <a:pt x="822" y="2580"/>
                    <a:pt x="822" y="2580"/>
                    <a:pt x="822" y="2580"/>
                  </a:cubicBezTo>
                  <a:cubicBezTo>
                    <a:pt x="768" y="2580"/>
                    <a:pt x="717" y="2556"/>
                    <a:pt x="684" y="2514"/>
                  </a:cubicBezTo>
                  <a:cubicBezTo>
                    <a:pt x="44" y="1719"/>
                    <a:pt x="44" y="1719"/>
                    <a:pt x="44" y="1719"/>
                  </a:cubicBezTo>
                  <a:cubicBezTo>
                    <a:pt x="41" y="1714"/>
                    <a:pt x="37" y="1710"/>
                    <a:pt x="34" y="1705"/>
                  </a:cubicBezTo>
                  <a:cubicBezTo>
                    <a:pt x="8" y="1665"/>
                    <a:pt x="0" y="1617"/>
                    <a:pt x="10" y="1571"/>
                  </a:cubicBezTo>
                  <a:cubicBezTo>
                    <a:pt x="238" y="579"/>
                    <a:pt x="238" y="579"/>
                    <a:pt x="238" y="579"/>
                  </a:cubicBezTo>
                  <a:cubicBezTo>
                    <a:pt x="250" y="527"/>
                    <a:pt x="285" y="483"/>
                    <a:pt x="334" y="460"/>
                  </a:cubicBezTo>
                  <a:cubicBezTo>
                    <a:pt x="1258" y="18"/>
                    <a:pt x="1258" y="18"/>
                    <a:pt x="1258" y="18"/>
                  </a:cubicBezTo>
                  <a:cubicBezTo>
                    <a:pt x="1276" y="10"/>
                    <a:pt x="1294" y="5"/>
                    <a:pt x="1314" y="2"/>
                  </a:cubicBezTo>
                  <a:cubicBezTo>
                    <a:pt x="1318" y="2"/>
                    <a:pt x="1322" y="1"/>
                    <a:pt x="1326" y="1"/>
                  </a:cubicBezTo>
                  <a:cubicBezTo>
                    <a:pt x="1326" y="1"/>
                    <a:pt x="1326" y="1"/>
                    <a:pt x="1326" y="1"/>
                  </a:cubicBezTo>
                  <a:cubicBezTo>
                    <a:pt x="1355" y="0"/>
                    <a:pt x="1385" y="6"/>
                    <a:pt x="1411" y="18"/>
                  </a:cubicBezTo>
                  <a:cubicBezTo>
                    <a:pt x="2336" y="460"/>
                    <a:pt x="2336" y="460"/>
                    <a:pt x="2336" y="460"/>
                  </a:cubicBezTo>
                  <a:cubicBezTo>
                    <a:pt x="2384" y="483"/>
                    <a:pt x="2419" y="527"/>
                    <a:pt x="2431" y="579"/>
                  </a:cubicBezTo>
                  <a:cubicBezTo>
                    <a:pt x="2660" y="1570"/>
                    <a:pt x="2660" y="1570"/>
                    <a:pt x="2660" y="1570"/>
                  </a:cubicBezTo>
                  <a:cubicBezTo>
                    <a:pt x="2672" y="1622"/>
                    <a:pt x="2659" y="1677"/>
                    <a:pt x="2625" y="1719"/>
                  </a:cubicBezTo>
                  <a:close/>
                  <a:moveTo>
                    <a:pt x="2219" y="1593"/>
                  </a:moveTo>
                  <a:cubicBezTo>
                    <a:pt x="2219" y="1593"/>
                    <a:pt x="2219" y="1593"/>
                    <a:pt x="2219" y="1593"/>
                  </a:cubicBezTo>
                  <a:cubicBezTo>
                    <a:pt x="2237" y="1600"/>
                    <a:pt x="2251" y="1608"/>
                    <a:pt x="2271" y="1613"/>
                  </a:cubicBezTo>
                  <a:cubicBezTo>
                    <a:pt x="2276" y="1614"/>
                    <a:pt x="2282" y="1615"/>
                    <a:pt x="2286" y="1617"/>
                  </a:cubicBezTo>
                  <a:cubicBezTo>
                    <a:pt x="2287" y="1617"/>
                    <a:pt x="2287" y="1617"/>
                    <a:pt x="2288" y="1617"/>
                  </a:cubicBezTo>
                  <a:cubicBezTo>
                    <a:pt x="2288" y="1617"/>
                    <a:pt x="2288" y="1617"/>
                    <a:pt x="2288" y="1617"/>
                  </a:cubicBezTo>
                  <a:cubicBezTo>
                    <a:pt x="2289" y="1617"/>
                    <a:pt x="2289" y="1617"/>
                    <a:pt x="2289" y="1617"/>
                  </a:cubicBezTo>
                  <a:cubicBezTo>
                    <a:pt x="2289" y="1617"/>
                    <a:pt x="2289" y="1617"/>
                    <a:pt x="2289" y="1617"/>
                  </a:cubicBezTo>
                  <a:cubicBezTo>
                    <a:pt x="2294" y="1618"/>
                    <a:pt x="2299" y="1619"/>
                    <a:pt x="2304" y="1619"/>
                  </a:cubicBezTo>
                  <a:cubicBezTo>
                    <a:pt x="2333" y="1619"/>
                    <a:pt x="2358" y="1601"/>
                    <a:pt x="2365" y="1574"/>
                  </a:cubicBezTo>
                  <a:cubicBezTo>
                    <a:pt x="2365" y="1570"/>
                    <a:pt x="2366" y="1566"/>
                    <a:pt x="2366" y="1562"/>
                  </a:cubicBezTo>
                  <a:cubicBezTo>
                    <a:pt x="2366" y="1535"/>
                    <a:pt x="2345" y="1509"/>
                    <a:pt x="2315" y="1502"/>
                  </a:cubicBezTo>
                  <a:cubicBezTo>
                    <a:pt x="2310" y="1501"/>
                    <a:pt x="2303" y="1499"/>
                    <a:pt x="2298" y="1498"/>
                  </a:cubicBezTo>
                  <a:cubicBezTo>
                    <a:pt x="2277" y="1494"/>
                    <a:pt x="2261" y="1495"/>
                    <a:pt x="2242" y="1494"/>
                  </a:cubicBezTo>
                  <a:cubicBezTo>
                    <a:pt x="2201" y="1489"/>
                    <a:pt x="2167" y="1486"/>
                    <a:pt x="2137" y="1476"/>
                  </a:cubicBezTo>
                  <a:cubicBezTo>
                    <a:pt x="2125" y="1472"/>
                    <a:pt x="2116" y="1457"/>
                    <a:pt x="2112" y="1451"/>
                  </a:cubicBezTo>
                  <a:cubicBezTo>
                    <a:pt x="2112" y="1451"/>
                    <a:pt x="2112" y="1451"/>
                    <a:pt x="2112" y="1451"/>
                  </a:cubicBezTo>
                  <a:cubicBezTo>
                    <a:pt x="2088" y="1444"/>
                    <a:pt x="2088" y="1444"/>
                    <a:pt x="2088" y="1444"/>
                  </a:cubicBezTo>
                  <a:cubicBezTo>
                    <a:pt x="2093" y="1410"/>
                    <a:pt x="2095" y="1376"/>
                    <a:pt x="2095" y="1341"/>
                  </a:cubicBezTo>
                  <a:cubicBezTo>
                    <a:pt x="2095" y="1285"/>
                    <a:pt x="2089" y="1228"/>
                    <a:pt x="2076" y="1171"/>
                  </a:cubicBezTo>
                  <a:cubicBezTo>
                    <a:pt x="2055" y="1078"/>
                    <a:pt x="2017" y="993"/>
                    <a:pt x="1967" y="918"/>
                  </a:cubicBezTo>
                  <a:cubicBezTo>
                    <a:pt x="1973" y="913"/>
                    <a:pt x="1984" y="903"/>
                    <a:pt x="1987" y="900"/>
                  </a:cubicBezTo>
                  <a:cubicBezTo>
                    <a:pt x="1987" y="900"/>
                    <a:pt x="1987" y="900"/>
                    <a:pt x="1987" y="900"/>
                  </a:cubicBezTo>
                  <a:cubicBezTo>
                    <a:pt x="1987" y="899"/>
                    <a:pt x="1987" y="899"/>
                    <a:pt x="1987" y="899"/>
                  </a:cubicBezTo>
                  <a:cubicBezTo>
                    <a:pt x="1988" y="889"/>
                    <a:pt x="1987" y="878"/>
                    <a:pt x="1998" y="867"/>
                  </a:cubicBezTo>
                  <a:cubicBezTo>
                    <a:pt x="2021" y="845"/>
                    <a:pt x="2050" y="827"/>
                    <a:pt x="2085" y="806"/>
                  </a:cubicBezTo>
                  <a:cubicBezTo>
                    <a:pt x="2101" y="796"/>
                    <a:pt x="2117" y="790"/>
                    <a:pt x="2134" y="777"/>
                  </a:cubicBezTo>
                  <a:cubicBezTo>
                    <a:pt x="2137" y="774"/>
                    <a:pt x="2142" y="770"/>
                    <a:pt x="2146" y="767"/>
                  </a:cubicBezTo>
                  <a:cubicBezTo>
                    <a:pt x="2164" y="753"/>
                    <a:pt x="2173" y="733"/>
                    <a:pt x="2173" y="714"/>
                  </a:cubicBezTo>
                  <a:cubicBezTo>
                    <a:pt x="2173" y="702"/>
                    <a:pt x="2169" y="690"/>
                    <a:pt x="2161" y="680"/>
                  </a:cubicBezTo>
                  <a:cubicBezTo>
                    <a:pt x="2150" y="666"/>
                    <a:pt x="2133" y="659"/>
                    <a:pt x="2116" y="659"/>
                  </a:cubicBezTo>
                  <a:cubicBezTo>
                    <a:pt x="2101" y="659"/>
                    <a:pt x="2086" y="664"/>
                    <a:pt x="2073" y="675"/>
                  </a:cubicBezTo>
                  <a:cubicBezTo>
                    <a:pt x="2069" y="678"/>
                    <a:pt x="2064" y="682"/>
                    <a:pt x="2060" y="685"/>
                  </a:cubicBezTo>
                  <a:cubicBezTo>
                    <a:pt x="2044" y="698"/>
                    <a:pt x="2034" y="712"/>
                    <a:pt x="2021" y="726"/>
                  </a:cubicBezTo>
                  <a:cubicBezTo>
                    <a:pt x="2021" y="726"/>
                    <a:pt x="2021" y="726"/>
                    <a:pt x="2021" y="726"/>
                  </a:cubicBezTo>
                  <a:cubicBezTo>
                    <a:pt x="1992" y="755"/>
                    <a:pt x="1969" y="780"/>
                    <a:pt x="1942" y="797"/>
                  </a:cubicBezTo>
                  <a:cubicBezTo>
                    <a:pt x="1936" y="801"/>
                    <a:pt x="1928" y="802"/>
                    <a:pt x="1921" y="802"/>
                  </a:cubicBezTo>
                  <a:cubicBezTo>
                    <a:pt x="1916" y="802"/>
                    <a:pt x="1911" y="801"/>
                    <a:pt x="1907" y="801"/>
                  </a:cubicBezTo>
                  <a:cubicBezTo>
                    <a:pt x="1907" y="801"/>
                    <a:pt x="1907" y="801"/>
                    <a:pt x="1907" y="801"/>
                  </a:cubicBezTo>
                  <a:cubicBezTo>
                    <a:pt x="1885" y="817"/>
                    <a:pt x="1885" y="817"/>
                    <a:pt x="1885" y="817"/>
                  </a:cubicBezTo>
                  <a:cubicBezTo>
                    <a:pt x="1758" y="684"/>
                    <a:pt x="1586" y="599"/>
                    <a:pt x="1400" y="582"/>
                  </a:cubicBezTo>
                  <a:cubicBezTo>
                    <a:pt x="1399" y="574"/>
                    <a:pt x="1399" y="561"/>
                    <a:pt x="1398" y="557"/>
                  </a:cubicBezTo>
                  <a:cubicBezTo>
                    <a:pt x="1398" y="556"/>
                    <a:pt x="1398" y="556"/>
                    <a:pt x="1398" y="556"/>
                  </a:cubicBezTo>
                  <a:cubicBezTo>
                    <a:pt x="1398" y="556"/>
                    <a:pt x="1398" y="556"/>
                    <a:pt x="1398" y="556"/>
                  </a:cubicBezTo>
                  <a:cubicBezTo>
                    <a:pt x="1391" y="549"/>
                    <a:pt x="1382" y="543"/>
                    <a:pt x="1379" y="527"/>
                  </a:cubicBezTo>
                  <a:cubicBezTo>
                    <a:pt x="1379" y="521"/>
                    <a:pt x="1379" y="514"/>
                    <a:pt x="1379" y="507"/>
                  </a:cubicBezTo>
                  <a:cubicBezTo>
                    <a:pt x="1379" y="482"/>
                    <a:pt x="1382" y="454"/>
                    <a:pt x="1386" y="421"/>
                  </a:cubicBezTo>
                  <a:cubicBezTo>
                    <a:pt x="1389" y="402"/>
                    <a:pt x="1393" y="386"/>
                    <a:pt x="1394" y="366"/>
                  </a:cubicBezTo>
                  <a:cubicBezTo>
                    <a:pt x="1394" y="364"/>
                    <a:pt x="1394" y="363"/>
                    <a:pt x="1394" y="362"/>
                  </a:cubicBezTo>
                  <a:cubicBezTo>
                    <a:pt x="1394" y="358"/>
                    <a:pt x="1394" y="353"/>
                    <a:pt x="1394" y="349"/>
                  </a:cubicBezTo>
                  <a:cubicBezTo>
                    <a:pt x="1394" y="313"/>
                    <a:pt x="1367" y="283"/>
                    <a:pt x="1335" y="283"/>
                  </a:cubicBezTo>
                  <a:cubicBezTo>
                    <a:pt x="1335" y="284"/>
                    <a:pt x="1335" y="284"/>
                    <a:pt x="1335" y="284"/>
                  </a:cubicBezTo>
                  <a:cubicBezTo>
                    <a:pt x="1335" y="283"/>
                    <a:pt x="1335" y="283"/>
                    <a:pt x="1335" y="283"/>
                  </a:cubicBezTo>
                  <a:cubicBezTo>
                    <a:pt x="1319" y="283"/>
                    <a:pt x="1304" y="291"/>
                    <a:pt x="1293" y="303"/>
                  </a:cubicBezTo>
                  <a:cubicBezTo>
                    <a:pt x="1282" y="314"/>
                    <a:pt x="1276" y="331"/>
                    <a:pt x="1276" y="349"/>
                  </a:cubicBezTo>
                  <a:cubicBezTo>
                    <a:pt x="1276" y="350"/>
                    <a:pt x="1276" y="350"/>
                    <a:pt x="1276" y="351"/>
                  </a:cubicBezTo>
                  <a:cubicBezTo>
                    <a:pt x="1276" y="354"/>
                    <a:pt x="1276" y="358"/>
                    <a:pt x="1276" y="362"/>
                  </a:cubicBezTo>
                  <a:cubicBezTo>
                    <a:pt x="1276" y="363"/>
                    <a:pt x="1276" y="365"/>
                    <a:pt x="1276" y="366"/>
                  </a:cubicBezTo>
                  <a:cubicBezTo>
                    <a:pt x="1277" y="386"/>
                    <a:pt x="1281" y="402"/>
                    <a:pt x="1284" y="421"/>
                  </a:cubicBezTo>
                  <a:cubicBezTo>
                    <a:pt x="1288" y="453"/>
                    <a:pt x="1291" y="481"/>
                    <a:pt x="1291" y="507"/>
                  </a:cubicBezTo>
                  <a:cubicBezTo>
                    <a:pt x="1291" y="514"/>
                    <a:pt x="1291" y="521"/>
                    <a:pt x="1290" y="527"/>
                  </a:cubicBezTo>
                  <a:cubicBezTo>
                    <a:pt x="1288" y="539"/>
                    <a:pt x="1279" y="550"/>
                    <a:pt x="1272" y="557"/>
                  </a:cubicBezTo>
                  <a:cubicBezTo>
                    <a:pt x="1271" y="557"/>
                    <a:pt x="1271" y="557"/>
                    <a:pt x="1271" y="557"/>
                  </a:cubicBezTo>
                  <a:cubicBezTo>
                    <a:pt x="1270" y="582"/>
                    <a:pt x="1270" y="582"/>
                    <a:pt x="1270" y="582"/>
                  </a:cubicBezTo>
                  <a:cubicBezTo>
                    <a:pt x="1235" y="585"/>
                    <a:pt x="1200" y="590"/>
                    <a:pt x="1165" y="598"/>
                  </a:cubicBezTo>
                  <a:cubicBezTo>
                    <a:pt x="1013" y="633"/>
                    <a:pt x="882" y="711"/>
                    <a:pt x="782" y="816"/>
                  </a:cubicBezTo>
                  <a:cubicBezTo>
                    <a:pt x="776" y="812"/>
                    <a:pt x="765" y="804"/>
                    <a:pt x="762" y="802"/>
                  </a:cubicBezTo>
                  <a:cubicBezTo>
                    <a:pt x="761" y="801"/>
                    <a:pt x="761" y="801"/>
                    <a:pt x="761" y="801"/>
                  </a:cubicBezTo>
                  <a:cubicBezTo>
                    <a:pt x="761" y="801"/>
                    <a:pt x="761" y="801"/>
                    <a:pt x="761" y="801"/>
                  </a:cubicBezTo>
                  <a:cubicBezTo>
                    <a:pt x="756" y="802"/>
                    <a:pt x="751" y="803"/>
                    <a:pt x="745" y="803"/>
                  </a:cubicBezTo>
                  <a:cubicBezTo>
                    <a:pt x="740" y="803"/>
                    <a:pt x="734" y="802"/>
                    <a:pt x="727" y="798"/>
                  </a:cubicBezTo>
                  <a:cubicBezTo>
                    <a:pt x="701" y="781"/>
                    <a:pt x="677" y="756"/>
                    <a:pt x="648" y="727"/>
                  </a:cubicBezTo>
                  <a:cubicBezTo>
                    <a:pt x="648" y="727"/>
                    <a:pt x="648" y="727"/>
                    <a:pt x="648" y="727"/>
                  </a:cubicBezTo>
                  <a:cubicBezTo>
                    <a:pt x="635" y="713"/>
                    <a:pt x="625" y="700"/>
                    <a:pt x="610" y="686"/>
                  </a:cubicBezTo>
                  <a:cubicBezTo>
                    <a:pt x="606" y="683"/>
                    <a:pt x="601" y="679"/>
                    <a:pt x="597" y="676"/>
                  </a:cubicBezTo>
                  <a:cubicBezTo>
                    <a:pt x="584" y="666"/>
                    <a:pt x="570" y="661"/>
                    <a:pt x="555" y="660"/>
                  </a:cubicBezTo>
                  <a:cubicBezTo>
                    <a:pt x="555" y="660"/>
                    <a:pt x="554" y="660"/>
                    <a:pt x="553" y="660"/>
                  </a:cubicBezTo>
                  <a:cubicBezTo>
                    <a:pt x="536" y="660"/>
                    <a:pt x="519" y="667"/>
                    <a:pt x="508" y="681"/>
                  </a:cubicBezTo>
                  <a:cubicBezTo>
                    <a:pt x="500" y="691"/>
                    <a:pt x="497" y="703"/>
                    <a:pt x="497" y="715"/>
                  </a:cubicBezTo>
                  <a:cubicBezTo>
                    <a:pt x="497" y="735"/>
                    <a:pt x="506" y="754"/>
                    <a:pt x="523" y="768"/>
                  </a:cubicBezTo>
                  <a:cubicBezTo>
                    <a:pt x="523" y="768"/>
                    <a:pt x="523" y="768"/>
                    <a:pt x="523" y="768"/>
                  </a:cubicBezTo>
                  <a:cubicBezTo>
                    <a:pt x="524" y="769"/>
                    <a:pt x="524" y="769"/>
                    <a:pt x="524" y="769"/>
                  </a:cubicBezTo>
                  <a:cubicBezTo>
                    <a:pt x="528" y="772"/>
                    <a:pt x="532" y="776"/>
                    <a:pt x="536" y="778"/>
                  </a:cubicBezTo>
                  <a:cubicBezTo>
                    <a:pt x="553" y="791"/>
                    <a:pt x="568" y="797"/>
                    <a:pt x="584" y="807"/>
                  </a:cubicBezTo>
                  <a:cubicBezTo>
                    <a:pt x="619" y="828"/>
                    <a:pt x="648" y="846"/>
                    <a:pt x="671" y="868"/>
                  </a:cubicBezTo>
                  <a:cubicBezTo>
                    <a:pt x="680" y="877"/>
                    <a:pt x="682" y="894"/>
                    <a:pt x="683" y="901"/>
                  </a:cubicBezTo>
                  <a:cubicBezTo>
                    <a:pt x="683" y="901"/>
                    <a:pt x="683" y="901"/>
                    <a:pt x="683" y="901"/>
                  </a:cubicBezTo>
                  <a:cubicBezTo>
                    <a:pt x="702" y="918"/>
                    <a:pt x="702" y="918"/>
                    <a:pt x="702" y="918"/>
                  </a:cubicBezTo>
                  <a:cubicBezTo>
                    <a:pt x="620" y="1040"/>
                    <a:pt x="575" y="1186"/>
                    <a:pt x="575" y="1338"/>
                  </a:cubicBezTo>
                  <a:cubicBezTo>
                    <a:pt x="575" y="1373"/>
                    <a:pt x="577" y="1409"/>
                    <a:pt x="582" y="1445"/>
                  </a:cubicBezTo>
                  <a:cubicBezTo>
                    <a:pt x="558" y="1452"/>
                    <a:pt x="558" y="1452"/>
                    <a:pt x="558" y="1452"/>
                  </a:cubicBezTo>
                  <a:cubicBezTo>
                    <a:pt x="558" y="1452"/>
                    <a:pt x="558" y="1452"/>
                    <a:pt x="558" y="1452"/>
                  </a:cubicBezTo>
                  <a:cubicBezTo>
                    <a:pt x="552" y="1461"/>
                    <a:pt x="542" y="1474"/>
                    <a:pt x="533" y="1478"/>
                  </a:cubicBezTo>
                  <a:cubicBezTo>
                    <a:pt x="503" y="1487"/>
                    <a:pt x="469" y="1491"/>
                    <a:pt x="428" y="1495"/>
                  </a:cubicBezTo>
                  <a:cubicBezTo>
                    <a:pt x="409" y="1497"/>
                    <a:pt x="393" y="1496"/>
                    <a:pt x="372" y="1499"/>
                  </a:cubicBezTo>
                  <a:cubicBezTo>
                    <a:pt x="368" y="1500"/>
                    <a:pt x="361" y="1502"/>
                    <a:pt x="356" y="1503"/>
                  </a:cubicBezTo>
                  <a:cubicBezTo>
                    <a:pt x="356" y="1503"/>
                    <a:pt x="356" y="1503"/>
                    <a:pt x="356" y="1503"/>
                  </a:cubicBezTo>
                  <a:cubicBezTo>
                    <a:pt x="356" y="1503"/>
                    <a:pt x="356" y="1503"/>
                    <a:pt x="356" y="1503"/>
                  </a:cubicBezTo>
                  <a:cubicBezTo>
                    <a:pt x="355" y="1503"/>
                    <a:pt x="355" y="1503"/>
                    <a:pt x="355" y="1503"/>
                  </a:cubicBezTo>
                  <a:cubicBezTo>
                    <a:pt x="355" y="1503"/>
                    <a:pt x="355" y="1503"/>
                    <a:pt x="355" y="1503"/>
                  </a:cubicBezTo>
                  <a:cubicBezTo>
                    <a:pt x="325" y="1511"/>
                    <a:pt x="304" y="1536"/>
                    <a:pt x="304" y="1563"/>
                  </a:cubicBezTo>
                  <a:cubicBezTo>
                    <a:pt x="304" y="1567"/>
                    <a:pt x="304" y="1571"/>
                    <a:pt x="305" y="1575"/>
                  </a:cubicBezTo>
                  <a:cubicBezTo>
                    <a:pt x="311" y="1602"/>
                    <a:pt x="337" y="1620"/>
                    <a:pt x="366" y="1620"/>
                  </a:cubicBezTo>
                  <a:cubicBezTo>
                    <a:pt x="371" y="1620"/>
                    <a:pt x="376" y="1620"/>
                    <a:pt x="381" y="1618"/>
                  </a:cubicBezTo>
                  <a:cubicBezTo>
                    <a:pt x="381" y="1618"/>
                    <a:pt x="381" y="1618"/>
                    <a:pt x="381" y="1618"/>
                  </a:cubicBezTo>
                  <a:cubicBezTo>
                    <a:pt x="382" y="1618"/>
                    <a:pt x="382" y="1618"/>
                    <a:pt x="382" y="1618"/>
                  </a:cubicBezTo>
                  <a:cubicBezTo>
                    <a:pt x="382" y="1618"/>
                    <a:pt x="382" y="1618"/>
                    <a:pt x="382" y="1618"/>
                  </a:cubicBezTo>
                  <a:cubicBezTo>
                    <a:pt x="382" y="1618"/>
                    <a:pt x="382" y="1618"/>
                    <a:pt x="382" y="1618"/>
                  </a:cubicBezTo>
                  <a:cubicBezTo>
                    <a:pt x="383" y="1618"/>
                    <a:pt x="383" y="1618"/>
                    <a:pt x="383" y="1618"/>
                  </a:cubicBezTo>
                  <a:cubicBezTo>
                    <a:pt x="388" y="1617"/>
                    <a:pt x="394" y="1616"/>
                    <a:pt x="398" y="1615"/>
                  </a:cubicBezTo>
                  <a:cubicBezTo>
                    <a:pt x="419" y="1609"/>
                    <a:pt x="433" y="1601"/>
                    <a:pt x="451" y="1594"/>
                  </a:cubicBezTo>
                  <a:cubicBezTo>
                    <a:pt x="490" y="1580"/>
                    <a:pt x="522" y="1569"/>
                    <a:pt x="553" y="1564"/>
                  </a:cubicBezTo>
                  <a:cubicBezTo>
                    <a:pt x="554" y="1564"/>
                    <a:pt x="554" y="1564"/>
                    <a:pt x="555" y="1564"/>
                  </a:cubicBezTo>
                  <a:cubicBezTo>
                    <a:pt x="567" y="1564"/>
                    <a:pt x="580" y="1573"/>
                    <a:pt x="586" y="1576"/>
                  </a:cubicBezTo>
                  <a:cubicBezTo>
                    <a:pt x="586" y="1576"/>
                    <a:pt x="586" y="1576"/>
                    <a:pt x="586" y="1576"/>
                  </a:cubicBezTo>
                  <a:cubicBezTo>
                    <a:pt x="612" y="1572"/>
                    <a:pt x="612" y="1572"/>
                    <a:pt x="612" y="1572"/>
                  </a:cubicBezTo>
                  <a:cubicBezTo>
                    <a:pt x="670" y="1754"/>
                    <a:pt x="793" y="1901"/>
                    <a:pt x="949" y="1993"/>
                  </a:cubicBezTo>
                  <a:cubicBezTo>
                    <a:pt x="938" y="2018"/>
                    <a:pt x="938" y="2018"/>
                    <a:pt x="938" y="2018"/>
                  </a:cubicBezTo>
                  <a:cubicBezTo>
                    <a:pt x="938" y="2018"/>
                    <a:pt x="938" y="2018"/>
                    <a:pt x="938" y="2018"/>
                  </a:cubicBezTo>
                  <a:cubicBezTo>
                    <a:pt x="941" y="2026"/>
                    <a:pt x="944" y="2036"/>
                    <a:pt x="944" y="2044"/>
                  </a:cubicBezTo>
                  <a:cubicBezTo>
                    <a:pt x="944" y="2047"/>
                    <a:pt x="944" y="2049"/>
                    <a:pt x="943" y="2051"/>
                  </a:cubicBezTo>
                  <a:cubicBezTo>
                    <a:pt x="932" y="2080"/>
                    <a:pt x="913" y="2112"/>
                    <a:pt x="891" y="2146"/>
                  </a:cubicBezTo>
                  <a:cubicBezTo>
                    <a:pt x="880" y="2162"/>
                    <a:pt x="869" y="2175"/>
                    <a:pt x="859" y="2193"/>
                  </a:cubicBezTo>
                  <a:cubicBezTo>
                    <a:pt x="857" y="2197"/>
                    <a:pt x="854" y="2204"/>
                    <a:pt x="852" y="2209"/>
                  </a:cubicBezTo>
                  <a:cubicBezTo>
                    <a:pt x="847" y="2219"/>
                    <a:pt x="845" y="2229"/>
                    <a:pt x="845" y="2239"/>
                  </a:cubicBezTo>
                  <a:cubicBezTo>
                    <a:pt x="845" y="2262"/>
                    <a:pt x="856" y="2283"/>
                    <a:pt x="877" y="2292"/>
                  </a:cubicBezTo>
                  <a:cubicBezTo>
                    <a:pt x="884" y="2296"/>
                    <a:pt x="892" y="2298"/>
                    <a:pt x="900" y="2298"/>
                  </a:cubicBezTo>
                  <a:cubicBezTo>
                    <a:pt x="923" y="2298"/>
                    <a:pt x="946" y="2283"/>
                    <a:pt x="958" y="2259"/>
                  </a:cubicBezTo>
                  <a:cubicBezTo>
                    <a:pt x="958" y="2259"/>
                    <a:pt x="958" y="2259"/>
                    <a:pt x="958" y="2259"/>
                  </a:cubicBezTo>
                  <a:cubicBezTo>
                    <a:pt x="958" y="2259"/>
                    <a:pt x="958" y="2259"/>
                    <a:pt x="958" y="2259"/>
                  </a:cubicBezTo>
                  <a:cubicBezTo>
                    <a:pt x="958" y="2259"/>
                    <a:pt x="958" y="2259"/>
                    <a:pt x="958" y="2259"/>
                  </a:cubicBezTo>
                  <a:cubicBezTo>
                    <a:pt x="961" y="2254"/>
                    <a:pt x="964" y="2248"/>
                    <a:pt x="966" y="2244"/>
                  </a:cubicBezTo>
                  <a:cubicBezTo>
                    <a:pt x="974" y="2225"/>
                    <a:pt x="977" y="2209"/>
                    <a:pt x="982" y="2190"/>
                  </a:cubicBezTo>
                  <a:cubicBezTo>
                    <a:pt x="998" y="2152"/>
                    <a:pt x="1006" y="2111"/>
                    <a:pt x="1028" y="2086"/>
                  </a:cubicBezTo>
                  <a:cubicBezTo>
                    <a:pt x="1033" y="2079"/>
                    <a:pt x="1043" y="2076"/>
                    <a:pt x="1053" y="2073"/>
                  </a:cubicBezTo>
                  <a:cubicBezTo>
                    <a:pt x="1053" y="2073"/>
                    <a:pt x="1053" y="2073"/>
                    <a:pt x="1053" y="2073"/>
                  </a:cubicBezTo>
                  <a:cubicBezTo>
                    <a:pt x="1066" y="2050"/>
                    <a:pt x="1066" y="2050"/>
                    <a:pt x="1066" y="2050"/>
                  </a:cubicBezTo>
                  <a:cubicBezTo>
                    <a:pt x="1151" y="2082"/>
                    <a:pt x="1243" y="2100"/>
                    <a:pt x="1337" y="2100"/>
                  </a:cubicBezTo>
                  <a:cubicBezTo>
                    <a:pt x="1393" y="2100"/>
                    <a:pt x="1449" y="2094"/>
                    <a:pt x="1505" y="2081"/>
                  </a:cubicBezTo>
                  <a:cubicBezTo>
                    <a:pt x="1540" y="2073"/>
                    <a:pt x="1573" y="2063"/>
                    <a:pt x="1605" y="2051"/>
                  </a:cubicBezTo>
                  <a:cubicBezTo>
                    <a:pt x="1609" y="2058"/>
                    <a:pt x="1616" y="2070"/>
                    <a:pt x="1618" y="2073"/>
                  </a:cubicBezTo>
                  <a:cubicBezTo>
                    <a:pt x="1618" y="2073"/>
                    <a:pt x="1618" y="2073"/>
                    <a:pt x="1618" y="2073"/>
                  </a:cubicBezTo>
                  <a:cubicBezTo>
                    <a:pt x="1618" y="2073"/>
                    <a:pt x="1618" y="2073"/>
                    <a:pt x="1618" y="2073"/>
                  </a:cubicBezTo>
                  <a:cubicBezTo>
                    <a:pt x="1628" y="2077"/>
                    <a:pt x="1639" y="2078"/>
                    <a:pt x="1648" y="2091"/>
                  </a:cubicBezTo>
                  <a:cubicBezTo>
                    <a:pt x="1663" y="2118"/>
                    <a:pt x="1674" y="2151"/>
                    <a:pt x="1688" y="2189"/>
                  </a:cubicBezTo>
                  <a:cubicBezTo>
                    <a:pt x="1693" y="2208"/>
                    <a:pt x="1696" y="2224"/>
                    <a:pt x="1705" y="2243"/>
                  </a:cubicBezTo>
                  <a:cubicBezTo>
                    <a:pt x="1707" y="2247"/>
                    <a:pt x="1710" y="2254"/>
                    <a:pt x="1712" y="2258"/>
                  </a:cubicBezTo>
                  <a:cubicBezTo>
                    <a:pt x="1724" y="2282"/>
                    <a:pt x="1747" y="2297"/>
                    <a:pt x="1770" y="2297"/>
                  </a:cubicBezTo>
                  <a:cubicBezTo>
                    <a:pt x="1778" y="2297"/>
                    <a:pt x="1786" y="2295"/>
                    <a:pt x="1793" y="2291"/>
                  </a:cubicBezTo>
                  <a:cubicBezTo>
                    <a:pt x="1814" y="2282"/>
                    <a:pt x="1825" y="2261"/>
                    <a:pt x="1825" y="2238"/>
                  </a:cubicBezTo>
                  <a:cubicBezTo>
                    <a:pt x="1825" y="2228"/>
                    <a:pt x="1823" y="2218"/>
                    <a:pt x="1819" y="2208"/>
                  </a:cubicBezTo>
                  <a:cubicBezTo>
                    <a:pt x="1816" y="2203"/>
                    <a:pt x="1813" y="2196"/>
                    <a:pt x="1811" y="2192"/>
                  </a:cubicBezTo>
                  <a:cubicBezTo>
                    <a:pt x="1801" y="2174"/>
                    <a:pt x="1790" y="2161"/>
                    <a:pt x="1780" y="2145"/>
                  </a:cubicBezTo>
                  <a:cubicBezTo>
                    <a:pt x="1757" y="2111"/>
                    <a:pt x="1739" y="2082"/>
                    <a:pt x="1728" y="2052"/>
                  </a:cubicBezTo>
                  <a:cubicBezTo>
                    <a:pt x="1726" y="2048"/>
                    <a:pt x="1726" y="2045"/>
                    <a:pt x="1726" y="2041"/>
                  </a:cubicBezTo>
                  <a:cubicBezTo>
                    <a:pt x="1726" y="2032"/>
                    <a:pt x="1729" y="2026"/>
                    <a:pt x="1732" y="2018"/>
                  </a:cubicBezTo>
                  <a:cubicBezTo>
                    <a:pt x="1732" y="2018"/>
                    <a:pt x="1732" y="2018"/>
                    <a:pt x="1732" y="2018"/>
                  </a:cubicBezTo>
                  <a:cubicBezTo>
                    <a:pt x="1732" y="2018"/>
                    <a:pt x="1732" y="2018"/>
                    <a:pt x="1732" y="2018"/>
                  </a:cubicBezTo>
                  <a:cubicBezTo>
                    <a:pt x="1731" y="2017"/>
                    <a:pt x="1729" y="2012"/>
                    <a:pt x="1728" y="2008"/>
                  </a:cubicBezTo>
                  <a:cubicBezTo>
                    <a:pt x="1726" y="2003"/>
                    <a:pt x="1724" y="1998"/>
                    <a:pt x="1723" y="1995"/>
                  </a:cubicBezTo>
                  <a:cubicBezTo>
                    <a:pt x="1884" y="1899"/>
                    <a:pt x="2003" y="1747"/>
                    <a:pt x="2060" y="1571"/>
                  </a:cubicBezTo>
                  <a:cubicBezTo>
                    <a:pt x="2067" y="1572"/>
                    <a:pt x="2080" y="1574"/>
                    <a:pt x="2084" y="1575"/>
                  </a:cubicBezTo>
                  <a:cubicBezTo>
                    <a:pt x="2084" y="1575"/>
                    <a:pt x="2084" y="1575"/>
                    <a:pt x="2084" y="1575"/>
                  </a:cubicBezTo>
                  <a:cubicBezTo>
                    <a:pt x="2085" y="1575"/>
                    <a:pt x="2085" y="1575"/>
                    <a:pt x="2085" y="1575"/>
                  </a:cubicBezTo>
                  <a:cubicBezTo>
                    <a:pt x="2093" y="1570"/>
                    <a:pt x="2100" y="1563"/>
                    <a:pt x="2114" y="1563"/>
                  </a:cubicBezTo>
                  <a:cubicBezTo>
                    <a:pt x="2115" y="1563"/>
                    <a:pt x="2116" y="1563"/>
                    <a:pt x="2117" y="1563"/>
                  </a:cubicBezTo>
                  <a:cubicBezTo>
                    <a:pt x="2148" y="1568"/>
                    <a:pt x="2180" y="1579"/>
                    <a:pt x="2219" y="1593"/>
                  </a:cubicBezTo>
                  <a:close/>
                </a:path>
              </a:pathLst>
            </a:custGeom>
            <a:solidFill>
              <a:srgbClr val="326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3364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4"/>
                                        </p:tgtEl>
                                      </p:cBhvr>
                                      <p:by x="0" y="0"/>
                                    </p:animScale>
                                  </p:childTnLst>
                                </p:cTn>
                              </p:par>
                              <p:par>
                                <p:cTn id="9" presetID="6" presetClass="emph" presetSubtype="0" decel="100000" fill="hold" nodeType="withEffect">
                                  <p:stCondLst>
                                    <p:cond delay="900"/>
                                  </p:stCondLst>
                                  <p:childTnLst>
                                    <p:animScale>
                                      <p:cBhvr>
                                        <p:cTn id="10" dur="500" fill="hold"/>
                                        <p:tgtEl>
                                          <p:spTgt spid="4"/>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BDE9BF-19CB-EB44-8637-E6227A198A09}"/>
              </a:ext>
            </a:extLst>
          </p:cNvPr>
          <p:cNvPicPr>
            <a:picLocks noChangeAspect="1"/>
          </p:cNvPicPr>
          <p:nvPr/>
        </p:nvPicPr>
        <p:blipFill>
          <a:blip r:embed="rId2"/>
          <a:stretch>
            <a:fillRect/>
          </a:stretch>
        </p:blipFill>
        <p:spPr>
          <a:xfrm>
            <a:off x="1596112" y="203200"/>
            <a:ext cx="6040822" cy="4395149"/>
          </a:xfrm>
          <a:prstGeom prst="rect">
            <a:avLst/>
          </a:prstGeom>
        </p:spPr>
      </p:pic>
    </p:spTree>
    <p:extLst>
      <p:ext uri="{BB962C8B-B14F-4D97-AF65-F5344CB8AC3E}">
        <p14:creationId xmlns:p14="http://schemas.microsoft.com/office/powerpoint/2010/main" val="254456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B22B96-DE87-4538-9D47-9B581607055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4453"/>
            <a:ext cx="9144000" cy="5187952"/>
          </a:xfrm>
          <a:prstGeom prst="rect">
            <a:avLst/>
          </a:prstGeom>
        </p:spPr>
      </p:pic>
      <p:sp>
        <p:nvSpPr>
          <p:cNvPr id="13" name="Rectangle 12">
            <a:extLst>
              <a:ext uri="{FF2B5EF4-FFF2-40B4-BE49-F238E27FC236}">
                <a16:creationId xmlns:a16="http://schemas.microsoft.com/office/drawing/2014/main" id="{1A727BDA-CD5B-4434-B6D3-CBDD8D5DDAA5}"/>
              </a:ext>
            </a:extLst>
          </p:cNvPr>
          <p:cNvSpPr/>
          <p:nvPr/>
        </p:nvSpPr>
        <p:spPr>
          <a:xfrm>
            <a:off x="0" y="1092199"/>
            <a:ext cx="9144000" cy="4051301"/>
          </a:xfrm>
          <a:prstGeom prst="rect">
            <a:avLst/>
          </a:prstGeom>
          <a:gradFill>
            <a:gsLst>
              <a:gs pos="100000">
                <a:srgbClr val="000000"/>
              </a:gs>
              <a:gs pos="0">
                <a:srgbClr val="000000">
                  <a:alpha val="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3F5F00-B2E0-4D60-99FA-A6613C4A9733}"/>
              </a:ext>
            </a:extLst>
          </p:cNvPr>
          <p:cNvSpPr/>
          <p:nvPr/>
        </p:nvSpPr>
        <p:spPr>
          <a:xfrm rot="10800000">
            <a:off x="0" y="-44451"/>
            <a:ext cx="9144000" cy="4051301"/>
          </a:xfrm>
          <a:prstGeom prst="rect">
            <a:avLst/>
          </a:prstGeom>
          <a:gradFill>
            <a:gsLst>
              <a:gs pos="100000">
                <a:srgbClr val="000000"/>
              </a:gs>
              <a:gs pos="0">
                <a:srgbClr val="000000">
                  <a:alpha val="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399EF18-3129-4617-B273-F58ED38ACFB6}"/>
              </a:ext>
            </a:extLst>
          </p:cNvPr>
          <p:cNvSpPr/>
          <p:nvPr/>
        </p:nvSpPr>
        <p:spPr>
          <a:xfrm>
            <a:off x="304801" y="1165564"/>
            <a:ext cx="2702666" cy="2784136"/>
          </a:xfrm>
          <a:prstGeom prst="rect">
            <a:avLst/>
          </a:prstGeom>
          <a:solidFill>
            <a:srgbClr val="000000">
              <a:alpha val="60000"/>
            </a:srgbClr>
          </a:solidFill>
          <a:ln w="6350">
            <a:solidFill>
              <a:schemeClr val="bg1"/>
            </a:solidFill>
          </a:ln>
        </p:spPr>
        <p:style>
          <a:lnRef idx="2">
            <a:schemeClr val="accent1"/>
          </a:lnRef>
          <a:fillRef idx="0">
            <a:schemeClr val="accent1"/>
          </a:fillRef>
          <a:effectRef idx="1">
            <a:schemeClr val="accent1"/>
          </a:effectRef>
          <a:fontRef idx="minor">
            <a:schemeClr val="tx1"/>
          </a:fontRef>
        </p:style>
        <p:txBody>
          <a:bodyPr tIns="1828800" bIns="182880" rtlCol="0" anchor="ctr"/>
          <a:lstStyle/>
          <a:p>
            <a:pPr algn="ctr"/>
            <a:r>
              <a:rPr lang="fr-FR" sz="1600" dirty="0">
                <a:solidFill>
                  <a:schemeClr val="bg1"/>
                </a:solidFill>
              </a:rPr>
              <a:t>Open source container management platform</a:t>
            </a:r>
          </a:p>
        </p:txBody>
      </p:sp>
      <p:sp>
        <p:nvSpPr>
          <p:cNvPr id="8" name="Rectangle 7">
            <a:extLst>
              <a:ext uri="{FF2B5EF4-FFF2-40B4-BE49-F238E27FC236}">
                <a16:creationId xmlns:a16="http://schemas.microsoft.com/office/drawing/2014/main" id="{66E9BA79-869E-4BBC-92DE-3C293E942EDD}"/>
              </a:ext>
            </a:extLst>
          </p:cNvPr>
          <p:cNvSpPr/>
          <p:nvPr/>
        </p:nvSpPr>
        <p:spPr>
          <a:xfrm>
            <a:off x="3220668" y="1165564"/>
            <a:ext cx="2702666" cy="2784136"/>
          </a:xfrm>
          <a:prstGeom prst="rect">
            <a:avLst/>
          </a:prstGeom>
          <a:solidFill>
            <a:srgbClr val="000000">
              <a:alpha val="60000"/>
            </a:srgbClr>
          </a:solidFill>
          <a:ln w="6350">
            <a:solidFill>
              <a:schemeClr val="bg1"/>
            </a:solidFill>
          </a:ln>
        </p:spPr>
        <p:style>
          <a:lnRef idx="2">
            <a:schemeClr val="accent1"/>
          </a:lnRef>
          <a:fillRef idx="0">
            <a:schemeClr val="accent1"/>
          </a:fillRef>
          <a:effectRef idx="1">
            <a:schemeClr val="accent1"/>
          </a:effectRef>
          <a:fontRef idx="minor">
            <a:schemeClr val="tx1"/>
          </a:fontRef>
        </p:style>
        <p:txBody>
          <a:bodyPr tIns="1828800" bIns="182880" rtlCol="0" anchor="ctr"/>
          <a:lstStyle/>
          <a:p>
            <a:pPr algn="ctr"/>
            <a:r>
              <a:rPr lang="en-US" sz="1600" dirty="0">
                <a:solidFill>
                  <a:schemeClr val="bg1"/>
                </a:solidFill>
              </a:rPr>
              <a:t>Helps you run </a:t>
            </a:r>
            <a:br>
              <a:rPr lang="en-US" sz="1600" dirty="0">
                <a:solidFill>
                  <a:schemeClr val="bg1"/>
                </a:solidFill>
              </a:rPr>
            </a:br>
            <a:r>
              <a:rPr lang="en-US" sz="1600" dirty="0">
                <a:solidFill>
                  <a:schemeClr val="bg1"/>
                </a:solidFill>
              </a:rPr>
              <a:t>containers at scale</a:t>
            </a:r>
          </a:p>
        </p:txBody>
      </p:sp>
      <p:sp>
        <p:nvSpPr>
          <p:cNvPr id="9" name="Rectangle 8">
            <a:extLst>
              <a:ext uri="{FF2B5EF4-FFF2-40B4-BE49-F238E27FC236}">
                <a16:creationId xmlns:a16="http://schemas.microsoft.com/office/drawing/2014/main" id="{9B84BCAE-2FA0-409C-81E2-212072DB0611}"/>
              </a:ext>
            </a:extLst>
          </p:cNvPr>
          <p:cNvSpPr/>
          <p:nvPr/>
        </p:nvSpPr>
        <p:spPr>
          <a:xfrm>
            <a:off x="6136535" y="1165564"/>
            <a:ext cx="2702666" cy="2784136"/>
          </a:xfrm>
          <a:prstGeom prst="rect">
            <a:avLst/>
          </a:prstGeom>
          <a:solidFill>
            <a:srgbClr val="000000">
              <a:alpha val="60000"/>
            </a:srgbClr>
          </a:solidFill>
          <a:ln w="6350">
            <a:solidFill>
              <a:schemeClr val="bg1"/>
            </a:solidFill>
          </a:ln>
        </p:spPr>
        <p:style>
          <a:lnRef idx="2">
            <a:schemeClr val="accent1"/>
          </a:lnRef>
          <a:fillRef idx="0">
            <a:schemeClr val="accent1"/>
          </a:fillRef>
          <a:effectRef idx="1">
            <a:schemeClr val="accent1"/>
          </a:effectRef>
          <a:fontRef idx="minor">
            <a:schemeClr val="tx1"/>
          </a:fontRef>
        </p:style>
        <p:txBody>
          <a:bodyPr tIns="1828800" bIns="182880" rtlCol="0" anchor="ctr"/>
          <a:lstStyle/>
          <a:p>
            <a:pPr algn="ctr"/>
            <a:r>
              <a:rPr lang="en-US" sz="1600" dirty="0">
                <a:solidFill>
                  <a:schemeClr val="bg1"/>
                </a:solidFill>
              </a:rPr>
              <a:t>Gives you primitives </a:t>
            </a:r>
            <a:br>
              <a:rPr lang="en-US" sz="1600" dirty="0">
                <a:solidFill>
                  <a:schemeClr val="bg1"/>
                </a:solidFill>
              </a:rPr>
            </a:br>
            <a:r>
              <a:rPr lang="en-US" sz="1600" dirty="0">
                <a:solidFill>
                  <a:schemeClr val="bg1"/>
                </a:solidFill>
              </a:rPr>
              <a:t>for building </a:t>
            </a:r>
            <a:br>
              <a:rPr lang="en-US" sz="1600" dirty="0">
                <a:solidFill>
                  <a:schemeClr val="bg1"/>
                </a:solidFill>
              </a:rPr>
            </a:br>
            <a:r>
              <a:rPr lang="en-US" sz="1600" dirty="0">
                <a:solidFill>
                  <a:schemeClr val="bg1"/>
                </a:solidFill>
              </a:rPr>
              <a:t>modern applications</a:t>
            </a:r>
          </a:p>
        </p:txBody>
      </p:sp>
      <p:sp>
        <p:nvSpPr>
          <p:cNvPr id="5" name="Title 4">
            <a:extLst>
              <a:ext uri="{FF2B5EF4-FFF2-40B4-BE49-F238E27FC236}">
                <a16:creationId xmlns:a16="http://schemas.microsoft.com/office/drawing/2014/main" id="{C170478F-F42C-4979-ACE5-87D398EF8AC8}"/>
              </a:ext>
            </a:extLst>
          </p:cNvPr>
          <p:cNvSpPr>
            <a:spLocks noGrp="1"/>
          </p:cNvSpPr>
          <p:nvPr>
            <p:ph type="title" idx="4294967295"/>
          </p:nvPr>
        </p:nvSpPr>
        <p:spPr>
          <a:xfrm>
            <a:off x="0" y="347663"/>
            <a:ext cx="8448675" cy="469900"/>
          </a:xfrm>
        </p:spPr>
        <p:txBody>
          <a:bodyPr/>
          <a:lstStyle/>
          <a:p>
            <a:pPr algn="ctr"/>
            <a:r>
              <a:rPr lang="en-US" dirty="0"/>
              <a:t>What is Kubernetes?</a:t>
            </a:r>
            <a:endParaRPr lang="en-US" dirty="0">
              <a:solidFill>
                <a:schemeClr val="accent2"/>
              </a:solidFill>
            </a:endParaRPr>
          </a:p>
        </p:txBody>
      </p:sp>
      <p:sp>
        <p:nvSpPr>
          <p:cNvPr id="17" name="Freeform 15">
            <a:extLst>
              <a:ext uri="{FF2B5EF4-FFF2-40B4-BE49-F238E27FC236}">
                <a16:creationId xmlns:a16="http://schemas.microsoft.com/office/drawing/2014/main" id="{507DCC01-8576-4708-B4AC-EFD40E4A6946}"/>
              </a:ext>
            </a:extLst>
          </p:cNvPr>
          <p:cNvSpPr>
            <a:spLocks noEditPoints="1"/>
          </p:cNvSpPr>
          <p:nvPr/>
        </p:nvSpPr>
        <p:spPr bwMode="auto">
          <a:xfrm>
            <a:off x="1170387" y="1611272"/>
            <a:ext cx="971495" cy="971492"/>
          </a:xfrm>
          <a:custGeom>
            <a:avLst/>
            <a:gdLst>
              <a:gd name="T0" fmla="*/ 922 w 2048"/>
              <a:gd name="T1" fmla="*/ 1877 h 2048"/>
              <a:gd name="T2" fmla="*/ 922 w 2048"/>
              <a:gd name="T3" fmla="*/ 1126 h 2048"/>
              <a:gd name="T4" fmla="*/ 683 w 2048"/>
              <a:gd name="T5" fmla="*/ 1161 h 2048"/>
              <a:gd name="T6" fmla="*/ 751 w 2048"/>
              <a:gd name="T7" fmla="*/ 1843 h 2048"/>
              <a:gd name="T8" fmla="*/ 512 w 2048"/>
              <a:gd name="T9" fmla="*/ 1126 h 2048"/>
              <a:gd name="T10" fmla="*/ 512 w 2048"/>
              <a:gd name="T11" fmla="*/ 1877 h 2048"/>
              <a:gd name="T12" fmla="*/ 512 w 2048"/>
              <a:gd name="T13" fmla="*/ 1126 h 2048"/>
              <a:gd name="T14" fmla="*/ 273 w 2048"/>
              <a:gd name="T15" fmla="*/ 1843 h 2048"/>
              <a:gd name="T16" fmla="*/ 341 w 2048"/>
              <a:gd name="T17" fmla="*/ 1161 h 2048"/>
              <a:gd name="T18" fmla="*/ 1707 w 2048"/>
              <a:gd name="T19" fmla="*/ 1161 h 2048"/>
              <a:gd name="T20" fmla="*/ 1775 w 2048"/>
              <a:gd name="T21" fmla="*/ 1843 h 2048"/>
              <a:gd name="T22" fmla="*/ 1536 w 2048"/>
              <a:gd name="T23" fmla="*/ 1126 h 2048"/>
              <a:gd name="T24" fmla="*/ 1536 w 2048"/>
              <a:gd name="T25" fmla="*/ 1877 h 2048"/>
              <a:gd name="T26" fmla="*/ 1536 w 2048"/>
              <a:gd name="T27" fmla="*/ 1126 h 2048"/>
              <a:gd name="T28" fmla="*/ 1297 w 2048"/>
              <a:gd name="T29" fmla="*/ 1843 h 2048"/>
              <a:gd name="T30" fmla="*/ 1365 w 2048"/>
              <a:gd name="T31" fmla="*/ 1161 h 2048"/>
              <a:gd name="T32" fmla="*/ 1092 w 2048"/>
              <a:gd name="T33" fmla="*/ 1161 h 2048"/>
              <a:gd name="T34" fmla="*/ 1161 w 2048"/>
              <a:gd name="T35" fmla="*/ 1843 h 2048"/>
              <a:gd name="T36" fmla="*/ 1980 w 2048"/>
              <a:gd name="T37" fmla="*/ 1208 h 2048"/>
              <a:gd name="T38" fmla="*/ 2048 w 2048"/>
              <a:gd name="T39" fmla="*/ 1959 h 2048"/>
              <a:gd name="T40" fmla="*/ 34 w 2048"/>
              <a:gd name="T41" fmla="*/ 2048 h 2048"/>
              <a:gd name="T42" fmla="*/ 44 w 2048"/>
              <a:gd name="T43" fmla="*/ 1853 h 2048"/>
              <a:gd name="T44" fmla="*/ 44 w 2048"/>
              <a:gd name="T45" fmla="*/ 1150 h 2048"/>
              <a:gd name="T46" fmla="*/ 34 w 2048"/>
              <a:gd name="T47" fmla="*/ 956 h 2048"/>
              <a:gd name="T48" fmla="*/ 887 w 2048"/>
              <a:gd name="T49" fmla="*/ 649 h 2048"/>
              <a:gd name="T50" fmla="*/ 1038 w 2048"/>
              <a:gd name="T51" fmla="*/ 618 h 2048"/>
              <a:gd name="T52" fmla="*/ 1059 w 2048"/>
              <a:gd name="T53" fmla="*/ 612 h 2048"/>
              <a:gd name="T54" fmla="*/ 1123 w 2048"/>
              <a:gd name="T55" fmla="*/ 672 h 2048"/>
              <a:gd name="T56" fmla="*/ 1058 w 2048"/>
              <a:gd name="T57" fmla="*/ 685 h 2048"/>
              <a:gd name="T58" fmla="*/ 1161 w 2048"/>
              <a:gd name="T59" fmla="*/ 649 h 2048"/>
              <a:gd name="T60" fmla="*/ 1024 w 2048"/>
              <a:gd name="T61" fmla="*/ 440 h 2048"/>
              <a:gd name="T62" fmla="*/ 922 w 2048"/>
              <a:gd name="T63" fmla="*/ 0 h 2048"/>
              <a:gd name="T64" fmla="*/ 1058 w 2048"/>
              <a:gd name="T65" fmla="*/ 102 h 2048"/>
              <a:gd name="T66" fmla="*/ 1195 w 2048"/>
              <a:gd name="T67" fmla="*/ 0 h 2048"/>
              <a:gd name="T68" fmla="*/ 1092 w 2048"/>
              <a:gd name="T69" fmla="*/ 440 h 2048"/>
              <a:gd name="T70" fmla="*/ 1058 w 2048"/>
              <a:gd name="T71" fmla="*/ 819 h 2048"/>
              <a:gd name="T72" fmla="*/ 1735 w 2048"/>
              <a:gd name="T73" fmla="*/ 956 h 2048"/>
              <a:gd name="T74" fmla="*/ 1287 w 2048"/>
              <a:gd name="T75" fmla="*/ 703 h 2048"/>
              <a:gd name="T76" fmla="*/ 2048 w 2048"/>
              <a:gd name="T77" fmla="*/ 990 h 2048"/>
              <a:gd name="T78" fmla="*/ 1980 w 2048"/>
              <a:gd name="T79" fmla="*/ 1208 h 2048"/>
              <a:gd name="T80" fmla="*/ 1058 w 2048"/>
              <a:gd name="T81" fmla="*/ 171 h 2048"/>
              <a:gd name="T82" fmla="*/ 1911 w 2048"/>
              <a:gd name="T83" fmla="*/ 1795 h 2048"/>
              <a:gd name="T84" fmla="*/ 1980 w 2048"/>
              <a:gd name="T85" fmla="*/ 1044 h 2048"/>
              <a:gd name="T86" fmla="*/ 68 w 2048"/>
              <a:gd name="T87" fmla="*/ 1044 h 2048"/>
              <a:gd name="T88" fmla="*/ 137 w 2048"/>
              <a:gd name="T89" fmla="*/ 1795 h 2048"/>
              <a:gd name="T90" fmla="*/ 68 w 2048"/>
              <a:gd name="T91" fmla="*/ 1980 h 2048"/>
              <a:gd name="T92" fmla="*/ 1956 w 2048"/>
              <a:gd name="T93" fmla="*/ 1901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48" h="2048">
                <a:moveTo>
                  <a:pt x="956" y="1161"/>
                </a:moveTo>
                <a:cubicBezTo>
                  <a:pt x="956" y="1843"/>
                  <a:pt x="956" y="1843"/>
                  <a:pt x="956" y="1843"/>
                </a:cubicBezTo>
                <a:cubicBezTo>
                  <a:pt x="956" y="1864"/>
                  <a:pt x="942" y="1877"/>
                  <a:pt x="922" y="1877"/>
                </a:cubicBezTo>
                <a:cubicBezTo>
                  <a:pt x="901" y="1877"/>
                  <a:pt x="887" y="1864"/>
                  <a:pt x="887" y="1843"/>
                </a:cubicBezTo>
                <a:cubicBezTo>
                  <a:pt x="887" y="1161"/>
                  <a:pt x="887" y="1161"/>
                  <a:pt x="887" y="1161"/>
                </a:cubicBezTo>
                <a:cubicBezTo>
                  <a:pt x="887" y="1140"/>
                  <a:pt x="901" y="1126"/>
                  <a:pt x="922" y="1126"/>
                </a:cubicBezTo>
                <a:cubicBezTo>
                  <a:pt x="942" y="1126"/>
                  <a:pt x="956" y="1140"/>
                  <a:pt x="956" y="1161"/>
                </a:cubicBezTo>
                <a:close/>
                <a:moveTo>
                  <a:pt x="717" y="1126"/>
                </a:moveTo>
                <a:cubicBezTo>
                  <a:pt x="696" y="1126"/>
                  <a:pt x="683" y="1140"/>
                  <a:pt x="683" y="1161"/>
                </a:cubicBezTo>
                <a:cubicBezTo>
                  <a:pt x="683" y="1843"/>
                  <a:pt x="683" y="1843"/>
                  <a:pt x="683" y="1843"/>
                </a:cubicBezTo>
                <a:cubicBezTo>
                  <a:pt x="683" y="1864"/>
                  <a:pt x="696" y="1877"/>
                  <a:pt x="717" y="1877"/>
                </a:cubicBezTo>
                <a:cubicBezTo>
                  <a:pt x="737" y="1877"/>
                  <a:pt x="751" y="1864"/>
                  <a:pt x="751" y="1843"/>
                </a:cubicBezTo>
                <a:cubicBezTo>
                  <a:pt x="751" y="1161"/>
                  <a:pt x="751" y="1161"/>
                  <a:pt x="751" y="1161"/>
                </a:cubicBezTo>
                <a:cubicBezTo>
                  <a:pt x="751" y="1140"/>
                  <a:pt x="737" y="1126"/>
                  <a:pt x="717" y="1126"/>
                </a:cubicBezTo>
                <a:close/>
                <a:moveTo>
                  <a:pt x="512" y="1126"/>
                </a:moveTo>
                <a:cubicBezTo>
                  <a:pt x="492" y="1126"/>
                  <a:pt x="478" y="1140"/>
                  <a:pt x="478" y="1161"/>
                </a:cubicBezTo>
                <a:cubicBezTo>
                  <a:pt x="478" y="1843"/>
                  <a:pt x="478" y="1843"/>
                  <a:pt x="478" y="1843"/>
                </a:cubicBezTo>
                <a:cubicBezTo>
                  <a:pt x="478" y="1864"/>
                  <a:pt x="492" y="1877"/>
                  <a:pt x="512" y="1877"/>
                </a:cubicBezTo>
                <a:cubicBezTo>
                  <a:pt x="532" y="1877"/>
                  <a:pt x="546" y="1864"/>
                  <a:pt x="546" y="1843"/>
                </a:cubicBezTo>
                <a:cubicBezTo>
                  <a:pt x="546" y="1161"/>
                  <a:pt x="546" y="1161"/>
                  <a:pt x="546" y="1161"/>
                </a:cubicBezTo>
                <a:cubicBezTo>
                  <a:pt x="546" y="1140"/>
                  <a:pt x="532" y="1126"/>
                  <a:pt x="512" y="1126"/>
                </a:cubicBezTo>
                <a:close/>
                <a:moveTo>
                  <a:pt x="307" y="1126"/>
                </a:moveTo>
                <a:cubicBezTo>
                  <a:pt x="287" y="1126"/>
                  <a:pt x="273" y="1140"/>
                  <a:pt x="273" y="1161"/>
                </a:cubicBezTo>
                <a:cubicBezTo>
                  <a:pt x="273" y="1843"/>
                  <a:pt x="273" y="1843"/>
                  <a:pt x="273" y="1843"/>
                </a:cubicBezTo>
                <a:cubicBezTo>
                  <a:pt x="273" y="1864"/>
                  <a:pt x="287" y="1877"/>
                  <a:pt x="307" y="1877"/>
                </a:cubicBezTo>
                <a:cubicBezTo>
                  <a:pt x="328" y="1877"/>
                  <a:pt x="341" y="1864"/>
                  <a:pt x="341" y="1843"/>
                </a:cubicBezTo>
                <a:cubicBezTo>
                  <a:pt x="341" y="1161"/>
                  <a:pt x="341" y="1161"/>
                  <a:pt x="341" y="1161"/>
                </a:cubicBezTo>
                <a:cubicBezTo>
                  <a:pt x="341" y="1140"/>
                  <a:pt x="328" y="1126"/>
                  <a:pt x="307" y="1126"/>
                </a:cubicBezTo>
                <a:close/>
                <a:moveTo>
                  <a:pt x="1741" y="1126"/>
                </a:moveTo>
                <a:cubicBezTo>
                  <a:pt x="1720" y="1126"/>
                  <a:pt x="1707" y="1140"/>
                  <a:pt x="1707" y="1161"/>
                </a:cubicBezTo>
                <a:cubicBezTo>
                  <a:pt x="1707" y="1843"/>
                  <a:pt x="1707" y="1843"/>
                  <a:pt x="1707" y="1843"/>
                </a:cubicBezTo>
                <a:cubicBezTo>
                  <a:pt x="1707" y="1864"/>
                  <a:pt x="1720" y="1877"/>
                  <a:pt x="1741" y="1877"/>
                </a:cubicBezTo>
                <a:cubicBezTo>
                  <a:pt x="1761" y="1877"/>
                  <a:pt x="1775" y="1864"/>
                  <a:pt x="1775" y="1843"/>
                </a:cubicBezTo>
                <a:cubicBezTo>
                  <a:pt x="1775" y="1161"/>
                  <a:pt x="1775" y="1161"/>
                  <a:pt x="1775" y="1161"/>
                </a:cubicBezTo>
                <a:cubicBezTo>
                  <a:pt x="1775" y="1140"/>
                  <a:pt x="1761" y="1126"/>
                  <a:pt x="1741" y="1126"/>
                </a:cubicBezTo>
                <a:close/>
                <a:moveTo>
                  <a:pt x="1536" y="1126"/>
                </a:moveTo>
                <a:cubicBezTo>
                  <a:pt x="1516" y="1126"/>
                  <a:pt x="1502" y="1140"/>
                  <a:pt x="1502" y="1161"/>
                </a:cubicBezTo>
                <a:cubicBezTo>
                  <a:pt x="1502" y="1843"/>
                  <a:pt x="1502" y="1843"/>
                  <a:pt x="1502" y="1843"/>
                </a:cubicBezTo>
                <a:cubicBezTo>
                  <a:pt x="1502" y="1864"/>
                  <a:pt x="1516" y="1877"/>
                  <a:pt x="1536" y="1877"/>
                </a:cubicBezTo>
                <a:cubicBezTo>
                  <a:pt x="1556" y="1877"/>
                  <a:pt x="1570" y="1864"/>
                  <a:pt x="1570" y="1843"/>
                </a:cubicBezTo>
                <a:cubicBezTo>
                  <a:pt x="1570" y="1161"/>
                  <a:pt x="1570" y="1161"/>
                  <a:pt x="1570" y="1161"/>
                </a:cubicBezTo>
                <a:cubicBezTo>
                  <a:pt x="1570" y="1140"/>
                  <a:pt x="1556" y="1126"/>
                  <a:pt x="1536" y="1126"/>
                </a:cubicBezTo>
                <a:close/>
                <a:moveTo>
                  <a:pt x="1331" y="1126"/>
                </a:moveTo>
                <a:cubicBezTo>
                  <a:pt x="1311" y="1126"/>
                  <a:pt x="1297" y="1140"/>
                  <a:pt x="1297" y="1161"/>
                </a:cubicBezTo>
                <a:cubicBezTo>
                  <a:pt x="1297" y="1843"/>
                  <a:pt x="1297" y="1843"/>
                  <a:pt x="1297" y="1843"/>
                </a:cubicBezTo>
                <a:cubicBezTo>
                  <a:pt x="1297" y="1864"/>
                  <a:pt x="1311" y="1877"/>
                  <a:pt x="1331" y="1877"/>
                </a:cubicBezTo>
                <a:cubicBezTo>
                  <a:pt x="1352" y="1877"/>
                  <a:pt x="1365" y="1864"/>
                  <a:pt x="1365" y="1843"/>
                </a:cubicBezTo>
                <a:cubicBezTo>
                  <a:pt x="1365" y="1161"/>
                  <a:pt x="1365" y="1161"/>
                  <a:pt x="1365" y="1161"/>
                </a:cubicBezTo>
                <a:cubicBezTo>
                  <a:pt x="1365" y="1140"/>
                  <a:pt x="1352" y="1126"/>
                  <a:pt x="1331" y="1126"/>
                </a:cubicBezTo>
                <a:close/>
                <a:moveTo>
                  <a:pt x="1126" y="1126"/>
                </a:moveTo>
                <a:cubicBezTo>
                  <a:pt x="1106" y="1126"/>
                  <a:pt x="1092" y="1140"/>
                  <a:pt x="1092" y="1161"/>
                </a:cubicBezTo>
                <a:cubicBezTo>
                  <a:pt x="1092" y="1843"/>
                  <a:pt x="1092" y="1843"/>
                  <a:pt x="1092" y="1843"/>
                </a:cubicBezTo>
                <a:cubicBezTo>
                  <a:pt x="1092" y="1864"/>
                  <a:pt x="1106" y="1877"/>
                  <a:pt x="1126" y="1877"/>
                </a:cubicBezTo>
                <a:cubicBezTo>
                  <a:pt x="1147" y="1877"/>
                  <a:pt x="1161" y="1864"/>
                  <a:pt x="1161" y="1843"/>
                </a:cubicBezTo>
                <a:cubicBezTo>
                  <a:pt x="1161" y="1161"/>
                  <a:pt x="1161" y="1161"/>
                  <a:pt x="1161" y="1161"/>
                </a:cubicBezTo>
                <a:cubicBezTo>
                  <a:pt x="1161" y="1140"/>
                  <a:pt x="1147" y="1126"/>
                  <a:pt x="1126" y="1126"/>
                </a:cubicBezTo>
                <a:close/>
                <a:moveTo>
                  <a:pt x="1980" y="1208"/>
                </a:moveTo>
                <a:cubicBezTo>
                  <a:pt x="1980" y="1795"/>
                  <a:pt x="1980" y="1795"/>
                  <a:pt x="1980" y="1795"/>
                </a:cubicBezTo>
                <a:cubicBezTo>
                  <a:pt x="1980" y="1816"/>
                  <a:pt x="1987" y="1836"/>
                  <a:pt x="2004" y="1853"/>
                </a:cubicBezTo>
                <a:cubicBezTo>
                  <a:pt x="2031" y="1881"/>
                  <a:pt x="2048" y="1918"/>
                  <a:pt x="2048" y="1959"/>
                </a:cubicBezTo>
                <a:cubicBezTo>
                  <a:pt x="2048" y="2014"/>
                  <a:pt x="2048" y="2014"/>
                  <a:pt x="2048" y="2014"/>
                </a:cubicBezTo>
                <a:cubicBezTo>
                  <a:pt x="2048" y="2034"/>
                  <a:pt x="2034" y="2048"/>
                  <a:pt x="2014" y="2048"/>
                </a:cubicBezTo>
                <a:cubicBezTo>
                  <a:pt x="34" y="2048"/>
                  <a:pt x="34" y="2048"/>
                  <a:pt x="34" y="2048"/>
                </a:cubicBezTo>
                <a:cubicBezTo>
                  <a:pt x="14" y="2048"/>
                  <a:pt x="0" y="2034"/>
                  <a:pt x="0" y="2014"/>
                </a:cubicBezTo>
                <a:cubicBezTo>
                  <a:pt x="0" y="1959"/>
                  <a:pt x="0" y="1959"/>
                  <a:pt x="0" y="1959"/>
                </a:cubicBezTo>
                <a:cubicBezTo>
                  <a:pt x="0" y="1918"/>
                  <a:pt x="17" y="1881"/>
                  <a:pt x="44" y="1853"/>
                </a:cubicBezTo>
                <a:cubicBezTo>
                  <a:pt x="58" y="1836"/>
                  <a:pt x="68" y="1819"/>
                  <a:pt x="68" y="1795"/>
                </a:cubicBezTo>
                <a:cubicBezTo>
                  <a:pt x="68" y="1208"/>
                  <a:pt x="68" y="1208"/>
                  <a:pt x="68" y="1208"/>
                </a:cubicBezTo>
                <a:cubicBezTo>
                  <a:pt x="68" y="1188"/>
                  <a:pt x="58" y="1164"/>
                  <a:pt x="44" y="1150"/>
                </a:cubicBezTo>
                <a:cubicBezTo>
                  <a:pt x="17" y="1123"/>
                  <a:pt x="0" y="1085"/>
                  <a:pt x="0" y="1044"/>
                </a:cubicBezTo>
                <a:cubicBezTo>
                  <a:pt x="0" y="990"/>
                  <a:pt x="0" y="990"/>
                  <a:pt x="0" y="990"/>
                </a:cubicBezTo>
                <a:cubicBezTo>
                  <a:pt x="0" y="969"/>
                  <a:pt x="14" y="956"/>
                  <a:pt x="34" y="956"/>
                </a:cubicBezTo>
                <a:cubicBezTo>
                  <a:pt x="126" y="956"/>
                  <a:pt x="126" y="956"/>
                  <a:pt x="126" y="956"/>
                </a:cubicBezTo>
                <a:cubicBezTo>
                  <a:pt x="889" y="673"/>
                  <a:pt x="889" y="673"/>
                  <a:pt x="889" y="673"/>
                </a:cubicBezTo>
                <a:cubicBezTo>
                  <a:pt x="888" y="665"/>
                  <a:pt x="887" y="657"/>
                  <a:pt x="887" y="649"/>
                </a:cubicBezTo>
                <a:cubicBezTo>
                  <a:pt x="887" y="628"/>
                  <a:pt x="901" y="614"/>
                  <a:pt x="922" y="614"/>
                </a:cubicBezTo>
                <a:cubicBezTo>
                  <a:pt x="942" y="614"/>
                  <a:pt x="956" y="628"/>
                  <a:pt x="956" y="649"/>
                </a:cubicBezTo>
                <a:cubicBezTo>
                  <a:pt x="1038" y="618"/>
                  <a:pt x="1038" y="618"/>
                  <a:pt x="1038" y="618"/>
                </a:cubicBezTo>
                <a:cubicBezTo>
                  <a:pt x="1044" y="614"/>
                  <a:pt x="1051" y="612"/>
                  <a:pt x="1058" y="612"/>
                </a:cubicBezTo>
                <a:cubicBezTo>
                  <a:pt x="1058" y="612"/>
                  <a:pt x="1058" y="612"/>
                  <a:pt x="1058" y="612"/>
                </a:cubicBezTo>
                <a:cubicBezTo>
                  <a:pt x="1058" y="612"/>
                  <a:pt x="1058" y="612"/>
                  <a:pt x="1059" y="612"/>
                </a:cubicBezTo>
                <a:cubicBezTo>
                  <a:pt x="1066" y="612"/>
                  <a:pt x="1073" y="615"/>
                  <a:pt x="1079" y="619"/>
                </a:cubicBezTo>
                <a:cubicBezTo>
                  <a:pt x="1103" y="628"/>
                  <a:pt x="1103" y="628"/>
                  <a:pt x="1103" y="628"/>
                </a:cubicBezTo>
                <a:cubicBezTo>
                  <a:pt x="1120" y="635"/>
                  <a:pt x="1130" y="655"/>
                  <a:pt x="1123" y="672"/>
                </a:cubicBezTo>
                <a:cubicBezTo>
                  <a:pt x="1120" y="689"/>
                  <a:pt x="1106" y="696"/>
                  <a:pt x="1092" y="696"/>
                </a:cubicBezTo>
                <a:cubicBezTo>
                  <a:pt x="1089" y="696"/>
                  <a:pt x="1085" y="696"/>
                  <a:pt x="1079" y="693"/>
                </a:cubicBezTo>
                <a:cubicBezTo>
                  <a:pt x="1058" y="685"/>
                  <a:pt x="1058" y="685"/>
                  <a:pt x="1058" y="685"/>
                </a:cubicBezTo>
                <a:cubicBezTo>
                  <a:pt x="978" y="714"/>
                  <a:pt x="978" y="714"/>
                  <a:pt x="978" y="714"/>
                </a:cubicBezTo>
                <a:cubicBezTo>
                  <a:pt x="997" y="737"/>
                  <a:pt x="1025" y="751"/>
                  <a:pt x="1058" y="751"/>
                </a:cubicBezTo>
                <a:cubicBezTo>
                  <a:pt x="1116" y="751"/>
                  <a:pt x="1161" y="707"/>
                  <a:pt x="1161" y="649"/>
                </a:cubicBezTo>
                <a:cubicBezTo>
                  <a:pt x="1161" y="591"/>
                  <a:pt x="1116" y="546"/>
                  <a:pt x="1058" y="546"/>
                </a:cubicBezTo>
                <a:cubicBezTo>
                  <a:pt x="1038" y="546"/>
                  <a:pt x="1024" y="532"/>
                  <a:pt x="1024" y="512"/>
                </a:cubicBezTo>
                <a:cubicBezTo>
                  <a:pt x="1024" y="440"/>
                  <a:pt x="1024" y="440"/>
                  <a:pt x="1024" y="440"/>
                </a:cubicBezTo>
                <a:cubicBezTo>
                  <a:pt x="945" y="425"/>
                  <a:pt x="887" y="357"/>
                  <a:pt x="887" y="273"/>
                </a:cubicBezTo>
                <a:cubicBezTo>
                  <a:pt x="887" y="34"/>
                  <a:pt x="887" y="34"/>
                  <a:pt x="887" y="34"/>
                </a:cubicBezTo>
                <a:cubicBezTo>
                  <a:pt x="887" y="14"/>
                  <a:pt x="901" y="0"/>
                  <a:pt x="922" y="0"/>
                </a:cubicBezTo>
                <a:cubicBezTo>
                  <a:pt x="942" y="0"/>
                  <a:pt x="956" y="14"/>
                  <a:pt x="956" y="34"/>
                </a:cubicBezTo>
                <a:cubicBezTo>
                  <a:pt x="956" y="136"/>
                  <a:pt x="956" y="136"/>
                  <a:pt x="956" y="136"/>
                </a:cubicBezTo>
                <a:cubicBezTo>
                  <a:pt x="984" y="115"/>
                  <a:pt x="1019" y="102"/>
                  <a:pt x="1058" y="102"/>
                </a:cubicBezTo>
                <a:cubicBezTo>
                  <a:pt x="1097" y="102"/>
                  <a:pt x="1132" y="115"/>
                  <a:pt x="1161" y="136"/>
                </a:cubicBezTo>
                <a:cubicBezTo>
                  <a:pt x="1161" y="34"/>
                  <a:pt x="1161" y="34"/>
                  <a:pt x="1161" y="34"/>
                </a:cubicBezTo>
                <a:cubicBezTo>
                  <a:pt x="1161" y="14"/>
                  <a:pt x="1174" y="0"/>
                  <a:pt x="1195" y="0"/>
                </a:cubicBezTo>
                <a:cubicBezTo>
                  <a:pt x="1215" y="0"/>
                  <a:pt x="1229" y="14"/>
                  <a:pt x="1229" y="34"/>
                </a:cubicBezTo>
                <a:cubicBezTo>
                  <a:pt x="1229" y="273"/>
                  <a:pt x="1229" y="273"/>
                  <a:pt x="1229" y="273"/>
                </a:cubicBezTo>
                <a:cubicBezTo>
                  <a:pt x="1229" y="357"/>
                  <a:pt x="1171" y="425"/>
                  <a:pt x="1092" y="440"/>
                </a:cubicBezTo>
                <a:cubicBezTo>
                  <a:pt x="1092" y="481"/>
                  <a:pt x="1092" y="481"/>
                  <a:pt x="1092" y="481"/>
                </a:cubicBezTo>
                <a:cubicBezTo>
                  <a:pt x="1171" y="498"/>
                  <a:pt x="1229" y="567"/>
                  <a:pt x="1229" y="649"/>
                </a:cubicBezTo>
                <a:cubicBezTo>
                  <a:pt x="1229" y="744"/>
                  <a:pt x="1154" y="819"/>
                  <a:pt x="1058" y="819"/>
                </a:cubicBezTo>
                <a:cubicBezTo>
                  <a:pt x="996" y="819"/>
                  <a:pt x="942" y="787"/>
                  <a:pt x="912" y="738"/>
                </a:cubicBezTo>
                <a:cubicBezTo>
                  <a:pt x="325" y="956"/>
                  <a:pt x="325" y="956"/>
                  <a:pt x="325" y="956"/>
                </a:cubicBezTo>
                <a:cubicBezTo>
                  <a:pt x="1735" y="956"/>
                  <a:pt x="1735" y="956"/>
                  <a:pt x="1735" y="956"/>
                </a:cubicBezTo>
                <a:cubicBezTo>
                  <a:pt x="1263" y="768"/>
                  <a:pt x="1263" y="768"/>
                  <a:pt x="1263" y="768"/>
                </a:cubicBezTo>
                <a:cubicBezTo>
                  <a:pt x="1246" y="761"/>
                  <a:pt x="1236" y="741"/>
                  <a:pt x="1242" y="724"/>
                </a:cubicBezTo>
                <a:cubicBezTo>
                  <a:pt x="1249" y="707"/>
                  <a:pt x="1270" y="696"/>
                  <a:pt x="1287" y="703"/>
                </a:cubicBezTo>
                <a:cubicBezTo>
                  <a:pt x="1922" y="956"/>
                  <a:pt x="1922" y="956"/>
                  <a:pt x="1922" y="956"/>
                </a:cubicBezTo>
                <a:cubicBezTo>
                  <a:pt x="2014" y="956"/>
                  <a:pt x="2014" y="956"/>
                  <a:pt x="2014" y="956"/>
                </a:cubicBezTo>
                <a:cubicBezTo>
                  <a:pt x="2034" y="956"/>
                  <a:pt x="2048" y="969"/>
                  <a:pt x="2048" y="990"/>
                </a:cubicBezTo>
                <a:cubicBezTo>
                  <a:pt x="2048" y="1044"/>
                  <a:pt x="2048" y="1044"/>
                  <a:pt x="2048" y="1044"/>
                </a:cubicBezTo>
                <a:cubicBezTo>
                  <a:pt x="2048" y="1085"/>
                  <a:pt x="2031" y="1123"/>
                  <a:pt x="2004" y="1150"/>
                </a:cubicBezTo>
                <a:cubicBezTo>
                  <a:pt x="1990" y="1167"/>
                  <a:pt x="1980" y="1184"/>
                  <a:pt x="1980" y="1208"/>
                </a:cubicBezTo>
                <a:close/>
                <a:moveTo>
                  <a:pt x="1058" y="375"/>
                </a:moveTo>
                <a:cubicBezTo>
                  <a:pt x="1116" y="375"/>
                  <a:pt x="1161" y="331"/>
                  <a:pt x="1161" y="273"/>
                </a:cubicBezTo>
                <a:cubicBezTo>
                  <a:pt x="1161" y="215"/>
                  <a:pt x="1116" y="171"/>
                  <a:pt x="1058" y="171"/>
                </a:cubicBezTo>
                <a:cubicBezTo>
                  <a:pt x="1000" y="171"/>
                  <a:pt x="956" y="215"/>
                  <a:pt x="956" y="273"/>
                </a:cubicBezTo>
                <a:cubicBezTo>
                  <a:pt x="956" y="331"/>
                  <a:pt x="1000" y="375"/>
                  <a:pt x="1058" y="375"/>
                </a:cubicBezTo>
                <a:close/>
                <a:moveTo>
                  <a:pt x="1911" y="1795"/>
                </a:moveTo>
                <a:cubicBezTo>
                  <a:pt x="1911" y="1208"/>
                  <a:pt x="1911" y="1208"/>
                  <a:pt x="1911" y="1208"/>
                </a:cubicBezTo>
                <a:cubicBezTo>
                  <a:pt x="1911" y="1167"/>
                  <a:pt x="1929" y="1130"/>
                  <a:pt x="1956" y="1103"/>
                </a:cubicBezTo>
                <a:cubicBezTo>
                  <a:pt x="1969" y="1085"/>
                  <a:pt x="1980" y="1065"/>
                  <a:pt x="1980" y="1044"/>
                </a:cubicBezTo>
                <a:cubicBezTo>
                  <a:pt x="1980" y="1024"/>
                  <a:pt x="1980" y="1024"/>
                  <a:pt x="1980" y="1024"/>
                </a:cubicBezTo>
                <a:cubicBezTo>
                  <a:pt x="68" y="1024"/>
                  <a:pt x="68" y="1024"/>
                  <a:pt x="68" y="1024"/>
                </a:cubicBezTo>
                <a:cubicBezTo>
                  <a:pt x="68" y="1044"/>
                  <a:pt x="68" y="1044"/>
                  <a:pt x="68" y="1044"/>
                </a:cubicBezTo>
                <a:cubicBezTo>
                  <a:pt x="68" y="1065"/>
                  <a:pt x="79" y="1085"/>
                  <a:pt x="92" y="1103"/>
                </a:cubicBezTo>
                <a:cubicBezTo>
                  <a:pt x="119" y="1130"/>
                  <a:pt x="137" y="1171"/>
                  <a:pt x="137" y="1208"/>
                </a:cubicBezTo>
                <a:cubicBezTo>
                  <a:pt x="137" y="1795"/>
                  <a:pt x="137" y="1795"/>
                  <a:pt x="137" y="1795"/>
                </a:cubicBezTo>
                <a:cubicBezTo>
                  <a:pt x="137" y="1836"/>
                  <a:pt x="119" y="1874"/>
                  <a:pt x="92" y="1901"/>
                </a:cubicBezTo>
                <a:cubicBezTo>
                  <a:pt x="79" y="1918"/>
                  <a:pt x="68" y="1935"/>
                  <a:pt x="68" y="1959"/>
                </a:cubicBezTo>
                <a:cubicBezTo>
                  <a:pt x="68" y="1980"/>
                  <a:pt x="68" y="1980"/>
                  <a:pt x="68" y="1980"/>
                </a:cubicBezTo>
                <a:cubicBezTo>
                  <a:pt x="1980" y="1980"/>
                  <a:pt x="1980" y="1980"/>
                  <a:pt x="1980" y="1980"/>
                </a:cubicBezTo>
                <a:cubicBezTo>
                  <a:pt x="1980" y="1959"/>
                  <a:pt x="1980" y="1959"/>
                  <a:pt x="1980" y="1959"/>
                </a:cubicBezTo>
                <a:cubicBezTo>
                  <a:pt x="1980" y="1939"/>
                  <a:pt x="1973" y="1918"/>
                  <a:pt x="1956" y="1901"/>
                </a:cubicBezTo>
                <a:cubicBezTo>
                  <a:pt x="1929" y="1874"/>
                  <a:pt x="1911" y="1836"/>
                  <a:pt x="1911" y="1795"/>
                </a:cubicBezTo>
                <a:close/>
              </a:path>
            </a:pathLst>
          </a:custGeom>
          <a:solidFill>
            <a:schemeClr val="tx1"/>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AFE865F9-FA3D-4D51-91B4-E0F4DD02A1C8}"/>
              </a:ext>
            </a:extLst>
          </p:cNvPr>
          <p:cNvGrpSpPr/>
          <p:nvPr/>
        </p:nvGrpSpPr>
        <p:grpSpPr>
          <a:xfrm>
            <a:off x="3979338" y="1909896"/>
            <a:ext cx="1185326" cy="672868"/>
            <a:chOff x="2939151" y="2019872"/>
            <a:chExt cx="1185326" cy="672868"/>
          </a:xfrm>
        </p:grpSpPr>
        <p:sp>
          <p:nvSpPr>
            <p:cNvPr id="19" name="Rectangle 18">
              <a:extLst>
                <a:ext uri="{FF2B5EF4-FFF2-40B4-BE49-F238E27FC236}">
                  <a16:creationId xmlns:a16="http://schemas.microsoft.com/office/drawing/2014/main" id="{8064242F-8EB3-4ED5-8914-B58EFD4F427C}"/>
                </a:ext>
              </a:extLst>
            </p:cNvPr>
            <p:cNvSpPr/>
            <p:nvPr/>
          </p:nvSpPr>
          <p:spPr>
            <a:xfrm>
              <a:off x="2939151" y="2019872"/>
              <a:ext cx="1185326" cy="672868"/>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252FA5EE-614A-4DB1-A561-2ACCEB45DF67}"/>
                </a:ext>
              </a:extLst>
            </p:cNvPr>
            <p:cNvGrpSpPr/>
            <p:nvPr/>
          </p:nvGrpSpPr>
          <p:grpSpPr>
            <a:xfrm>
              <a:off x="3249258" y="2074896"/>
              <a:ext cx="565112" cy="562821"/>
              <a:chOff x="3259856" y="2094974"/>
              <a:chExt cx="565112" cy="562821"/>
            </a:xfrm>
          </p:grpSpPr>
          <p:cxnSp>
            <p:nvCxnSpPr>
              <p:cNvPr id="21" name="Straight Arrow Connector 20">
                <a:extLst>
                  <a:ext uri="{FF2B5EF4-FFF2-40B4-BE49-F238E27FC236}">
                    <a16:creationId xmlns:a16="http://schemas.microsoft.com/office/drawing/2014/main" id="{54E77972-4646-4342-80E7-4BF5A1691EDA}"/>
                  </a:ext>
                </a:extLst>
              </p:cNvPr>
              <p:cNvCxnSpPr/>
              <p:nvPr/>
            </p:nvCxnSpPr>
            <p:spPr>
              <a:xfrm flipV="1">
                <a:off x="3541249" y="2094974"/>
                <a:ext cx="0" cy="26263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8B9FD08E-C292-4C80-AFB7-43B46AEEA54B}"/>
                  </a:ext>
                </a:extLst>
              </p:cNvPr>
              <p:cNvCxnSpPr>
                <a:cxnSpLocks/>
              </p:cNvCxnSpPr>
              <p:nvPr/>
            </p:nvCxnSpPr>
            <p:spPr>
              <a:xfrm rot="5400000" flipV="1">
                <a:off x="3693649" y="2247374"/>
                <a:ext cx="0" cy="26263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A9BBD46-9A89-42FF-BDAF-432E48888FAD}"/>
                  </a:ext>
                </a:extLst>
              </p:cNvPr>
              <p:cNvCxnSpPr>
                <a:cxnSpLocks/>
              </p:cNvCxnSpPr>
              <p:nvPr/>
            </p:nvCxnSpPr>
            <p:spPr>
              <a:xfrm rot="10800000" flipV="1">
                <a:off x="3541249" y="2395157"/>
                <a:ext cx="0" cy="26263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5DE6E8B-DEE6-4C87-91FF-62BC41D336F8}"/>
                  </a:ext>
                </a:extLst>
              </p:cNvPr>
              <p:cNvCxnSpPr>
                <a:cxnSpLocks/>
              </p:cNvCxnSpPr>
              <p:nvPr/>
            </p:nvCxnSpPr>
            <p:spPr>
              <a:xfrm rot="16200000" flipV="1">
                <a:off x="3391175" y="2247375"/>
                <a:ext cx="0" cy="26263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grpSp>
      <p:pic>
        <p:nvPicPr>
          <p:cNvPr id="2" name="Graphic 1">
            <a:extLst>
              <a:ext uri="{FF2B5EF4-FFF2-40B4-BE49-F238E27FC236}">
                <a16:creationId xmlns:a16="http://schemas.microsoft.com/office/drawing/2014/main" id="{3646A3E8-9ECE-4279-98BE-29C31FA93B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7171013" y="1686723"/>
            <a:ext cx="633710" cy="1119214"/>
          </a:xfrm>
          <a:prstGeom prst="rect">
            <a:avLst/>
          </a:prstGeom>
        </p:spPr>
      </p:pic>
    </p:spTree>
    <p:extLst>
      <p:ext uri="{BB962C8B-B14F-4D97-AF65-F5344CB8AC3E}">
        <p14:creationId xmlns:p14="http://schemas.microsoft.com/office/powerpoint/2010/main" val="405368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61111E-6 0.04599 L 3.61111E-6 -2.22222E-6 " pathEditMode="relative" rAng="0" ptsTypes="AA">
                                      <p:cBhvr>
                                        <p:cTn id="9" dur="500" fill="hold"/>
                                        <p:tgtEl>
                                          <p:spTgt spid="3"/>
                                        </p:tgtEl>
                                        <p:attrNameLst>
                                          <p:attrName>ppt_x</p:attrName>
                                          <p:attrName>ppt_y</p:attrName>
                                        </p:attrNameLst>
                                      </p:cBhvr>
                                      <p:rCtr x="0" y="-2315"/>
                                    </p:animMotion>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500"/>
                                  </p:stCondLst>
                                  <p:childTnLst>
                                    <p:animMotion origin="layout" path="M 0 0.04599 L 0 -2.22222E-6 " pathEditMode="relative" rAng="0" ptsTypes="AA">
                                      <p:cBhvr>
                                        <p:cTn id="19" dur="500" fill="hold"/>
                                        <p:tgtEl>
                                          <p:spTgt spid="8"/>
                                        </p:tgtEl>
                                        <p:attrNameLst>
                                          <p:attrName>ppt_x</p:attrName>
                                          <p:attrName>ppt_y</p:attrName>
                                        </p:attrNameLst>
                                      </p:cBhvr>
                                      <p:rCtr x="0" y="-2315"/>
                                    </p:animMotion>
                                  </p:childTnLst>
                                </p:cTn>
                              </p:par>
                              <p:par>
                                <p:cTn id="20" presetID="53" presetClass="entr" presetSubtype="16"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grpId="1" nodeType="withEffect">
                                  <p:stCondLst>
                                    <p:cond delay="1000"/>
                                  </p:stCondLst>
                                  <p:childTnLst>
                                    <p:animMotion origin="layout" path="M -3.61111E-6 0.04599 L -3.61111E-6 -2.22222E-6 " pathEditMode="relative" rAng="0" ptsTypes="AA">
                                      <p:cBhvr>
                                        <p:cTn id="29" dur="500" fill="hold"/>
                                        <p:tgtEl>
                                          <p:spTgt spid="9"/>
                                        </p:tgtEl>
                                        <p:attrNameLst>
                                          <p:attrName>ppt_x</p:attrName>
                                          <p:attrName>ppt_y</p:attrName>
                                        </p:attrNameLst>
                                      </p:cBhvr>
                                      <p:rCtr x="0" y="-2315"/>
                                    </p:animMotion>
                                  </p:childTnLst>
                                </p:cTn>
                              </p:par>
                              <p:par>
                                <p:cTn id="30" presetID="53" presetClass="entr" presetSubtype="16" fill="hold" nodeType="withEffect">
                                  <p:stCondLst>
                                    <p:cond delay="100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EFB69C-2473-4D09-A222-408F16D14456}"/>
              </a:ext>
            </a:extLst>
          </p:cNvPr>
          <p:cNvSpPr txBox="1"/>
          <p:nvPr/>
        </p:nvSpPr>
        <p:spPr>
          <a:xfrm>
            <a:off x="1755922" y="2794192"/>
            <a:ext cx="2962121" cy="1569660"/>
          </a:xfrm>
          <a:prstGeom prst="rect">
            <a:avLst/>
          </a:prstGeom>
          <a:noFill/>
        </p:spPr>
        <p:txBody>
          <a:bodyPr wrap="square" rtlCol="0">
            <a:spAutoFit/>
          </a:bodyPr>
          <a:lstStyle/>
          <a:p>
            <a:r>
              <a:rPr lang="en-US" sz="9600" dirty="0">
                <a:solidFill>
                  <a:schemeClr val="accent2"/>
                </a:solidFill>
                <a:latin typeface="Amazon Ember Light" panose="020B0403020204020204" pitchFamily="34" charset="0"/>
                <a:ea typeface="Amazon Ember Light" panose="020B0403020204020204" pitchFamily="34" charset="0"/>
                <a:cs typeface="Amazon Ember Light" panose="020B0403020204020204" pitchFamily="34" charset="0"/>
              </a:rPr>
              <a:t>57%</a:t>
            </a:r>
          </a:p>
        </p:txBody>
      </p:sp>
      <p:sp>
        <p:nvSpPr>
          <p:cNvPr id="9" name="TextBox 8">
            <a:extLst>
              <a:ext uri="{FF2B5EF4-FFF2-40B4-BE49-F238E27FC236}">
                <a16:creationId xmlns:a16="http://schemas.microsoft.com/office/drawing/2014/main" id="{E79456E8-7613-4F56-AB96-4E48B4631AD5}"/>
              </a:ext>
            </a:extLst>
          </p:cNvPr>
          <p:cNvSpPr txBox="1"/>
          <p:nvPr/>
        </p:nvSpPr>
        <p:spPr>
          <a:xfrm>
            <a:off x="4498574" y="3163524"/>
            <a:ext cx="2889504" cy="830997"/>
          </a:xfrm>
          <a:prstGeom prst="rect">
            <a:avLst/>
          </a:prstGeom>
          <a:noFill/>
        </p:spPr>
        <p:txBody>
          <a:bodyPr wrap="square" rtlCol="0">
            <a:spAutoFit/>
          </a:bodyPr>
          <a:lstStyle/>
          <a:p>
            <a:r>
              <a:rPr lang="en-US" dirty="0">
                <a:solidFill>
                  <a:schemeClr val="bg1"/>
                </a:solidFill>
              </a:rPr>
              <a:t>of Kubernetes workloads run on AWS today </a:t>
            </a:r>
            <a:br>
              <a:rPr lang="en-US" dirty="0">
                <a:solidFill>
                  <a:schemeClr val="bg1"/>
                </a:solidFill>
              </a:rPr>
            </a:br>
            <a:r>
              <a:rPr lang="en-US" sz="1200" dirty="0">
                <a:solidFill>
                  <a:schemeClr val="accent1"/>
                </a:solidFill>
              </a:rPr>
              <a:t>—CNCF survey</a:t>
            </a:r>
            <a:endParaRPr lang="en-US" dirty="0">
              <a:solidFill>
                <a:schemeClr val="accent1"/>
              </a:solidFill>
            </a:endParaRPr>
          </a:p>
        </p:txBody>
      </p:sp>
      <p:grpSp>
        <p:nvGrpSpPr>
          <p:cNvPr id="10" name="Group 9">
            <a:extLst>
              <a:ext uri="{FF2B5EF4-FFF2-40B4-BE49-F238E27FC236}">
                <a16:creationId xmlns:a16="http://schemas.microsoft.com/office/drawing/2014/main" id="{C76648EE-7828-456A-BEE5-4920A28C6ED1}"/>
              </a:ext>
            </a:extLst>
          </p:cNvPr>
          <p:cNvGrpSpPr/>
          <p:nvPr/>
        </p:nvGrpSpPr>
        <p:grpSpPr>
          <a:xfrm>
            <a:off x="2973365" y="1488945"/>
            <a:ext cx="889684" cy="860364"/>
            <a:chOff x="3485826" y="819150"/>
            <a:chExt cx="2172348" cy="2100763"/>
          </a:xfrm>
        </p:grpSpPr>
        <p:sp>
          <p:nvSpPr>
            <p:cNvPr id="11" name="Freeform 6">
              <a:extLst>
                <a:ext uri="{FF2B5EF4-FFF2-40B4-BE49-F238E27FC236}">
                  <a16:creationId xmlns:a16="http://schemas.microsoft.com/office/drawing/2014/main" id="{3526FCE1-CEA1-4E86-AB93-FFED419D228E}"/>
                </a:ext>
              </a:extLst>
            </p:cNvPr>
            <p:cNvSpPr>
              <a:spLocks/>
            </p:cNvSpPr>
            <p:nvPr/>
          </p:nvSpPr>
          <p:spPr bwMode="auto">
            <a:xfrm>
              <a:off x="3485826" y="819150"/>
              <a:ext cx="2172348" cy="2100763"/>
            </a:xfrm>
            <a:custGeom>
              <a:avLst/>
              <a:gdLst>
                <a:gd name="T0" fmla="*/ 2852 w 2862"/>
                <a:gd name="T1" fmla="*/ 1712 h 2769"/>
                <a:gd name="T2" fmla="*/ 2597 w 2862"/>
                <a:gd name="T3" fmla="*/ 604 h 2769"/>
                <a:gd name="T4" fmla="*/ 2522 w 2862"/>
                <a:gd name="T5" fmla="*/ 511 h 2769"/>
                <a:gd name="T6" fmla="*/ 1490 w 2862"/>
                <a:gd name="T7" fmla="*/ 18 h 2769"/>
                <a:gd name="T8" fmla="*/ 1371 w 2862"/>
                <a:gd name="T9" fmla="*/ 18 h 2769"/>
                <a:gd name="T10" fmla="*/ 339 w 2862"/>
                <a:gd name="T11" fmla="*/ 511 h 2769"/>
                <a:gd name="T12" fmla="*/ 264 w 2862"/>
                <a:gd name="T13" fmla="*/ 604 h 2769"/>
                <a:gd name="T14" fmla="*/ 10 w 2862"/>
                <a:gd name="T15" fmla="*/ 1712 h 2769"/>
                <a:gd name="T16" fmla="*/ 37 w 2862"/>
                <a:gd name="T17" fmla="*/ 1829 h 2769"/>
                <a:gd name="T18" fmla="*/ 751 w 2862"/>
                <a:gd name="T19" fmla="*/ 2717 h 2769"/>
                <a:gd name="T20" fmla="*/ 858 w 2862"/>
                <a:gd name="T21" fmla="*/ 2769 h 2769"/>
                <a:gd name="T22" fmla="*/ 2004 w 2862"/>
                <a:gd name="T23" fmla="*/ 2769 h 2769"/>
                <a:gd name="T24" fmla="*/ 2111 w 2862"/>
                <a:gd name="T25" fmla="*/ 2717 h 2769"/>
                <a:gd name="T26" fmla="*/ 2825 w 2862"/>
                <a:gd name="T27" fmla="*/ 1829 h 2769"/>
                <a:gd name="T28" fmla="*/ 2852 w 2862"/>
                <a:gd name="T29" fmla="*/ 1712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2" h="2769">
                  <a:moveTo>
                    <a:pt x="2852" y="1712"/>
                  </a:moveTo>
                  <a:cubicBezTo>
                    <a:pt x="2597" y="604"/>
                    <a:pt x="2597" y="604"/>
                    <a:pt x="2597" y="604"/>
                  </a:cubicBezTo>
                  <a:cubicBezTo>
                    <a:pt x="2588" y="563"/>
                    <a:pt x="2560" y="529"/>
                    <a:pt x="2522" y="511"/>
                  </a:cubicBezTo>
                  <a:cubicBezTo>
                    <a:pt x="1490" y="18"/>
                    <a:pt x="1490" y="18"/>
                    <a:pt x="1490" y="18"/>
                  </a:cubicBezTo>
                  <a:cubicBezTo>
                    <a:pt x="1452" y="0"/>
                    <a:pt x="1409" y="0"/>
                    <a:pt x="1371" y="18"/>
                  </a:cubicBezTo>
                  <a:cubicBezTo>
                    <a:pt x="339" y="511"/>
                    <a:pt x="339" y="511"/>
                    <a:pt x="339" y="511"/>
                  </a:cubicBezTo>
                  <a:cubicBezTo>
                    <a:pt x="302" y="529"/>
                    <a:pt x="274" y="564"/>
                    <a:pt x="264" y="604"/>
                  </a:cubicBezTo>
                  <a:cubicBezTo>
                    <a:pt x="10" y="1712"/>
                    <a:pt x="10" y="1712"/>
                    <a:pt x="10" y="1712"/>
                  </a:cubicBezTo>
                  <a:cubicBezTo>
                    <a:pt x="0" y="1753"/>
                    <a:pt x="10" y="1796"/>
                    <a:pt x="37" y="1829"/>
                  </a:cubicBezTo>
                  <a:cubicBezTo>
                    <a:pt x="751" y="2717"/>
                    <a:pt x="751" y="2717"/>
                    <a:pt x="751" y="2717"/>
                  </a:cubicBezTo>
                  <a:cubicBezTo>
                    <a:pt x="777" y="2750"/>
                    <a:pt x="817" y="2769"/>
                    <a:pt x="858" y="2769"/>
                  </a:cubicBezTo>
                  <a:cubicBezTo>
                    <a:pt x="2004" y="2769"/>
                    <a:pt x="2004" y="2769"/>
                    <a:pt x="2004" y="2769"/>
                  </a:cubicBezTo>
                  <a:cubicBezTo>
                    <a:pt x="2046" y="2769"/>
                    <a:pt x="2085" y="2750"/>
                    <a:pt x="2111" y="2717"/>
                  </a:cubicBezTo>
                  <a:cubicBezTo>
                    <a:pt x="2825" y="1829"/>
                    <a:pt x="2825" y="1829"/>
                    <a:pt x="2825" y="1829"/>
                  </a:cubicBezTo>
                  <a:cubicBezTo>
                    <a:pt x="2852" y="1796"/>
                    <a:pt x="2862" y="1753"/>
                    <a:pt x="2852" y="17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777E3F43-FBE3-4EF3-B96C-A12BBFB879CA}"/>
                </a:ext>
              </a:extLst>
            </p:cNvPr>
            <p:cNvSpPr>
              <a:spLocks noEditPoints="1"/>
            </p:cNvSpPr>
            <p:nvPr/>
          </p:nvSpPr>
          <p:spPr bwMode="auto">
            <a:xfrm>
              <a:off x="3559319" y="891689"/>
              <a:ext cx="2027270" cy="1957595"/>
            </a:xfrm>
            <a:custGeom>
              <a:avLst/>
              <a:gdLst>
                <a:gd name="T0" fmla="*/ 1244 w 2672"/>
                <a:gd name="T1" fmla="*/ 1044 h 2580"/>
                <a:gd name="T2" fmla="*/ 1161 w 2672"/>
                <a:gd name="T3" fmla="*/ 1084 h 2580"/>
                <a:gd name="T4" fmla="*/ 1078 w 2672"/>
                <a:gd name="T5" fmla="*/ 1494 h 2580"/>
                <a:gd name="T6" fmla="*/ 1067 w 2672"/>
                <a:gd name="T7" fmla="*/ 1495 h 2580"/>
                <a:gd name="T8" fmla="*/ 1124 w 2672"/>
                <a:gd name="T9" fmla="*/ 1566 h 2580"/>
                <a:gd name="T10" fmla="*/ 1357 w 2672"/>
                <a:gd name="T11" fmla="*/ 1623 h 2580"/>
                <a:gd name="T12" fmla="*/ 1290 w 2672"/>
                <a:gd name="T13" fmla="*/ 1645 h 2580"/>
                <a:gd name="T14" fmla="*/ 1471 w 2672"/>
                <a:gd name="T15" fmla="*/ 1930 h 2580"/>
                <a:gd name="T16" fmla="*/ 1622 w 2672"/>
                <a:gd name="T17" fmla="*/ 1226 h 2580"/>
                <a:gd name="T18" fmla="*/ 1642 w 2672"/>
                <a:gd name="T19" fmla="*/ 1315 h 2580"/>
                <a:gd name="T20" fmla="*/ 1941 w 2672"/>
                <a:gd name="T21" fmla="*/ 1343 h 2580"/>
                <a:gd name="T22" fmla="*/ 1437 w 2672"/>
                <a:gd name="T23" fmla="*/ 1074 h 2580"/>
                <a:gd name="T24" fmla="*/ 1509 w 2672"/>
                <a:gd name="T25" fmla="*/ 1083 h 2580"/>
                <a:gd name="T26" fmla="*/ 1601 w 2672"/>
                <a:gd name="T27" fmla="*/ 1494 h 2580"/>
                <a:gd name="T28" fmla="*/ 1570 w 2672"/>
                <a:gd name="T29" fmla="*/ 1498 h 2580"/>
                <a:gd name="T30" fmla="*/ 1545 w 2672"/>
                <a:gd name="T31" fmla="*/ 1565 h 2580"/>
                <a:gd name="T32" fmla="*/ 1335 w 2672"/>
                <a:gd name="T33" fmla="*/ 1447 h 2580"/>
                <a:gd name="T34" fmla="*/ 1230 w 2672"/>
                <a:gd name="T35" fmla="*/ 1316 h 2580"/>
                <a:gd name="T36" fmla="*/ 1064 w 2672"/>
                <a:gd name="T37" fmla="*/ 1267 h 2580"/>
                <a:gd name="T38" fmla="*/ 818 w 2672"/>
                <a:gd name="T39" fmla="*/ 1022 h 2580"/>
                <a:gd name="T40" fmla="*/ 2625 w 2672"/>
                <a:gd name="T41" fmla="*/ 1719 h 2580"/>
                <a:gd name="T42" fmla="*/ 44 w 2672"/>
                <a:gd name="T43" fmla="*/ 1719 h 2580"/>
                <a:gd name="T44" fmla="*/ 1258 w 2672"/>
                <a:gd name="T45" fmla="*/ 18 h 2580"/>
                <a:gd name="T46" fmla="*/ 2336 w 2672"/>
                <a:gd name="T47" fmla="*/ 460 h 2580"/>
                <a:gd name="T48" fmla="*/ 2219 w 2672"/>
                <a:gd name="T49" fmla="*/ 1593 h 2580"/>
                <a:gd name="T50" fmla="*/ 2289 w 2672"/>
                <a:gd name="T51" fmla="*/ 1617 h 2580"/>
                <a:gd name="T52" fmla="*/ 2315 w 2672"/>
                <a:gd name="T53" fmla="*/ 1502 h 2580"/>
                <a:gd name="T54" fmla="*/ 2112 w 2672"/>
                <a:gd name="T55" fmla="*/ 1451 h 2580"/>
                <a:gd name="T56" fmla="*/ 1987 w 2672"/>
                <a:gd name="T57" fmla="*/ 900 h 2580"/>
                <a:gd name="T58" fmla="*/ 2134 w 2672"/>
                <a:gd name="T59" fmla="*/ 777 h 2580"/>
                <a:gd name="T60" fmla="*/ 2073 w 2672"/>
                <a:gd name="T61" fmla="*/ 675 h 2580"/>
                <a:gd name="T62" fmla="*/ 1921 w 2672"/>
                <a:gd name="T63" fmla="*/ 802 h 2580"/>
                <a:gd name="T64" fmla="*/ 1398 w 2672"/>
                <a:gd name="T65" fmla="*/ 557 h 2580"/>
                <a:gd name="T66" fmla="*/ 1386 w 2672"/>
                <a:gd name="T67" fmla="*/ 421 h 2580"/>
                <a:gd name="T68" fmla="*/ 1335 w 2672"/>
                <a:gd name="T69" fmla="*/ 284 h 2580"/>
                <a:gd name="T70" fmla="*/ 1276 w 2672"/>
                <a:gd name="T71" fmla="*/ 362 h 2580"/>
                <a:gd name="T72" fmla="*/ 1272 w 2672"/>
                <a:gd name="T73" fmla="*/ 557 h 2580"/>
                <a:gd name="T74" fmla="*/ 762 w 2672"/>
                <a:gd name="T75" fmla="*/ 802 h 2580"/>
                <a:gd name="T76" fmla="*/ 648 w 2672"/>
                <a:gd name="T77" fmla="*/ 727 h 2580"/>
                <a:gd name="T78" fmla="*/ 553 w 2672"/>
                <a:gd name="T79" fmla="*/ 660 h 2580"/>
                <a:gd name="T80" fmla="*/ 524 w 2672"/>
                <a:gd name="T81" fmla="*/ 769 h 2580"/>
                <a:gd name="T82" fmla="*/ 683 w 2672"/>
                <a:gd name="T83" fmla="*/ 901 h 2580"/>
                <a:gd name="T84" fmla="*/ 558 w 2672"/>
                <a:gd name="T85" fmla="*/ 1452 h 2580"/>
                <a:gd name="T86" fmla="*/ 356 w 2672"/>
                <a:gd name="T87" fmla="*/ 1503 h 2580"/>
                <a:gd name="T88" fmla="*/ 305 w 2672"/>
                <a:gd name="T89" fmla="*/ 1575 h 2580"/>
                <a:gd name="T90" fmla="*/ 382 w 2672"/>
                <a:gd name="T91" fmla="*/ 1618 h 2580"/>
                <a:gd name="T92" fmla="*/ 553 w 2672"/>
                <a:gd name="T93" fmla="*/ 1564 h 2580"/>
                <a:gd name="T94" fmla="*/ 949 w 2672"/>
                <a:gd name="T95" fmla="*/ 1993 h 2580"/>
                <a:gd name="T96" fmla="*/ 891 w 2672"/>
                <a:gd name="T97" fmla="*/ 2146 h 2580"/>
                <a:gd name="T98" fmla="*/ 900 w 2672"/>
                <a:gd name="T99" fmla="*/ 2298 h 2580"/>
                <a:gd name="T100" fmla="*/ 966 w 2672"/>
                <a:gd name="T101" fmla="*/ 2244 h 2580"/>
                <a:gd name="T102" fmla="*/ 1066 w 2672"/>
                <a:gd name="T103" fmla="*/ 2050 h 2580"/>
                <a:gd name="T104" fmla="*/ 1618 w 2672"/>
                <a:gd name="T105" fmla="*/ 2073 h 2580"/>
                <a:gd name="T106" fmla="*/ 1712 w 2672"/>
                <a:gd name="T107" fmla="*/ 2258 h 2580"/>
                <a:gd name="T108" fmla="*/ 1811 w 2672"/>
                <a:gd name="T109" fmla="*/ 2192 h 2580"/>
                <a:gd name="T110" fmla="*/ 1732 w 2672"/>
                <a:gd name="T111" fmla="*/ 2018 h 2580"/>
                <a:gd name="T112" fmla="*/ 2084 w 2672"/>
                <a:gd name="T113" fmla="*/ 1575 h 2580"/>
                <a:gd name="T114" fmla="*/ 2219 w 2672"/>
                <a:gd name="T115" fmla="*/ 1593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2" h="2580">
                  <a:moveTo>
                    <a:pt x="1161" y="1084"/>
                  </a:moveTo>
                  <a:cubicBezTo>
                    <a:pt x="910" y="906"/>
                    <a:pt x="910" y="906"/>
                    <a:pt x="910" y="906"/>
                  </a:cubicBezTo>
                  <a:cubicBezTo>
                    <a:pt x="987" y="831"/>
                    <a:pt x="1086" y="775"/>
                    <a:pt x="1199" y="749"/>
                  </a:cubicBezTo>
                  <a:cubicBezTo>
                    <a:pt x="1220" y="744"/>
                    <a:pt x="1241" y="741"/>
                    <a:pt x="1261" y="738"/>
                  </a:cubicBezTo>
                  <a:cubicBezTo>
                    <a:pt x="1244" y="1044"/>
                    <a:pt x="1244" y="1044"/>
                    <a:pt x="1244" y="1044"/>
                  </a:cubicBezTo>
                  <a:cubicBezTo>
                    <a:pt x="1243" y="1045"/>
                    <a:pt x="1243" y="1045"/>
                    <a:pt x="1243" y="1045"/>
                  </a:cubicBezTo>
                  <a:cubicBezTo>
                    <a:pt x="1242" y="1045"/>
                    <a:pt x="1242" y="1045"/>
                    <a:pt x="1242" y="1045"/>
                  </a:cubicBezTo>
                  <a:cubicBezTo>
                    <a:pt x="1242" y="1045"/>
                    <a:pt x="1242" y="1045"/>
                    <a:pt x="1242" y="1045"/>
                  </a:cubicBezTo>
                  <a:cubicBezTo>
                    <a:pt x="1241" y="1072"/>
                    <a:pt x="1219" y="1094"/>
                    <a:pt x="1191" y="1094"/>
                  </a:cubicBezTo>
                  <a:cubicBezTo>
                    <a:pt x="1180" y="1094"/>
                    <a:pt x="1170" y="1090"/>
                    <a:pt x="1161" y="1084"/>
                  </a:cubicBezTo>
                  <a:cubicBezTo>
                    <a:pt x="1161" y="1084"/>
                    <a:pt x="1161" y="1084"/>
                    <a:pt x="1161" y="1084"/>
                  </a:cubicBezTo>
                  <a:close/>
                  <a:moveTo>
                    <a:pt x="1128" y="1546"/>
                  </a:moveTo>
                  <a:cubicBezTo>
                    <a:pt x="1128" y="1542"/>
                    <a:pt x="1128" y="1538"/>
                    <a:pt x="1127" y="1534"/>
                  </a:cubicBezTo>
                  <a:cubicBezTo>
                    <a:pt x="1122" y="1511"/>
                    <a:pt x="1101" y="1495"/>
                    <a:pt x="1078" y="1495"/>
                  </a:cubicBezTo>
                  <a:cubicBezTo>
                    <a:pt x="1078" y="1494"/>
                    <a:pt x="1078" y="1494"/>
                    <a:pt x="1078" y="1494"/>
                  </a:cubicBezTo>
                  <a:cubicBezTo>
                    <a:pt x="1078" y="1495"/>
                    <a:pt x="1078" y="1495"/>
                    <a:pt x="1078" y="1495"/>
                  </a:cubicBezTo>
                  <a:cubicBezTo>
                    <a:pt x="1077" y="1495"/>
                    <a:pt x="1077" y="1495"/>
                    <a:pt x="1077" y="1495"/>
                  </a:cubicBezTo>
                  <a:cubicBezTo>
                    <a:pt x="1074" y="1495"/>
                    <a:pt x="1071" y="1495"/>
                    <a:pt x="1068" y="1495"/>
                  </a:cubicBezTo>
                  <a:cubicBezTo>
                    <a:pt x="1068" y="1495"/>
                    <a:pt x="1068" y="1495"/>
                    <a:pt x="1068" y="1495"/>
                  </a:cubicBezTo>
                  <a:cubicBezTo>
                    <a:pt x="1067" y="1495"/>
                    <a:pt x="1067" y="1495"/>
                    <a:pt x="1067" y="1495"/>
                  </a:cubicBezTo>
                  <a:cubicBezTo>
                    <a:pt x="1067" y="1495"/>
                    <a:pt x="1067" y="1495"/>
                    <a:pt x="1067" y="1495"/>
                  </a:cubicBezTo>
                  <a:cubicBezTo>
                    <a:pt x="766" y="1546"/>
                    <a:pt x="766" y="1546"/>
                    <a:pt x="766" y="1546"/>
                  </a:cubicBezTo>
                  <a:cubicBezTo>
                    <a:pt x="812" y="1674"/>
                    <a:pt x="899" y="1779"/>
                    <a:pt x="1008" y="1849"/>
                  </a:cubicBezTo>
                  <a:cubicBezTo>
                    <a:pt x="1125" y="1567"/>
                    <a:pt x="1125" y="1567"/>
                    <a:pt x="1125" y="1567"/>
                  </a:cubicBezTo>
                  <a:cubicBezTo>
                    <a:pt x="1124" y="1566"/>
                    <a:pt x="1124" y="1566"/>
                    <a:pt x="1124" y="1566"/>
                  </a:cubicBezTo>
                  <a:cubicBezTo>
                    <a:pt x="1124" y="1566"/>
                    <a:pt x="1124" y="1566"/>
                    <a:pt x="1124" y="1566"/>
                  </a:cubicBezTo>
                  <a:cubicBezTo>
                    <a:pt x="1127" y="1559"/>
                    <a:pt x="1128" y="1553"/>
                    <a:pt x="1128" y="1546"/>
                  </a:cubicBezTo>
                  <a:close/>
                  <a:moveTo>
                    <a:pt x="1380" y="1646"/>
                  </a:moveTo>
                  <a:cubicBezTo>
                    <a:pt x="1380" y="1645"/>
                    <a:pt x="1380" y="1645"/>
                    <a:pt x="1380" y="1645"/>
                  </a:cubicBezTo>
                  <a:cubicBezTo>
                    <a:pt x="1375" y="1636"/>
                    <a:pt x="1367" y="1628"/>
                    <a:pt x="1357" y="1623"/>
                  </a:cubicBezTo>
                  <a:cubicBezTo>
                    <a:pt x="1350" y="1620"/>
                    <a:pt x="1342" y="1618"/>
                    <a:pt x="1335" y="1618"/>
                  </a:cubicBezTo>
                  <a:cubicBezTo>
                    <a:pt x="1334" y="1618"/>
                    <a:pt x="1334" y="1618"/>
                    <a:pt x="1333" y="1618"/>
                  </a:cubicBezTo>
                  <a:cubicBezTo>
                    <a:pt x="1333" y="1618"/>
                    <a:pt x="1333" y="1618"/>
                    <a:pt x="1333" y="1618"/>
                  </a:cubicBezTo>
                  <a:cubicBezTo>
                    <a:pt x="1333" y="1618"/>
                    <a:pt x="1333" y="1618"/>
                    <a:pt x="1333" y="1618"/>
                  </a:cubicBezTo>
                  <a:cubicBezTo>
                    <a:pt x="1315" y="1619"/>
                    <a:pt x="1299" y="1629"/>
                    <a:pt x="1290" y="1645"/>
                  </a:cubicBezTo>
                  <a:cubicBezTo>
                    <a:pt x="1290" y="1646"/>
                    <a:pt x="1290" y="1646"/>
                    <a:pt x="1290" y="1646"/>
                  </a:cubicBezTo>
                  <a:cubicBezTo>
                    <a:pt x="1289" y="1646"/>
                    <a:pt x="1289" y="1646"/>
                    <a:pt x="1289" y="1646"/>
                  </a:cubicBezTo>
                  <a:cubicBezTo>
                    <a:pt x="1141" y="1913"/>
                    <a:pt x="1141" y="1913"/>
                    <a:pt x="1141" y="1913"/>
                  </a:cubicBezTo>
                  <a:cubicBezTo>
                    <a:pt x="1203" y="1934"/>
                    <a:pt x="1268" y="1945"/>
                    <a:pt x="1335" y="1945"/>
                  </a:cubicBezTo>
                  <a:cubicBezTo>
                    <a:pt x="1380" y="1945"/>
                    <a:pt x="1425" y="1940"/>
                    <a:pt x="1471" y="1930"/>
                  </a:cubicBezTo>
                  <a:cubicBezTo>
                    <a:pt x="1491" y="1926"/>
                    <a:pt x="1510" y="1920"/>
                    <a:pt x="1529" y="1914"/>
                  </a:cubicBezTo>
                  <a:cubicBezTo>
                    <a:pt x="1381" y="1646"/>
                    <a:pt x="1381" y="1646"/>
                    <a:pt x="1381" y="1646"/>
                  </a:cubicBezTo>
                  <a:lnTo>
                    <a:pt x="1380" y="1646"/>
                  </a:lnTo>
                  <a:close/>
                  <a:moveTo>
                    <a:pt x="1850" y="1022"/>
                  </a:moveTo>
                  <a:cubicBezTo>
                    <a:pt x="1622" y="1226"/>
                    <a:pt x="1622" y="1226"/>
                    <a:pt x="1622" y="1226"/>
                  </a:cubicBezTo>
                  <a:cubicBezTo>
                    <a:pt x="1623" y="1227"/>
                    <a:pt x="1623" y="1227"/>
                    <a:pt x="1623" y="1227"/>
                  </a:cubicBezTo>
                  <a:cubicBezTo>
                    <a:pt x="1622" y="1227"/>
                    <a:pt x="1622" y="1227"/>
                    <a:pt x="1622" y="1227"/>
                  </a:cubicBezTo>
                  <a:cubicBezTo>
                    <a:pt x="1614" y="1234"/>
                    <a:pt x="1609" y="1243"/>
                    <a:pt x="1606" y="1254"/>
                  </a:cubicBezTo>
                  <a:cubicBezTo>
                    <a:pt x="1605" y="1258"/>
                    <a:pt x="1605" y="1262"/>
                    <a:pt x="1605" y="1265"/>
                  </a:cubicBezTo>
                  <a:cubicBezTo>
                    <a:pt x="1605" y="1288"/>
                    <a:pt x="1620" y="1308"/>
                    <a:pt x="1642" y="1315"/>
                  </a:cubicBezTo>
                  <a:cubicBezTo>
                    <a:pt x="1643" y="1315"/>
                    <a:pt x="1643" y="1315"/>
                    <a:pt x="1643" y="1315"/>
                  </a:cubicBezTo>
                  <a:cubicBezTo>
                    <a:pt x="1643" y="1315"/>
                    <a:pt x="1643" y="1315"/>
                    <a:pt x="1643" y="1315"/>
                  </a:cubicBezTo>
                  <a:cubicBezTo>
                    <a:pt x="1643" y="1316"/>
                    <a:pt x="1643" y="1316"/>
                    <a:pt x="1643" y="1316"/>
                  </a:cubicBezTo>
                  <a:cubicBezTo>
                    <a:pt x="1938" y="1401"/>
                    <a:pt x="1938" y="1401"/>
                    <a:pt x="1938" y="1401"/>
                  </a:cubicBezTo>
                  <a:cubicBezTo>
                    <a:pt x="1940" y="1382"/>
                    <a:pt x="1941" y="1362"/>
                    <a:pt x="1941" y="1343"/>
                  </a:cubicBezTo>
                  <a:cubicBezTo>
                    <a:pt x="1941" y="1297"/>
                    <a:pt x="1936" y="1252"/>
                    <a:pt x="1925" y="1206"/>
                  </a:cubicBezTo>
                  <a:cubicBezTo>
                    <a:pt x="1910" y="1139"/>
                    <a:pt x="1884" y="1077"/>
                    <a:pt x="1850" y="1022"/>
                  </a:cubicBezTo>
                  <a:close/>
                  <a:moveTo>
                    <a:pt x="1426" y="1044"/>
                  </a:moveTo>
                  <a:cubicBezTo>
                    <a:pt x="1426" y="1044"/>
                    <a:pt x="1426" y="1044"/>
                    <a:pt x="1426" y="1044"/>
                  </a:cubicBezTo>
                  <a:cubicBezTo>
                    <a:pt x="1427" y="1055"/>
                    <a:pt x="1430" y="1065"/>
                    <a:pt x="1437" y="1074"/>
                  </a:cubicBezTo>
                  <a:cubicBezTo>
                    <a:pt x="1448" y="1086"/>
                    <a:pt x="1462" y="1093"/>
                    <a:pt x="1477" y="1093"/>
                  </a:cubicBezTo>
                  <a:cubicBezTo>
                    <a:pt x="1488" y="1093"/>
                    <a:pt x="1499" y="1090"/>
                    <a:pt x="1508" y="1083"/>
                  </a:cubicBezTo>
                  <a:cubicBezTo>
                    <a:pt x="1508" y="1083"/>
                    <a:pt x="1508" y="1083"/>
                    <a:pt x="1508" y="1083"/>
                  </a:cubicBezTo>
                  <a:cubicBezTo>
                    <a:pt x="1508" y="1083"/>
                    <a:pt x="1508" y="1083"/>
                    <a:pt x="1508" y="1083"/>
                  </a:cubicBezTo>
                  <a:cubicBezTo>
                    <a:pt x="1509" y="1083"/>
                    <a:pt x="1509" y="1083"/>
                    <a:pt x="1509" y="1083"/>
                  </a:cubicBezTo>
                  <a:cubicBezTo>
                    <a:pt x="1758" y="907"/>
                    <a:pt x="1758" y="907"/>
                    <a:pt x="1758" y="907"/>
                  </a:cubicBezTo>
                  <a:cubicBezTo>
                    <a:pt x="1664" y="815"/>
                    <a:pt x="1541" y="755"/>
                    <a:pt x="1409" y="738"/>
                  </a:cubicBezTo>
                  <a:cubicBezTo>
                    <a:pt x="1426" y="1044"/>
                    <a:pt x="1426" y="1044"/>
                    <a:pt x="1426" y="1044"/>
                  </a:cubicBezTo>
                  <a:close/>
                  <a:moveTo>
                    <a:pt x="1602" y="1494"/>
                  </a:moveTo>
                  <a:cubicBezTo>
                    <a:pt x="1601" y="1494"/>
                    <a:pt x="1601" y="1494"/>
                    <a:pt x="1601" y="1494"/>
                  </a:cubicBezTo>
                  <a:cubicBezTo>
                    <a:pt x="1598" y="1494"/>
                    <a:pt x="1595" y="1493"/>
                    <a:pt x="1592" y="1493"/>
                  </a:cubicBezTo>
                  <a:cubicBezTo>
                    <a:pt x="1591" y="1493"/>
                    <a:pt x="1590" y="1493"/>
                    <a:pt x="1590" y="1493"/>
                  </a:cubicBezTo>
                  <a:cubicBezTo>
                    <a:pt x="1589" y="1493"/>
                    <a:pt x="1589" y="1493"/>
                    <a:pt x="1589" y="1493"/>
                  </a:cubicBezTo>
                  <a:cubicBezTo>
                    <a:pt x="1590" y="1493"/>
                    <a:pt x="1590" y="1493"/>
                    <a:pt x="1590" y="1493"/>
                  </a:cubicBezTo>
                  <a:cubicBezTo>
                    <a:pt x="1583" y="1494"/>
                    <a:pt x="1576" y="1495"/>
                    <a:pt x="1570" y="1498"/>
                  </a:cubicBezTo>
                  <a:cubicBezTo>
                    <a:pt x="1552" y="1507"/>
                    <a:pt x="1541" y="1525"/>
                    <a:pt x="1541" y="1544"/>
                  </a:cubicBezTo>
                  <a:cubicBezTo>
                    <a:pt x="1541" y="1551"/>
                    <a:pt x="1542" y="1558"/>
                    <a:pt x="1545" y="1565"/>
                  </a:cubicBezTo>
                  <a:cubicBezTo>
                    <a:pt x="1545" y="1565"/>
                    <a:pt x="1545" y="1565"/>
                    <a:pt x="1545" y="1565"/>
                  </a:cubicBezTo>
                  <a:cubicBezTo>
                    <a:pt x="1545" y="1565"/>
                    <a:pt x="1545" y="1565"/>
                    <a:pt x="1545" y="1565"/>
                  </a:cubicBezTo>
                  <a:cubicBezTo>
                    <a:pt x="1545" y="1565"/>
                    <a:pt x="1545" y="1565"/>
                    <a:pt x="1545" y="1565"/>
                  </a:cubicBezTo>
                  <a:cubicBezTo>
                    <a:pt x="1663" y="1850"/>
                    <a:pt x="1663" y="1850"/>
                    <a:pt x="1663" y="1850"/>
                  </a:cubicBezTo>
                  <a:cubicBezTo>
                    <a:pt x="1776" y="1778"/>
                    <a:pt x="1861" y="1670"/>
                    <a:pt x="1906" y="1545"/>
                  </a:cubicBezTo>
                  <a:cubicBezTo>
                    <a:pt x="1602" y="1494"/>
                    <a:pt x="1602" y="1494"/>
                    <a:pt x="1602" y="1494"/>
                  </a:cubicBezTo>
                  <a:close/>
                  <a:moveTo>
                    <a:pt x="1251" y="1406"/>
                  </a:moveTo>
                  <a:cubicBezTo>
                    <a:pt x="1335" y="1447"/>
                    <a:pt x="1335" y="1447"/>
                    <a:pt x="1335" y="1447"/>
                  </a:cubicBezTo>
                  <a:cubicBezTo>
                    <a:pt x="1419" y="1407"/>
                    <a:pt x="1419" y="1407"/>
                    <a:pt x="1419" y="1407"/>
                  </a:cubicBezTo>
                  <a:cubicBezTo>
                    <a:pt x="1440" y="1316"/>
                    <a:pt x="1440" y="1316"/>
                    <a:pt x="1440" y="1316"/>
                  </a:cubicBezTo>
                  <a:cubicBezTo>
                    <a:pt x="1382" y="1243"/>
                    <a:pt x="1382" y="1243"/>
                    <a:pt x="1382" y="1243"/>
                  </a:cubicBezTo>
                  <a:cubicBezTo>
                    <a:pt x="1288" y="1243"/>
                    <a:pt x="1288" y="1243"/>
                    <a:pt x="1288" y="1243"/>
                  </a:cubicBezTo>
                  <a:cubicBezTo>
                    <a:pt x="1230" y="1316"/>
                    <a:pt x="1230" y="1316"/>
                    <a:pt x="1230" y="1316"/>
                  </a:cubicBezTo>
                  <a:lnTo>
                    <a:pt x="1251" y="1406"/>
                  </a:lnTo>
                  <a:close/>
                  <a:moveTo>
                    <a:pt x="1027" y="1316"/>
                  </a:moveTo>
                  <a:cubicBezTo>
                    <a:pt x="1027" y="1316"/>
                    <a:pt x="1027" y="1316"/>
                    <a:pt x="1027" y="1316"/>
                  </a:cubicBezTo>
                  <a:cubicBezTo>
                    <a:pt x="1037" y="1313"/>
                    <a:pt x="1046" y="1307"/>
                    <a:pt x="1053" y="1299"/>
                  </a:cubicBezTo>
                  <a:cubicBezTo>
                    <a:pt x="1061" y="1289"/>
                    <a:pt x="1064" y="1278"/>
                    <a:pt x="1064" y="1267"/>
                  </a:cubicBezTo>
                  <a:cubicBezTo>
                    <a:pt x="1064" y="1253"/>
                    <a:pt x="1058" y="1238"/>
                    <a:pt x="1047" y="1228"/>
                  </a:cubicBezTo>
                  <a:cubicBezTo>
                    <a:pt x="1047" y="1228"/>
                    <a:pt x="1047" y="1228"/>
                    <a:pt x="1047" y="1228"/>
                  </a:cubicBezTo>
                  <a:cubicBezTo>
                    <a:pt x="1047" y="1228"/>
                    <a:pt x="1047" y="1228"/>
                    <a:pt x="1047" y="1228"/>
                  </a:cubicBezTo>
                  <a:cubicBezTo>
                    <a:pt x="1047" y="1227"/>
                    <a:pt x="1047" y="1227"/>
                    <a:pt x="1047" y="1227"/>
                  </a:cubicBezTo>
                  <a:cubicBezTo>
                    <a:pt x="818" y="1022"/>
                    <a:pt x="818" y="1022"/>
                    <a:pt x="818" y="1022"/>
                  </a:cubicBezTo>
                  <a:cubicBezTo>
                    <a:pt x="761" y="1115"/>
                    <a:pt x="729" y="1223"/>
                    <a:pt x="729" y="1336"/>
                  </a:cubicBezTo>
                  <a:cubicBezTo>
                    <a:pt x="729" y="1358"/>
                    <a:pt x="730" y="1380"/>
                    <a:pt x="733" y="1402"/>
                  </a:cubicBezTo>
                  <a:cubicBezTo>
                    <a:pt x="1026" y="1317"/>
                    <a:pt x="1026" y="1317"/>
                    <a:pt x="1026" y="1317"/>
                  </a:cubicBezTo>
                  <a:lnTo>
                    <a:pt x="1027" y="1316"/>
                  </a:lnTo>
                  <a:close/>
                  <a:moveTo>
                    <a:pt x="2625" y="1719"/>
                  </a:moveTo>
                  <a:cubicBezTo>
                    <a:pt x="1986" y="2514"/>
                    <a:pt x="1986" y="2514"/>
                    <a:pt x="1986" y="2514"/>
                  </a:cubicBezTo>
                  <a:cubicBezTo>
                    <a:pt x="1952" y="2556"/>
                    <a:pt x="1902" y="2580"/>
                    <a:pt x="1848" y="2580"/>
                  </a:cubicBezTo>
                  <a:cubicBezTo>
                    <a:pt x="822" y="2580"/>
                    <a:pt x="822" y="2580"/>
                    <a:pt x="822" y="2580"/>
                  </a:cubicBezTo>
                  <a:cubicBezTo>
                    <a:pt x="768" y="2580"/>
                    <a:pt x="717" y="2556"/>
                    <a:pt x="684" y="2514"/>
                  </a:cubicBezTo>
                  <a:cubicBezTo>
                    <a:pt x="44" y="1719"/>
                    <a:pt x="44" y="1719"/>
                    <a:pt x="44" y="1719"/>
                  </a:cubicBezTo>
                  <a:cubicBezTo>
                    <a:pt x="41" y="1714"/>
                    <a:pt x="37" y="1710"/>
                    <a:pt x="34" y="1705"/>
                  </a:cubicBezTo>
                  <a:cubicBezTo>
                    <a:pt x="8" y="1665"/>
                    <a:pt x="0" y="1617"/>
                    <a:pt x="10" y="1571"/>
                  </a:cubicBezTo>
                  <a:cubicBezTo>
                    <a:pt x="238" y="579"/>
                    <a:pt x="238" y="579"/>
                    <a:pt x="238" y="579"/>
                  </a:cubicBezTo>
                  <a:cubicBezTo>
                    <a:pt x="250" y="527"/>
                    <a:pt x="285" y="483"/>
                    <a:pt x="334" y="460"/>
                  </a:cubicBezTo>
                  <a:cubicBezTo>
                    <a:pt x="1258" y="18"/>
                    <a:pt x="1258" y="18"/>
                    <a:pt x="1258" y="18"/>
                  </a:cubicBezTo>
                  <a:cubicBezTo>
                    <a:pt x="1276" y="10"/>
                    <a:pt x="1294" y="5"/>
                    <a:pt x="1314" y="2"/>
                  </a:cubicBezTo>
                  <a:cubicBezTo>
                    <a:pt x="1318" y="2"/>
                    <a:pt x="1322" y="1"/>
                    <a:pt x="1326" y="1"/>
                  </a:cubicBezTo>
                  <a:cubicBezTo>
                    <a:pt x="1326" y="1"/>
                    <a:pt x="1326" y="1"/>
                    <a:pt x="1326" y="1"/>
                  </a:cubicBezTo>
                  <a:cubicBezTo>
                    <a:pt x="1355" y="0"/>
                    <a:pt x="1385" y="6"/>
                    <a:pt x="1411" y="18"/>
                  </a:cubicBezTo>
                  <a:cubicBezTo>
                    <a:pt x="2336" y="460"/>
                    <a:pt x="2336" y="460"/>
                    <a:pt x="2336" y="460"/>
                  </a:cubicBezTo>
                  <a:cubicBezTo>
                    <a:pt x="2384" y="483"/>
                    <a:pt x="2419" y="527"/>
                    <a:pt x="2431" y="579"/>
                  </a:cubicBezTo>
                  <a:cubicBezTo>
                    <a:pt x="2660" y="1570"/>
                    <a:pt x="2660" y="1570"/>
                    <a:pt x="2660" y="1570"/>
                  </a:cubicBezTo>
                  <a:cubicBezTo>
                    <a:pt x="2672" y="1622"/>
                    <a:pt x="2659" y="1677"/>
                    <a:pt x="2625" y="1719"/>
                  </a:cubicBezTo>
                  <a:close/>
                  <a:moveTo>
                    <a:pt x="2219" y="1593"/>
                  </a:moveTo>
                  <a:cubicBezTo>
                    <a:pt x="2219" y="1593"/>
                    <a:pt x="2219" y="1593"/>
                    <a:pt x="2219" y="1593"/>
                  </a:cubicBezTo>
                  <a:cubicBezTo>
                    <a:pt x="2237" y="1600"/>
                    <a:pt x="2251" y="1608"/>
                    <a:pt x="2271" y="1613"/>
                  </a:cubicBezTo>
                  <a:cubicBezTo>
                    <a:pt x="2276" y="1614"/>
                    <a:pt x="2282" y="1615"/>
                    <a:pt x="2286" y="1617"/>
                  </a:cubicBezTo>
                  <a:cubicBezTo>
                    <a:pt x="2287" y="1617"/>
                    <a:pt x="2287" y="1617"/>
                    <a:pt x="2288" y="1617"/>
                  </a:cubicBezTo>
                  <a:cubicBezTo>
                    <a:pt x="2288" y="1617"/>
                    <a:pt x="2288" y="1617"/>
                    <a:pt x="2288" y="1617"/>
                  </a:cubicBezTo>
                  <a:cubicBezTo>
                    <a:pt x="2289" y="1617"/>
                    <a:pt x="2289" y="1617"/>
                    <a:pt x="2289" y="1617"/>
                  </a:cubicBezTo>
                  <a:cubicBezTo>
                    <a:pt x="2289" y="1617"/>
                    <a:pt x="2289" y="1617"/>
                    <a:pt x="2289" y="1617"/>
                  </a:cubicBezTo>
                  <a:cubicBezTo>
                    <a:pt x="2294" y="1618"/>
                    <a:pt x="2299" y="1619"/>
                    <a:pt x="2304" y="1619"/>
                  </a:cubicBezTo>
                  <a:cubicBezTo>
                    <a:pt x="2333" y="1619"/>
                    <a:pt x="2358" y="1601"/>
                    <a:pt x="2365" y="1574"/>
                  </a:cubicBezTo>
                  <a:cubicBezTo>
                    <a:pt x="2365" y="1570"/>
                    <a:pt x="2366" y="1566"/>
                    <a:pt x="2366" y="1562"/>
                  </a:cubicBezTo>
                  <a:cubicBezTo>
                    <a:pt x="2366" y="1535"/>
                    <a:pt x="2345" y="1509"/>
                    <a:pt x="2315" y="1502"/>
                  </a:cubicBezTo>
                  <a:cubicBezTo>
                    <a:pt x="2310" y="1501"/>
                    <a:pt x="2303" y="1499"/>
                    <a:pt x="2298" y="1498"/>
                  </a:cubicBezTo>
                  <a:cubicBezTo>
                    <a:pt x="2277" y="1494"/>
                    <a:pt x="2261" y="1495"/>
                    <a:pt x="2242" y="1494"/>
                  </a:cubicBezTo>
                  <a:cubicBezTo>
                    <a:pt x="2201" y="1489"/>
                    <a:pt x="2167" y="1486"/>
                    <a:pt x="2137" y="1476"/>
                  </a:cubicBezTo>
                  <a:cubicBezTo>
                    <a:pt x="2125" y="1472"/>
                    <a:pt x="2116" y="1457"/>
                    <a:pt x="2112" y="1451"/>
                  </a:cubicBezTo>
                  <a:cubicBezTo>
                    <a:pt x="2112" y="1451"/>
                    <a:pt x="2112" y="1451"/>
                    <a:pt x="2112" y="1451"/>
                  </a:cubicBezTo>
                  <a:cubicBezTo>
                    <a:pt x="2088" y="1444"/>
                    <a:pt x="2088" y="1444"/>
                    <a:pt x="2088" y="1444"/>
                  </a:cubicBezTo>
                  <a:cubicBezTo>
                    <a:pt x="2093" y="1410"/>
                    <a:pt x="2095" y="1376"/>
                    <a:pt x="2095" y="1341"/>
                  </a:cubicBezTo>
                  <a:cubicBezTo>
                    <a:pt x="2095" y="1285"/>
                    <a:pt x="2089" y="1228"/>
                    <a:pt x="2076" y="1171"/>
                  </a:cubicBezTo>
                  <a:cubicBezTo>
                    <a:pt x="2055" y="1078"/>
                    <a:pt x="2017" y="993"/>
                    <a:pt x="1967" y="918"/>
                  </a:cubicBezTo>
                  <a:cubicBezTo>
                    <a:pt x="1973" y="913"/>
                    <a:pt x="1984" y="903"/>
                    <a:pt x="1987" y="900"/>
                  </a:cubicBezTo>
                  <a:cubicBezTo>
                    <a:pt x="1987" y="900"/>
                    <a:pt x="1987" y="900"/>
                    <a:pt x="1987" y="900"/>
                  </a:cubicBezTo>
                  <a:cubicBezTo>
                    <a:pt x="1987" y="899"/>
                    <a:pt x="1987" y="899"/>
                    <a:pt x="1987" y="899"/>
                  </a:cubicBezTo>
                  <a:cubicBezTo>
                    <a:pt x="1988" y="889"/>
                    <a:pt x="1987" y="878"/>
                    <a:pt x="1998" y="867"/>
                  </a:cubicBezTo>
                  <a:cubicBezTo>
                    <a:pt x="2021" y="845"/>
                    <a:pt x="2050" y="827"/>
                    <a:pt x="2085" y="806"/>
                  </a:cubicBezTo>
                  <a:cubicBezTo>
                    <a:pt x="2101" y="796"/>
                    <a:pt x="2117" y="790"/>
                    <a:pt x="2134" y="777"/>
                  </a:cubicBezTo>
                  <a:cubicBezTo>
                    <a:pt x="2137" y="774"/>
                    <a:pt x="2142" y="770"/>
                    <a:pt x="2146" y="767"/>
                  </a:cubicBezTo>
                  <a:cubicBezTo>
                    <a:pt x="2164" y="753"/>
                    <a:pt x="2173" y="733"/>
                    <a:pt x="2173" y="714"/>
                  </a:cubicBezTo>
                  <a:cubicBezTo>
                    <a:pt x="2173" y="702"/>
                    <a:pt x="2169" y="690"/>
                    <a:pt x="2161" y="680"/>
                  </a:cubicBezTo>
                  <a:cubicBezTo>
                    <a:pt x="2150" y="666"/>
                    <a:pt x="2133" y="659"/>
                    <a:pt x="2116" y="659"/>
                  </a:cubicBezTo>
                  <a:cubicBezTo>
                    <a:pt x="2101" y="659"/>
                    <a:pt x="2086" y="664"/>
                    <a:pt x="2073" y="675"/>
                  </a:cubicBezTo>
                  <a:cubicBezTo>
                    <a:pt x="2069" y="678"/>
                    <a:pt x="2064" y="682"/>
                    <a:pt x="2060" y="685"/>
                  </a:cubicBezTo>
                  <a:cubicBezTo>
                    <a:pt x="2044" y="698"/>
                    <a:pt x="2034" y="712"/>
                    <a:pt x="2021" y="726"/>
                  </a:cubicBezTo>
                  <a:cubicBezTo>
                    <a:pt x="2021" y="726"/>
                    <a:pt x="2021" y="726"/>
                    <a:pt x="2021" y="726"/>
                  </a:cubicBezTo>
                  <a:cubicBezTo>
                    <a:pt x="1992" y="755"/>
                    <a:pt x="1969" y="780"/>
                    <a:pt x="1942" y="797"/>
                  </a:cubicBezTo>
                  <a:cubicBezTo>
                    <a:pt x="1936" y="801"/>
                    <a:pt x="1928" y="802"/>
                    <a:pt x="1921" y="802"/>
                  </a:cubicBezTo>
                  <a:cubicBezTo>
                    <a:pt x="1916" y="802"/>
                    <a:pt x="1911" y="801"/>
                    <a:pt x="1907" y="801"/>
                  </a:cubicBezTo>
                  <a:cubicBezTo>
                    <a:pt x="1907" y="801"/>
                    <a:pt x="1907" y="801"/>
                    <a:pt x="1907" y="801"/>
                  </a:cubicBezTo>
                  <a:cubicBezTo>
                    <a:pt x="1885" y="817"/>
                    <a:pt x="1885" y="817"/>
                    <a:pt x="1885" y="817"/>
                  </a:cubicBezTo>
                  <a:cubicBezTo>
                    <a:pt x="1758" y="684"/>
                    <a:pt x="1586" y="599"/>
                    <a:pt x="1400" y="582"/>
                  </a:cubicBezTo>
                  <a:cubicBezTo>
                    <a:pt x="1399" y="574"/>
                    <a:pt x="1399" y="561"/>
                    <a:pt x="1398" y="557"/>
                  </a:cubicBezTo>
                  <a:cubicBezTo>
                    <a:pt x="1398" y="556"/>
                    <a:pt x="1398" y="556"/>
                    <a:pt x="1398" y="556"/>
                  </a:cubicBezTo>
                  <a:cubicBezTo>
                    <a:pt x="1398" y="556"/>
                    <a:pt x="1398" y="556"/>
                    <a:pt x="1398" y="556"/>
                  </a:cubicBezTo>
                  <a:cubicBezTo>
                    <a:pt x="1391" y="549"/>
                    <a:pt x="1382" y="543"/>
                    <a:pt x="1379" y="527"/>
                  </a:cubicBezTo>
                  <a:cubicBezTo>
                    <a:pt x="1379" y="521"/>
                    <a:pt x="1379" y="514"/>
                    <a:pt x="1379" y="507"/>
                  </a:cubicBezTo>
                  <a:cubicBezTo>
                    <a:pt x="1379" y="482"/>
                    <a:pt x="1382" y="454"/>
                    <a:pt x="1386" y="421"/>
                  </a:cubicBezTo>
                  <a:cubicBezTo>
                    <a:pt x="1389" y="402"/>
                    <a:pt x="1393" y="386"/>
                    <a:pt x="1394" y="366"/>
                  </a:cubicBezTo>
                  <a:cubicBezTo>
                    <a:pt x="1394" y="364"/>
                    <a:pt x="1394" y="363"/>
                    <a:pt x="1394" y="362"/>
                  </a:cubicBezTo>
                  <a:cubicBezTo>
                    <a:pt x="1394" y="358"/>
                    <a:pt x="1394" y="353"/>
                    <a:pt x="1394" y="349"/>
                  </a:cubicBezTo>
                  <a:cubicBezTo>
                    <a:pt x="1394" y="313"/>
                    <a:pt x="1367" y="283"/>
                    <a:pt x="1335" y="283"/>
                  </a:cubicBezTo>
                  <a:cubicBezTo>
                    <a:pt x="1335" y="284"/>
                    <a:pt x="1335" y="284"/>
                    <a:pt x="1335" y="284"/>
                  </a:cubicBezTo>
                  <a:cubicBezTo>
                    <a:pt x="1335" y="283"/>
                    <a:pt x="1335" y="283"/>
                    <a:pt x="1335" y="283"/>
                  </a:cubicBezTo>
                  <a:cubicBezTo>
                    <a:pt x="1319" y="283"/>
                    <a:pt x="1304" y="291"/>
                    <a:pt x="1293" y="303"/>
                  </a:cubicBezTo>
                  <a:cubicBezTo>
                    <a:pt x="1282" y="314"/>
                    <a:pt x="1276" y="331"/>
                    <a:pt x="1276" y="349"/>
                  </a:cubicBezTo>
                  <a:cubicBezTo>
                    <a:pt x="1276" y="350"/>
                    <a:pt x="1276" y="350"/>
                    <a:pt x="1276" y="351"/>
                  </a:cubicBezTo>
                  <a:cubicBezTo>
                    <a:pt x="1276" y="354"/>
                    <a:pt x="1276" y="358"/>
                    <a:pt x="1276" y="362"/>
                  </a:cubicBezTo>
                  <a:cubicBezTo>
                    <a:pt x="1276" y="363"/>
                    <a:pt x="1276" y="365"/>
                    <a:pt x="1276" y="366"/>
                  </a:cubicBezTo>
                  <a:cubicBezTo>
                    <a:pt x="1277" y="386"/>
                    <a:pt x="1281" y="402"/>
                    <a:pt x="1284" y="421"/>
                  </a:cubicBezTo>
                  <a:cubicBezTo>
                    <a:pt x="1288" y="453"/>
                    <a:pt x="1291" y="481"/>
                    <a:pt x="1291" y="507"/>
                  </a:cubicBezTo>
                  <a:cubicBezTo>
                    <a:pt x="1291" y="514"/>
                    <a:pt x="1291" y="521"/>
                    <a:pt x="1290" y="527"/>
                  </a:cubicBezTo>
                  <a:cubicBezTo>
                    <a:pt x="1288" y="539"/>
                    <a:pt x="1279" y="550"/>
                    <a:pt x="1272" y="557"/>
                  </a:cubicBezTo>
                  <a:cubicBezTo>
                    <a:pt x="1271" y="557"/>
                    <a:pt x="1271" y="557"/>
                    <a:pt x="1271" y="557"/>
                  </a:cubicBezTo>
                  <a:cubicBezTo>
                    <a:pt x="1270" y="582"/>
                    <a:pt x="1270" y="582"/>
                    <a:pt x="1270" y="582"/>
                  </a:cubicBezTo>
                  <a:cubicBezTo>
                    <a:pt x="1235" y="585"/>
                    <a:pt x="1200" y="590"/>
                    <a:pt x="1165" y="598"/>
                  </a:cubicBezTo>
                  <a:cubicBezTo>
                    <a:pt x="1013" y="633"/>
                    <a:pt x="882" y="711"/>
                    <a:pt x="782" y="816"/>
                  </a:cubicBezTo>
                  <a:cubicBezTo>
                    <a:pt x="776" y="812"/>
                    <a:pt x="765" y="804"/>
                    <a:pt x="762" y="802"/>
                  </a:cubicBezTo>
                  <a:cubicBezTo>
                    <a:pt x="761" y="801"/>
                    <a:pt x="761" y="801"/>
                    <a:pt x="761" y="801"/>
                  </a:cubicBezTo>
                  <a:cubicBezTo>
                    <a:pt x="761" y="801"/>
                    <a:pt x="761" y="801"/>
                    <a:pt x="761" y="801"/>
                  </a:cubicBezTo>
                  <a:cubicBezTo>
                    <a:pt x="756" y="802"/>
                    <a:pt x="751" y="803"/>
                    <a:pt x="745" y="803"/>
                  </a:cubicBezTo>
                  <a:cubicBezTo>
                    <a:pt x="740" y="803"/>
                    <a:pt x="734" y="802"/>
                    <a:pt x="727" y="798"/>
                  </a:cubicBezTo>
                  <a:cubicBezTo>
                    <a:pt x="701" y="781"/>
                    <a:pt x="677" y="756"/>
                    <a:pt x="648" y="727"/>
                  </a:cubicBezTo>
                  <a:cubicBezTo>
                    <a:pt x="648" y="727"/>
                    <a:pt x="648" y="727"/>
                    <a:pt x="648" y="727"/>
                  </a:cubicBezTo>
                  <a:cubicBezTo>
                    <a:pt x="635" y="713"/>
                    <a:pt x="625" y="700"/>
                    <a:pt x="610" y="686"/>
                  </a:cubicBezTo>
                  <a:cubicBezTo>
                    <a:pt x="606" y="683"/>
                    <a:pt x="601" y="679"/>
                    <a:pt x="597" y="676"/>
                  </a:cubicBezTo>
                  <a:cubicBezTo>
                    <a:pt x="584" y="666"/>
                    <a:pt x="570" y="661"/>
                    <a:pt x="555" y="660"/>
                  </a:cubicBezTo>
                  <a:cubicBezTo>
                    <a:pt x="555" y="660"/>
                    <a:pt x="554" y="660"/>
                    <a:pt x="553" y="660"/>
                  </a:cubicBezTo>
                  <a:cubicBezTo>
                    <a:pt x="536" y="660"/>
                    <a:pt x="519" y="667"/>
                    <a:pt x="508" y="681"/>
                  </a:cubicBezTo>
                  <a:cubicBezTo>
                    <a:pt x="500" y="691"/>
                    <a:pt x="497" y="703"/>
                    <a:pt x="497" y="715"/>
                  </a:cubicBezTo>
                  <a:cubicBezTo>
                    <a:pt x="497" y="735"/>
                    <a:pt x="506" y="754"/>
                    <a:pt x="523" y="768"/>
                  </a:cubicBezTo>
                  <a:cubicBezTo>
                    <a:pt x="523" y="768"/>
                    <a:pt x="523" y="768"/>
                    <a:pt x="523" y="768"/>
                  </a:cubicBezTo>
                  <a:cubicBezTo>
                    <a:pt x="524" y="769"/>
                    <a:pt x="524" y="769"/>
                    <a:pt x="524" y="769"/>
                  </a:cubicBezTo>
                  <a:cubicBezTo>
                    <a:pt x="528" y="772"/>
                    <a:pt x="532" y="776"/>
                    <a:pt x="536" y="778"/>
                  </a:cubicBezTo>
                  <a:cubicBezTo>
                    <a:pt x="553" y="791"/>
                    <a:pt x="568" y="797"/>
                    <a:pt x="584" y="807"/>
                  </a:cubicBezTo>
                  <a:cubicBezTo>
                    <a:pt x="619" y="828"/>
                    <a:pt x="648" y="846"/>
                    <a:pt x="671" y="868"/>
                  </a:cubicBezTo>
                  <a:cubicBezTo>
                    <a:pt x="680" y="877"/>
                    <a:pt x="682" y="894"/>
                    <a:pt x="683" y="901"/>
                  </a:cubicBezTo>
                  <a:cubicBezTo>
                    <a:pt x="683" y="901"/>
                    <a:pt x="683" y="901"/>
                    <a:pt x="683" y="901"/>
                  </a:cubicBezTo>
                  <a:cubicBezTo>
                    <a:pt x="702" y="918"/>
                    <a:pt x="702" y="918"/>
                    <a:pt x="702" y="918"/>
                  </a:cubicBezTo>
                  <a:cubicBezTo>
                    <a:pt x="620" y="1040"/>
                    <a:pt x="575" y="1186"/>
                    <a:pt x="575" y="1338"/>
                  </a:cubicBezTo>
                  <a:cubicBezTo>
                    <a:pt x="575" y="1373"/>
                    <a:pt x="577" y="1409"/>
                    <a:pt x="582" y="1445"/>
                  </a:cubicBezTo>
                  <a:cubicBezTo>
                    <a:pt x="558" y="1452"/>
                    <a:pt x="558" y="1452"/>
                    <a:pt x="558" y="1452"/>
                  </a:cubicBezTo>
                  <a:cubicBezTo>
                    <a:pt x="558" y="1452"/>
                    <a:pt x="558" y="1452"/>
                    <a:pt x="558" y="1452"/>
                  </a:cubicBezTo>
                  <a:cubicBezTo>
                    <a:pt x="552" y="1461"/>
                    <a:pt x="542" y="1474"/>
                    <a:pt x="533" y="1478"/>
                  </a:cubicBezTo>
                  <a:cubicBezTo>
                    <a:pt x="503" y="1487"/>
                    <a:pt x="469" y="1491"/>
                    <a:pt x="428" y="1495"/>
                  </a:cubicBezTo>
                  <a:cubicBezTo>
                    <a:pt x="409" y="1497"/>
                    <a:pt x="393" y="1496"/>
                    <a:pt x="372" y="1499"/>
                  </a:cubicBezTo>
                  <a:cubicBezTo>
                    <a:pt x="368" y="1500"/>
                    <a:pt x="361" y="1502"/>
                    <a:pt x="356" y="1503"/>
                  </a:cubicBezTo>
                  <a:cubicBezTo>
                    <a:pt x="356" y="1503"/>
                    <a:pt x="356" y="1503"/>
                    <a:pt x="356" y="1503"/>
                  </a:cubicBezTo>
                  <a:cubicBezTo>
                    <a:pt x="356" y="1503"/>
                    <a:pt x="356" y="1503"/>
                    <a:pt x="356" y="1503"/>
                  </a:cubicBezTo>
                  <a:cubicBezTo>
                    <a:pt x="355" y="1503"/>
                    <a:pt x="355" y="1503"/>
                    <a:pt x="355" y="1503"/>
                  </a:cubicBezTo>
                  <a:cubicBezTo>
                    <a:pt x="355" y="1503"/>
                    <a:pt x="355" y="1503"/>
                    <a:pt x="355" y="1503"/>
                  </a:cubicBezTo>
                  <a:cubicBezTo>
                    <a:pt x="325" y="1511"/>
                    <a:pt x="304" y="1536"/>
                    <a:pt x="304" y="1563"/>
                  </a:cubicBezTo>
                  <a:cubicBezTo>
                    <a:pt x="304" y="1567"/>
                    <a:pt x="304" y="1571"/>
                    <a:pt x="305" y="1575"/>
                  </a:cubicBezTo>
                  <a:cubicBezTo>
                    <a:pt x="311" y="1602"/>
                    <a:pt x="337" y="1620"/>
                    <a:pt x="366" y="1620"/>
                  </a:cubicBezTo>
                  <a:cubicBezTo>
                    <a:pt x="371" y="1620"/>
                    <a:pt x="376" y="1620"/>
                    <a:pt x="381" y="1618"/>
                  </a:cubicBezTo>
                  <a:cubicBezTo>
                    <a:pt x="381" y="1618"/>
                    <a:pt x="381" y="1618"/>
                    <a:pt x="381" y="1618"/>
                  </a:cubicBezTo>
                  <a:cubicBezTo>
                    <a:pt x="382" y="1618"/>
                    <a:pt x="382" y="1618"/>
                    <a:pt x="382" y="1618"/>
                  </a:cubicBezTo>
                  <a:cubicBezTo>
                    <a:pt x="382" y="1618"/>
                    <a:pt x="382" y="1618"/>
                    <a:pt x="382" y="1618"/>
                  </a:cubicBezTo>
                  <a:cubicBezTo>
                    <a:pt x="382" y="1618"/>
                    <a:pt x="382" y="1618"/>
                    <a:pt x="382" y="1618"/>
                  </a:cubicBezTo>
                  <a:cubicBezTo>
                    <a:pt x="383" y="1618"/>
                    <a:pt x="383" y="1618"/>
                    <a:pt x="383" y="1618"/>
                  </a:cubicBezTo>
                  <a:cubicBezTo>
                    <a:pt x="388" y="1617"/>
                    <a:pt x="394" y="1616"/>
                    <a:pt x="398" y="1615"/>
                  </a:cubicBezTo>
                  <a:cubicBezTo>
                    <a:pt x="419" y="1609"/>
                    <a:pt x="433" y="1601"/>
                    <a:pt x="451" y="1594"/>
                  </a:cubicBezTo>
                  <a:cubicBezTo>
                    <a:pt x="490" y="1580"/>
                    <a:pt x="522" y="1569"/>
                    <a:pt x="553" y="1564"/>
                  </a:cubicBezTo>
                  <a:cubicBezTo>
                    <a:pt x="554" y="1564"/>
                    <a:pt x="554" y="1564"/>
                    <a:pt x="555" y="1564"/>
                  </a:cubicBezTo>
                  <a:cubicBezTo>
                    <a:pt x="567" y="1564"/>
                    <a:pt x="580" y="1573"/>
                    <a:pt x="586" y="1576"/>
                  </a:cubicBezTo>
                  <a:cubicBezTo>
                    <a:pt x="586" y="1576"/>
                    <a:pt x="586" y="1576"/>
                    <a:pt x="586" y="1576"/>
                  </a:cubicBezTo>
                  <a:cubicBezTo>
                    <a:pt x="612" y="1572"/>
                    <a:pt x="612" y="1572"/>
                    <a:pt x="612" y="1572"/>
                  </a:cubicBezTo>
                  <a:cubicBezTo>
                    <a:pt x="670" y="1754"/>
                    <a:pt x="793" y="1901"/>
                    <a:pt x="949" y="1993"/>
                  </a:cubicBezTo>
                  <a:cubicBezTo>
                    <a:pt x="938" y="2018"/>
                    <a:pt x="938" y="2018"/>
                    <a:pt x="938" y="2018"/>
                  </a:cubicBezTo>
                  <a:cubicBezTo>
                    <a:pt x="938" y="2018"/>
                    <a:pt x="938" y="2018"/>
                    <a:pt x="938" y="2018"/>
                  </a:cubicBezTo>
                  <a:cubicBezTo>
                    <a:pt x="941" y="2026"/>
                    <a:pt x="944" y="2036"/>
                    <a:pt x="944" y="2044"/>
                  </a:cubicBezTo>
                  <a:cubicBezTo>
                    <a:pt x="944" y="2047"/>
                    <a:pt x="944" y="2049"/>
                    <a:pt x="943" y="2051"/>
                  </a:cubicBezTo>
                  <a:cubicBezTo>
                    <a:pt x="932" y="2080"/>
                    <a:pt x="913" y="2112"/>
                    <a:pt x="891" y="2146"/>
                  </a:cubicBezTo>
                  <a:cubicBezTo>
                    <a:pt x="880" y="2162"/>
                    <a:pt x="869" y="2175"/>
                    <a:pt x="859" y="2193"/>
                  </a:cubicBezTo>
                  <a:cubicBezTo>
                    <a:pt x="857" y="2197"/>
                    <a:pt x="854" y="2204"/>
                    <a:pt x="852" y="2209"/>
                  </a:cubicBezTo>
                  <a:cubicBezTo>
                    <a:pt x="847" y="2219"/>
                    <a:pt x="845" y="2229"/>
                    <a:pt x="845" y="2239"/>
                  </a:cubicBezTo>
                  <a:cubicBezTo>
                    <a:pt x="845" y="2262"/>
                    <a:pt x="856" y="2283"/>
                    <a:pt x="877" y="2292"/>
                  </a:cubicBezTo>
                  <a:cubicBezTo>
                    <a:pt x="884" y="2296"/>
                    <a:pt x="892" y="2298"/>
                    <a:pt x="900" y="2298"/>
                  </a:cubicBezTo>
                  <a:cubicBezTo>
                    <a:pt x="923" y="2298"/>
                    <a:pt x="946" y="2283"/>
                    <a:pt x="958" y="2259"/>
                  </a:cubicBezTo>
                  <a:cubicBezTo>
                    <a:pt x="958" y="2259"/>
                    <a:pt x="958" y="2259"/>
                    <a:pt x="958" y="2259"/>
                  </a:cubicBezTo>
                  <a:cubicBezTo>
                    <a:pt x="958" y="2259"/>
                    <a:pt x="958" y="2259"/>
                    <a:pt x="958" y="2259"/>
                  </a:cubicBezTo>
                  <a:cubicBezTo>
                    <a:pt x="958" y="2259"/>
                    <a:pt x="958" y="2259"/>
                    <a:pt x="958" y="2259"/>
                  </a:cubicBezTo>
                  <a:cubicBezTo>
                    <a:pt x="961" y="2254"/>
                    <a:pt x="964" y="2248"/>
                    <a:pt x="966" y="2244"/>
                  </a:cubicBezTo>
                  <a:cubicBezTo>
                    <a:pt x="974" y="2225"/>
                    <a:pt x="977" y="2209"/>
                    <a:pt x="982" y="2190"/>
                  </a:cubicBezTo>
                  <a:cubicBezTo>
                    <a:pt x="998" y="2152"/>
                    <a:pt x="1006" y="2111"/>
                    <a:pt x="1028" y="2086"/>
                  </a:cubicBezTo>
                  <a:cubicBezTo>
                    <a:pt x="1033" y="2079"/>
                    <a:pt x="1043" y="2076"/>
                    <a:pt x="1053" y="2073"/>
                  </a:cubicBezTo>
                  <a:cubicBezTo>
                    <a:pt x="1053" y="2073"/>
                    <a:pt x="1053" y="2073"/>
                    <a:pt x="1053" y="2073"/>
                  </a:cubicBezTo>
                  <a:cubicBezTo>
                    <a:pt x="1066" y="2050"/>
                    <a:pt x="1066" y="2050"/>
                    <a:pt x="1066" y="2050"/>
                  </a:cubicBezTo>
                  <a:cubicBezTo>
                    <a:pt x="1151" y="2082"/>
                    <a:pt x="1243" y="2100"/>
                    <a:pt x="1337" y="2100"/>
                  </a:cubicBezTo>
                  <a:cubicBezTo>
                    <a:pt x="1393" y="2100"/>
                    <a:pt x="1449" y="2094"/>
                    <a:pt x="1505" y="2081"/>
                  </a:cubicBezTo>
                  <a:cubicBezTo>
                    <a:pt x="1540" y="2073"/>
                    <a:pt x="1573" y="2063"/>
                    <a:pt x="1605" y="2051"/>
                  </a:cubicBezTo>
                  <a:cubicBezTo>
                    <a:pt x="1609" y="2058"/>
                    <a:pt x="1616" y="2070"/>
                    <a:pt x="1618" y="2073"/>
                  </a:cubicBezTo>
                  <a:cubicBezTo>
                    <a:pt x="1618" y="2073"/>
                    <a:pt x="1618" y="2073"/>
                    <a:pt x="1618" y="2073"/>
                  </a:cubicBezTo>
                  <a:cubicBezTo>
                    <a:pt x="1618" y="2073"/>
                    <a:pt x="1618" y="2073"/>
                    <a:pt x="1618" y="2073"/>
                  </a:cubicBezTo>
                  <a:cubicBezTo>
                    <a:pt x="1628" y="2077"/>
                    <a:pt x="1639" y="2078"/>
                    <a:pt x="1648" y="2091"/>
                  </a:cubicBezTo>
                  <a:cubicBezTo>
                    <a:pt x="1663" y="2118"/>
                    <a:pt x="1674" y="2151"/>
                    <a:pt x="1688" y="2189"/>
                  </a:cubicBezTo>
                  <a:cubicBezTo>
                    <a:pt x="1693" y="2208"/>
                    <a:pt x="1696" y="2224"/>
                    <a:pt x="1705" y="2243"/>
                  </a:cubicBezTo>
                  <a:cubicBezTo>
                    <a:pt x="1707" y="2247"/>
                    <a:pt x="1710" y="2254"/>
                    <a:pt x="1712" y="2258"/>
                  </a:cubicBezTo>
                  <a:cubicBezTo>
                    <a:pt x="1724" y="2282"/>
                    <a:pt x="1747" y="2297"/>
                    <a:pt x="1770" y="2297"/>
                  </a:cubicBezTo>
                  <a:cubicBezTo>
                    <a:pt x="1778" y="2297"/>
                    <a:pt x="1786" y="2295"/>
                    <a:pt x="1793" y="2291"/>
                  </a:cubicBezTo>
                  <a:cubicBezTo>
                    <a:pt x="1814" y="2282"/>
                    <a:pt x="1825" y="2261"/>
                    <a:pt x="1825" y="2238"/>
                  </a:cubicBezTo>
                  <a:cubicBezTo>
                    <a:pt x="1825" y="2228"/>
                    <a:pt x="1823" y="2218"/>
                    <a:pt x="1819" y="2208"/>
                  </a:cubicBezTo>
                  <a:cubicBezTo>
                    <a:pt x="1816" y="2203"/>
                    <a:pt x="1813" y="2196"/>
                    <a:pt x="1811" y="2192"/>
                  </a:cubicBezTo>
                  <a:cubicBezTo>
                    <a:pt x="1801" y="2174"/>
                    <a:pt x="1790" y="2161"/>
                    <a:pt x="1780" y="2145"/>
                  </a:cubicBezTo>
                  <a:cubicBezTo>
                    <a:pt x="1757" y="2111"/>
                    <a:pt x="1739" y="2082"/>
                    <a:pt x="1728" y="2052"/>
                  </a:cubicBezTo>
                  <a:cubicBezTo>
                    <a:pt x="1726" y="2048"/>
                    <a:pt x="1726" y="2045"/>
                    <a:pt x="1726" y="2041"/>
                  </a:cubicBezTo>
                  <a:cubicBezTo>
                    <a:pt x="1726" y="2032"/>
                    <a:pt x="1729" y="2026"/>
                    <a:pt x="1732" y="2018"/>
                  </a:cubicBezTo>
                  <a:cubicBezTo>
                    <a:pt x="1732" y="2018"/>
                    <a:pt x="1732" y="2018"/>
                    <a:pt x="1732" y="2018"/>
                  </a:cubicBezTo>
                  <a:cubicBezTo>
                    <a:pt x="1732" y="2018"/>
                    <a:pt x="1732" y="2018"/>
                    <a:pt x="1732" y="2018"/>
                  </a:cubicBezTo>
                  <a:cubicBezTo>
                    <a:pt x="1731" y="2017"/>
                    <a:pt x="1729" y="2012"/>
                    <a:pt x="1728" y="2008"/>
                  </a:cubicBezTo>
                  <a:cubicBezTo>
                    <a:pt x="1726" y="2003"/>
                    <a:pt x="1724" y="1998"/>
                    <a:pt x="1723" y="1995"/>
                  </a:cubicBezTo>
                  <a:cubicBezTo>
                    <a:pt x="1884" y="1899"/>
                    <a:pt x="2003" y="1747"/>
                    <a:pt x="2060" y="1571"/>
                  </a:cubicBezTo>
                  <a:cubicBezTo>
                    <a:pt x="2067" y="1572"/>
                    <a:pt x="2080" y="1574"/>
                    <a:pt x="2084" y="1575"/>
                  </a:cubicBezTo>
                  <a:cubicBezTo>
                    <a:pt x="2084" y="1575"/>
                    <a:pt x="2084" y="1575"/>
                    <a:pt x="2084" y="1575"/>
                  </a:cubicBezTo>
                  <a:cubicBezTo>
                    <a:pt x="2085" y="1575"/>
                    <a:pt x="2085" y="1575"/>
                    <a:pt x="2085" y="1575"/>
                  </a:cubicBezTo>
                  <a:cubicBezTo>
                    <a:pt x="2093" y="1570"/>
                    <a:pt x="2100" y="1563"/>
                    <a:pt x="2114" y="1563"/>
                  </a:cubicBezTo>
                  <a:cubicBezTo>
                    <a:pt x="2115" y="1563"/>
                    <a:pt x="2116" y="1563"/>
                    <a:pt x="2117" y="1563"/>
                  </a:cubicBezTo>
                  <a:cubicBezTo>
                    <a:pt x="2148" y="1568"/>
                    <a:pt x="2180" y="1579"/>
                    <a:pt x="2219" y="1593"/>
                  </a:cubicBezTo>
                  <a:close/>
                </a:path>
              </a:pathLst>
            </a:custGeom>
            <a:solidFill>
              <a:srgbClr val="326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Plus Sign 12">
            <a:extLst>
              <a:ext uri="{FF2B5EF4-FFF2-40B4-BE49-F238E27FC236}">
                <a16:creationId xmlns:a16="http://schemas.microsoft.com/office/drawing/2014/main" id="{EA6E0209-4EEA-452C-BACF-7E115317F303}"/>
              </a:ext>
            </a:extLst>
          </p:cNvPr>
          <p:cNvSpPr/>
          <p:nvPr/>
        </p:nvSpPr>
        <p:spPr>
          <a:xfrm>
            <a:off x="4208153" y="1655479"/>
            <a:ext cx="603504" cy="603504"/>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0F4629A5-3E46-4941-963F-16573FC36A48}"/>
              </a:ext>
            </a:extLst>
          </p:cNvPr>
          <p:cNvCxnSpPr/>
          <p:nvPr/>
        </p:nvCxnSpPr>
        <p:spPr>
          <a:xfrm>
            <a:off x="2613534" y="2723171"/>
            <a:ext cx="3916933"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737D013C-22DB-43DA-81B6-ACD2E2E118FB}"/>
              </a:ext>
            </a:extLst>
          </p:cNvPr>
          <p:cNvPicPr>
            <a:picLocks noChangeAspect="1"/>
          </p:cNvPicPr>
          <p:nvPr/>
        </p:nvPicPr>
        <p:blipFill>
          <a:blip r:embed="rId3"/>
          <a:stretch>
            <a:fillRect/>
          </a:stretch>
        </p:blipFill>
        <p:spPr>
          <a:xfrm>
            <a:off x="5156761" y="1669738"/>
            <a:ext cx="994142" cy="591751"/>
          </a:xfrm>
          <a:prstGeom prst="rect">
            <a:avLst/>
          </a:prstGeom>
        </p:spPr>
      </p:pic>
    </p:spTree>
    <p:extLst>
      <p:ext uri="{BB962C8B-B14F-4D97-AF65-F5344CB8AC3E}">
        <p14:creationId xmlns:p14="http://schemas.microsoft.com/office/powerpoint/2010/main" val="386815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0.02144 2.41943E-6 L 2.4432E-6 2.41943E-6 " pathEditMode="relative" rAng="0" ptsTypes="AA">
                                      <p:cBhvr>
                                        <p:cTn id="9" dur="500" fill="hold"/>
                                        <p:tgtEl>
                                          <p:spTgt spid="10"/>
                                        </p:tgtEl>
                                        <p:attrNameLst>
                                          <p:attrName>ppt_x</p:attrName>
                                          <p:attrName>ppt_y</p:attrName>
                                        </p:attrNameLst>
                                      </p:cBhvr>
                                      <p:rCtr x="-1072"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42" presetClass="path" presetSubtype="0" decel="100000" fill="hold" nodeType="withEffect">
                                  <p:stCondLst>
                                    <p:cond delay="0"/>
                                  </p:stCondLst>
                                  <p:childTnLst>
                                    <p:animMotion origin="layout" path="M -0.02448 1.23457E-6 L 8.33333E-7 1.23457E-6 " pathEditMode="relative" rAng="0" ptsTypes="AA">
                                      <p:cBhvr>
                                        <p:cTn id="17" dur="500" fill="hold"/>
                                        <p:tgtEl>
                                          <p:spTgt spid="3"/>
                                        </p:tgtEl>
                                        <p:attrNameLst>
                                          <p:attrName>ppt_x</p:attrName>
                                          <p:attrName>ppt_y</p:attrName>
                                        </p:attrNameLst>
                                      </p:cBhvr>
                                      <p:rCtr x="1215" y="0"/>
                                    </p:animMotion>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outVertical)">
                                      <p:cBhvr>
                                        <p:cTn id="21" dur="500"/>
                                        <p:tgtEl>
                                          <p:spTgt spid="2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42" presetClass="path" presetSubtype="0" decel="100000" fill="hold" grpId="1" nodeType="withEffect">
                                  <p:stCondLst>
                                    <p:cond delay="0"/>
                                  </p:stCondLst>
                                  <p:childTnLst>
                                    <p:animMotion origin="layout" path="M 0.02144 2.41943E-6 L 2.4432E-6 2.41943E-6 " pathEditMode="relative" rAng="0" ptsTypes="AA">
                                      <p:cBhvr>
                                        <p:cTn id="27" dur="500" fill="hold"/>
                                        <p:tgtEl>
                                          <p:spTgt spid="8"/>
                                        </p:tgtEl>
                                        <p:attrNameLst>
                                          <p:attrName>ppt_x</p:attrName>
                                          <p:attrName>ppt_y</p:attrName>
                                        </p:attrNameLst>
                                      </p:cBhvr>
                                      <p:rCtr x="-1072" y="0"/>
                                    </p:animMotion>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42" presetClass="path" presetSubtype="0" decel="100000" fill="hold" grpId="1" nodeType="withEffect">
                                  <p:stCondLst>
                                    <p:cond delay="0"/>
                                  </p:stCondLst>
                                  <p:childTnLst>
                                    <p:animMotion origin="layout" path="M -0.02448 9.87654E-7 L 1.11022E-16 9.87654E-7 " pathEditMode="relative" rAng="0" ptsTypes="AA">
                                      <p:cBhvr>
                                        <p:cTn id="32" dur="500" fill="hold"/>
                                        <p:tgtEl>
                                          <p:spTgt spid="9"/>
                                        </p:tgtEl>
                                        <p:attrNameLst>
                                          <p:attrName>ppt_x</p:attrName>
                                          <p:attrName>ppt_y</p:attrName>
                                        </p:attrNameLst>
                                      </p:cBhvr>
                                      <p:rCtr x="12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0EADB30-7ACC-49DA-88C6-55C8A0590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891" y="2162143"/>
            <a:ext cx="596219" cy="715462"/>
          </a:xfrm>
          <a:prstGeom prst="rect">
            <a:avLst/>
          </a:prstGeom>
        </p:spPr>
      </p:pic>
      <p:pic>
        <p:nvPicPr>
          <p:cNvPr id="17" name="Picture 16">
            <a:extLst>
              <a:ext uri="{FF2B5EF4-FFF2-40B4-BE49-F238E27FC236}">
                <a16:creationId xmlns:a16="http://schemas.microsoft.com/office/drawing/2014/main" id="{E9F05A58-3A5B-4BEC-9DA6-D0E7DB1ED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881" y="2162143"/>
            <a:ext cx="596219" cy="715462"/>
          </a:xfrm>
          <a:prstGeom prst="rect">
            <a:avLst/>
          </a:prstGeom>
        </p:spPr>
      </p:pic>
      <p:pic>
        <p:nvPicPr>
          <p:cNvPr id="18" name="Picture 17">
            <a:extLst>
              <a:ext uri="{FF2B5EF4-FFF2-40B4-BE49-F238E27FC236}">
                <a16:creationId xmlns:a16="http://schemas.microsoft.com/office/drawing/2014/main" id="{3CF8D8C7-3FB9-46C2-B6AA-2008BCE67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900" y="2162143"/>
            <a:ext cx="596219" cy="715462"/>
          </a:xfrm>
          <a:prstGeom prst="rect">
            <a:avLst/>
          </a:prstGeom>
        </p:spPr>
      </p:pic>
      <p:sp>
        <p:nvSpPr>
          <p:cNvPr id="19" name="TextBox 18">
            <a:extLst>
              <a:ext uri="{FF2B5EF4-FFF2-40B4-BE49-F238E27FC236}">
                <a16:creationId xmlns:a16="http://schemas.microsoft.com/office/drawing/2014/main" id="{C9C634EF-EDED-4557-886D-B5CAA742B9E5}"/>
              </a:ext>
            </a:extLst>
          </p:cNvPr>
          <p:cNvSpPr txBox="1"/>
          <p:nvPr/>
        </p:nvSpPr>
        <p:spPr>
          <a:xfrm>
            <a:off x="2705793" y="3177757"/>
            <a:ext cx="3732414" cy="307777"/>
          </a:xfrm>
          <a:prstGeom prst="rect">
            <a:avLst/>
          </a:prstGeom>
          <a:noFill/>
        </p:spPr>
        <p:txBody>
          <a:bodyPr wrap="square" rtlCol="0">
            <a:spAutoFit/>
          </a:bodyPr>
          <a:lstStyle/>
          <a:p>
            <a:pPr algn="ctr" defTabSz="685800"/>
            <a:r>
              <a:rPr lang="en-US" sz="1400" dirty="0">
                <a:solidFill>
                  <a:schemeClr val="accent2"/>
                </a:solidFill>
              </a:rPr>
              <a:t>3x Kubernetes masters for HA</a:t>
            </a:r>
          </a:p>
        </p:txBody>
      </p:sp>
      <p:sp>
        <p:nvSpPr>
          <p:cNvPr id="2" name="Title 1">
            <a:extLst>
              <a:ext uri="{FF2B5EF4-FFF2-40B4-BE49-F238E27FC236}">
                <a16:creationId xmlns:a16="http://schemas.microsoft.com/office/drawing/2014/main" id="{38BDF649-2AFF-41E2-841C-BF08B6634E83}"/>
              </a:ext>
            </a:extLst>
          </p:cNvPr>
          <p:cNvSpPr>
            <a:spLocks noGrp="1"/>
          </p:cNvSpPr>
          <p:nvPr>
            <p:ph type="title"/>
          </p:nvPr>
        </p:nvSpPr>
        <p:spPr/>
        <p:txBody>
          <a:bodyPr/>
          <a:lstStyle/>
          <a:p>
            <a:r>
              <a:rPr lang="en-US" dirty="0"/>
              <a:t>Kubernetes on AWS</a:t>
            </a:r>
          </a:p>
        </p:txBody>
      </p:sp>
    </p:spTree>
    <p:extLst>
      <p:ext uri="{BB962C8B-B14F-4D97-AF65-F5344CB8AC3E}">
        <p14:creationId xmlns:p14="http://schemas.microsoft.com/office/powerpoint/2010/main" val="88066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24758" y="1498343"/>
            <a:ext cx="3540642" cy="192980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chemeClr val="tx1"/>
              </a:solidFill>
            </a:endParaRPr>
          </a:p>
        </p:txBody>
      </p:sp>
      <p:sp>
        <p:nvSpPr>
          <p:cNvPr id="12" name="Rectangle 11"/>
          <p:cNvSpPr/>
          <p:nvPr/>
        </p:nvSpPr>
        <p:spPr>
          <a:xfrm>
            <a:off x="5216940" y="1740122"/>
            <a:ext cx="939208" cy="63817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schemeClr val="bg1"/>
                </a:solidFill>
              </a:rPr>
              <a:t>API </a:t>
            </a:r>
            <a:br>
              <a:rPr lang="en-US" sz="1200" dirty="0">
                <a:solidFill>
                  <a:schemeClr val="bg1"/>
                </a:solidFill>
              </a:rPr>
            </a:br>
            <a:r>
              <a:rPr lang="en-US" sz="1200" dirty="0">
                <a:solidFill>
                  <a:schemeClr val="bg1"/>
                </a:solidFill>
              </a:rPr>
              <a:t>server</a:t>
            </a:r>
          </a:p>
        </p:txBody>
      </p:sp>
      <p:sp>
        <p:nvSpPr>
          <p:cNvPr id="13" name="Rectangle 12"/>
          <p:cNvSpPr/>
          <p:nvPr/>
        </p:nvSpPr>
        <p:spPr>
          <a:xfrm>
            <a:off x="7434010" y="1740122"/>
            <a:ext cx="939208" cy="63817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a:solidFill>
                  <a:schemeClr val="bg1"/>
                </a:solidFill>
              </a:rPr>
              <a:t>Cloud controller</a:t>
            </a:r>
          </a:p>
        </p:txBody>
      </p:sp>
      <p:sp>
        <p:nvSpPr>
          <p:cNvPr id="14" name="Rectangle 13"/>
          <p:cNvSpPr/>
          <p:nvPr/>
        </p:nvSpPr>
        <p:spPr>
          <a:xfrm>
            <a:off x="6325475" y="1740122"/>
            <a:ext cx="939208" cy="638179"/>
          </a:xfrm>
          <a:prstGeom prst="rect">
            <a:avLst/>
          </a:prstGeom>
          <a:no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schemeClr val="bg1"/>
                </a:solidFill>
              </a:rPr>
              <a:t>Controller manager</a:t>
            </a:r>
          </a:p>
        </p:txBody>
      </p:sp>
      <p:sp>
        <p:nvSpPr>
          <p:cNvPr id="41" name="Rectangle 40">
            <a:extLst>
              <a:ext uri="{FF2B5EF4-FFF2-40B4-BE49-F238E27FC236}">
                <a16:creationId xmlns:a16="http://schemas.microsoft.com/office/drawing/2014/main" id="{8CB871C2-9B98-4B35-9F16-E49A57680354}"/>
              </a:ext>
            </a:extLst>
          </p:cNvPr>
          <p:cNvSpPr/>
          <p:nvPr/>
        </p:nvSpPr>
        <p:spPr>
          <a:xfrm>
            <a:off x="5216940" y="2548194"/>
            <a:ext cx="939208" cy="63817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a:solidFill>
                  <a:schemeClr val="bg1"/>
                </a:solidFill>
              </a:rPr>
              <a:t>Scheduler</a:t>
            </a:r>
          </a:p>
        </p:txBody>
      </p:sp>
      <p:sp>
        <p:nvSpPr>
          <p:cNvPr id="42" name="Rectangle 41">
            <a:extLst>
              <a:ext uri="{FF2B5EF4-FFF2-40B4-BE49-F238E27FC236}">
                <a16:creationId xmlns:a16="http://schemas.microsoft.com/office/drawing/2014/main" id="{C37E2A72-9E3E-4F2A-B3BB-120D97D18CC5}"/>
              </a:ext>
            </a:extLst>
          </p:cNvPr>
          <p:cNvSpPr/>
          <p:nvPr/>
        </p:nvSpPr>
        <p:spPr>
          <a:xfrm>
            <a:off x="7434010" y="2548194"/>
            <a:ext cx="939208" cy="63817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schemeClr val="bg1"/>
                </a:solidFill>
              </a:rPr>
              <a:t>Add-ons</a:t>
            </a:r>
          </a:p>
        </p:txBody>
      </p:sp>
      <p:sp>
        <p:nvSpPr>
          <p:cNvPr id="43" name="Rectangle 42">
            <a:extLst>
              <a:ext uri="{FF2B5EF4-FFF2-40B4-BE49-F238E27FC236}">
                <a16:creationId xmlns:a16="http://schemas.microsoft.com/office/drawing/2014/main" id="{F8CE7D06-018B-40A6-AF76-96D6D310EEE8}"/>
              </a:ext>
            </a:extLst>
          </p:cNvPr>
          <p:cNvSpPr/>
          <p:nvPr/>
        </p:nvSpPr>
        <p:spPr>
          <a:xfrm>
            <a:off x="6325475" y="2548194"/>
            <a:ext cx="939208" cy="638179"/>
          </a:xfrm>
          <a:prstGeom prst="rect">
            <a:avLst/>
          </a:prstGeom>
          <a:no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a:solidFill>
                  <a:schemeClr val="bg1"/>
                </a:solidFill>
              </a:rPr>
              <a:t>KubeDNS</a:t>
            </a:r>
          </a:p>
        </p:txBody>
      </p:sp>
      <p:grpSp>
        <p:nvGrpSpPr>
          <p:cNvPr id="5" name="Group 4">
            <a:extLst>
              <a:ext uri="{FF2B5EF4-FFF2-40B4-BE49-F238E27FC236}">
                <a16:creationId xmlns:a16="http://schemas.microsoft.com/office/drawing/2014/main" id="{59FF1C17-8A5F-4862-9C8F-0733888F149D}"/>
              </a:ext>
            </a:extLst>
          </p:cNvPr>
          <p:cNvGrpSpPr/>
          <p:nvPr/>
        </p:nvGrpSpPr>
        <p:grpSpPr>
          <a:xfrm>
            <a:off x="1114944" y="1024195"/>
            <a:ext cx="3494956" cy="3391188"/>
            <a:chOff x="830580" y="887413"/>
            <a:chExt cx="4063684" cy="3943029"/>
          </a:xfrm>
        </p:grpSpPr>
        <p:grpSp>
          <p:nvGrpSpPr>
            <p:cNvPr id="32" name="Group 18">
              <a:extLst>
                <a:ext uri="{FF2B5EF4-FFF2-40B4-BE49-F238E27FC236}">
                  <a16:creationId xmlns:a16="http://schemas.microsoft.com/office/drawing/2014/main" id="{370A1AD2-C714-4FBB-B61B-45CCF2A1BD5F}"/>
                </a:ext>
              </a:extLst>
            </p:cNvPr>
            <p:cNvGrpSpPr>
              <a:grpSpLocks noChangeAspect="1"/>
            </p:cNvGrpSpPr>
            <p:nvPr/>
          </p:nvGrpSpPr>
          <p:grpSpPr bwMode="auto">
            <a:xfrm>
              <a:off x="2043624" y="1304925"/>
              <a:ext cx="2319338" cy="2451100"/>
              <a:chOff x="1420" y="822"/>
              <a:chExt cx="1461" cy="1544"/>
            </a:xfrm>
          </p:grpSpPr>
          <p:sp>
            <p:nvSpPr>
              <p:cNvPr id="34" name="Freeform 19">
                <a:extLst>
                  <a:ext uri="{FF2B5EF4-FFF2-40B4-BE49-F238E27FC236}">
                    <a16:creationId xmlns:a16="http://schemas.microsoft.com/office/drawing/2014/main" id="{7EDC790E-56AF-4ACD-8D93-F3664633D552}"/>
                  </a:ext>
                </a:extLst>
              </p:cNvPr>
              <p:cNvSpPr>
                <a:spLocks/>
              </p:cNvSpPr>
              <p:nvPr/>
            </p:nvSpPr>
            <p:spPr bwMode="auto">
              <a:xfrm>
                <a:off x="1774" y="822"/>
                <a:ext cx="806" cy="0"/>
              </a:xfrm>
              <a:custGeom>
                <a:avLst/>
                <a:gdLst>
                  <a:gd name="T0" fmla="*/ 0 w 806"/>
                  <a:gd name="T1" fmla="*/ 806 w 806"/>
                  <a:gd name="T2" fmla="*/ 0 w 806"/>
                </a:gdLst>
                <a:ahLst/>
                <a:cxnLst>
                  <a:cxn ang="0">
                    <a:pos x="T0" y="0"/>
                  </a:cxn>
                  <a:cxn ang="0">
                    <a:pos x="T1" y="0"/>
                  </a:cxn>
                  <a:cxn ang="0">
                    <a:pos x="T2" y="0"/>
                  </a:cxn>
                </a:cxnLst>
                <a:rect l="0" t="0" r="r" b="b"/>
                <a:pathLst>
                  <a:path w="806">
                    <a:moveTo>
                      <a:pt x="0" y="0"/>
                    </a:moveTo>
                    <a:lnTo>
                      <a:pt x="806"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Line 20">
                <a:extLst>
                  <a:ext uri="{FF2B5EF4-FFF2-40B4-BE49-F238E27FC236}">
                    <a16:creationId xmlns:a16="http://schemas.microsoft.com/office/drawing/2014/main" id="{24F8155E-D991-453B-8119-CBCC3565DF28}"/>
                  </a:ext>
                </a:extLst>
              </p:cNvPr>
              <p:cNvSpPr>
                <a:spLocks noChangeShapeType="1"/>
              </p:cNvSpPr>
              <p:nvPr/>
            </p:nvSpPr>
            <p:spPr bwMode="auto">
              <a:xfrm>
                <a:off x="1774" y="822"/>
                <a:ext cx="806"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1">
                <a:extLst>
                  <a:ext uri="{FF2B5EF4-FFF2-40B4-BE49-F238E27FC236}">
                    <a16:creationId xmlns:a16="http://schemas.microsoft.com/office/drawing/2014/main" id="{61EEB610-3966-4F46-900B-20212267C830}"/>
                  </a:ext>
                </a:extLst>
              </p:cNvPr>
              <p:cNvSpPr>
                <a:spLocks/>
              </p:cNvSpPr>
              <p:nvPr/>
            </p:nvSpPr>
            <p:spPr bwMode="auto">
              <a:xfrm>
                <a:off x="1564" y="1005"/>
                <a:ext cx="890" cy="0"/>
              </a:xfrm>
              <a:custGeom>
                <a:avLst/>
                <a:gdLst>
                  <a:gd name="T0" fmla="*/ 0 w 890"/>
                  <a:gd name="T1" fmla="*/ 890 w 890"/>
                  <a:gd name="T2" fmla="*/ 0 w 890"/>
                </a:gdLst>
                <a:ahLst/>
                <a:cxnLst>
                  <a:cxn ang="0">
                    <a:pos x="T0" y="0"/>
                  </a:cxn>
                  <a:cxn ang="0">
                    <a:pos x="T1" y="0"/>
                  </a:cxn>
                  <a:cxn ang="0">
                    <a:pos x="T2" y="0"/>
                  </a:cxn>
                </a:cxnLst>
                <a:rect l="0" t="0" r="r" b="b"/>
                <a:pathLst>
                  <a:path w="890">
                    <a:moveTo>
                      <a:pt x="0" y="0"/>
                    </a:moveTo>
                    <a:lnTo>
                      <a:pt x="89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Line 22">
                <a:extLst>
                  <a:ext uri="{FF2B5EF4-FFF2-40B4-BE49-F238E27FC236}">
                    <a16:creationId xmlns:a16="http://schemas.microsoft.com/office/drawing/2014/main" id="{AA0BE358-9C9B-4A50-B9CA-5BEBF3FEB309}"/>
                  </a:ext>
                </a:extLst>
              </p:cNvPr>
              <p:cNvSpPr>
                <a:spLocks noChangeShapeType="1"/>
              </p:cNvSpPr>
              <p:nvPr/>
            </p:nvSpPr>
            <p:spPr bwMode="auto">
              <a:xfrm>
                <a:off x="1564" y="1005"/>
                <a:ext cx="89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23">
                <a:extLst>
                  <a:ext uri="{FF2B5EF4-FFF2-40B4-BE49-F238E27FC236}">
                    <a16:creationId xmlns:a16="http://schemas.microsoft.com/office/drawing/2014/main" id="{8878E516-07C6-4850-957D-12D2D1F5734F}"/>
                  </a:ext>
                </a:extLst>
              </p:cNvPr>
              <p:cNvSpPr>
                <a:spLocks/>
              </p:cNvSpPr>
              <p:nvPr/>
            </p:nvSpPr>
            <p:spPr bwMode="auto">
              <a:xfrm>
                <a:off x="1420" y="1171"/>
                <a:ext cx="367" cy="0"/>
              </a:xfrm>
              <a:custGeom>
                <a:avLst/>
                <a:gdLst>
                  <a:gd name="T0" fmla="*/ 0 w 367"/>
                  <a:gd name="T1" fmla="*/ 367 w 367"/>
                  <a:gd name="T2" fmla="*/ 0 w 367"/>
                </a:gdLst>
                <a:ahLst/>
                <a:cxnLst>
                  <a:cxn ang="0">
                    <a:pos x="T0" y="0"/>
                  </a:cxn>
                  <a:cxn ang="0">
                    <a:pos x="T1" y="0"/>
                  </a:cxn>
                  <a:cxn ang="0">
                    <a:pos x="T2" y="0"/>
                  </a:cxn>
                </a:cxnLst>
                <a:rect l="0" t="0" r="r" b="b"/>
                <a:pathLst>
                  <a:path w="367">
                    <a:moveTo>
                      <a:pt x="0" y="0"/>
                    </a:moveTo>
                    <a:lnTo>
                      <a:pt x="36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Line 24">
                <a:extLst>
                  <a:ext uri="{FF2B5EF4-FFF2-40B4-BE49-F238E27FC236}">
                    <a16:creationId xmlns:a16="http://schemas.microsoft.com/office/drawing/2014/main" id="{34F4B5F3-E261-4679-9C2F-9D30F66BE89E}"/>
                  </a:ext>
                </a:extLst>
              </p:cNvPr>
              <p:cNvSpPr>
                <a:spLocks noChangeShapeType="1"/>
              </p:cNvSpPr>
              <p:nvPr/>
            </p:nvSpPr>
            <p:spPr bwMode="auto">
              <a:xfrm>
                <a:off x="1420" y="1171"/>
                <a:ext cx="36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5">
                <a:extLst>
                  <a:ext uri="{FF2B5EF4-FFF2-40B4-BE49-F238E27FC236}">
                    <a16:creationId xmlns:a16="http://schemas.microsoft.com/office/drawing/2014/main" id="{E1394C61-6A15-4A05-AE52-9A59A7938AA6}"/>
                  </a:ext>
                </a:extLst>
              </p:cNvPr>
              <p:cNvSpPr>
                <a:spLocks/>
              </p:cNvSpPr>
              <p:nvPr/>
            </p:nvSpPr>
            <p:spPr bwMode="auto">
              <a:xfrm>
                <a:off x="1564" y="1345"/>
                <a:ext cx="480" cy="0"/>
              </a:xfrm>
              <a:custGeom>
                <a:avLst/>
                <a:gdLst>
                  <a:gd name="T0" fmla="*/ 0 w 480"/>
                  <a:gd name="T1" fmla="*/ 480 w 480"/>
                  <a:gd name="T2" fmla="*/ 0 w 480"/>
                </a:gdLst>
                <a:ahLst/>
                <a:cxnLst>
                  <a:cxn ang="0">
                    <a:pos x="T0" y="0"/>
                  </a:cxn>
                  <a:cxn ang="0">
                    <a:pos x="T1" y="0"/>
                  </a:cxn>
                  <a:cxn ang="0">
                    <a:pos x="T2" y="0"/>
                  </a:cxn>
                </a:cxnLst>
                <a:rect l="0" t="0" r="r" b="b"/>
                <a:pathLst>
                  <a:path w="480">
                    <a:moveTo>
                      <a:pt x="0" y="0"/>
                    </a:moveTo>
                    <a:lnTo>
                      <a:pt x="48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Line 26">
                <a:extLst>
                  <a:ext uri="{FF2B5EF4-FFF2-40B4-BE49-F238E27FC236}">
                    <a16:creationId xmlns:a16="http://schemas.microsoft.com/office/drawing/2014/main" id="{C2D7AD11-7BB3-476D-87D1-E4C9BF19036A}"/>
                  </a:ext>
                </a:extLst>
              </p:cNvPr>
              <p:cNvSpPr>
                <a:spLocks noChangeShapeType="1"/>
              </p:cNvSpPr>
              <p:nvPr/>
            </p:nvSpPr>
            <p:spPr bwMode="auto">
              <a:xfrm>
                <a:off x="1564" y="1345"/>
                <a:ext cx="48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27">
                <a:extLst>
                  <a:ext uri="{FF2B5EF4-FFF2-40B4-BE49-F238E27FC236}">
                    <a16:creationId xmlns:a16="http://schemas.microsoft.com/office/drawing/2014/main" id="{1033D038-CDFA-43A2-8B0D-5D84713F319C}"/>
                  </a:ext>
                </a:extLst>
              </p:cNvPr>
              <p:cNvSpPr>
                <a:spLocks/>
              </p:cNvSpPr>
              <p:nvPr/>
            </p:nvSpPr>
            <p:spPr bwMode="auto">
              <a:xfrm>
                <a:off x="1704" y="1520"/>
                <a:ext cx="750" cy="0"/>
              </a:xfrm>
              <a:custGeom>
                <a:avLst/>
                <a:gdLst>
                  <a:gd name="T0" fmla="*/ 0 w 750"/>
                  <a:gd name="T1" fmla="*/ 750 w 750"/>
                  <a:gd name="T2" fmla="*/ 0 w 750"/>
                </a:gdLst>
                <a:ahLst/>
                <a:cxnLst>
                  <a:cxn ang="0">
                    <a:pos x="T0" y="0"/>
                  </a:cxn>
                  <a:cxn ang="0">
                    <a:pos x="T1" y="0"/>
                  </a:cxn>
                  <a:cxn ang="0">
                    <a:pos x="T2" y="0"/>
                  </a:cxn>
                </a:cxnLst>
                <a:rect l="0" t="0" r="r" b="b"/>
                <a:pathLst>
                  <a:path w="750">
                    <a:moveTo>
                      <a:pt x="0" y="0"/>
                    </a:moveTo>
                    <a:lnTo>
                      <a:pt x="75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Line 28">
                <a:extLst>
                  <a:ext uri="{FF2B5EF4-FFF2-40B4-BE49-F238E27FC236}">
                    <a16:creationId xmlns:a16="http://schemas.microsoft.com/office/drawing/2014/main" id="{FFE349D0-784E-40EF-96B9-BAFB52D690F0}"/>
                  </a:ext>
                </a:extLst>
              </p:cNvPr>
              <p:cNvSpPr>
                <a:spLocks noChangeShapeType="1"/>
              </p:cNvSpPr>
              <p:nvPr/>
            </p:nvSpPr>
            <p:spPr bwMode="auto">
              <a:xfrm>
                <a:off x="1704" y="1520"/>
                <a:ext cx="75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29">
                <a:extLst>
                  <a:ext uri="{FF2B5EF4-FFF2-40B4-BE49-F238E27FC236}">
                    <a16:creationId xmlns:a16="http://schemas.microsoft.com/office/drawing/2014/main" id="{AF8E8460-B7BB-4124-9E38-35BCEF040638}"/>
                  </a:ext>
                </a:extLst>
              </p:cNvPr>
              <p:cNvSpPr>
                <a:spLocks/>
              </p:cNvSpPr>
              <p:nvPr/>
            </p:nvSpPr>
            <p:spPr bwMode="auto">
              <a:xfrm>
                <a:off x="1704" y="1677"/>
                <a:ext cx="1177" cy="0"/>
              </a:xfrm>
              <a:custGeom>
                <a:avLst/>
                <a:gdLst>
                  <a:gd name="T0" fmla="*/ 0 w 1177"/>
                  <a:gd name="T1" fmla="*/ 1177 w 1177"/>
                  <a:gd name="T2" fmla="*/ 0 w 1177"/>
                </a:gdLst>
                <a:ahLst/>
                <a:cxnLst>
                  <a:cxn ang="0">
                    <a:pos x="T0" y="0"/>
                  </a:cxn>
                  <a:cxn ang="0">
                    <a:pos x="T1" y="0"/>
                  </a:cxn>
                  <a:cxn ang="0">
                    <a:pos x="T2" y="0"/>
                  </a:cxn>
                </a:cxnLst>
                <a:rect l="0" t="0" r="r" b="b"/>
                <a:pathLst>
                  <a:path w="1177">
                    <a:moveTo>
                      <a:pt x="0" y="0"/>
                    </a:moveTo>
                    <a:lnTo>
                      <a:pt x="117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Line 30">
                <a:extLst>
                  <a:ext uri="{FF2B5EF4-FFF2-40B4-BE49-F238E27FC236}">
                    <a16:creationId xmlns:a16="http://schemas.microsoft.com/office/drawing/2014/main" id="{1C55F308-D934-42CC-A65F-5BCEEAF2F201}"/>
                  </a:ext>
                </a:extLst>
              </p:cNvPr>
              <p:cNvSpPr>
                <a:spLocks noChangeShapeType="1"/>
              </p:cNvSpPr>
              <p:nvPr/>
            </p:nvSpPr>
            <p:spPr bwMode="auto">
              <a:xfrm>
                <a:off x="1704" y="1677"/>
                <a:ext cx="117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31">
                <a:extLst>
                  <a:ext uri="{FF2B5EF4-FFF2-40B4-BE49-F238E27FC236}">
                    <a16:creationId xmlns:a16="http://schemas.microsoft.com/office/drawing/2014/main" id="{6B22F997-0C42-4167-88C0-7EB381D3D0D7}"/>
                  </a:ext>
                </a:extLst>
              </p:cNvPr>
              <p:cNvSpPr>
                <a:spLocks/>
              </p:cNvSpPr>
              <p:nvPr/>
            </p:nvSpPr>
            <p:spPr bwMode="auto">
              <a:xfrm>
                <a:off x="1704" y="1851"/>
                <a:ext cx="968" cy="0"/>
              </a:xfrm>
              <a:custGeom>
                <a:avLst/>
                <a:gdLst>
                  <a:gd name="T0" fmla="*/ 0 w 968"/>
                  <a:gd name="T1" fmla="*/ 968 w 968"/>
                  <a:gd name="T2" fmla="*/ 0 w 968"/>
                </a:gdLst>
                <a:ahLst/>
                <a:cxnLst>
                  <a:cxn ang="0">
                    <a:pos x="T0" y="0"/>
                  </a:cxn>
                  <a:cxn ang="0">
                    <a:pos x="T1" y="0"/>
                  </a:cxn>
                  <a:cxn ang="0">
                    <a:pos x="T2" y="0"/>
                  </a:cxn>
                </a:cxnLst>
                <a:rect l="0" t="0" r="r" b="b"/>
                <a:pathLst>
                  <a:path w="968">
                    <a:moveTo>
                      <a:pt x="0" y="0"/>
                    </a:moveTo>
                    <a:lnTo>
                      <a:pt x="968"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Line 32">
                <a:extLst>
                  <a:ext uri="{FF2B5EF4-FFF2-40B4-BE49-F238E27FC236}">
                    <a16:creationId xmlns:a16="http://schemas.microsoft.com/office/drawing/2014/main" id="{1082FCC4-179A-48FA-9C7E-CF3DB251CEF5}"/>
                  </a:ext>
                </a:extLst>
              </p:cNvPr>
              <p:cNvSpPr>
                <a:spLocks noChangeShapeType="1"/>
              </p:cNvSpPr>
              <p:nvPr/>
            </p:nvSpPr>
            <p:spPr bwMode="auto">
              <a:xfrm>
                <a:off x="1704" y="1851"/>
                <a:ext cx="968"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33">
                <a:extLst>
                  <a:ext uri="{FF2B5EF4-FFF2-40B4-BE49-F238E27FC236}">
                    <a16:creationId xmlns:a16="http://schemas.microsoft.com/office/drawing/2014/main" id="{05C90AD2-FB6B-4D1B-ADA1-8AF8778F6C1C}"/>
                  </a:ext>
                </a:extLst>
              </p:cNvPr>
              <p:cNvSpPr>
                <a:spLocks/>
              </p:cNvSpPr>
              <p:nvPr/>
            </p:nvSpPr>
            <p:spPr bwMode="auto">
              <a:xfrm>
                <a:off x="1564" y="2030"/>
                <a:ext cx="907" cy="0"/>
              </a:xfrm>
              <a:custGeom>
                <a:avLst/>
                <a:gdLst>
                  <a:gd name="T0" fmla="*/ 0 w 907"/>
                  <a:gd name="T1" fmla="*/ 907 w 907"/>
                  <a:gd name="T2" fmla="*/ 0 w 907"/>
                </a:gdLst>
                <a:ahLst/>
                <a:cxnLst>
                  <a:cxn ang="0">
                    <a:pos x="T0" y="0"/>
                  </a:cxn>
                  <a:cxn ang="0">
                    <a:pos x="T1" y="0"/>
                  </a:cxn>
                  <a:cxn ang="0">
                    <a:pos x="T2" y="0"/>
                  </a:cxn>
                </a:cxnLst>
                <a:rect l="0" t="0" r="r" b="b"/>
                <a:pathLst>
                  <a:path w="907">
                    <a:moveTo>
                      <a:pt x="0" y="0"/>
                    </a:moveTo>
                    <a:lnTo>
                      <a:pt x="90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Line 34">
                <a:extLst>
                  <a:ext uri="{FF2B5EF4-FFF2-40B4-BE49-F238E27FC236}">
                    <a16:creationId xmlns:a16="http://schemas.microsoft.com/office/drawing/2014/main" id="{8D9D9417-F5F6-4D1D-A32B-2972AE7B3228}"/>
                  </a:ext>
                </a:extLst>
              </p:cNvPr>
              <p:cNvSpPr>
                <a:spLocks noChangeShapeType="1"/>
              </p:cNvSpPr>
              <p:nvPr/>
            </p:nvSpPr>
            <p:spPr bwMode="auto">
              <a:xfrm>
                <a:off x="1564" y="2030"/>
                <a:ext cx="90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35">
                <a:extLst>
                  <a:ext uri="{FF2B5EF4-FFF2-40B4-BE49-F238E27FC236}">
                    <a16:creationId xmlns:a16="http://schemas.microsoft.com/office/drawing/2014/main" id="{A1196993-E865-4E20-983C-90543E4E9B4F}"/>
                  </a:ext>
                </a:extLst>
              </p:cNvPr>
              <p:cNvSpPr>
                <a:spLocks/>
              </p:cNvSpPr>
              <p:nvPr/>
            </p:nvSpPr>
            <p:spPr bwMode="auto">
              <a:xfrm>
                <a:off x="1529" y="2192"/>
                <a:ext cx="258" cy="0"/>
              </a:xfrm>
              <a:custGeom>
                <a:avLst/>
                <a:gdLst>
                  <a:gd name="T0" fmla="*/ 0 w 258"/>
                  <a:gd name="T1" fmla="*/ 258 w 258"/>
                  <a:gd name="T2" fmla="*/ 0 w 258"/>
                </a:gdLst>
                <a:ahLst/>
                <a:cxnLst>
                  <a:cxn ang="0">
                    <a:pos x="T0" y="0"/>
                  </a:cxn>
                  <a:cxn ang="0">
                    <a:pos x="T1" y="0"/>
                  </a:cxn>
                  <a:cxn ang="0">
                    <a:pos x="T2" y="0"/>
                  </a:cxn>
                </a:cxnLst>
                <a:rect l="0" t="0" r="r" b="b"/>
                <a:pathLst>
                  <a:path w="258">
                    <a:moveTo>
                      <a:pt x="0" y="0"/>
                    </a:moveTo>
                    <a:lnTo>
                      <a:pt x="258"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Line 36">
                <a:extLst>
                  <a:ext uri="{FF2B5EF4-FFF2-40B4-BE49-F238E27FC236}">
                    <a16:creationId xmlns:a16="http://schemas.microsoft.com/office/drawing/2014/main" id="{615366CB-4A10-48BA-94A6-F7BAFE58120A}"/>
                  </a:ext>
                </a:extLst>
              </p:cNvPr>
              <p:cNvSpPr>
                <a:spLocks noChangeShapeType="1"/>
              </p:cNvSpPr>
              <p:nvPr/>
            </p:nvSpPr>
            <p:spPr bwMode="auto">
              <a:xfrm>
                <a:off x="1529" y="2192"/>
                <a:ext cx="258"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37">
                <a:extLst>
                  <a:ext uri="{FF2B5EF4-FFF2-40B4-BE49-F238E27FC236}">
                    <a16:creationId xmlns:a16="http://schemas.microsoft.com/office/drawing/2014/main" id="{5E45E18C-063B-474D-97ED-2AB5024F179B}"/>
                  </a:ext>
                </a:extLst>
              </p:cNvPr>
              <p:cNvSpPr>
                <a:spLocks/>
              </p:cNvSpPr>
              <p:nvPr/>
            </p:nvSpPr>
            <p:spPr bwMode="auto">
              <a:xfrm>
                <a:off x="1752" y="2366"/>
                <a:ext cx="540" cy="0"/>
              </a:xfrm>
              <a:custGeom>
                <a:avLst/>
                <a:gdLst>
                  <a:gd name="T0" fmla="*/ 0 w 540"/>
                  <a:gd name="T1" fmla="*/ 540 w 540"/>
                  <a:gd name="T2" fmla="*/ 0 w 540"/>
                </a:gdLst>
                <a:ahLst/>
                <a:cxnLst>
                  <a:cxn ang="0">
                    <a:pos x="T0" y="0"/>
                  </a:cxn>
                  <a:cxn ang="0">
                    <a:pos x="T1" y="0"/>
                  </a:cxn>
                  <a:cxn ang="0">
                    <a:pos x="T2" y="0"/>
                  </a:cxn>
                </a:cxnLst>
                <a:rect l="0" t="0" r="r" b="b"/>
                <a:pathLst>
                  <a:path w="540">
                    <a:moveTo>
                      <a:pt x="0" y="0"/>
                    </a:moveTo>
                    <a:lnTo>
                      <a:pt x="54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Line 38">
                <a:extLst>
                  <a:ext uri="{FF2B5EF4-FFF2-40B4-BE49-F238E27FC236}">
                    <a16:creationId xmlns:a16="http://schemas.microsoft.com/office/drawing/2014/main" id="{3E546E0C-72ED-4B38-A34D-F57CB3D446DA}"/>
                  </a:ext>
                </a:extLst>
              </p:cNvPr>
              <p:cNvSpPr>
                <a:spLocks noChangeShapeType="1"/>
              </p:cNvSpPr>
              <p:nvPr/>
            </p:nvSpPr>
            <p:spPr bwMode="auto">
              <a:xfrm>
                <a:off x="1752" y="2366"/>
                <a:ext cx="54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CDB293CC-7E61-4DBB-A07C-A14667560684}"/>
                </a:ext>
              </a:extLst>
            </p:cNvPr>
            <p:cNvGrpSpPr/>
            <p:nvPr/>
          </p:nvGrpSpPr>
          <p:grpSpPr>
            <a:xfrm>
              <a:off x="830580" y="887413"/>
              <a:ext cx="4063684" cy="3943029"/>
              <a:chOff x="830580" y="887413"/>
              <a:chExt cx="4063684" cy="3943029"/>
            </a:xfrm>
          </p:grpSpPr>
          <p:sp>
            <p:nvSpPr>
              <p:cNvPr id="24" name="Freeform 10">
                <a:extLst>
                  <a:ext uri="{FF2B5EF4-FFF2-40B4-BE49-F238E27FC236}">
                    <a16:creationId xmlns:a16="http://schemas.microsoft.com/office/drawing/2014/main" id="{FF9BD5FC-6467-4682-8426-53BCD593F94D}"/>
                  </a:ext>
                </a:extLst>
              </p:cNvPr>
              <p:cNvSpPr>
                <a:spLocks/>
              </p:cNvSpPr>
              <p:nvPr/>
            </p:nvSpPr>
            <p:spPr bwMode="auto">
              <a:xfrm>
                <a:off x="830580" y="3473872"/>
                <a:ext cx="1510085" cy="1356570"/>
              </a:xfrm>
              <a:custGeom>
                <a:avLst/>
                <a:gdLst>
                  <a:gd name="T0" fmla="*/ 179 w 229"/>
                  <a:gd name="T1" fmla="*/ 0 h 205"/>
                  <a:gd name="T2" fmla="*/ 0 w 229"/>
                  <a:gd name="T3" fmla="*/ 180 h 205"/>
                  <a:gd name="T4" fmla="*/ 21 w 229"/>
                  <a:gd name="T5" fmla="*/ 194 h 205"/>
                  <a:gd name="T6" fmla="*/ 32 w 229"/>
                  <a:gd name="T7" fmla="*/ 200 h 205"/>
                  <a:gd name="T8" fmla="*/ 94 w 229"/>
                  <a:gd name="T9" fmla="*/ 183 h 205"/>
                  <a:gd name="T10" fmla="*/ 229 w 229"/>
                  <a:gd name="T11" fmla="*/ 48 h 205"/>
                  <a:gd name="T12" fmla="*/ 179 w 229"/>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229" h="205">
                    <a:moveTo>
                      <a:pt x="179" y="0"/>
                    </a:moveTo>
                    <a:cubicBezTo>
                      <a:pt x="0" y="180"/>
                      <a:pt x="0" y="180"/>
                      <a:pt x="0" y="180"/>
                    </a:cubicBezTo>
                    <a:cubicBezTo>
                      <a:pt x="21" y="194"/>
                      <a:pt x="21" y="194"/>
                      <a:pt x="21" y="194"/>
                    </a:cubicBezTo>
                    <a:cubicBezTo>
                      <a:pt x="24" y="197"/>
                      <a:pt x="28" y="199"/>
                      <a:pt x="32" y="200"/>
                    </a:cubicBezTo>
                    <a:cubicBezTo>
                      <a:pt x="54" y="205"/>
                      <a:pt x="78" y="198"/>
                      <a:pt x="94" y="183"/>
                    </a:cubicBezTo>
                    <a:cubicBezTo>
                      <a:pt x="229" y="48"/>
                      <a:pt x="229" y="48"/>
                      <a:pt x="229" y="48"/>
                    </a:cubicBezTo>
                    <a:lnTo>
                      <a:pt x="179" y="0"/>
                    </a:lnTo>
                    <a:close/>
                  </a:path>
                </a:pathLst>
              </a:custGeom>
              <a:solidFill>
                <a:srgbClr val="191919"/>
              </a:solidFill>
              <a:ln w="22225" cap="flat">
                <a:solidFill>
                  <a:schemeClr val="tx1"/>
                </a:solidFill>
                <a:prstDash val="sysDash"/>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Shape 62">
                <a:extLst>
                  <a:ext uri="{FF2B5EF4-FFF2-40B4-BE49-F238E27FC236}">
                    <a16:creationId xmlns:a16="http://schemas.microsoft.com/office/drawing/2014/main" id="{D9B733C3-C94D-4A21-BE8D-E86415342D87}"/>
                  </a:ext>
                </a:extLst>
              </p:cNvPr>
              <p:cNvSpPr>
                <a:spLocks noChangeAspect="1" noChangeArrowheads="1" noTextEdit="1"/>
              </p:cNvSpPr>
              <p:nvPr/>
            </p:nvSpPr>
            <p:spPr bwMode="auto">
              <a:xfrm>
                <a:off x="1651000" y="887413"/>
                <a:ext cx="3243264" cy="3249614"/>
              </a:xfrm>
              <a:custGeom>
                <a:avLst/>
                <a:gdLst>
                  <a:gd name="connsiteX0" fmla="*/ 1621632 w 3243264"/>
                  <a:gd name="connsiteY0" fmla="*/ 0 h 3249614"/>
                  <a:gd name="connsiteX1" fmla="*/ 3243264 w 3243264"/>
                  <a:gd name="connsiteY1" fmla="*/ 1624807 h 3249614"/>
                  <a:gd name="connsiteX2" fmla="*/ 1621632 w 3243264"/>
                  <a:gd name="connsiteY2" fmla="*/ 3249614 h 3249614"/>
                  <a:gd name="connsiteX3" fmla="*/ 0 w 3243264"/>
                  <a:gd name="connsiteY3" fmla="*/ 1624807 h 3249614"/>
                  <a:gd name="connsiteX4" fmla="*/ 1621632 w 3243264"/>
                  <a:gd name="connsiteY4" fmla="*/ 0 h 3249614"/>
                  <a:gd name="connsiteX5" fmla="*/ 1621632 w 3243264"/>
                  <a:gd name="connsiteY5" fmla="*/ 252413 h 3249614"/>
                  <a:gd name="connsiteX6" fmla="*/ 252413 w 3243264"/>
                  <a:gd name="connsiteY6" fmla="*/ 1624807 h 3249614"/>
                  <a:gd name="connsiteX7" fmla="*/ 1621632 w 3243264"/>
                  <a:gd name="connsiteY7" fmla="*/ 2997201 h 3249614"/>
                  <a:gd name="connsiteX8" fmla="*/ 2990851 w 3243264"/>
                  <a:gd name="connsiteY8" fmla="*/ 1624807 h 3249614"/>
                  <a:gd name="connsiteX9" fmla="*/ 1621632 w 3243264"/>
                  <a:gd name="connsiteY9" fmla="*/ 252413 h 324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3264" h="3249614">
                    <a:moveTo>
                      <a:pt x="1621632" y="0"/>
                    </a:moveTo>
                    <a:cubicBezTo>
                      <a:pt x="2517235" y="0"/>
                      <a:pt x="3243264" y="727451"/>
                      <a:pt x="3243264" y="1624807"/>
                    </a:cubicBezTo>
                    <a:cubicBezTo>
                      <a:pt x="3243264" y="2522163"/>
                      <a:pt x="2517235" y="3249614"/>
                      <a:pt x="1621632" y="3249614"/>
                    </a:cubicBezTo>
                    <a:cubicBezTo>
                      <a:pt x="726029" y="3249614"/>
                      <a:pt x="0" y="2522163"/>
                      <a:pt x="0" y="1624807"/>
                    </a:cubicBezTo>
                    <a:cubicBezTo>
                      <a:pt x="0" y="727451"/>
                      <a:pt x="726029" y="0"/>
                      <a:pt x="1621632" y="0"/>
                    </a:cubicBezTo>
                    <a:close/>
                    <a:moveTo>
                      <a:pt x="1621632" y="252413"/>
                    </a:moveTo>
                    <a:cubicBezTo>
                      <a:pt x="865433" y="252413"/>
                      <a:pt x="252413" y="866855"/>
                      <a:pt x="252413" y="1624807"/>
                    </a:cubicBezTo>
                    <a:cubicBezTo>
                      <a:pt x="252413" y="2382759"/>
                      <a:pt x="865433" y="2997201"/>
                      <a:pt x="1621632" y="2997201"/>
                    </a:cubicBezTo>
                    <a:cubicBezTo>
                      <a:pt x="2377831" y="2997201"/>
                      <a:pt x="2990851" y="2382759"/>
                      <a:pt x="2990851" y="1624807"/>
                    </a:cubicBezTo>
                    <a:cubicBezTo>
                      <a:pt x="2990851" y="866855"/>
                      <a:pt x="2377831" y="252413"/>
                      <a:pt x="1621632" y="252413"/>
                    </a:cubicBezTo>
                    <a:close/>
                  </a:path>
                </a:pathLst>
              </a:custGeom>
              <a:solidFill>
                <a:srgbClr val="191919"/>
              </a:solidFill>
              <a:ln w="22225" cap="flat">
                <a:solidFill>
                  <a:schemeClr val="tx1"/>
                </a:solidFill>
                <a:prstDash val="sysDash"/>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61" name="Freeform: Shape 60">
                <a:extLst>
                  <a:ext uri="{FF2B5EF4-FFF2-40B4-BE49-F238E27FC236}">
                    <a16:creationId xmlns:a16="http://schemas.microsoft.com/office/drawing/2014/main" id="{70EC8CFC-C1C6-43D9-AD92-23ED27B9E9CA}"/>
                  </a:ext>
                </a:extLst>
              </p:cNvPr>
              <p:cNvSpPr>
                <a:spLocks noChangeAspect="1" noChangeArrowheads="1" noTextEdit="1"/>
              </p:cNvSpPr>
              <p:nvPr/>
            </p:nvSpPr>
            <p:spPr bwMode="auto">
              <a:xfrm>
                <a:off x="1903414" y="1139828"/>
                <a:ext cx="2738436" cy="2744784"/>
              </a:xfrm>
              <a:custGeom>
                <a:avLst/>
                <a:gdLst>
                  <a:gd name="connsiteX0" fmla="*/ 1369219 w 2738438"/>
                  <a:gd name="connsiteY0" fmla="*/ 0 h 2744788"/>
                  <a:gd name="connsiteX1" fmla="*/ 2738438 w 2738438"/>
                  <a:gd name="connsiteY1" fmla="*/ 1372394 h 2744788"/>
                  <a:gd name="connsiteX2" fmla="*/ 1369219 w 2738438"/>
                  <a:gd name="connsiteY2" fmla="*/ 2744788 h 2744788"/>
                  <a:gd name="connsiteX3" fmla="*/ 0 w 2738438"/>
                  <a:gd name="connsiteY3" fmla="*/ 1372394 h 2744788"/>
                  <a:gd name="connsiteX4" fmla="*/ 1369219 w 2738438"/>
                  <a:gd name="connsiteY4" fmla="*/ 0 h 274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438" h="2744788">
                    <a:moveTo>
                      <a:pt x="1369219" y="0"/>
                    </a:moveTo>
                    <a:cubicBezTo>
                      <a:pt x="2125418" y="0"/>
                      <a:pt x="2738438" y="614442"/>
                      <a:pt x="2738438" y="1372394"/>
                    </a:cubicBezTo>
                    <a:cubicBezTo>
                      <a:pt x="2738438" y="2130346"/>
                      <a:pt x="2125418" y="2744788"/>
                      <a:pt x="1369219" y="2744788"/>
                    </a:cubicBezTo>
                    <a:cubicBezTo>
                      <a:pt x="613020" y="2744788"/>
                      <a:pt x="0" y="2130346"/>
                      <a:pt x="0" y="1372394"/>
                    </a:cubicBezTo>
                    <a:cubicBezTo>
                      <a:pt x="0" y="614442"/>
                      <a:pt x="613020" y="0"/>
                      <a:pt x="1369219" y="0"/>
                    </a:cubicBezTo>
                    <a:close/>
                  </a:path>
                </a:pathLst>
              </a:custGeom>
              <a:solidFill>
                <a:schemeClr val="bg1">
                  <a:lumMod val="20000"/>
                  <a:lumOff val="80000"/>
                  <a:alpha val="10000"/>
                </a:schemeClr>
              </a:solidFill>
              <a:ln w="34925"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cxnSp>
            <p:nvCxnSpPr>
              <p:cNvPr id="17" name="Straight Connector 16">
                <a:extLst>
                  <a:ext uri="{FF2B5EF4-FFF2-40B4-BE49-F238E27FC236}">
                    <a16:creationId xmlns:a16="http://schemas.microsoft.com/office/drawing/2014/main" id="{13096742-58C4-4A2A-8070-A245D095F4C1}"/>
                  </a:ext>
                </a:extLst>
              </p:cNvPr>
              <p:cNvCxnSpPr>
                <a:cxnSpLocks/>
              </p:cNvCxnSpPr>
              <p:nvPr/>
            </p:nvCxnSpPr>
            <p:spPr>
              <a:xfrm flipH="1">
                <a:off x="1029422" y="3692583"/>
                <a:ext cx="983528" cy="974667"/>
              </a:xfrm>
              <a:prstGeom prst="line">
                <a:avLst/>
              </a:prstGeom>
              <a:solidFill>
                <a:srgbClr val="191919"/>
              </a:solidFill>
              <a:ln w="22225" cap="flat">
                <a:solidFill>
                  <a:schemeClr val="bg2"/>
                </a:solidFill>
                <a:prstDash val="solid"/>
                <a:miter lim="800000"/>
                <a:headEnd/>
                <a:tailEnd/>
              </a:ln>
            </p:spPr>
          </p:cxnSp>
        </p:grpSp>
      </p:grpSp>
      <p:sp>
        <p:nvSpPr>
          <p:cNvPr id="2" name="Title 1">
            <a:extLst>
              <a:ext uri="{FF2B5EF4-FFF2-40B4-BE49-F238E27FC236}">
                <a16:creationId xmlns:a16="http://schemas.microsoft.com/office/drawing/2014/main" id="{75BFCC85-5672-481C-BEE0-6AFA971A0714}"/>
              </a:ext>
            </a:extLst>
          </p:cNvPr>
          <p:cNvSpPr>
            <a:spLocks noGrp="1"/>
          </p:cNvSpPr>
          <p:nvPr>
            <p:ph type="title"/>
          </p:nvPr>
        </p:nvSpPr>
        <p:spPr/>
        <p:txBody>
          <a:bodyPr/>
          <a:lstStyle/>
          <a:p>
            <a:r>
              <a:rPr lang="en-US" dirty="0"/>
              <a:t>Kubernetes master</a:t>
            </a:r>
          </a:p>
        </p:txBody>
      </p:sp>
      <p:pic>
        <p:nvPicPr>
          <p:cNvPr id="16" name="Picture 15">
            <a:extLst>
              <a:ext uri="{FF2B5EF4-FFF2-40B4-BE49-F238E27FC236}">
                <a16:creationId xmlns:a16="http://schemas.microsoft.com/office/drawing/2014/main" id="{2A42D7AB-E917-4090-93D8-4BAFC553B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787" y="1939671"/>
            <a:ext cx="872629" cy="1047152"/>
          </a:xfrm>
          <a:prstGeom prst="rect">
            <a:avLst/>
          </a:prstGeom>
        </p:spPr>
      </p:pic>
    </p:spTree>
    <p:extLst>
      <p:ext uri="{BB962C8B-B14F-4D97-AF65-F5344CB8AC3E}">
        <p14:creationId xmlns:p14="http://schemas.microsoft.com/office/powerpoint/2010/main" val="60737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2"/>
          <p:cNvSpPr txBox="1">
            <a:spLocks noChangeArrowheads="1"/>
          </p:cNvSpPr>
          <p:nvPr/>
        </p:nvSpPr>
        <p:spPr bwMode="auto">
          <a:xfrm>
            <a:off x="1718045" y="3407990"/>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1</a:t>
            </a:r>
          </a:p>
        </p:txBody>
      </p:sp>
      <p:grpSp>
        <p:nvGrpSpPr>
          <p:cNvPr id="21" name="Group 20">
            <a:extLst>
              <a:ext uri="{FF2B5EF4-FFF2-40B4-BE49-F238E27FC236}">
                <a16:creationId xmlns:a16="http://schemas.microsoft.com/office/drawing/2014/main" id="{F6AE2205-BE4C-419F-8919-282CAAC0D195}"/>
              </a:ext>
            </a:extLst>
          </p:cNvPr>
          <p:cNvGrpSpPr/>
          <p:nvPr/>
        </p:nvGrpSpPr>
        <p:grpSpPr>
          <a:xfrm>
            <a:off x="1885951" y="809893"/>
            <a:ext cx="1429700" cy="2418268"/>
            <a:chOff x="1608981" y="770711"/>
            <a:chExt cx="1765513" cy="298628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024" y="1066356"/>
              <a:ext cx="569427" cy="6833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024" y="2601638"/>
              <a:ext cx="569427" cy="601061"/>
            </a:xfrm>
            <a:prstGeom prst="rect">
              <a:avLst/>
            </a:prstGeom>
          </p:spPr>
        </p:pic>
        <p:sp>
          <p:nvSpPr>
            <p:cNvPr id="9" name="TextBox 8"/>
            <p:cNvSpPr txBox="1"/>
            <p:nvPr/>
          </p:nvSpPr>
          <p:spPr>
            <a:xfrm>
              <a:off x="1608981" y="3325957"/>
              <a:ext cx="1765513" cy="307777"/>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12" name="TextBox 11"/>
            <p:cNvSpPr txBox="1"/>
            <p:nvPr/>
          </p:nvSpPr>
          <p:spPr>
            <a:xfrm>
              <a:off x="1608981" y="1971736"/>
              <a:ext cx="1765513" cy="281030"/>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15" name="Rounded Rectangle 14"/>
            <p:cNvSpPr/>
            <p:nvPr/>
          </p:nvSpPr>
          <p:spPr>
            <a:xfrm>
              <a:off x="1608981" y="770711"/>
              <a:ext cx="1765513" cy="2986282"/>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grpSp>
      <p:grpSp>
        <p:nvGrpSpPr>
          <p:cNvPr id="24" name="Group 23">
            <a:extLst>
              <a:ext uri="{FF2B5EF4-FFF2-40B4-BE49-F238E27FC236}">
                <a16:creationId xmlns:a16="http://schemas.microsoft.com/office/drawing/2014/main" id="{AEDDA272-CCB9-4499-996A-722AD4E6A1BF}"/>
              </a:ext>
            </a:extLst>
          </p:cNvPr>
          <p:cNvGrpSpPr/>
          <p:nvPr/>
        </p:nvGrpSpPr>
        <p:grpSpPr>
          <a:xfrm>
            <a:off x="3857150" y="809893"/>
            <a:ext cx="1429700" cy="2418268"/>
            <a:chOff x="1608981" y="770711"/>
            <a:chExt cx="1765513" cy="2986282"/>
          </a:xfrm>
        </p:grpSpPr>
        <p:pic>
          <p:nvPicPr>
            <p:cNvPr id="25" name="Picture 24">
              <a:extLst>
                <a:ext uri="{FF2B5EF4-FFF2-40B4-BE49-F238E27FC236}">
                  <a16:creationId xmlns:a16="http://schemas.microsoft.com/office/drawing/2014/main" id="{64E6C570-2F80-451E-A0CE-40D3AAD6A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024" y="1066356"/>
              <a:ext cx="569427" cy="683312"/>
            </a:xfrm>
            <a:prstGeom prst="rect">
              <a:avLst/>
            </a:prstGeom>
          </p:spPr>
        </p:pic>
        <p:pic>
          <p:nvPicPr>
            <p:cNvPr id="26" name="Picture 25">
              <a:extLst>
                <a:ext uri="{FF2B5EF4-FFF2-40B4-BE49-F238E27FC236}">
                  <a16:creationId xmlns:a16="http://schemas.microsoft.com/office/drawing/2014/main" id="{B2042856-2333-44FA-868A-49520139A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024" y="2601638"/>
              <a:ext cx="569427" cy="601061"/>
            </a:xfrm>
            <a:prstGeom prst="rect">
              <a:avLst/>
            </a:prstGeom>
          </p:spPr>
        </p:pic>
        <p:sp>
          <p:nvSpPr>
            <p:cNvPr id="27" name="TextBox 26">
              <a:extLst>
                <a:ext uri="{FF2B5EF4-FFF2-40B4-BE49-F238E27FC236}">
                  <a16:creationId xmlns:a16="http://schemas.microsoft.com/office/drawing/2014/main" id="{86D30090-648C-49CB-85D9-82C1B97F53B8}"/>
                </a:ext>
              </a:extLst>
            </p:cNvPr>
            <p:cNvSpPr txBox="1"/>
            <p:nvPr/>
          </p:nvSpPr>
          <p:spPr>
            <a:xfrm>
              <a:off x="1608981" y="3325957"/>
              <a:ext cx="1765513" cy="307777"/>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28" name="TextBox 27">
              <a:extLst>
                <a:ext uri="{FF2B5EF4-FFF2-40B4-BE49-F238E27FC236}">
                  <a16:creationId xmlns:a16="http://schemas.microsoft.com/office/drawing/2014/main" id="{4F877A80-419D-4FAB-AF19-33FF057D18AC}"/>
                </a:ext>
              </a:extLst>
            </p:cNvPr>
            <p:cNvSpPr txBox="1"/>
            <p:nvPr/>
          </p:nvSpPr>
          <p:spPr>
            <a:xfrm>
              <a:off x="1608981" y="1971736"/>
              <a:ext cx="1765513" cy="281030"/>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29" name="Rounded Rectangle 14">
              <a:extLst>
                <a:ext uri="{FF2B5EF4-FFF2-40B4-BE49-F238E27FC236}">
                  <a16:creationId xmlns:a16="http://schemas.microsoft.com/office/drawing/2014/main" id="{A2F44A9D-729F-42FC-B9CA-9B4A75BD42CD}"/>
                </a:ext>
              </a:extLst>
            </p:cNvPr>
            <p:cNvSpPr/>
            <p:nvPr/>
          </p:nvSpPr>
          <p:spPr>
            <a:xfrm>
              <a:off x="1608981" y="770711"/>
              <a:ext cx="1765513" cy="2986282"/>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grpSp>
      <p:grpSp>
        <p:nvGrpSpPr>
          <p:cNvPr id="30" name="Group 29">
            <a:extLst>
              <a:ext uri="{FF2B5EF4-FFF2-40B4-BE49-F238E27FC236}">
                <a16:creationId xmlns:a16="http://schemas.microsoft.com/office/drawing/2014/main" id="{467EDD91-FBF9-451B-A3D0-9E36D59EFFD9}"/>
              </a:ext>
            </a:extLst>
          </p:cNvPr>
          <p:cNvGrpSpPr/>
          <p:nvPr/>
        </p:nvGrpSpPr>
        <p:grpSpPr>
          <a:xfrm>
            <a:off x="5828351" y="809893"/>
            <a:ext cx="1429700" cy="2418268"/>
            <a:chOff x="1608981" y="770711"/>
            <a:chExt cx="1765513" cy="2986282"/>
          </a:xfrm>
        </p:grpSpPr>
        <p:pic>
          <p:nvPicPr>
            <p:cNvPr id="31" name="Picture 30">
              <a:extLst>
                <a:ext uri="{FF2B5EF4-FFF2-40B4-BE49-F238E27FC236}">
                  <a16:creationId xmlns:a16="http://schemas.microsoft.com/office/drawing/2014/main" id="{3EFFDDE9-671E-4555-82DD-9AEDD5E3C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024" y="1066356"/>
              <a:ext cx="569427" cy="683312"/>
            </a:xfrm>
            <a:prstGeom prst="rect">
              <a:avLst/>
            </a:prstGeom>
          </p:spPr>
        </p:pic>
        <p:pic>
          <p:nvPicPr>
            <p:cNvPr id="32" name="Picture 31">
              <a:extLst>
                <a:ext uri="{FF2B5EF4-FFF2-40B4-BE49-F238E27FC236}">
                  <a16:creationId xmlns:a16="http://schemas.microsoft.com/office/drawing/2014/main" id="{F0AABE9C-CEA2-4146-9A65-DFA65F031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024" y="2601638"/>
              <a:ext cx="569427" cy="601061"/>
            </a:xfrm>
            <a:prstGeom prst="rect">
              <a:avLst/>
            </a:prstGeom>
          </p:spPr>
        </p:pic>
        <p:sp>
          <p:nvSpPr>
            <p:cNvPr id="33" name="TextBox 32">
              <a:extLst>
                <a:ext uri="{FF2B5EF4-FFF2-40B4-BE49-F238E27FC236}">
                  <a16:creationId xmlns:a16="http://schemas.microsoft.com/office/drawing/2014/main" id="{0E83ED9B-C7E6-47EE-84C0-333E113A6A0F}"/>
                </a:ext>
              </a:extLst>
            </p:cNvPr>
            <p:cNvSpPr txBox="1"/>
            <p:nvPr/>
          </p:nvSpPr>
          <p:spPr>
            <a:xfrm>
              <a:off x="1608981" y="3325957"/>
              <a:ext cx="1765513" cy="307777"/>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34" name="TextBox 33">
              <a:extLst>
                <a:ext uri="{FF2B5EF4-FFF2-40B4-BE49-F238E27FC236}">
                  <a16:creationId xmlns:a16="http://schemas.microsoft.com/office/drawing/2014/main" id="{DE894FBF-824E-4802-9D58-92976B194FAF}"/>
                </a:ext>
              </a:extLst>
            </p:cNvPr>
            <p:cNvSpPr txBox="1"/>
            <p:nvPr/>
          </p:nvSpPr>
          <p:spPr>
            <a:xfrm>
              <a:off x="1608981" y="1971736"/>
              <a:ext cx="1765513" cy="281030"/>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35" name="Rounded Rectangle 14">
              <a:extLst>
                <a:ext uri="{FF2B5EF4-FFF2-40B4-BE49-F238E27FC236}">
                  <a16:creationId xmlns:a16="http://schemas.microsoft.com/office/drawing/2014/main" id="{095F2F6B-5780-4D03-BDB0-94FC2FB8C660}"/>
                </a:ext>
              </a:extLst>
            </p:cNvPr>
            <p:cNvSpPr/>
            <p:nvPr/>
          </p:nvSpPr>
          <p:spPr>
            <a:xfrm>
              <a:off x="1608981" y="770711"/>
              <a:ext cx="1765513" cy="2986282"/>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grpSp>
      <p:sp>
        <p:nvSpPr>
          <p:cNvPr id="37" name="TextBox 32">
            <a:extLst>
              <a:ext uri="{FF2B5EF4-FFF2-40B4-BE49-F238E27FC236}">
                <a16:creationId xmlns:a16="http://schemas.microsoft.com/office/drawing/2014/main" id="{273C62F3-2723-4446-BC1F-D1C0EECBF64B}"/>
              </a:ext>
            </a:extLst>
          </p:cNvPr>
          <p:cNvSpPr txBox="1">
            <a:spLocks noChangeArrowheads="1"/>
          </p:cNvSpPr>
          <p:nvPr/>
        </p:nvSpPr>
        <p:spPr bwMode="auto">
          <a:xfrm>
            <a:off x="3667083" y="3407990"/>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2</a:t>
            </a:r>
          </a:p>
        </p:txBody>
      </p:sp>
      <p:sp>
        <p:nvSpPr>
          <p:cNvPr id="38" name="TextBox 32">
            <a:extLst>
              <a:ext uri="{FF2B5EF4-FFF2-40B4-BE49-F238E27FC236}">
                <a16:creationId xmlns:a16="http://schemas.microsoft.com/office/drawing/2014/main" id="{7E5F5322-CB64-47C3-A16C-AD4881461AAA}"/>
              </a:ext>
            </a:extLst>
          </p:cNvPr>
          <p:cNvSpPr txBox="1">
            <a:spLocks noChangeArrowheads="1"/>
          </p:cNvSpPr>
          <p:nvPr/>
        </p:nvSpPr>
        <p:spPr bwMode="auto">
          <a:xfrm>
            <a:off x="5660444" y="3407990"/>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3</a:t>
            </a:r>
          </a:p>
        </p:txBody>
      </p:sp>
    </p:spTree>
    <p:extLst>
      <p:ext uri="{BB962C8B-B14F-4D97-AF65-F5344CB8AC3E}">
        <p14:creationId xmlns:p14="http://schemas.microsoft.com/office/powerpoint/2010/main" val="58202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2"/>
          <p:cNvSpPr txBox="1">
            <a:spLocks noChangeArrowheads="1"/>
          </p:cNvSpPr>
          <p:nvPr/>
        </p:nvSpPr>
        <p:spPr bwMode="auto">
          <a:xfrm>
            <a:off x="1718045"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242" y="1049304"/>
            <a:ext cx="461118" cy="5533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242" y="2292563"/>
            <a:ext cx="461118" cy="486735"/>
          </a:xfrm>
          <a:prstGeom prst="rect">
            <a:avLst/>
          </a:prstGeom>
        </p:spPr>
      </p:pic>
      <p:sp>
        <p:nvSpPr>
          <p:cNvPr id="9" name="TextBox 8"/>
          <p:cNvSpPr txBox="1"/>
          <p:nvPr/>
        </p:nvSpPr>
        <p:spPr>
          <a:xfrm>
            <a:off x="1885951"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12" name="TextBox 11"/>
          <p:cNvSpPr txBox="1"/>
          <p:nvPr/>
        </p:nvSpPr>
        <p:spPr>
          <a:xfrm>
            <a:off x="18859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15" name="Rounded Rectangle 14"/>
          <p:cNvSpPr/>
          <p:nvPr/>
        </p:nvSpPr>
        <p:spPr>
          <a:xfrm>
            <a:off x="18859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29" name="Rounded Rectangle 14">
            <a:extLst>
              <a:ext uri="{FF2B5EF4-FFF2-40B4-BE49-F238E27FC236}">
                <a16:creationId xmlns:a16="http://schemas.microsoft.com/office/drawing/2014/main" id="{A2F44A9D-729F-42FC-B9CA-9B4A75BD42CD}"/>
              </a:ext>
            </a:extLst>
          </p:cNvPr>
          <p:cNvSpPr/>
          <p:nvPr/>
        </p:nvSpPr>
        <p:spPr>
          <a:xfrm>
            <a:off x="3857150"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pic>
        <p:nvPicPr>
          <p:cNvPr id="31" name="Picture 30">
            <a:extLst>
              <a:ext uri="{FF2B5EF4-FFF2-40B4-BE49-F238E27FC236}">
                <a16:creationId xmlns:a16="http://schemas.microsoft.com/office/drawing/2014/main" id="{3EFFDDE9-671E-4555-82DD-9AEDD5E3C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642" y="1049304"/>
            <a:ext cx="461118" cy="553341"/>
          </a:xfrm>
          <a:prstGeom prst="rect">
            <a:avLst/>
          </a:prstGeom>
        </p:spPr>
      </p:pic>
      <p:pic>
        <p:nvPicPr>
          <p:cNvPr id="32" name="Picture 31">
            <a:extLst>
              <a:ext uri="{FF2B5EF4-FFF2-40B4-BE49-F238E27FC236}">
                <a16:creationId xmlns:a16="http://schemas.microsoft.com/office/drawing/2014/main" id="{F0AABE9C-CEA2-4146-9A65-DFA65F031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642" y="2292563"/>
            <a:ext cx="461118" cy="486735"/>
          </a:xfrm>
          <a:prstGeom prst="rect">
            <a:avLst/>
          </a:prstGeom>
        </p:spPr>
      </p:pic>
      <p:sp>
        <p:nvSpPr>
          <p:cNvPr id="33" name="TextBox 32">
            <a:extLst>
              <a:ext uri="{FF2B5EF4-FFF2-40B4-BE49-F238E27FC236}">
                <a16:creationId xmlns:a16="http://schemas.microsoft.com/office/drawing/2014/main" id="{0E83ED9B-C7E6-47EE-84C0-333E113A6A0F}"/>
              </a:ext>
            </a:extLst>
          </p:cNvPr>
          <p:cNvSpPr txBox="1"/>
          <p:nvPr/>
        </p:nvSpPr>
        <p:spPr>
          <a:xfrm>
            <a:off x="5828351"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34" name="TextBox 33">
            <a:extLst>
              <a:ext uri="{FF2B5EF4-FFF2-40B4-BE49-F238E27FC236}">
                <a16:creationId xmlns:a16="http://schemas.microsoft.com/office/drawing/2014/main" id="{DE894FBF-824E-4802-9D58-92976B194FAF}"/>
              </a:ext>
            </a:extLst>
          </p:cNvPr>
          <p:cNvSpPr txBox="1"/>
          <p:nvPr/>
        </p:nvSpPr>
        <p:spPr>
          <a:xfrm>
            <a:off x="58283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35" name="Rounded Rectangle 14">
            <a:extLst>
              <a:ext uri="{FF2B5EF4-FFF2-40B4-BE49-F238E27FC236}">
                <a16:creationId xmlns:a16="http://schemas.microsoft.com/office/drawing/2014/main" id="{095F2F6B-5780-4D03-BDB0-94FC2FB8C660}"/>
              </a:ext>
            </a:extLst>
          </p:cNvPr>
          <p:cNvSpPr/>
          <p:nvPr/>
        </p:nvSpPr>
        <p:spPr>
          <a:xfrm>
            <a:off x="58283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37" name="TextBox 32">
            <a:extLst>
              <a:ext uri="{FF2B5EF4-FFF2-40B4-BE49-F238E27FC236}">
                <a16:creationId xmlns:a16="http://schemas.microsoft.com/office/drawing/2014/main" id="{273C62F3-2723-4446-BC1F-D1C0EECBF64B}"/>
              </a:ext>
            </a:extLst>
          </p:cNvPr>
          <p:cNvSpPr txBox="1">
            <a:spLocks noChangeArrowheads="1"/>
          </p:cNvSpPr>
          <p:nvPr/>
        </p:nvSpPr>
        <p:spPr bwMode="auto">
          <a:xfrm>
            <a:off x="36892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2</a:t>
            </a:r>
          </a:p>
        </p:txBody>
      </p:sp>
      <p:sp>
        <p:nvSpPr>
          <p:cNvPr id="38" name="TextBox 32">
            <a:extLst>
              <a:ext uri="{FF2B5EF4-FFF2-40B4-BE49-F238E27FC236}">
                <a16:creationId xmlns:a16="http://schemas.microsoft.com/office/drawing/2014/main" id="{7E5F5322-CB64-47C3-A16C-AD4881461AAA}"/>
              </a:ext>
            </a:extLst>
          </p:cNvPr>
          <p:cNvSpPr txBox="1">
            <a:spLocks noChangeArrowheads="1"/>
          </p:cNvSpPr>
          <p:nvPr/>
        </p:nvSpPr>
        <p:spPr bwMode="auto">
          <a:xfrm>
            <a:off x="56604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3</a:t>
            </a:r>
          </a:p>
        </p:txBody>
      </p:sp>
      <p:sp>
        <p:nvSpPr>
          <p:cNvPr id="2" name="Rectangle 1">
            <a:extLst>
              <a:ext uri="{FF2B5EF4-FFF2-40B4-BE49-F238E27FC236}">
                <a16:creationId xmlns:a16="http://schemas.microsoft.com/office/drawing/2014/main" id="{96693BC7-1FF9-4EEE-8067-6723D9662D36}"/>
              </a:ext>
            </a:extLst>
          </p:cNvPr>
          <p:cNvSpPr/>
          <p:nvPr/>
        </p:nvSpPr>
        <p:spPr>
          <a:xfrm>
            <a:off x="1959429" y="3211287"/>
            <a:ext cx="5225142" cy="647700"/>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6676C4A-BD01-49F4-9D8F-ED6290DFF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508" y="3348669"/>
            <a:ext cx="408586" cy="431285"/>
          </a:xfrm>
          <a:prstGeom prst="rect">
            <a:avLst/>
          </a:prstGeom>
        </p:spPr>
      </p:pic>
      <p:grpSp>
        <p:nvGrpSpPr>
          <p:cNvPr id="4" name="Group 3">
            <a:extLst>
              <a:ext uri="{FF2B5EF4-FFF2-40B4-BE49-F238E27FC236}">
                <a16:creationId xmlns:a16="http://schemas.microsoft.com/office/drawing/2014/main" id="{9B2C2DB5-9BC5-485F-A00D-00CE32301E49}"/>
              </a:ext>
            </a:extLst>
          </p:cNvPr>
          <p:cNvGrpSpPr/>
          <p:nvPr/>
        </p:nvGrpSpPr>
        <p:grpSpPr>
          <a:xfrm>
            <a:off x="3857150" y="1049304"/>
            <a:ext cx="1429700" cy="2730650"/>
            <a:chOff x="3834989" y="1049304"/>
            <a:chExt cx="1429700" cy="2730650"/>
          </a:xfrm>
        </p:grpSpPr>
        <p:pic>
          <p:nvPicPr>
            <p:cNvPr id="25" name="Picture 24">
              <a:extLst>
                <a:ext uri="{FF2B5EF4-FFF2-40B4-BE49-F238E27FC236}">
                  <a16:creationId xmlns:a16="http://schemas.microsoft.com/office/drawing/2014/main" id="{64E6C570-2F80-451E-A0CE-40D3AAD6A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280" y="1049304"/>
              <a:ext cx="461118" cy="553341"/>
            </a:xfrm>
            <a:prstGeom prst="rect">
              <a:avLst/>
            </a:prstGeom>
          </p:spPr>
        </p:pic>
        <p:pic>
          <p:nvPicPr>
            <p:cNvPr id="26" name="Picture 25">
              <a:extLst>
                <a:ext uri="{FF2B5EF4-FFF2-40B4-BE49-F238E27FC236}">
                  <a16:creationId xmlns:a16="http://schemas.microsoft.com/office/drawing/2014/main" id="{B2042856-2333-44FA-868A-49520139A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280" y="2292563"/>
              <a:ext cx="461118" cy="486735"/>
            </a:xfrm>
            <a:prstGeom prst="rect">
              <a:avLst/>
            </a:prstGeom>
          </p:spPr>
        </p:pic>
        <p:sp>
          <p:nvSpPr>
            <p:cNvPr id="27" name="TextBox 26">
              <a:extLst>
                <a:ext uri="{FF2B5EF4-FFF2-40B4-BE49-F238E27FC236}">
                  <a16:creationId xmlns:a16="http://schemas.microsoft.com/office/drawing/2014/main" id="{86D30090-648C-49CB-85D9-82C1B97F53B8}"/>
                </a:ext>
              </a:extLst>
            </p:cNvPr>
            <p:cNvSpPr txBox="1"/>
            <p:nvPr/>
          </p:nvSpPr>
          <p:spPr>
            <a:xfrm>
              <a:off x="3834989"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28" name="TextBox 27">
              <a:extLst>
                <a:ext uri="{FF2B5EF4-FFF2-40B4-BE49-F238E27FC236}">
                  <a16:creationId xmlns:a16="http://schemas.microsoft.com/office/drawing/2014/main" id="{4F877A80-419D-4FAB-AF19-33FF057D18AC}"/>
                </a:ext>
              </a:extLst>
            </p:cNvPr>
            <p:cNvSpPr txBox="1"/>
            <p:nvPr/>
          </p:nvSpPr>
          <p:spPr>
            <a:xfrm>
              <a:off x="3834989"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pic>
          <p:nvPicPr>
            <p:cNvPr id="36" name="Picture 35">
              <a:extLst>
                <a:ext uri="{FF2B5EF4-FFF2-40B4-BE49-F238E27FC236}">
                  <a16:creationId xmlns:a16="http://schemas.microsoft.com/office/drawing/2014/main" id="{BC691E4C-2505-4A3D-83B5-5DBA13B8D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546" y="3348669"/>
              <a:ext cx="408586" cy="431285"/>
            </a:xfrm>
            <a:prstGeom prst="rect">
              <a:avLst/>
            </a:prstGeom>
          </p:spPr>
        </p:pic>
      </p:grpSp>
      <p:pic>
        <p:nvPicPr>
          <p:cNvPr id="39" name="Picture 38">
            <a:extLst>
              <a:ext uri="{FF2B5EF4-FFF2-40B4-BE49-F238E27FC236}">
                <a16:creationId xmlns:a16="http://schemas.microsoft.com/office/drawing/2014/main" id="{DFA9A9B0-8D10-4C45-8A0F-1E57AF191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907" y="3348669"/>
            <a:ext cx="408586" cy="431285"/>
          </a:xfrm>
          <a:prstGeom prst="rect">
            <a:avLst/>
          </a:prstGeom>
        </p:spPr>
      </p:pic>
    </p:spTree>
    <p:extLst>
      <p:ext uri="{BB962C8B-B14F-4D97-AF65-F5344CB8AC3E}">
        <p14:creationId xmlns:p14="http://schemas.microsoft.com/office/powerpoint/2010/main" val="4484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9AE655-A16A-4C4C-9DD7-B744C7AE466A}"/>
              </a:ext>
            </a:extLst>
          </p:cNvPr>
          <p:cNvSpPr>
            <a:spLocks noGrp="1"/>
          </p:cNvSpPr>
          <p:nvPr>
            <p:ph type="title" idx="4294967295"/>
          </p:nvPr>
        </p:nvSpPr>
        <p:spPr>
          <a:xfrm>
            <a:off x="523701" y="2800437"/>
            <a:ext cx="8448675" cy="469900"/>
          </a:xfrm>
        </p:spPr>
        <p:txBody>
          <a:bodyPr/>
          <a:lstStyle/>
          <a:p>
            <a:pPr algn="ctr"/>
            <a:r>
              <a:rPr lang="en-US" b="0" spc="300" dirty="0">
                <a:latin typeface="Amazon Ember Light" panose="020B0403020204020204" pitchFamily="34" charset="0"/>
                <a:ea typeface="Amazon Ember Light" panose="020B0403020204020204" pitchFamily="34" charset="0"/>
                <a:cs typeface="Amazon Ember Light" panose="020B0403020204020204" pitchFamily="34" charset="0"/>
              </a:rPr>
              <a:t>“Run Kubernetes for me.”</a:t>
            </a:r>
          </a:p>
        </p:txBody>
      </p:sp>
      <p:grpSp>
        <p:nvGrpSpPr>
          <p:cNvPr id="8" name="Group 7">
            <a:extLst>
              <a:ext uri="{FF2B5EF4-FFF2-40B4-BE49-F238E27FC236}">
                <a16:creationId xmlns:a16="http://schemas.microsoft.com/office/drawing/2014/main" id="{81C8DDAC-12C6-4F0C-8700-1144F728A615}"/>
              </a:ext>
            </a:extLst>
          </p:cNvPr>
          <p:cNvGrpSpPr>
            <a:grpSpLocks noChangeAspect="1"/>
          </p:cNvGrpSpPr>
          <p:nvPr/>
        </p:nvGrpSpPr>
        <p:grpSpPr>
          <a:xfrm>
            <a:off x="3720994" y="848192"/>
            <a:ext cx="1702009" cy="1645920"/>
            <a:chOff x="3485826" y="819150"/>
            <a:chExt cx="2172348" cy="2100763"/>
          </a:xfrm>
        </p:grpSpPr>
        <p:sp>
          <p:nvSpPr>
            <p:cNvPr id="9" name="Freeform 6">
              <a:extLst>
                <a:ext uri="{FF2B5EF4-FFF2-40B4-BE49-F238E27FC236}">
                  <a16:creationId xmlns:a16="http://schemas.microsoft.com/office/drawing/2014/main" id="{132C927F-93A1-44B8-A81A-990A339C7B3D}"/>
                </a:ext>
              </a:extLst>
            </p:cNvPr>
            <p:cNvSpPr>
              <a:spLocks/>
            </p:cNvSpPr>
            <p:nvPr/>
          </p:nvSpPr>
          <p:spPr bwMode="auto">
            <a:xfrm>
              <a:off x="3485826" y="819150"/>
              <a:ext cx="2172348" cy="2100763"/>
            </a:xfrm>
            <a:custGeom>
              <a:avLst/>
              <a:gdLst>
                <a:gd name="T0" fmla="*/ 2852 w 2862"/>
                <a:gd name="T1" fmla="*/ 1712 h 2769"/>
                <a:gd name="T2" fmla="*/ 2597 w 2862"/>
                <a:gd name="T3" fmla="*/ 604 h 2769"/>
                <a:gd name="T4" fmla="*/ 2522 w 2862"/>
                <a:gd name="T5" fmla="*/ 511 h 2769"/>
                <a:gd name="T6" fmla="*/ 1490 w 2862"/>
                <a:gd name="T7" fmla="*/ 18 h 2769"/>
                <a:gd name="T8" fmla="*/ 1371 w 2862"/>
                <a:gd name="T9" fmla="*/ 18 h 2769"/>
                <a:gd name="T10" fmla="*/ 339 w 2862"/>
                <a:gd name="T11" fmla="*/ 511 h 2769"/>
                <a:gd name="T12" fmla="*/ 264 w 2862"/>
                <a:gd name="T13" fmla="*/ 604 h 2769"/>
                <a:gd name="T14" fmla="*/ 10 w 2862"/>
                <a:gd name="T15" fmla="*/ 1712 h 2769"/>
                <a:gd name="T16" fmla="*/ 37 w 2862"/>
                <a:gd name="T17" fmla="*/ 1829 h 2769"/>
                <a:gd name="T18" fmla="*/ 751 w 2862"/>
                <a:gd name="T19" fmla="*/ 2717 h 2769"/>
                <a:gd name="T20" fmla="*/ 858 w 2862"/>
                <a:gd name="T21" fmla="*/ 2769 h 2769"/>
                <a:gd name="T22" fmla="*/ 2004 w 2862"/>
                <a:gd name="T23" fmla="*/ 2769 h 2769"/>
                <a:gd name="T24" fmla="*/ 2111 w 2862"/>
                <a:gd name="T25" fmla="*/ 2717 h 2769"/>
                <a:gd name="T26" fmla="*/ 2825 w 2862"/>
                <a:gd name="T27" fmla="*/ 1829 h 2769"/>
                <a:gd name="T28" fmla="*/ 2852 w 2862"/>
                <a:gd name="T29" fmla="*/ 1712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2" h="2769">
                  <a:moveTo>
                    <a:pt x="2852" y="1712"/>
                  </a:moveTo>
                  <a:cubicBezTo>
                    <a:pt x="2597" y="604"/>
                    <a:pt x="2597" y="604"/>
                    <a:pt x="2597" y="604"/>
                  </a:cubicBezTo>
                  <a:cubicBezTo>
                    <a:pt x="2588" y="563"/>
                    <a:pt x="2560" y="529"/>
                    <a:pt x="2522" y="511"/>
                  </a:cubicBezTo>
                  <a:cubicBezTo>
                    <a:pt x="1490" y="18"/>
                    <a:pt x="1490" y="18"/>
                    <a:pt x="1490" y="18"/>
                  </a:cubicBezTo>
                  <a:cubicBezTo>
                    <a:pt x="1452" y="0"/>
                    <a:pt x="1409" y="0"/>
                    <a:pt x="1371" y="18"/>
                  </a:cubicBezTo>
                  <a:cubicBezTo>
                    <a:pt x="339" y="511"/>
                    <a:pt x="339" y="511"/>
                    <a:pt x="339" y="511"/>
                  </a:cubicBezTo>
                  <a:cubicBezTo>
                    <a:pt x="302" y="529"/>
                    <a:pt x="274" y="564"/>
                    <a:pt x="264" y="604"/>
                  </a:cubicBezTo>
                  <a:cubicBezTo>
                    <a:pt x="10" y="1712"/>
                    <a:pt x="10" y="1712"/>
                    <a:pt x="10" y="1712"/>
                  </a:cubicBezTo>
                  <a:cubicBezTo>
                    <a:pt x="0" y="1753"/>
                    <a:pt x="10" y="1796"/>
                    <a:pt x="37" y="1829"/>
                  </a:cubicBezTo>
                  <a:cubicBezTo>
                    <a:pt x="751" y="2717"/>
                    <a:pt x="751" y="2717"/>
                    <a:pt x="751" y="2717"/>
                  </a:cubicBezTo>
                  <a:cubicBezTo>
                    <a:pt x="777" y="2750"/>
                    <a:pt x="817" y="2769"/>
                    <a:pt x="858" y="2769"/>
                  </a:cubicBezTo>
                  <a:cubicBezTo>
                    <a:pt x="2004" y="2769"/>
                    <a:pt x="2004" y="2769"/>
                    <a:pt x="2004" y="2769"/>
                  </a:cubicBezTo>
                  <a:cubicBezTo>
                    <a:pt x="2046" y="2769"/>
                    <a:pt x="2085" y="2750"/>
                    <a:pt x="2111" y="2717"/>
                  </a:cubicBezTo>
                  <a:cubicBezTo>
                    <a:pt x="2825" y="1829"/>
                    <a:pt x="2825" y="1829"/>
                    <a:pt x="2825" y="1829"/>
                  </a:cubicBezTo>
                  <a:cubicBezTo>
                    <a:pt x="2852" y="1796"/>
                    <a:pt x="2862" y="1753"/>
                    <a:pt x="2852" y="17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D4D74C76-55C7-4578-B40C-936FBF9653D1}"/>
                </a:ext>
              </a:extLst>
            </p:cNvPr>
            <p:cNvSpPr>
              <a:spLocks noEditPoints="1"/>
            </p:cNvSpPr>
            <p:nvPr/>
          </p:nvSpPr>
          <p:spPr bwMode="auto">
            <a:xfrm>
              <a:off x="3559319" y="891689"/>
              <a:ext cx="2027270" cy="1957595"/>
            </a:xfrm>
            <a:custGeom>
              <a:avLst/>
              <a:gdLst>
                <a:gd name="T0" fmla="*/ 1244 w 2672"/>
                <a:gd name="T1" fmla="*/ 1044 h 2580"/>
                <a:gd name="T2" fmla="*/ 1161 w 2672"/>
                <a:gd name="T3" fmla="*/ 1084 h 2580"/>
                <a:gd name="T4" fmla="*/ 1078 w 2672"/>
                <a:gd name="T5" fmla="*/ 1494 h 2580"/>
                <a:gd name="T6" fmla="*/ 1067 w 2672"/>
                <a:gd name="T7" fmla="*/ 1495 h 2580"/>
                <a:gd name="T8" fmla="*/ 1124 w 2672"/>
                <a:gd name="T9" fmla="*/ 1566 h 2580"/>
                <a:gd name="T10" fmla="*/ 1357 w 2672"/>
                <a:gd name="T11" fmla="*/ 1623 h 2580"/>
                <a:gd name="T12" fmla="*/ 1290 w 2672"/>
                <a:gd name="T13" fmla="*/ 1645 h 2580"/>
                <a:gd name="T14" fmla="*/ 1471 w 2672"/>
                <a:gd name="T15" fmla="*/ 1930 h 2580"/>
                <a:gd name="T16" fmla="*/ 1622 w 2672"/>
                <a:gd name="T17" fmla="*/ 1226 h 2580"/>
                <a:gd name="T18" fmla="*/ 1642 w 2672"/>
                <a:gd name="T19" fmla="*/ 1315 h 2580"/>
                <a:gd name="T20" fmla="*/ 1941 w 2672"/>
                <a:gd name="T21" fmla="*/ 1343 h 2580"/>
                <a:gd name="T22" fmla="*/ 1437 w 2672"/>
                <a:gd name="T23" fmla="*/ 1074 h 2580"/>
                <a:gd name="T24" fmla="*/ 1509 w 2672"/>
                <a:gd name="T25" fmla="*/ 1083 h 2580"/>
                <a:gd name="T26" fmla="*/ 1601 w 2672"/>
                <a:gd name="T27" fmla="*/ 1494 h 2580"/>
                <a:gd name="T28" fmla="*/ 1570 w 2672"/>
                <a:gd name="T29" fmla="*/ 1498 h 2580"/>
                <a:gd name="T30" fmla="*/ 1545 w 2672"/>
                <a:gd name="T31" fmla="*/ 1565 h 2580"/>
                <a:gd name="T32" fmla="*/ 1335 w 2672"/>
                <a:gd name="T33" fmla="*/ 1447 h 2580"/>
                <a:gd name="T34" fmla="*/ 1230 w 2672"/>
                <a:gd name="T35" fmla="*/ 1316 h 2580"/>
                <a:gd name="T36" fmla="*/ 1064 w 2672"/>
                <a:gd name="T37" fmla="*/ 1267 h 2580"/>
                <a:gd name="T38" fmla="*/ 818 w 2672"/>
                <a:gd name="T39" fmla="*/ 1022 h 2580"/>
                <a:gd name="T40" fmla="*/ 2625 w 2672"/>
                <a:gd name="T41" fmla="*/ 1719 h 2580"/>
                <a:gd name="T42" fmla="*/ 44 w 2672"/>
                <a:gd name="T43" fmla="*/ 1719 h 2580"/>
                <a:gd name="T44" fmla="*/ 1258 w 2672"/>
                <a:gd name="T45" fmla="*/ 18 h 2580"/>
                <a:gd name="T46" fmla="*/ 2336 w 2672"/>
                <a:gd name="T47" fmla="*/ 460 h 2580"/>
                <a:gd name="T48" fmla="*/ 2219 w 2672"/>
                <a:gd name="T49" fmla="*/ 1593 h 2580"/>
                <a:gd name="T50" fmla="*/ 2289 w 2672"/>
                <a:gd name="T51" fmla="*/ 1617 h 2580"/>
                <a:gd name="T52" fmla="*/ 2315 w 2672"/>
                <a:gd name="T53" fmla="*/ 1502 h 2580"/>
                <a:gd name="T54" fmla="*/ 2112 w 2672"/>
                <a:gd name="T55" fmla="*/ 1451 h 2580"/>
                <a:gd name="T56" fmla="*/ 1987 w 2672"/>
                <a:gd name="T57" fmla="*/ 900 h 2580"/>
                <a:gd name="T58" fmla="*/ 2134 w 2672"/>
                <a:gd name="T59" fmla="*/ 777 h 2580"/>
                <a:gd name="T60" fmla="*/ 2073 w 2672"/>
                <a:gd name="T61" fmla="*/ 675 h 2580"/>
                <a:gd name="T62" fmla="*/ 1921 w 2672"/>
                <a:gd name="T63" fmla="*/ 802 h 2580"/>
                <a:gd name="T64" fmla="*/ 1398 w 2672"/>
                <a:gd name="T65" fmla="*/ 557 h 2580"/>
                <a:gd name="T66" fmla="*/ 1386 w 2672"/>
                <a:gd name="T67" fmla="*/ 421 h 2580"/>
                <a:gd name="T68" fmla="*/ 1335 w 2672"/>
                <a:gd name="T69" fmla="*/ 284 h 2580"/>
                <a:gd name="T70" fmla="*/ 1276 w 2672"/>
                <a:gd name="T71" fmla="*/ 362 h 2580"/>
                <a:gd name="T72" fmla="*/ 1272 w 2672"/>
                <a:gd name="T73" fmla="*/ 557 h 2580"/>
                <a:gd name="T74" fmla="*/ 762 w 2672"/>
                <a:gd name="T75" fmla="*/ 802 h 2580"/>
                <a:gd name="T76" fmla="*/ 648 w 2672"/>
                <a:gd name="T77" fmla="*/ 727 h 2580"/>
                <a:gd name="T78" fmla="*/ 553 w 2672"/>
                <a:gd name="T79" fmla="*/ 660 h 2580"/>
                <a:gd name="T80" fmla="*/ 524 w 2672"/>
                <a:gd name="T81" fmla="*/ 769 h 2580"/>
                <a:gd name="T82" fmla="*/ 683 w 2672"/>
                <a:gd name="T83" fmla="*/ 901 h 2580"/>
                <a:gd name="T84" fmla="*/ 558 w 2672"/>
                <a:gd name="T85" fmla="*/ 1452 h 2580"/>
                <a:gd name="T86" fmla="*/ 356 w 2672"/>
                <a:gd name="T87" fmla="*/ 1503 h 2580"/>
                <a:gd name="T88" fmla="*/ 305 w 2672"/>
                <a:gd name="T89" fmla="*/ 1575 h 2580"/>
                <a:gd name="T90" fmla="*/ 382 w 2672"/>
                <a:gd name="T91" fmla="*/ 1618 h 2580"/>
                <a:gd name="T92" fmla="*/ 553 w 2672"/>
                <a:gd name="T93" fmla="*/ 1564 h 2580"/>
                <a:gd name="T94" fmla="*/ 949 w 2672"/>
                <a:gd name="T95" fmla="*/ 1993 h 2580"/>
                <a:gd name="T96" fmla="*/ 891 w 2672"/>
                <a:gd name="T97" fmla="*/ 2146 h 2580"/>
                <a:gd name="T98" fmla="*/ 900 w 2672"/>
                <a:gd name="T99" fmla="*/ 2298 h 2580"/>
                <a:gd name="T100" fmla="*/ 966 w 2672"/>
                <a:gd name="T101" fmla="*/ 2244 h 2580"/>
                <a:gd name="T102" fmla="*/ 1066 w 2672"/>
                <a:gd name="T103" fmla="*/ 2050 h 2580"/>
                <a:gd name="T104" fmla="*/ 1618 w 2672"/>
                <a:gd name="T105" fmla="*/ 2073 h 2580"/>
                <a:gd name="T106" fmla="*/ 1712 w 2672"/>
                <a:gd name="T107" fmla="*/ 2258 h 2580"/>
                <a:gd name="T108" fmla="*/ 1811 w 2672"/>
                <a:gd name="T109" fmla="*/ 2192 h 2580"/>
                <a:gd name="T110" fmla="*/ 1732 w 2672"/>
                <a:gd name="T111" fmla="*/ 2018 h 2580"/>
                <a:gd name="T112" fmla="*/ 2084 w 2672"/>
                <a:gd name="T113" fmla="*/ 1575 h 2580"/>
                <a:gd name="T114" fmla="*/ 2219 w 2672"/>
                <a:gd name="T115" fmla="*/ 1593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2" h="2580">
                  <a:moveTo>
                    <a:pt x="1161" y="1084"/>
                  </a:moveTo>
                  <a:cubicBezTo>
                    <a:pt x="910" y="906"/>
                    <a:pt x="910" y="906"/>
                    <a:pt x="910" y="906"/>
                  </a:cubicBezTo>
                  <a:cubicBezTo>
                    <a:pt x="987" y="831"/>
                    <a:pt x="1086" y="775"/>
                    <a:pt x="1199" y="749"/>
                  </a:cubicBezTo>
                  <a:cubicBezTo>
                    <a:pt x="1220" y="744"/>
                    <a:pt x="1241" y="741"/>
                    <a:pt x="1261" y="738"/>
                  </a:cubicBezTo>
                  <a:cubicBezTo>
                    <a:pt x="1244" y="1044"/>
                    <a:pt x="1244" y="1044"/>
                    <a:pt x="1244" y="1044"/>
                  </a:cubicBezTo>
                  <a:cubicBezTo>
                    <a:pt x="1243" y="1045"/>
                    <a:pt x="1243" y="1045"/>
                    <a:pt x="1243" y="1045"/>
                  </a:cubicBezTo>
                  <a:cubicBezTo>
                    <a:pt x="1242" y="1045"/>
                    <a:pt x="1242" y="1045"/>
                    <a:pt x="1242" y="1045"/>
                  </a:cubicBezTo>
                  <a:cubicBezTo>
                    <a:pt x="1242" y="1045"/>
                    <a:pt x="1242" y="1045"/>
                    <a:pt x="1242" y="1045"/>
                  </a:cubicBezTo>
                  <a:cubicBezTo>
                    <a:pt x="1241" y="1072"/>
                    <a:pt x="1219" y="1094"/>
                    <a:pt x="1191" y="1094"/>
                  </a:cubicBezTo>
                  <a:cubicBezTo>
                    <a:pt x="1180" y="1094"/>
                    <a:pt x="1170" y="1090"/>
                    <a:pt x="1161" y="1084"/>
                  </a:cubicBezTo>
                  <a:cubicBezTo>
                    <a:pt x="1161" y="1084"/>
                    <a:pt x="1161" y="1084"/>
                    <a:pt x="1161" y="1084"/>
                  </a:cubicBezTo>
                  <a:close/>
                  <a:moveTo>
                    <a:pt x="1128" y="1546"/>
                  </a:moveTo>
                  <a:cubicBezTo>
                    <a:pt x="1128" y="1542"/>
                    <a:pt x="1128" y="1538"/>
                    <a:pt x="1127" y="1534"/>
                  </a:cubicBezTo>
                  <a:cubicBezTo>
                    <a:pt x="1122" y="1511"/>
                    <a:pt x="1101" y="1495"/>
                    <a:pt x="1078" y="1495"/>
                  </a:cubicBezTo>
                  <a:cubicBezTo>
                    <a:pt x="1078" y="1494"/>
                    <a:pt x="1078" y="1494"/>
                    <a:pt x="1078" y="1494"/>
                  </a:cubicBezTo>
                  <a:cubicBezTo>
                    <a:pt x="1078" y="1495"/>
                    <a:pt x="1078" y="1495"/>
                    <a:pt x="1078" y="1495"/>
                  </a:cubicBezTo>
                  <a:cubicBezTo>
                    <a:pt x="1077" y="1495"/>
                    <a:pt x="1077" y="1495"/>
                    <a:pt x="1077" y="1495"/>
                  </a:cubicBezTo>
                  <a:cubicBezTo>
                    <a:pt x="1074" y="1495"/>
                    <a:pt x="1071" y="1495"/>
                    <a:pt x="1068" y="1495"/>
                  </a:cubicBezTo>
                  <a:cubicBezTo>
                    <a:pt x="1068" y="1495"/>
                    <a:pt x="1068" y="1495"/>
                    <a:pt x="1068" y="1495"/>
                  </a:cubicBezTo>
                  <a:cubicBezTo>
                    <a:pt x="1067" y="1495"/>
                    <a:pt x="1067" y="1495"/>
                    <a:pt x="1067" y="1495"/>
                  </a:cubicBezTo>
                  <a:cubicBezTo>
                    <a:pt x="1067" y="1495"/>
                    <a:pt x="1067" y="1495"/>
                    <a:pt x="1067" y="1495"/>
                  </a:cubicBezTo>
                  <a:cubicBezTo>
                    <a:pt x="766" y="1546"/>
                    <a:pt x="766" y="1546"/>
                    <a:pt x="766" y="1546"/>
                  </a:cubicBezTo>
                  <a:cubicBezTo>
                    <a:pt x="812" y="1674"/>
                    <a:pt x="899" y="1779"/>
                    <a:pt x="1008" y="1849"/>
                  </a:cubicBezTo>
                  <a:cubicBezTo>
                    <a:pt x="1125" y="1567"/>
                    <a:pt x="1125" y="1567"/>
                    <a:pt x="1125" y="1567"/>
                  </a:cubicBezTo>
                  <a:cubicBezTo>
                    <a:pt x="1124" y="1566"/>
                    <a:pt x="1124" y="1566"/>
                    <a:pt x="1124" y="1566"/>
                  </a:cubicBezTo>
                  <a:cubicBezTo>
                    <a:pt x="1124" y="1566"/>
                    <a:pt x="1124" y="1566"/>
                    <a:pt x="1124" y="1566"/>
                  </a:cubicBezTo>
                  <a:cubicBezTo>
                    <a:pt x="1127" y="1559"/>
                    <a:pt x="1128" y="1553"/>
                    <a:pt x="1128" y="1546"/>
                  </a:cubicBezTo>
                  <a:close/>
                  <a:moveTo>
                    <a:pt x="1380" y="1646"/>
                  </a:moveTo>
                  <a:cubicBezTo>
                    <a:pt x="1380" y="1645"/>
                    <a:pt x="1380" y="1645"/>
                    <a:pt x="1380" y="1645"/>
                  </a:cubicBezTo>
                  <a:cubicBezTo>
                    <a:pt x="1375" y="1636"/>
                    <a:pt x="1367" y="1628"/>
                    <a:pt x="1357" y="1623"/>
                  </a:cubicBezTo>
                  <a:cubicBezTo>
                    <a:pt x="1350" y="1620"/>
                    <a:pt x="1342" y="1618"/>
                    <a:pt x="1335" y="1618"/>
                  </a:cubicBezTo>
                  <a:cubicBezTo>
                    <a:pt x="1334" y="1618"/>
                    <a:pt x="1334" y="1618"/>
                    <a:pt x="1333" y="1618"/>
                  </a:cubicBezTo>
                  <a:cubicBezTo>
                    <a:pt x="1333" y="1618"/>
                    <a:pt x="1333" y="1618"/>
                    <a:pt x="1333" y="1618"/>
                  </a:cubicBezTo>
                  <a:cubicBezTo>
                    <a:pt x="1333" y="1618"/>
                    <a:pt x="1333" y="1618"/>
                    <a:pt x="1333" y="1618"/>
                  </a:cubicBezTo>
                  <a:cubicBezTo>
                    <a:pt x="1315" y="1619"/>
                    <a:pt x="1299" y="1629"/>
                    <a:pt x="1290" y="1645"/>
                  </a:cubicBezTo>
                  <a:cubicBezTo>
                    <a:pt x="1290" y="1646"/>
                    <a:pt x="1290" y="1646"/>
                    <a:pt x="1290" y="1646"/>
                  </a:cubicBezTo>
                  <a:cubicBezTo>
                    <a:pt x="1289" y="1646"/>
                    <a:pt x="1289" y="1646"/>
                    <a:pt x="1289" y="1646"/>
                  </a:cubicBezTo>
                  <a:cubicBezTo>
                    <a:pt x="1141" y="1913"/>
                    <a:pt x="1141" y="1913"/>
                    <a:pt x="1141" y="1913"/>
                  </a:cubicBezTo>
                  <a:cubicBezTo>
                    <a:pt x="1203" y="1934"/>
                    <a:pt x="1268" y="1945"/>
                    <a:pt x="1335" y="1945"/>
                  </a:cubicBezTo>
                  <a:cubicBezTo>
                    <a:pt x="1380" y="1945"/>
                    <a:pt x="1425" y="1940"/>
                    <a:pt x="1471" y="1930"/>
                  </a:cubicBezTo>
                  <a:cubicBezTo>
                    <a:pt x="1491" y="1926"/>
                    <a:pt x="1510" y="1920"/>
                    <a:pt x="1529" y="1914"/>
                  </a:cubicBezTo>
                  <a:cubicBezTo>
                    <a:pt x="1381" y="1646"/>
                    <a:pt x="1381" y="1646"/>
                    <a:pt x="1381" y="1646"/>
                  </a:cubicBezTo>
                  <a:lnTo>
                    <a:pt x="1380" y="1646"/>
                  </a:lnTo>
                  <a:close/>
                  <a:moveTo>
                    <a:pt x="1850" y="1022"/>
                  </a:moveTo>
                  <a:cubicBezTo>
                    <a:pt x="1622" y="1226"/>
                    <a:pt x="1622" y="1226"/>
                    <a:pt x="1622" y="1226"/>
                  </a:cubicBezTo>
                  <a:cubicBezTo>
                    <a:pt x="1623" y="1227"/>
                    <a:pt x="1623" y="1227"/>
                    <a:pt x="1623" y="1227"/>
                  </a:cubicBezTo>
                  <a:cubicBezTo>
                    <a:pt x="1622" y="1227"/>
                    <a:pt x="1622" y="1227"/>
                    <a:pt x="1622" y="1227"/>
                  </a:cubicBezTo>
                  <a:cubicBezTo>
                    <a:pt x="1614" y="1234"/>
                    <a:pt x="1609" y="1243"/>
                    <a:pt x="1606" y="1254"/>
                  </a:cubicBezTo>
                  <a:cubicBezTo>
                    <a:pt x="1605" y="1258"/>
                    <a:pt x="1605" y="1262"/>
                    <a:pt x="1605" y="1265"/>
                  </a:cubicBezTo>
                  <a:cubicBezTo>
                    <a:pt x="1605" y="1288"/>
                    <a:pt x="1620" y="1308"/>
                    <a:pt x="1642" y="1315"/>
                  </a:cubicBezTo>
                  <a:cubicBezTo>
                    <a:pt x="1643" y="1315"/>
                    <a:pt x="1643" y="1315"/>
                    <a:pt x="1643" y="1315"/>
                  </a:cubicBezTo>
                  <a:cubicBezTo>
                    <a:pt x="1643" y="1315"/>
                    <a:pt x="1643" y="1315"/>
                    <a:pt x="1643" y="1315"/>
                  </a:cubicBezTo>
                  <a:cubicBezTo>
                    <a:pt x="1643" y="1316"/>
                    <a:pt x="1643" y="1316"/>
                    <a:pt x="1643" y="1316"/>
                  </a:cubicBezTo>
                  <a:cubicBezTo>
                    <a:pt x="1938" y="1401"/>
                    <a:pt x="1938" y="1401"/>
                    <a:pt x="1938" y="1401"/>
                  </a:cubicBezTo>
                  <a:cubicBezTo>
                    <a:pt x="1940" y="1382"/>
                    <a:pt x="1941" y="1362"/>
                    <a:pt x="1941" y="1343"/>
                  </a:cubicBezTo>
                  <a:cubicBezTo>
                    <a:pt x="1941" y="1297"/>
                    <a:pt x="1936" y="1252"/>
                    <a:pt x="1925" y="1206"/>
                  </a:cubicBezTo>
                  <a:cubicBezTo>
                    <a:pt x="1910" y="1139"/>
                    <a:pt x="1884" y="1077"/>
                    <a:pt x="1850" y="1022"/>
                  </a:cubicBezTo>
                  <a:close/>
                  <a:moveTo>
                    <a:pt x="1426" y="1044"/>
                  </a:moveTo>
                  <a:cubicBezTo>
                    <a:pt x="1426" y="1044"/>
                    <a:pt x="1426" y="1044"/>
                    <a:pt x="1426" y="1044"/>
                  </a:cubicBezTo>
                  <a:cubicBezTo>
                    <a:pt x="1427" y="1055"/>
                    <a:pt x="1430" y="1065"/>
                    <a:pt x="1437" y="1074"/>
                  </a:cubicBezTo>
                  <a:cubicBezTo>
                    <a:pt x="1448" y="1086"/>
                    <a:pt x="1462" y="1093"/>
                    <a:pt x="1477" y="1093"/>
                  </a:cubicBezTo>
                  <a:cubicBezTo>
                    <a:pt x="1488" y="1093"/>
                    <a:pt x="1499" y="1090"/>
                    <a:pt x="1508" y="1083"/>
                  </a:cubicBezTo>
                  <a:cubicBezTo>
                    <a:pt x="1508" y="1083"/>
                    <a:pt x="1508" y="1083"/>
                    <a:pt x="1508" y="1083"/>
                  </a:cubicBezTo>
                  <a:cubicBezTo>
                    <a:pt x="1508" y="1083"/>
                    <a:pt x="1508" y="1083"/>
                    <a:pt x="1508" y="1083"/>
                  </a:cubicBezTo>
                  <a:cubicBezTo>
                    <a:pt x="1509" y="1083"/>
                    <a:pt x="1509" y="1083"/>
                    <a:pt x="1509" y="1083"/>
                  </a:cubicBezTo>
                  <a:cubicBezTo>
                    <a:pt x="1758" y="907"/>
                    <a:pt x="1758" y="907"/>
                    <a:pt x="1758" y="907"/>
                  </a:cubicBezTo>
                  <a:cubicBezTo>
                    <a:pt x="1664" y="815"/>
                    <a:pt x="1541" y="755"/>
                    <a:pt x="1409" y="738"/>
                  </a:cubicBezTo>
                  <a:cubicBezTo>
                    <a:pt x="1426" y="1044"/>
                    <a:pt x="1426" y="1044"/>
                    <a:pt x="1426" y="1044"/>
                  </a:cubicBezTo>
                  <a:close/>
                  <a:moveTo>
                    <a:pt x="1602" y="1494"/>
                  </a:moveTo>
                  <a:cubicBezTo>
                    <a:pt x="1601" y="1494"/>
                    <a:pt x="1601" y="1494"/>
                    <a:pt x="1601" y="1494"/>
                  </a:cubicBezTo>
                  <a:cubicBezTo>
                    <a:pt x="1598" y="1494"/>
                    <a:pt x="1595" y="1493"/>
                    <a:pt x="1592" y="1493"/>
                  </a:cubicBezTo>
                  <a:cubicBezTo>
                    <a:pt x="1591" y="1493"/>
                    <a:pt x="1590" y="1493"/>
                    <a:pt x="1590" y="1493"/>
                  </a:cubicBezTo>
                  <a:cubicBezTo>
                    <a:pt x="1589" y="1493"/>
                    <a:pt x="1589" y="1493"/>
                    <a:pt x="1589" y="1493"/>
                  </a:cubicBezTo>
                  <a:cubicBezTo>
                    <a:pt x="1590" y="1493"/>
                    <a:pt x="1590" y="1493"/>
                    <a:pt x="1590" y="1493"/>
                  </a:cubicBezTo>
                  <a:cubicBezTo>
                    <a:pt x="1583" y="1494"/>
                    <a:pt x="1576" y="1495"/>
                    <a:pt x="1570" y="1498"/>
                  </a:cubicBezTo>
                  <a:cubicBezTo>
                    <a:pt x="1552" y="1507"/>
                    <a:pt x="1541" y="1525"/>
                    <a:pt x="1541" y="1544"/>
                  </a:cubicBezTo>
                  <a:cubicBezTo>
                    <a:pt x="1541" y="1551"/>
                    <a:pt x="1542" y="1558"/>
                    <a:pt x="1545" y="1565"/>
                  </a:cubicBezTo>
                  <a:cubicBezTo>
                    <a:pt x="1545" y="1565"/>
                    <a:pt x="1545" y="1565"/>
                    <a:pt x="1545" y="1565"/>
                  </a:cubicBezTo>
                  <a:cubicBezTo>
                    <a:pt x="1545" y="1565"/>
                    <a:pt x="1545" y="1565"/>
                    <a:pt x="1545" y="1565"/>
                  </a:cubicBezTo>
                  <a:cubicBezTo>
                    <a:pt x="1545" y="1565"/>
                    <a:pt x="1545" y="1565"/>
                    <a:pt x="1545" y="1565"/>
                  </a:cubicBezTo>
                  <a:cubicBezTo>
                    <a:pt x="1663" y="1850"/>
                    <a:pt x="1663" y="1850"/>
                    <a:pt x="1663" y="1850"/>
                  </a:cubicBezTo>
                  <a:cubicBezTo>
                    <a:pt x="1776" y="1778"/>
                    <a:pt x="1861" y="1670"/>
                    <a:pt x="1906" y="1545"/>
                  </a:cubicBezTo>
                  <a:cubicBezTo>
                    <a:pt x="1602" y="1494"/>
                    <a:pt x="1602" y="1494"/>
                    <a:pt x="1602" y="1494"/>
                  </a:cubicBezTo>
                  <a:close/>
                  <a:moveTo>
                    <a:pt x="1251" y="1406"/>
                  </a:moveTo>
                  <a:cubicBezTo>
                    <a:pt x="1335" y="1447"/>
                    <a:pt x="1335" y="1447"/>
                    <a:pt x="1335" y="1447"/>
                  </a:cubicBezTo>
                  <a:cubicBezTo>
                    <a:pt x="1419" y="1407"/>
                    <a:pt x="1419" y="1407"/>
                    <a:pt x="1419" y="1407"/>
                  </a:cubicBezTo>
                  <a:cubicBezTo>
                    <a:pt x="1440" y="1316"/>
                    <a:pt x="1440" y="1316"/>
                    <a:pt x="1440" y="1316"/>
                  </a:cubicBezTo>
                  <a:cubicBezTo>
                    <a:pt x="1382" y="1243"/>
                    <a:pt x="1382" y="1243"/>
                    <a:pt x="1382" y="1243"/>
                  </a:cubicBezTo>
                  <a:cubicBezTo>
                    <a:pt x="1288" y="1243"/>
                    <a:pt x="1288" y="1243"/>
                    <a:pt x="1288" y="1243"/>
                  </a:cubicBezTo>
                  <a:cubicBezTo>
                    <a:pt x="1230" y="1316"/>
                    <a:pt x="1230" y="1316"/>
                    <a:pt x="1230" y="1316"/>
                  </a:cubicBezTo>
                  <a:lnTo>
                    <a:pt x="1251" y="1406"/>
                  </a:lnTo>
                  <a:close/>
                  <a:moveTo>
                    <a:pt x="1027" y="1316"/>
                  </a:moveTo>
                  <a:cubicBezTo>
                    <a:pt x="1027" y="1316"/>
                    <a:pt x="1027" y="1316"/>
                    <a:pt x="1027" y="1316"/>
                  </a:cubicBezTo>
                  <a:cubicBezTo>
                    <a:pt x="1037" y="1313"/>
                    <a:pt x="1046" y="1307"/>
                    <a:pt x="1053" y="1299"/>
                  </a:cubicBezTo>
                  <a:cubicBezTo>
                    <a:pt x="1061" y="1289"/>
                    <a:pt x="1064" y="1278"/>
                    <a:pt x="1064" y="1267"/>
                  </a:cubicBezTo>
                  <a:cubicBezTo>
                    <a:pt x="1064" y="1253"/>
                    <a:pt x="1058" y="1238"/>
                    <a:pt x="1047" y="1228"/>
                  </a:cubicBezTo>
                  <a:cubicBezTo>
                    <a:pt x="1047" y="1228"/>
                    <a:pt x="1047" y="1228"/>
                    <a:pt x="1047" y="1228"/>
                  </a:cubicBezTo>
                  <a:cubicBezTo>
                    <a:pt x="1047" y="1228"/>
                    <a:pt x="1047" y="1228"/>
                    <a:pt x="1047" y="1228"/>
                  </a:cubicBezTo>
                  <a:cubicBezTo>
                    <a:pt x="1047" y="1227"/>
                    <a:pt x="1047" y="1227"/>
                    <a:pt x="1047" y="1227"/>
                  </a:cubicBezTo>
                  <a:cubicBezTo>
                    <a:pt x="818" y="1022"/>
                    <a:pt x="818" y="1022"/>
                    <a:pt x="818" y="1022"/>
                  </a:cubicBezTo>
                  <a:cubicBezTo>
                    <a:pt x="761" y="1115"/>
                    <a:pt x="729" y="1223"/>
                    <a:pt x="729" y="1336"/>
                  </a:cubicBezTo>
                  <a:cubicBezTo>
                    <a:pt x="729" y="1358"/>
                    <a:pt x="730" y="1380"/>
                    <a:pt x="733" y="1402"/>
                  </a:cubicBezTo>
                  <a:cubicBezTo>
                    <a:pt x="1026" y="1317"/>
                    <a:pt x="1026" y="1317"/>
                    <a:pt x="1026" y="1317"/>
                  </a:cubicBezTo>
                  <a:lnTo>
                    <a:pt x="1027" y="1316"/>
                  </a:lnTo>
                  <a:close/>
                  <a:moveTo>
                    <a:pt x="2625" y="1719"/>
                  </a:moveTo>
                  <a:cubicBezTo>
                    <a:pt x="1986" y="2514"/>
                    <a:pt x="1986" y="2514"/>
                    <a:pt x="1986" y="2514"/>
                  </a:cubicBezTo>
                  <a:cubicBezTo>
                    <a:pt x="1952" y="2556"/>
                    <a:pt x="1902" y="2580"/>
                    <a:pt x="1848" y="2580"/>
                  </a:cubicBezTo>
                  <a:cubicBezTo>
                    <a:pt x="822" y="2580"/>
                    <a:pt x="822" y="2580"/>
                    <a:pt x="822" y="2580"/>
                  </a:cubicBezTo>
                  <a:cubicBezTo>
                    <a:pt x="768" y="2580"/>
                    <a:pt x="717" y="2556"/>
                    <a:pt x="684" y="2514"/>
                  </a:cubicBezTo>
                  <a:cubicBezTo>
                    <a:pt x="44" y="1719"/>
                    <a:pt x="44" y="1719"/>
                    <a:pt x="44" y="1719"/>
                  </a:cubicBezTo>
                  <a:cubicBezTo>
                    <a:pt x="41" y="1714"/>
                    <a:pt x="37" y="1710"/>
                    <a:pt x="34" y="1705"/>
                  </a:cubicBezTo>
                  <a:cubicBezTo>
                    <a:pt x="8" y="1665"/>
                    <a:pt x="0" y="1617"/>
                    <a:pt x="10" y="1571"/>
                  </a:cubicBezTo>
                  <a:cubicBezTo>
                    <a:pt x="238" y="579"/>
                    <a:pt x="238" y="579"/>
                    <a:pt x="238" y="579"/>
                  </a:cubicBezTo>
                  <a:cubicBezTo>
                    <a:pt x="250" y="527"/>
                    <a:pt x="285" y="483"/>
                    <a:pt x="334" y="460"/>
                  </a:cubicBezTo>
                  <a:cubicBezTo>
                    <a:pt x="1258" y="18"/>
                    <a:pt x="1258" y="18"/>
                    <a:pt x="1258" y="18"/>
                  </a:cubicBezTo>
                  <a:cubicBezTo>
                    <a:pt x="1276" y="10"/>
                    <a:pt x="1294" y="5"/>
                    <a:pt x="1314" y="2"/>
                  </a:cubicBezTo>
                  <a:cubicBezTo>
                    <a:pt x="1318" y="2"/>
                    <a:pt x="1322" y="1"/>
                    <a:pt x="1326" y="1"/>
                  </a:cubicBezTo>
                  <a:cubicBezTo>
                    <a:pt x="1326" y="1"/>
                    <a:pt x="1326" y="1"/>
                    <a:pt x="1326" y="1"/>
                  </a:cubicBezTo>
                  <a:cubicBezTo>
                    <a:pt x="1355" y="0"/>
                    <a:pt x="1385" y="6"/>
                    <a:pt x="1411" y="18"/>
                  </a:cubicBezTo>
                  <a:cubicBezTo>
                    <a:pt x="2336" y="460"/>
                    <a:pt x="2336" y="460"/>
                    <a:pt x="2336" y="460"/>
                  </a:cubicBezTo>
                  <a:cubicBezTo>
                    <a:pt x="2384" y="483"/>
                    <a:pt x="2419" y="527"/>
                    <a:pt x="2431" y="579"/>
                  </a:cubicBezTo>
                  <a:cubicBezTo>
                    <a:pt x="2660" y="1570"/>
                    <a:pt x="2660" y="1570"/>
                    <a:pt x="2660" y="1570"/>
                  </a:cubicBezTo>
                  <a:cubicBezTo>
                    <a:pt x="2672" y="1622"/>
                    <a:pt x="2659" y="1677"/>
                    <a:pt x="2625" y="1719"/>
                  </a:cubicBezTo>
                  <a:close/>
                  <a:moveTo>
                    <a:pt x="2219" y="1593"/>
                  </a:moveTo>
                  <a:cubicBezTo>
                    <a:pt x="2219" y="1593"/>
                    <a:pt x="2219" y="1593"/>
                    <a:pt x="2219" y="1593"/>
                  </a:cubicBezTo>
                  <a:cubicBezTo>
                    <a:pt x="2237" y="1600"/>
                    <a:pt x="2251" y="1608"/>
                    <a:pt x="2271" y="1613"/>
                  </a:cubicBezTo>
                  <a:cubicBezTo>
                    <a:pt x="2276" y="1614"/>
                    <a:pt x="2282" y="1615"/>
                    <a:pt x="2286" y="1617"/>
                  </a:cubicBezTo>
                  <a:cubicBezTo>
                    <a:pt x="2287" y="1617"/>
                    <a:pt x="2287" y="1617"/>
                    <a:pt x="2288" y="1617"/>
                  </a:cubicBezTo>
                  <a:cubicBezTo>
                    <a:pt x="2288" y="1617"/>
                    <a:pt x="2288" y="1617"/>
                    <a:pt x="2288" y="1617"/>
                  </a:cubicBezTo>
                  <a:cubicBezTo>
                    <a:pt x="2289" y="1617"/>
                    <a:pt x="2289" y="1617"/>
                    <a:pt x="2289" y="1617"/>
                  </a:cubicBezTo>
                  <a:cubicBezTo>
                    <a:pt x="2289" y="1617"/>
                    <a:pt x="2289" y="1617"/>
                    <a:pt x="2289" y="1617"/>
                  </a:cubicBezTo>
                  <a:cubicBezTo>
                    <a:pt x="2294" y="1618"/>
                    <a:pt x="2299" y="1619"/>
                    <a:pt x="2304" y="1619"/>
                  </a:cubicBezTo>
                  <a:cubicBezTo>
                    <a:pt x="2333" y="1619"/>
                    <a:pt x="2358" y="1601"/>
                    <a:pt x="2365" y="1574"/>
                  </a:cubicBezTo>
                  <a:cubicBezTo>
                    <a:pt x="2365" y="1570"/>
                    <a:pt x="2366" y="1566"/>
                    <a:pt x="2366" y="1562"/>
                  </a:cubicBezTo>
                  <a:cubicBezTo>
                    <a:pt x="2366" y="1535"/>
                    <a:pt x="2345" y="1509"/>
                    <a:pt x="2315" y="1502"/>
                  </a:cubicBezTo>
                  <a:cubicBezTo>
                    <a:pt x="2310" y="1501"/>
                    <a:pt x="2303" y="1499"/>
                    <a:pt x="2298" y="1498"/>
                  </a:cubicBezTo>
                  <a:cubicBezTo>
                    <a:pt x="2277" y="1494"/>
                    <a:pt x="2261" y="1495"/>
                    <a:pt x="2242" y="1494"/>
                  </a:cubicBezTo>
                  <a:cubicBezTo>
                    <a:pt x="2201" y="1489"/>
                    <a:pt x="2167" y="1486"/>
                    <a:pt x="2137" y="1476"/>
                  </a:cubicBezTo>
                  <a:cubicBezTo>
                    <a:pt x="2125" y="1472"/>
                    <a:pt x="2116" y="1457"/>
                    <a:pt x="2112" y="1451"/>
                  </a:cubicBezTo>
                  <a:cubicBezTo>
                    <a:pt x="2112" y="1451"/>
                    <a:pt x="2112" y="1451"/>
                    <a:pt x="2112" y="1451"/>
                  </a:cubicBezTo>
                  <a:cubicBezTo>
                    <a:pt x="2088" y="1444"/>
                    <a:pt x="2088" y="1444"/>
                    <a:pt x="2088" y="1444"/>
                  </a:cubicBezTo>
                  <a:cubicBezTo>
                    <a:pt x="2093" y="1410"/>
                    <a:pt x="2095" y="1376"/>
                    <a:pt x="2095" y="1341"/>
                  </a:cubicBezTo>
                  <a:cubicBezTo>
                    <a:pt x="2095" y="1285"/>
                    <a:pt x="2089" y="1228"/>
                    <a:pt x="2076" y="1171"/>
                  </a:cubicBezTo>
                  <a:cubicBezTo>
                    <a:pt x="2055" y="1078"/>
                    <a:pt x="2017" y="993"/>
                    <a:pt x="1967" y="918"/>
                  </a:cubicBezTo>
                  <a:cubicBezTo>
                    <a:pt x="1973" y="913"/>
                    <a:pt x="1984" y="903"/>
                    <a:pt x="1987" y="900"/>
                  </a:cubicBezTo>
                  <a:cubicBezTo>
                    <a:pt x="1987" y="900"/>
                    <a:pt x="1987" y="900"/>
                    <a:pt x="1987" y="900"/>
                  </a:cubicBezTo>
                  <a:cubicBezTo>
                    <a:pt x="1987" y="899"/>
                    <a:pt x="1987" y="899"/>
                    <a:pt x="1987" y="899"/>
                  </a:cubicBezTo>
                  <a:cubicBezTo>
                    <a:pt x="1988" y="889"/>
                    <a:pt x="1987" y="878"/>
                    <a:pt x="1998" y="867"/>
                  </a:cubicBezTo>
                  <a:cubicBezTo>
                    <a:pt x="2021" y="845"/>
                    <a:pt x="2050" y="827"/>
                    <a:pt x="2085" y="806"/>
                  </a:cubicBezTo>
                  <a:cubicBezTo>
                    <a:pt x="2101" y="796"/>
                    <a:pt x="2117" y="790"/>
                    <a:pt x="2134" y="777"/>
                  </a:cubicBezTo>
                  <a:cubicBezTo>
                    <a:pt x="2137" y="774"/>
                    <a:pt x="2142" y="770"/>
                    <a:pt x="2146" y="767"/>
                  </a:cubicBezTo>
                  <a:cubicBezTo>
                    <a:pt x="2164" y="753"/>
                    <a:pt x="2173" y="733"/>
                    <a:pt x="2173" y="714"/>
                  </a:cubicBezTo>
                  <a:cubicBezTo>
                    <a:pt x="2173" y="702"/>
                    <a:pt x="2169" y="690"/>
                    <a:pt x="2161" y="680"/>
                  </a:cubicBezTo>
                  <a:cubicBezTo>
                    <a:pt x="2150" y="666"/>
                    <a:pt x="2133" y="659"/>
                    <a:pt x="2116" y="659"/>
                  </a:cubicBezTo>
                  <a:cubicBezTo>
                    <a:pt x="2101" y="659"/>
                    <a:pt x="2086" y="664"/>
                    <a:pt x="2073" y="675"/>
                  </a:cubicBezTo>
                  <a:cubicBezTo>
                    <a:pt x="2069" y="678"/>
                    <a:pt x="2064" y="682"/>
                    <a:pt x="2060" y="685"/>
                  </a:cubicBezTo>
                  <a:cubicBezTo>
                    <a:pt x="2044" y="698"/>
                    <a:pt x="2034" y="712"/>
                    <a:pt x="2021" y="726"/>
                  </a:cubicBezTo>
                  <a:cubicBezTo>
                    <a:pt x="2021" y="726"/>
                    <a:pt x="2021" y="726"/>
                    <a:pt x="2021" y="726"/>
                  </a:cubicBezTo>
                  <a:cubicBezTo>
                    <a:pt x="1992" y="755"/>
                    <a:pt x="1969" y="780"/>
                    <a:pt x="1942" y="797"/>
                  </a:cubicBezTo>
                  <a:cubicBezTo>
                    <a:pt x="1936" y="801"/>
                    <a:pt x="1928" y="802"/>
                    <a:pt x="1921" y="802"/>
                  </a:cubicBezTo>
                  <a:cubicBezTo>
                    <a:pt x="1916" y="802"/>
                    <a:pt x="1911" y="801"/>
                    <a:pt x="1907" y="801"/>
                  </a:cubicBezTo>
                  <a:cubicBezTo>
                    <a:pt x="1907" y="801"/>
                    <a:pt x="1907" y="801"/>
                    <a:pt x="1907" y="801"/>
                  </a:cubicBezTo>
                  <a:cubicBezTo>
                    <a:pt x="1885" y="817"/>
                    <a:pt x="1885" y="817"/>
                    <a:pt x="1885" y="817"/>
                  </a:cubicBezTo>
                  <a:cubicBezTo>
                    <a:pt x="1758" y="684"/>
                    <a:pt x="1586" y="599"/>
                    <a:pt x="1400" y="582"/>
                  </a:cubicBezTo>
                  <a:cubicBezTo>
                    <a:pt x="1399" y="574"/>
                    <a:pt x="1399" y="561"/>
                    <a:pt x="1398" y="557"/>
                  </a:cubicBezTo>
                  <a:cubicBezTo>
                    <a:pt x="1398" y="556"/>
                    <a:pt x="1398" y="556"/>
                    <a:pt x="1398" y="556"/>
                  </a:cubicBezTo>
                  <a:cubicBezTo>
                    <a:pt x="1398" y="556"/>
                    <a:pt x="1398" y="556"/>
                    <a:pt x="1398" y="556"/>
                  </a:cubicBezTo>
                  <a:cubicBezTo>
                    <a:pt x="1391" y="549"/>
                    <a:pt x="1382" y="543"/>
                    <a:pt x="1379" y="527"/>
                  </a:cubicBezTo>
                  <a:cubicBezTo>
                    <a:pt x="1379" y="521"/>
                    <a:pt x="1379" y="514"/>
                    <a:pt x="1379" y="507"/>
                  </a:cubicBezTo>
                  <a:cubicBezTo>
                    <a:pt x="1379" y="482"/>
                    <a:pt x="1382" y="454"/>
                    <a:pt x="1386" y="421"/>
                  </a:cubicBezTo>
                  <a:cubicBezTo>
                    <a:pt x="1389" y="402"/>
                    <a:pt x="1393" y="386"/>
                    <a:pt x="1394" y="366"/>
                  </a:cubicBezTo>
                  <a:cubicBezTo>
                    <a:pt x="1394" y="364"/>
                    <a:pt x="1394" y="363"/>
                    <a:pt x="1394" y="362"/>
                  </a:cubicBezTo>
                  <a:cubicBezTo>
                    <a:pt x="1394" y="358"/>
                    <a:pt x="1394" y="353"/>
                    <a:pt x="1394" y="349"/>
                  </a:cubicBezTo>
                  <a:cubicBezTo>
                    <a:pt x="1394" y="313"/>
                    <a:pt x="1367" y="283"/>
                    <a:pt x="1335" y="283"/>
                  </a:cubicBezTo>
                  <a:cubicBezTo>
                    <a:pt x="1335" y="284"/>
                    <a:pt x="1335" y="284"/>
                    <a:pt x="1335" y="284"/>
                  </a:cubicBezTo>
                  <a:cubicBezTo>
                    <a:pt x="1335" y="283"/>
                    <a:pt x="1335" y="283"/>
                    <a:pt x="1335" y="283"/>
                  </a:cubicBezTo>
                  <a:cubicBezTo>
                    <a:pt x="1319" y="283"/>
                    <a:pt x="1304" y="291"/>
                    <a:pt x="1293" y="303"/>
                  </a:cubicBezTo>
                  <a:cubicBezTo>
                    <a:pt x="1282" y="314"/>
                    <a:pt x="1276" y="331"/>
                    <a:pt x="1276" y="349"/>
                  </a:cubicBezTo>
                  <a:cubicBezTo>
                    <a:pt x="1276" y="350"/>
                    <a:pt x="1276" y="350"/>
                    <a:pt x="1276" y="351"/>
                  </a:cubicBezTo>
                  <a:cubicBezTo>
                    <a:pt x="1276" y="354"/>
                    <a:pt x="1276" y="358"/>
                    <a:pt x="1276" y="362"/>
                  </a:cubicBezTo>
                  <a:cubicBezTo>
                    <a:pt x="1276" y="363"/>
                    <a:pt x="1276" y="365"/>
                    <a:pt x="1276" y="366"/>
                  </a:cubicBezTo>
                  <a:cubicBezTo>
                    <a:pt x="1277" y="386"/>
                    <a:pt x="1281" y="402"/>
                    <a:pt x="1284" y="421"/>
                  </a:cubicBezTo>
                  <a:cubicBezTo>
                    <a:pt x="1288" y="453"/>
                    <a:pt x="1291" y="481"/>
                    <a:pt x="1291" y="507"/>
                  </a:cubicBezTo>
                  <a:cubicBezTo>
                    <a:pt x="1291" y="514"/>
                    <a:pt x="1291" y="521"/>
                    <a:pt x="1290" y="527"/>
                  </a:cubicBezTo>
                  <a:cubicBezTo>
                    <a:pt x="1288" y="539"/>
                    <a:pt x="1279" y="550"/>
                    <a:pt x="1272" y="557"/>
                  </a:cubicBezTo>
                  <a:cubicBezTo>
                    <a:pt x="1271" y="557"/>
                    <a:pt x="1271" y="557"/>
                    <a:pt x="1271" y="557"/>
                  </a:cubicBezTo>
                  <a:cubicBezTo>
                    <a:pt x="1270" y="582"/>
                    <a:pt x="1270" y="582"/>
                    <a:pt x="1270" y="582"/>
                  </a:cubicBezTo>
                  <a:cubicBezTo>
                    <a:pt x="1235" y="585"/>
                    <a:pt x="1200" y="590"/>
                    <a:pt x="1165" y="598"/>
                  </a:cubicBezTo>
                  <a:cubicBezTo>
                    <a:pt x="1013" y="633"/>
                    <a:pt x="882" y="711"/>
                    <a:pt x="782" y="816"/>
                  </a:cubicBezTo>
                  <a:cubicBezTo>
                    <a:pt x="776" y="812"/>
                    <a:pt x="765" y="804"/>
                    <a:pt x="762" y="802"/>
                  </a:cubicBezTo>
                  <a:cubicBezTo>
                    <a:pt x="761" y="801"/>
                    <a:pt x="761" y="801"/>
                    <a:pt x="761" y="801"/>
                  </a:cubicBezTo>
                  <a:cubicBezTo>
                    <a:pt x="761" y="801"/>
                    <a:pt x="761" y="801"/>
                    <a:pt x="761" y="801"/>
                  </a:cubicBezTo>
                  <a:cubicBezTo>
                    <a:pt x="756" y="802"/>
                    <a:pt x="751" y="803"/>
                    <a:pt x="745" y="803"/>
                  </a:cubicBezTo>
                  <a:cubicBezTo>
                    <a:pt x="740" y="803"/>
                    <a:pt x="734" y="802"/>
                    <a:pt x="727" y="798"/>
                  </a:cubicBezTo>
                  <a:cubicBezTo>
                    <a:pt x="701" y="781"/>
                    <a:pt x="677" y="756"/>
                    <a:pt x="648" y="727"/>
                  </a:cubicBezTo>
                  <a:cubicBezTo>
                    <a:pt x="648" y="727"/>
                    <a:pt x="648" y="727"/>
                    <a:pt x="648" y="727"/>
                  </a:cubicBezTo>
                  <a:cubicBezTo>
                    <a:pt x="635" y="713"/>
                    <a:pt x="625" y="700"/>
                    <a:pt x="610" y="686"/>
                  </a:cubicBezTo>
                  <a:cubicBezTo>
                    <a:pt x="606" y="683"/>
                    <a:pt x="601" y="679"/>
                    <a:pt x="597" y="676"/>
                  </a:cubicBezTo>
                  <a:cubicBezTo>
                    <a:pt x="584" y="666"/>
                    <a:pt x="570" y="661"/>
                    <a:pt x="555" y="660"/>
                  </a:cubicBezTo>
                  <a:cubicBezTo>
                    <a:pt x="555" y="660"/>
                    <a:pt x="554" y="660"/>
                    <a:pt x="553" y="660"/>
                  </a:cubicBezTo>
                  <a:cubicBezTo>
                    <a:pt x="536" y="660"/>
                    <a:pt x="519" y="667"/>
                    <a:pt x="508" y="681"/>
                  </a:cubicBezTo>
                  <a:cubicBezTo>
                    <a:pt x="500" y="691"/>
                    <a:pt x="497" y="703"/>
                    <a:pt x="497" y="715"/>
                  </a:cubicBezTo>
                  <a:cubicBezTo>
                    <a:pt x="497" y="735"/>
                    <a:pt x="506" y="754"/>
                    <a:pt x="523" y="768"/>
                  </a:cubicBezTo>
                  <a:cubicBezTo>
                    <a:pt x="523" y="768"/>
                    <a:pt x="523" y="768"/>
                    <a:pt x="523" y="768"/>
                  </a:cubicBezTo>
                  <a:cubicBezTo>
                    <a:pt x="524" y="769"/>
                    <a:pt x="524" y="769"/>
                    <a:pt x="524" y="769"/>
                  </a:cubicBezTo>
                  <a:cubicBezTo>
                    <a:pt x="528" y="772"/>
                    <a:pt x="532" y="776"/>
                    <a:pt x="536" y="778"/>
                  </a:cubicBezTo>
                  <a:cubicBezTo>
                    <a:pt x="553" y="791"/>
                    <a:pt x="568" y="797"/>
                    <a:pt x="584" y="807"/>
                  </a:cubicBezTo>
                  <a:cubicBezTo>
                    <a:pt x="619" y="828"/>
                    <a:pt x="648" y="846"/>
                    <a:pt x="671" y="868"/>
                  </a:cubicBezTo>
                  <a:cubicBezTo>
                    <a:pt x="680" y="877"/>
                    <a:pt x="682" y="894"/>
                    <a:pt x="683" y="901"/>
                  </a:cubicBezTo>
                  <a:cubicBezTo>
                    <a:pt x="683" y="901"/>
                    <a:pt x="683" y="901"/>
                    <a:pt x="683" y="901"/>
                  </a:cubicBezTo>
                  <a:cubicBezTo>
                    <a:pt x="702" y="918"/>
                    <a:pt x="702" y="918"/>
                    <a:pt x="702" y="918"/>
                  </a:cubicBezTo>
                  <a:cubicBezTo>
                    <a:pt x="620" y="1040"/>
                    <a:pt x="575" y="1186"/>
                    <a:pt x="575" y="1338"/>
                  </a:cubicBezTo>
                  <a:cubicBezTo>
                    <a:pt x="575" y="1373"/>
                    <a:pt x="577" y="1409"/>
                    <a:pt x="582" y="1445"/>
                  </a:cubicBezTo>
                  <a:cubicBezTo>
                    <a:pt x="558" y="1452"/>
                    <a:pt x="558" y="1452"/>
                    <a:pt x="558" y="1452"/>
                  </a:cubicBezTo>
                  <a:cubicBezTo>
                    <a:pt x="558" y="1452"/>
                    <a:pt x="558" y="1452"/>
                    <a:pt x="558" y="1452"/>
                  </a:cubicBezTo>
                  <a:cubicBezTo>
                    <a:pt x="552" y="1461"/>
                    <a:pt x="542" y="1474"/>
                    <a:pt x="533" y="1478"/>
                  </a:cubicBezTo>
                  <a:cubicBezTo>
                    <a:pt x="503" y="1487"/>
                    <a:pt x="469" y="1491"/>
                    <a:pt x="428" y="1495"/>
                  </a:cubicBezTo>
                  <a:cubicBezTo>
                    <a:pt x="409" y="1497"/>
                    <a:pt x="393" y="1496"/>
                    <a:pt x="372" y="1499"/>
                  </a:cubicBezTo>
                  <a:cubicBezTo>
                    <a:pt x="368" y="1500"/>
                    <a:pt x="361" y="1502"/>
                    <a:pt x="356" y="1503"/>
                  </a:cubicBezTo>
                  <a:cubicBezTo>
                    <a:pt x="356" y="1503"/>
                    <a:pt x="356" y="1503"/>
                    <a:pt x="356" y="1503"/>
                  </a:cubicBezTo>
                  <a:cubicBezTo>
                    <a:pt x="356" y="1503"/>
                    <a:pt x="356" y="1503"/>
                    <a:pt x="356" y="1503"/>
                  </a:cubicBezTo>
                  <a:cubicBezTo>
                    <a:pt x="355" y="1503"/>
                    <a:pt x="355" y="1503"/>
                    <a:pt x="355" y="1503"/>
                  </a:cubicBezTo>
                  <a:cubicBezTo>
                    <a:pt x="355" y="1503"/>
                    <a:pt x="355" y="1503"/>
                    <a:pt x="355" y="1503"/>
                  </a:cubicBezTo>
                  <a:cubicBezTo>
                    <a:pt x="325" y="1511"/>
                    <a:pt x="304" y="1536"/>
                    <a:pt x="304" y="1563"/>
                  </a:cubicBezTo>
                  <a:cubicBezTo>
                    <a:pt x="304" y="1567"/>
                    <a:pt x="304" y="1571"/>
                    <a:pt x="305" y="1575"/>
                  </a:cubicBezTo>
                  <a:cubicBezTo>
                    <a:pt x="311" y="1602"/>
                    <a:pt x="337" y="1620"/>
                    <a:pt x="366" y="1620"/>
                  </a:cubicBezTo>
                  <a:cubicBezTo>
                    <a:pt x="371" y="1620"/>
                    <a:pt x="376" y="1620"/>
                    <a:pt x="381" y="1618"/>
                  </a:cubicBezTo>
                  <a:cubicBezTo>
                    <a:pt x="381" y="1618"/>
                    <a:pt x="381" y="1618"/>
                    <a:pt x="381" y="1618"/>
                  </a:cubicBezTo>
                  <a:cubicBezTo>
                    <a:pt x="382" y="1618"/>
                    <a:pt x="382" y="1618"/>
                    <a:pt x="382" y="1618"/>
                  </a:cubicBezTo>
                  <a:cubicBezTo>
                    <a:pt x="382" y="1618"/>
                    <a:pt x="382" y="1618"/>
                    <a:pt x="382" y="1618"/>
                  </a:cubicBezTo>
                  <a:cubicBezTo>
                    <a:pt x="382" y="1618"/>
                    <a:pt x="382" y="1618"/>
                    <a:pt x="382" y="1618"/>
                  </a:cubicBezTo>
                  <a:cubicBezTo>
                    <a:pt x="383" y="1618"/>
                    <a:pt x="383" y="1618"/>
                    <a:pt x="383" y="1618"/>
                  </a:cubicBezTo>
                  <a:cubicBezTo>
                    <a:pt x="388" y="1617"/>
                    <a:pt x="394" y="1616"/>
                    <a:pt x="398" y="1615"/>
                  </a:cubicBezTo>
                  <a:cubicBezTo>
                    <a:pt x="419" y="1609"/>
                    <a:pt x="433" y="1601"/>
                    <a:pt x="451" y="1594"/>
                  </a:cubicBezTo>
                  <a:cubicBezTo>
                    <a:pt x="490" y="1580"/>
                    <a:pt x="522" y="1569"/>
                    <a:pt x="553" y="1564"/>
                  </a:cubicBezTo>
                  <a:cubicBezTo>
                    <a:pt x="554" y="1564"/>
                    <a:pt x="554" y="1564"/>
                    <a:pt x="555" y="1564"/>
                  </a:cubicBezTo>
                  <a:cubicBezTo>
                    <a:pt x="567" y="1564"/>
                    <a:pt x="580" y="1573"/>
                    <a:pt x="586" y="1576"/>
                  </a:cubicBezTo>
                  <a:cubicBezTo>
                    <a:pt x="586" y="1576"/>
                    <a:pt x="586" y="1576"/>
                    <a:pt x="586" y="1576"/>
                  </a:cubicBezTo>
                  <a:cubicBezTo>
                    <a:pt x="612" y="1572"/>
                    <a:pt x="612" y="1572"/>
                    <a:pt x="612" y="1572"/>
                  </a:cubicBezTo>
                  <a:cubicBezTo>
                    <a:pt x="670" y="1754"/>
                    <a:pt x="793" y="1901"/>
                    <a:pt x="949" y="1993"/>
                  </a:cubicBezTo>
                  <a:cubicBezTo>
                    <a:pt x="938" y="2018"/>
                    <a:pt x="938" y="2018"/>
                    <a:pt x="938" y="2018"/>
                  </a:cubicBezTo>
                  <a:cubicBezTo>
                    <a:pt x="938" y="2018"/>
                    <a:pt x="938" y="2018"/>
                    <a:pt x="938" y="2018"/>
                  </a:cubicBezTo>
                  <a:cubicBezTo>
                    <a:pt x="941" y="2026"/>
                    <a:pt x="944" y="2036"/>
                    <a:pt x="944" y="2044"/>
                  </a:cubicBezTo>
                  <a:cubicBezTo>
                    <a:pt x="944" y="2047"/>
                    <a:pt x="944" y="2049"/>
                    <a:pt x="943" y="2051"/>
                  </a:cubicBezTo>
                  <a:cubicBezTo>
                    <a:pt x="932" y="2080"/>
                    <a:pt x="913" y="2112"/>
                    <a:pt x="891" y="2146"/>
                  </a:cubicBezTo>
                  <a:cubicBezTo>
                    <a:pt x="880" y="2162"/>
                    <a:pt x="869" y="2175"/>
                    <a:pt x="859" y="2193"/>
                  </a:cubicBezTo>
                  <a:cubicBezTo>
                    <a:pt x="857" y="2197"/>
                    <a:pt x="854" y="2204"/>
                    <a:pt x="852" y="2209"/>
                  </a:cubicBezTo>
                  <a:cubicBezTo>
                    <a:pt x="847" y="2219"/>
                    <a:pt x="845" y="2229"/>
                    <a:pt x="845" y="2239"/>
                  </a:cubicBezTo>
                  <a:cubicBezTo>
                    <a:pt x="845" y="2262"/>
                    <a:pt x="856" y="2283"/>
                    <a:pt x="877" y="2292"/>
                  </a:cubicBezTo>
                  <a:cubicBezTo>
                    <a:pt x="884" y="2296"/>
                    <a:pt x="892" y="2298"/>
                    <a:pt x="900" y="2298"/>
                  </a:cubicBezTo>
                  <a:cubicBezTo>
                    <a:pt x="923" y="2298"/>
                    <a:pt x="946" y="2283"/>
                    <a:pt x="958" y="2259"/>
                  </a:cubicBezTo>
                  <a:cubicBezTo>
                    <a:pt x="958" y="2259"/>
                    <a:pt x="958" y="2259"/>
                    <a:pt x="958" y="2259"/>
                  </a:cubicBezTo>
                  <a:cubicBezTo>
                    <a:pt x="958" y="2259"/>
                    <a:pt x="958" y="2259"/>
                    <a:pt x="958" y="2259"/>
                  </a:cubicBezTo>
                  <a:cubicBezTo>
                    <a:pt x="958" y="2259"/>
                    <a:pt x="958" y="2259"/>
                    <a:pt x="958" y="2259"/>
                  </a:cubicBezTo>
                  <a:cubicBezTo>
                    <a:pt x="961" y="2254"/>
                    <a:pt x="964" y="2248"/>
                    <a:pt x="966" y="2244"/>
                  </a:cubicBezTo>
                  <a:cubicBezTo>
                    <a:pt x="974" y="2225"/>
                    <a:pt x="977" y="2209"/>
                    <a:pt x="982" y="2190"/>
                  </a:cubicBezTo>
                  <a:cubicBezTo>
                    <a:pt x="998" y="2152"/>
                    <a:pt x="1006" y="2111"/>
                    <a:pt x="1028" y="2086"/>
                  </a:cubicBezTo>
                  <a:cubicBezTo>
                    <a:pt x="1033" y="2079"/>
                    <a:pt x="1043" y="2076"/>
                    <a:pt x="1053" y="2073"/>
                  </a:cubicBezTo>
                  <a:cubicBezTo>
                    <a:pt x="1053" y="2073"/>
                    <a:pt x="1053" y="2073"/>
                    <a:pt x="1053" y="2073"/>
                  </a:cubicBezTo>
                  <a:cubicBezTo>
                    <a:pt x="1066" y="2050"/>
                    <a:pt x="1066" y="2050"/>
                    <a:pt x="1066" y="2050"/>
                  </a:cubicBezTo>
                  <a:cubicBezTo>
                    <a:pt x="1151" y="2082"/>
                    <a:pt x="1243" y="2100"/>
                    <a:pt x="1337" y="2100"/>
                  </a:cubicBezTo>
                  <a:cubicBezTo>
                    <a:pt x="1393" y="2100"/>
                    <a:pt x="1449" y="2094"/>
                    <a:pt x="1505" y="2081"/>
                  </a:cubicBezTo>
                  <a:cubicBezTo>
                    <a:pt x="1540" y="2073"/>
                    <a:pt x="1573" y="2063"/>
                    <a:pt x="1605" y="2051"/>
                  </a:cubicBezTo>
                  <a:cubicBezTo>
                    <a:pt x="1609" y="2058"/>
                    <a:pt x="1616" y="2070"/>
                    <a:pt x="1618" y="2073"/>
                  </a:cubicBezTo>
                  <a:cubicBezTo>
                    <a:pt x="1618" y="2073"/>
                    <a:pt x="1618" y="2073"/>
                    <a:pt x="1618" y="2073"/>
                  </a:cubicBezTo>
                  <a:cubicBezTo>
                    <a:pt x="1618" y="2073"/>
                    <a:pt x="1618" y="2073"/>
                    <a:pt x="1618" y="2073"/>
                  </a:cubicBezTo>
                  <a:cubicBezTo>
                    <a:pt x="1628" y="2077"/>
                    <a:pt x="1639" y="2078"/>
                    <a:pt x="1648" y="2091"/>
                  </a:cubicBezTo>
                  <a:cubicBezTo>
                    <a:pt x="1663" y="2118"/>
                    <a:pt x="1674" y="2151"/>
                    <a:pt x="1688" y="2189"/>
                  </a:cubicBezTo>
                  <a:cubicBezTo>
                    <a:pt x="1693" y="2208"/>
                    <a:pt x="1696" y="2224"/>
                    <a:pt x="1705" y="2243"/>
                  </a:cubicBezTo>
                  <a:cubicBezTo>
                    <a:pt x="1707" y="2247"/>
                    <a:pt x="1710" y="2254"/>
                    <a:pt x="1712" y="2258"/>
                  </a:cubicBezTo>
                  <a:cubicBezTo>
                    <a:pt x="1724" y="2282"/>
                    <a:pt x="1747" y="2297"/>
                    <a:pt x="1770" y="2297"/>
                  </a:cubicBezTo>
                  <a:cubicBezTo>
                    <a:pt x="1778" y="2297"/>
                    <a:pt x="1786" y="2295"/>
                    <a:pt x="1793" y="2291"/>
                  </a:cubicBezTo>
                  <a:cubicBezTo>
                    <a:pt x="1814" y="2282"/>
                    <a:pt x="1825" y="2261"/>
                    <a:pt x="1825" y="2238"/>
                  </a:cubicBezTo>
                  <a:cubicBezTo>
                    <a:pt x="1825" y="2228"/>
                    <a:pt x="1823" y="2218"/>
                    <a:pt x="1819" y="2208"/>
                  </a:cubicBezTo>
                  <a:cubicBezTo>
                    <a:pt x="1816" y="2203"/>
                    <a:pt x="1813" y="2196"/>
                    <a:pt x="1811" y="2192"/>
                  </a:cubicBezTo>
                  <a:cubicBezTo>
                    <a:pt x="1801" y="2174"/>
                    <a:pt x="1790" y="2161"/>
                    <a:pt x="1780" y="2145"/>
                  </a:cubicBezTo>
                  <a:cubicBezTo>
                    <a:pt x="1757" y="2111"/>
                    <a:pt x="1739" y="2082"/>
                    <a:pt x="1728" y="2052"/>
                  </a:cubicBezTo>
                  <a:cubicBezTo>
                    <a:pt x="1726" y="2048"/>
                    <a:pt x="1726" y="2045"/>
                    <a:pt x="1726" y="2041"/>
                  </a:cubicBezTo>
                  <a:cubicBezTo>
                    <a:pt x="1726" y="2032"/>
                    <a:pt x="1729" y="2026"/>
                    <a:pt x="1732" y="2018"/>
                  </a:cubicBezTo>
                  <a:cubicBezTo>
                    <a:pt x="1732" y="2018"/>
                    <a:pt x="1732" y="2018"/>
                    <a:pt x="1732" y="2018"/>
                  </a:cubicBezTo>
                  <a:cubicBezTo>
                    <a:pt x="1732" y="2018"/>
                    <a:pt x="1732" y="2018"/>
                    <a:pt x="1732" y="2018"/>
                  </a:cubicBezTo>
                  <a:cubicBezTo>
                    <a:pt x="1731" y="2017"/>
                    <a:pt x="1729" y="2012"/>
                    <a:pt x="1728" y="2008"/>
                  </a:cubicBezTo>
                  <a:cubicBezTo>
                    <a:pt x="1726" y="2003"/>
                    <a:pt x="1724" y="1998"/>
                    <a:pt x="1723" y="1995"/>
                  </a:cubicBezTo>
                  <a:cubicBezTo>
                    <a:pt x="1884" y="1899"/>
                    <a:pt x="2003" y="1747"/>
                    <a:pt x="2060" y="1571"/>
                  </a:cubicBezTo>
                  <a:cubicBezTo>
                    <a:pt x="2067" y="1572"/>
                    <a:pt x="2080" y="1574"/>
                    <a:pt x="2084" y="1575"/>
                  </a:cubicBezTo>
                  <a:cubicBezTo>
                    <a:pt x="2084" y="1575"/>
                    <a:pt x="2084" y="1575"/>
                    <a:pt x="2084" y="1575"/>
                  </a:cubicBezTo>
                  <a:cubicBezTo>
                    <a:pt x="2085" y="1575"/>
                    <a:pt x="2085" y="1575"/>
                    <a:pt x="2085" y="1575"/>
                  </a:cubicBezTo>
                  <a:cubicBezTo>
                    <a:pt x="2093" y="1570"/>
                    <a:pt x="2100" y="1563"/>
                    <a:pt x="2114" y="1563"/>
                  </a:cubicBezTo>
                  <a:cubicBezTo>
                    <a:pt x="2115" y="1563"/>
                    <a:pt x="2116" y="1563"/>
                    <a:pt x="2117" y="1563"/>
                  </a:cubicBezTo>
                  <a:cubicBezTo>
                    <a:pt x="2148" y="1568"/>
                    <a:pt x="2180" y="1579"/>
                    <a:pt x="2219" y="1593"/>
                  </a:cubicBezTo>
                  <a:close/>
                </a:path>
              </a:pathLst>
            </a:custGeom>
            <a:solidFill>
              <a:srgbClr val="326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637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 0.04599 L 0 -4.93827E-6 " pathEditMode="relative" rAng="0" ptsTypes="AA">
                                      <p:cBhvr>
                                        <p:cTn id="9" dur="500" fill="hold"/>
                                        <p:tgtEl>
                                          <p:spTgt spid="5"/>
                                        </p:tgtEl>
                                        <p:attrNameLst>
                                          <p:attrName>ppt_x</p:attrName>
                                          <p:attrName>ppt_y</p:attrName>
                                        </p:attrNameLst>
                                      </p:cBhvr>
                                      <p:rCtr x="0" y="-2315"/>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0"/>
                                  </p:stCondLst>
                                  <p:childTnLst>
                                    <p:animMotion origin="layout" path="M 0.02135 -1.35802E-6 L 0 -1.35802E-6 " pathEditMode="relative" rAng="0" ptsTypes="AA">
                                      <p:cBhvr>
                                        <p:cTn id="14" dur="500" fill="hold"/>
                                        <p:tgtEl>
                                          <p:spTgt spid="8"/>
                                        </p:tgtEl>
                                        <p:attrNameLst>
                                          <p:attrName>ppt_x</p:attrName>
                                          <p:attrName>ppt_y</p:attrName>
                                        </p:attrNameLst>
                                      </p:cBhvr>
                                      <p:rCtr x="-10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D844A38-00E4-49DA-B00E-DDE8209F7EF8}"/>
              </a:ext>
            </a:extLst>
          </p:cNvPr>
          <p:cNvSpPr txBox="1"/>
          <p:nvPr/>
        </p:nvSpPr>
        <p:spPr>
          <a:xfrm>
            <a:off x="780726" y="3149084"/>
            <a:ext cx="7582548" cy="369332"/>
          </a:xfrm>
          <a:prstGeom prst="rect">
            <a:avLst/>
          </a:prstGeom>
          <a:noFill/>
        </p:spPr>
        <p:txBody>
          <a:bodyPr wrap="square" rtlCol="0">
            <a:spAutoFit/>
          </a:bodyPr>
          <a:lstStyle/>
          <a:p>
            <a:pPr algn="ctr"/>
            <a:r>
              <a:rPr lang="en-US" spc="300" dirty="0">
                <a:solidFill>
                  <a:schemeClr val="accent2"/>
                </a:solidFill>
              </a:rPr>
              <a:t>ELASTIC CONTAINER SERVICE FOR KUBERNETES</a:t>
            </a:r>
          </a:p>
        </p:txBody>
      </p:sp>
      <p:pic>
        <p:nvPicPr>
          <p:cNvPr id="8" name="Picture 7">
            <a:extLst>
              <a:ext uri="{FF2B5EF4-FFF2-40B4-BE49-F238E27FC236}">
                <a16:creationId xmlns:a16="http://schemas.microsoft.com/office/drawing/2014/main" id="{E29CABE9-7F0F-42F9-8231-81D7008F03C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07820" y="1194197"/>
            <a:ext cx="5913120" cy="1706880"/>
          </a:xfrm>
          <a:prstGeom prst="rect">
            <a:avLst/>
          </a:prstGeom>
        </p:spPr>
      </p:pic>
    </p:spTree>
    <p:extLst>
      <p:ext uri="{BB962C8B-B14F-4D97-AF65-F5344CB8AC3E}">
        <p14:creationId xmlns:p14="http://schemas.microsoft.com/office/powerpoint/2010/main" val="3244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5428E-6 0.04607 L 2.25428E-6 2.41943E-6 " pathEditMode="relative" rAng="0" ptsTypes="AA">
                                      <p:cBhvr>
                                        <p:cTn id="9" dur="500" fill="hold"/>
                                        <p:tgtEl>
                                          <p:spTgt spid="8"/>
                                        </p:tgtEl>
                                        <p:attrNameLst>
                                          <p:attrName>ppt_x</p:attrName>
                                          <p:attrName>ppt_y</p:attrName>
                                        </p:attrNameLst>
                                      </p:cBhvr>
                                      <p:rCtr x="0" y="-2315"/>
                                    </p:animMotion>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0 -0.04506 L 0 1.85185E-6 " pathEditMode="relative" rAng="0" ptsTypes="AA">
                                      <p:cBhvr>
                                        <p:cTn id="14" dur="1000" fill="hold"/>
                                        <p:tgtEl>
                                          <p:spTgt spid="17"/>
                                        </p:tgtEl>
                                        <p:attrNameLst>
                                          <p:attrName>ppt_x</p:attrName>
                                          <p:attrName>ppt_y</p:attrName>
                                        </p:attrNameLst>
                                      </p:cBhvr>
                                      <p:rCtr x="0" y="22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2"/>
          <p:cNvSpPr txBox="1">
            <a:spLocks noChangeArrowheads="1"/>
          </p:cNvSpPr>
          <p:nvPr/>
        </p:nvSpPr>
        <p:spPr bwMode="auto">
          <a:xfrm>
            <a:off x="1718045"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242" y="1049304"/>
            <a:ext cx="461118" cy="5533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242" y="2292563"/>
            <a:ext cx="461118" cy="486735"/>
          </a:xfrm>
          <a:prstGeom prst="rect">
            <a:avLst/>
          </a:prstGeom>
        </p:spPr>
      </p:pic>
      <p:sp>
        <p:nvSpPr>
          <p:cNvPr id="9" name="TextBox 8"/>
          <p:cNvSpPr txBox="1"/>
          <p:nvPr/>
        </p:nvSpPr>
        <p:spPr>
          <a:xfrm>
            <a:off x="1885951"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12" name="TextBox 11"/>
          <p:cNvSpPr txBox="1"/>
          <p:nvPr/>
        </p:nvSpPr>
        <p:spPr>
          <a:xfrm>
            <a:off x="18859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15" name="Rounded Rectangle 14"/>
          <p:cNvSpPr/>
          <p:nvPr/>
        </p:nvSpPr>
        <p:spPr>
          <a:xfrm>
            <a:off x="18859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29" name="Rounded Rectangle 14">
            <a:extLst>
              <a:ext uri="{FF2B5EF4-FFF2-40B4-BE49-F238E27FC236}">
                <a16:creationId xmlns:a16="http://schemas.microsoft.com/office/drawing/2014/main" id="{A2F44A9D-729F-42FC-B9CA-9B4A75BD42CD}"/>
              </a:ext>
            </a:extLst>
          </p:cNvPr>
          <p:cNvSpPr/>
          <p:nvPr/>
        </p:nvSpPr>
        <p:spPr>
          <a:xfrm>
            <a:off x="3857150"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pic>
        <p:nvPicPr>
          <p:cNvPr id="31" name="Picture 30">
            <a:extLst>
              <a:ext uri="{FF2B5EF4-FFF2-40B4-BE49-F238E27FC236}">
                <a16:creationId xmlns:a16="http://schemas.microsoft.com/office/drawing/2014/main" id="{3EFFDDE9-671E-4555-82DD-9AEDD5E3C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642" y="1049304"/>
            <a:ext cx="461118" cy="553341"/>
          </a:xfrm>
          <a:prstGeom prst="rect">
            <a:avLst/>
          </a:prstGeom>
        </p:spPr>
      </p:pic>
      <p:pic>
        <p:nvPicPr>
          <p:cNvPr id="32" name="Picture 31">
            <a:extLst>
              <a:ext uri="{FF2B5EF4-FFF2-40B4-BE49-F238E27FC236}">
                <a16:creationId xmlns:a16="http://schemas.microsoft.com/office/drawing/2014/main" id="{F0AABE9C-CEA2-4146-9A65-DFA65F031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642" y="2292563"/>
            <a:ext cx="461118" cy="486735"/>
          </a:xfrm>
          <a:prstGeom prst="rect">
            <a:avLst/>
          </a:prstGeom>
        </p:spPr>
      </p:pic>
      <p:sp>
        <p:nvSpPr>
          <p:cNvPr id="33" name="TextBox 32">
            <a:extLst>
              <a:ext uri="{FF2B5EF4-FFF2-40B4-BE49-F238E27FC236}">
                <a16:creationId xmlns:a16="http://schemas.microsoft.com/office/drawing/2014/main" id="{0E83ED9B-C7E6-47EE-84C0-333E113A6A0F}"/>
              </a:ext>
            </a:extLst>
          </p:cNvPr>
          <p:cNvSpPr txBox="1"/>
          <p:nvPr/>
        </p:nvSpPr>
        <p:spPr>
          <a:xfrm>
            <a:off x="5828351"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34" name="TextBox 33">
            <a:extLst>
              <a:ext uri="{FF2B5EF4-FFF2-40B4-BE49-F238E27FC236}">
                <a16:creationId xmlns:a16="http://schemas.microsoft.com/office/drawing/2014/main" id="{DE894FBF-824E-4802-9D58-92976B194FAF}"/>
              </a:ext>
            </a:extLst>
          </p:cNvPr>
          <p:cNvSpPr txBox="1"/>
          <p:nvPr/>
        </p:nvSpPr>
        <p:spPr>
          <a:xfrm>
            <a:off x="58283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35" name="Rounded Rectangle 14">
            <a:extLst>
              <a:ext uri="{FF2B5EF4-FFF2-40B4-BE49-F238E27FC236}">
                <a16:creationId xmlns:a16="http://schemas.microsoft.com/office/drawing/2014/main" id="{095F2F6B-5780-4D03-BDB0-94FC2FB8C660}"/>
              </a:ext>
            </a:extLst>
          </p:cNvPr>
          <p:cNvSpPr/>
          <p:nvPr/>
        </p:nvSpPr>
        <p:spPr>
          <a:xfrm>
            <a:off x="58283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37" name="TextBox 32">
            <a:extLst>
              <a:ext uri="{FF2B5EF4-FFF2-40B4-BE49-F238E27FC236}">
                <a16:creationId xmlns:a16="http://schemas.microsoft.com/office/drawing/2014/main" id="{273C62F3-2723-4446-BC1F-D1C0EECBF64B}"/>
              </a:ext>
            </a:extLst>
          </p:cNvPr>
          <p:cNvSpPr txBox="1">
            <a:spLocks noChangeArrowheads="1"/>
          </p:cNvSpPr>
          <p:nvPr/>
        </p:nvSpPr>
        <p:spPr bwMode="auto">
          <a:xfrm>
            <a:off x="36892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2</a:t>
            </a:r>
          </a:p>
        </p:txBody>
      </p:sp>
      <p:sp>
        <p:nvSpPr>
          <p:cNvPr id="38" name="TextBox 32">
            <a:extLst>
              <a:ext uri="{FF2B5EF4-FFF2-40B4-BE49-F238E27FC236}">
                <a16:creationId xmlns:a16="http://schemas.microsoft.com/office/drawing/2014/main" id="{7E5F5322-CB64-47C3-A16C-AD4881461AAA}"/>
              </a:ext>
            </a:extLst>
          </p:cNvPr>
          <p:cNvSpPr txBox="1">
            <a:spLocks noChangeArrowheads="1"/>
          </p:cNvSpPr>
          <p:nvPr/>
        </p:nvSpPr>
        <p:spPr bwMode="auto">
          <a:xfrm>
            <a:off x="56604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3</a:t>
            </a:r>
          </a:p>
        </p:txBody>
      </p:sp>
      <p:sp>
        <p:nvSpPr>
          <p:cNvPr id="2" name="Rectangle 1">
            <a:extLst>
              <a:ext uri="{FF2B5EF4-FFF2-40B4-BE49-F238E27FC236}">
                <a16:creationId xmlns:a16="http://schemas.microsoft.com/office/drawing/2014/main" id="{96693BC7-1FF9-4EEE-8067-6723D9662D36}"/>
              </a:ext>
            </a:extLst>
          </p:cNvPr>
          <p:cNvSpPr/>
          <p:nvPr/>
        </p:nvSpPr>
        <p:spPr>
          <a:xfrm>
            <a:off x="1959429" y="3211287"/>
            <a:ext cx="5225142" cy="647700"/>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6676C4A-BD01-49F4-9D8F-ED6290DFF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508" y="3348669"/>
            <a:ext cx="408586" cy="431285"/>
          </a:xfrm>
          <a:prstGeom prst="rect">
            <a:avLst/>
          </a:prstGeom>
        </p:spPr>
      </p:pic>
      <p:grpSp>
        <p:nvGrpSpPr>
          <p:cNvPr id="4" name="Group 3">
            <a:extLst>
              <a:ext uri="{FF2B5EF4-FFF2-40B4-BE49-F238E27FC236}">
                <a16:creationId xmlns:a16="http://schemas.microsoft.com/office/drawing/2014/main" id="{9B2C2DB5-9BC5-485F-A00D-00CE32301E49}"/>
              </a:ext>
            </a:extLst>
          </p:cNvPr>
          <p:cNvGrpSpPr/>
          <p:nvPr/>
        </p:nvGrpSpPr>
        <p:grpSpPr>
          <a:xfrm>
            <a:off x="3857150" y="1049304"/>
            <a:ext cx="1429700" cy="2730650"/>
            <a:chOff x="3834989" y="1049304"/>
            <a:chExt cx="1429700" cy="2730650"/>
          </a:xfrm>
        </p:grpSpPr>
        <p:pic>
          <p:nvPicPr>
            <p:cNvPr id="25" name="Picture 24">
              <a:extLst>
                <a:ext uri="{FF2B5EF4-FFF2-40B4-BE49-F238E27FC236}">
                  <a16:creationId xmlns:a16="http://schemas.microsoft.com/office/drawing/2014/main" id="{64E6C570-2F80-451E-A0CE-40D3AAD6A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280" y="1049304"/>
              <a:ext cx="461118" cy="553341"/>
            </a:xfrm>
            <a:prstGeom prst="rect">
              <a:avLst/>
            </a:prstGeom>
          </p:spPr>
        </p:pic>
        <p:pic>
          <p:nvPicPr>
            <p:cNvPr id="26" name="Picture 25">
              <a:extLst>
                <a:ext uri="{FF2B5EF4-FFF2-40B4-BE49-F238E27FC236}">
                  <a16:creationId xmlns:a16="http://schemas.microsoft.com/office/drawing/2014/main" id="{B2042856-2333-44FA-868A-49520139A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280" y="2292563"/>
              <a:ext cx="461118" cy="486735"/>
            </a:xfrm>
            <a:prstGeom prst="rect">
              <a:avLst/>
            </a:prstGeom>
          </p:spPr>
        </p:pic>
        <p:sp>
          <p:nvSpPr>
            <p:cNvPr id="27" name="TextBox 26">
              <a:extLst>
                <a:ext uri="{FF2B5EF4-FFF2-40B4-BE49-F238E27FC236}">
                  <a16:creationId xmlns:a16="http://schemas.microsoft.com/office/drawing/2014/main" id="{86D30090-648C-49CB-85D9-82C1B97F53B8}"/>
                </a:ext>
              </a:extLst>
            </p:cNvPr>
            <p:cNvSpPr txBox="1"/>
            <p:nvPr/>
          </p:nvSpPr>
          <p:spPr>
            <a:xfrm>
              <a:off x="3834989"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28" name="TextBox 27">
              <a:extLst>
                <a:ext uri="{FF2B5EF4-FFF2-40B4-BE49-F238E27FC236}">
                  <a16:creationId xmlns:a16="http://schemas.microsoft.com/office/drawing/2014/main" id="{4F877A80-419D-4FAB-AF19-33FF057D18AC}"/>
                </a:ext>
              </a:extLst>
            </p:cNvPr>
            <p:cNvSpPr txBox="1"/>
            <p:nvPr/>
          </p:nvSpPr>
          <p:spPr>
            <a:xfrm>
              <a:off x="3834989"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pic>
          <p:nvPicPr>
            <p:cNvPr id="36" name="Picture 35">
              <a:extLst>
                <a:ext uri="{FF2B5EF4-FFF2-40B4-BE49-F238E27FC236}">
                  <a16:creationId xmlns:a16="http://schemas.microsoft.com/office/drawing/2014/main" id="{BC691E4C-2505-4A3D-83B5-5DBA13B8D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546" y="3348669"/>
              <a:ext cx="408586" cy="431285"/>
            </a:xfrm>
            <a:prstGeom prst="rect">
              <a:avLst/>
            </a:prstGeom>
          </p:spPr>
        </p:pic>
      </p:grpSp>
      <p:pic>
        <p:nvPicPr>
          <p:cNvPr id="39" name="Picture 38">
            <a:extLst>
              <a:ext uri="{FF2B5EF4-FFF2-40B4-BE49-F238E27FC236}">
                <a16:creationId xmlns:a16="http://schemas.microsoft.com/office/drawing/2014/main" id="{DFA9A9B0-8D10-4C45-8A0F-1E57AF191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907" y="3348669"/>
            <a:ext cx="408586" cy="431285"/>
          </a:xfrm>
          <a:prstGeom prst="rect">
            <a:avLst/>
          </a:prstGeom>
        </p:spPr>
      </p:pic>
    </p:spTree>
    <p:extLst>
      <p:ext uri="{BB962C8B-B14F-4D97-AF65-F5344CB8AC3E}">
        <p14:creationId xmlns:p14="http://schemas.microsoft.com/office/powerpoint/2010/main" val="297052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2"/>
          <p:cNvSpPr txBox="1">
            <a:spLocks noChangeArrowheads="1"/>
          </p:cNvSpPr>
          <p:nvPr/>
        </p:nvSpPr>
        <p:spPr bwMode="auto">
          <a:xfrm>
            <a:off x="1718045"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242" y="1049304"/>
            <a:ext cx="461118" cy="553341"/>
          </a:xfrm>
          <a:prstGeom prst="rect">
            <a:avLst/>
          </a:prstGeom>
        </p:spPr>
      </p:pic>
      <p:sp>
        <p:nvSpPr>
          <p:cNvPr id="12" name="TextBox 11"/>
          <p:cNvSpPr txBox="1"/>
          <p:nvPr/>
        </p:nvSpPr>
        <p:spPr>
          <a:xfrm>
            <a:off x="18859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15" name="Rounded Rectangle 14"/>
          <p:cNvSpPr/>
          <p:nvPr/>
        </p:nvSpPr>
        <p:spPr>
          <a:xfrm>
            <a:off x="18859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29" name="Rounded Rectangle 14">
            <a:extLst>
              <a:ext uri="{FF2B5EF4-FFF2-40B4-BE49-F238E27FC236}">
                <a16:creationId xmlns:a16="http://schemas.microsoft.com/office/drawing/2014/main" id="{A2F44A9D-729F-42FC-B9CA-9B4A75BD42CD}"/>
              </a:ext>
            </a:extLst>
          </p:cNvPr>
          <p:cNvSpPr/>
          <p:nvPr/>
        </p:nvSpPr>
        <p:spPr>
          <a:xfrm>
            <a:off x="3857150"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pic>
        <p:nvPicPr>
          <p:cNvPr id="31" name="Picture 30">
            <a:extLst>
              <a:ext uri="{FF2B5EF4-FFF2-40B4-BE49-F238E27FC236}">
                <a16:creationId xmlns:a16="http://schemas.microsoft.com/office/drawing/2014/main" id="{3EFFDDE9-671E-4555-82DD-9AEDD5E3C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642" y="1049304"/>
            <a:ext cx="461118" cy="553341"/>
          </a:xfrm>
          <a:prstGeom prst="rect">
            <a:avLst/>
          </a:prstGeom>
        </p:spPr>
      </p:pic>
      <p:sp>
        <p:nvSpPr>
          <p:cNvPr id="34" name="TextBox 33">
            <a:extLst>
              <a:ext uri="{FF2B5EF4-FFF2-40B4-BE49-F238E27FC236}">
                <a16:creationId xmlns:a16="http://schemas.microsoft.com/office/drawing/2014/main" id="{DE894FBF-824E-4802-9D58-92976B194FAF}"/>
              </a:ext>
            </a:extLst>
          </p:cNvPr>
          <p:cNvSpPr txBox="1"/>
          <p:nvPr/>
        </p:nvSpPr>
        <p:spPr>
          <a:xfrm>
            <a:off x="58283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35" name="Rounded Rectangle 14">
            <a:extLst>
              <a:ext uri="{FF2B5EF4-FFF2-40B4-BE49-F238E27FC236}">
                <a16:creationId xmlns:a16="http://schemas.microsoft.com/office/drawing/2014/main" id="{095F2F6B-5780-4D03-BDB0-94FC2FB8C660}"/>
              </a:ext>
            </a:extLst>
          </p:cNvPr>
          <p:cNvSpPr/>
          <p:nvPr/>
        </p:nvSpPr>
        <p:spPr>
          <a:xfrm>
            <a:off x="58283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37" name="TextBox 32">
            <a:extLst>
              <a:ext uri="{FF2B5EF4-FFF2-40B4-BE49-F238E27FC236}">
                <a16:creationId xmlns:a16="http://schemas.microsoft.com/office/drawing/2014/main" id="{273C62F3-2723-4446-BC1F-D1C0EECBF64B}"/>
              </a:ext>
            </a:extLst>
          </p:cNvPr>
          <p:cNvSpPr txBox="1">
            <a:spLocks noChangeArrowheads="1"/>
          </p:cNvSpPr>
          <p:nvPr/>
        </p:nvSpPr>
        <p:spPr bwMode="auto">
          <a:xfrm>
            <a:off x="36892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2</a:t>
            </a:r>
          </a:p>
        </p:txBody>
      </p:sp>
      <p:sp>
        <p:nvSpPr>
          <p:cNvPr id="38" name="TextBox 32">
            <a:extLst>
              <a:ext uri="{FF2B5EF4-FFF2-40B4-BE49-F238E27FC236}">
                <a16:creationId xmlns:a16="http://schemas.microsoft.com/office/drawing/2014/main" id="{7E5F5322-CB64-47C3-A16C-AD4881461AAA}"/>
              </a:ext>
            </a:extLst>
          </p:cNvPr>
          <p:cNvSpPr txBox="1">
            <a:spLocks noChangeArrowheads="1"/>
          </p:cNvSpPr>
          <p:nvPr/>
        </p:nvSpPr>
        <p:spPr bwMode="auto">
          <a:xfrm>
            <a:off x="56604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3</a:t>
            </a:r>
          </a:p>
        </p:txBody>
      </p:sp>
      <p:sp>
        <p:nvSpPr>
          <p:cNvPr id="2" name="Rectangle 1">
            <a:extLst>
              <a:ext uri="{FF2B5EF4-FFF2-40B4-BE49-F238E27FC236}">
                <a16:creationId xmlns:a16="http://schemas.microsoft.com/office/drawing/2014/main" id="{96693BC7-1FF9-4EEE-8067-6723D9662D36}"/>
              </a:ext>
            </a:extLst>
          </p:cNvPr>
          <p:cNvSpPr/>
          <p:nvPr/>
        </p:nvSpPr>
        <p:spPr>
          <a:xfrm>
            <a:off x="1959429" y="2982632"/>
            <a:ext cx="5225142" cy="876355"/>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6676C4A-BD01-49F4-9D8F-ED6290DFF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242" y="3133026"/>
            <a:ext cx="408586" cy="431285"/>
          </a:xfrm>
          <a:prstGeom prst="rect">
            <a:avLst/>
          </a:prstGeom>
        </p:spPr>
      </p:pic>
      <p:grpSp>
        <p:nvGrpSpPr>
          <p:cNvPr id="4" name="Group 3">
            <a:extLst>
              <a:ext uri="{FF2B5EF4-FFF2-40B4-BE49-F238E27FC236}">
                <a16:creationId xmlns:a16="http://schemas.microsoft.com/office/drawing/2014/main" id="{9B2C2DB5-9BC5-485F-A00D-00CE32301E49}"/>
              </a:ext>
            </a:extLst>
          </p:cNvPr>
          <p:cNvGrpSpPr/>
          <p:nvPr/>
        </p:nvGrpSpPr>
        <p:grpSpPr>
          <a:xfrm>
            <a:off x="3857150" y="1049304"/>
            <a:ext cx="1429700" cy="2524749"/>
            <a:chOff x="3834989" y="1049304"/>
            <a:chExt cx="1429700" cy="2524749"/>
          </a:xfrm>
        </p:grpSpPr>
        <p:pic>
          <p:nvPicPr>
            <p:cNvPr id="25" name="Picture 24">
              <a:extLst>
                <a:ext uri="{FF2B5EF4-FFF2-40B4-BE49-F238E27FC236}">
                  <a16:creationId xmlns:a16="http://schemas.microsoft.com/office/drawing/2014/main" id="{64E6C570-2F80-451E-A0CE-40D3AAD6A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280" y="1049304"/>
              <a:ext cx="461118" cy="553341"/>
            </a:xfrm>
            <a:prstGeom prst="rect">
              <a:avLst/>
            </a:prstGeom>
          </p:spPr>
        </p:pic>
        <p:sp>
          <p:nvSpPr>
            <p:cNvPr id="28" name="TextBox 27">
              <a:extLst>
                <a:ext uri="{FF2B5EF4-FFF2-40B4-BE49-F238E27FC236}">
                  <a16:creationId xmlns:a16="http://schemas.microsoft.com/office/drawing/2014/main" id="{4F877A80-419D-4FAB-AF19-33FF057D18AC}"/>
                </a:ext>
              </a:extLst>
            </p:cNvPr>
            <p:cNvSpPr txBox="1"/>
            <p:nvPr/>
          </p:nvSpPr>
          <p:spPr>
            <a:xfrm>
              <a:off x="3834989"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pic>
          <p:nvPicPr>
            <p:cNvPr id="36" name="Picture 35">
              <a:extLst>
                <a:ext uri="{FF2B5EF4-FFF2-40B4-BE49-F238E27FC236}">
                  <a16:creationId xmlns:a16="http://schemas.microsoft.com/office/drawing/2014/main" id="{BC691E4C-2505-4A3D-83B5-5DBA13B8D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546" y="3142768"/>
              <a:ext cx="408586" cy="431285"/>
            </a:xfrm>
            <a:prstGeom prst="rect">
              <a:avLst/>
            </a:prstGeom>
          </p:spPr>
        </p:pic>
      </p:grpSp>
      <p:pic>
        <p:nvPicPr>
          <p:cNvPr id="39" name="Picture 38">
            <a:extLst>
              <a:ext uri="{FF2B5EF4-FFF2-40B4-BE49-F238E27FC236}">
                <a16:creationId xmlns:a16="http://schemas.microsoft.com/office/drawing/2014/main" id="{DFA9A9B0-8D10-4C45-8A0F-1E57AF191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907" y="3142767"/>
            <a:ext cx="408586" cy="431285"/>
          </a:xfrm>
          <a:prstGeom prst="rect">
            <a:avLst/>
          </a:prstGeom>
        </p:spPr>
      </p:pic>
      <p:sp>
        <p:nvSpPr>
          <p:cNvPr id="30" name="Rectangle 29">
            <a:extLst>
              <a:ext uri="{FF2B5EF4-FFF2-40B4-BE49-F238E27FC236}">
                <a16:creationId xmlns:a16="http://schemas.microsoft.com/office/drawing/2014/main" id="{96693BC7-1FF9-4EEE-8067-6723D9662D36}"/>
              </a:ext>
            </a:extLst>
          </p:cNvPr>
          <p:cNvSpPr/>
          <p:nvPr/>
        </p:nvSpPr>
        <p:spPr>
          <a:xfrm>
            <a:off x="1959429" y="941698"/>
            <a:ext cx="5225142" cy="1068352"/>
          </a:xfrm>
          <a:prstGeom prst="rect">
            <a:avLst/>
          </a:prstGeom>
          <a:solidFill>
            <a:schemeClr val="tx1">
              <a:alpha val="7000"/>
            </a:schemeClr>
          </a:solidFill>
          <a:ln w="6350">
            <a:solidFill>
              <a:schemeClr val="accent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91D7D896-36B5-4091-8258-7A19CD2524BA}"/>
              </a:ext>
            </a:extLst>
          </p:cNvPr>
          <p:cNvSpPr txBox="1"/>
          <p:nvPr/>
        </p:nvSpPr>
        <p:spPr>
          <a:xfrm>
            <a:off x="2043588" y="3532902"/>
            <a:ext cx="1114425" cy="307777"/>
          </a:xfrm>
          <a:prstGeom prst="rect">
            <a:avLst/>
          </a:prstGeom>
          <a:noFill/>
        </p:spPr>
        <p:txBody>
          <a:bodyPr wrap="square" rtlCol="0">
            <a:spAutoFit/>
          </a:bodyPr>
          <a:lstStyle/>
          <a:p>
            <a:pPr algn="ctr" defTabSz="685800"/>
            <a:r>
              <a:rPr lang="en-US" sz="1400" dirty="0"/>
              <a:t>Workers</a:t>
            </a:r>
          </a:p>
        </p:txBody>
      </p:sp>
      <p:sp>
        <p:nvSpPr>
          <p:cNvPr id="42" name="TextBox 41">
            <a:extLst>
              <a:ext uri="{FF2B5EF4-FFF2-40B4-BE49-F238E27FC236}">
                <a16:creationId xmlns:a16="http://schemas.microsoft.com/office/drawing/2014/main" id="{91D7D896-36B5-4091-8258-7A19CD2524BA}"/>
              </a:ext>
            </a:extLst>
          </p:cNvPr>
          <p:cNvSpPr txBox="1"/>
          <p:nvPr/>
        </p:nvSpPr>
        <p:spPr>
          <a:xfrm>
            <a:off x="4059072" y="3551961"/>
            <a:ext cx="1114425" cy="307777"/>
          </a:xfrm>
          <a:prstGeom prst="rect">
            <a:avLst/>
          </a:prstGeom>
          <a:noFill/>
        </p:spPr>
        <p:txBody>
          <a:bodyPr wrap="square" rtlCol="0">
            <a:spAutoFit/>
          </a:bodyPr>
          <a:lstStyle/>
          <a:p>
            <a:pPr algn="ctr" defTabSz="685800"/>
            <a:r>
              <a:rPr lang="en-US" sz="1400" dirty="0"/>
              <a:t>Workers</a:t>
            </a:r>
          </a:p>
        </p:txBody>
      </p:sp>
      <p:sp>
        <p:nvSpPr>
          <p:cNvPr id="43" name="TextBox 42">
            <a:extLst>
              <a:ext uri="{FF2B5EF4-FFF2-40B4-BE49-F238E27FC236}">
                <a16:creationId xmlns:a16="http://schemas.microsoft.com/office/drawing/2014/main" id="{91D7D896-36B5-4091-8258-7A19CD2524BA}"/>
              </a:ext>
            </a:extLst>
          </p:cNvPr>
          <p:cNvSpPr txBox="1"/>
          <p:nvPr/>
        </p:nvSpPr>
        <p:spPr>
          <a:xfrm>
            <a:off x="6044546" y="3534599"/>
            <a:ext cx="1114425" cy="307777"/>
          </a:xfrm>
          <a:prstGeom prst="rect">
            <a:avLst/>
          </a:prstGeom>
          <a:noFill/>
        </p:spPr>
        <p:txBody>
          <a:bodyPr wrap="square" rtlCol="0">
            <a:spAutoFit/>
          </a:bodyPr>
          <a:lstStyle/>
          <a:p>
            <a:pPr algn="ctr" defTabSz="685800"/>
            <a:r>
              <a:rPr lang="en-US" sz="1400" dirty="0"/>
              <a:t>Workers</a:t>
            </a:r>
          </a:p>
        </p:txBody>
      </p:sp>
      <p:sp>
        <p:nvSpPr>
          <p:cNvPr id="44" name="TextBox 32">
            <a:extLst>
              <a:ext uri="{FF2B5EF4-FFF2-40B4-BE49-F238E27FC236}">
                <a16:creationId xmlns:a16="http://schemas.microsoft.com/office/drawing/2014/main" id="{7E5F5322-CB64-47C3-A16C-AD4881461AAA}"/>
              </a:ext>
            </a:extLst>
          </p:cNvPr>
          <p:cNvSpPr txBox="1">
            <a:spLocks noChangeArrowheads="1"/>
          </p:cNvSpPr>
          <p:nvPr/>
        </p:nvSpPr>
        <p:spPr bwMode="auto">
          <a:xfrm>
            <a:off x="7149953" y="3312442"/>
            <a:ext cx="1765512" cy="261610"/>
          </a:xfrm>
          <a:prstGeom prst="rect">
            <a:avLst/>
          </a:prstGeom>
          <a:noFill/>
          <a:ln w="9525">
            <a:noFill/>
            <a:miter lim="800000"/>
            <a:headEnd/>
            <a:tailEnd/>
          </a:ln>
        </p:spPr>
        <p:txBody>
          <a:bodyPr wrap="square">
            <a:spAutoFit/>
          </a:bodyPr>
          <a:lstStyle/>
          <a:p>
            <a:pPr algn="ctr" defTabSz="685800"/>
            <a:r>
              <a:rPr lang="en-US" sz="1100" b="1" dirty="0">
                <a:ea typeface="Verdana" pitchFamily="34" charset="0"/>
                <a:cs typeface="Helvetica Neue"/>
              </a:rPr>
              <a:t>Customer Account</a:t>
            </a:r>
          </a:p>
        </p:txBody>
      </p:sp>
      <p:sp>
        <p:nvSpPr>
          <p:cNvPr id="45" name="TextBox 32">
            <a:extLst>
              <a:ext uri="{FF2B5EF4-FFF2-40B4-BE49-F238E27FC236}">
                <a16:creationId xmlns:a16="http://schemas.microsoft.com/office/drawing/2014/main" id="{7E5F5322-CB64-47C3-A16C-AD4881461AAA}"/>
              </a:ext>
            </a:extLst>
          </p:cNvPr>
          <p:cNvSpPr txBox="1">
            <a:spLocks noChangeArrowheads="1"/>
          </p:cNvSpPr>
          <p:nvPr/>
        </p:nvSpPr>
        <p:spPr bwMode="auto">
          <a:xfrm>
            <a:off x="7041854" y="1389067"/>
            <a:ext cx="1765512" cy="261610"/>
          </a:xfrm>
          <a:prstGeom prst="rect">
            <a:avLst/>
          </a:prstGeom>
          <a:noFill/>
          <a:ln w="9525">
            <a:noFill/>
            <a:miter lim="800000"/>
            <a:headEnd/>
            <a:tailEnd/>
          </a:ln>
        </p:spPr>
        <p:txBody>
          <a:bodyPr wrap="square">
            <a:spAutoFit/>
          </a:bodyPr>
          <a:lstStyle/>
          <a:p>
            <a:pPr algn="ctr" defTabSz="685800"/>
            <a:r>
              <a:rPr lang="en-US" sz="1100" b="1" dirty="0">
                <a:solidFill>
                  <a:schemeClr val="accent2"/>
                </a:solidFill>
                <a:ea typeface="Verdana" pitchFamily="34" charset="0"/>
                <a:cs typeface="Helvetica Neue"/>
              </a:rPr>
              <a:t>AWS Managed</a:t>
            </a:r>
          </a:p>
        </p:txBody>
      </p:sp>
    </p:spTree>
    <p:extLst>
      <p:ext uri="{BB962C8B-B14F-4D97-AF65-F5344CB8AC3E}">
        <p14:creationId xmlns:p14="http://schemas.microsoft.com/office/powerpoint/2010/main" val="337812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AC3E2-5194-7C43-8FFA-9AD1A73CB6C0}"/>
              </a:ext>
            </a:extLst>
          </p:cNvPr>
          <p:cNvSpPr>
            <a:spLocks noGrp="1"/>
          </p:cNvSpPr>
          <p:nvPr>
            <p:ph type="title"/>
          </p:nvPr>
        </p:nvSpPr>
        <p:spPr/>
        <p:txBody>
          <a:bodyPr/>
          <a:lstStyle/>
          <a:p>
            <a:r>
              <a:rPr lang="en-US" dirty="0"/>
              <a:t>Application Concerns</a:t>
            </a:r>
          </a:p>
        </p:txBody>
      </p:sp>
      <p:sp>
        <p:nvSpPr>
          <p:cNvPr id="4" name="Content Placeholder 3">
            <a:extLst>
              <a:ext uri="{FF2B5EF4-FFF2-40B4-BE49-F238E27FC236}">
                <a16:creationId xmlns:a16="http://schemas.microsoft.com/office/drawing/2014/main" id="{2B68C1F8-4BB6-0E49-8C23-E3A31ACD7129}"/>
              </a:ext>
            </a:extLst>
          </p:cNvPr>
          <p:cNvSpPr>
            <a:spLocks noGrp="1"/>
          </p:cNvSpPr>
          <p:nvPr>
            <p:ph sz="half" idx="1"/>
          </p:nvPr>
        </p:nvSpPr>
        <p:spPr/>
        <p:txBody>
          <a:bodyPr/>
          <a:lstStyle/>
          <a:p>
            <a:r>
              <a:rPr lang="en-US" sz="2400" b="1" dirty="0">
                <a:solidFill>
                  <a:schemeClr val="accent3"/>
                </a:solidFill>
              </a:rPr>
              <a:t>Dev</a:t>
            </a:r>
          </a:p>
          <a:p>
            <a:pPr marL="171450" indent="-171450">
              <a:buFont typeface="Arial" panose="020B0604020202020204" pitchFamily="34" charset="0"/>
              <a:buChar char="•"/>
            </a:pPr>
            <a:r>
              <a:rPr lang="en-US" sz="2000" dirty="0"/>
              <a:t>Language &amp; Framework</a:t>
            </a:r>
          </a:p>
          <a:p>
            <a:pPr marL="171450" indent="-171450">
              <a:buFont typeface="Arial" panose="020B0604020202020204" pitchFamily="34" charset="0"/>
              <a:buChar char="•"/>
            </a:pPr>
            <a:r>
              <a:rPr lang="en-US" sz="2000" dirty="0"/>
              <a:t>Packaging</a:t>
            </a:r>
          </a:p>
          <a:p>
            <a:pPr marL="171450" indent="-171450">
              <a:buFont typeface="Arial" panose="020B0604020202020204" pitchFamily="34" charset="0"/>
              <a:buChar char="•"/>
            </a:pPr>
            <a:r>
              <a:rPr lang="en-US" sz="2000" dirty="0"/>
              <a:t>Local dev, test, debug</a:t>
            </a:r>
          </a:p>
          <a:p>
            <a:pPr marL="171450" indent="-171450">
              <a:buFont typeface="Arial" panose="020B0604020202020204" pitchFamily="34" charset="0"/>
              <a:buChar char="•"/>
            </a:pPr>
            <a:r>
              <a:rPr lang="en-US" sz="2000" dirty="0"/>
              <a:t>Identify bottlenecks</a:t>
            </a:r>
          </a:p>
          <a:p>
            <a:pPr marL="914400" lvl="1" indent="-171450">
              <a:buFont typeface="Arial" panose="020B0604020202020204" pitchFamily="34" charset="0"/>
              <a:buChar char="•"/>
            </a:pPr>
            <a:r>
              <a:rPr lang="en-US" sz="1600" dirty="0"/>
              <a:t>Logging &amp; Monitoring</a:t>
            </a:r>
          </a:p>
          <a:p>
            <a:pPr marL="171450" indent="-171450">
              <a:buFont typeface="Arial" panose="020B0604020202020204" pitchFamily="34" charset="0"/>
              <a:buChar char="•"/>
            </a:pPr>
            <a:r>
              <a:rPr lang="en-US" sz="2000" dirty="0"/>
              <a:t>Launch is the start line</a:t>
            </a:r>
          </a:p>
          <a:p>
            <a:pPr marL="171450" indent="-171450">
              <a:buFont typeface="Arial" panose="020B0604020202020204" pitchFamily="34" charset="0"/>
              <a:buChar char="•"/>
            </a:pPr>
            <a:r>
              <a:rPr lang="en-US" sz="2000" dirty="0"/>
              <a:t>Release new versions</a:t>
            </a:r>
          </a:p>
          <a:p>
            <a:pPr marL="171450" indent="-171450">
              <a:buFont typeface="Arial" panose="020B0604020202020204" pitchFamily="34" charset="0"/>
              <a:buChar char="•"/>
            </a:pPr>
            <a:r>
              <a:rPr lang="en-US" sz="2000" dirty="0"/>
              <a:t>Deployment pipeline</a:t>
            </a:r>
          </a:p>
          <a:p>
            <a:pPr marL="171450" indent="-171450">
              <a:buFont typeface="Arial" panose="020B0604020202020204" pitchFamily="34" charset="0"/>
              <a:buChar char="•"/>
            </a:pPr>
            <a:r>
              <a:rPr lang="en-US" sz="2000" dirty="0"/>
              <a:t>Dev prod parity</a:t>
            </a:r>
          </a:p>
        </p:txBody>
      </p:sp>
      <p:sp>
        <p:nvSpPr>
          <p:cNvPr id="5" name="Content Placeholder 4">
            <a:extLst>
              <a:ext uri="{FF2B5EF4-FFF2-40B4-BE49-F238E27FC236}">
                <a16:creationId xmlns:a16="http://schemas.microsoft.com/office/drawing/2014/main" id="{5E682E36-D601-E344-AA18-502C38FE2FD0}"/>
              </a:ext>
            </a:extLst>
          </p:cNvPr>
          <p:cNvSpPr>
            <a:spLocks noGrp="1"/>
          </p:cNvSpPr>
          <p:nvPr>
            <p:ph sz="half" idx="2"/>
          </p:nvPr>
        </p:nvSpPr>
        <p:spPr/>
        <p:txBody>
          <a:bodyPr/>
          <a:lstStyle/>
          <a:p>
            <a:r>
              <a:rPr lang="en-US" sz="2400" b="1" dirty="0">
                <a:solidFill>
                  <a:schemeClr val="accent3"/>
                </a:solidFill>
              </a:rPr>
              <a:t>Ops</a:t>
            </a:r>
          </a:p>
          <a:p>
            <a:pPr marL="171450" indent="-171450">
              <a:buFont typeface="Arial" panose="020B0604020202020204" pitchFamily="34" charset="0"/>
              <a:buChar char="•"/>
            </a:pPr>
            <a:r>
              <a:rPr lang="en-US" sz="2000" dirty="0"/>
              <a:t>Keep application stable</a:t>
            </a:r>
          </a:p>
          <a:p>
            <a:pPr marL="171450" indent="-171450">
              <a:buFont typeface="Arial" panose="020B0604020202020204" pitchFamily="34" charset="0"/>
              <a:buChar char="•"/>
            </a:pPr>
            <a:r>
              <a:rPr lang="en-US" sz="2000" dirty="0"/>
              <a:t>Repository for storing artifacts</a:t>
            </a:r>
          </a:p>
          <a:p>
            <a:pPr marL="171450" indent="-171450">
              <a:buFont typeface="Arial" panose="020B0604020202020204" pitchFamily="34" charset="0"/>
              <a:buChar char="•"/>
            </a:pPr>
            <a:r>
              <a:rPr lang="en-US" sz="2000" dirty="0"/>
              <a:t>Scale, patch, upgrade </a:t>
            </a:r>
          </a:p>
          <a:p>
            <a:pPr marL="171450" indent="-171450">
              <a:buFont typeface="Arial" panose="020B0604020202020204" pitchFamily="34" charset="0"/>
              <a:buChar char="•"/>
            </a:pPr>
            <a:r>
              <a:rPr lang="en-US" sz="2000" dirty="0"/>
              <a:t>Infrastructure</a:t>
            </a:r>
          </a:p>
          <a:p>
            <a:pPr marL="171450" indent="-171450">
              <a:buFont typeface="Arial" panose="020B0604020202020204" pitchFamily="34" charset="0"/>
              <a:buChar char="•"/>
            </a:pPr>
            <a:r>
              <a:rPr lang="en-US" sz="2000" dirty="0"/>
              <a:t>Deployment pipeline</a:t>
            </a:r>
          </a:p>
          <a:p>
            <a:pPr marL="171450" indent="-171450">
              <a:buFont typeface="Arial" panose="020B0604020202020204" pitchFamily="34" charset="0"/>
              <a:buChar char="•"/>
            </a:pPr>
            <a:r>
              <a:rPr lang="en-US" sz="2000" dirty="0"/>
              <a:t>Dev prod parity</a:t>
            </a:r>
          </a:p>
        </p:txBody>
      </p:sp>
    </p:spTree>
    <p:extLst>
      <p:ext uri="{BB962C8B-B14F-4D97-AF65-F5344CB8AC3E}">
        <p14:creationId xmlns:p14="http://schemas.microsoft.com/office/powerpoint/2010/main" val="241735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4">
                                            <p:txEl>
                                              <p:pRg st="7" end="7"/>
                                            </p:txEl>
                                          </p:spTgt>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500"/>
                                  </p:stCondLst>
                                  <p:childTnLst>
                                    <p:set>
                                      <p:cBhvr>
                                        <p:cTn id="40" dur="1" fill="hold">
                                          <p:stCondLst>
                                            <p:cond delay="0"/>
                                          </p:stCondLst>
                                        </p:cTn>
                                        <p:tgtEl>
                                          <p:spTgt spid="5">
                                            <p:txEl>
                                              <p:pRg st="1" end="1"/>
                                            </p:txEl>
                                          </p:spTgt>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nodeType="afterEffect">
                                  <p:stCondLst>
                                    <p:cond delay="500"/>
                                  </p:stCondLst>
                                  <p:childTnLst>
                                    <p:set>
                                      <p:cBhvr>
                                        <p:cTn id="43" dur="1" fill="hold">
                                          <p:stCondLst>
                                            <p:cond delay="0"/>
                                          </p:stCondLst>
                                        </p:cTn>
                                        <p:tgtEl>
                                          <p:spTgt spid="5">
                                            <p:txEl>
                                              <p:pRg st="2" end="2"/>
                                            </p:txEl>
                                          </p:spTgt>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500"/>
                                  </p:stCondLst>
                                  <p:childTnLst>
                                    <p:set>
                                      <p:cBhvr>
                                        <p:cTn id="46" dur="1" fill="hold">
                                          <p:stCondLst>
                                            <p:cond delay="0"/>
                                          </p:stCondLst>
                                        </p:cTn>
                                        <p:tgtEl>
                                          <p:spTgt spid="5">
                                            <p:txEl>
                                              <p:pRg st="3" end="3"/>
                                            </p:txEl>
                                          </p:spTgt>
                                        </p:tgtEl>
                                        <p:attrNameLst>
                                          <p:attrName>style.visibility</p:attrName>
                                        </p:attrNameLst>
                                      </p:cBhvr>
                                      <p:to>
                                        <p:strVal val="visible"/>
                                      </p:to>
                                    </p:set>
                                  </p:childTnLst>
                                </p:cTn>
                              </p:par>
                            </p:childTnLst>
                          </p:cTn>
                        </p:par>
                        <p:par>
                          <p:cTn id="47" fill="hold">
                            <p:stCondLst>
                              <p:cond delay="1500"/>
                            </p:stCondLst>
                            <p:childTnLst>
                              <p:par>
                                <p:cTn id="48" presetID="1" presetClass="entr" presetSubtype="0" fill="hold" nodeType="afterEffect">
                                  <p:stCondLst>
                                    <p:cond delay="500"/>
                                  </p:stCondLst>
                                  <p:childTnLst>
                                    <p:set>
                                      <p:cBhvr>
                                        <p:cTn id="49" dur="1" fill="hold">
                                          <p:stCondLst>
                                            <p:cond delay="0"/>
                                          </p:stCondLst>
                                        </p:cTn>
                                        <p:tgtEl>
                                          <p:spTgt spid="5">
                                            <p:txEl>
                                              <p:pRg st="4" end="4"/>
                                            </p:txEl>
                                          </p:spTgt>
                                        </p:tgtEl>
                                        <p:attrNameLst>
                                          <p:attrName>style.visibility</p:attrName>
                                        </p:attrNameLst>
                                      </p:cBhvr>
                                      <p:to>
                                        <p:strVal val="visible"/>
                                      </p:to>
                                    </p:set>
                                  </p:childTnLst>
                                </p:cTn>
                              </p:par>
                            </p:childTnLst>
                          </p:cTn>
                        </p:par>
                        <p:par>
                          <p:cTn id="50" fill="hold">
                            <p:stCondLst>
                              <p:cond delay="2000"/>
                            </p:stCondLst>
                            <p:childTnLst>
                              <p:par>
                                <p:cTn id="51" presetID="1" presetClass="entr" presetSubtype="0" fill="hold" nodeType="afterEffect">
                                  <p:stCondLst>
                                    <p:cond delay="500"/>
                                  </p:stCondLst>
                                  <p:childTnLst>
                                    <p:set>
                                      <p:cBhvr>
                                        <p:cTn id="52" dur="1" fill="hold">
                                          <p:stCondLst>
                                            <p:cond delay="0"/>
                                          </p:stCondLst>
                                        </p:cTn>
                                        <p:tgtEl>
                                          <p:spTgt spid="5">
                                            <p:txEl>
                                              <p:pRg st="5" end="5"/>
                                            </p:txEl>
                                          </p:spTgt>
                                        </p:tgtEl>
                                        <p:attrNameLst>
                                          <p:attrName>style.visibility</p:attrName>
                                        </p:attrNameLst>
                                      </p:cBhvr>
                                      <p:to>
                                        <p:strVal val="visible"/>
                                      </p:to>
                                    </p:set>
                                  </p:childTnLst>
                                </p:cTn>
                              </p:par>
                            </p:childTnLst>
                          </p:cTn>
                        </p:par>
                        <p:par>
                          <p:cTn id="53" fill="hold">
                            <p:stCondLst>
                              <p:cond delay="2500"/>
                            </p:stCondLst>
                            <p:childTnLst>
                              <p:par>
                                <p:cTn id="54" presetID="1" presetClass="entr" presetSubtype="0" fill="hold" nodeType="afterEffect">
                                  <p:stCondLst>
                                    <p:cond delay="500"/>
                                  </p:stCondLst>
                                  <p:childTnLst>
                                    <p:set>
                                      <p:cBhvr>
                                        <p:cTn id="5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F40DC27D-5132-45FA-9F1A-B6ABFDE37352}"/>
              </a:ext>
            </a:extLst>
          </p:cNvPr>
          <p:cNvSpPr/>
          <p:nvPr/>
        </p:nvSpPr>
        <p:spPr>
          <a:xfrm>
            <a:off x="1962173" y="3210378"/>
            <a:ext cx="1277257" cy="647700"/>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9E81D39C-B97D-4217-8ED7-7881DEB0DD63}"/>
              </a:ext>
            </a:extLst>
          </p:cNvPr>
          <p:cNvSpPr/>
          <p:nvPr/>
        </p:nvSpPr>
        <p:spPr>
          <a:xfrm>
            <a:off x="3933372" y="3210378"/>
            <a:ext cx="1277257" cy="647700"/>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BEA3B38C-CE4F-4C9A-81A6-D860B05F9879}"/>
              </a:ext>
            </a:extLst>
          </p:cNvPr>
          <p:cNvSpPr/>
          <p:nvPr/>
        </p:nvSpPr>
        <p:spPr>
          <a:xfrm>
            <a:off x="5904570" y="3210378"/>
            <a:ext cx="1277257" cy="647700"/>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2667001" y="1988138"/>
            <a:ext cx="3810000" cy="307777"/>
          </a:xfrm>
          <a:prstGeom prst="rect">
            <a:avLst/>
          </a:prstGeom>
          <a:noFill/>
        </p:spPr>
        <p:txBody>
          <a:bodyPr wrap="square" rtlCol="0">
            <a:spAutoFit/>
          </a:bodyPr>
          <a:lstStyle/>
          <a:p>
            <a:pPr algn="ctr" defTabSz="685800"/>
            <a:r>
              <a:rPr lang="en-US" sz="1400" dirty="0">
                <a:solidFill>
                  <a:schemeClr val="accent2"/>
                </a:solidFill>
              </a:rPr>
              <a:t>mycluster.eks.amazonaws.com</a:t>
            </a:r>
          </a:p>
        </p:txBody>
      </p:sp>
      <p:sp>
        <p:nvSpPr>
          <p:cNvPr id="30" name="TextBox 32">
            <a:extLst>
              <a:ext uri="{FF2B5EF4-FFF2-40B4-BE49-F238E27FC236}">
                <a16:creationId xmlns:a16="http://schemas.microsoft.com/office/drawing/2014/main" id="{7CB1EBDF-F8B4-4090-AC2A-8272CEA46D5B}"/>
              </a:ext>
            </a:extLst>
          </p:cNvPr>
          <p:cNvSpPr txBox="1">
            <a:spLocks noChangeArrowheads="1"/>
          </p:cNvSpPr>
          <p:nvPr/>
        </p:nvSpPr>
        <p:spPr bwMode="auto">
          <a:xfrm>
            <a:off x="1718045"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1</a:t>
            </a:r>
          </a:p>
        </p:txBody>
      </p:sp>
      <p:sp>
        <p:nvSpPr>
          <p:cNvPr id="39" name="Rounded Rectangle 14">
            <a:extLst>
              <a:ext uri="{FF2B5EF4-FFF2-40B4-BE49-F238E27FC236}">
                <a16:creationId xmlns:a16="http://schemas.microsoft.com/office/drawing/2014/main" id="{53DFE77C-E802-467C-836F-C38F3C6EFFDC}"/>
              </a:ext>
            </a:extLst>
          </p:cNvPr>
          <p:cNvSpPr/>
          <p:nvPr/>
        </p:nvSpPr>
        <p:spPr>
          <a:xfrm>
            <a:off x="1885951" y="3106057"/>
            <a:ext cx="1429700" cy="856342"/>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45" name="Rounded Rectangle 14">
            <a:extLst>
              <a:ext uri="{FF2B5EF4-FFF2-40B4-BE49-F238E27FC236}">
                <a16:creationId xmlns:a16="http://schemas.microsoft.com/office/drawing/2014/main" id="{14A65CFC-0D15-4BA6-9AEC-E2804E269D15}"/>
              </a:ext>
            </a:extLst>
          </p:cNvPr>
          <p:cNvSpPr/>
          <p:nvPr/>
        </p:nvSpPr>
        <p:spPr>
          <a:xfrm>
            <a:off x="3857150" y="3106057"/>
            <a:ext cx="1429700" cy="856342"/>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50" name="Rounded Rectangle 14">
            <a:extLst>
              <a:ext uri="{FF2B5EF4-FFF2-40B4-BE49-F238E27FC236}">
                <a16:creationId xmlns:a16="http://schemas.microsoft.com/office/drawing/2014/main" id="{E05B71BA-C7F3-413C-860B-0DB5AE92E6EE}"/>
              </a:ext>
            </a:extLst>
          </p:cNvPr>
          <p:cNvSpPr/>
          <p:nvPr/>
        </p:nvSpPr>
        <p:spPr>
          <a:xfrm>
            <a:off x="5828351" y="3106057"/>
            <a:ext cx="1429700" cy="856342"/>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51" name="TextBox 32">
            <a:extLst>
              <a:ext uri="{FF2B5EF4-FFF2-40B4-BE49-F238E27FC236}">
                <a16:creationId xmlns:a16="http://schemas.microsoft.com/office/drawing/2014/main" id="{65A26955-E4E4-455C-8874-1573C41532EC}"/>
              </a:ext>
            </a:extLst>
          </p:cNvPr>
          <p:cNvSpPr txBox="1">
            <a:spLocks noChangeArrowheads="1"/>
          </p:cNvSpPr>
          <p:nvPr/>
        </p:nvSpPr>
        <p:spPr bwMode="auto">
          <a:xfrm>
            <a:off x="36892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2</a:t>
            </a:r>
          </a:p>
        </p:txBody>
      </p:sp>
      <p:sp>
        <p:nvSpPr>
          <p:cNvPr id="52" name="TextBox 32">
            <a:extLst>
              <a:ext uri="{FF2B5EF4-FFF2-40B4-BE49-F238E27FC236}">
                <a16:creationId xmlns:a16="http://schemas.microsoft.com/office/drawing/2014/main" id="{868FD853-A007-4803-B686-747156C8FFA1}"/>
              </a:ext>
            </a:extLst>
          </p:cNvPr>
          <p:cNvSpPr txBox="1">
            <a:spLocks noChangeArrowheads="1"/>
          </p:cNvSpPr>
          <p:nvPr/>
        </p:nvSpPr>
        <p:spPr bwMode="auto">
          <a:xfrm>
            <a:off x="56604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3</a:t>
            </a:r>
          </a:p>
        </p:txBody>
      </p:sp>
      <p:pic>
        <p:nvPicPr>
          <p:cNvPr id="54" name="Picture 53">
            <a:extLst>
              <a:ext uri="{FF2B5EF4-FFF2-40B4-BE49-F238E27FC236}">
                <a16:creationId xmlns:a16="http://schemas.microsoft.com/office/drawing/2014/main" id="{129B3230-E020-47FB-82D0-CF9C0975E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508" y="3348669"/>
            <a:ext cx="408586" cy="431285"/>
          </a:xfrm>
          <a:prstGeom prst="rect">
            <a:avLst/>
          </a:prstGeom>
        </p:spPr>
      </p:pic>
      <p:pic>
        <p:nvPicPr>
          <p:cNvPr id="55" name="Picture 54">
            <a:extLst>
              <a:ext uri="{FF2B5EF4-FFF2-40B4-BE49-F238E27FC236}">
                <a16:creationId xmlns:a16="http://schemas.microsoft.com/office/drawing/2014/main" id="{A9326A70-CF3A-4056-BC10-68C9C64E5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707" y="3348669"/>
            <a:ext cx="408586" cy="431285"/>
          </a:xfrm>
          <a:prstGeom prst="rect">
            <a:avLst/>
          </a:prstGeom>
        </p:spPr>
      </p:pic>
      <p:pic>
        <p:nvPicPr>
          <p:cNvPr id="56" name="Picture 55">
            <a:extLst>
              <a:ext uri="{FF2B5EF4-FFF2-40B4-BE49-F238E27FC236}">
                <a16:creationId xmlns:a16="http://schemas.microsoft.com/office/drawing/2014/main" id="{1AD08C17-8D7D-4093-85A4-9AAF5C2F6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907" y="3348669"/>
            <a:ext cx="408586" cy="431285"/>
          </a:xfrm>
          <a:prstGeom prst="rect">
            <a:avLst/>
          </a:prstGeom>
        </p:spPr>
      </p:pic>
      <p:grpSp>
        <p:nvGrpSpPr>
          <p:cNvPr id="4" name="Group 3">
            <a:extLst>
              <a:ext uri="{FF2B5EF4-FFF2-40B4-BE49-F238E27FC236}">
                <a16:creationId xmlns:a16="http://schemas.microsoft.com/office/drawing/2014/main" id="{74FD22DC-29B3-43F6-84A4-206C95B57921}"/>
              </a:ext>
            </a:extLst>
          </p:cNvPr>
          <p:cNvGrpSpPr/>
          <p:nvPr/>
        </p:nvGrpSpPr>
        <p:grpSpPr>
          <a:xfrm>
            <a:off x="3879395" y="1037430"/>
            <a:ext cx="1385210" cy="904235"/>
            <a:chOff x="3879395" y="1037430"/>
            <a:chExt cx="1385210" cy="904235"/>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395" y="1037430"/>
              <a:ext cx="1385210" cy="904235"/>
            </a:xfrm>
            <a:prstGeom prst="rect">
              <a:avLst/>
            </a:prstGeom>
          </p:spPr>
        </p:pic>
        <p:sp>
          <p:nvSpPr>
            <p:cNvPr id="3" name="Rectangle 2">
              <a:extLst>
                <a:ext uri="{FF2B5EF4-FFF2-40B4-BE49-F238E27FC236}">
                  <a16:creationId xmlns:a16="http://schemas.microsoft.com/office/drawing/2014/main" id="{DD75C1DA-E142-49D3-8BB9-AE0675C53CAF}"/>
                </a:ext>
              </a:extLst>
            </p:cNvPr>
            <p:cNvSpPr/>
            <p:nvPr/>
          </p:nvSpPr>
          <p:spPr>
            <a:xfrm>
              <a:off x="4105275" y="1400175"/>
              <a:ext cx="926555" cy="428625"/>
            </a:xfrm>
            <a:prstGeom prst="rect">
              <a:avLst/>
            </a:prstGeom>
            <a:solidFill>
              <a:srgbClr val="F585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9" name="Group 4">
              <a:extLst>
                <a:ext uri="{FF2B5EF4-FFF2-40B4-BE49-F238E27FC236}">
                  <a16:creationId xmlns:a16="http://schemas.microsoft.com/office/drawing/2014/main" id="{CE1CBA1F-8856-4D0D-A041-1418C8E8A544}"/>
                </a:ext>
              </a:extLst>
            </p:cNvPr>
            <p:cNvGrpSpPr>
              <a:grpSpLocks noChangeAspect="1"/>
            </p:cNvGrpSpPr>
            <p:nvPr/>
          </p:nvGrpSpPr>
          <p:grpSpPr bwMode="auto">
            <a:xfrm>
              <a:off x="4166098" y="1353702"/>
              <a:ext cx="754654" cy="454958"/>
              <a:chOff x="2671" y="1494"/>
              <a:chExt cx="418" cy="252"/>
            </a:xfrm>
          </p:grpSpPr>
          <p:sp>
            <p:nvSpPr>
              <p:cNvPr id="60" name="AutoShape 3">
                <a:extLst>
                  <a:ext uri="{FF2B5EF4-FFF2-40B4-BE49-F238E27FC236}">
                    <a16:creationId xmlns:a16="http://schemas.microsoft.com/office/drawing/2014/main" id="{0B0807C4-F333-47E2-991D-9BAB77ABA598}"/>
                  </a:ext>
                </a:extLst>
              </p:cNvPr>
              <p:cNvSpPr>
                <a:spLocks noChangeAspect="1" noChangeArrowheads="1" noTextEdit="1"/>
              </p:cNvSpPr>
              <p:nvPr/>
            </p:nvSpPr>
            <p:spPr bwMode="auto">
              <a:xfrm>
                <a:off x="2671" y="1494"/>
                <a:ext cx="4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
                <a:extLst>
                  <a:ext uri="{FF2B5EF4-FFF2-40B4-BE49-F238E27FC236}">
                    <a16:creationId xmlns:a16="http://schemas.microsoft.com/office/drawing/2014/main" id="{7C30FCFD-4EBF-4B8D-AD75-B57EEF25E2EA}"/>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
                <a:extLst>
                  <a:ext uri="{FF2B5EF4-FFF2-40B4-BE49-F238E27FC236}">
                    <a16:creationId xmlns:a16="http://schemas.microsoft.com/office/drawing/2014/main" id="{9AB3206F-22FB-4EC1-BFDD-044C4BC12D52}"/>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7">
                <a:extLst>
                  <a:ext uri="{FF2B5EF4-FFF2-40B4-BE49-F238E27FC236}">
                    <a16:creationId xmlns:a16="http://schemas.microsoft.com/office/drawing/2014/main" id="{B62FC248-74E3-4F85-B641-CB5B8431ED00}"/>
                  </a:ext>
                </a:extLst>
              </p:cNvPr>
              <p:cNvSpPr>
                <a:spLocks/>
              </p:cNvSpPr>
              <p:nvPr/>
            </p:nvSpPr>
            <p:spPr bwMode="auto">
              <a:xfrm>
                <a:off x="2669" y="1658"/>
                <a:ext cx="385" cy="88"/>
              </a:xfrm>
              <a:custGeom>
                <a:avLst/>
                <a:gdLst>
                  <a:gd name="T0" fmla="*/ 182 w 185"/>
                  <a:gd name="T1" fmla="*/ 17 h 42"/>
                  <a:gd name="T2" fmla="*/ 101 w 185"/>
                  <a:gd name="T3" fmla="*/ 42 h 42"/>
                  <a:gd name="T4" fmla="*/ 2 w 185"/>
                  <a:gd name="T5" fmla="*/ 4 h 42"/>
                  <a:gd name="T6" fmla="*/ 4 w 185"/>
                  <a:gd name="T7" fmla="*/ 1 h 42"/>
                  <a:gd name="T8" fmla="*/ 103 w 185"/>
                  <a:gd name="T9" fmla="*/ 28 h 42"/>
                  <a:gd name="T10" fmla="*/ 179 w 185"/>
                  <a:gd name="T11" fmla="*/ 12 h 42"/>
                  <a:gd name="T12" fmla="*/ 182 w 185"/>
                  <a:gd name="T13" fmla="*/ 17 h 42"/>
                </a:gdLst>
                <a:ahLst/>
                <a:cxnLst>
                  <a:cxn ang="0">
                    <a:pos x="T0" y="T1"/>
                  </a:cxn>
                  <a:cxn ang="0">
                    <a:pos x="T2" y="T3"/>
                  </a:cxn>
                  <a:cxn ang="0">
                    <a:pos x="T4" y="T5"/>
                  </a:cxn>
                  <a:cxn ang="0">
                    <a:pos x="T6" y="T7"/>
                  </a:cxn>
                  <a:cxn ang="0">
                    <a:pos x="T8" y="T9"/>
                  </a:cxn>
                  <a:cxn ang="0">
                    <a:pos x="T10" y="T11"/>
                  </a:cxn>
                  <a:cxn ang="0">
                    <a:pos x="T12" y="T13"/>
                  </a:cxn>
                </a:cxnLst>
                <a:rect l="0" t="0" r="r" b="b"/>
                <a:pathLst>
                  <a:path w="185" h="42">
                    <a:moveTo>
                      <a:pt x="182" y="17"/>
                    </a:moveTo>
                    <a:cubicBezTo>
                      <a:pt x="160" y="33"/>
                      <a:pt x="128" y="42"/>
                      <a:pt x="101" y="42"/>
                    </a:cubicBezTo>
                    <a:cubicBezTo>
                      <a:pt x="62" y="42"/>
                      <a:pt x="28" y="28"/>
                      <a:pt x="2" y="4"/>
                    </a:cubicBezTo>
                    <a:cubicBezTo>
                      <a:pt x="0" y="2"/>
                      <a:pt x="2" y="0"/>
                      <a:pt x="4" y="1"/>
                    </a:cubicBezTo>
                    <a:cubicBezTo>
                      <a:pt x="32" y="18"/>
                      <a:pt x="67" y="28"/>
                      <a:pt x="103" y="28"/>
                    </a:cubicBezTo>
                    <a:cubicBezTo>
                      <a:pt x="127" y="28"/>
                      <a:pt x="154" y="23"/>
                      <a:pt x="179" y="12"/>
                    </a:cubicBezTo>
                    <a:cubicBezTo>
                      <a:pt x="182" y="11"/>
                      <a:pt x="185" y="15"/>
                      <a:pt x="18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8">
                <a:extLst>
                  <a:ext uri="{FF2B5EF4-FFF2-40B4-BE49-F238E27FC236}">
                    <a16:creationId xmlns:a16="http://schemas.microsoft.com/office/drawing/2014/main" id="{153A18BC-E25B-4606-918C-5DE85A147501}"/>
                  </a:ext>
                </a:extLst>
              </p:cNvPr>
              <p:cNvSpPr>
                <a:spLocks/>
              </p:cNvSpPr>
              <p:nvPr/>
            </p:nvSpPr>
            <p:spPr bwMode="auto">
              <a:xfrm>
                <a:off x="3008" y="1645"/>
                <a:ext cx="83" cy="86"/>
              </a:xfrm>
              <a:custGeom>
                <a:avLst/>
                <a:gdLst>
                  <a:gd name="T0" fmla="*/ 28 w 40"/>
                  <a:gd name="T1" fmla="*/ 13 h 41"/>
                  <a:gd name="T2" fmla="*/ 2 w 40"/>
                  <a:gd name="T3" fmla="*/ 12 h 41"/>
                  <a:gd name="T4" fmla="*/ 2 w 40"/>
                  <a:gd name="T5" fmla="*/ 9 h 41"/>
                  <a:gd name="T6" fmla="*/ 37 w 40"/>
                  <a:gd name="T7" fmla="*/ 6 h 41"/>
                  <a:gd name="T8" fmla="*/ 25 w 40"/>
                  <a:gd name="T9" fmla="*/ 39 h 41"/>
                  <a:gd name="T10" fmla="*/ 22 w 40"/>
                  <a:gd name="T11" fmla="*/ 38 h 41"/>
                  <a:gd name="T12" fmla="*/ 28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28" y="13"/>
                    </a:moveTo>
                    <a:cubicBezTo>
                      <a:pt x="25" y="9"/>
                      <a:pt x="9" y="11"/>
                      <a:pt x="2" y="12"/>
                    </a:cubicBezTo>
                    <a:cubicBezTo>
                      <a:pt x="0" y="12"/>
                      <a:pt x="0" y="10"/>
                      <a:pt x="2" y="9"/>
                    </a:cubicBezTo>
                    <a:cubicBezTo>
                      <a:pt x="14" y="0"/>
                      <a:pt x="35" y="3"/>
                      <a:pt x="37" y="6"/>
                    </a:cubicBezTo>
                    <a:cubicBezTo>
                      <a:pt x="40" y="9"/>
                      <a:pt x="37" y="29"/>
                      <a:pt x="25" y="39"/>
                    </a:cubicBezTo>
                    <a:cubicBezTo>
                      <a:pt x="23" y="41"/>
                      <a:pt x="21" y="40"/>
                      <a:pt x="22" y="38"/>
                    </a:cubicBezTo>
                    <a:cubicBezTo>
                      <a:pt x="25" y="31"/>
                      <a:pt x="31" y="16"/>
                      <a:pt x="2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9">
                <a:extLst>
                  <a:ext uri="{FF2B5EF4-FFF2-40B4-BE49-F238E27FC236}">
                    <a16:creationId xmlns:a16="http://schemas.microsoft.com/office/drawing/2014/main" id="{A9A3E17E-F994-4205-BE75-35132CD348AA}"/>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0">
                <a:extLst>
                  <a:ext uri="{FF2B5EF4-FFF2-40B4-BE49-F238E27FC236}">
                    <a16:creationId xmlns:a16="http://schemas.microsoft.com/office/drawing/2014/main" id="{F4E8F9D4-9460-4791-9700-C12C848A489F}"/>
                  </a:ext>
                </a:extLst>
              </p:cNvPr>
              <p:cNvSpPr>
                <a:spLocks/>
              </p:cNvSpPr>
              <p:nvPr/>
            </p:nvSpPr>
            <p:spPr bwMode="auto">
              <a:xfrm>
                <a:off x="2669" y="1658"/>
                <a:ext cx="385" cy="88"/>
              </a:xfrm>
              <a:custGeom>
                <a:avLst/>
                <a:gdLst>
                  <a:gd name="T0" fmla="*/ 182 w 185"/>
                  <a:gd name="T1" fmla="*/ 17 h 42"/>
                  <a:gd name="T2" fmla="*/ 101 w 185"/>
                  <a:gd name="T3" fmla="*/ 42 h 42"/>
                  <a:gd name="T4" fmla="*/ 2 w 185"/>
                  <a:gd name="T5" fmla="*/ 4 h 42"/>
                  <a:gd name="T6" fmla="*/ 4 w 185"/>
                  <a:gd name="T7" fmla="*/ 1 h 42"/>
                  <a:gd name="T8" fmla="*/ 103 w 185"/>
                  <a:gd name="T9" fmla="*/ 28 h 42"/>
                  <a:gd name="T10" fmla="*/ 179 w 185"/>
                  <a:gd name="T11" fmla="*/ 12 h 42"/>
                  <a:gd name="T12" fmla="*/ 182 w 185"/>
                  <a:gd name="T13" fmla="*/ 17 h 42"/>
                </a:gdLst>
                <a:ahLst/>
                <a:cxnLst>
                  <a:cxn ang="0">
                    <a:pos x="T0" y="T1"/>
                  </a:cxn>
                  <a:cxn ang="0">
                    <a:pos x="T2" y="T3"/>
                  </a:cxn>
                  <a:cxn ang="0">
                    <a:pos x="T4" y="T5"/>
                  </a:cxn>
                  <a:cxn ang="0">
                    <a:pos x="T6" y="T7"/>
                  </a:cxn>
                  <a:cxn ang="0">
                    <a:pos x="T8" y="T9"/>
                  </a:cxn>
                  <a:cxn ang="0">
                    <a:pos x="T10" y="T11"/>
                  </a:cxn>
                  <a:cxn ang="0">
                    <a:pos x="T12" y="T13"/>
                  </a:cxn>
                </a:cxnLst>
                <a:rect l="0" t="0" r="r" b="b"/>
                <a:pathLst>
                  <a:path w="185" h="42">
                    <a:moveTo>
                      <a:pt x="182" y="17"/>
                    </a:moveTo>
                    <a:cubicBezTo>
                      <a:pt x="160" y="33"/>
                      <a:pt x="128" y="42"/>
                      <a:pt x="101" y="42"/>
                    </a:cubicBezTo>
                    <a:cubicBezTo>
                      <a:pt x="62" y="42"/>
                      <a:pt x="28" y="28"/>
                      <a:pt x="2" y="4"/>
                    </a:cubicBezTo>
                    <a:cubicBezTo>
                      <a:pt x="0" y="2"/>
                      <a:pt x="2" y="0"/>
                      <a:pt x="4" y="1"/>
                    </a:cubicBezTo>
                    <a:cubicBezTo>
                      <a:pt x="32" y="18"/>
                      <a:pt x="67" y="28"/>
                      <a:pt x="103" y="28"/>
                    </a:cubicBezTo>
                    <a:cubicBezTo>
                      <a:pt x="127" y="28"/>
                      <a:pt x="154" y="23"/>
                      <a:pt x="179" y="12"/>
                    </a:cubicBezTo>
                    <a:cubicBezTo>
                      <a:pt x="182" y="11"/>
                      <a:pt x="185" y="15"/>
                      <a:pt x="18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1">
                <a:extLst>
                  <a:ext uri="{FF2B5EF4-FFF2-40B4-BE49-F238E27FC236}">
                    <a16:creationId xmlns:a16="http://schemas.microsoft.com/office/drawing/2014/main" id="{934D87B0-19D9-43E3-B581-0A8476382A38}"/>
                  </a:ext>
                </a:extLst>
              </p:cNvPr>
              <p:cNvSpPr>
                <a:spLocks/>
              </p:cNvSpPr>
              <p:nvPr/>
            </p:nvSpPr>
            <p:spPr bwMode="auto">
              <a:xfrm>
                <a:off x="3008" y="1645"/>
                <a:ext cx="83" cy="86"/>
              </a:xfrm>
              <a:custGeom>
                <a:avLst/>
                <a:gdLst>
                  <a:gd name="T0" fmla="*/ 28 w 40"/>
                  <a:gd name="T1" fmla="*/ 13 h 41"/>
                  <a:gd name="T2" fmla="*/ 2 w 40"/>
                  <a:gd name="T3" fmla="*/ 12 h 41"/>
                  <a:gd name="T4" fmla="*/ 2 w 40"/>
                  <a:gd name="T5" fmla="*/ 9 h 41"/>
                  <a:gd name="T6" fmla="*/ 37 w 40"/>
                  <a:gd name="T7" fmla="*/ 6 h 41"/>
                  <a:gd name="T8" fmla="*/ 25 w 40"/>
                  <a:gd name="T9" fmla="*/ 39 h 41"/>
                  <a:gd name="T10" fmla="*/ 22 w 40"/>
                  <a:gd name="T11" fmla="*/ 38 h 41"/>
                  <a:gd name="T12" fmla="*/ 28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28" y="13"/>
                    </a:moveTo>
                    <a:cubicBezTo>
                      <a:pt x="25" y="9"/>
                      <a:pt x="9" y="11"/>
                      <a:pt x="2" y="12"/>
                    </a:cubicBezTo>
                    <a:cubicBezTo>
                      <a:pt x="0" y="12"/>
                      <a:pt x="0" y="10"/>
                      <a:pt x="2" y="9"/>
                    </a:cubicBezTo>
                    <a:cubicBezTo>
                      <a:pt x="14" y="0"/>
                      <a:pt x="35" y="3"/>
                      <a:pt x="37" y="6"/>
                    </a:cubicBezTo>
                    <a:cubicBezTo>
                      <a:pt x="40" y="9"/>
                      <a:pt x="37" y="29"/>
                      <a:pt x="25" y="39"/>
                    </a:cubicBezTo>
                    <a:cubicBezTo>
                      <a:pt x="23" y="41"/>
                      <a:pt x="21" y="40"/>
                      <a:pt x="22" y="38"/>
                    </a:cubicBezTo>
                    <a:cubicBezTo>
                      <a:pt x="25" y="31"/>
                      <a:pt x="31" y="16"/>
                      <a:pt x="2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0" name="Connector: Elbow 9">
            <a:extLst>
              <a:ext uri="{FF2B5EF4-FFF2-40B4-BE49-F238E27FC236}">
                <a16:creationId xmlns:a16="http://schemas.microsoft.com/office/drawing/2014/main" id="{A2FE6E81-C04A-4F9F-9EB9-65086A9F6B14}"/>
              </a:ext>
            </a:extLst>
          </p:cNvPr>
          <p:cNvCxnSpPr>
            <a:cxnSpLocks/>
            <a:stCxn id="39" idx="0"/>
          </p:cNvCxnSpPr>
          <p:nvPr/>
        </p:nvCxnSpPr>
        <p:spPr>
          <a:xfrm rot="5400000" flipH="1" flipV="1">
            <a:off x="3050154" y="1863338"/>
            <a:ext cx="793366" cy="1692073"/>
          </a:xfrm>
          <a:prstGeom prst="bentConnector3">
            <a:avLst/>
          </a:prstGeom>
          <a:noFill/>
          <a:ln w="6350">
            <a:solidFill>
              <a:schemeClr val="accent1"/>
            </a:solidFill>
            <a:prstDash val="dash"/>
            <a:tailEnd type="arrow"/>
          </a:ln>
        </p:spPr>
        <p:style>
          <a:lnRef idx="2">
            <a:schemeClr val="accent1"/>
          </a:lnRef>
          <a:fillRef idx="1">
            <a:schemeClr val="lt1"/>
          </a:fillRef>
          <a:effectRef idx="0">
            <a:schemeClr val="accent1"/>
          </a:effectRef>
          <a:fontRef idx="minor">
            <a:schemeClr val="dk1"/>
          </a:fontRef>
        </p:style>
      </p:cxnSp>
      <p:cxnSp>
        <p:nvCxnSpPr>
          <p:cNvPr id="12" name="Straight Arrow Connector 11">
            <a:extLst>
              <a:ext uri="{FF2B5EF4-FFF2-40B4-BE49-F238E27FC236}">
                <a16:creationId xmlns:a16="http://schemas.microsoft.com/office/drawing/2014/main" id="{84DF4DEB-84FC-4F92-892F-C615727AC6D5}"/>
              </a:ext>
            </a:extLst>
          </p:cNvPr>
          <p:cNvCxnSpPr>
            <a:cxnSpLocks/>
            <a:stCxn id="45" idx="0"/>
          </p:cNvCxnSpPr>
          <p:nvPr/>
        </p:nvCxnSpPr>
        <p:spPr>
          <a:xfrm flipV="1">
            <a:off x="4572000" y="2312691"/>
            <a:ext cx="0" cy="793366"/>
          </a:xfrm>
          <a:prstGeom prst="straightConnector1">
            <a:avLst/>
          </a:prstGeom>
          <a:noFill/>
          <a:ln w="6350">
            <a:solidFill>
              <a:schemeClr val="accent1"/>
            </a:solidFill>
            <a:prstDash val="dash"/>
            <a:tailEnd type="arrow"/>
          </a:ln>
        </p:spPr>
        <p:style>
          <a:lnRef idx="2">
            <a:schemeClr val="accent1"/>
          </a:lnRef>
          <a:fillRef idx="1">
            <a:schemeClr val="lt1"/>
          </a:fillRef>
          <a:effectRef idx="0">
            <a:schemeClr val="accent1"/>
          </a:effectRef>
          <a:fontRef idx="minor">
            <a:schemeClr val="dk1"/>
          </a:fontRef>
        </p:style>
      </p:cxnSp>
      <p:cxnSp>
        <p:nvCxnSpPr>
          <p:cNvPr id="71" name="Connector: Elbow 70">
            <a:extLst>
              <a:ext uri="{FF2B5EF4-FFF2-40B4-BE49-F238E27FC236}">
                <a16:creationId xmlns:a16="http://schemas.microsoft.com/office/drawing/2014/main" id="{F06E7C68-3B9B-4E42-A594-D4EC749AB9FD}"/>
              </a:ext>
            </a:extLst>
          </p:cNvPr>
          <p:cNvCxnSpPr>
            <a:cxnSpLocks/>
            <a:stCxn id="50" idx="0"/>
          </p:cNvCxnSpPr>
          <p:nvPr/>
        </p:nvCxnSpPr>
        <p:spPr>
          <a:xfrm rot="16200000" flipV="1">
            <a:off x="5300481" y="1863336"/>
            <a:ext cx="793366" cy="1692075"/>
          </a:xfrm>
          <a:prstGeom prst="bentConnector3">
            <a:avLst/>
          </a:prstGeom>
          <a:noFill/>
          <a:ln w="6350">
            <a:solidFill>
              <a:schemeClr val="accent1"/>
            </a:solidFill>
            <a:prstDash val="dash"/>
            <a:tailEnd type="arrow"/>
          </a:ln>
        </p:spPr>
        <p:style>
          <a:lnRef idx="2">
            <a:schemeClr val="accent1"/>
          </a:lnRef>
          <a:fillRef idx="1">
            <a:schemeClr val="lt1"/>
          </a:fillRef>
          <a:effectRef idx="0">
            <a:schemeClr val="accent1"/>
          </a:effectRef>
          <a:fontRef idx="minor">
            <a:schemeClr val="dk1"/>
          </a:fontRef>
        </p:style>
      </p:cxnSp>
      <p:cxnSp>
        <p:nvCxnSpPr>
          <p:cNvPr id="74" name="Straight Arrow Connector 73">
            <a:extLst>
              <a:ext uri="{FF2B5EF4-FFF2-40B4-BE49-F238E27FC236}">
                <a16:creationId xmlns:a16="http://schemas.microsoft.com/office/drawing/2014/main" id="{1A3DDFA0-5F92-4234-9696-1B1EC26DA278}"/>
              </a:ext>
            </a:extLst>
          </p:cNvPr>
          <p:cNvCxnSpPr>
            <a:cxnSpLocks/>
          </p:cNvCxnSpPr>
          <p:nvPr/>
        </p:nvCxnSpPr>
        <p:spPr>
          <a:xfrm flipV="1">
            <a:off x="2637952" y="1456351"/>
            <a:ext cx="1029131" cy="0"/>
          </a:xfrm>
          <a:prstGeom prst="straightConnector1">
            <a:avLst/>
          </a:prstGeom>
          <a:noFill/>
          <a:ln w="6350">
            <a:solidFill>
              <a:schemeClr val="accent1"/>
            </a:solidFill>
            <a:prstDash val="dash"/>
            <a:tailEnd type="arrow"/>
          </a:ln>
        </p:spPr>
        <p:style>
          <a:lnRef idx="2">
            <a:schemeClr val="accent1"/>
          </a:lnRef>
          <a:fillRef idx="1">
            <a:schemeClr val="lt1"/>
          </a:fillRef>
          <a:effectRef idx="0">
            <a:schemeClr val="accent1"/>
          </a:effectRef>
          <a:fontRef idx="minor">
            <a:schemeClr val="dk1"/>
          </a:fontRef>
        </p:style>
      </p:cxnSp>
      <p:sp>
        <p:nvSpPr>
          <p:cNvPr id="75" name="TextBox 74">
            <a:extLst>
              <a:ext uri="{FF2B5EF4-FFF2-40B4-BE49-F238E27FC236}">
                <a16:creationId xmlns:a16="http://schemas.microsoft.com/office/drawing/2014/main" id="{91D7D896-36B5-4091-8258-7A19CD2524BA}"/>
              </a:ext>
            </a:extLst>
          </p:cNvPr>
          <p:cNvSpPr txBox="1"/>
          <p:nvPr/>
        </p:nvSpPr>
        <p:spPr>
          <a:xfrm>
            <a:off x="1504780" y="1988138"/>
            <a:ext cx="1114425" cy="307777"/>
          </a:xfrm>
          <a:prstGeom prst="rect">
            <a:avLst/>
          </a:prstGeom>
          <a:noFill/>
        </p:spPr>
        <p:txBody>
          <a:bodyPr wrap="square" rtlCol="0">
            <a:spAutoFit/>
          </a:bodyPr>
          <a:lstStyle/>
          <a:p>
            <a:pPr algn="ctr" defTabSz="685800"/>
            <a:r>
              <a:rPr lang="en-US" sz="1400" dirty="0" err="1">
                <a:solidFill>
                  <a:schemeClr val="bg1"/>
                </a:solidFill>
              </a:rPr>
              <a:t>Kubectl</a:t>
            </a:r>
            <a:endParaRPr lang="en-US" sz="1400" dirty="0">
              <a:solidFill>
                <a:schemeClr val="bg1"/>
              </a:solidFill>
            </a:endParaRPr>
          </a:p>
        </p:txBody>
      </p:sp>
      <p:grpSp>
        <p:nvGrpSpPr>
          <p:cNvPr id="46" name="Group 45">
            <a:extLst>
              <a:ext uri="{FF2B5EF4-FFF2-40B4-BE49-F238E27FC236}">
                <a16:creationId xmlns:a16="http://schemas.microsoft.com/office/drawing/2014/main" id="{F6091697-F382-4B78-8CBD-86A70F3E043E}"/>
              </a:ext>
            </a:extLst>
          </p:cNvPr>
          <p:cNvGrpSpPr/>
          <p:nvPr/>
        </p:nvGrpSpPr>
        <p:grpSpPr>
          <a:xfrm>
            <a:off x="1487837" y="1025290"/>
            <a:ext cx="1148310" cy="859736"/>
            <a:chOff x="4716548" y="461654"/>
            <a:chExt cx="1748794" cy="1309318"/>
          </a:xfrm>
        </p:grpSpPr>
        <p:grpSp>
          <p:nvGrpSpPr>
            <p:cNvPr id="47" name="Group 46">
              <a:extLst>
                <a:ext uri="{FF2B5EF4-FFF2-40B4-BE49-F238E27FC236}">
                  <a16:creationId xmlns:a16="http://schemas.microsoft.com/office/drawing/2014/main" id="{5C2684F3-B3BC-4522-9087-66365A0ABB70}"/>
                </a:ext>
              </a:extLst>
            </p:cNvPr>
            <p:cNvGrpSpPr/>
            <p:nvPr/>
          </p:nvGrpSpPr>
          <p:grpSpPr>
            <a:xfrm>
              <a:off x="4716548" y="461654"/>
              <a:ext cx="1748794" cy="1309318"/>
              <a:chOff x="4716548" y="461654"/>
              <a:chExt cx="1748794" cy="1309318"/>
            </a:xfrm>
          </p:grpSpPr>
          <p:sp>
            <p:nvSpPr>
              <p:cNvPr id="73" name="Rectangle: Rounded Corners 72">
                <a:extLst>
                  <a:ext uri="{FF2B5EF4-FFF2-40B4-BE49-F238E27FC236}">
                    <a16:creationId xmlns:a16="http://schemas.microsoft.com/office/drawing/2014/main" id="{C1D40322-B57B-4B6E-AF51-0F2691A083E7}"/>
                  </a:ext>
                </a:extLst>
              </p:cNvPr>
              <p:cNvSpPr/>
              <p:nvPr/>
            </p:nvSpPr>
            <p:spPr>
              <a:xfrm>
                <a:off x="4716548" y="461654"/>
                <a:ext cx="1748794" cy="1116240"/>
              </a:xfrm>
              <a:prstGeom prst="roundRect">
                <a:avLst>
                  <a:gd name="adj" fmla="val 4249"/>
                </a:avLst>
              </a:prstGeom>
              <a:gradFill rotWithShape="1">
                <a:gsLst>
                  <a:gs pos="1961">
                    <a:srgbClr val="474746">
                      <a:alpha val="20000"/>
                    </a:srgbClr>
                  </a:gs>
                  <a:gs pos="100000">
                    <a:srgbClr val="474746">
                      <a:alpha val="10000"/>
                    </a:srgb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6" name="Rectangle: Rounded Corners 75">
                <a:extLst>
                  <a:ext uri="{FF2B5EF4-FFF2-40B4-BE49-F238E27FC236}">
                    <a16:creationId xmlns:a16="http://schemas.microsoft.com/office/drawing/2014/main" id="{D2CCB40F-BDDB-45B9-ADFB-873AB0BACD3E}"/>
                  </a:ext>
                </a:extLst>
              </p:cNvPr>
              <p:cNvSpPr/>
              <p:nvPr/>
            </p:nvSpPr>
            <p:spPr>
              <a:xfrm>
                <a:off x="4780769" y="513768"/>
                <a:ext cx="1620352" cy="1012012"/>
              </a:xfrm>
              <a:prstGeom prst="roundRect">
                <a:avLst>
                  <a:gd name="adj" fmla="val 0"/>
                </a:avLst>
              </a:prstGeom>
              <a:no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DAD41027-74F7-4FD8-BCAF-8F96B2BF45F8}"/>
                  </a:ext>
                </a:extLst>
              </p:cNvPr>
              <p:cNvSpPr/>
              <p:nvPr/>
            </p:nvSpPr>
            <p:spPr>
              <a:xfrm>
                <a:off x="5428469" y="1577332"/>
                <a:ext cx="324953" cy="119940"/>
              </a:xfrm>
              <a:prstGeom prst="rect">
                <a:avLst/>
              </a:prstGeom>
              <a:no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59C6FA5A-F0B8-4E99-B639-2A549494CBA7}"/>
                  </a:ext>
                </a:extLst>
              </p:cNvPr>
              <p:cNvSpPr/>
              <p:nvPr/>
            </p:nvSpPr>
            <p:spPr>
              <a:xfrm>
                <a:off x="5182965" y="1699495"/>
                <a:ext cx="815960" cy="71477"/>
              </a:xfrm>
              <a:prstGeom prst="rect">
                <a:avLst/>
              </a:prstGeom>
              <a:no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cxnSp>
          <p:nvCxnSpPr>
            <p:cNvPr id="48" name="Straight Connector 47">
              <a:extLst>
                <a:ext uri="{FF2B5EF4-FFF2-40B4-BE49-F238E27FC236}">
                  <a16:creationId xmlns:a16="http://schemas.microsoft.com/office/drawing/2014/main" id="{3E7BEC11-7074-4564-AED0-870BCEFBBF61}"/>
                </a:ext>
              </a:extLst>
            </p:cNvPr>
            <p:cNvCxnSpPr>
              <a:cxnSpLocks/>
            </p:cNvCxnSpPr>
            <p:nvPr/>
          </p:nvCxnSpPr>
          <p:spPr>
            <a:xfrm>
              <a:off x="4780128" y="617940"/>
              <a:ext cx="1620672" cy="0"/>
            </a:xfrm>
            <a:prstGeom prst="line">
              <a:avLst/>
            </a:prstGeom>
            <a:noFill/>
            <a:ln w="19050" cap="flat" cmpd="sng" algn="ctr">
              <a:solidFill>
                <a:sysClr val="window" lastClr="FFFFFF"/>
              </a:solidFill>
              <a:prstDash val="solid"/>
            </a:ln>
            <a:effectLst/>
          </p:spPr>
        </p:cxnSp>
        <p:grpSp>
          <p:nvGrpSpPr>
            <p:cNvPr id="49" name="Group 48">
              <a:extLst>
                <a:ext uri="{FF2B5EF4-FFF2-40B4-BE49-F238E27FC236}">
                  <a16:creationId xmlns:a16="http://schemas.microsoft.com/office/drawing/2014/main" id="{220CBE48-999D-4EFB-B6D0-012645CBC786}"/>
                </a:ext>
              </a:extLst>
            </p:cNvPr>
            <p:cNvGrpSpPr/>
            <p:nvPr/>
          </p:nvGrpSpPr>
          <p:grpSpPr>
            <a:xfrm>
              <a:off x="6175612" y="551425"/>
              <a:ext cx="183714" cy="36577"/>
              <a:chOff x="6175612" y="544281"/>
              <a:chExt cx="183714" cy="36577"/>
            </a:xfrm>
          </p:grpSpPr>
          <p:sp>
            <p:nvSpPr>
              <p:cNvPr id="68" name="Oval 67">
                <a:extLst>
                  <a:ext uri="{FF2B5EF4-FFF2-40B4-BE49-F238E27FC236}">
                    <a16:creationId xmlns:a16="http://schemas.microsoft.com/office/drawing/2014/main" id="{AD0816C8-F717-4A40-AFA9-507F34864E12}"/>
                  </a:ext>
                </a:extLst>
              </p:cNvPr>
              <p:cNvSpPr/>
              <p:nvPr/>
            </p:nvSpPr>
            <p:spPr>
              <a:xfrm>
                <a:off x="6175612" y="544282"/>
                <a:ext cx="36576" cy="36576"/>
              </a:xfrm>
              <a:prstGeom prst="ellipse">
                <a:avLst/>
              </a:prstGeom>
              <a:solidFill>
                <a:srgbClr val="474746"/>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69" name="Oval 68">
                <a:extLst>
                  <a:ext uri="{FF2B5EF4-FFF2-40B4-BE49-F238E27FC236}">
                    <a16:creationId xmlns:a16="http://schemas.microsoft.com/office/drawing/2014/main" id="{5CCF331E-4CF2-4324-8E4D-524DFEBBCCF8}"/>
                  </a:ext>
                </a:extLst>
              </p:cNvPr>
              <p:cNvSpPr/>
              <p:nvPr/>
            </p:nvSpPr>
            <p:spPr>
              <a:xfrm>
                <a:off x="6249181" y="544282"/>
                <a:ext cx="36576" cy="36576"/>
              </a:xfrm>
              <a:prstGeom prst="ellipse">
                <a:avLst/>
              </a:prstGeom>
              <a:solidFill>
                <a:srgbClr val="474746"/>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0" name="Oval 69">
                <a:extLst>
                  <a:ext uri="{FF2B5EF4-FFF2-40B4-BE49-F238E27FC236}">
                    <a16:creationId xmlns:a16="http://schemas.microsoft.com/office/drawing/2014/main" id="{656FB467-7CD7-4763-9278-EE87A57BECD9}"/>
                  </a:ext>
                </a:extLst>
              </p:cNvPr>
              <p:cNvSpPr/>
              <p:nvPr/>
            </p:nvSpPr>
            <p:spPr>
              <a:xfrm>
                <a:off x="6322750" y="544281"/>
                <a:ext cx="36576" cy="36576"/>
              </a:xfrm>
              <a:prstGeom prst="ellipse">
                <a:avLst/>
              </a:prstGeom>
              <a:solidFill>
                <a:srgbClr val="474746"/>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99139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AA7C96-31A0-2B47-BD5D-B0D872B26375}"/>
              </a:ext>
            </a:extLst>
          </p:cNvPr>
          <p:cNvSpPr>
            <a:spLocks noGrp="1"/>
          </p:cNvSpPr>
          <p:nvPr>
            <p:ph sz="quarter" idx="10"/>
          </p:nvPr>
        </p:nvSpPr>
        <p:spPr/>
        <p:txBody>
          <a:bodyPr/>
          <a:lstStyle/>
          <a:p>
            <a:r>
              <a:rPr lang="en-US" dirty="0"/>
              <a:t>EKS Cluster</a:t>
            </a:r>
          </a:p>
        </p:txBody>
      </p:sp>
    </p:spTree>
    <p:extLst>
      <p:ext uri="{BB962C8B-B14F-4D97-AF65-F5344CB8AC3E}">
        <p14:creationId xmlns:p14="http://schemas.microsoft.com/office/powerpoint/2010/main" val="337178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AA7C96-31A0-2B47-BD5D-B0D872B26375}"/>
              </a:ext>
            </a:extLst>
          </p:cNvPr>
          <p:cNvSpPr>
            <a:spLocks noGrp="1"/>
          </p:cNvSpPr>
          <p:nvPr>
            <p:ph sz="quarter" idx="10"/>
          </p:nvPr>
        </p:nvSpPr>
        <p:spPr/>
        <p:txBody>
          <a:bodyPr/>
          <a:lstStyle/>
          <a:p>
            <a:r>
              <a:rPr lang="en-US" dirty="0"/>
              <a:t>Kubernetes Application Manifest</a:t>
            </a:r>
          </a:p>
        </p:txBody>
      </p:sp>
    </p:spTree>
    <p:extLst>
      <p:ext uri="{BB962C8B-B14F-4D97-AF65-F5344CB8AC3E}">
        <p14:creationId xmlns:p14="http://schemas.microsoft.com/office/powerpoint/2010/main" val="159680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11D0-24FF-914E-BD3B-56D15FEBAFD2}"/>
              </a:ext>
            </a:extLst>
          </p:cNvPr>
          <p:cNvSpPr>
            <a:spLocks noGrp="1"/>
          </p:cNvSpPr>
          <p:nvPr>
            <p:ph type="title"/>
          </p:nvPr>
        </p:nvSpPr>
        <p:spPr/>
        <p:txBody>
          <a:bodyPr/>
          <a:lstStyle/>
          <a:p>
            <a:r>
              <a:rPr lang="en-US" dirty="0"/>
              <a:t>Kubernetes </a:t>
            </a:r>
            <a:br>
              <a:rPr lang="en-US" dirty="0"/>
            </a:br>
            <a:r>
              <a:rPr lang="en-US" dirty="0"/>
              <a:t>Application Packaging </a:t>
            </a:r>
            <a:br>
              <a:rPr lang="en-US" dirty="0"/>
            </a:br>
            <a:r>
              <a:rPr lang="en-US" dirty="0"/>
              <a:t>using Helm</a:t>
            </a:r>
          </a:p>
        </p:txBody>
      </p:sp>
      <p:pic>
        <p:nvPicPr>
          <p:cNvPr id="3" name="Picture 2">
            <a:extLst>
              <a:ext uri="{FF2B5EF4-FFF2-40B4-BE49-F238E27FC236}">
                <a16:creationId xmlns:a16="http://schemas.microsoft.com/office/drawing/2014/main" id="{4684E278-D193-E743-8E19-5C94860B3D3B}"/>
              </a:ext>
            </a:extLst>
          </p:cNvPr>
          <p:cNvPicPr>
            <a:picLocks noChangeAspect="1"/>
          </p:cNvPicPr>
          <p:nvPr/>
        </p:nvPicPr>
        <p:blipFill rotWithShape="1">
          <a:blip r:embed="rId2"/>
          <a:srcRect l="13100" t="11713" r="12650" b="11787"/>
          <a:stretch/>
        </p:blipFill>
        <p:spPr>
          <a:xfrm>
            <a:off x="6677179" y="1462704"/>
            <a:ext cx="1885950" cy="1943100"/>
          </a:xfrm>
          <a:prstGeom prst="rect">
            <a:avLst/>
          </a:prstGeom>
        </p:spPr>
      </p:pic>
    </p:spTree>
    <p:extLst>
      <p:ext uri="{BB962C8B-B14F-4D97-AF65-F5344CB8AC3E}">
        <p14:creationId xmlns:p14="http://schemas.microsoft.com/office/powerpoint/2010/main" val="150313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152EBE-4670-3545-94AD-C36B2C684C30}"/>
              </a:ext>
            </a:extLst>
          </p:cNvPr>
          <p:cNvSpPr>
            <a:spLocks noGrp="1"/>
          </p:cNvSpPr>
          <p:nvPr>
            <p:ph type="title"/>
          </p:nvPr>
        </p:nvSpPr>
        <p:spPr/>
        <p:txBody>
          <a:bodyPr/>
          <a:lstStyle/>
          <a:p>
            <a:r>
              <a:rPr lang="en-US" dirty="0"/>
              <a:t>Helm – Package Manager for Kubernetes</a:t>
            </a:r>
          </a:p>
        </p:txBody>
      </p:sp>
      <p:sp>
        <p:nvSpPr>
          <p:cNvPr id="4" name="Content Placeholder 3">
            <a:extLst>
              <a:ext uri="{FF2B5EF4-FFF2-40B4-BE49-F238E27FC236}">
                <a16:creationId xmlns:a16="http://schemas.microsoft.com/office/drawing/2014/main" id="{9959E915-1F8C-6A4E-9DE5-5EDAD2C42ADE}"/>
              </a:ext>
            </a:extLst>
          </p:cNvPr>
          <p:cNvSpPr>
            <a:spLocks noGrp="1"/>
          </p:cNvSpPr>
          <p:nvPr>
            <p:ph idx="1"/>
          </p:nvPr>
        </p:nvSpPr>
        <p:spPr/>
        <p:txBody>
          <a:bodyPr/>
          <a:lstStyle/>
          <a:p>
            <a:pPr marL="342900" indent="-342900">
              <a:buFont typeface="Arial" panose="020B0604020202020204" pitchFamily="34" charset="0"/>
              <a:buChar char="•"/>
            </a:pPr>
            <a:r>
              <a:rPr lang="en-US" dirty="0"/>
              <a:t>Templating and packaging tool for Kubernetes apps</a:t>
            </a:r>
          </a:p>
          <a:p>
            <a:pPr marL="342900" indent="-342900">
              <a:buFont typeface="Arial" panose="020B0604020202020204" pitchFamily="34" charset="0"/>
              <a:buChar char="•"/>
            </a:pPr>
            <a:r>
              <a:rPr lang="en-US" dirty="0"/>
              <a:t>Chart: Bundle to represent k8s applications</a:t>
            </a:r>
          </a:p>
          <a:p>
            <a:pPr marL="1085850" lvl="1" indent="-342900">
              <a:buFont typeface="Arial" panose="020B0604020202020204" pitchFamily="34" charset="0"/>
              <a:buChar char="•"/>
            </a:pPr>
            <a:r>
              <a:rPr lang="en-US" dirty="0"/>
              <a:t>Packaged into archive files</a:t>
            </a:r>
          </a:p>
          <a:p>
            <a:pPr marL="342900" indent="-342900">
              <a:buFont typeface="Arial" panose="020B0604020202020204" pitchFamily="34" charset="0"/>
              <a:buChar char="•"/>
            </a:pPr>
            <a:r>
              <a:rPr lang="en-US" dirty="0"/>
              <a:t>Apt, yum, homebrew for k8s</a:t>
            </a:r>
          </a:p>
          <a:p>
            <a:pPr marL="342900" indent="-342900">
              <a:buFont typeface="Arial" panose="020B0604020202020204" pitchFamily="34" charset="0"/>
              <a:buChar char="•"/>
            </a:pPr>
            <a:r>
              <a:rPr lang="en-US" dirty="0"/>
              <a:t>Manage the chart and release</a:t>
            </a:r>
          </a:p>
        </p:txBody>
      </p:sp>
    </p:spTree>
    <p:extLst>
      <p:ext uri="{BB962C8B-B14F-4D97-AF65-F5344CB8AC3E}">
        <p14:creationId xmlns:p14="http://schemas.microsoft.com/office/powerpoint/2010/main" val="289141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00FF84F-958E-F946-977A-614CCE9736E9}"/>
              </a:ext>
            </a:extLst>
          </p:cNvPr>
          <p:cNvSpPr/>
          <p:nvPr/>
        </p:nvSpPr>
        <p:spPr>
          <a:xfrm>
            <a:off x="4189615" y="756458"/>
            <a:ext cx="3923607" cy="2468880"/>
          </a:xfrm>
          <a:prstGeom prst="rect">
            <a:avLst/>
          </a:prstGeom>
          <a:noFill/>
          <a:ln w="38100">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33EBED29-A487-FC45-BCA0-2AB9A524E2ED}"/>
              </a:ext>
            </a:extLst>
          </p:cNvPr>
          <p:cNvGrpSpPr/>
          <p:nvPr/>
        </p:nvGrpSpPr>
        <p:grpSpPr>
          <a:xfrm>
            <a:off x="7242017" y="304340"/>
            <a:ext cx="1385210" cy="904235"/>
            <a:chOff x="3879395" y="1037430"/>
            <a:chExt cx="1385210" cy="904235"/>
          </a:xfrm>
        </p:grpSpPr>
        <p:pic>
          <p:nvPicPr>
            <p:cNvPr id="22" name="Picture 21">
              <a:extLst>
                <a:ext uri="{FF2B5EF4-FFF2-40B4-BE49-F238E27FC236}">
                  <a16:creationId xmlns:a16="http://schemas.microsoft.com/office/drawing/2014/main" id="{C3AF3FA9-1A59-AF47-A29D-19F227895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395" y="1037430"/>
              <a:ext cx="1385210" cy="904235"/>
            </a:xfrm>
            <a:prstGeom prst="rect">
              <a:avLst/>
            </a:prstGeom>
          </p:spPr>
        </p:pic>
        <p:sp>
          <p:nvSpPr>
            <p:cNvPr id="23" name="Rectangle 22">
              <a:extLst>
                <a:ext uri="{FF2B5EF4-FFF2-40B4-BE49-F238E27FC236}">
                  <a16:creationId xmlns:a16="http://schemas.microsoft.com/office/drawing/2014/main" id="{878099A3-6B0F-F349-9D8B-41186FF7B470}"/>
                </a:ext>
              </a:extLst>
            </p:cNvPr>
            <p:cNvSpPr/>
            <p:nvPr/>
          </p:nvSpPr>
          <p:spPr>
            <a:xfrm>
              <a:off x="4105275" y="1400175"/>
              <a:ext cx="926555" cy="428625"/>
            </a:xfrm>
            <a:prstGeom prst="rect">
              <a:avLst/>
            </a:prstGeom>
            <a:solidFill>
              <a:srgbClr val="F585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4" name="Group 4">
              <a:extLst>
                <a:ext uri="{FF2B5EF4-FFF2-40B4-BE49-F238E27FC236}">
                  <a16:creationId xmlns:a16="http://schemas.microsoft.com/office/drawing/2014/main" id="{35A6DB23-C8E0-864B-8F2D-E98E413BBFB3}"/>
                </a:ext>
              </a:extLst>
            </p:cNvPr>
            <p:cNvGrpSpPr>
              <a:grpSpLocks noChangeAspect="1"/>
            </p:cNvGrpSpPr>
            <p:nvPr/>
          </p:nvGrpSpPr>
          <p:grpSpPr bwMode="auto">
            <a:xfrm>
              <a:off x="4166098" y="1353702"/>
              <a:ext cx="754654" cy="454958"/>
              <a:chOff x="2671" y="1494"/>
              <a:chExt cx="418" cy="252"/>
            </a:xfrm>
          </p:grpSpPr>
          <p:sp>
            <p:nvSpPr>
              <p:cNvPr id="25" name="AutoShape 3">
                <a:extLst>
                  <a:ext uri="{FF2B5EF4-FFF2-40B4-BE49-F238E27FC236}">
                    <a16:creationId xmlns:a16="http://schemas.microsoft.com/office/drawing/2014/main" id="{97DF9B8F-6BB7-7548-8ED0-E0E04ADAB488}"/>
                  </a:ext>
                </a:extLst>
              </p:cNvPr>
              <p:cNvSpPr>
                <a:spLocks noChangeAspect="1" noChangeArrowheads="1" noTextEdit="1"/>
              </p:cNvSpPr>
              <p:nvPr/>
            </p:nvSpPr>
            <p:spPr bwMode="auto">
              <a:xfrm>
                <a:off x="2671" y="1494"/>
                <a:ext cx="4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5">
                <a:extLst>
                  <a:ext uri="{FF2B5EF4-FFF2-40B4-BE49-F238E27FC236}">
                    <a16:creationId xmlns:a16="http://schemas.microsoft.com/office/drawing/2014/main" id="{A1B0E39A-BD32-4545-85EE-8209B4DC1973}"/>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207A16E3-4E1C-6443-BE65-5667D153E36E}"/>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833E4D52-0602-B24C-8A26-8FB2FE2D2B22}"/>
                  </a:ext>
                </a:extLst>
              </p:cNvPr>
              <p:cNvSpPr>
                <a:spLocks/>
              </p:cNvSpPr>
              <p:nvPr/>
            </p:nvSpPr>
            <p:spPr bwMode="auto">
              <a:xfrm>
                <a:off x="2669" y="1658"/>
                <a:ext cx="385" cy="88"/>
              </a:xfrm>
              <a:custGeom>
                <a:avLst/>
                <a:gdLst>
                  <a:gd name="T0" fmla="*/ 182 w 185"/>
                  <a:gd name="T1" fmla="*/ 17 h 42"/>
                  <a:gd name="T2" fmla="*/ 101 w 185"/>
                  <a:gd name="T3" fmla="*/ 42 h 42"/>
                  <a:gd name="T4" fmla="*/ 2 w 185"/>
                  <a:gd name="T5" fmla="*/ 4 h 42"/>
                  <a:gd name="T6" fmla="*/ 4 w 185"/>
                  <a:gd name="T7" fmla="*/ 1 h 42"/>
                  <a:gd name="T8" fmla="*/ 103 w 185"/>
                  <a:gd name="T9" fmla="*/ 28 h 42"/>
                  <a:gd name="T10" fmla="*/ 179 w 185"/>
                  <a:gd name="T11" fmla="*/ 12 h 42"/>
                  <a:gd name="T12" fmla="*/ 182 w 185"/>
                  <a:gd name="T13" fmla="*/ 17 h 42"/>
                </a:gdLst>
                <a:ahLst/>
                <a:cxnLst>
                  <a:cxn ang="0">
                    <a:pos x="T0" y="T1"/>
                  </a:cxn>
                  <a:cxn ang="0">
                    <a:pos x="T2" y="T3"/>
                  </a:cxn>
                  <a:cxn ang="0">
                    <a:pos x="T4" y="T5"/>
                  </a:cxn>
                  <a:cxn ang="0">
                    <a:pos x="T6" y="T7"/>
                  </a:cxn>
                  <a:cxn ang="0">
                    <a:pos x="T8" y="T9"/>
                  </a:cxn>
                  <a:cxn ang="0">
                    <a:pos x="T10" y="T11"/>
                  </a:cxn>
                  <a:cxn ang="0">
                    <a:pos x="T12" y="T13"/>
                  </a:cxn>
                </a:cxnLst>
                <a:rect l="0" t="0" r="r" b="b"/>
                <a:pathLst>
                  <a:path w="185" h="42">
                    <a:moveTo>
                      <a:pt x="182" y="17"/>
                    </a:moveTo>
                    <a:cubicBezTo>
                      <a:pt x="160" y="33"/>
                      <a:pt x="128" y="42"/>
                      <a:pt x="101" y="42"/>
                    </a:cubicBezTo>
                    <a:cubicBezTo>
                      <a:pt x="62" y="42"/>
                      <a:pt x="28" y="28"/>
                      <a:pt x="2" y="4"/>
                    </a:cubicBezTo>
                    <a:cubicBezTo>
                      <a:pt x="0" y="2"/>
                      <a:pt x="2" y="0"/>
                      <a:pt x="4" y="1"/>
                    </a:cubicBezTo>
                    <a:cubicBezTo>
                      <a:pt x="32" y="18"/>
                      <a:pt x="67" y="28"/>
                      <a:pt x="103" y="28"/>
                    </a:cubicBezTo>
                    <a:cubicBezTo>
                      <a:pt x="127" y="28"/>
                      <a:pt x="154" y="23"/>
                      <a:pt x="179" y="12"/>
                    </a:cubicBezTo>
                    <a:cubicBezTo>
                      <a:pt x="182" y="11"/>
                      <a:pt x="185" y="15"/>
                      <a:pt x="18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FDE49ECB-CF1E-6945-A0A1-66018CC4C103}"/>
                  </a:ext>
                </a:extLst>
              </p:cNvPr>
              <p:cNvSpPr>
                <a:spLocks/>
              </p:cNvSpPr>
              <p:nvPr/>
            </p:nvSpPr>
            <p:spPr bwMode="auto">
              <a:xfrm>
                <a:off x="3008" y="1645"/>
                <a:ext cx="83" cy="86"/>
              </a:xfrm>
              <a:custGeom>
                <a:avLst/>
                <a:gdLst>
                  <a:gd name="T0" fmla="*/ 28 w 40"/>
                  <a:gd name="T1" fmla="*/ 13 h 41"/>
                  <a:gd name="T2" fmla="*/ 2 w 40"/>
                  <a:gd name="T3" fmla="*/ 12 h 41"/>
                  <a:gd name="T4" fmla="*/ 2 w 40"/>
                  <a:gd name="T5" fmla="*/ 9 h 41"/>
                  <a:gd name="T6" fmla="*/ 37 w 40"/>
                  <a:gd name="T7" fmla="*/ 6 h 41"/>
                  <a:gd name="T8" fmla="*/ 25 w 40"/>
                  <a:gd name="T9" fmla="*/ 39 h 41"/>
                  <a:gd name="T10" fmla="*/ 22 w 40"/>
                  <a:gd name="T11" fmla="*/ 38 h 41"/>
                  <a:gd name="T12" fmla="*/ 28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28" y="13"/>
                    </a:moveTo>
                    <a:cubicBezTo>
                      <a:pt x="25" y="9"/>
                      <a:pt x="9" y="11"/>
                      <a:pt x="2" y="12"/>
                    </a:cubicBezTo>
                    <a:cubicBezTo>
                      <a:pt x="0" y="12"/>
                      <a:pt x="0" y="10"/>
                      <a:pt x="2" y="9"/>
                    </a:cubicBezTo>
                    <a:cubicBezTo>
                      <a:pt x="14" y="0"/>
                      <a:pt x="35" y="3"/>
                      <a:pt x="37" y="6"/>
                    </a:cubicBezTo>
                    <a:cubicBezTo>
                      <a:pt x="40" y="9"/>
                      <a:pt x="37" y="29"/>
                      <a:pt x="25" y="39"/>
                    </a:cubicBezTo>
                    <a:cubicBezTo>
                      <a:pt x="23" y="41"/>
                      <a:pt x="21" y="40"/>
                      <a:pt x="22" y="38"/>
                    </a:cubicBezTo>
                    <a:cubicBezTo>
                      <a:pt x="25" y="31"/>
                      <a:pt x="31" y="16"/>
                      <a:pt x="2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
                <a:extLst>
                  <a:ext uri="{FF2B5EF4-FFF2-40B4-BE49-F238E27FC236}">
                    <a16:creationId xmlns:a16="http://schemas.microsoft.com/office/drawing/2014/main" id="{317D1750-835C-584D-A695-3BC82E230561}"/>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a:extLst>
                  <a:ext uri="{FF2B5EF4-FFF2-40B4-BE49-F238E27FC236}">
                    <a16:creationId xmlns:a16="http://schemas.microsoft.com/office/drawing/2014/main" id="{58A52CE9-3C5B-8D4C-9767-B41ADF3F3C61}"/>
                  </a:ext>
                </a:extLst>
              </p:cNvPr>
              <p:cNvSpPr>
                <a:spLocks/>
              </p:cNvSpPr>
              <p:nvPr/>
            </p:nvSpPr>
            <p:spPr bwMode="auto">
              <a:xfrm>
                <a:off x="2669" y="1658"/>
                <a:ext cx="385" cy="88"/>
              </a:xfrm>
              <a:custGeom>
                <a:avLst/>
                <a:gdLst>
                  <a:gd name="T0" fmla="*/ 182 w 185"/>
                  <a:gd name="T1" fmla="*/ 17 h 42"/>
                  <a:gd name="T2" fmla="*/ 101 w 185"/>
                  <a:gd name="T3" fmla="*/ 42 h 42"/>
                  <a:gd name="T4" fmla="*/ 2 w 185"/>
                  <a:gd name="T5" fmla="*/ 4 h 42"/>
                  <a:gd name="T6" fmla="*/ 4 w 185"/>
                  <a:gd name="T7" fmla="*/ 1 h 42"/>
                  <a:gd name="T8" fmla="*/ 103 w 185"/>
                  <a:gd name="T9" fmla="*/ 28 h 42"/>
                  <a:gd name="T10" fmla="*/ 179 w 185"/>
                  <a:gd name="T11" fmla="*/ 12 h 42"/>
                  <a:gd name="T12" fmla="*/ 182 w 185"/>
                  <a:gd name="T13" fmla="*/ 17 h 42"/>
                </a:gdLst>
                <a:ahLst/>
                <a:cxnLst>
                  <a:cxn ang="0">
                    <a:pos x="T0" y="T1"/>
                  </a:cxn>
                  <a:cxn ang="0">
                    <a:pos x="T2" y="T3"/>
                  </a:cxn>
                  <a:cxn ang="0">
                    <a:pos x="T4" y="T5"/>
                  </a:cxn>
                  <a:cxn ang="0">
                    <a:pos x="T6" y="T7"/>
                  </a:cxn>
                  <a:cxn ang="0">
                    <a:pos x="T8" y="T9"/>
                  </a:cxn>
                  <a:cxn ang="0">
                    <a:pos x="T10" y="T11"/>
                  </a:cxn>
                  <a:cxn ang="0">
                    <a:pos x="T12" y="T13"/>
                  </a:cxn>
                </a:cxnLst>
                <a:rect l="0" t="0" r="r" b="b"/>
                <a:pathLst>
                  <a:path w="185" h="42">
                    <a:moveTo>
                      <a:pt x="182" y="17"/>
                    </a:moveTo>
                    <a:cubicBezTo>
                      <a:pt x="160" y="33"/>
                      <a:pt x="128" y="42"/>
                      <a:pt x="101" y="42"/>
                    </a:cubicBezTo>
                    <a:cubicBezTo>
                      <a:pt x="62" y="42"/>
                      <a:pt x="28" y="28"/>
                      <a:pt x="2" y="4"/>
                    </a:cubicBezTo>
                    <a:cubicBezTo>
                      <a:pt x="0" y="2"/>
                      <a:pt x="2" y="0"/>
                      <a:pt x="4" y="1"/>
                    </a:cubicBezTo>
                    <a:cubicBezTo>
                      <a:pt x="32" y="18"/>
                      <a:pt x="67" y="28"/>
                      <a:pt x="103" y="28"/>
                    </a:cubicBezTo>
                    <a:cubicBezTo>
                      <a:pt x="127" y="28"/>
                      <a:pt x="154" y="23"/>
                      <a:pt x="179" y="12"/>
                    </a:cubicBezTo>
                    <a:cubicBezTo>
                      <a:pt x="182" y="11"/>
                      <a:pt x="185" y="15"/>
                      <a:pt x="18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1">
                <a:extLst>
                  <a:ext uri="{FF2B5EF4-FFF2-40B4-BE49-F238E27FC236}">
                    <a16:creationId xmlns:a16="http://schemas.microsoft.com/office/drawing/2014/main" id="{86845D14-1919-2D49-BD9F-F8013F16FA6A}"/>
                  </a:ext>
                </a:extLst>
              </p:cNvPr>
              <p:cNvSpPr>
                <a:spLocks/>
              </p:cNvSpPr>
              <p:nvPr/>
            </p:nvSpPr>
            <p:spPr bwMode="auto">
              <a:xfrm>
                <a:off x="3008" y="1645"/>
                <a:ext cx="83" cy="86"/>
              </a:xfrm>
              <a:custGeom>
                <a:avLst/>
                <a:gdLst>
                  <a:gd name="T0" fmla="*/ 28 w 40"/>
                  <a:gd name="T1" fmla="*/ 13 h 41"/>
                  <a:gd name="T2" fmla="*/ 2 w 40"/>
                  <a:gd name="T3" fmla="*/ 12 h 41"/>
                  <a:gd name="T4" fmla="*/ 2 w 40"/>
                  <a:gd name="T5" fmla="*/ 9 h 41"/>
                  <a:gd name="T6" fmla="*/ 37 w 40"/>
                  <a:gd name="T7" fmla="*/ 6 h 41"/>
                  <a:gd name="T8" fmla="*/ 25 w 40"/>
                  <a:gd name="T9" fmla="*/ 39 h 41"/>
                  <a:gd name="T10" fmla="*/ 22 w 40"/>
                  <a:gd name="T11" fmla="*/ 38 h 41"/>
                  <a:gd name="T12" fmla="*/ 28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28" y="13"/>
                    </a:moveTo>
                    <a:cubicBezTo>
                      <a:pt x="25" y="9"/>
                      <a:pt x="9" y="11"/>
                      <a:pt x="2" y="12"/>
                    </a:cubicBezTo>
                    <a:cubicBezTo>
                      <a:pt x="0" y="12"/>
                      <a:pt x="0" y="10"/>
                      <a:pt x="2" y="9"/>
                    </a:cubicBezTo>
                    <a:cubicBezTo>
                      <a:pt x="14" y="0"/>
                      <a:pt x="35" y="3"/>
                      <a:pt x="37" y="6"/>
                    </a:cubicBezTo>
                    <a:cubicBezTo>
                      <a:pt x="40" y="9"/>
                      <a:pt x="37" y="29"/>
                      <a:pt x="25" y="39"/>
                    </a:cubicBezTo>
                    <a:cubicBezTo>
                      <a:pt x="23" y="41"/>
                      <a:pt x="21" y="40"/>
                      <a:pt x="22" y="38"/>
                    </a:cubicBezTo>
                    <a:cubicBezTo>
                      <a:pt x="25" y="31"/>
                      <a:pt x="31" y="16"/>
                      <a:pt x="2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4" name="Rectangle 33">
            <a:extLst>
              <a:ext uri="{FF2B5EF4-FFF2-40B4-BE49-F238E27FC236}">
                <a16:creationId xmlns:a16="http://schemas.microsoft.com/office/drawing/2014/main" id="{A2D6F8DD-B596-3A41-AB58-A83A68F1CAA1}"/>
              </a:ext>
            </a:extLst>
          </p:cNvPr>
          <p:cNvSpPr/>
          <p:nvPr/>
        </p:nvSpPr>
        <p:spPr>
          <a:xfrm>
            <a:off x="1491319" y="1003002"/>
            <a:ext cx="1463040" cy="5486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Helm Client</a:t>
            </a:r>
          </a:p>
        </p:txBody>
      </p:sp>
      <p:sp>
        <p:nvSpPr>
          <p:cNvPr id="35" name="Rectangle 34">
            <a:extLst>
              <a:ext uri="{FF2B5EF4-FFF2-40B4-BE49-F238E27FC236}">
                <a16:creationId xmlns:a16="http://schemas.microsoft.com/office/drawing/2014/main" id="{EB8A82A6-5E88-264B-9083-6B98952B4255}"/>
              </a:ext>
            </a:extLst>
          </p:cNvPr>
          <p:cNvSpPr/>
          <p:nvPr/>
        </p:nvSpPr>
        <p:spPr>
          <a:xfrm>
            <a:off x="4527907" y="994689"/>
            <a:ext cx="1463040" cy="5486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Tiller Server</a:t>
            </a:r>
          </a:p>
        </p:txBody>
      </p:sp>
      <p:sp>
        <p:nvSpPr>
          <p:cNvPr id="37" name="Rectangle 36">
            <a:extLst>
              <a:ext uri="{FF2B5EF4-FFF2-40B4-BE49-F238E27FC236}">
                <a16:creationId xmlns:a16="http://schemas.microsoft.com/office/drawing/2014/main" id="{C07766C3-D90F-414D-8599-5FEA34A1F984}"/>
              </a:ext>
            </a:extLst>
          </p:cNvPr>
          <p:cNvSpPr/>
          <p:nvPr/>
        </p:nvSpPr>
        <p:spPr>
          <a:xfrm>
            <a:off x="4547477" y="2342566"/>
            <a:ext cx="1463040" cy="54864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Kubernetes API Server</a:t>
            </a:r>
          </a:p>
        </p:txBody>
      </p:sp>
      <p:cxnSp>
        <p:nvCxnSpPr>
          <p:cNvPr id="42" name="Straight Arrow Connector 41">
            <a:extLst>
              <a:ext uri="{FF2B5EF4-FFF2-40B4-BE49-F238E27FC236}">
                <a16:creationId xmlns:a16="http://schemas.microsoft.com/office/drawing/2014/main" id="{823DD090-D76B-684A-8628-C349263DD4F4}"/>
              </a:ext>
            </a:extLst>
          </p:cNvPr>
          <p:cNvCxnSpPr>
            <a:stCxn id="34" idx="3"/>
            <a:endCxn id="35" idx="1"/>
          </p:cNvCxnSpPr>
          <p:nvPr/>
        </p:nvCxnSpPr>
        <p:spPr>
          <a:xfrm flipV="1">
            <a:off x="2954359" y="1269009"/>
            <a:ext cx="1573548" cy="83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B42481A-7948-B34D-A3D9-EE43C20D23DD}"/>
              </a:ext>
            </a:extLst>
          </p:cNvPr>
          <p:cNvSpPr txBox="1"/>
          <p:nvPr/>
        </p:nvSpPr>
        <p:spPr>
          <a:xfrm>
            <a:off x="3325481" y="1008372"/>
            <a:ext cx="663964" cy="307777"/>
          </a:xfrm>
          <a:prstGeom prst="rect">
            <a:avLst/>
          </a:prstGeom>
          <a:noFill/>
        </p:spPr>
        <p:txBody>
          <a:bodyPr wrap="none" rtlCol="0">
            <a:spAutoFit/>
          </a:bodyPr>
          <a:lstStyle/>
          <a:p>
            <a:r>
              <a:rPr lang="en-US" sz="1400" dirty="0" err="1">
                <a:solidFill>
                  <a:schemeClr val="bg1"/>
                </a:solidFill>
              </a:rPr>
              <a:t>gRPC</a:t>
            </a:r>
            <a:endParaRPr lang="en-US" sz="1400" dirty="0">
              <a:solidFill>
                <a:schemeClr val="bg1"/>
              </a:solidFill>
            </a:endParaRPr>
          </a:p>
        </p:txBody>
      </p:sp>
      <p:sp>
        <p:nvSpPr>
          <p:cNvPr id="44" name="Rectangle 43">
            <a:extLst>
              <a:ext uri="{FF2B5EF4-FFF2-40B4-BE49-F238E27FC236}">
                <a16:creationId xmlns:a16="http://schemas.microsoft.com/office/drawing/2014/main" id="{A771E73B-11A4-5147-B3CF-03EEBB30563D}"/>
              </a:ext>
            </a:extLst>
          </p:cNvPr>
          <p:cNvSpPr/>
          <p:nvPr/>
        </p:nvSpPr>
        <p:spPr>
          <a:xfrm>
            <a:off x="759799" y="2974488"/>
            <a:ext cx="1463040" cy="5486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Helm Repository</a:t>
            </a:r>
          </a:p>
        </p:txBody>
      </p:sp>
      <p:sp>
        <p:nvSpPr>
          <p:cNvPr id="47" name="Oval 46">
            <a:extLst>
              <a:ext uri="{FF2B5EF4-FFF2-40B4-BE49-F238E27FC236}">
                <a16:creationId xmlns:a16="http://schemas.microsoft.com/office/drawing/2014/main" id="{A40D2B07-6BF3-8046-8BC3-B04A80C42201}"/>
              </a:ext>
            </a:extLst>
          </p:cNvPr>
          <p:cNvSpPr>
            <a:spLocks/>
          </p:cNvSpPr>
          <p:nvPr/>
        </p:nvSpPr>
        <p:spPr>
          <a:xfrm>
            <a:off x="155428" y="1178989"/>
            <a:ext cx="1097280" cy="274320"/>
          </a:xfrm>
          <a:prstGeom prst="ellipse">
            <a:avLst/>
          </a:prstGeom>
          <a:solidFill>
            <a:srgbClr val="FCB64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1" name="TextBox 50">
            <a:extLst>
              <a:ext uri="{FF2B5EF4-FFF2-40B4-BE49-F238E27FC236}">
                <a16:creationId xmlns:a16="http://schemas.microsoft.com/office/drawing/2014/main" id="{FE351E52-A78B-6941-83D4-704F83BE1867}"/>
              </a:ext>
            </a:extLst>
          </p:cNvPr>
          <p:cNvSpPr txBox="1"/>
          <p:nvPr/>
        </p:nvSpPr>
        <p:spPr>
          <a:xfrm>
            <a:off x="448075" y="1558597"/>
            <a:ext cx="950901" cy="307777"/>
          </a:xfrm>
          <a:prstGeom prst="rect">
            <a:avLst/>
          </a:prstGeom>
          <a:noFill/>
        </p:spPr>
        <p:txBody>
          <a:bodyPr wrap="none" rtlCol="0">
            <a:spAutoFit/>
          </a:bodyPr>
          <a:lstStyle/>
          <a:p>
            <a:r>
              <a:rPr lang="en-US" sz="1400" dirty="0">
                <a:solidFill>
                  <a:schemeClr val="bg1"/>
                </a:solidFill>
              </a:rPr>
              <a:t>chart files</a:t>
            </a:r>
          </a:p>
        </p:txBody>
      </p:sp>
      <p:sp>
        <p:nvSpPr>
          <p:cNvPr id="53" name="Oval 52">
            <a:extLst>
              <a:ext uri="{FF2B5EF4-FFF2-40B4-BE49-F238E27FC236}">
                <a16:creationId xmlns:a16="http://schemas.microsoft.com/office/drawing/2014/main" id="{35FC122B-272E-A942-B751-1C059DDB8DFC}"/>
              </a:ext>
            </a:extLst>
          </p:cNvPr>
          <p:cNvSpPr>
            <a:spLocks/>
          </p:cNvSpPr>
          <p:nvPr/>
        </p:nvSpPr>
        <p:spPr>
          <a:xfrm>
            <a:off x="239245" y="1231633"/>
            <a:ext cx="1097280" cy="274320"/>
          </a:xfrm>
          <a:prstGeom prst="ellipse">
            <a:avLst/>
          </a:prstGeom>
          <a:solidFill>
            <a:srgbClr val="FCB64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4" name="Oval 53">
            <a:extLst>
              <a:ext uri="{FF2B5EF4-FFF2-40B4-BE49-F238E27FC236}">
                <a16:creationId xmlns:a16="http://schemas.microsoft.com/office/drawing/2014/main" id="{48289B71-5827-204C-80B4-8F620A1FF325}"/>
              </a:ext>
            </a:extLst>
          </p:cNvPr>
          <p:cNvSpPr>
            <a:spLocks/>
          </p:cNvSpPr>
          <p:nvPr/>
        </p:nvSpPr>
        <p:spPr>
          <a:xfrm>
            <a:off x="341772" y="1284284"/>
            <a:ext cx="1097280" cy="274320"/>
          </a:xfrm>
          <a:prstGeom prst="ellipse">
            <a:avLst/>
          </a:prstGeom>
          <a:solidFill>
            <a:srgbClr val="FCB64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5" name="Oval 54">
            <a:extLst>
              <a:ext uri="{FF2B5EF4-FFF2-40B4-BE49-F238E27FC236}">
                <a16:creationId xmlns:a16="http://schemas.microsoft.com/office/drawing/2014/main" id="{84E55FBC-8321-684C-A7EF-629517BADA26}"/>
              </a:ext>
            </a:extLst>
          </p:cNvPr>
          <p:cNvSpPr>
            <a:spLocks/>
          </p:cNvSpPr>
          <p:nvPr/>
        </p:nvSpPr>
        <p:spPr>
          <a:xfrm>
            <a:off x="155428" y="3702987"/>
            <a:ext cx="1097280" cy="274320"/>
          </a:xfrm>
          <a:prstGeom prst="ellipse">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6" name="Oval 55">
            <a:extLst>
              <a:ext uri="{FF2B5EF4-FFF2-40B4-BE49-F238E27FC236}">
                <a16:creationId xmlns:a16="http://schemas.microsoft.com/office/drawing/2014/main" id="{37D1AD49-0F5A-A149-9104-AE1A3A9ECA78}"/>
              </a:ext>
            </a:extLst>
          </p:cNvPr>
          <p:cNvSpPr>
            <a:spLocks/>
          </p:cNvSpPr>
          <p:nvPr/>
        </p:nvSpPr>
        <p:spPr>
          <a:xfrm>
            <a:off x="239245" y="3755631"/>
            <a:ext cx="1097280" cy="274320"/>
          </a:xfrm>
          <a:prstGeom prst="ellipse">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7" name="Oval 56">
            <a:extLst>
              <a:ext uri="{FF2B5EF4-FFF2-40B4-BE49-F238E27FC236}">
                <a16:creationId xmlns:a16="http://schemas.microsoft.com/office/drawing/2014/main" id="{82ACBAC4-5636-C243-81DB-0DA3E4253452}"/>
              </a:ext>
            </a:extLst>
          </p:cNvPr>
          <p:cNvSpPr>
            <a:spLocks/>
          </p:cNvSpPr>
          <p:nvPr/>
        </p:nvSpPr>
        <p:spPr>
          <a:xfrm>
            <a:off x="341772" y="3808282"/>
            <a:ext cx="1097280" cy="274320"/>
          </a:xfrm>
          <a:prstGeom prst="ellipse">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8" name="TextBox 57">
            <a:extLst>
              <a:ext uri="{FF2B5EF4-FFF2-40B4-BE49-F238E27FC236}">
                <a16:creationId xmlns:a16="http://schemas.microsoft.com/office/drawing/2014/main" id="{638E15F2-9941-3344-BE15-E69AC83F6C53}"/>
              </a:ext>
            </a:extLst>
          </p:cNvPr>
          <p:cNvSpPr txBox="1"/>
          <p:nvPr/>
        </p:nvSpPr>
        <p:spPr>
          <a:xfrm>
            <a:off x="239245" y="4082595"/>
            <a:ext cx="1438214" cy="307777"/>
          </a:xfrm>
          <a:prstGeom prst="rect">
            <a:avLst/>
          </a:prstGeom>
          <a:noFill/>
        </p:spPr>
        <p:txBody>
          <a:bodyPr wrap="none" rtlCol="0">
            <a:spAutoFit/>
          </a:bodyPr>
          <a:lstStyle/>
          <a:p>
            <a:r>
              <a:rPr lang="en-US" sz="1400" dirty="0">
                <a:solidFill>
                  <a:schemeClr val="bg1"/>
                </a:solidFill>
              </a:rPr>
              <a:t>chart packages</a:t>
            </a:r>
          </a:p>
        </p:txBody>
      </p:sp>
      <p:cxnSp>
        <p:nvCxnSpPr>
          <p:cNvPr id="59" name="Straight Arrow Connector 58">
            <a:extLst>
              <a:ext uri="{FF2B5EF4-FFF2-40B4-BE49-F238E27FC236}">
                <a16:creationId xmlns:a16="http://schemas.microsoft.com/office/drawing/2014/main" id="{7A95A226-C183-6443-8564-235F6404A61C}"/>
              </a:ext>
            </a:extLst>
          </p:cNvPr>
          <p:cNvCxnSpPr>
            <a:cxnSpLocks/>
            <a:stCxn id="34" idx="2"/>
            <a:endCxn id="44" idx="0"/>
          </p:cNvCxnSpPr>
          <p:nvPr/>
        </p:nvCxnSpPr>
        <p:spPr>
          <a:xfrm flipH="1">
            <a:off x="1491319" y="1551642"/>
            <a:ext cx="731520" cy="14228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C3411002-3524-A041-B72D-42D79A532625}"/>
              </a:ext>
            </a:extLst>
          </p:cNvPr>
          <p:cNvCxnSpPr>
            <a:cxnSpLocks/>
            <a:endCxn id="37" idx="0"/>
          </p:cNvCxnSpPr>
          <p:nvPr/>
        </p:nvCxnSpPr>
        <p:spPr>
          <a:xfrm>
            <a:off x="5278997" y="1543329"/>
            <a:ext cx="0" cy="799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a16="http://schemas.microsoft.com/office/drawing/2014/main" id="{946910C0-A292-8C47-AF0B-0A70F1D6B710}"/>
              </a:ext>
            </a:extLst>
          </p:cNvPr>
          <p:cNvSpPr/>
          <p:nvPr/>
        </p:nvSpPr>
        <p:spPr>
          <a:xfrm>
            <a:off x="6329239" y="1327209"/>
            <a:ext cx="916032" cy="274320"/>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a:t>ConfigMap</a:t>
            </a:r>
            <a:endParaRPr lang="en-US" sz="1000" dirty="0"/>
          </a:p>
        </p:txBody>
      </p:sp>
      <p:sp>
        <p:nvSpPr>
          <p:cNvPr id="73" name="Rectangle 72">
            <a:extLst>
              <a:ext uri="{FF2B5EF4-FFF2-40B4-BE49-F238E27FC236}">
                <a16:creationId xmlns:a16="http://schemas.microsoft.com/office/drawing/2014/main" id="{131578F0-6B73-F547-B4BA-BC3244B1B037}"/>
              </a:ext>
            </a:extLst>
          </p:cNvPr>
          <p:cNvSpPr/>
          <p:nvPr/>
        </p:nvSpPr>
        <p:spPr>
          <a:xfrm>
            <a:off x="6406822" y="1396479"/>
            <a:ext cx="916032" cy="274320"/>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a:t>ConfigMap</a:t>
            </a:r>
            <a:endParaRPr lang="en-US" sz="1000" dirty="0"/>
          </a:p>
        </p:txBody>
      </p:sp>
      <p:sp>
        <p:nvSpPr>
          <p:cNvPr id="74" name="Rectangle 73">
            <a:extLst>
              <a:ext uri="{FF2B5EF4-FFF2-40B4-BE49-F238E27FC236}">
                <a16:creationId xmlns:a16="http://schemas.microsoft.com/office/drawing/2014/main" id="{2B84A6B4-BB39-314C-8842-D31146A2413B}"/>
              </a:ext>
            </a:extLst>
          </p:cNvPr>
          <p:cNvSpPr/>
          <p:nvPr/>
        </p:nvSpPr>
        <p:spPr>
          <a:xfrm>
            <a:off x="6501031" y="1465749"/>
            <a:ext cx="916032" cy="274320"/>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a:t>ConfigMap</a:t>
            </a:r>
            <a:endParaRPr lang="en-US" sz="1000" dirty="0"/>
          </a:p>
        </p:txBody>
      </p:sp>
      <p:grpSp>
        <p:nvGrpSpPr>
          <p:cNvPr id="78" name="Group 77">
            <a:extLst>
              <a:ext uri="{FF2B5EF4-FFF2-40B4-BE49-F238E27FC236}">
                <a16:creationId xmlns:a16="http://schemas.microsoft.com/office/drawing/2014/main" id="{2465DE44-287E-FF47-B293-AD02A8938261}"/>
              </a:ext>
            </a:extLst>
          </p:cNvPr>
          <p:cNvGrpSpPr/>
          <p:nvPr/>
        </p:nvGrpSpPr>
        <p:grpSpPr>
          <a:xfrm>
            <a:off x="6406822" y="2487639"/>
            <a:ext cx="872172" cy="274320"/>
            <a:chOff x="3117274" y="3755631"/>
            <a:chExt cx="872172" cy="274320"/>
          </a:xfrm>
        </p:grpSpPr>
        <p:sp>
          <p:nvSpPr>
            <p:cNvPr id="77" name="Rectangle 76">
              <a:extLst>
                <a:ext uri="{FF2B5EF4-FFF2-40B4-BE49-F238E27FC236}">
                  <a16:creationId xmlns:a16="http://schemas.microsoft.com/office/drawing/2014/main" id="{2171E3BF-DF38-7244-A669-D17434DFE5A5}"/>
                </a:ext>
              </a:extLst>
            </p:cNvPr>
            <p:cNvSpPr/>
            <p:nvPr/>
          </p:nvSpPr>
          <p:spPr>
            <a:xfrm>
              <a:off x="3117274" y="3755631"/>
              <a:ext cx="872172" cy="27432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84534DF8-D53B-E842-8F48-E20697C8C419}"/>
                </a:ext>
              </a:extLst>
            </p:cNvPr>
            <p:cNvSpPr>
              <a:spLocks/>
            </p:cNvSpPr>
            <p:nvPr/>
          </p:nvSpPr>
          <p:spPr>
            <a:xfrm>
              <a:off x="3532650" y="3803453"/>
              <a:ext cx="373667" cy="196990"/>
            </a:xfrm>
            <a:prstGeom prst="ellipse">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76" name="Rectangle 75">
              <a:extLst>
                <a:ext uri="{FF2B5EF4-FFF2-40B4-BE49-F238E27FC236}">
                  <a16:creationId xmlns:a16="http://schemas.microsoft.com/office/drawing/2014/main" id="{4610B2DD-BEC8-BC4D-A658-87BF9EC6C783}"/>
                </a:ext>
              </a:extLst>
            </p:cNvPr>
            <p:cNvSpPr/>
            <p:nvPr/>
          </p:nvSpPr>
          <p:spPr>
            <a:xfrm>
              <a:off x="3216073" y="3815021"/>
              <a:ext cx="283586" cy="173854"/>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grpSp>
      <p:sp>
        <p:nvSpPr>
          <p:cNvPr id="79" name="TextBox 78">
            <a:extLst>
              <a:ext uri="{FF2B5EF4-FFF2-40B4-BE49-F238E27FC236}">
                <a16:creationId xmlns:a16="http://schemas.microsoft.com/office/drawing/2014/main" id="{7A8556DE-A35C-0F47-9A99-22BFB50B7960}"/>
              </a:ext>
            </a:extLst>
          </p:cNvPr>
          <p:cNvSpPr txBox="1"/>
          <p:nvPr/>
        </p:nvSpPr>
        <p:spPr>
          <a:xfrm>
            <a:off x="6531317" y="1716632"/>
            <a:ext cx="914032" cy="400110"/>
          </a:xfrm>
          <a:prstGeom prst="rect">
            <a:avLst/>
          </a:prstGeom>
          <a:noFill/>
        </p:spPr>
        <p:txBody>
          <a:bodyPr wrap="none" rtlCol="0">
            <a:spAutoFit/>
          </a:bodyPr>
          <a:lstStyle/>
          <a:p>
            <a:pPr algn="ctr"/>
            <a:r>
              <a:rPr lang="en-US" sz="1000" dirty="0">
                <a:solidFill>
                  <a:schemeClr val="bg1"/>
                </a:solidFill>
              </a:rPr>
              <a:t>chart</a:t>
            </a:r>
          </a:p>
          <a:p>
            <a:pPr algn="ctr"/>
            <a:r>
              <a:rPr lang="en-US" sz="1000" dirty="0">
                <a:solidFill>
                  <a:schemeClr val="bg1"/>
                </a:solidFill>
              </a:rPr>
              <a:t>configuration</a:t>
            </a:r>
          </a:p>
        </p:txBody>
      </p:sp>
      <p:sp>
        <p:nvSpPr>
          <p:cNvPr id="80" name="TextBox 79">
            <a:extLst>
              <a:ext uri="{FF2B5EF4-FFF2-40B4-BE49-F238E27FC236}">
                <a16:creationId xmlns:a16="http://schemas.microsoft.com/office/drawing/2014/main" id="{66D0338C-F9DE-AD4B-BD8E-533B60C4C9E1}"/>
              </a:ext>
            </a:extLst>
          </p:cNvPr>
          <p:cNvSpPr txBox="1"/>
          <p:nvPr/>
        </p:nvSpPr>
        <p:spPr>
          <a:xfrm>
            <a:off x="6541383" y="2728221"/>
            <a:ext cx="603050" cy="246221"/>
          </a:xfrm>
          <a:prstGeom prst="rect">
            <a:avLst/>
          </a:prstGeom>
          <a:noFill/>
        </p:spPr>
        <p:txBody>
          <a:bodyPr wrap="none" rtlCol="0">
            <a:spAutoFit/>
          </a:bodyPr>
          <a:lstStyle/>
          <a:p>
            <a:r>
              <a:rPr lang="en-US" sz="1000" dirty="0">
                <a:solidFill>
                  <a:schemeClr val="bg1"/>
                </a:solidFill>
              </a:rPr>
              <a:t>release</a:t>
            </a:r>
          </a:p>
        </p:txBody>
      </p:sp>
      <p:sp>
        <p:nvSpPr>
          <p:cNvPr id="86" name="TextBox 85">
            <a:extLst>
              <a:ext uri="{FF2B5EF4-FFF2-40B4-BE49-F238E27FC236}">
                <a16:creationId xmlns:a16="http://schemas.microsoft.com/office/drawing/2014/main" id="{4C062013-01A8-B84E-83FC-07CD7E8E57F5}"/>
              </a:ext>
            </a:extLst>
          </p:cNvPr>
          <p:cNvSpPr txBox="1"/>
          <p:nvPr/>
        </p:nvSpPr>
        <p:spPr>
          <a:xfrm>
            <a:off x="4285835" y="3928674"/>
            <a:ext cx="3105337" cy="707886"/>
          </a:xfrm>
          <a:prstGeom prst="rect">
            <a:avLst/>
          </a:prstGeom>
          <a:noFill/>
        </p:spPr>
        <p:txBody>
          <a:bodyPr wrap="none" rtlCol="0">
            <a:spAutoFit/>
          </a:bodyPr>
          <a:lstStyle/>
          <a:p>
            <a:r>
              <a:rPr lang="en-US" sz="2000" dirty="0">
                <a:solidFill>
                  <a:schemeClr val="bg1"/>
                </a:solidFill>
              </a:rPr>
              <a:t>Client manages charts</a:t>
            </a:r>
          </a:p>
          <a:p>
            <a:r>
              <a:rPr lang="en-US" sz="2000" dirty="0">
                <a:solidFill>
                  <a:schemeClr val="bg1"/>
                </a:solidFill>
              </a:rPr>
              <a:t>Server manages releases</a:t>
            </a:r>
          </a:p>
        </p:txBody>
      </p:sp>
    </p:spTree>
    <p:extLst>
      <p:ext uri="{BB962C8B-B14F-4D97-AF65-F5344CB8AC3E}">
        <p14:creationId xmlns:p14="http://schemas.microsoft.com/office/powerpoint/2010/main" val="405276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43" grpId="0"/>
      <p:bldP spid="44" grpId="0" animBg="1"/>
      <p:bldP spid="47" grpId="0" animBg="1"/>
      <p:bldP spid="51" grpId="0"/>
      <p:bldP spid="53" grpId="0" animBg="1"/>
      <p:bldP spid="54" grpId="0" animBg="1"/>
      <p:bldP spid="55" grpId="0" animBg="1"/>
      <p:bldP spid="56" grpId="0" animBg="1"/>
      <p:bldP spid="57" grpId="0" animBg="1"/>
      <p:bldP spid="58" grpId="0"/>
      <p:bldP spid="72" grpId="0" animBg="1"/>
      <p:bldP spid="73" grpId="0" animBg="1"/>
      <p:bldP spid="74" grpId="0" animBg="1"/>
      <p:bldP spid="79" grpId="0"/>
      <p:bldP spid="80" grpId="0"/>
      <p:bldP spid="8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9C43CD-8BA4-CD4E-BA85-B82F0A8CF658}"/>
              </a:ext>
            </a:extLst>
          </p:cNvPr>
          <p:cNvSpPr>
            <a:spLocks noGrp="1"/>
          </p:cNvSpPr>
          <p:nvPr>
            <p:ph type="title"/>
          </p:nvPr>
        </p:nvSpPr>
        <p:spPr/>
        <p:txBody>
          <a:bodyPr/>
          <a:lstStyle/>
          <a:p>
            <a:r>
              <a:rPr lang="en-US" dirty="0"/>
              <a:t>Helm Chart Structure</a:t>
            </a:r>
          </a:p>
        </p:txBody>
      </p:sp>
      <p:sp>
        <p:nvSpPr>
          <p:cNvPr id="9" name="Content Placeholder 8">
            <a:extLst>
              <a:ext uri="{FF2B5EF4-FFF2-40B4-BE49-F238E27FC236}">
                <a16:creationId xmlns:a16="http://schemas.microsoft.com/office/drawing/2014/main" id="{90B11C93-636A-A143-87D7-C4A5533DCB10}"/>
              </a:ext>
            </a:extLst>
          </p:cNvPr>
          <p:cNvSpPr>
            <a:spLocks noGrp="1"/>
          </p:cNvSpPr>
          <p:nvPr>
            <p:ph sz="half" idx="2"/>
          </p:nvPr>
        </p:nvSpPr>
        <p:spPr/>
        <p:txBody>
          <a:bodyPr/>
          <a:lstStyle/>
          <a:p>
            <a:pPr marL="342900" indent="-342900">
              <a:buFont typeface="Arial" panose="020B0604020202020204" pitchFamily="34" charset="0"/>
              <a:buChar char="•"/>
            </a:pPr>
            <a:r>
              <a:rPr lang="en-US" dirty="0"/>
              <a:t>Chart defines Kubernetes primitives required to run the application</a:t>
            </a:r>
          </a:p>
          <a:p>
            <a:pPr marL="342900" indent="-342900">
              <a:buFont typeface="Arial" panose="020B0604020202020204" pitchFamily="34" charset="0"/>
              <a:buChar char="•"/>
            </a:pPr>
            <a:r>
              <a:rPr lang="en-US" dirty="0"/>
              <a:t>Variables that are configurable and set to defaults</a:t>
            </a:r>
          </a:p>
          <a:p>
            <a:pPr marL="342900" indent="-342900">
              <a:buFont typeface="Arial" panose="020B0604020202020204" pitchFamily="34" charset="0"/>
              <a:buChar char="•"/>
            </a:pPr>
            <a:r>
              <a:rPr lang="en-US" dirty="0"/>
              <a:t>Printed notes to the user installing the app</a:t>
            </a:r>
          </a:p>
        </p:txBody>
      </p:sp>
      <p:sp>
        <p:nvSpPr>
          <p:cNvPr id="12" name="Rectangle 11">
            <a:extLst>
              <a:ext uri="{FF2B5EF4-FFF2-40B4-BE49-F238E27FC236}">
                <a16:creationId xmlns:a16="http://schemas.microsoft.com/office/drawing/2014/main" id="{26EE979D-98BF-9C43-9301-47276A8AD80F}"/>
              </a:ext>
            </a:extLst>
          </p:cNvPr>
          <p:cNvSpPr/>
          <p:nvPr/>
        </p:nvSpPr>
        <p:spPr>
          <a:xfrm>
            <a:off x="571500" y="1012507"/>
            <a:ext cx="3794760" cy="3616643"/>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600"/>
              </a:spcBef>
            </a:pPr>
            <a:r>
              <a:rPr lang="en-US" sz="1600" b="1" dirty="0" err="1">
                <a:solidFill>
                  <a:schemeClr val="accent3">
                    <a:lumMod val="50000"/>
                  </a:schemeClr>
                </a:solidFill>
                <a:latin typeface="Lucida Console" panose="020B0609040504020204" pitchFamily="49" charset="0"/>
              </a:rPr>
              <a:t>Mychart</a:t>
            </a:r>
            <a:endParaRPr lang="en-US" sz="1600" b="1" dirty="0">
              <a:solidFill>
                <a:schemeClr val="accent3">
                  <a:lumMod val="50000"/>
                </a:schemeClr>
              </a:solidFill>
              <a:latin typeface="Lucida Console" panose="020B0609040504020204" pitchFamily="49" charset="0"/>
            </a:endParaRPr>
          </a:p>
          <a:p>
            <a:pPr>
              <a:spcBef>
                <a:spcPts val="600"/>
              </a:spcBef>
            </a:pPr>
            <a:r>
              <a:rPr lang="en-US" sz="1600" b="1" dirty="0">
                <a:solidFill>
                  <a:schemeClr val="accent3">
                    <a:lumMod val="50000"/>
                  </a:schemeClr>
                </a:solidFill>
                <a:latin typeface="Lucida Console" panose="020B0609040504020204" pitchFamily="49" charset="0"/>
              </a:rPr>
              <a:t>|-- </a:t>
            </a:r>
            <a:r>
              <a:rPr lang="en-US" sz="1600" b="1" dirty="0" err="1">
                <a:solidFill>
                  <a:schemeClr val="accent3">
                    <a:lumMod val="50000"/>
                  </a:schemeClr>
                </a:solidFill>
                <a:latin typeface="Lucida Console" panose="020B0609040504020204" pitchFamily="49" charset="0"/>
              </a:rPr>
              <a:t>Chart.yaml</a:t>
            </a:r>
            <a:endParaRPr lang="en-US" sz="1600" b="1" dirty="0">
              <a:solidFill>
                <a:schemeClr val="accent3">
                  <a:lumMod val="50000"/>
                </a:schemeClr>
              </a:solidFill>
              <a:latin typeface="Lucida Console" panose="020B0609040504020204" pitchFamily="49" charset="0"/>
            </a:endParaRPr>
          </a:p>
          <a:p>
            <a:pPr>
              <a:spcBef>
                <a:spcPts val="600"/>
              </a:spcBef>
            </a:pPr>
            <a:r>
              <a:rPr lang="en-US" sz="1600" b="1" dirty="0">
                <a:solidFill>
                  <a:schemeClr val="accent3">
                    <a:lumMod val="50000"/>
                  </a:schemeClr>
                </a:solidFill>
                <a:latin typeface="Lucida Console" panose="020B0609040504020204" pitchFamily="49" charset="0"/>
              </a:rPr>
              <a:t>|-- charts</a:t>
            </a:r>
          </a:p>
          <a:p>
            <a:pPr>
              <a:spcBef>
                <a:spcPts val="600"/>
              </a:spcBef>
            </a:pPr>
            <a:r>
              <a:rPr lang="en-US" sz="1600" b="1" dirty="0">
                <a:solidFill>
                  <a:schemeClr val="accent3">
                    <a:lumMod val="50000"/>
                  </a:schemeClr>
                </a:solidFill>
                <a:latin typeface="Lucida Console" panose="020B0609040504020204" pitchFamily="49" charset="0"/>
              </a:rPr>
              <a:t>|-- templates</a:t>
            </a:r>
          </a:p>
          <a:p>
            <a:pPr>
              <a:spcBef>
                <a:spcPts val="600"/>
              </a:spcBef>
            </a:pPr>
            <a:r>
              <a:rPr lang="en-US" sz="1600" b="1" dirty="0">
                <a:solidFill>
                  <a:schemeClr val="accent3">
                    <a:lumMod val="50000"/>
                  </a:schemeClr>
                </a:solidFill>
                <a:latin typeface="Lucida Console" panose="020B0609040504020204" pitchFamily="49" charset="0"/>
              </a:rPr>
              <a:t>|   |-- </a:t>
            </a:r>
            <a:r>
              <a:rPr lang="en-US" sz="1600" b="1" dirty="0" err="1">
                <a:solidFill>
                  <a:schemeClr val="accent3">
                    <a:lumMod val="50000"/>
                  </a:schemeClr>
                </a:solidFill>
                <a:latin typeface="Lucida Console" panose="020B0609040504020204" pitchFamily="49" charset="0"/>
              </a:rPr>
              <a:t>NOTES.txt</a:t>
            </a:r>
            <a:endParaRPr lang="en-US" sz="1600" b="1" dirty="0">
              <a:solidFill>
                <a:schemeClr val="accent3">
                  <a:lumMod val="50000"/>
                </a:schemeClr>
              </a:solidFill>
              <a:latin typeface="Lucida Console" panose="020B0609040504020204" pitchFamily="49" charset="0"/>
            </a:endParaRPr>
          </a:p>
          <a:p>
            <a:pPr>
              <a:spcBef>
                <a:spcPts val="600"/>
              </a:spcBef>
            </a:pPr>
            <a:r>
              <a:rPr lang="en-US" sz="1600" b="1" dirty="0">
                <a:solidFill>
                  <a:schemeClr val="accent3">
                    <a:lumMod val="50000"/>
                  </a:schemeClr>
                </a:solidFill>
                <a:latin typeface="Lucida Console" panose="020B0609040504020204" pitchFamily="49" charset="0"/>
              </a:rPr>
              <a:t>|   |-- _</a:t>
            </a:r>
            <a:r>
              <a:rPr lang="en-US" sz="1600" b="1" dirty="0" err="1">
                <a:solidFill>
                  <a:schemeClr val="accent3">
                    <a:lumMod val="50000"/>
                  </a:schemeClr>
                </a:solidFill>
                <a:latin typeface="Lucida Console" panose="020B0609040504020204" pitchFamily="49" charset="0"/>
              </a:rPr>
              <a:t>helpers.tpl</a:t>
            </a:r>
            <a:endParaRPr lang="en-US" sz="1600" b="1" dirty="0">
              <a:solidFill>
                <a:schemeClr val="accent3">
                  <a:lumMod val="50000"/>
                </a:schemeClr>
              </a:solidFill>
              <a:latin typeface="Lucida Console" panose="020B0609040504020204" pitchFamily="49" charset="0"/>
            </a:endParaRPr>
          </a:p>
          <a:p>
            <a:pPr>
              <a:spcBef>
                <a:spcPts val="600"/>
              </a:spcBef>
            </a:pPr>
            <a:r>
              <a:rPr lang="en-US" sz="1600" b="1" dirty="0">
                <a:solidFill>
                  <a:schemeClr val="accent3">
                    <a:lumMod val="50000"/>
                  </a:schemeClr>
                </a:solidFill>
                <a:latin typeface="Lucida Console" panose="020B0609040504020204" pitchFamily="49" charset="0"/>
              </a:rPr>
              <a:t>|   |-- </a:t>
            </a:r>
            <a:r>
              <a:rPr lang="en-US" sz="1600" b="1" dirty="0" err="1">
                <a:solidFill>
                  <a:schemeClr val="accent3">
                    <a:lumMod val="50000"/>
                  </a:schemeClr>
                </a:solidFill>
                <a:latin typeface="Lucida Console" panose="020B0609040504020204" pitchFamily="49" charset="0"/>
              </a:rPr>
              <a:t>deployment.yaml</a:t>
            </a:r>
            <a:endParaRPr lang="en-US" sz="1600" b="1" dirty="0">
              <a:solidFill>
                <a:schemeClr val="accent3">
                  <a:lumMod val="50000"/>
                </a:schemeClr>
              </a:solidFill>
              <a:latin typeface="Lucida Console" panose="020B0609040504020204" pitchFamily="49" charset="0"/>
            </a:endParaRPr>
          </a:p>
          <a:p>
            <a:pPr>
              <a:spcBef>
                <a:spcPts val="600"/>
              </a:spcBef>
            </a:pPr>
            <a:r>
              <a:rPr lang="en-US" sz="1600" b="1" dirty="0">
                <a:solidFill>
                  <a:schemeClr val="accent3">
                    <a:lumMod val="50000"/>
                  </a:schemeClr>
                </a:solidFill>
                <a:latin typeface="Lucida Console" panose="020B0609040504020204" pitchFamily="49" charset="0"/>
              </a:rPr>
              <a:t>|   |-- </a:t>
            </a:r>
            <a:r>
              <a:rPr lang="en-US" sz="1600" b="1" dirty="0" err="1">
                <a:solidFill>
                  <a:schemeClr val="accent3">
                    <a:lumMod val="50000"/>
                  </a:schemeClr>
                </a:solidFill>
                <a:latin typeface="Lucida Console" panose="020B0609040504020204" pitchFamily="49" charset="0"/>
              </a:rPr>
              <a:t>ingress.yaml</a:t>
            </a:r>
            <a:endParaRPr lang="en-US" sz="1600" b="1" dirty="0">
              <a:solidFill>
                <a:schemeClr val="accent3">
                  <a:lumMod val="50000"/>
                </a:schemeClr>
              </a:solidFill>
              <a:latin typeface="Lucida Console" panose="020B0609040504020204" pitchFamily="49" charset="0"/>
            </a:endParaRPr>
          </a:p>
          <a:p>
            <a:pPr>
              <a:spcBef>
                <a:spcPts val="600"/>
              </a:spcBef>
            </a:pPr>
            <a:r>
              <a:rPr lang="en-US" sz="1600" b="1" dirty="0">
                <a:solidFill>
                  <a:schemeClr val="accent3">
                    <a:lumMod val="50000"/>
                  </a:schemeClr>
                </a:solidFill>
                <a:latin typeface="Lucida Console" panose="020B0609040504020204" pitchFamily="49" charset="0"/>
              </a:rPr>
              <a:t>|   `-- </a:t>
            </a:r>
            <a:r>
              <a:rPr lang="en-US" sz="1600" b="1" dirty="0" err="1">
                <a:solidFill>
                  <a:schemeClr val="accent3">
                    <a:lumMod val="50000"/>
                  </a:schemeClr>
                </a:solidFill>
                <a:latin typeface="Lucida Console" panose="020B0609040504020204" pitchFamily="49" charset="0"/>
              </a:rPr>
              <a:t>service.yaml</a:t>
            </a:r>
            <a:endParaRPr lang="en-US" sz="1600" b="1" dirty="0">
              <a:solidFill>
                <a:schemeClr val="accent3">
                  <a:lumMod val="50000"/>
                </a:schemeClr>
              </a:solidFill>
              <a:latin typeface="Lucida Console" panose="020B0609040504020204" pitchFamily="49" charset="0"/>
            </a:endParaRPr>
          </a:p>
          <a:p>
            <a:pPr>
              <a:spcBef>
                <a:spcPts val="600"/>
              </a:spcBef>
            </a:pPr>
            <a:r>
              <a:rPr lang="en-US" sz="1600" b="1" dirty="0">
                <a:solidFill>
                  <a:schemeClr val="accent3">
                    <a:lumMod val="50000"/>
                  </a:schemeClr>
                </a:solidFill>
                <a:latin typeface="Lucida Console" panose="020B0609040504020204" pitchFamily="49" charset="0"/>
              </a:rPr>
              <a:t>`-- </a:t>
            </a:r>
            <a:r>
              <a:rPr lang="en-US" sz="1600" b="1" dirty="0" err="1">
                <a:solidFill>
                  <a:schemeClr val="accent3">
                    <a:lumMod val="50000"/>
                  </a:schemeClr>
                </a:solidFill>
                <a:latin typeface="Lucida Console" panose="020B0609040504020204" pitchFamily="49" charset="0"/>
              </a:rPr>
              <a:t>values.yaml</a:t>
            </a:r>
            <a:endParaRPr lang="en-US" sz="1600" b="1" dirty="0">
              <a:solidFill>
                <a:schemeClr val="accent3">
                  <a:lumMod val="50000"/>
                </a:schemeClr>
              </a:solidFill>
              <a:latin typeface="Lucida Console" panose="020B0609040504020204" pitchFamily="49" charset="0"/>
            </a:endParaRPr>
          </a:p>
          <a:p>
            <a:pPr algn="ctr"/>
            <a:endParaRPr lang="en-US" sz="1600" dirty="0">
              <a:solidFill>
                <a:schemeClr val="accent3">
                  <a:lumMod val="50000"/>
                </a:schemeClr>
              </a:solidFill>
            </a:endParaRPr>
          </a:p>
        </p:txBody>
      </p:sp>
    </p:spTree>
    <p:extLst>
      <p:ext uri="{BB962C8B-B14F-4D97-AF65-F5344CB8AC3E}">
        <p14:creationId xmlns:p14="http://schemas.microsoft.com/office/powerpoint/2010/main" val="46389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9C43CD-8BA4-CD4E-BA85-B82F0A8CF658}"/>
              </a:ext>
            </a:extLst>
          </p:cNvPr>
          <p:cNvSpPr>
            <a:spLocks noGrp="1"/>
          </p:cNvSpPr>
          <p:nvPr>
            <p:ph type="title"/>
          </p:nvPr>
        </p:nvSpPr>
        <p:spPr/>
        <p:txBody>
          <a:bodyPr/>
          <a:lstStyle/>
          <a:p>
            <a:r>
              <a:rPr lang="en-US" dirty="0"/>
              <a:t>Helm Sample Chart</a:t>
            </a:r>
          </a:p>
        </p:txBody>
      </p:sp>
      <p:sp>
        <p:nvSpPr>
          <p:cNvPr id="9" name="Content Placeholder 8">
            <a:extLst>
              <a:ext uri="{FF2B5EF4-FFF2-40B4-BE49-F238E27FC236}">
                <a16:creationId xmlns:a16="http://schemas.microsoft.com/office/drawing/2014/main" id="{90B11C93-636A-A143-87D7-C4A5533DCB10}"/>
              </a:ext>
            </a:extLst>
          </p:cNvPr>
          <p:cNvSpPr>
            <a:spLocks noGrp="1"/>
          </p:cNvSpPr>
          <p:nvPr>
            <p:ph sz="half" idx="2"/>
          </p:nvPr>
        </p:nvSpPr>
        <p:spPr/>
        <p:txBody>
          <a:bodyPr/>
          <a:lstStyle/>
          <a:p>
            <a:pPr marL="342900" indent="-342900">
              <a:buFont typeface="Arial" panose="020B0604020202020204" pitchFamily="34" charset="0"/>
              <a:buChar char="•"/>
            </a:pPr>
            <a:r>
              <a:rPr lang="en-US" dirty="0" err="1"/>
              <a:t>Yaml</a:t>
            </a:r>
            <a:r>
              <a:rPr lang="en-US" dirty="0"/>
              <a:t> file</a:t>
            </a:r>
          </a:p>
          <a:p>
            <a:pPr marL="342900" indent="-342900">
              <a:buFont typeface="Arial" panose="020B0604020202020204" pitchFamily="34" charset="0"/>
              <a:buChar char="•"/>
            </a:pPr>
            <a:r>
              <a:rPr lang="en-US" dirty="0"/>
              <a:t>Mustache templating</a:t>
            </a:r>
          </a:p>
          <a:p>
            <a:pPr marL="342900" indent="-342900">
              <a:buFont typeface="Arial" panose="020B0604020202020204" pitchFamily="34" charset="0"/>
              <a:buChar char="•"/>
            </a:pPr>
            <a:r>
              <a:rPr lang="en-US" dirty="0"/>
              <a:t>Custom functions useful for mutating variables</a:t>
            </a:r>
          </a:p>
          <a:p>
            <a:pPr marL="342900" indent="-342900">
              <a:buFont typeface="Arial" panose="020B0604020202020204" pitchFamily="34" charset="0"/>
              <a:buChar char="•"/>
            </a:pPr>
            <a:r>
              <a:rPr lang="en-US" dirty="0"/>
              <a:t>Shared </a:t>
            </a:r>
            <a:r>
              <a:rPr lang="en-US" dirty="0" err="1"/>
              <a:t>yaml</a:t>
            </a:r>
            <a:r>
              <a:rPr lang="en-US" dirty="0"/>
              <a:t> stored in a separate file</a:t>
            </a:r>
          </a:p>
        </p:txBody>
      </p:sp>
      <p:sp>
        <p:nvSpPr>
          <p:cNvPr id="12" name="Rectangle 11">
            <a:extLst>
              <a:ext uri="{FF2B5EF4-FFF2-40B4-BE49-F238E27FC236}">
                <a16:creationId xmlns:a16="http://schemas.microsoft.com/office/drawing/2014/main" id="{26EE979D-98BF-9C43-9301-47276A8AD80F}"/>
              </a:ext>
            </a:extLst>
          </p:cNvPr>
          <p:cNvSpPr/>
          <p:nvPr/>
        </p:nvSpPr>
        <p:spPr>
          <a:xfrm>
            <a:off x="571500" y="1012506"/>
            <a:ext cx="3794760" cy="3621024"/>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600"/>
              </a:spcBef>
            </a:pPr>
            <a:r>
              <a:rPr lang="en-US" sz="1000" b="1" dirty="0" err="1">
                <a:solidFill>
                  <a:schemeClr val="accent3">
                    <a:lumMod val="50000"/>
                  </a:schemeClr>
                </a:solidFill>
                <a:latin typeface="Lucida Console" panose="020B0609040504020204" pitchFamily="49" charset="0"/>
              </a:rPr>
              <a:t>apiVersion</a:t>
            </a:r>
            <a:r>
              <a:rPr lang="en-US" sz="1000" b="1" dirty="0">
                <a:solidFill>
                  <a:schemeClr val="accent3">
                    <a:lumMod val="50000"/>
                  </a:schemeClr>
                </a:solidFill>
                <a:latin typeface="Lucida Console" panose="020B0609040504020204" pitchFamily="49" charset="0"/>
              </a:rPr>
              <a:t>: v1</a:t>
            </a:r>
          </a:p>
          <a:p>
            <a:pPr>
              <a:spcBef>
                <a:spcPts val="600"/>
              </a:spcBef>
            </a:pPr>
            <a:r>
              <a:rPr lang="en-US" sz="1000" b="1" dirty="0">
                <a:solidFill>
                  <a:schemeClr val="accent3">
                    <a:lumMod val="50000"/>
                  </a:schemeClr>
                </a:solidFill>
                <a:latin typeface="Lucida Console" panose="020B0609040504020204" pitchFamily="49" charset="0"/>
              </a:rPr>
              <a:t>kind: Service</a:t>
            </a:r>
          </a:p>
          <a:p>
            <a:pPr>
              <a:spcBef>
                <a:spcPts val="600"/>
              </a:spcBef>
            </a:pPr>
            <a:r>
              <a:rPr lang="en-US" sz="1000" b="1" dirty="0">
                <a:solidFill>
                  <a:schemeClr val="accent3">
                    <a:lumMod val="50000"/>
                  </a:schemeClr>
                </a:solidFill>
                <a:latin typeface="Lucida Console" panose="020B0609040504020204" pitchFamily="49" charset="0"/>
              </a:rPr>
              <a:t>metadata:</a:t>
            </a:r>
          </a:p>
          <a:p>
            <a:pPr>
              <a:spcBef>
                <a:spcPts val="600"/>
              </a:spcBef>
            </a:pPr>
            <a:r>
              <a:rPr lang="en-US" sz="1000" b="1" dirty="0">
                <a:solidFill>
                  <a:schemeClr val="accent3">
                    <a:lumMod val="50000"/>
                  </a:schemeClr>
                </a:solidFill>
                <a:latin typeface="Lucida Console" panose="020B0609040504020204" pitchFamily="49" charset="0"/>
              </a:rPr>
              <a:t>  name: {{ template "</a:t>
            </a:r>
            <a:r>
              <a:rPr lang="en-US" sz="1000" b="1" dirty="0" err="1">
                <a:solidFill>
                  <a:schemeClr val="accent3">
                    <a:lumMod val="50000"/>
                  </a:schemeClr>
                </a:solidFill>
                <a:latin typeface="Lucida Console" panose="020B0609040504020204" pitchFamily="49" charset="0"/>
              </a:rPr>
              <a:t>fullname</a:t>
            </a:r>
            <a:r>
              <a:rPr lang="en-US" sz="1000" b="1" dirty="0">
                <a:solidFill>
                  <a:schemeClr val="accent3">
                    <a:lumMod val="50000"/>
                  </a:schemeClr>
                </a:solidFill>
                <a:latin typeface="Lucida Console" panose="020B0609040504020204" pitchFamily="49" charset="0"/>
              </a:rPr>
              <a:t>" . }}</a:t>
            </a:r>
          </a:p>
          <a:p>
            <a:pPr>
              <a:spcBef>
                <a:spcPts val="600"/>
              </a:spcBef>
            </a:pPr>
            <a:r>
              <a:rPr lang="en-US" sz="1000" b="1" dirty="0">
                <a:solidFill>
                  <a:schemeClr val="accent3">
                    <a:lumMod val="50000"/>
                  </a:schemeClr>
                </a:solidFill>
                <a:latin typeface="Lucida Console" panose="020B0609040504020204" pitchFamily="49" charset="0"/>
              </a:rPr>
              <a:t>  labels:</a:t>
            </a:r>
          </a:p>
          <a:p>
            <a:pPr>
              <a:spcBef>
                <a:spcPts val="600"/>
              </a:spcBef>
            </a:pPr>
            <a:r>
              <a:rPr lang="en-US" sz="1000" b="1" dirty="0">
                <a:solidFill>
                  <a:schemeClr val="accent3">
                    <a:lumMod val="50000"/>
                  </a:schemeClr>
                </a:solidFill>
                <a:latin typeface="Lucida Console" panose="020B0609040504020204" pitchFamily="49" charset="0"/>
              </a:rPr>
              <a:t>    chart: "{{ .</a:t>
            </a:r>
            <a:r>
              <a:rPr lang="en-US" sz="1000" b="1" dirty="0" err="1">
                <a:solidFill>
                  <a:schemeClr val="accent3">
                    <a:lumMod val="50000"/>
                  </a:schemeClr>
                </a:solidFill>
                <a:latin typeface="Lucida Console" panose="020B0609040504020204" pitchFamily="49" charset="0"/>
              </a:rPr>
              <a:t>Chart.Name</a:t>
            </a:r>
            <a:r>
              <a:rPr lang="en-US" sz="1000" b="1" dirty="0">
                <a:solidFill>
                  <a:schemeClr val="accent3">
                    <a:lumMod val="50000"/>
                  </a:schemeClr>
                </a:solidFill>
                <a:latin typeface="Lucida Console" panose="020B0609040504020204" pitchFamily="49" charset="0"/>
              </a:rPr>
              <a:t> }}-{{ .</a:t>
            </a:r>
            <a:r>
              <a:rPr lang="en-US" sz="1000" b="1" dirty="0" err="1">
                <a:solidFill>
                  <a:schemeClr val="accent3">
                    <a:lumMod val="50000"/>
                  </a:schemeClr>
                </a:solidFill>
                <a:latin typeface="Lucida Console" panose="020B0609040504020204" pitchFamily="49" charset="0"/>
              </a:rPr>
              <a:t>Chart.Version</a:t>
            </a:r>
            <a:r>
              <a:rPr lang="en-US" sz="1000" b="1" dirty="0">
                <a:solidFill>
                  <a:schemeClr val="accent3">
                    <a:lumMod val="50000"/>
                  </a:schemeClr>
                </a:solidFill>
                <a:latin typeface="Lucida Console" panose="020B0609040504020204" pitchFamily="49" charset="0"/>
              </a:rPr>
              <a:t> | replace "+" "_" }}”</a:t>
            </a:r>
          </a:p>
          <a:p>
            <a:pPr>
              <a:spcBef>
                <a:spcPts val="600"/>
              </a:spcBef>
            </a:pPr>
            <a:r>
              <a:rPr lang="en-US" sz="1000" b="1" dirty="0">
                <a:solidFill>
                  <a:schemeClr val="accent3">
                    <a:lumMod val="50000"/>
                  </a:schemeClr>
                </a:solidFill>
                <a:latin typeface="Lucida Console" panose="020B0609040504020204" pitchFamily="49" charset="0"/>
              </a:rPr>
              <a:t>spec:</a:t>
            </a:r>
          </a:p>
          <a:p>
            <a:pPr>
              <a:spcBef>
                <a:spcPts val="600"/>
              </a:spcBef>
            </a:pPr>
            <a:r>
              <a:rPr lang="en-US" sz="1000" b="1" dirty="0">
                <a:solidFill>
                  <a:schemeClr val="accent3">
                    <a:lumMod val="50000"/>
                  </a:schemeClr>
                </a:solidFill>
                <a:latin typeface="Lucida Console" panose="020B0609040504020204" pitchFamily="49" charset="0"/>
              </a:rPr>
              <a:t>  type: {{ .</a:t>
            </a:r>
            <a:r>
              <a:rPr lang="en-US" sz="1000" b="1" dirty="0" err="1">
                <a:solidFill>
                  <a:schemeClr val="accent3">
                    <a:lumMod val="50000"/>
                  </a:schemeClr>
                </a:solidFill>
                <a:latin typeface="Lucida Console" panose="020B0609040504020204" pitchFamily="49" charset="0"/>
              </a:rPr>
              <a:t>Values.service.type</a:t>
            </a:r>
            <a:r>
              <a:rPr lang="en-US" sz="1000" b="1" dirty="0">
                <a:solidFill>
                  <a:schemeClr val="accent3">
                    <a:lumMod val="50000"/>
                  </a:schemeClr>
                </a:solidFill>
                <a:latin typeface="Lucida Console" panose="020B0609040504020204" pitchFamily="49" charset="0"/>
              </a:rPr>
              <a:t> }}</a:t>
            </a:r>
          </a:p>
          <a:p>
            <a:pPr>
              <a:spcBef>
                <a:spcPts val="600"/>
              </a:spcBef>
            </a:pPr>
            <a:r>
              <a:rPr lang="en-US" sz="1000" b="1" dirty="0">
                <a:solidFill>
                  <a:schemeClr val="accent3">
                    <a:lumMod val="50000"/>
                  </a:schemeClr>
                </a:solidFill>
                <a:latin typeface="Lucida Console" panose="020B0609040504020204" pitchFamily="49" charset="0"/>
              </a:rPr>
              <a:t>  ports:</a:t>
            </a:r>
          </a:p>
          <a:p>
            <a:pPr>
              <a:spcBef>
                <a:spcPts val="600"/>
              </a:spcBef>
            </a:pPr>
            <a:r>
              <a:rPr lang="en-US" sz="1000" b="1" dirty="0">
                <a:solidFill>
                  <a:schemeClr val="accent3">
                    <a:lumMod val="50000"/>
                  </a:schemeClr>
                </a:solidFill>
                <a:latin typeface="Lucida Console" panose="020B0609040504020204" pitchFamily="49" charset="0"/>
              </a:rPr>
              <a:t>  - port: {{ .</a:t>
            </a:r>
            <a:r>
              <a:rPr lang="en-US" sz="1000" b="1" dirty="0" err="1">
                <a:solidFill>
                  <a:schemeClr val="accent3">
                    <a:lumMod val="50000"/>
                  </a:schemeClr>
                </a:solidFill>
                <a:latin typeface="Lucida Console" panose="020B0609040504020204" pitchFamily="49" charset="0"/>
              </a:rPr>
              <a:t>Values.service.externalPort</a:t>
            </a:r>
            <a:r>
              <a:rPr lang="en-US" sz="1000" b="1" dirty="0">
                <a:solidFill>
                  <a:schemeClr val="accent3">
                    <a:lumMod val="50000"/>
                  </a:schemeClr>
                </a:solidFill>
                <a:latin typeface="Lucida Console" panose="020B0609040504020204" pitchFamily="49" charset="0"/>
              </a:rPr>
              <a:t> }}</a:t>
            </a:r>
          </a:p>
          <a:p>
            <a:pPr>
              <a:spcBef>
                <a:spcPts val="600"/>
              </a:spcBef>
            </a:pPr>
            <a:r>
              <a:rPr lang="en-US" sz="1000" b="1" dirty="0">
                <a:solidFill>
                  <a:schemeClr val="accent3">
                    <a:lumMod val="50000"/>
                  </a:schemeClr>
                </a:solidFill>
                <a:latin typeface="Lucida Console" panose="020B0609040504020204" pitchFamily="49" charset="0"/>
              </a:rPr>
              <a:t>    </a:t>
            </a:r>
            <a:r>
              <a:rPr lang="en-US" sz="1000" b="1" dirty="0" err="1">
                <a:solidFill>
                  <a:schemeClr val="accent3">
                    <a:lumMod val="50000"/>
                  </a:schemeClr>
                </a:solidFill>
                <a:latin typeface="Lucida Console" panose="020B0609040504020204" pitchFamily="49" charset="0"/>
              </a:rPr>
              <a:t>targetPort</a:t>
            </a:r>
            <a:r>
              <a:rPr lang="en-US" sz="1000" b="1" dirty="0">
                <a:solidFill>
                  <a:schemeClr val="accent3">
                    <a:lumMod val="50000"/>
                  </a:schemeClr>
                </a:solidFill>
                <a:latin typeface="Lucida Console" panose="020B0609040504020204" pitchFamily="49" charset="0"/>
              </a:rPr>
              <a:t>: {{ .</a:t>
            </a:r>
            <a:r>
              <a:rPr lang="en-US" sz="1000" b="1" dirty="0" err="1">
                <a:solidFill>
                  <a:schemeClr val="accent3">
                    <a:lumMod val="50000"/>
                  </a:schemeClr>
                </a:solidFill>
                <a:latin typeface="Lucida Console" panose="020B0609040504020204" pitchFamily="49" charset="0"/>
              </a:rPr>
              <a:t>Values.service.internalPort</a:t>
            </a:r>
            <a:r>
              <a:rPr lang="en-US" sz="1000" b="1" dirty="0">
                <a:solidFill>
                  <a:schemeClr val="accent3">
                    <a:lumMod val="50000"/>
                  </a:schemeClr>
                </a:solidFill>
                <a:latin typeface="Lucida Console" panose="020B0609040504020204" pitchFamily="49" charset="0"/>
              </a:rPr>
              <a:t> }}</a:t>
            </a:r>
          </a:p>
          <a:p>
            <a:pPr>
              <a:spcBef>
                <a:spcPts val="600"/>
              </a:spcBef>
            </a:pPr>
            <a:r>
              <a:rPr lang="en-US" sz="1000" b="1" dirty="0">
                <a:solidFill>
                  <a:schemeClr val="accent3">
                    <a:lumMod val="50000"/>
                  </a:schemeClr>
                </a:solidFill>
                <a:latin typeface="Lucida Console" panose="020B0609040504020204" pitchFamily="49" charset="0"/>
              </a:rPr>
              <a:t>    protocol: TCP</a:t>
            </a:r>
          </a:p>
          <a:p>
            <a:pPr>
              <a:spcBef>
                <a:spcPts val="600"/>
              </a:spcBef>
            </a:pPr>
            <a:r>
              <a:rPr lang="en-US" sz="1000" b="1" dirty="0">
                <a:solidFill>
                  <a:schemeClr val="accent3">
                    <a:lumMod val="50000"/>
                  </a:schemeClr>
                </a:solidFill>
                <a:latin typeface="Lucida Console" panose="020B0609040504020204" pitchFamily="49" charset="0"/>
              </a:rPr>
              <a:t>    name: {{ .</a:t>
            </a:r>
            <a:r>
              <a:rPr lang="en-US" sz="1000" b="1" dirty="0" err="1">
                <a:solidFill>
                  <a:schemeClr val="accent3">
                    <a:lumMod val="50000"/>
                  </a:schemeClr>
                </a:solidFill>
                <a:latin typeface="Lucida Console" panose="020B0609040504020204" pitchFamily="49" charset="0"/>
              </a:rPr>
              <a:t>Values.service.name</a:t>
            </a:r>
            <a:r>
              <a:rPr lang="en-US" sz="1000" b="1" dirty="0">
                <a:solidFill>
                  <a:schemeClr val="accent3">
                    <a:lumMod val="50000"/>
                  </a:schemeClr>
                </a:solidFill>
                <a:latin typeface="Lucida Console" panose="020B0609040504020204" pitchFamily="49" charset="0"/>
              </a:rPr>
              <a:t> }}</a:t>
            </a:r>
          </a:p>
          <a:p>
            <a:pPr>
              <a:spcBef>
                <a:spcPts val="600"/>
              </a:spcBef>
            </a:pPr>
            <a:r>
              <a:rPr lang="en-US" sz="1000" b="1" dirty="0">
                <a:solidFill>
                  <a:schemeClr val="accent3">
                    <a:lumMod val="50000"/>
                  </a:schemeClr>
                </a:solidFill>
                <a:latin typeface="Lucida Console" panose="020B0609040504020204" pitchFamily="49" charset="0"/>
              </a:rPr>
              <a:t>  selector:</a:t>
            </a:r>
          </a:p>
          <a:p>
            <a:pPr>
              <a:spcBef>
                <a:spcPts val="600"/>
              </a:spcBef>
            </a:pPr>
            <a:r>
              <a:rPr lang="en-US" sz="1000" b="1" dirty="0">
                <a:solidFill>
                  <a:schemeClr val="accent3">
                    <a:lumMod val="50000"/>
                  </a:schemeClr>
                </a:solidFill>
                <a:latin typeface="Lucida Console" panose="020B0609040504020204" pitchFamily="49" charset="0"/>
              </a:rPr>
              <a:t>    app: {{ template "</a:t>
            </a:r>
            <a:r>
              <a:rPr lang="en-US" sz="1000" b="1" dirty="0" err="1">
                <a:solidFill>
                  <a:schemeClr val="accent3">
                    <a:lumMod val="50000"/>
                  </a:schemeClr>
                </a:solidFill>
                <a:latin typeface="Lucida Console" panose="020B0609040504020204" pitchFamily="49" charset="0"/>
              </a:rPr>
              <a:t>fullname</a:t>
            </a:r>
            <a:r>
              <a:rPr lang="en-US" sz="1000" b="1" dirty="0">
                <a:solidFill>
                  <a:schemeClr val="accent3">
                    <a:lumMod val="50000"/>
                  </a:schemeClr>
                </a:solidFill>
                <a:latin typeface="Lucida Console" panose="020B0609040504020204" pitchFamily="49" charset="0"/>
              </a:rPr>
              <a:t>" . }}</a:t>
            </a:r>
          </a:p>
        </p:txBody>
      </p:sp>
    </p:spTree>
    <p:extLst>
      <p:ext uri="{BB962C8B-B14F-4D97-AF65-F5344CB8AC3E}">
        <p14:creationId xmlns:p14="http://schemas.microsoft.com/office/powerpoint/2010/main" val="37311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AA7C96-31A0-2B47-BD5D-B0D872B26375}"/>
              </a:ext>
            </a:extLst>
          </p:cNvPr>
          <p:cNvSpPr>
            <a:spLocks noGrp="1"/>
          </p:cNvSpPr>
          <p:nvPr>
            <p:ph sz="quarter" idx="10"/>
          </p:nvPr>
        </p:nvSpPr>
        <p:spPr/>
        <p:txBody>
          <a:bodyPr/>
          <a:lstStyle/>
          <a:p>
            <a:r>
              <a:rPr lang="en-US" dirty="0"/>
              <a:t>Helm Chart</a:t>
            </a:r>
          </a:p>
        </p:txBody>
      </p:sp>
    </p:spTree>
    <p:extLst>
      <p:ext uri="{BB962C8B-B14F-4D97-AF65-F5344CB8AC3E}">
        <p14:creationId xmlns:p14="http://schemas.microsoft.com/office/powerpoint/2010/main" val="425236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11D0-24FF-914E-BD3B-56D15FEBAFD2}"/>
              </a:ext>
            </a:extLst>
          </p:cNvPr>
          <p:cNvSpPr>
            <a:spLocks noGrp="1"/>
          </p:cNvSpPr>
          <p:nvPr>
            <p:ph type="title"/>
          </p:nvPr>
        </p:nvSpPr>
        <p:spPr/>
        <p:txBody>
          <a:bodyPr/>
          <a:lstStyle/>
          <a:p>
            <a:r>
              <a:rPr lang="en-US" dirty="0"/>
              <a:t>Kubernetes </a:t>
            </a:r>
            <a:br>
              <a:rPr lang="en-US" dirty="0"/>
            </a:br>
            <a:r>
              <a:rPr lang="en-US" dirty="0"/>
              <a:t>Application Packaging </a:t>
            </a:r>
            <a:br>
              <a:rPr lang="en-US" dirty="0"/>
            </a:br>
            <a:r>
              <a:rPr lang="en-US" dirty="0"/>
              <a:t>using </a:t>
            </a:r>
            <a:r>
              <a:rPr lang="en-US" dirty="0" err="1"/>
              <a:t>Ksonnet</a:t>
            </a:r>
            <a:endParaRPr lang="en-US" dirty="0"/>
          </a:p>
        </p:txBody>
      </p:sp>
      <p:pic>
        <p:nvPicPr>
          <p:cNvPr id="3" name="Picture 2">
            <a:extLst>
              <a:ext uri="{FF2B5EF4-FFF2-40B4-BE49-F238E27FC236}">
                <a16:creationId xmlns:a16="http://schemas.microsoft.com/office/drawing/2014/main" id="{19479E03-FC6D-D54B-A45F-9F9DE6B99081}"/>
              </a:ext>
            </a:extLst>
          </p:cNvPr>
          <p:cNvPicPr>
            <a:picLocks noChangeAspect="1"/>
          </p:cNvPicPr>
          <p:nvPr/>
        </p:nvPicPr>
        <p:blipFill>
          <a:blip r:embed="rId2"/>
          <a:stretch>
            <a:fillRect/>
          </a:stretch>
        </p:blipFill>
        <p:spPr>
          <a:xfrm>
            <a:off x="6364247" y="1213126"/>
            <a:ext cx="2147293" cy="2147293"/>
          </a:xfrm>
          <a:prstGeom prst="rect">
            <a:avLst/>
          </a:prstGeom>
        </p:spPr>
      </p:pic>
    </p:spTree>
    <p:extLst>
      <p:ext uri="{BB962C8B-B14F-4D97-AF65-F5344CB8AC3E}">
        <p14:creationId xmlns:p14="http://schemas.microsoft.com/office/powerpoint/2010/main" val="31348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4084-22A3-1D43-9201-96598ECED07F}"/>
              </a:ext>
            </a:extLst>
          </p:cNvPr>
          <p:cNvSpPr>
            <a:spLocks noGrp="1"/>
          </p:cNvSpPr>
          <p:nvPr>
            <p:ph type="title"/>
          </p:nvPr>
        </p:nvSpPr>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Building Blocks for Containerized </a:t>
            </a:r>
            <a:r>
              <a:rPr lang="en-US" dirty="0" err="1">
                <a:latin typeface="Amazon Ember" panose="020B0603020204020204" pitchFamily="34" charset="0"/>
                <a:ea typeface="Amazon Ember" panose="020B0603020204020204" pitchFamily="34" charset="0"/>
                <a:cs typeface="Amazon Ember" panose="020B0603020204020204" pitchFamily="34" charset="0"/>
              </a:rPr>
              <a:t>Microservices</a:t>
            </a: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44" name="Group 143">
            <a:extLst>
              <a:ext uri="{FF2B5EF4-FFF2-40B4-BE49-F238E27FC236}">
                <a16:creationId xmlns:a16="http://schemas.microsoft.com/office/drawing/2014/main" id="{F703884B-5B13-F942-8494-BC0C8506C418}"/>
              </a:ext>
            </a:extLst>
          </p:cNvPr>
          <p:cNvGrpSpPr/>
          <p:nvPr/>
        </p:nvGrpSpPr>
        <p:grpSpPr>
          <a:xfrm>
            <a:off x="3083095" y="1368262"/>
            <a:ext cx="1456901" cy="364918"/>
            <a:chOff x="4817682" y="617719"/>
            <a:chExt cx="1456900" cy="364918"/>
          </a:xfrm>
        </p:grpSpPr>
        <p:pic>
          <p:nvPicPr>
            <p:cNvPr id="145" name="Picture 144">
              <a:extLst>
                <a:ext uri="{FF2B5EF4-FFF2-40B4-BE49-F238E27FC236}">
                  <a16:creationId xmlns:a16="http://schemas.microsoft.com/office/drawing/2014/main" id="{7BF2386B-E1F2-3C47-B4B5-FCDF18AA8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682" y="617719"/>
              <a:ext cx="263945" cy="364918"/>
            </a:xfrm>
            <a:prstGeom prst="rect">
              <a:avLst/>
            </a:prstGeom>
          </p:spPr>
        </p:pic>
        <p:sp>
          <p:nvSpPr>
            <p:cNvPr id="146" name="TextBox 504">
              <a:extLst>
                <a:ext uri="{FF2B5EF4-FFF2-40B4-BE49-F238E27FC236}">
                  <a16:creationId xmlns:a16="http://schemas.microsoft.com/office/drawing/2014/main" id="{CF9505F2-C7A2-5B4B-B38C-2EC761AB1336}"/>
                </a:ext>
              </a:extLst>
            </p:cNvPr>
            <p:cNvSpPr txBox="1"/>
            <p:nvPr/>
          </p:nvSpPr>
          <p:spPr>
            <a:xfrm>
              <a:off x="5227557" y="700348"/>
              <a:ext cx="1047025" cy="211087"/>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Elastic Beanstalk</a:t>
              </a:r>
            </a:p>
          </p:txBody>
        </p:sp>
      </p:grpSp>
      <p:grpSp>
        <p:nvGrpSpPr>
          <p:cNvPr id="147" name="Group 146">
            <a:extLst>
              <a:ext uri="{FF2B5EF4-FFF2-40B4-BE49-F238E27FC236}">
                <a16:creationId xmlns:a16="http://schemas.microsoft.com/office/drawing/2014/main" id="{FF9CE179-E91A-5546-B858-FCF2BFD7797D}"/>
              </a:ext>
            </a:extLst>
          </p:cNvPr>
          <p:cNvGrpSpPr/>
          <p:nvPr/>
        </p:nvGrpSpPr>
        <p:grpSpPr>
          <a:xfrm>
            <a:off x="321607" y="3141377"/>
            <a:ext cx="1180080" cy="364916"/>
            <a:chOff x="5017401" y="3624881"/>
            <a:chExt cx="1180080" cy="364916"/>
          </a:xfrm>
        </p:grpSpPr>
        <p:pic>
          <p:nvPicPr>
            <p:cNvPr id="148" name="Picture 147">
              <a:extLst>
                <a:ext uri="{FF2B5EF4-FFF2-40B4-BE49-F238E27FC236}">
                  <a16:creationId xmlns:a16="http://schemas.microsoft.com/office/drawing/2014/main" id="{C4996E7C-CA71-7145-B959-0B274A1C8D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17401" y="3624881"/>
              <a:ext cx="304096" cy="364916"/>
            </a:xfrm>
            <a:prstGeom prst="rect">
              <a:avLst/>
            </a:prstGeom>
          </p:spPr>
        </p:pic>
        <p:sp>
          <p:nvSpPr>
            <p:cNvPr id="149" name="TextBox 594">
              <a:extLst>
                <a:ext uri="{FF2B5EF4-FFF2-40B4-BE49-F238E27FC236}">
                  <a16:creationId xmlns:a16="http://schemas.microsoft.com/office/drawing/2014/main" id="{D8F4B0E9-CED8-6F4F-87DB-42C9A5FDB64A}"/>
                </a:ext>
              </a:extLst>
            </p:cNvPr>
            <p:cNvSpPr txBox="1"/>
            <p:nvPr/>
          </p:nvSpPr>
          <p:spPr>
            <a:xfrm>
              <a:off x="5382863" y="3698596"/>
              <a:ext cx="814618" cy="217483"/>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SQS</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sp>
        <p:nvSpPr>
          <p:cNvPr id="150" name="Rectangle 149">
            <a:extLst>
              <a:ext uri="{FF2B5EF4-FFF2-40B4-BE49-F238E27FC236}">
                <a16:creationId xmlns:a16="http://schemas.microsoft.com/office/drawing/2014/main" id="{AB72B53E-204A-7B41-BDBB-8780A3D24E15}"/>
              </a:ext>
            </a:extLst>
          </p:cNvPr>
          <p:cNvSpPr/>
          <p:nvPr/>
        </p:nvSpPr>
        <p:spPr>
          <a:xfrm>
            <a:off x="317754" y="837947"/>
            <a:ext cx="4222242" cy="327832"/>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Compute</a:t>
            </a:r>
          </a:p>
        </p:txBody>
      </p:sp>
      <p:grpSp>
        <p:nvGrpSpPr>
          <p:cNvPr id="151" name="Group 150">
            <a:extLst>
              <a:ext uri="{FF2B5EF4-FFF2-40B4-BE49-F238E27FC236}">
                <a16:creationId xmlns:a16="http://schemas.microsoft.com/office/drawing/2014/main" id="{0FE56520-3036-114E-90B1-6A1EAA078460}"/>
              </a:ext>
            </a:extLst>
          </p:cNvPr>
          <p:cNvGrpSpPr/>
          <p:nvPr/>
        </p:nvGrpSpPr>
        <p:grpSpPr>
          <a:xfrm>
            <a:off x="7595447" y="4248015"/>
            <a:ext cx="1493555" cy="548640"/>
            <a:chOff x="780838" y="3968930"/>
            <a:chExt cx="1493555" cy="548640"/>
          </a:xfrm>
        </p:grpSpPr>
        <p:pic>
          <p:nvPicPr>
            <p:cNvPr id="152" name="Picture 151">
              <a:extLst>
                <a:ext uri="{FF2B5EF4-FFF2-40B4-BE49-F238E27FC236}">
                  <a16:creationId xmlns:a16="http://schemas.microsoft.com/office/drawing/2014/main" id="{CA1D6FD3-CF1E-2546-B7BF-1B6C6408FD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838" y="3968930"/>
              <a:ext cx="548640" cy="548640"/>
            </a:xfrm>
            <a:prstGeom prst="rect">
              <a:avLst/>
            </a:prstGeom>
          </p:spPr>
        </p:pic>
        <p:sp>
          <p:nvSpPr>
            <p:cNvPr id="153" name="TextBox 119">
              <a:extLst>
                <a:ext uri="{FF2B5EF4-FFF2-40B4-BE49-F238E27FC236}">
                  <a16:creationId xmlns:a16="http://schemas.microsoft.com/office/drawing/2014/main" id="{F39AE7A6-A600-324A-958C-7982F0C95AB0}"/>
                </a:ext>
              </a:extLst>
            </p:cNvPr>
            <p:cNvSpPr txBox="1"/>
            <p:nvPr/>
          </p:nvSpPr>
          <p:spPr>
            <a:xfrm>
              <a:off x="1260033" y="4083819"/>
              <a:ext cx="1014360" cy="267830"/>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X-Ray</a:t>
              </a:r>
            </a:p>
          </p:txBody>
        </p:sp>
      </p:grpSp>
      <p:sp>
        <p:nvSpPr>
          <p:cNvPr id="154" name="Rectangle 153">
            <a:extLst>
              <a:ext uri="{FF2B5EF4-FFF2-40B4-BE49-F238E27FC236}">
                <a16:creationId xmlns:a16="http://schemas.microsoft.com/office/drawing/2014/main" id="{85184666-6A51-BB49-BE3E-8DEB2ED3C19E}"/>
              </a:ext>
            </a:extLst>
          </p:cNvPr>
          <p:cNvSpPr/>
          <p:nvPr/>
        </p:nvSpPr>
        <p:spPr>
          <a:xfrm>
            <a:off x="335046" y="3776910"/>
            <a:ext cx="4204950" cy="348201"/>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Developer Tools</a:t>
            </a:r>
          </a:p>
        </p:txBody>
      </p:sp>
      <p:grpSp>
        <p:nvGrpSpPr>
          <p:cNvPr id="155" name="Group 154">
            <a:extLst>
              <a:ext uri="{FF2B5EF4-FFF2-40B4-BE49-F238E27FC236}">
                <a16:creationId xmlns:a16="http://schemas.microsoft.com/office/drawing/2014/main" id="{9D922BFB-DD92-C04D-9800-E7B7F1625D6C}"/>
              </a:ext>
            </a:extLst>
          </p:cNvPr>
          <p:cNvGrpSpPr/>
          <p:nvPr/>
        </p:nvGrpSpPr>
        <p:grpSpPr>
          <a:xfrm>
            <a:off x="1660016" y="4325885"/>
            <a:ext cx="1229376" cy="372195"/>
            <a:chOff x="859511" y="4635499"/>
            <a:chExt cx="1229376" cy="372195"/>
          </a:xfrm>
        </p:grpSpPr>
        <p:pic>
          <p:nvPicPr>
            <p:cNvPr id="156" name="Picture 155">
              <a:extLst>
                <a:ext uri="{FF2B5EF4-FFF2-40B4-BE49-F238E27FC236}">
                  <a16:creationId xmlns:a16="http://schemas.microsoft.com/office/drawing/2014/main" id="{5576E538-02A1-1E47-9925-6263743C97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511" y="4635499"/>
              <a:ext cx="308650" cy="372195"/>
            </a:xfrm>
            <a:prstGeom prst="rect">
              <a:avLst/>
            </a:prstGeom>
          </p:spPr>
        </p:pic>
        <p:sp>
          <p:nvSpPr>
            <p:cNvPr id="157" name="TextBox 119">
              <a:extLst>
                <a:ext uri="{FF2B5EF4-FFF2-40B4-BE49-F238E27FC236}">
                  <a16:creationId xmlns:a16="http://schemas.microsoft.com/office/drawing/2014/main" id="{68474EAD-8542-C648-BA4D-53FC5C3FE6F2}"/>
                </a:ext>
              </a:extLst>
            </p:cNvPr>
            <p:cNvSpPr txBox="1"/>
            <p:nvPr/>
          </p:nvSpPr>
          <p:spPr>
            <a:xfrm>
              <a:off x="1260033" y="4723388"/>
              <a:ext cx="828854" cy="228045"/>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a:t>
              </a:r>
              <a:r>
                <a:rPr lang="en-US" sz="1200" b="1" dirty="0" err="1">
                  <a:solidFill>
                    <a:schemeClr val="bg1"/>
                  </a:solidFill>
                  <a:latin typeface="Amazon Ember" panose="02000000000000000000" pitchFamily="2" charset="0"/>
                  <a:ea typeface="Amazon Ember" panose="02000000000000000000" pitchFamily="2" charset="0"/>
                  <a:cs typeface="Amazon Ember" panose="020B0603020204020204" pitchFamily="34" charset="0"/>
                </a:rPr>
                <a:t>CodeBuild</a:t>
              </a:r>
              <a:endPar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58" name="Group 157">
            <a:extLst>
              <a:ext uri="{FF2B5EF4-FFF2-40B4-BE49-F238E27FC236}">
                <a16:creationId xmlns:a16="http://schemas.microsoft.com/office/drawing/2014/main" id="{1090EB4A-2E69-4040-89A6-BF586EA400E2}"/>
              </a:ext>
            </a:extLst>
          </p:cNvPr>
          <p:cNvGrpSpPr/>
          <p:nvPr/>
        </p:nvGrpSpPr>
        <p:grpSpPr>
          <a:xfrm>
            <a:off x="3015636" y="4325886"/>
            <a:ext cx="1485386" cy="372193"/>
            <a:chOff x="4116955" y="4635501"/>
            <a:chExt cx="1485386" cy="372193"/>
          </a:xfrm>
        </p:grpSpPr>
        <p:pic>
          <p:nvPicPr>
            <p:cNvPr id="159" name="Picture 158">
              <a:extLst>
                <a:ext uri="{FF2B5EF4-FFF2-40B4-BE49-F238E27FC236}">
                  <a16:creationId xmlns:a16="http://schemas.microsoft.com/office/drawing/2014/main" id="{16E945B6-D2C2-544C-A7CD-EE5E8987337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16955" y="4635501"/>
              <a:ext cx="311012" cy="372193"/>
            </a:xfrm>
            <a:prstGeom prst="rect">
              <a:avLst/>
            </a:prstGeom>
          </p:spPr>
        </p:pic>
        <p:sp>
          <p:nvSpPr>
            <p:cNvPr id="160" name="TextBox 119">
              <a:extLst>
                <a:ext uri="{FF2B5EF4-FFF2-40B4-BE49-F238E27FC236}">
                  <a16:creationId xmlns:a16="http://schemas.microsoft.com/office/drawing/2014/main" id="{B280E11E-BD58-4349-8E9E-05BDEC17803B}"/>
                </a:ext>
              </a:extLst>
            </p:cNvPr>
            <p:cNvSpPr txBox="1"/>
            <p:nvPr/>
          </p:nvSpPr>
          <p:spPr>
            <a:xfrm>
              <a:off x="4517477" y="4699696"/>
              <a:ext cx="1084864" cy="255012"/>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a:t>
              </a:r>
              <a:r>
                <a:rPr lang="en-US" sz="1200" b="1" dirty="0" err="1">
                  <a:solidFill>
                    <a:schemeClr val="bg1"/>
                  </a:solidFill>
                  <a:latin typeface="Amazon Ember" panose="02000000000000000000" pitchFamily="2" charset="0"/>
                  <a:ea typeface="Amazon Ember" panose="02000000000000000000" pitchFamily="2" charset="0"/>
                  <a:cs typeface="Amazon Ember" panose="020B0603020204020204" pitchFamily="34" charset="0"/>
                </a:rPr>
                <a:t>CodePipeline</a:t>
              </a:r>
              <a:endPar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61" name="Group 160">
            <a:extLst>
              <a:ext uri="{FF2B5EF4-FFF2-40B4-BE49-F238E27FC236}">
                <a16:creationId xmlns:a16="http://schemas.microsoft.com/office/drawing/2014/main" id="{6641332D-1D72-D447-9B44-AF2FC16728CE}"/>
              </a:ext>
            </a:extLst>
          </p:cNvPr>
          <p:cNvGrpSpPr/>
          <p:nvPr/>
        </p:nvGrpSpPr>
        <p:grpSpPr>
          <a:xfrm>
            <a:off x="258444" y="4244056"/>
            <a:ext cx="1264141" cy="535853"/>
            <a:chOff x="6376603" y="3935231"/>
            <a:chExt cx="1264141" cy="535853"/>
          </a:xfrm>
        </p:grpSpPr>
        <p:pic>
          <p:nvPicPr>
            <p:cNvPr id="162" name="Picture 161">
              <a:extLst>
                <a:ext uri="{FF2B5EF4-FFF2-40B4-BE49-F238E27FC236}">
                  <a16:creationId xmlns:a16="http://schemas.microsoft.com/office/drawing/2014/main" id="{DEA4840E-A088-6B4A-B239-FFEFBDEEE5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6603" y="3935231"/>
              <a:ext cx="535724" cy="535853"/>
            </a:xfrm>
            <a:prstGeom prst="rect">
              <a:avLst/>
            </a:prstGeom>
          </p:spPr>
        </p:pic>
        <p:sp>
          <p:nvSpPr>
            <p:cNvPr id="163" name="TextBox 119">
              <a:extLst>
                <a:ext uri="{FF2B5EF4-FFF2-40B4-BE49-F238E27FC236}">
                  <a16:creationId xmlns:a16="http://schemas.microsoft.com/office/drawing/2014/main" id="{72072882-EEFA-F34B-8AF4-0BF0D4EFDDCA}"/>
                </a:ext>
              </a:extLst>
            </p:cNvPr>
            <p:cNvSpPr txBox="1"/>
            <p:nvPr/>
          </p:nvSpPr>
          <p:spPr>
            <a:xfrm>
              <a:off x="6985862" y="4112772"/>
              <a:ext cx="654882" cy="216542"/>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Cloud9</a:t>
              </a:r>
            </a:p>
          </p:txBody>
        </p:sp>
      </p:grpSp>
      <p:grpSp>
        <p:nvGrpSpPr>
          <p:cNvPr id="164" name="Group 163">
            <a:extLst>
              <a:ext uri="{FF2B5EF4-FFF2-40B4-BE49-F238E27FC236}">
                <a16:creationId xmlns:a16="http://schemas.microsoft.com/office/drawing/2014/main" id="{B97291AA-5036-364D-93BE-1293E6260EF1}"/>
              </a:ext>
            </a:extLst>
          </p:cNvPr>
          <p:cNvGrpSpPr/>
          <p:nvPr/>
        </p:nvGrpSpPr>
        <p:grpSpPr>
          <a:xfrm>
            <a:off x="1789852" y="1344981"/>
            <a:ext cx="1125401" cy="411480"/>
            <a:chOff x="4797606" y="648129"/>
            <a:chExt cx="1125400" cy="411480"/>
          </a:xfrm>
        </p:grpSpPr>
        <p:pic>
          <p:nvPicPr>
            <p:cNvPr id="165" name="Picture 164">
              <a:extLst>
                <a:ext uri="{FF2B5EF4-FFF2-40B4-BE49-F238E27FC236}">
                  <a16:creationId xmlns:a16="http://schemas.microsoft.com/office/drawing/2014/main" id="{C61EEA67-AFDC-7649-B232-B5B3776CDF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606" y="648129"/>
              <a:ext cx="411480" cy="411480"/>
            </a:xfrm>
            <a:prstGeom prst="rect">
              <a:avLst/>
            </a:prstGeom>
          </p:spPr>
        </p:pic>
        <p:sp>
          <p:nvSpPr>
            <p:cNvPr id="166" name="TextBox 504">
              <a:extLst>
                <a:ext uri="{FF2B5EF4-FFF2-40B4-BE49-F238E27FC236}">
                  <a16:creationId xmlns:a16="http://schemas.microsoft.com/office/drawing/2014/main" id="{7792FC3A-0FAA-AF48-B654-D6A34BF55834}"/>
                </a:ext>
              </a:extLst>
            </p:cNvPr>
            <p:cNvSpPr txBox="1"/>
            <p:nvPr/>
          </p:nvSpPr>
          <p:spPr>
            <a:xfrm>
              <a:off x="5296133" y="742914"/>
              <a:ext cx="626873" cy="187997"/>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a:t>
              </a:r>
              <a:r>
                <a:rPr lang="en-US" sz="1200" b="1" dirty="0" err="1">
                  <a:solidFill>
                    <a:schemeClr val="bg1"/>
                  </a:solidFill>
                  <a:latin typeface="Amazon Ember" panose="02000000000000000000" pitchFamily="2" charset="0"/>
                  <a:ea typeface="Amazon Ember" panose="02000000000000000000" pitchFamily="2" charset="0"/>
                  <a:cs typeface="Amazon Ember" panose="020B0603020204020204" pitchFamily="34" charset="0"/>
                </a:rPr>
                <a:t>Fargate</a:t>
              </a:r>
              <a:endPar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67" name="Group 166">
            <a:extLst>
              <a:ext uri="{FF2B5EF4-FFF2-40B4-BE49-F238E27FC236}">
                <a16:creationId xmlns:a16="http://schemas.microsoft.com/office/drawing/2014/main" id="{6AFFC26C-16CC-0D46-8605-ED458134B3DA}"/>
              </a:ext>
            </a:extLst>
          </p:cNvPr>
          <p:cNvGrpSpPr/>
          <p:nvPr/>
        </p:nvGrpSpPr>
        <p:grpSpPr>
          <a:xfrm>
            <a:off x="377962" y="1390365"/>
            <a:ext cx="1242237" cy="320712"/>
            <a:chOff x="4797606" y="657967"/>
            <a:chExt cx="1242237" cy="320712"/>
          </a:xfrm>
        </p:grpSpPr>
        <p:pic>
          <p:nvPicPr>
            <p:cNvPr id="168" name="Picture 167">
              <a:extLst>
                <a:ext uri="{FF2B5EF4-FFF2-40B4-BE49-F238E27FC236}">
                  <a16:creationId xmlns:a16="http://schemas.microsoft.com/office/drawing/2014/main" id="{1E64C0BD-01B4-9645-876E-4018A199AF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7606" y="657967"/>
              <a:ext cx="342900" cy="320712"/>
            </a:xfrm>
            <a:prstGeom prst="rect">
              <a:avLst/>
            </a:prstGeom>
          </p:spPr>
        </p:pic>
        <p:sp>
          <p:nvSpPr>
            <p:cNvPr id="169" name="TextBox 504">
              <a:extLst>
                <a:ext uri="{FF2B5EF4-FFF2-40B4-BE49-F238E27FC236}">
                  <a16:creationId xmlns:a16="http://schemas.microsoft.com/office/drawing/2014/main" id="{96BF8BCF-C423-7C45-885B-2B7D2C6FB5CF}"/>
                </a:ext>
              </a:extLst>
            </p:cNvPr>
            <p:cNvSpPr txBox="1"/>
            <p:nvPr/>
          </p:nvSpPr>
          <p:spPr>
            <a:xfrm>
              <a:off x="5310159" y="726149"/>
              <a:ext cx="729684" cy="227330"/>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ECS</a:t>
              </a:r>
            </a:p>
          </p:txBody>
        </p:sp>
      </p:grpSp>
      <p:sp>
        <p:nvSpPr>
          <p:cNvPr id="170" name="Rectangle 169">
            <a:extLst>
              <a:ext uri="{FF2B5EF4-FFF2-40B4-BE49-F238E27FC236}">
                <a16:creationId xmlns:a16="http://schemas.microsoft.com/office/drawing/2014/main" id="{C85C06B6-47A1-9D43-AEDD-63B3CCD63BCC}"/>
              </a:ext>
            </a:extLst>
          </p:cNvPr>
          <p:cNvSpPr/>
          <p:nvPr/>
        </p:nvSpPr>
        <p:spPr>
          <a:xfrm>
            <a:off x="340213" y="2557578"/>
            <a:ext cx="4203191" cy="368572"/>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Application Integration</a:t>
            </a:r>
          </a:p>
        </p:txBody>
      </p:sp>
      <p:grpSp>
        <p:nvGrpSpPr>
          <p:cNvPr id="171" name="Group 170">
            <a:extLst>
              <a:ext uri="{FF2B5EF4-FFF2-40B4-BE49-F238E27FC236}">
                <a16:creationId xmlns:a16="http://schemas.microsoft.com/office/drawing/2014/main" id="{18B9A84E-C10A-884B-9F13-C8EAEDDBC1AB}"/>
              </a:ext>
            </a:extLst>
          </p:cNvPr>
          <p:cNvGrpSpPr/>
          <p:nvPr/>
        </p:nvGrpSpPr>
        <p:grpSpPr>
          <a:xfrm>
            <a:off x="1324403" y="3171787"/>
            <a:ext cx="1126251" cy="304097"/>
            <a:chOff x="5017401" y="3655291"/>
            <a:chExt cx="1126251" cy="304096"/>
          </a:xfrm>
        </p:grpSpPr>
        <p:pic>
          <p:nvPicPr>
            <p:cNvPr id="172" name="Picture 171">
              <a:extLst>
                <a:ext uri="{FF2B5EF4-FFF2-40B4-BE49-F238E27FC236}">
                  <a16:creationId xmlns:a16="http://schemas.microsoft.com/office/drawing/2014/main" id="{3EA31F82-F5A9-A548-8E29-B27B021987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7401" y="3655291"/>
              <a:ext cx="304096" cy="304096"/>
            </a:xfrm>
            <a:prstGeom prst="rect">
              <a:avLst/>
            </a:prstGeom>
          </p:spPr>
        </p:pic>
        <p:sp>
          <p:nvSpPr>
            <p:cNvPr id="173" name="TextBox 594">
              <a:extLst>
                <a:ext uri="{FF2B5EF4-FFF2-40B4-BE49-F238E27FC236}">
                  <a16:creationId xmlns:a16="http://schemas.microsoft.com/office/drawing/2014/main" id="{E1237776-89B3-E04B-9388-4B29EB32E99F}"/>
                </a:ext>
              </a:extLst>
            </p:cNvPr>
            <p:cNvSpPr txBox="1"/>
            <p:nvPr/>
          </p:nvSpPr>
          <p:spPr>
            <a:xfrm>
              <a:off x="5367610" y="3738415"/>
              <a:ext cx="776042" cy="183624"/>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SNS</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74" name="Group 173">
            <a:extLst>
              <a:ext uri="{FF2B5EF4-FFF2-40B4-BE49-F238E27FC236}">
                <a16:creationId xmlns:a16="http://schemas.microsoft.com/office/drawing/2014/main" id="{933ACE75-1794-DA4B-8633-9D089940EDB8}"/>
              </a:ext>
            </a:extLst>
          </p:cNvPr>
          <p:cNvGrpSpPr/>
          <p:nvPr/>
        </p:nvGrpSpPr>
        <p:grpSpPr>
          <a:xfrm>
            <a:off x="2295305" y="3152385"/>
            <a:ext cx="1304512" cy="342900"/>
            <a:chOff x="5017400" y="3667811"/>
            <a:chExt cx="1304512" cy="342900"/>
          </a:xfrm>
        </p:grpSpPr>
        <p:pic>
          <p:nvPicPr>
            <p:cNvPr id="175" name="Picture 174">
              <a:extLst>
                <a:ext uri="{FF2B5EF4-FFF2-40B4-BE49-F238E27FC236}">
                  <a16:creationId xmlns:a16="http://schemas.microsoft.com/office/drawing/2014/main" id="{49868B14-72E4-E643-AE80-B854600AB9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7400" y="3667811"/>
              <a:ext cx="373674" cy="342900"/>
            </a:xfrm>
            <a:prstGeom prst="rect">
              <a:avLst/>
            </a:prstGeom>
          </p:spPr>
        </p:pic>
        <p:sp>
          <p:nvSpPr>
            <p:cNvPr id="176" name="TextBox 594">
              <a:extLst>
                <a:ext uri="{FF2B5EF4-FFF2-40B4-BE49-F238E27FC236}">
                  <a16:creationId xmlns:a16="http://schemas.microsoft.com/office/drawing/2014/main" id="{97AE4FB0-CD41-5F40-9CD8-307796D94A33}"/>
                </a:ext>
              </a:extLst>
            </p:cNvPr>
            <p:cNvSpPr txBox="1"/>
            <p:nvPr/>
          </p:nvSpPr>
          <p:spPr>
            <a:xfrm>
              <a:off x="5452440" y="3721298"/>
              <a:ext cx="869472" cy="235925"/>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MQ</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sp>
        <p:nvSpPr>
          <p:cNvPr id="177" name="Rectangle 176">
            <a:extLst>
              <a:ext uri="{FF2B5EF4-FFF2-40B4-BE49-F238E27FC236}">
                <a16:creationId xmlns:a16="http://schemas.microsoft.com/office/drawing/2014/main" id="{6615622E-7B14-3E49-A01B-DE0626FBB6C5}"/>
              </a:ext>
            </a:extLst>
          </p:cNvPr>
          <p:cNvSpPr/>
          <p:nvPr/>
        </p:nvSpPr>
        <p:spPr>
          <a:xfrm>
            <a:off x="4718304" y="3775407"/>
            <a:ext cx="4231900" cy="348201"/>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Logging &amp; Monitoring</a:t>
            </a:r>
          </a:p>
        </p:txBody>
      </p:sp>
      <p:grpSp>
        <p:nvGrpSpPr>
          <p:cNvPr id="178" name="Group 177">
            <a:extLst>
              <a:ext uri="{FF2B5EF4-FFF2-40B4-BE49-F238E27FC236}">
                <a16:creationId xmlns:a16="http://schemas.microsoft.com/office/drawing/2014/main" id="{124EB840-5A9D-3E42-9A7F-4D93B88EBB56}"/>
              </a:ext>
            </a:extLst>
          </p:cNvPr>
          <p:cNvGrpSpPr/>
          <p:nvPr/>
        </p:nvGrpSpPr>
        <p:grpSpPr>
          <a:xfrm>
            <a:off x="4718293" y="4287025"/>
            <a:ext cx="1462544" cy="470621"/>
            <a:chOff x="803797" y="3968931"/>
            <a:chExt cx="1462545" cy="470621"/>
          </a:xfrm>
        </p:grpSpPr>
        <p:pic>
          <p:nvPicPr>
            <p:cNvPr id="179" name="Picture 178">
              <a:extLst>
                <a:ext uri="{FF2B5EF4-FFF2-40B4-BE49-F238E27FC236}">
                  <a16:creationId xmlns:a16="http://schemas.microsoft.com/office/drawing/2014/main" id="{487F60BF-57A2-9848-9375-121884EB6F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3797" y="3968931"/>
              <a:ext cx="424706" cy="470621"/>
            </a:xfrm>
            <a:prstGeom prst="rect">
              <a:avLst/>
            </a:prstGeom>
          </p:spPr>
        </p:pic>
        <p:sp>
          <p:nvSpPr>
            <p:cNvPr id="180" name="TextBox 119">
              <a:extLst>
                <a:ext uri="{FF2B5EF4-FFF2-40B4-BE49-F238E27FC236}">
                  <a16:creationId xmlns:a16="http://schemas.microsoft.com/office/drawing/2014/main" id="{BBF2A468-442C-A147-9292-632FA5D2A5BA}"/>
                </a:ext>
              </a:extLst>
            </p:cNvPr>
            <p:cNvSpPr txBox="1"/>
            <p:nvPr/>
          </p:nvSpPr>
          <p:spPr>
            <a:xfrm>
              <a:off x="1260033" y="4061617"/>
              <a:ext cx="1006309" cy="278875"/>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CloudWatch</a:t>
              </a:r>
            </a:p>
          </p:txBody>
        </p:sp>
      </p:grpSp>
      <p:grpSp>
        <p:nvGrpSpPr>
          <p:cNvPr id="181" name="Group 180">
            <a:extLst>
              <a:ext uri="{FF2B5EF4-FFF2-40B4-BE49-F238E27FC236}">
                <a16:creationId xmlns:a16="http://schemas.microsoft.com/office/drawing/2014/main" id="{2484C660-C8B8-1B4F-A30A-71F2D5395530}"/>
              </a:ext>
            </a:extLst>
          </p:cNvPr>
          <p:cNvGrpSpPr/>
          <p:nvPr/>
        </p:nvGrpSpPr>
        <p:grpSpPr>
          <a:xfrm>
            <a:off x="6284451" y="4287025"/>
            <a:ext cx="1355649" cy="470621"/>
            <a:chOff x="821014" y="3968931"/>
            <a:chExt cx="1355649" cy="470621"/>
          </a:xfrm>
        </p:grpSpPr>
        <p:pic>
          <p:nvPicPr>
            <p:cNvPr id="182" name="Picture 181">
              <a:extLst>
                <a:ext uri="{FF2B5EF4-FFF2-40B4-BE49-F238E27FC236}">
                  <a16:creationId xmlns:a16="http://schemas.microsoft.com/office/drawing/2014/main" id="{21EC7834-AAD8-F14B-B6DE-50E8C97C1F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1014" y="3968931"/>
              <a:ext cx="390271" cy="470621"/>
            </a:xfrm>
            <a:prstGeom prst="rect">
              <a:avLst/>
            </a:prstGeom>
          </p:spPr>
        </p:pic>
        <p:sp>
          <p:nvSpPr>
            <p:cNvPr id="183" name="TextBox 119">
              <a:extLst>
                <a:ext uri="{FF2B5EF4-FFF2-40B4-BE49-F238E27FC236}">
                  <a16:creationId xmlns:a16="http://schemas.microsoft.com/office/drawing/2014/main" id="{6EFC1494-7222-7B46-9858-0B81E5401F06}"/>
                </a:ext>
              </a:extLst>
            </p:cNvPr>
            <p:cNvSpPr txBox="1"/>
            <p:nvPr/>
          </p:nvSpPr>
          <p:spPr>
            <a:xfrm>
              <a:off x="1304686" y="4016023"/>
              <a:ext cx="871977" cy="355733"/>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a:t>
              </a:r>
              <a:r>
                <a:rPr lang="en-US" sz="1200" b="1" dirty="0" err="1">
                  <a:solidFill>
                    <a:schemeClr val="bg1"/>
                  </a:solidFill>
                  <a:latin typeface="Amazon Ember" panose="02000000000000000000" pitchFamily="2" charset="0"/>
                  <a:ea typeface="Amazon Ember" panose="02000000000000000000" pitchFamily="2" charset="0"/>
                  <a:cs typeface="Amazon Ember" panose="020B0603020204020204" pitchFamily="34" charset="0"/>
                </a:rPr>
                <a:t>CloudTrail</a:t>
              </a:r>
              <a:endPar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84" name="Group 183">
            <a:extLst>
              <a:ext uri="{FF2B5EF4-FFF2-40B4-BE49-F238E27FC236}">
                <a16:creationId xmlns:a16="http://schemas.microsoft.com/office/drawing/2014/main" id="{22CBA640-6C1D-1343-A310-0A2DF24E806A}"/>
              </a:ext>
            </a:extLst>
          </p:cNvPr>
          <p:cNvGrpSpPr/>
          <p:nvPr/>
        </p:nvGrpSpPr>
        <p:grpSpPr>
          <a:xfrm>
            <a:off x="4892388" y="1321397"/>
            <a:ext cx="1403756" cy="336033"/>
            <a:chOff x="5161383" y="1801807"/>
            <a:chExt cx="1403756" cy="336033"/>
          </a:xfrm>
        </p:grpSpPr>
        <p:pic>
          <p:nvPicPr>
            <p:cNvPr id="185" name="Picture 184">
              <a:extLst>
                <a:ext uri="{FF2B5EF4-FFF2-40B4-BE49-F238E27FC236}">
                  <a16:creationId xmlns:a16="http://schemas.microsoft.com/office/drawing/2014/main" id="{25D28135-3DC0-C448-8708-009FA12E452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61383" y="1801807"/>
              <a:ext cx="303364" cy="336033"/>
            </a:xfrm>
            <a:prstGeom prst="rect">
              <a:avLst/>
            </a:prstGeom>
          </p:spPr>
        </p:pic>
        <p:sp>
          <p:nvSpPr>
            <p:cNvPr id="186" name="TextBox 254">
              <a:extLst>
                <a:ext uri="{FF2B5EF4-FFF2-40B4-BE49-F238E27FC236}">
                  <a16:creationId xmlns:a16="http://schemas.microsoft.com/office/drawing/2014/main" id="{56252D63-6FA1-5443-AF00-92FAF49E9651}"/>
                </a:ext>
              </a:extLst>
            </p:cNvPr>
            <p:cNvSpPr txBox="1"/>
            <p:nvPr/>
          </p:nvSpPr>
          <p:spPr>
            <a:xfrm>
              <a:off x="5594739" y="1885971"/>
              <a:ext cx="970400" cy="219680"/>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DynamoDB</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87" name="Group 186">
            <a:extLst>
              <a:ext uri="{FF2B5EF4-FFF2-40B4-BE49-F238E27FC236}">
                <a16:creationId xmlns:a16="http://schemas.microsoft.com/office/drawing/2014/main" id="{6C748E1B-EF06-2A4E-84B6-D33A78F2E765}"/>
              </a:ext>
            </a:extLst>
          </p:cNvPr>
          <p:cNvGrpSpPr/>
          <p:nvPr/>
        </p:nvGrpSpPr>
        <p:grpSpPr>
          <a:xfrm>
            <a:off x="6959848" y="1302907"/>
            <a:ext cx="1822837" cy="349233"/>
            <a:chOff x="5018584" y="1188291"/>
            <a:chExt cx="1822837" cy="349233"/>
          </a:xfrm>
        </p:grpSpPr>
        <p:pic>
          <p:nvPicPr>
            <p:cNvPr id="188" name="Picture 187">
              <a:extLst>
                <a:ext uri="{FF2B5EF4-FFF2-40B4-BE49-F238E27FC236}">
                  <a16:creationId xmlns:a16="http://schemas.microsoft.com/office/drawing/2014/main" id="{988F1080-DEF4-0A45-AA4B-0A01E2D363B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018584" y="1188291"/>
              <a:ext cx="291028" cy="349233"/>
            </a:xfrm>
            <a:prstGeom prst="rect">
              <a:avLst/>
            </a:prstGeom>
          </p:spPr>
        </p:pic>
        <p:sp>
          <p:nvSpPr>
            <p:cNvPr id="189" name="TextBox 347">
              <a:extLst>
                <a:ext uri="{FF2B5EF4-FFF2-40B4-BE49-F238E27FC236}">
                  <a16:creationId xmlns:a16="http://schemas.microsoft.com/office/drawing/2014/main" id="{9DC37F36-1F18-7140-9F05-A660164A2DED}"/>
                </a:ext>
              </a:extLst>
            </p:cNvPr>
            <p:cNvSpPr txBox="1"/>
            <p:nvPr/>
          </p:nvSpPr>
          <p:spPr>
            <a:xfrm>
              <a:off x="5438232" y="1273771"/>
              <a:ext cx="1403189" cy="178273"/>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S3</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sp>
        <p:nvSpPr>
          <p:cNvPr id="190" name="Rectangle 189">
            <a:extLst>
              <a:ext uri="{FF2B5EF4-FFF2-40B4-BE49-F238E27FC236}">
                <a16:creationId xmlns:a16="http://schemas.microsoft.com/office/drawing/2014/main" id="{4FD5FDB3-1B51-6D43-8E8E-B87EDE617C12}"/>
              </a:ext>
            </a:extLst>
          </p:cNvPr>
          <p:cNvSpPr/>
          <p:nvPr/>
        </p:nvSpPr>
        <p:spPr>
          <a:xfrm>
            <a:off x="4726795" y="837947"/>
            <a:ext cx="4204950" cy="326091"/>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000000"/>
                </a:solidFill>
                <a:latin typeface="Amazon Ember" panose="02000000000000000000" pitchFamily="2" charset="0"/>
                <a:ea typeface="Amazon Ember" panose="02000000000000000000" pitchFamily="2" charset="0"/>
                <a:cs typeface="Amazon Ember" panose="020B0603020204020204" pitchFamily="34" charset="0"/>
              </a:rPr>
              <a:t>Storage &amp; </a:t>
            </a: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Database</a:t>
            </a:r>
          </a:p>
        </p:txBody>
      </p:sp>
      <p:grpSp>
        <p:nvGrpSpPr>
          <p:cNvPr id="191" name="Group 190">
            <a:extLst>
              <a:ext uri="{FF2B5EF4-FFF2-40B4-BE49-F238E27FC236}">
                <a16:creationId xmlns:a16="http://schemas.microsoft.com/office/drawing/2014/main" id="{A4D1DBDB-5DDE-FC4E-BD28-E06AFB0313EC}"/>
              </a:ext>
            </a:extLst>
          </p:cNvPr>
          <p:cNvGrpSpPr/>
          <p:nvPr/>
        </p:nvGrpSpPr>
        <p:grpSpPr>
          <a:xfrm>
            <a:off x="4892388" y="1839928"/>
            <a:ext cx="1822837" cy="348893"/>
            <a:chOff x="5018584" y="1188461"/>
            <a:chExt cx="1822837" cy="348893"/>
          </a:xfrm>
        </p:grpSpPr>
        <p:pic>
          <p:nvPicPr>
            <p:cNvPr id="192" name="Picture 191">
              <a:extLst>
                <a:ext uri="{FF2B5EF4-FFF2-40B4-BE49-F238E27FC236}">
                  <a16:creationId xmlns:a16="http://schemas.microsoft.com/office/drawing/2014/main" id="{5560D64F-7A28-2245-8DFE-3E5B1B2CE4B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18584" y="1188461"/>
              <a:ext cx="291028" cy="348893"/>
            </a:xfrm>
            <a:prstGeom prst="rect">
              <a:avLst/>
            </a:prstGeom>
          </p:spPr>
        </p:pic>
        <p:sp>
          <p:nvSpPr>
            <p:cNvPr id="193" name="TextBox 347">
              <a:extLst>
                <a:ext uri="{FF2B5EF4-FFF2-40B4-BE49-F238E27FC236}">
                  <a16:creationId xmlns:a16="http://schemas.microsoft.com/office/drawing/2014/main" id="{4B1D0930-FAA4-0D43-AACC-525ACB41FB62}"/>
                </a:ext>
              </a:extLst>
            </p:cNvPr>
            <p:cNvSpPr txBox="1"/>
            <p:nvPr/>
          </p:nvSpPr>
          <p:spPr>
            <a:xfrm>
              <a:off x="5438232" y="1273771"/>
              <a:ext cx="1403189" cy="178273"/>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a:t>
              </a:r>
              <a:r>
                <a:rPr lang="en-US" sz="1200" b="1" dirty="0" err="1">
                  <a:solidFill>
                    <a:schemeClr val="bg1"/>
                  </a:solidFill>
                  <a:latin typeface="Amazon Ember" panose="02000000000000000000" pitchFamily="2" charset="0"/>
                  <a:ea typeface="Amazon Ember" panose="02000000000000000000" pitchFamily="2" charset="0"/>
                  <a:cs typeface="Amazon Ember" panose="020B0603020204020204" pitchFamily="34" charset="0"/>
                </a:rPr>
                <a:t>ElastiCache</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94" name="Group 193">
            <a:extLst>
              <a:ext uri="{FF2B5EF4-FFF2-40B4-BE49-F238E27FC236}">
                <a16:creationId xmlns:a16="http://schemas.microsoft.com/office/drawing/2014/main" id="{7A87DF34-9FEB-4E45-9752-C33AA3385B26}"/>
              </a:ext>
            </a:extLst>
          </p:cNvPr>
          <p:cNvGrpSpPr/>
          <p:nvPr/>
        </p:nvGrpSpPr>
        <p:grpSpPr>
          <a:xfrm>
            <a:off x="6959848" y="1859579"/>
            <a:ext cx="1822837" cy="329225"/>
            <a:chOff x="5018584" y="1198295"/>
            <a:chExt cx="1822837" cy="329225"/>
          </a:xfrm>
        </p:grpSpPr>
        <p:pic>
          <p:nvPicPr>
            <p:cNvPr id="195" name="Picture 194">
              <a:extLst>
                <a:ext uri="{FF2B5EF4-FFF2-40B4-BE49-F238E27FC236}">
                  <a16:creationId xmlns:a16="http://schemas.microsoft.com/office/drawing/2014/main" id="{CD20FF2F-2907-2348-A677-FE2AF74743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18584" y="1198295"/>
              <a:ext cx="291028" cy="329225"/>
            </a:xfrm>
            <a:prstGeom prst="rect">
              <a:avLst/>
            </a:prstGeom>
          </p:spPr>
        </p:pic>
        <p:sp>
          <p:nvSpPr>
            <p:cNvPr id="196" name="TextBox 347">
              <a:extLst>
                <a:ext uri="{FF2B5EF4-FFF2-40B4-BE49-F238E27FC236}">
                  <a16:creationId xmlns:a16="http://schemas.microsoft.com/office/drawing/2014/main" id="{EAD1DCE5-F615-5045-A40D-0085DB30CFC2}"/>
                </a:ext>
              </a:extLst>
            </p:cNvPr>
            <p:cNvSpPr txBox="1"/>
            <p:nvPr/>
          </p:nvSpPr>
          <p:spPr>
            <a:xfrm>
              <a:off x="5438232" y="1273771"/>
              <a:ext cx="1403189" cy="178273"/>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RDS</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97" name="Group 196">
            <a:extLst>
              <a:ext uri="{FF2B5EF4-FFF2-40B4-BE49-F238E27FC236}">
                <a16:creationId xmlns:a16="http://schemas.microsoft.com/office/drawing/2014/main" id="{6746EE5F-5B9A-6A4B-BCF0-7178880CF862}"/>
              </a:ext>
            </a:extLst>
          </p:cNvPr>
          <p:cNvGrpSpPr/>
          <p:nvPr/>
        </p:nvGrpSpPr>
        <p:grpSpPr>
          <a:xfrm>
            <a:off x="377962" y="1970136"/>
            <a:ext cx="1225092" cy="320712"/>
            <a:chOff x="4814751" y="657967"/>
            <a:chExt cx="1225092" cy="320712"/>
          </a:xfrm>
        </p:grpSpPr>
        <p:pic>
          <p:nvPicPr>
            <p:cNvPr id="198" name="Picture 197">
              <a:extLst>
                <a:ext uri="{FF2B5EF4-FFF2-40B4-BE49-F238E27FC236}">
                  <a16:creationId xmlns:a16="http://schemas.microsoft.com/office/drawing/2014/main" id="{30AD5758-25A0-6043-BF5A-FE219945BD1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14751" y="657967"/>
              <a:ext cx="308609" cy="320712"/>
            </a:xfrm>
            <a:prstGeom prst="rect">
              <a:avLst/>
            </a:prstGeom>
          </p:spPr>
        </p:pic>
        <p:sp>
          <p:nvSpPr>
            <p:cNvPr id="199" name="TextBox 504">
              <a:extLst>
                <a:ext uri="{FF2B5EF4-FFF2-40B4-BE49-F238E27FC236}">
                  <a16:creationId xmlns:a16="http://schemas.microsoft.com/office/drawing/2014/main" id="{E1E2CC18-974C-674A-B9D2-0B04BBB9430E}"/>
                </a:ext>
              </a:extLst>
            </p:cNvPr>
            <p:cNvSpPr txBox="1"/>
            <p:nvPr/>
          </p:nvSpPr>
          <p:spPr>
            <a:xfrm>
              <a:off x="5310159" y="726149"/>
              <a:ext cx="729684" cy="227330"/>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ECR</a:t>
              </a:r>
            </a:p>
          </p:txBody>
        </p:sp>
      </p:grpSp>
      <p:grpSp>
        <p:nvGrpSpPr>
          <p:cNvPr id="200" name="Group 199">
            <a:extLst>
              <a:ext uri="{FF2B5EF4-FFF2-40B4-BE49-F238E27FC236}">
                <a16:creationId xmlns:a16="http://schemas.microsoft.com/office/drawing/2014/main" id="{C3DC9C66-F1DB-2549-A48B-8D08A557D8E6}"/>
              </a:ext>
            </a:extLst>
          </p:cNvPr>
          <p:cNvGrpSpPr/>
          <p:nvPr/>
        </p:nvGrpSpPr>
        <p:grpSpPr>
          <a:xfrm>
            <a:off x="1789852" y="1970136"/>
            <a:ext cx="1242237" cy="320712"/>
            <a:chOff x="4797606" y="657967"/>
            <a:chExt cx="1242237" cy="320712"/>
          </a:xfrm>
        </p:grpSpPr>
        <p:pic>
          <p:nvPicPr>
            <p:cNvPr id="201" name="Picture 200">
              <a:extLst>
                <a:ext uri="{FF2B5EF4-FFF2-40B4-BE49-F238E27FC236}">
                  <a16:creationId xmlns:a16="http://schemas.microsoft.com/office/drawing/2014/main" id="{88C31DD1-816F-5541-84AD-DE5BEFF00D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7606" y="657967"/>
              <a:ext cx="342900" cy="320712"/>
            </a:xfrm>
            <a:prstGeom prst="rect">
              <a:avLst/>
            </a:prstGeom>
          </p:spPr>
        </p:pic>
        <p:sp>
          <p:nvSpPr>
            <p:cNvPr id="202" name="TextBox 504">
              <a:extLst>
                <a:ext uri="{FF2B5EF4-FFF2-40B4-BE49-F238E27FC236}">
                  <a16:creationId xmlns:a16="http://schemas.microsoft.com/office/drawing/2014/main" id="{CDC60EA0-5554-5C43-AE9B-A06AF82DC829}"/>
                </a:ext>
              </a:extLst>
            </p:cNvPr>
            <p:cNvSpPr txBox="1"/>
            <p:nvPr/>
          </p:nvSpPr>
          <p:spPr>
            <a:xfrm>
              <a:off x="5310159" y="726149"/>
              <a:ext cx="729684" cy="227330"/>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EKS</a:t>
              </a:r>
            </a:p>
          </p:txBody>
        </p:sp>
      </p:grpSp>
      <p:grpSp>
        <p:nvGrpSpPr>
          <p:cNvPr id="203" name="Group 202">
            <a:extLst>
              <a:ext uri="{FF2B5EF4-FFF2-40B4-BE49-F238E27FC236}">
                <a16:creationId xmlns:a16="http://schemas.microsoft.com/office/drawing/2014/main" id="{44122BFD-06CC-704C-9FEB-5ECC49A39DE3}"/>
              </a:ext>
            </a:extLst>
          </p:cNvPr>
          <p:cNvGrpSpPr/>
          <p:nvPr/>
        </p:nvGrpSpPr>
        <p:grpSpPr>
          <a:xfrm>
            <a:off x="7550373" y="3090516"/>
            <a:ext cx="1409509" cy="349233"/>
            <a:chOff x="5202090" y="3017175"/>
            <a:chExt cx="1409509" cy="349233"/>
          </a:xfrm>
        </p:grpSpPr>
        <p:pic>
          <p:nvPicPr>
            <p:cNvPr id="204" name="Picture 203">
              <a:extLst>
                <a:ext uri="{FF2B5EF4-FFF2-40B4-BE49-F238E27FC236}">
                  <a16:creationId xmlns:a16="http://schemas.microsoft.com/office/drawing/2014/main" id="{D22B7F42-25C7-4B47-94CE-F6230CC6E43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202090" y="3017175"/>
              <a:ext cx="291028" cy="349233"/>
            </a:xfrm>
            <a:prstGeom prst="rect">
              <a:avLst/>
            </a:prstGeom>
          </p:spPr>
        </p:pic>
        <p:sp>
          <p:nvSpPr>
            <p:cNvPr id="205" name="TextBox 583">
              <a:extLst>
                <a:ext uri="{FF2B5EF4-FFF2-40B4-BE49-F238E27FC236}">
                  <a16:creationId xmlns:a16="http://schemas.microsoft.com/office/drawing/2014/main" id="{1CD5A027-1375-6B44-8FAE-9AA2DC76C677}"/>
                </a:ext>
              </a:extLst>
            </p:cNvPr>
            <p:cNvSpPr txBox="1"/>
            <p:nvPr/>
          </p:nvSpPr>
          <p:spPr>
            <a:xfrm>
              <a:off x="5630084" y="3154807"/>
              <a:ext cx="981515" cy="153245"/>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API Gateway</a:t>
              </a:r>
              <a:endParaRPr lang="en-US" sz="3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sp>
        <p:nvSpPr>
          <p:cNvPr id="206" name="Rectangle 205">
            <a:extLst>
              <a:ext uri="{FF2B5EF4-FFF2-40B4-BE49-F238E27FC236}">
                <a16:creationId xmlns:a16="http://schemas.microsoft.com/office/drawing/2014/main" id="{2097F621-DCBD-0448-856B-5C8AAEB0433E}"/>
              </a:ext>
            </a:extLst>
          </p:cNvPr>
          <p:cNvSpPr/>
          <p:nvPr/>
        </p:nvSpPr>
        <p:spPr>
          <a:xfrm>
            <a:off x="4727981" y="2553665"/>
            <a:ext cx="4231901" cy="35563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000000"/>
                </a:solidFill>
                <a:latin typeface="Amazon Ember" panose="02000000000000000000" pitchFamily="2" charset="0"/>
                <a:ea typeface="Amazon Ember" panose="02000000000000000000" pitchFamily="2" charset="0"/>
                <a:cs typeface="Amazon Ember" panose="020B0603020204020204" pitchFamily="34" charset="0"/>
              </a:rPr>
              <a:t>Networking &amp; </a:t>
            </a: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API Proxy</a:t>
            </a:r>
          </a:p>
        </p:txBody>
      </p:sp>
      <p:grpSp>
        <p:nvGrpSpPr>
          <p:cNvPr id="207" name="Group 206">
            <a:extLst>
              <a:ext uri="{FF2B5EF4-FFF2-40B4-BE49-F238E27FC236}">
                <a16:creationId xmlns:a16="http://schemas.microsoft.com/office/drawing/2014/main" id="{3CE1493E-7313-E849-80AF-2282BDC85CE7}"/>
              </a:ext>
            </a:extLst>
          </p:cNvPr>
          <p:cNvGrpSpPr/>
          <p:nvPr/>
        </p:nvGrpSpPr>
        <p:grpSpPr>
          <a:xfrm>
            <a:off x="4727980" y="3090516"/>
            <a:ext cx="1440503" cy="349233"/>
            <a:chOff x="5202656" y="3017175"/>
            <a:chExt cx="1440503" cy="349233"/>
          </a:xfrm>
        </p:grpSpPr>
        <p:pic>
          <p:nvPicPr>
            <p:cNvPr id="208" name="Picture 207">
              <a:extLst>
                <a:ext uri="{FF2B5EF4-FFF2-40B4-BE49-F238E27FC236}">
                  <a16:creationId xmlns:a16="http://schemas.microsoft.com/office/drawing/2014/main" id="{2AFA05E4-921C-084E-91F2-5DCF828CBB9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02656" y="3017175"/>
              <a:ext cx="289897" cy="349233"/>
            </a:xfrm>
            <a:prstGeom prst="rect">
              <a:avLst/>
            </a:prstGeom>
          </p:spPr>
        </p:pic>
        <p:sp>
          <p:nvSpPr>
            <p:cNvPr id="209" name="TextBox 583">
              <a:extLst>
                <a:ext uri="{FF2B5EF4-FFF2-40B4-BE49-F238E27FC236}">
                  <a16:creationId xmlns:a16="http://schemas.microsoft.com/office/drawing/2014/main" id="{46AFC226-DAE6-A242-9ABA-D368F3555552}"/>
                </a:ext>
              </a:extLst>
            </p:cNvPr>
            <p:cNvSpPr txBox="1"/>
            <p:nvPr/>
          </p:nvSpPr>
          <p:spPr>
            <a:xfrm>
              <a:off x="5630084" y="3111245"/>
              <a:ext cx="1013075" cy="196807"/>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Elastic Load Balancing</a:t>
              </a:r>
              <a:endParaRPr lang="en-US" sz="3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210" name="Group 209">
            <a:extLst>
              <a:ext uri="{FF2B5EF4-FFF2-40B4-BE49-F238E27FC236}">
                <a16:creationId xmlns:a16="http://schemas.microsoft.com/office/drawing/2014/main" id="{B9661604-E8B9-A242-85EA-58D12AB8B43B}"/>
              </a:ext>
            </a:extLst>
          </p:cNvPr>
          <p:cNvGrpSpPr/>
          <p:nvPr/>
        </p:nvGrpSpPr>
        <p:grpSpPr>
          <a:xfrm>
            <a:off x="6255530" y="3090516"/>
            <a:ext cx="1440356" cy="349233"/>
            <a:chOff x="5202803" y="3017176"/>
            <a:chExt cx="1440356" cy="349233"/>
          </a:xfrm>
        </p:grpSpPr>
        <p:pic>
          <p:nvPicPr>
            <p:cNvPr id="211" name="Picture 210">
              <a:extLst>
                <a:ext uri="{FF2B5EF4-FFF2-40B4-BE49-F238E27FC236}">
                  <a16:creationId xmlns:a16="http://schemas.microsoft.com/office/drawing/2014/main" id="{DD50F469-41CF-9D44-8F0B-42313835997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02803" y="3017176"/>
              <a:ext cx="289607" cy="349233"/>
            </a:xfrm>
            <a:prstGeom prst="rect">
              <a:avLst/>
            </a:prstGeom>
          </p:spPr>
        </p:pic>
        <p:sp>
          <p:nvSpPr>
            <p:cNvPr id="212" name="TextBox 583">
              <a:extLst>
                <a:ext uri="{FF2B5EF4-FFF2-40B4-BE49-F238E27FC236}">
                  <a16:creationId xmlns:a16="http://schemas.microsoft.com/office/drawing/2014/main" id="{6D167CF6-CB68-614E-9ADF-402A7CA5CCDF}"/>
                </a:ext>
              </a:extLst>
            </p:cNvPr>
            <p:cNvSpPr txBox="1"/>
            <p:nvPr/>
          </p:nvSpPr>
          <p:spPr>
            <a:xfrm>
              <a:off x="5630084" y="3111245"/>
              <a:ext cx="1013075" cy="196807"/>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Route 53</a:t>
              </a:r>
              <a:endParaRPr lang="en-US" sz="3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5" name="Group 4">
            <a:extLst>
              <a:ext uri="{FF2B5EF4-FFF2-40B4-BE49-F238E27FC236}">
                <a16:creationId xmlns:a16="http://schemas.microsoft.com/office/drawing/2014/main" id="{522D022B-F60E-DF4B-A02D-7C078C1FA193}"/>
              </a:ext>
            </a:extLst>
          </p:cNvPr>
          <p:cNvGrpSpPr/>
          <p:nvPr/>
        </p:nvGrpSpPr>
        <p:grpSpPr>
          <a:xfrm>
            <a:off x="3371005" y="3147294"/>
            <a:ext cx="1222625" cy="360345"/>
            <a:chOff x="3371005" y="3147294"/>
            <a:chExt cx="1222625" cy="360345"/>
          </a:xfrm>
        </p:grpSpPr>
        <p:pic>
          <p:nvPicPr>
            <p:cNvPr id="4" name="Picture 3">
              <a:extLst>
                <a:ext uri="{FF2B5EF4-FFF2-40B4-BE49-F238E27FC236}">
                  <a16:creationId xmlns:a16="http://schemas.microsoft.com/office/drawing/2014/main" id="{FE24F463-495A-0943-BC25-745D4BD94C68}"/>
                </a:ext>
              </a:extLst>
            </p:cNvPr>
            <p:cNvPicPr>
              <a:picLocks noChangeAspect="1"/>
            </p:cNvPicPr>
            <p:nvPr/>
          </p:nvPicPr>
          <p:blipFill>
            <a:blip r:embed="rId23"/>
            <a:stretch>
              <a:fillRect/>
            </a:stretch>
          </p:blipFill>
          <p:spPr>
            <a:xfrm flipH="1">
              <a:off x="3371005" y="3147294"/>
              <a:ext cx="295222" cy="360345"/>
            </a:xfrm>
            <a:prstGeom prst="rect">
              <a:avLst/>
            </a:prstGeom>
          </p:spPr>
        </p:pic>
        <p:sp>
          <p:nvSpPr>
            <p:cNvPr id="74" name="TextBox 594">
              <a:extLst>
                <a:ext uri="{FF2B5EF4-FFF2-40B4-BE49-F238E27FC236}">
                  <a16:creationId xmlns:a16="http://schemas.microsoft.com/office/drawing/2014/main" id="{0A2D59EF-2948-1F4E-8D01-537DD86B69F7}"/>
                </a:ext>
              </a:extLst>
            </p:cNvPr>
            <p:cNvSpPr txBox="1"/>
            <p:nvPr/>
          </p:nvSpPr>
          <p:spPr>
            <a:xfrm>
              <a:off x="3724158" y="3205873"/>
              <a:ext cx="869472" cy="235925"/>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Step Functions</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spTree>
    <p:extLst>
      <p:ext uri="{BB962C8B-B14F-4D97-AF65-F5344CB8AC3E}">
        <p14:creationId xmlns:p14="http://schemas.microsoft.com/office/powerpoint/2010/main" val="73948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4" grpId="0" animBg="1"/>
      <p:bldP spid="170" grpId="0" animBg="1"/>
      <p:bldP spid="177" grpId="0" animBg="1"/>
      <p:bldP spid="190" grpId="0" animBg="1"/>
      <p:bldP spid="206"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152EBE-4670-3545-94AD-C36B2C684C30}"/>
              </a:ext>
            </a:extLst>
          </p:cNvPr>
          <p:cNvSpPr>
            <a:spLocks noGrp="1"/>
          </p:cNvSpPr>
          <p:nvPr>
            <p:ph type="title"/>
          </p:nvPr>
        </p:nvSpPr>
        <p:spPr/>
        <p:txBody>
          <a:bodyPr/>
          <a:lstStyle/>
          <a:p>
            <a:r>
              <a:rPr lang="en-US" dirty="0" err="1"/>
              <a:t>Ksonnet</a:t>
            </a:r>
            <a:endParaRPr lang="en-US" dirty="0"/>
          </a:p>
        </p:txBody>
      </p:sp>
      <p:sp>
        <p:nvSpPr>
          <p:cNvPr id="4" name="Content Placeholder 3">
            <a:extLst>
              <a:ext uri="{FF2B5EF4-FFF2-40B4-BE49-F238E27FC236}">
                <a16:creationId xmlns:a16="http://schemas.microsoft.com/office/drawing/2014/main" id="{9959E915-1F8C-6A4E-9DE5-5EDAD2C42ADE}"/>
              </a:ext>
            </a:extLst>
          </p:cNvPr>
          <p:cNvSpPr>
            <a:spLocks noGrp="1"/>
          </p:cNvSpPr>
          <p:nvPr>
            <p:ph idx="1"/>
          </p:nvPr>
        </p:nvSpPr>
        <p:spPr/>
        <p:txBody>
          <a:bodyPr/>
          <a:lstStyle/>
          <a:p>
            <a:pPr marL="342900" indent="-342900">
              <a:buFont typeface="Arial" panose="020B0604020202020204" pitchFamily="34" charset="0"/>
              <a:buChar char="•"/>
            </a:pPr>
            <a:r>
              <a:rPr lang="en-US" dirty="0"/>
              <a:t>Tool for generating and storing Kubernetes manifests using </a:t>
            </a:r>
            <a:r>
              <a:rPr lang="en-US" i="1" dirty="0" err="1"/>
              <a:t>jsonnet</a:t>
            </a:r>
            <a:endParaRPr lang="en-US" i="1" dirty="0"/>
          </a:p>
          <a:p>
            <a:pPr marL="342900" indent="-342900">
              <a:buFont typeface="Arial" panose="020B0604020202020204" pitchFamily="34" charset="0"/>
              <a:buChar char="•"/>
            </a:pPr>
            <a:r>
              <a:rPr lang="en-US" dirty="0"/>
              <a:t>Reduces the amount of copy/paste for your app manifests</a:t>
            </a:r>
          </a:p>
          <a:p>
            <a:pPr marL="342900" indent="-342900">
              <a:buFont typeface="Arial" panose="020B0604020202020204" pitchFamily="34" charset="0"/>
              <a:buChar char="•"/>
            </a:pPr>
            <a:r>
              <a:rPr lang="en-US" dirty="0"/>
              <a:t>Makes it easy to update subsets of your configuration from the CLI</a:t>
            </a:r>
          </a:p>
        </p:txBody>
      </p:sp>
    </p:spTree>
    <p:extLst>
      <p:ext uri="{BB962C8B-B14F-4D97-AF65-F5344CB8AC3E}">
        <p14:creationId xmlns:p14="http://schemas.microsoft.com/office/powerpoint/2010/main" val="296369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AF88-7EDE-FD4D-86AA-6EBEFF14609F}"/>
              </a:ext>
            </a:extLst>
          </p:cNvPr>
          <p:cNvSpPr>
            <a:spLocks noGrp="1"/>
          </p:cNvSpPr>
          <p:nvPr>
            <p:ph type="title"/>
          </p:nvPr>
        </p:nvSpPr>
        <p:spPr/>
        <p:txBody>
          <a:bodyPr/>
          <a:lstStyle/>
          <a:p>
            <a:r>
              <a:rPr lang="en-US" dirty="0" err="1"/>
              <a:t>Ksonnet</a:t>
            </a:r>
            <a:r>
              <a:rPr lang="en-US" dirty="0"/>
              <a:t> Components</a:t>
            </a:r>
          </a:p>
        </p:txBody>
      </p:sp>
      <p:pic>
        <p:nvPicPr>
          <p:cNvPr id="6" name="Picture 5">
            <a:extLst>
              <a:ext uri="{FF2B5EF4-FFF2-40B4-BE49-F238E27FC236}">
                <a16:creationId xmlns:a16="http://schemas.microsoft.com/office/drawing/2014/main" id="{F0B06726-4D5E-3145-A7EC-3E63E2641F87}"/>
              </a:ext>
            </a:extLst>
          </p:cNvPr>
          <p:cNvPicPr>
            <a:picLocks noChangeAspect="1"/>
          </p:cNvPicPr>
          <p:nvPr/>
        </p:nvPicPr>
        <p:blipFill>
          <a:blip r:embed="rId2"/>
          <a:stretch>
            <a:fillRect/>
          </a:stretch>
        </p:blipFill>
        <p:spPr>
          <a:xfrm>
            <a:off x="0" y="1016687"/>
            <a:ext cx="9144000" cy="3110125"/>
          </a:xfrm>
          <a:prstGeom prst="rect">
            <a:avLst/>
          </a:prstGeom>
        </p:spPr>
      </p:pic>
      <p:sp>
        <p:nvSpPr>
          <p:cNvPr id="7" name="TextBox 6">
            <a:extLst>
              <a:ext uri="{FF2B5EF4-FFF2-40B4-BE49-F238E27FC236}">
                <a16:creationId xmlns:a16="http://schemas.microsoft.com/office/drawing/2014/main" id="{584AE194-C418-8544-A8A5-A2A6B73CD2BE}"/>
              </a:ext>
            </a:extLst>
          </p:cNvPr>
          <p:cNvSpPr txBox="1"/>
          <p:nvPr/>
        </p:nvSpPr>
        <p:spPr>
          <a:xfrm>
            <a:off x="939338" y="4389120"/>
            <a:ext cx="6045245" cy="369332"/>
          </a:xfrm>
          <a:prstGeom prst="rect">
            <a:avLst/>
          </a:prstGeom>
          <a:noFill/>
        </p:spPr>
        <p:txBody>
          <a:bodyPr wrap="none" rtlCol="0">
            <a:spAutoFit/>
          </a:bodyPr>
          <a:lstStyle/>
          <a:p>
            <a:r>
              <a:rPr lang="en-US" dirty="0">
                <a:solidFill>
                  <a:schemeClr val="bg1"/>
                </a:solidFill>
              </a:rPr>
              <a:t>Change the diagram to make it relevant to our application</a:t>
            </a:r>
          </a:p>
        </p:txBody>
      </p:sp>
    </p:spTree>
    <p:extLst>
      <p:ext uri="{BB962C8B-B14F-4D97-AF65-F5344CB8AC3E}">
        <p14:creationId xmlns:p14="http://schemas.microsoft.com/office/powerpoint/2010/main" val="45913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9C43CD-8BA4-CD4E-BA85-B82F0A8CF658}"/>
              </a:ext>
            </a:extLst>
          </p:cNvPr>
          <p:cNvSpPr>
            <a:spLocks noGrp="1"/>
          </p:cNvSpPr>
          <p:nvPr>
            <p:ph type="title"/>
          </p:nvPr>
        </p:nvSpPr>
        <p:spPr/>
        <p:txBody>
          <a:bodyPr/>
          <a:lstStyle/>
          <a:p>
            <a:r>
              <a:rPr lang="en-US" dirty="0" err="1"/>
              <a:t>Ksonnet</a:t>
            </a:r>
            <a:r>
              <a:rPr lang="en-US" dirty="0"/>
              <a:t> Components</a:t>
            </a:r>
          </a:p>
        </p:txBody>
      </p:sp>
      <p:sp>
        <p:nvSpPr>
          <p:cNvPr id="9" name="Content Placeholder 8">
            <a:extLst>
              <a:ext uri="{FF2B5EF4-FFF2-40B4-BE49-F238E27FC236}">
                <a16:creationId xmlns:a16="http://schemas.microsoft.com/office/drawing/2014/main" id="{90B11C93-636A-A143-87D7-C4A5533DCB10}"/>
              </a:ext>
            </a:extLst>
          </p:cNvPr>
          <p:cNvSpPr>
            <a:spLocks noGrp="1"/>
          </p:cNvSpPr>
          <p:nvPr>
            <p:ph sz="half" idx="2"/>
          </p:nvPr>
        </p:nvSpPr>
        <p:spPr/>
        <p:txBody>
          <a:bodyPr/>
          <a:lstStyle/>
          <a:p>
            <a:pPr marL="342900" indent="-342900">
              <a:buFont typeface="Arial" panose="020B0604020202020204" pitchFamily="34" charset="0"/>
              <a:buChar char="•"/>
            </a:pPr>
            <a:r>
              <a:rPr lang="en-US" dirty="0"/>
              <a:t>Component is collection of parts and prototypes for an application</a:t>
            </a:r>
          </a:p>
          <a:p>
            <a:pPr marL="342900" indent="-342900">
              <a:buFont typeface="Arial" panose="020B0604020202020204" pitchFamily="34" charset="0"/>
              <a:buChar char="•"/>
            </a:pPr>
            <a:r>
              <a:rPr lang="en-US" dirty="0"/>
              <a:t>Application deployment defined using </a:t>
            </a:r>
            <a:r>
              <a:rPr lang="en-US" dirty="0" err="1"/>
              <a:t>jsonnet</a:t>
            </a:r>
            <a:r>
              <a:rPr lang="en-US" dirty="0"/>
              <a:t> style syntax</a:t>
            </a:r>
          </a:p>
        </p:txBody>
      </p:sp>
      <p:sp>
        <p:nvSpPr>
          <p:cNvPr id="12" name="Rectangle 11">
            <a:extLst>
              <a:ext uri="{FF2B5EF4-FFF2-40B4-BE49-F238E27FC236}">
                <a16:creationId xmlns:a16="http://schemas.microsoft.com/office/drawing/2014/main" id="{26EE979D-98BF-9C43-9301-47276A8AD80F}"/>
              </a:ext>
            </a:extLst>
          </p:cNvPr>
          <p:cNvSpPr/>
          <p:nvPr/>
        </p:nvSpPr>
        <p:spPr>
          <a:xfrm>
            <a:off x="571500" y="1012507"/>
            <a:ext cx="3792682" cy="3616643"/>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600"/>
              </a:spcBef>
            </a:pPr>
            <a:r>
              <a:rPr lang="en-US" sz="1000" b="1" dirty="0">
                <a:solidFill>
                  <a:schemeClr val="accent3">
                    <a:lumMod val="50000"/>
                  </a:schemeClr>
                </a:solidFill>
                <a:latin typeface="Lucida Console" panose="020B0609040504020204" pitchFamily="49" charset="0"/>
              </a:rPr>
              <a:t>...</a:t>
            </a:r>
          </a:p>
          <a:p>
            <a:pPr>
              <a:spcBef>
                <a:spcPts val="600"/>
              </a:spcBef>
            </a:pPr>
            <a:r>
              <a:rPr lang="en-US" sz="1000" b="1" dirty="0">
                <a:solidFill>
                  <a:schemeClr val="accent3">
                    <a:lumMod val="50000"/>
                  </a:schemeClr>
                </a:solidFill>
                <a:latin typeface="Lucida Console" panose="020B0609040504020204" pitchFamily="49" charset="0"/>
              </a:rPr>
              <a:t>local </a:t>
            </a:r>
            <a:r>
              <a:rPr lang="en-US" sz="1000" b="1" dirty="0" err="1">
                <a:solidFill>
                  <a:schemeClr val="accent3">
                    <a:lumMod val="50000"/>
                  </a:schemeClr>
                </a:solidFill>
                <a:latin typeface="Lucida Console" panose="020B0609040504020204" pitchFamily="49" charset="0"/>
              </a:rPr>
              <a:t>targetPort</a:t>
            </a:r>
            <a:r>
              <a:rPr lang="en-US" sz="1000" b="1" dirty="0">
                <a:solidFill>
                  <a:schemeClr val="accent3">
                    <a:lumMod val="50000"/>
                  </a:schemeClr>
                </a:solidFill>
                <a:latin typeface="Lucida Console" panose="020B0609040504020204" pitchFamily="49" charset="0"/>
              </a:rPr>
              <a:t> = </a:t>
            </a:r>
            <a:r>
              <a:rPr lang="en-US" sz="1000" b="1" dirty="0" err="1">
                <a:solidFill>
                  <a:schemeClr val="accent3">
                    <a:lumMod val="50000"/>
                  </a:schemeClr>
                </a:solidFill>
                <a:latin typeface="Lucida Console" panose="020B0609040504020204" pitchFamily="49" charset="0"/>
              </a:rPr>
              <a:t>params.containerPort</a:t>
            </a:r>
            <a:r>
              <a:rPr lang="en-US" sz="1000" b="1" dirty="0">
                <a:solidFill>
                  <a:schemeClr val="accent3">
                    <a:lumMod val="50000"/>
                  </a:schemeClr>
                </a:solidFill>
                <a:latin typeface="Lucida Console" panose="020B0609040504020204" pitchFamily="49" charset="0"/>
              </a:rPr>
              <a:t>;</a:t>
            </a:r>
          </a:p>
          <a:p>
            <a:pPr>
              <a:spcBef>
                <a:spcPts val="600"/>
              </a:spcBef>
            </a:pPr>
            <a:r>
              <a:rPr lang="en-US" sz="1000" b="1" dirty="0">
                <a:solidFill>
                  <a:schemeClr val="accent3">
                    <a:lumMod val="50000"/>
                  </a:schemeClr>
                </a:solidFill>
                <a:latin typeface="Lucida Console" panose="020B0609040504020204" pitchFamily="49" charset="0"/>
              </a:rPr>
              <a:t>local labels = { app: </a:t>
            </a:r>
            <a:r>
              <a:rPr lang="en-US" sz="1000" b="1" dirty="0" err="1">
                <a:solidFill>
                  <a:schemeClr val="accent3">
                    <a:lumMod val="50000"/>
                  </a:schemeClr>
                </a:solidFill>
                <a:latin typeface="Lucida Console" panose="020B0609040504020204" pitchFamily="49" charset="0"/>
              </a:rPr>
              <a:t>params.name</a:t>
            </a:r>
            <a:r>
              <a:rPr lang="en-US" sz="1000" b="1" dirty="0">
                <a:solidFill>
                  <a:schemeClr val="accent3">
                    <a:lumMod val="50000"/>
                  </a:schemeClr>
                </a:solidFill>
                <a:latin typeface="Lucida Console" panose="020B0609040504020204" pitchFamily="49" charset="0"/>
              </a:rPr>
              <a:t> };</a:t>
            </a:r>
          </a:p>
          <a:p>
            <a:pPr>
              <a:spcBef>
                <a:spcPts val="600"/>
              </a:spcBef>
            </a:pPr>
            <a:r>
              <a:rPr lang="en-US" sz="1000" b="1" dirty="0">
                <a:solidFill>
                  <a:schemeClr val="accent3">
                    <a:lumMod val="50000"/>
                  </a:schemeClr>
                </a:solidFill>
                <a:latin typeface="Lucida Console" panose="020B0609040504020204" pitchFamily="49" charset="0"/>
              </a:rPr>
              <a:t>local </a:t>
            </a:r>
            <a:r>
              <a:rPr lang="en-US" sz="1000" b="1" dirty="0" err="1">
                <a:solidFill>
                  <a:schemeClr val="accent3">
                    <a:lumMod val="50000"/>
                  </a:schemeClr>
                </a:solidFill>
                <a:latin typeface="Lucida Console" panose="020B0609040504020204" pitchFamily="49" charset="0"/>
              </a:rPr>
              <a:t>appService</a:t>
            </a:r>
            <a:r>
              <a:rPr lang="en-US" sz="1000" b="1" dirty="0">
                <a:solidFill>
                  <a:schemeClr val="accent3">
                    <a:lumMod val="50000"/>
                  </a:schemeClr>
                </a:solidFill>
                <a:latin typeface="Lucida Console" panose="020B0609040504020204" pitchFamily="49" charset="0"/>
              </a:rPr>
              <a:t> = service</a:t>
            </a:r>
          </a:p>
          <a:p>
            <a:pPr>
              <a:spcBef>
                <a:spcPts val="600"/>
              </a:spcBef>
            </a:pPr>
            <a:r>
              <a:rPr lang="en-US" sz="1000" b="1" dirty="0">
                <a:solidFill>
                  <a:schemeClr val="accent3">
                    <a:lumMod val="50000"/>
                  </a:schemeClr>
                </a:solidFill>
                <a:latin typeface="Lucida Console" panose="020B0609040504020204" pitchFamily="49" charset="0"/>
              </a:rPr>
              <a:t>                   .new(</a:t>
            </a:r>
            <a:r>
              <a:rPr lang="en-US" sz="1000" b="1" dirty="0" err="1">
                <a:solidFill>
                  <a:schemeClr val="accent3">
                    <a:lumMod val="50000"/>
                  </a:schemeClr>
                </a:solidFill>
                <a:latin typeface="Lucida Console" panose="020B0609040504020204" pitchFamily="49" charset="0"/>
              </a:rPr>
              <a:t>params.name</a:t>
            </a:r>
            <a:r>
              <a:rPr lang="en-US" sz="1000" b="1" dirty="0">
                <a:solidFill>
                  <a:schemeClr val="accent3">
                    <a:lumMod val="50000"/>
                  </a:schemeClr>
                </a:solidFill>
                <a:latin typeface="Lucida Console" panose="020B0609040504020204" pitchFamily="49" charset="0"/>
              </a:rPr>
              <a:t>,</a:t>
            </a:r>
          </a:p>
          <a:p>
            <a:pPr>
              <a:spcBef>
                <a:spcPts val="600"/>
              </a:spcBef>
            </a:pPr>
            <a:r>
              <a:rPr lang="en-US" sz="1000" b="1" dirty="0">
                <a:solidFill>
                  <a:schemeClr val="accent3">
                    <a:lumMod val="50000"/>
                  </a:schemeClr>
                </a:solidFill>
                <a:latin typeface="Lucida Console" panose="020B0609040504020204" pitchFamily="49" charset="0"/>
              </a:rPr>
              <a:t>    labels,</a:t>
            </a:r>
          </a:p>
          <a:p>
            <a:pPr>
              <a:spcBef>
                <a:spcPts val="600"/>
              </a:spcBef>
            </a:pPr>
            <a:r>
              <a:rPr lang="en-US" sz="1000" b="1" dirty="0">
                <a:solidFill>
                  <a:schemeClr val="accent3">
                    <a:lumMod val="50000"/>
                  </a:schemeClr>
                </a:solidFill>
                <a:latin typeface="Lucida Console" panose="020B0609040504020204" pitchFamily="49" charset="0"/>
              </a:rPr>
              <a:t>    </a:t>
            </a:r>
            <a:r>
              <a:rPr lang="en-US" sz="1000" b="1" dirty="0" err="1">
                <a:solidFill>
                  <a:schemeClr val="accent3">
                    <a:lumMod val="50000"/>
                  </a:schemeClr>
                </a:solidFill>
                <a:latin typeface="Lucida Console" panose="020B0609040504020204" pitchFamily="49" charset="0"/>
              </a:rPr>
              <a:t>servicePort.new</a:t>
            </a:r>
            <a:r>
              <a:rPr lang="en-US" sz="1000" b="1" dirty="0">
                <a:solidFill>
                  <a:schemeClr val="accent3">
                    <a:lumMod val="50000"/>
                  </a:schemeClr>
                </a:solidFill>
                <a:latin typeface="Lucida Console" panose="020B0609040504020204" pitchFamily="49" charset="0"/>
              </a:rPr>
              <a:t>(</a:t>
            </a:r>
            <a:r>
              <a:rPr lang="en-US" sz="1000" b="1" dirty="0" err="1">
                <a:solidFill>
                  <a:schemeClr val="accent3">
                    <a:lumMod val="50000"/>
                  </a:schemeClr>
                </a:solidFill>
                <a:latin typeface="Lucida Console" panose="020B0609040504020204" pitchFamily="49" charset="0"/>
              </a:rPr>
              <a:t>params.servicePort</a:t>
            </a:r>
            <a:r>
              <a:rPr lang="en-US" sz="1000" b="1" dirty="0">
                <a:solidFill>
                  <a:schemeClr val="accent3">
                    <a:lumMod val="50000"/>
                  </a:schemeClr>
                </a:solidFill>
                <a:latin typeface="Lucida Console" panose="020B0609040504020204" pitchFamily="49" charset="0"/>
              </a:rPr>
              <a:t>, </a:t>
            </a:r>
            <a:r>
              <a:rPr lang="en-US" sz="1000" b="1" dirty="0" err="1">
                <a:solidFill>
                  <a:schemeClr val="accent3">
                    <a:lumMod val="50000"/>
                  </a:schemeClr>
                </a:solidFill>
                <a:latin typeface="Lucida Console" panose="020B0609040504020204" pitchFamily="49" charset="0"/>
              </a:rPr>
              <a:t>targetPort</a:t>
            </a:r>
            <a:r>
              <a:rPr lang="en-US" sz="1000" b="1" dirty="0">
                <a:solidFill>
                  <a:schemeClr val="accent3">
                    <a:lumMod val="50000"/>
                  </a:schemeClr>
                </a:solidFill>
                <a:latin typeface="Lucida Console" panose="020B0609040504020204" pitchFamily="49" charset="0"/>
              </a:rPr>
              <a:t>))</a:t>
            </a:r>
          </a:p>
          <a:p>
            <a:pPr>
              <a:spcBef>
                <a:spcPts val="600"/>
              </a:spcBef>
            </a:pPr>
            <a:r>
              <a:rPr lang="en-US" sz="1000" b="1" dirty="0">
                <a:solidFill>
                  <a:schemeClr val="accent3">
                    <a:lumMod val="50000"/>
                  </a:schemeClr>
                </a:solidFill>
                <a:latin typeface="Lucida Console" panose="020B0609040504020204" pitchFamily="49" charset="0"/>
              </a:rPr>
              <a:t>                   .</a:t>
            </a:r>
            <a:r>
              <a:rPr lang="en-US" sz="1000" b="1" dirty="0" err="1">
                <a:solidFill>
                  <a:schemeClr val="accent3">
                    <a:lumMod val="50000"/>
                  </a:schemeClr>
                </a:solidFill>
                <a:latin typeface="Lucida Console" panose="020B0609040504020204" pitchFamily="49" charset="0"/>
              </a:rPr>
              <a:t>withType</a:t>
            </a:r>
            <a:r>
              <a:rPr lang="en-US" sz="1000" b="1" dirty="0">
                <a:solidFill>
                  <a:schemeClr val="accent3">
                    <a:lumMod val="50000"/>
                  </a:schemeClr>
                </a:solidFill>
                <a:latin typeface="Lucida Console" panose="020B0609040504020204" pitchFamily="49" charset="0"/>
              </a:rPr>
              <a:t>(</a:t>
            </a:r>
            <a:r>
              <a:rPr lang="en-US" sz="1000" b="1" dirty="0" err="1">
                <a:solidFill>
                  <a:schemeClr val="accent3">
                    <a:lumMod val="50000"/>
                  </a:schemeClr>
                </a:solidFill>
                <a:latin typeface="Lucida Console" panose="020B0609040504020204" pitchFamily="49" charset="0"/>
              </a:rPr>
              <a:t>params.type</a:t>
            </a:r>
            <a:r>
              <a:rPr lang="en-US" sz="1000" b="1" dirty="0">
                <a:solidFill>
                  <a:schemeClr val="accent3">
                    <a:lumMod val="50000"/>
                  </a:schemeClr>
                </a:solidFill>
                <a:latin typeface="Lucida Console" panose="020B0609040504020204" pitchFamily="49" charset="0"/>
              </a:rPr>
              <a:t>);</a:t>
            </a:r>
          </a:p>
          <a:p>
            <a:pPr>
              <a:spcBef>
                <a:spcPts val="600"/>
              </a:spcBef>
            </a:pPr>
            <a:r>
              <a:rPr lang="en-US" sz="1000" b="1" dirty="0">
                <a:solidFill>
                  <a:schemeClr val="accent3">
                    <a:lumMod val="50000"/>
                  </a:schemeClr>
                </a:solidFill>
                <a:latin typeface="Lucida Console" panose="020B0609040504020204" pitchFamily="49" charset="0"/>
              </a:rPr>
              <a:t>local </a:t>
            </a:r>
            <a:r>
              <a:rPr lang="en-US" sz="1000" b="1" dirty="0" err="1">
                <a:solidFill>
                  <a:schemeClr val="accent3">
                    <a:lumMod val="50000"/>
                  </a:schemeClr>
                </a:solidFill>
                <a:latin typeface="Lucida Console" panose="020B0609040504020204" pitchFamily="49" charset="0"/>
              </a:rPr>
              <a:t>appDeployment</a:t>
            </a:r>
            <a:r>
              <a:rPr lang="en-US" sz="1000" b="1" dirty="0">
                <a:solidFill>
                  <a:schemeClr val="accent3">
                    <a:lumMod val="50000"/>
                  </a:schemeClr>
                </a:solidFill>
                <a:latin typeface="Lucida Console" panose="020B0609040504020204" pitchFamily="49" charset="0"/>
              </a:rPr>
              <a:t> = deployment</a:t>
            </a:r>
          </a:p>
          <a:p>
            <a:pPr>
              <a:spcBef>
                <a:spcPts val="600"/>
              </a:spcBef>
            </a:pPr>
            <a:r>
              <a:rPr lang="en-US" sz="1000" b="1" dirty="0">
                <a:solidFill>
                  <a:schemeClr val="accent3">
                    <a:lumMod val="50000"/>
                  </a:schemeClr>
                </a:solidFill>
                <a:latin typeface="Lucida Console" panose="020B0609040504020204" pitchFamily="49" charset="0"/>
              </a:rPr>
              <a:t>                      .new(</a:t>
            </a:r>
            <a:r>
              <a:rPr lang="en-US" sz="1000" b="1" dirty="0" err="1">
                <a:solidFill>
                  <a:schemeClr val="accent3">
                    <a:lumMod val="50000"/>
                  </a:schemeClr>
                </a:solidFill>
                <a:latin typeface="Lucida Console" panose="020B0609040504020204" pitchFamily="49" charset="0"/>
              </a:rPr>
              <a:t>params.name</a:t>
            </a:r>
            <a:r>
              <a:rPr lang="en-US" sz="1000" b="1" dirty="0">
                <a:solidFill>
                  <a:schemeClr val="accent3">
                    <a:lumMod val="50000"/>
                  </a:schemeClr>
                </a:solidFill>
                <a:latin typeface="Lucida Console" panose="020B0609040504020204" pitchFamily="49" charset="0"/>
              </a:rPr>
              <a:t>,</a:t>
            </a:r>
          </a:p>
          <a:p>
            <a:pPr>
              <a:spcBef>
                <a:spcPts val="600"/>
              </a:spcBef>
            </a:pPr>
            <a:r>
              <a:rPr lang="en-US" sz="1000" b="1" dirty="0">
                <a:solidFill>
                  <a:schemeClr val="accent3">
                    <a:lumMod val="50000"/>
                  </a:schemeClr>
                </a:solidFill>
                <a:latin typeface="Lucida Console" panose="020B0609040504020204" pitchFamily="49" charset="0"/>
              </a:rPr>
              <a:t>    </a:t>
            </a:r>
            <a:r>
              <a:rPr lang="en-US" sz="1000" b="1" dirty="0" err="1">
                <a:solidFill>
                  <a:schemeClr val="accent3">
                    <a:lumMod val="50000"/>
                  </a:schemeClr>
                </a:solidFill>
                <a:latin typeface="Lucida Console" panose="020B0609040504020204" pitchFamily="49" charset="0"/>
              </a:rPr>
              <a:t>params.replicas</a:t>
            </a:r>
            <a:r>
              <a:rPr lang="en-US" sz="1000" b="1" dirty="0">
                <a:solidFill>
                  <a:schemeClr val="accent3">
                    <a:lumMod val="50000"/>
                  </a:schemeClr>
                </a:solidFill>
                <a:latin typeface="Lucida Console" panose="020B0609040504020204" pitchFamily="49" charset="0"/>
              </a:rPr>
              <a:t>,</a:t>
            </a:r>
          </a:p>
          <a:p>
            <a:pPr>
              <a:spcBef>
                <a:spcPts val="600"/>
              </a:spcBef>
            </a:pPr>
            <a:r>
              <a:rPr lang="en-US" sz="1000" b="1" dirty="0">
                <a:solidFill>
                  <a:schemeClr val="accent3">
                    <a:lumMod val="50000"/>
                  </a:schemeClr>
                </a:solidFill>
                <a:latin typeface="Lucida Console" panose="020B0609040504020204" pitchFamily="49" charset="0"/>
              </a:rPr>
              <a:t>    </a:t>
            </a:r>
            <a:r>
              <a:rPr lang="en-US" sz="1000" b="1" dirty="0" err="1">
                <a:solidFill>
                  <a:schemeClr val="accent3">
                    <a:lumMod val="50000"/>
                  </a:schemeClr>
                </a:solidFill>
                <a:latin typeface="Lucida Console" panose="020B0609040504020204" pitchFamily="49" charset="0"/>
              </a:rPr>
              <a:t>container.new</a:t>
            </a:r>
            <a:r>
              <a:rPr lang="en-US" sz="1000" b="1" dirty="0">
                <a:solidFill>
                  <a:schemeClr val="accent3">
                    <a:lumMod val="50000"/>
                  </a:schemeClr>
                </a:solidFill>
                <a:latin typeface="Lucida Console" panose="020B0609040504020204" pitchFamily="49" charset="0"/>
              </a:rPr>
              <a:t>(</a:t>
            </a:r>
            <a:r>
              <a:rPr lang="en-US" sz="1000" b="1" dirty="0" err="1">
                <a:solidFill>
                  <a:schemeClr val="accent3">
                    <a:lumMod val="50000"/>
                  </a:schemeClr>
                </a:solidFill>
                <a:latin typeface="Lucida Console" panose="020B0609040504020204" pitchFamily="49" charset="0"/>
              </a:rPr>
              <a:t>params.name</a:t>
            </a:r>
            <a:r>
              <a:rPr lang="en-US" sz="1000" b="1" dirty="0">
                <a:solidFill>
                  <a:schemeClr val="accent3">
                    <a:lumMod val="50000"/>
                  </a:schemeClr>
                </a:solidFill>
                <a:latin typeface="Lucida Console" panose="020B0609040504020204" pitchFamily="49" charset="0"/>
              </a:rPr>
              <a:t>, </a:t>
            </a:r>
            <a:r>
              <a:rPr lang="en-US" sz="1000" b="1" dirty="0" err="1">
                <a:solidFill>
                  <a:schemeClr val="accent3">
                    <a:lumMod val="50000"/>
                  </a:schemeClr>
                </a:solidFill>
                <a:latin typeface="Lucida Console" panose="020B0609040504020204" pitchFamily="49" charset="0"/>
              </a:rPr>
              <a:t>params.image</a:t>
            </a:r>
            <a:r>
              <a:rPr lang="en-US" sz="1000" b="1" dirty="0">
                <a:solidFill>
                  <a:schemeClr val="accent3">
                    <a:lumMod val="50000"/>
                  </a:schemeClr>
                </a:solidFill>
                <a:latin typeface="Lucida Console" panose="020B0609040504020204" pitchFamily="49" charset="0"/>
              </a:rPr>
              <a:t>)</a:t>
            </a:r>
          </a:p>
          <a:p>
            <a:pPr>
              <a:spcBef>
                <a:spcPts val="600"/>
              </a:spcBef>
            </a:pPr>
            <a:r>
              <a:rPr lang="en-US" sz="1000" b="1" dirty="0">
                <a:solidFill>
                  <a:schemeClr val="accent3">
                    <a:lumMod val="50000"/>
                  </a:schemeClr>
                </a:solidFill>
                <a:latin typeface="Lucida Console" panose="020B0609040504020204" pitchFamily="49" charset="0"/>
              </a:rPr>
              <a:t>    .</a:t>
            </a:r>
            <a:r>
              <a:rPr lang="en-US" sz="1000" b="1" dirty="0" err="1">
                <a:solidFill>
                  <a:schemeClr val="accent3">
                    <a:lumMod val="50000"/>
                  </a:schemeClr>
                </a:solidFill>
                <a:latin typeface="Lucida Console" panose="020B0609040504020204" pitchFamily="49" charset="0"/>
              </a:rPr>
              <a:t>withPorts</a:t>
            </a:r>
            <a:r>
              <a:rPr lang="en-US" sz="1000" b="1" dirty="0">
                <a:solidFill>
                  <a:schemeClr val="accent3">
                    <a:lumMod val="50000"/>
                  </a:schemeClr>
                </a:solidFill>
                <a:latin typeface="Lucida Console" panose="020B0609040504020204" pitchFamily="49" charset="0"/>
              </a:rPr>
              <a:t>(</a:t>
            </a:r>
            <a:r>
              <a:rPr lang="en-US" sz="1000" b="1" dirty="0" err="1">
                <a:solidFill>
                  <a:schemeClr val="accent3">
                    <a:lumMod val="50000"/>
                  </a:schemeClr>
                </a:solidFill>
                <a:latin typeface="Lucida Console" panose="020B0609040504020204" pitchFamily="49" charset="0"/>
              </a:rPr>
              <a:t>containerPort.new</a:t>
            </a:r>
            <a:r>
              <a:rPr lang="en-US" sz="1000" b="1" dirty="0">
                <a:solidFill>
                  <a:schemeClr val="accent3">
                    <a:lumMod val="50000"/>
                  </a:schemeClr>
                </a:solidFill>
                <a:latin typeface="Lucida Console" panose="020B0609040504020204" pitchFamily="49" charset="0"/>
              </a:rPr>
              <a:t>(</a:t>
            </a:r>
            <a:r>
              <a:rPr lang="en-US" sz="1000" b="1" dirty="0" err="1">
                <a:solidFill>
                  <a:schemeClr val="accent3">
                    <a:lumMod val="50000"/>
                  </a:schemeClr>
                </a:solidFill>
                <a:latin typeface="Lucida Console" panose="020B0609040504020204" pitchFamily="49" charset="0"/>
              </a:rPr>
              <a:t>targetPort</a:t>
            </a:r>
            <a:r>
              <a:rPr lang="en-US" sz="1000" b="1" dirty="0">
                <a:solidFill>
                  <a:schemeClr val="accent3">
                    <a:lumMod val="50000"/>
                  </a:schemeClr>
                </a:solidFill>
                <a:latin typeface="Lucida Console" panose="020B0609040504020204" pitchFamily="49" charset="0"/>
              </a:rPr>
              <a:t>)),</a:t>
            </a:r>
          </a:p>
          <a:p>
            <a:pPr>
              <a:spcBef>
                <a:spcPts val="600"/>
              </a:spcBef>
            </a:pPr>
            <a:r>
              <a:rPr lang="en-US" sz="1000" b="1" dirty="0">
                <a:solidFill>
                  <a:schemeClr val="accent3">
                    <a:lumMod val="50000"/>
                  </a:schemeClr>
                </a:solidFill>
                <a:latin typeface="Lucida Console" panose="020B0609040504020204" pitchFamily="49" charset="0"/>
              </a:rPr>
              <a:t>    labels);</a:t>
            </a:r>
          </a:p>
          <a:p>
            <a:pPr>
              <a:spcBef>
                <a:spcPts val="600"/>
              </a:spcBef>
            </a:pPr>
            <a:r>
              <a:rPr lang="en-US" sz="1000" b="1" dirty="0">
                <a:solidFill>
                  <a:schemeClr val="accent3">
                    <a:lumMod val="50000"/>
                  </a:schemeClr>
                </a:solidFill>
                <a:latin typeface="Lucida Console" panose="020B0609040504020204" pitchFamily="49" charset="0"/>
              </a:rPr>
              <a:t>k.core.v1.list.new([</a:t>
            </a:r>
            <a:r>
              <a:rPr lang="en-US" sz="1000" b="1" dirty="0" err="1">
                <a:solidFill>
                  <a:schemeClr val="accent3">
                    <a:lumMod val="50000"/>
                  </a:schemeClr>
                </a:solidFill>
                <a:latin typeface="Lucida Console" panose="020B0609040504020204" pitchFamily="49" charset="0"/>
              </a:rPr>
              <a:t>appService</a:t>
            </a:r>
            <a:r>
              <a:rPr lang="en-US" sz="1000" b="1" dirty="0">
                <a:solidFill>
                  <a:schemeClr val="accent3">
                    <a:lumMod val="50000"/>
                  </a:schemeClr>
                </a:solidFill>
                <a:latin typeface="Lucida Console" panose="020B0609040504020204" pitchFamily="49" charset="0"/>
              </a:rPr>
              <a:t>, </a:t>
            </a:r>
            <a:r>
              <a:rPr lang="en-US" sz="1000" b="1" dirty="0" err="1">
                <a:solidFill>
                  <a:schemeClr val="accent3">
                    <a:lumMod val="50000"/>
                  </a:schemeClr>
                </a:solidFill>
                <a:latin typeface="Lucida Console" panose="020B0609040504020204" pitchFamily="49" charset="0"/>
              </a:rPr>
              <a:t>appDeployment</a:t>
            </a:r>
            <a:r>
              <a:rPr lang="en-US" sz="1000" b="1" dirty="0">
                <a:solidFill>
                  <a:schemeClr val="accent3">
                    <a:lumMod val="50000"/>
                  </a:schemeClr>
                </a:solidFill>
                <a:latin typeface="Lucida Console" panose="020B0609040504020204" pitchFamily="49" charset="0"/>
              </a:rPr>
              <a:t>])</a:t>
            </a:r>
          </a:p>
        </p:txBody>
      </p:sp>
    </p:spTree>
    <p:extLst>
      <p:ext uri="{BB962C8B-B14F-4D97-AF65-F5344CB8AC3E}">
        <p14:creationId xmlns:p14="http://schemas.microsoft.com/office/powerpoint/2010/main" val="65540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11B6-A525-1C45-A643-6A8D2C824DA5}"/>
              </a:ext>
            </a:extLst>
          </p:cNvPr>
          <p:cNvSpPr>
            <a:spLocks noGrp="1"/>
          </p:cNvSpPr>
          <p:nvPr>
            <p:ph type="title"/>
          </p:nvPr>
        </p:nvSpPr>
        <p:spPr/>
        <p:txBody>
          <a:bodyPr/>
          <a:lstStyle/>
          <a:p>
            <a:r>
              <a:rPr lang="en-US" dirty="0" err="1"/>
              <a:t>Ksonnet</a:t>
            </a:r>
            <a:r>
              <a:rPr lang="en-US" dirty="0"/>
              <a:t> </a:t>
            </a:r>
            <a:r>
              <a:rPr lang="en-US" dirty="0" err="1"/>
              <a:t>Params</a:t>
            </a:r>
            <a:endParaRPr lang="en-US" dirty="0"/>
          </a:p>
        </p:txBody>
      </p:sp>
      <p:sp>
        <p:nvSpPr>
          <p:cNvPr id="4" name="Content Placeholder 3">
            <a:extLst>
              <a:ext uri="{FF2B5EF4-FFF2-40B4-BE49-F238E27FC236}">
                <a16:creationId xmlns:a16="http://schemas.microsoft.com/office/drawing/2014/main" id="{C6F7EBC1-ED1A-A449-8F25-A4D76FB39282}"/>
              </a:ext>
            </a:extLst>
          </p:cNvPr>
          <p:cNvSpPr>
            <a:spLocks noGrp="1"/>
          </p:cNvSpPr>
          <p:nvPr>
            <p:ph sz="half" idx="2"/>
          </p:nvPr>
        </p:nvSpPr>
        <p:spPr/>
        <p:txBody>
          <a:bodyPr/>
          <a:lstStyle/>
          <a:p>
            <a:pPr marL="342900" indent="-342900">
              <a:buFont typeface="Arial" panose="020B0604020202020204" pitchFamily="34" charset="0"/>
              <a:buChar char="•"/>
            </a:pPr>
            <a:r>
              <a:rPr lang="en-US" dirty="0"/>
              <a:t>A </a:t>
            </a:r>
            <a:r>
              <a:rPr lang="en-US" dirty="0" err="1"/>
              <a:t>params</a:t>
            </a:r>
            <a:r>
              <a:rPr lang="en-US" dirty="0"/>
              <a:t> file declares the configurable components in </a:t>
            </a:r>
            <a:r>
              <a:rPr lang="en-US" dirty="0" err="1"/>
              <a:t>ksonnet</a:t>
            </a:r>
            <a:r>
              <a:rPr lang="en-US" dirty="0"/>
              <a:t> managed application</a:t>
            </a:r>
          </a:p>
          <a:p>
            <a:pPr marL="342900" indent="-342900">
              <a:buFont typeface="Arial" panose="020B0604020202020204" pitchFamily="34" charset="0"/>
              <a:buChar char="•"/>
            </a:pPr>
            <a:r>
              <a:rPr lang="en-US" dirty="0" err="1"/>
              <a:t>Params</a:t>
            </a:r>
            <a:r>
              <a:rPr lang="en-US" dirty="0"/>
              <a:t> can be changed from the CLI:</a:t>
            </a:r>
            <a:br>
              <a:rPr lang="en-US" dirty="0"/>
            </a:br>
            <a:r>
              <a:rPr lang="en-US" sz="1400" dirty="0" err="1">
                <a:latin typeface="Courier" pitchFamily="2" charset="0"/>
              </a:rPr>
              <a:t>ks</a:t>
            </a:r>
            <a:r>
              <a:rPr lang="en-US" sz="1400" dirty="0">
                <a:latin typeface="Courier" pitchFamily="2" charset="0"/>
              </a:rPr>
              <a:t> </a:t>
            </a:r>
            <a:r>
              <a:rPr lang="en-US" sz="1400" dirty="0" err="1">
                <a:latin typeface="Courier" pitchFamily="2" charset="0"/>
              </a:rPr>
              <a:t>param</a:t>
            </a:r>
            <a:r>
              <a:rPr lang="en-US" sz="1400" dirty="0">
                <a:latin typeface="Courier" pitchFamily="2" charset="0"/>
              </a:rPr>
              <a:t> set name image foo/bar:1</a:t>
            </a:r>
          </a:p>
        </p:txBody>
      </p:sp>
      <p:sp>
        <p:nvSpPr>
          <p:cNvPr id="5" name="Rectangle 4">
            <a:extLst>
              <a:ext uri="{FF2B5EF4-FFF2-40B4-BE49-F238E27FC236}">
                <a16:creationId xmlns:a16="http://schemas.microsoft.com/office/drawing/2014/main" id="{0276C232-3486-C541-AD0A-5A0AF9294DE0}"/>
              </a:ext>
            </a:extLst>
          </p:cNvPr>
          <p:cNvSpPr/>
          <p:nvPr/>
        </p:nvSpPr>
        <p:spPr>
          <a:xfrm>
            <a:off x="571500" y="1012507"/>
            <a:ext cx="3792682" cy="3616643"/>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600"/>
              </a:spcBef>
            </a:pPr>
            <a:r>
              <a:rPr lang="en-US" sz="1000" b="1" dirty="0">
                <a:solidFill>
                  <a:schemeClr val="accent3">
                    <a:lumMod val="50000"/>
                  </a:schemeClr>
                </a:solidFill>
                <a:latin typeface="Lucida Console" panose="020B0609040504020204" pitchFamily="49" charset="0"/>
              </a:rPr>
              <a:t>{</a:t>
            </a:r>
          </a:p>
          <a:p>
            <a:pPr>
              <a:spcBef>
                <a:spcPts val="600"/>
              </a:spcBef>
            </a:pPr>
            <a:r>
              <a:rPr lang="en-US" sz="1000" b="1" dirty="0">
                <a:solidFill>
                  <a:schemeClr val="accent3">
                    <a:lumMod val="50000"/>
                  </a:schemeClr>
                </a:solidFill>
                <a:latin typeface="Lucida Console" panose="020B0609040504020204" pitchFamily="49" charset="0"/>
              </a:rPr>
              <a:t>    global: {</a:t>
            </a:r>
          </a:p>
          <a:p>
            <a:pPr>
              <a:spcBef>
                <a:spcPts val="600"/>
              </a:spcBef>
            </a:pPr>
            <a:r>
              <a:rPr lang="en-US" sz="1000" b="1" dirty="0">
                <a:solidFill>
                  <a:schemeClr val="accent3">
                    <a:lumMod val="50000"/>
                  </a:schemeClr>
                </a:solidFill>
                <a:latin typeface="Lucida Console" panose="020B0609040504020204" pitchFamily="49" charset="0"/>
              </a:rPr>
              <a:t>        // replicas: 4,</a:t>
            </a:r>
          </a:p>
          <a:p>
            <a:pPr>
              <a:spcBef>
                <a:spcPts val="600"/>
              </a:spcBef>
            </a:pPr>
            <a:r>
              <a:rPr lang="en-US" sz="1000" b="1" dirty="0">
                <a:solidFill>
                  <a:schemeClr val="accent3">
                    <a:lumMod val="50000"/>
                  </a:schemeClr>
                </a:solidFill>
                <a:latin typeface="Lucida Console" panose="020B0609040504020204" pitchFamily="49" charset="0"/>
              </a:rPr>
              <a:t>    },</a:t>
            </a:r>
          </a:p>
          <a:p>
            <a:pPr>
              <a:spcBef>
                <a:spcPts val="600"/>
              </a:spcBef>
            </a:pPr>
            <a:r>
              <a:rPr lang="en-US" sz="1000" b="1" dirty="0">
                <a:solidFill>
                  <a:schemeClr val="accent3">
                    <a:lumMod val="50000"/>
                  </a:schemeClr>
                </a:solidFill>
                <a:latin typeface="Lucida Console" panose="020B0609040504020204" pitchFamily="49" charset="0"/>
              </a:rPr>
              <a:t>    components: {</a:t>
            </a:r>
          </a:p>
          <a:p>
            <a:pPr>
              <a:spcBef>
                <a:spcPts val="600"/>
              </a:spcBef>
            </a:pPr>
            <a:r>
              <a:rPr lang="en-US" sz="1000" b="1" dirty="0">
                <a:solidFill>
                  <a:schemeClr val="accent3">
                    <a:lumMod val="50000"/>
                  </a:schemeClr>
                </a:solidFill>
                <a:latin typeface="Lucida Console" panose="020B0609040504020204" pitchFamily="49" charset="0"/>
              </a:rPr>
              <a:t>        name: {</a:t>
            </a:r>
          </a:p>
          <a:p>
            <a:pPr>
              <a:spcBef>
                <a:spcPts val="600"/>
              </a:spcBef>
            </a:pPr>
            <a:r>
              <a:rPr lang="en-US" sz="1000" b="1" dirty="0">
                <a:solidFill>
                  <a:schemeClr val="accent3">
                    <a:lumMod val="50000"/>
                  </a:schemeClr>
                </a:solidFill>
                <a:latin typeface="Lucida Console" panose="020B0609040504020204" pitchFamily="49" charset="0"/>
              </a:rPr>
              <a:t>            </a:t>
            </a:r>
            <a:r>
              <a:rPr lang="en-US" sz="1000" b="1" dirty="0" err="1">
                <a:solidFill>
                  <a:schemeClr val="accent3">
                    <a:lumMod val="50000"/>
                  </a:schemeClr>
                </a:solidFill>
                <a:latin typeface="Lucida Console" panose="020B0609040504020204" pitchFamily="49" charset="0"/>
              </a:rPr>
              <a:t>containerPort</a:t>
            </a:r>
            <a:r>
              <a:rPr lang="en-US" sz="1000" b="1" dirty="0">
                <a:solidFill>
                  <a:schemeClr val="accent3">
                    <a:lumMod val="50000"/>
                  </a:schemeClr>
                </a:solidFill>
                <a:latin typeface="Lucida Console" panose="020B0609040504020204" pitchFamily="49" charset="0"/>
              </a:rPr>
              <a:t>: 8082,</a:t>
            </a:r>
          </a:p>
          <a:p>
            <a:pPr>
              <a:spcBef>
                <a:spcPts val="600"/>
              </a:spcBef>
            </a:pPr>
            <a:r>
              <a:rPr lang="en-US" sz="1000" b="1" dirty="0">
                <a:solidFill>
                  <a:schemeClr val="accent3">
                    <a:lumMod val="50000"/>
                  </a:schemeClr>
                </a:solidFill>
                <a:latin typeface="Lucida Console" panose="020B0609040504020204" pitchFamily="49" charset="0"/>
              </a:rPr>
              <a:t>            image: "</a:t>
            </a:r>
            <a:r>
              <a:rPr lang="en-US" sz="1000" b="1" dirty="0" err="1">
                <a:solidFill>
                  <a:schemeClr val="accent3">
                    <a:lumMod val="50000"/>
                  </a:schemeClr>
                </a:solidFill>
                <a:latin typeface="Lucida Console" panose="020B0609040504020204" pitchFamily="49" charset="0"/>
              </a:rPr>
              <a:t>arungupta</a:t>
            </a:r>
            <a:r>
              <a:rPr lang="en-US" sz="1000" b="1" dirty="0">
                <a:solidFill>
                  <a:schemeClr val="accent3">
                    <a:lumMod val="50000"/>
                  </a:schemeClr>
                </a:solidFill>
                <a:latin typeface="Lucida Console" panose="020B0609040504020204" pitchFamily="49" charset="0"/>
              </a:rPr>
              <a:t>/name",</a:t>
            </a:r>
          </a:p>
          <a:p>
            <a:pPr>
              <a:spcBef>
                <a:spcPts val="600"/>
              </a:spcBef>
            </a:pPr>
            <a:r>
              <a:rPr lang="en-US" sz="1000" b="1" dirty="0">
                <a:solidFill>
                  <a:schemeClr val="accent3">
                    <a:lumMod val="50000"/>
                  </a:schemeClr>
                </a:solidFill>
                <a:latin typeface="Lucida Console" panose="020B0609040504020204" pitchFamily="49" charset="0"/>
              </a:rPr>
              <a:t>            name: ”name",</a:t>
            </a:r>
          </a:p>
          <a:p>
            <a:pPr>
              <a:spcBef>
                <a:spcPts val="600"/>
              </a:spcBef>
            </a:pPr>
            <a:r>
              <a:rPr lang="en-US" sz="1000" b="1" dirty="0">
                <a:solidFill>
                  <a:schemeClr val="accent3">
                    <a:lumMod val="50000"/>
                  </a:schemeClr>
                </a:solidFill>
                <a:latin typeface="Lucida Console" panose="020B0609040504020204" pitchFamily="49" charset="0"/>
              </a:rPr>
              <a:t>            replicas: 1,</a:t>
            </a:r>
          </a:p>
          <a:p>
            <a:pPr>
              <a:spcBef>
                <a:spcPts val="600"/>
              </a:spcBef>
            </a:pPr>
            <a:r>
              <a:rPr lang="en-US" sz="1000" b="1" dirty="0">
                <a:solidFill>
                  <a:schemeClr val="accent3">
                    <a:lumMod val="50000"/>
                  </a:schemeClr>
                </a:solidFill>
                <a:latin typeface="Lucida Console" panose="020B0609040504020204" pitchFamily="49" charset="0"/>
              </a:rPr>
              <a:t>            </a:t>
            </a:r>
            <a:r>
              <a:rPr lang="en-US" sz="1000" b="1" dirty="0" err="1">
                <a:solidFill>
                  <a:schemeClr val="accent3">
                    <a:lumMod val="50000"/>
                  </a:schemeClr>
                </a:solidFill>
                <a:latin typeface="Lucida Console" panose="020B0609040504020204" pitchFamily="49" charset="0"/>
              </a:rPr>
              <a:t>servicePort</a:t>
            </a:r>
            <a:r>
              <a:rPr lang="en-US" sz="1000" b="1" dirty="0">
                <a:solidFill>
                  <a:schemeClr val="accent3">
                    <a:lumMod val="50000"/>
                  </a:schemeClr>
                </a:solidFill>
                <a:latin typeface="Lucida Console" panose="020B0609040504020204" pitchFamily="49" charset="0"/>
              </a:rPr>
              <a:t>: 8082,</a:t>
            </a:r>
          </a:p>
          <a:p>
            <a:pPr>
              <a:spcBef>
                <a:spcPts val="600"/>
              </a:spcBef>
            </a:pPr>
            <a:r>
              <a:rPr lang="en-US" sz="1000" b="1" dirty="0">
                <a:solidFill>
                  <a:schemeClr val="accent3">
                    <a:lumMod val="50000"/>
                  </a:schemeClr>
                </a:solidFill>
                <a:latin typeface="Lucida Console" panose="020B0609040504020204" pitchFamily="49" charset="0"/>
              </a:rPr>
              <a:t>            type: ”</a:t>
            </a:r>
            <a:r>
              <a:rPr lang="en-US" sz="1000" b="1" dirty="0" err="1">
                <a:solidFill>
                  <a:schemeClr val="accent3">
                    <a:lumMod val="50000"/>
                  </a:schemeClr>
                </a:solidFill>
                <a:latin typeface="Lucida Console" panose="020B0609040504020204" pitchFamily="49" charset="0"/>
              </a:rPr>
              <a:t>ClusterIP</a:t>
            </a:r>
            <a:r>
              <a:rPr lang="en-US" sz="1000" b="1" dirty="0">
                <a:solidFill>
                  <a:schemeClr val="accent3">
                    <a:lumMod val="50000"/>
                  </a:schemeClr>
                </a:solidFill>
                <a:latin typeface="Lucida Console" panose="020B0609040504020204" pitchFamily="49" charset="0"/>
              </a:rPr>
              <a:t>",</a:t>
            </a:r>
          </a:p>
          <a:p>
            <a:pPr>
              <a:spcBef>
                <a:spcPts val="600"/>
              </a:spcBef>
            </a:pPr>
            <a:r>
              <a:rPr lang="en-US" sz="1000" b="1" dirty="0">
                <a:solidFill>
                  <a:schemeClr val="accent3">
                    <a:lumMod val="50000"/>
                  </a:schemeClr>
                </a:solidFill>
                <a:latin typeface="Lucida Console" panose="020B0609040504020204" pitchFamily="49" charset="0"/>
              </a:rPr>
              <a:t>        }</a:t>
            </a:r>
          </a:p>
          <a:p>
            <a:pPr>
              <a:spcBef>
                <a:spcPts val="600"/>
              </a:spcBef>
            </a:pPr>
            <a:r>
              <a:rPr lang="en-US" sz="1000" b="1" dirty="0">
                <a:solidFill>
                  <a:schemeClr val="accent3">
                    <a:lumMod val="50000"/>
                  </a:schemeClr>
                </a:solidFill>
                <a:latin typeface="Lucida Console" panose="020B0609040504020204" pitchFamily="49" charset="0"/>
              </a:rPr>
              <a:t>    }</a:t>
            </a:r>
          </a:p>
          <a:p>
            <a:pPr>
              <a:spcBef>
                <a:spcPts val="600"/>
              </a:spcBef>
            </a:pPr>
            <a:r>
              <a:rPr lang="en-US" sz="1000" b="1" dirty="0">
                <a:solidFill>
                  <a:schemeClr val="accent3">
                    <a:lumMod val="50000"/>
                  </a:schemeClr>
                </a:solidFill>
                <a:latin typeface="Lucida Console" panose="020B0609040504020204" pitchFamily="49" charset="0"/>
              </a:rPr>
              <a:t>}</a:t>
            </a:r>
          </a:p>
        </p:txBody>
      </p:sp>
    </p:spTree>
    <p:extLst>
      <p:ext uri="{BB962C8B-B14F-4D97-AF65-F5344CB8AC3E}">
        <p14:creationId xmlns:p14="http://schemas.microsoft.com/office/powerpoint/2010/main" val="14245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AA7C96-31A0-2B47-BD5D-B0D872B26375}"/>
              </a:ext>
            </a:extLst>
          </p:cNvPr>
          <p:cNvSpPr>
            <a:spLocks noGrp="1"/>
          </p:cNvSpPr>
          <p:nvPr>
            <p:ph sz="quarter" idx="10"/>
          </p:nvPr>
        </p:nvSpPr>
        <p:spPr/>
        <p:txBody>
          <a:bodyPr/>
          <a:lstStyle/>
          <a:p>
            <a:r>
              <a:rPr lang="en-US" dirty="0" err="1"/>
              <a:t>Ksonnet</a:t>
            </a:r>
            <a:r>
              <a:rPr lang="en-US" dirty="0"/>
              <a:t> Application</a:t>
            </a:r>
          </a:p>
        </p:txBody>
      </p:sp>
    </p:spTree>
    <p:extLst>
      <p:ext uri="{BB962C8B-B14F-4D97-AF65-F5344CB8AC3E}">
        <p14:creationId xmlns:p14="http://schemas.microsoft.com/office/powerpoint/2010/main" val="16043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EA9689-CD4E-584B-9CF1-F90C4E11E6AD}"/>
              </a:ext>
            </a:extLst>
          </p:cNvPr>
          <p:cNvSpPr>
            <a:spLocks noGrp="1"/>
          </p:cNvSpPr>
          <p:nvPr>
            <p:ph type="title"/>
          </p:nvPr>
        </p:nvSpPr>
        <p:spPr/>
        <p:txBody>
          <a:bodyPr/>
          <a:lstStyle/>
          <a:p>
            <a:r>
              <a:rPr lang="en-US" dirty="0"/>
              <a:t>Kubernetes Deployment Pipeline with AWS </a:t>
            </a:r>
            <a:r>
              <a:rPr lang="en-US" dirty="0" err="1"/>
              <a:t>CodePipeline</a:t>
            </a:r>
            <a:endParaRPr lang="en-US" dirty="0"/>
          </a:p>
        </p:txBody>
      </p:sp>
    </p:spTree>
    <p:extLst>
      <p:ext uri="{BB962C8B-B14F-4D97-AF65-F5344CB8AC3E}">
        <p14:creationId xmlns:p14="http://schemas.microsoft.com/office/powerpoint/2010/main" val="165345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cxnSp>
        <p:nvCxnSpPr>
          <p:cNvPr id="50" name="Straight Arrow Connector 49">
            <a:extLst>
              <a:ext uri="{FF2B5EF4-FFF2-40B4-BE49-F238E27FC236}">
                <a16:creationId xmlns:a16="http://schemas.microsoft.com/office/drawing/2014/main" id="{2B51E2A9-499C-4FD8-93BA-0E901436A6E0}"/>
              </a:ext>
            </a:extLst>
          </p:cNvPr>
          <p:cNvCxnSpPr>
            <a:cxnSpLocks/>
            <a:stCxn id="45" idx="3"/>
            <a:endCxn id="6" idx="1"/>
          </p:cNvCxnSpPr>
          <p:nvPr/>
        </p:nvCxnSpPr>
        <p:spPr>
          <a:xfrm>
            <a:off x="836453" y="3254459"/>
            <a:ext cx="1452042" cy="1"/>
          </a:xfrm>
          <a:prstGeom prst="straightConnector1">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252" name="Shape 252"/>
          <p:cNvSpPr txBox="1">
            <a:spLocks noGrp="1"/>
          </p:cNvSpPr>
          <p:nvPr>
            <p:ph type="title"/>
          </p:nvPr>
        </p:nvSpPr>
        <p:spPr/>
        <p:txBody>
          <a:bodyPr/>
          <a:lstStyle/>
          <a:p>
            <a:r>
              <a:rPr lang="en-US" dirty="0"/>
              <a:t>Deployment Pipeline with </a:t>
            </a:r>
            <a:r>
              <a:rPr lang="en" dirty="0"/>
              <a:t>Kubernetes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495" y="2998900"/>
            <a:ext cx="425932" cy="5111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622" y="2996779"/>
            <a:ext cx="427372" cy="51536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7665" y="3017553"/>
            <a:ext cx="455933" cy="473813"/>
          </a:xfrm>
          <a:prstGeom prst="rect">
            <a:avLst/>
          </a:prstGeom>
        </p:spPr>
      </p:pic>
      <p:sp>
        <p:nvSpPr>
          <p:cNvPr id="9" name="Rectangle 8"/>
          <p:cNvSpPr/>
          <p:nvPr/>
        </p:nvSpPr>
        <p:spPr>
          <a:xfrm>
            <a:off x="1501247" y="2777805"/>
            <a:ext cx="4480560" cy="1129553"/>
          </a:xfrm>
          <a:prstGeom prst="rect">
            <a:avLst/>
          </a:prstGeom>
          <a:noFill/>
          <a:ln w="9525">
            <a:solidFill>
              <a:schemeClr val="bg1"/>
            </a:solidFill>
            <a:prstDash val="dash"/>
            <a:tailEnd type="arrow" w="lg"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0" rIns="109728" bIns="91440" numCol="1" spcCol="0" rtlCol="0" fromWordArt="0" anchor="b" anchorCtr="0" forceAA="0" compatLnSpc="1">
            <a:prstTxWarp prst="textNoShape">
              <a:avLst/>
            </a:prstTxWarp>
            <a:noAutofit/>
          </a:bodyPr>
          <a:lstStyle/>
          <a:p>
            <a:pPr algn="r" defTabSz="685800">
              <a:lnSpc>
                <a:spcPct val="90000"/>
              </a:lnSpc>
            </a:pPr>
            <a:endParaRPr lang="en-US" sz="800" dirty="0">
              <a:solidFill>
                <a:schemeClr val="dk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2481" y="3580769"/>
            <a:ext cx="418978" cy="501399"/>
          </a:xfrm>
          <a:prstGeom prst="rect">
            <a:avLst/>
          </a:prstGeom>
        </p:spPr>
      </p:pic>
      <p:sp>
        <p:nvSpPr>
          <p:cNvPr id="12" name="TextBox 11"/>
          <p:cNvSpPr txBox="1"/>
          <p:nvPr/>
        </p:nvSpPr>
        <p:spPr>
          <a:xfrm>
            <a:off x="982437" y="4082940"/>
            <a:ext cx="1039067"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a:t>
            </a:r>
            <a:r>
              <a:rPr lang="en-US" dirty="0" err="1">
                <a:solidFill>
                  <a:schemeClr val="bg1"/>
                </a:solidFill>
              </a:rPr>
              <a:t>CodePipeline</a:t>
            </a:r>
            <a:endParaRPr lang="en-US" dirty="0">
              <a:solidFill>
                <a:schemeClr val="bg1"/>
              </a:solidFill>
            </a:endParaRPr>
          </a:p>
        </p:txBody>
      </p:sp>
      <p:sp>
        <p:nvSpPr>
          <p:cNvPr id="13" name="TextBox 12"/>
          <p:cNvSpPr txBox="1"/>
          <p:nvPr/>
        </p:nvSpPr>
        <p:spPr>
          <a:xfrm>
            <a:off x="2020906" y="3494108"/>
            <a:ext cx="1037463"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a:t>
            </a:r>
            <a:r>
              <a:rPr lang="en-US" dirty="0" err="1">
                <a:solidFill>
                  <a:schemeClr val="bg1"/>
                </a:solidFill>
              </a:rPr>
              <a:t>CodeCommit</a:t>
            </a:r>
            <a:endParaRPr lang="en-US" dirty="0">
              <a:solidFill>
                <a:schemeClr val="bg1"/>
              </a:solidFill>
            </a:endParaRPr>
          </a:p>
        </p:txBody>
      </p:sp>
      <p:sp>
        <p:nvSpPr>
          <p:cNvPr id="14" name="TextBox 13"/>
          <p:cNvSpPr txBox="1"/>
          <p:nvPr/>
        </p:nvSpPr>
        <p:spPr>
          <a:xfrm>
            <a:off x="3529686" y="3494108"/>
            <a:ext cx="904414"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a:t>
            </a:r>
            <a:r>
              <a:rPr lang="en-US" dirty="0" err="1">
                <a:solidFill>
                  <a:schemeClr val="bg1"/>
                </a:solidFill>
              </a:rPr>
              <a:t>CodeBuild</a:t>
            </a:r>
            <a:endParaRPr lang="en-US" dirty="0">
              <a:solidFill>
                <a:schemeClr val="bg1"/>
              </a:solidFill>
            </a:endParaRPr>
          </a:p>
        </p:txBody>
      </p:sp>
      <p:sp>
        <p:nvSpPr>
          <p:cNvPr id="15" name="TextBox 14"/>
          <p:cNvSpPr txBox="1"/>
          <p:nvPr/>
        </p:nvSpPr>
        <p:spPr>
          <a:xfrm>
            <a:off x="5028693" y="3494108"/>
            <a:ext cx="806631"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Lambda</a:t>
            </a:r>
          </a:p>
        </p:txBody>
      </p:sp>
      <p:grpSp>
        <p:nvGrpSpPr>
          <p:cNvPr id="257" name="Group 256">
            <a:extLst>
              <a:ext uri="{FF2B5EF4-FFF2-40B4-BE49-F238E27FC236}">
                <a16:creationId xmlns:a16="http://schemas.microsoft.com/office/drawing/2014/main" id="{0793D71A-6A48-4FBD-8AF8-254F7D025735}"/>
              </a:ext>
            </a:extLst>
          </p:cNvPr>
          <p:cNvGrpSpPr/>
          <p:nvPr/>
        </p:nvGrpSpPr>
        <p:grpSpPr>
          <a:xfrm>
            <a:off x="3550023" y="1316786"/>
            <a:ext cx="774571" cy="719489"/>
            <a:chOff x="3550023" y="1385077"/>
            <a:chExt cx="774571" cy="719489"/>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453" y="1385077"/>
              <a:ext cx="469684" cy="484836"/>
            </a:xfrm>
            <a:prstGeom prst="rect">
              <a:avLst/>
            </a:prstGeom>
          </p:spPr>
        </p:pic>
        <p:sp>
          <p:nvSpPr>
            <p:cNvPr id="18" name="TextBox 17"/>
            <p:cNvSpPr txBox="1"/>
            <p:nvPr/>
          </p:nvSpPr>
          <p:spPr>
            <a:xfrm>
              <a:off x="3550023" y="1855267"/>
              <a:ext cx="774571"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Amazon ECR</a:t>
              </a:r>
            </a:p>
          </p:txBody>
        </p:sp>
      </p:grpSp>
      <p:sp>
        <p:nvSpPr>
          <p:cNvPr id="20" name="Rounded Rectangle 19"/>
          <p:cNvSpPr/>
          <p:nvPr/>
        </p:nvSpPr>
        <p:spPr>
          <a:xfrm>
            <a:off x="1363163" y="311855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1</a:t>
            </a:r>
          </a:p>
        </p:txBody>
      </p:sp>
      <p:cxnSp>
        <p:nvCxnSpPr>
          <p:cNvPr id="21" name="Straight Connector 20"/>
          <p:cNvCxnSpPr>
            <a:cxnSpLocks/>
            <a:stCxn id="6" idx="3"/>
            <a:endCxn id="7" idx="1"/>
          </p:cNvCxnSpPr>
          <p:nvPr/>
        </p:nvCxnSpPr>
        <p:spPr>
          <a:xfrm>
            <a:off x="2714427" y="3254460"/>
            <a:ext cx="1009195" cy="0"/>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22" name="Rounded Rectangle 21"/>
          <p:cNvSpPr/>
          <p:nvPr/>
        </p:nvSpPr>
        <p:spPr>
          <a:xfrm>
            <a:off x="3081864" y="311855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2</a:t>
            </a:r>
          </a:p>
        </p:txBody>
      </p:sp>
      <p:cxnSp>
        <p:nvCxnSpPr>
          <p:cNvPr id="23" name="Straight Connector 22"/>
          <p:cNvCxnSpPr>
            <a:cxnSpLocks/>
            <a:stCxn id="7" idx="3"/>
            <a:endCxn id="8" idx="1"/>
          </p:cNvCxnSpPr>
          <p:nvPr/>
        </p:nvCxnSpPr>
        <p:spPr>
          <a:xfrm>
            <a:off x="4150994" y="3254460"/>
            <a:ext cx="1006671" cy="0"/>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24" name="Rounded Rectangle 23"/>
          <p:cNvSpPr/>
          <p:nvPr/>
        </p:nvSpPr>
        <p:spPr>
          <a:xfrm>
            <a:off x="4517169" y="311855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4</a:t>
            </a:r>
          </a:p>
        </p:txBody>
      </p:sp>
      <p:cxnSp>
        <p:nvCxnSpPr>
          <p:cNvPr id="25" name="Straight Connector 24"/>
          <p:cNvCxnSpPr>
            <a:cxnSpLocks/>
            <a:stCxn id="7" idx="0"/>
            <a:endCxn id="18" idx="2"/>
          </p:cNvCxnSpPr>
          <p:nvPr/>
        </p:nvCxnSpPr>
        <p:spPr>
          <a:xfrm flipV="1">
            <a:off x="3937308" y="2036275"/>
            <a:ext cx="1" cy="960504"/>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26" name="Rounded Rectangle 25"/>
          <p:cNvSpPr/>
          <p:nvPr/>
        </p:nvSpPr>
        <p:spPr>
          <a:xfrm>
            <a:off x="3800148" y="2382265"/>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3</a:t>
            </a:r>
          </a:p>
        </p:txBody>
      </p:sp>
      <p:pic>
        <p:nvPicPr>
          <p:cNvPr id="27" name="Picture 26"/>
          <p:cNvPicPr>
            <a:picLocks noChangeAspect="1"/>
          </p:cNvPicPr>
          <p:nvPr/>
        </p:nvPicPr>
        <p:blipFill>
          <a:blip r:embed="rId8"/>
          <a:stretch>
            <a:fillRect/>
          </a:stretch>
        </p:blipFill>
        <p:spPr>
          <a:xfrm>
            <a:off x="5090739" y="1264312"/>
            <a:ext cx="589784" cy="589784"/>
          </a:xfrm>
          <a:prstGeom prst="rect">
            <a:avLst/>
          </a:prstGeom>
        </p:spPr>
      </p:pic>
      <p:cxnSp>
        <p:nvCxnSpPr>
          <p:cNvPr id="28" name="Straight Connector 27"/>
          <p:cNvCxnSpPr>
            <a:cxnSpLocks/>
            <a:stCxn id="8" idx="0"/>
            <a:endCxn id="27" idx="2"/>
          </p:cNvCxnSpPr>
          <p:nvPr/>
        </p:nvCxnSpPr>
        <p:spPr>
          <a:xfrm flipH="1" flipV="1">
            <a:off x="5385631" y="1854096"/>
            <a:ext cx="1" cy="1163457"/>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29" name="Rounded Rectangle 28"/>
          <p:cNvSpPr/>
          <p:nvPr/>
        </p:nvSpPr>
        <p:spPr>
          <a:xfrm>
            <a:off x="5248471" y="239008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5</a:t>
            </a:r>
          </a:p>
        </p:txBody>
      </p:sp>
      <p:cxnSp>
        <p:nvCxnSpPr>
          <p:cNvPr id="30" name="Straight Connector 29"/>
          <p:cNvCxnSpPr>
            <a:cxnSpLocks/>
          </p:cNvCxnSpPr>
          <p:nvPr/>
        </p:nvCxnSpPr>
        <p:spPr>
          <a:xfrm>
            <a:off x="4173601" y="1559204"/>
            <a:ext cx="917138" cy="0"/>
          </a:xfrm>
          <a:prstGeom prst="line">
            <a:avLst/>
          </a:prstGeom>
          <a:noFill/>
          <a:ln w="6350">
            <a:solidFill>
              <a:schemeClr val="bg1"/>
            </a:solidFill>
            <a:prstDash val="dash"/>
            <a:tailEnd type="arrow" w="lg" len="sm"/>
          </a:ln>
        </p:spPr>
        <p:style>
          <a:lnRef idx="2">
            <a:schemeClr val="accent1"/>
          </a:lnRef>
          <a:fillRef idx="1">
            <a:schemeClr val="lt1"/>
          </a:fillRef>
          <a:effectRef idx="0">
            <a:schemeClr val="accent1"/>
          </a:effectRef>
          <a:fontRef idx="minor">
            <a:schemeClr val="dk1"/>
          </a:fontRef>
        </p:style>
      </p:cxnSp>
      <p:sp>
        <p:nvSpPr>
          <p:cNvPr id="31" name="Rounded Rectangle 30"/>
          <p:cNvSpPr/>
          <p:nvPr/>
        </p:nvSpPr>
        <p:spPr>
          <a:xfrm>
            <a:off x="4495010" y="1210648"/>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6</a:t>
            </a:r>
          </a:p>
        </p:txBody>
      </p:sp>
      <p:grpSp>
        <p:nvGrpSpPr>
          <p:cNvPr id="259" name="Group 258">
            <a:extLst>
              <a:ext uri="{FF2B5EF4-FFF2-40B4-BE49-F238E27FC236}">
                <a16:creationId xmlns:a16="http://schemas.microsoft.com/office/drawing/2014/main" id="{E6044EEF-9876-444F-A68E-9862010164B3}"/>
              </a:ext>
            </a:extLst>
          </p:cNvPr>
          <p:cNvGrpSpPr/>
          <p:nvPr/>
        </p:nvGrpSpPr>
        <p:grpSpPr>
          <a:xfrm>
            <a:off x="6320915" y="1108726"/>
            <a:ext cx="2474640" cy="461665"/>
            <a:chOff x="6320915" y="1177017"/>
            <a:chExt cx="2474640" cy="461665"/>
          </a:xfrm>
        </p:grpSpPr>
        <p:sp>
          <p:nvSpPr>
            <p:cNvPr id="33" name="Rounded Rectangle 32"/>
            <p:cNvSpPr/>
            <p:nvPr/>
          </p:nvSpPr>
          <p:spPr>
            <a:xfrm>
              <a:off x="6320915" y="118859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1</a:t>
              </a:r>
            </a:p>
          </p:txBody>
        </p:sp>
        <p:sp>
          <p:nvSpPr>
            <p:cNvPr id="34" name="TextBox 33"/>
            <p:cNvSpPr txBox="1"/>
            <p:nvPr/>
          </p:nvSpPr>
          <p:spPr>
            <a:xfrm>
              <a:off x="6692435" y="1177017"/>
              <a:ext cx="2103120" cy="461665"/>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Developers continuously integrate changes into a main branch hosted within a repo</a:t>
              </a:r>
            </a:p>
          </p:txBody>
        </p:sp>
      </p:grpSp>
      <p:grpSp>
        <p:nvGrpSpPr>
          <p:cNvPr id="260" name="Group 259">
            <a:extLst>
              <a:ext uri="{FF2B5EF4-FFF2-40B4-BE49-F238E27FC236}">
                <a16:creationId xmlns:a16="http://schemas.microsoft.com/office/drawing/2014/main" id="{F6CC9F60-6094-4762-A392-427B296B32B3}"/>
              </a:ext>
            </a:extLst>
          </p:cNvPr>
          <p:cNvGrpSpPr/>
          <p:nvPr/>
        </p:nvGrpSpPr>
        <p:grpSpPr>
          <a:xfrm>
            <a:off x="6320915" y="1755911"/>
            <a:ext cx="2474639" cy="461665"/>
            <a:chOff x="6320915" y="1824202"/>
            <a:chExt cx="2474639" cy="461665"/>
          </a:xfrm>
        </p:grpSpPr>
        <p:sp>
          <p:nvSpPr>
            <p:cNvPr id="35" name="Rounded Rectangle 34"/>
            <p:cNvSpPr/>
            <p:nvPr/>
          </p:nvSpPr>
          <p:spPr>
            <a:xfrm>
              <a:off x="6320915" y="1835776"/>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2</a:t>
              </a:r>
            </a:p>
          </p:txBody>
        </p:sp>
        <p:sp>
          <p:nvSpPr>
            <p:cNvPr id="36" name="TextBox 35"/>
            <p:cNvSpPr txBox="1"/>
            <p:nvPr/>
          </p:nvSpPr>
          <p:spPr>
            <a:xfrm>
              <a:off x="6692434" y="1824202"/>
              <a:ext cx="2103120" cy="461665"/>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Triggers an execution of the pipeline when a new version is found, builds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 new image with build ID</a:t>
              </a:r>
            </a:p>
          </p:txBody>
        </p:sp>
      </p:grpSp>
      <p:grpSp>
        <p:nvGrpSpPr>
          <p:cNvPr id="261" name="Group 260">
            <a:extLst>
              <a:ext uri="{FF2B5EF4-FFF2-40B4-BE49-F238E27FC236}">
                <a16:creationId xmlns:a16="http://schemas.microsoft.com/office/drawing/2014/main" id="{FF76CAF2-0F53-4AC3-9323-8247B3DE1567}"/>
              </a:ext>
            </a:extLst>
          </p:cNvPr>
          <p:cNvGrpSpPr/>
          <p:nvPr/>
        </p:nvGrpSpPr>
        <p:grpSpPr>
          <a:xfrm>
            <a:off x="6320915" y="2403096"/>
            <a:ext cx="2474640" cy="307777"/>
            <a:chOff x="6320915" y="2471387"/>
            <a:chExt cx="2474640" cy="307777"/>
          </a:xfrm>
        </p:grpSpPr>
        <p:sp>
          <p:nvSpPr>
            <p:cNvPr id="37" name="Rounded Rectangle 36"/>
            <p:cNvSpPr/>
            <p:nvPr/>
          </p:nvSpPr>
          <p:spPr>
            <a:xfrm>
              <a:off x="6320915" y="248296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3</a:t>
              </a:r>
            </a:p>
          </p:txBody>
        </p:sp>
        <p:sp>
          <p:nvSpPr>
            <p:cNvPr id="38" name="TextBox 37"/>
            <p:cNvSpPr txBox="1"/>
            <p:nvPr/>
          </p:nvSpPr>
          <p:spPr>
            <a:xfrm>
              <a:off x="6692435" y="2471387"/>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Pushes the newly built image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tagged with build ID to ECR repo</a:t>
              </a:r>
            </a:p>
          </p:txBody>
        </p:sp>
      </p:grpSp>
      <p:grpSp>
        <p:nvGrpSpPr>
          <p:cNvPr id="262" name="Group 261">
            <a:extLst>
              <a:ext uri="{FF2B5EF4-FFF2-40B4-BE49-F238E27FC236}">
                <a16:creationId xmlns:a16="http://schemas.microsoft.com/office/drawing/2014/main" id="{4E923D19-EF12-46C8-BA51-32165457CFF9}"/>
              </a:ext>
            </a:extLst>
          </p:cNvPr>
          <p:cNvGrpSpPr/>
          <p:nvPr/>
        </p:nvGrpSpPr>
        <p:grpSpPr>
          <a:xfrm>
            <a:off x="6320915" y="2896393"/>
            <a:ext cx="2474639" cy="307777"/>
            <a:chOff x="6320915" y="2964684"/>
            <a:chExt cx="2474639" cy="307777"/>
          </a:xfrm>
        </p:grpSpPr>
        <p:sp>
          <p:nvSpPr>
            <p:cNvPr id="39" name="Rounded Rectangle 38"/>
            <p:cNvSpPr/>
            <p:nvPr/>
          </p:nvSpPr>
          <p:spPr>
            <a:xfrm>
              <a:off x="6320915" y="2976258"/>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4</a:t>
              </a:r>
            </a:p>
          </p:txBody>
        </p:sp>
        <p:sp>
          <p:nvSpPr>
            <p:cNvPr id="40" name="TextBox 39"/>
            <p:cNvSpPr txBox="1"/>
            <p:nvPr/>
          </p:nvSpPr>
          <p:spPr>
            <a:xfrm>
              <a:off x="6692434" y="2964684"/>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Invokes a Lambda function to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trigger application deployment</a:t>
              </a:r>
            </a:p>
          </p:txBody>
        </p:sp>
      </p:grpSp>
      <p:grpSp>
        <p:nvGrpSpPr>
          <p:cNvPr id="263" name="Group 262">
            <a:extLst>
              <a:ext uri="{FF2B5EF4-FFF2-40B4-BE49-F238E27FC236}">
                <a16:creationId xmlns:a16="http://schemas.microsoft.com/office/drawing/2014/main" id="{F27270E3-9EAB-4239-A95D-41B74F3C1719}"/>
              </a:ext>
            </a:extLst>
          </p:cNvPr>
          <p:cNvGrpSpPr/>
          <p:nvPr/>
        </p:nvGrpSpPr>
        <p:grpSpPr>
          <a:xfrm>
            <a:off x="6320915" y="3389690"/>
            <a:ext cx="2474639" cy="307777"/>
            <a:chOff x="6320915" y="3457981"/>
            <a:chExt cx="2474639" cy="307777"/>
          </a:xfrm>
        </p:grpSpPr>
        <p:sp>
          <p:nvSpPr>
            <p:cNvPr id="41" name="Rounded Rectangle 40"/>
            <p:cNvSpPr/>
            <p:nvPr/>
          </p:nvSpPr>
          <p:spPr>
            <a:xfrm>
              <a:off x="6320915" y="3469555"/>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5</a:t>
              </a:r>
            </a:p>
          </p:txBody>
        </p:sp>
        <p:sp>
          <p:nvSpPr>
            <p:cNvPr id="42" name="TextBox 41"/>
            <p:cNvSpPr txBox="1"/>
            <p:nvPr/>
          </p:nvSpPr>
          <p:spPr>
            <a:xfrm>
              <a:off x="6692434" y="3457981"/>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Leverages Kubernetes Python SDK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to update a deployment</a:t>
              </a:r>
            </a:p>
          </p:txBody>
        </p:sp>
      </p:grpSp>
      <p:grpSp>
        <p:nvGrpSpPr>
          <p:cNvPr id="264" name="Group 263">
            <a:extLst>
              <a:ext uri="{FF2B5EF4-FFF2-40B4-BE49-F238E27FC236}">
                <a16:creationId xmlns:a16="http://schemas.microsoft.com/office/drawing/2014/main" id="{81C0AF6E-482A-4870-9DEE-645BED4644D7}"/>
              </a:ext>
            </a:extLst>
          </p:cNvPr>
          <p:cNvGrpSpPr/>
          <p:nvPr/>
        </p:nvGrpSpPr>
        <p:grpSpPr>
          <a:xfrm>
            <a:off x="6320915" y="3882986"/>
            <a:ext cx="2474640" cy="461665"/>
            <a:chOff x="6320915" y="3951277"/>
            <a:chExt cx="2474640" cy="461665"/>
          </a:xfrm>
        </p:grpSpPr>
        <p:sp>
          <p:nvSpPr>
            <p:cNvPr id="43" name="Rounded Rectangle 42"/>
            <p:cNvSpPr/>
            <p:nvPr/>
          </p:nvSpPr>
          <p:spPr>
            <a:xfrm>
              <a:off x="6320915" y="396285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6</a:t>
              </a:r>
            </a:p>
          </p:txBody>
        </p:sp>
        <p:sp>
          <p:nvSpPr>
            <p:cNvPr id="44" name="TextBox 43"/>
            <p:cNvSpPr txBox="1"/>
            <p:nvPr/>
          </p:nvSpPr>
          <p:spPr>
            <a:xfrm>
              <a:off x="6692435" y="3951277"/>
              <a:ext cx="2103120" cy="461665"/>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Fetches new container image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and performs a rolling update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of deployment</a:t>
              </a:r>
            </a:p>
          </p:txBody>
        </p:sp>
      </p:grpSp>
      <p:grpSp>
        <p:nvGrpSpPr>
          <p:cNvPr id="258" name="Group 257">
            <a:extLst>
              <a:ext uri="{FF2B5EF4-FFF2-40B4-BE49-F238E27FC236}">
                <a16:creationId xmlns:a16="http://schemas.microsoft.com/office/drawing/2014/main" id="{C4F10784-C3E2-446C-9035-7541F1D5D506}"/>
              </a:ext>
            </a:extLst>
          </p:cNvPr>
          <p:cNvGrpSpPr/>
          <p:nvPr/>
        </p:nvGrpSpPr>
        <p:grpSpPr>
          <a:xfrm>
            <a:off x="319510" y="3004640"/>
            <a:ext cx="659155" cy="738767"/>
            <a:chOff x="319510" y="3072931"/>
            <a:chExt cx="659155" cy="738767"/>
          </a:xfrm>
        </p:grpSpPr>
        <p:pic>
          <p:nvPicPr>
            <p:cNvPr id="45" name="Picture 44">
              <a:extLst>
                <a:ext uri="{FF2B5EF4-FFF2-40B4-BE49-F238E27FC236}">
                  <a16:creationId xmlns:a16="http://schemas.microsoft.com/office/drawing/2014/main" id="{A1F37A4F-EAA2-4CA8-AF86-7CD3D09E4E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721" y="3072931"/>
              <a:ext cx="374732" cy="499638"/>
            </a:xfrm>
            <a:prstGeom prst="rect">
              <a:avLst/>
            </a:prstGeom>
          </p:spPr>
        </p:pic>
        <p:sp>
          <p:nvSpPr>
            <p:cNvPr id="46" name="TextBox 45">
              <a:extLst>
                <a:ext uri="{FF2B5EF4-FFF2-40B4-BE49-F238E27FC236}">
                  <a16:creationId xmlns:a16="http://schemas.microsoft.com/office/drawing/2014/main" id="{6B418E25-2DEA-4EB4-B8CA-6B9D29781A8E}"/>
                </a:ext>
              </a:extLst>
            </p:cNvPr>
            <p:cNvSpPr txBox="1"/>
            <p:nvPr/>
          </p:nvSpPr>
          <p:spPr>
            <a:xfrm>
              <a:off x="319510" y="3562399"/>
              <a:ext cx="659155" cy="249299"/>
            </a:xfrm>
            <a:prstGeom prst="rect">
              <a:avLst/>
            </a:prstGeom>
            <a:noFill/>
          </p:spPr>
          <p:txBody>
            <a:bodyPr wrap="none" tIns="91440" rtlCol="0">
              <a:spAutoFit/>
            </a:bodyPr>
            <a:lstStyle/>
            <a:p>
              <a:pPr algn="ctr" defTabSz="685800">
                <a:lnSpc>
                  <a:spcPct val="90000"/>
                </a:lnSpc>
              </a:pPr>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Developer</a:t>
              </a:r>
            </a:p>
          </p:txBody>
        </p:sp>
      </p:grpSp>
      <p:sp>
        <p:nvSpPr>
          <p:cNvPr id="2" name="Rectangle 1">
            <a:extLst>
              <a:ext uri="{FF2B5EF4-FFF2-40B4-BE49-F238E27FC236}">
                <a16:creationId xmlns:a16="http://schemas.microsoft.com/office/drawing/2014/main" id="{F3B3789E-663C-E44D-A58B-FFDEA593780E}"/>
              </a:ext>
            </a:extLst>
          </p:cNvPr>
          <p:cNvSpPr/>
          <p:nvPr/>
        </p:nvSpPr>
        <p:spPr>
          <a:xfrm>
            <a:off x="1541834" y="4434830"/>
            <a:ext cx="5565519" cy="369332"/>
          </a:xfrm>
          <a:prstGeom prst="rect">
            <a:avLst/>
          </a:prstGeom>
        </p:spPr>
        <p:txBody>
          <a:bodyPr wrap="square">
            <a:spAutoFit/>
          </a:bodyPr>
          <a:lstStyle/>
          <a:p>
            <a:r>
              <a:rPr lang="en-US" dirty="0">
                <a:solidFill>
                  <a:schemeClr val="bg1"/>
                </a:solidFill>
              </a:rPr>
              <a:t>https://</a:t>
            </a:r>
            <a:r>
              <a:rPr lang="en-US" dirty="0" err="1">
                <a:solidFill>
                  <a:schemeClr val="bg1"/>
                </a:solidFill>
              </a:rPr>
              <a:t>github.com</a:t>
            </a:r>
            <a:r>
              <a:rPr lang="en-US" dirty="0">
                <a:solidFill>
                  <a:schemeClr val="bg1"/>
                </a:solidFill>
              </a:rPr>
              <a:t>/</a:t>
            </a:r>
            <a:r>
              <a:rPr lang="en-US" dirty="0" err="1">
                <a:solidFill>
                  <a:schemeClr val="bg1"/>
                </a:solidFill>
              </a:rPr>
              <a:t>aws</a:t>
            </a:r>
            <a:r>
              <a:rPr lang="en-US" dirty="0">
                <a:solidFill>
                  <a:schemeClr val="bg1"/>
                </a:solidFill>
              </a:rPr>
              <a:t>-samples/</a:t>
            </a:r>
            <a:r>
              <a:rPr lang="en-US" dirty="0" err="1">
                <a:solidFill>
                  <a:schemeClr val="bg1"/>
                </a:solidFill>
              </a:rPr>
              <a:t>aws-kube-codesuite</a:t>
            </a:r>
            <a:endParaRPr lang="en-US" dirty="0">
              <a:solidFill>
                <a:schemeClr val="bg1"/>
              </a:solidFill>
            </a:endParaRPr>
          </a:p>
        </p:txBody>
      </p:sp>
    </p:spTree>
    <p:extLst>
      <p:ext uri="{BB962C8B-B14F-4D97-AF65-F5344CB8AC3E}">
        <p14:creationId xmlns:p14="http://schemas.microsoft.com/office/powerpoint/2010/main" val="352717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 presetClass="entr" presetSubtype="2" decel="100000" fill="hold" nodeType="withEffect">
                                  <p:stCondLst>
                                    <p:cond delay="0"/>
                                  </p:stCondLst>
                                  <p:childTnLst>
                                    <p:set>
                                      <p:cBhvr>
                                        <p:cTn id="29" dur="1" fill="hold">
                                          <p:stCondLst>
                                            <p:cond delay="0"/>
                                          </p:stCondLst>
                                        </p:cTn>
                                        <p:tgtEl>
                                          <p:spTgt spid="259"/>
                                        </p:tgtEl>
                                        <p:attrNameLst>
                                          <p:attrName>style.visibility</p:attrName>
                                        </p:attrNameLst>
                                      </p:cBhvr>
                                      <p:to>
                                        <p:strVal val="visible"/>
                                      </p:to>
                                    </p:set>
                                    <p:anim calcmode="lin" valueType="num">
                                      <p:cBhvr additive="base">
                                        <p:cTn id="30" dur="500" fill="hold"/>
                                        <p:tgtEl>
                                          <p:spTgt spid="259"/>
                                        </p:tgtEl>
                                        <p:attrNameLst>
                                          <p:attrName>ppt_x</p:attrName>
                                        </p:attrNameLst>
                                      </p:cBhvr>
                                      <p:tavLst>
                                        <p:tav tm="0">
                                          <p:val>
                                            <p:strVal val="1+#ppt_w/2"/>
                                          </p:val>
                                        </p:tav>
                                        <p:tav tm="100000">
                                          <p:val>
                                            <p:strVal val="#ppt_x"/>
                                          </p:val>
                                        </p:tav>
                                      </p:tavLst>
                                    </p:anim>
                                    <p:anim calcmode="lin" valueType="num">
                                      <p:cBhvr additive="base">
                                        <p:cTn id="31" dur="500" fill="hold"/>
                                        <p:tgtEl>
                                          <p:spTgt spid="25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2" presetClass="entr" presetSubtype="2" decel="100000" fill="hold" nodeType="withEffect">
                                  <p:stCondLst>
                                    <p:cond delay="0"/>
                                  </p:stCondLst>
                                  <p:childTnLst>
                                    <p:set>
                                      <p:cBhvr>
                                        <p:cTn id="47" dur="1" fill="hold">
                                          <p:stCondLst>
                                            <p:cond delay="0"/>
                                          </p:stCondLst>
                                        </p:cTn>
                                        <p:tgtEl>
                                          <p:spTgt spid="260"/>
                                        </p:tgtEl>
                                        <p:attrNameLst>
                                          <p:attrName>style.visibility</p:attrName>
                                        </p:attrNameLst>
                                      </p:cBhvr>
                                      <p:to>
                                        <p:strVal val="visible"/>
                                      </p:to>
                                    </p:set>
                                    <p:anim calcmode="lin" valueType="num">
                                      <p:cBhvr additive="base">
                                        <p:cTn id="48" dur="500" fill="hold"/>
                                        <p:tgtEl>
                                          <p:spTgt spid="260"/>
                                        </p:tgtEl>
                                        <p:attrNameLst>
                                          <p:attrName>ppt_x</p:attrName>
                                        </p:attrNameLst>
                                      </p:cBhvr>
                                      <p:tavLst>
                                        <p:tav tm="0">
                                          <p:val>
                                            <p:strVal val="1+#ppt_w/2"/>
                                          </p:val>
                                        </p:tav>
                                        <p:tav tm="100000">
                                          <p:val>
                                            <p:strVal val="#ppt_x"/>
                                          </p:val>
                                        </p:tav>
                                      </p:tavLst>
                                    </p:anim>
                                    <p:anim calcmode="lin" valueType="num">
                                      <p:cBhvr additive="base">
                                        <p:cTn id="49" dur="500" fill="hold"/>
                                        <p:tgtEl>
                                          <p:spTgt spid="260"/>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57"/>
                                        </p:tgtEl>
                                        <p:attrNameLst>
                                          <p:attrName>style.visibility</p:attrName>
                                        </p:attrNameLst>
                                      </p:cBhvr>
                                      <p:to>
                                        <p:strVal val="visible"/>
                                      </p:to>
                                    </p:set>
                                    <p:animEffect transition="in" filter="fade">
                                      <p:cBhvr>
                                        <p:cTn id="60" dur="500"/>
                                        <p:tgtEl>
                                          <p:spTgt spid="257"/>
                                        </p:tgtEl>
                                      </p:cBhvr>
                                    </p:animEffect>
                                  </p:childTnLst>
                                </p:cTn>
                              </p:par>
                              <p:par>
                                <p:cTn id="61" presetID="2" presetClass="entr" presetSubtype="2" decel="100000" fill="hold" nodeType="withEffect">
                                  <p:stCondLst>
                                    <p:cond delay="0"/>
                                  </p:stCondLst>
                                  <p:childTnLst>
                                    <p:set>
                                      <p:cBhvr>
                                        <p:cTn id="62" dur="1" fill="hold">
                                          <p:stCondLst>
                                            <p:cond delay="0"/>
                                          </p:stCondLst>
                                        </p:cTn>
                                        <p:tgtEl>
                                          <p:spTgt spid="261"/>
                                        </p:tgtEl>
                                        <p:attrNameLst>
                                          <p:attrName>style.visibility</p:attrName>
                                        </p:attrNameLst>
                                      </p:cBhvr>
                                      <p:to>
                                        <p:strVal val="visible"/>
                                      </p:to>
                                    </p:set>
                                    <p:anim calcmode="lin" valueType="num">
                                      <p:cBhvr additive="base">
                                        <p:cTn id="63" dur="500" fill="hold"/>
                                        <p:tgtEl>
                                          <p:spTgt spid="261"/>
                                        </p:tgtEl>
                                        <p:attrNameLst>
                                          <p:attrName>ppt_x</p:attrName>
                                        </p:attrNameLst>
                                      </p:cBhvr>
                                      <p:tavLst>
                                        <p:tav tm="0">
                                          <p:val>
                                            <p:strVal val="1+#ppt_w/2"/>
                                          </p:val>
                                        </p:tav>
                                        <p:tav tm="100000">
                                          <p:val>
                                            <p:strVal val="#ppt_x"/>
                                          </p:val>
                                        </p:tav>
                                      </p:tavLst>
                                    </p:anim>
                                    <p:anim calcmode="lin" valueType="num">
                                      <p:cBhvr additive="base">
                                        <p:cTn id="64" dur="500" fill="hold"/>
                                        <p:tgtEl>
                                          <p:spTgt spid="26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par>
                                <p:cTn id="73" presetID="10" presetClass="entr" presetSubtype="0"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2" presetClass="entr" presetSubtype="2" decel="100000" fill="hold" nodeType="withEffect">
                                  <p:stCondLst>
                                    <p:cond delay="0"/>
                                  </p:stCondLst>
                                  <p:childTnLst>
                                    <p:set>
                                      <p:cBhvr>
                                        <p:cTn id="80" dur="1" fill="hold">
                                          <p:stCondLst>
                                            <p:cond delay="0"/>
                                          </p:stCondLst>
                                        </p:cTn>
                                        <p:tgtEl>
                                          <p:spTgt spid="262"/>
                                        </p:tgtEl>
                                        <p:attrNameLst>
                                          <p:attrName>style.visibility</p:attrName>
                                        </p:attrNameLst>
                                      </p:cBhvr>
                                      <p:to>
                                        <p:strVal val="visible"/>
                                      </p:to>
                                    </p:set>
                                    <p:anim calcmode="lin" valueType="num">
                                      <p:cBhvr additive="base">
                                        <p:cTn id="81" dur="500" fill="hold"/>
                                        <p:tgtEl>
                                          <p:spTgt spid="262"/>
                                        </p:tgtEl>
                                        <p:attrNameLst>
                                          <p:attrName>ppt_x</p:attrName>
                                        </p:attrNameLst>
                                      </p:cBhvr>
                                      <p:tavLst>
                                        <p:tav tm="0">
                                          <p:val>
                                            <p:strVal val="1+#ppt_w/2"/>
                                          </p:val>
                                        </p:tav>
                                        <p:tav tm="100000">
                                          <p:val>
                                            <p:strVal val="#ppt_x"/>
                                          </p:val>
                                        </p:tav>
                                      </p:tavLst>
                                    </p:anim>
                                    <p:anim calcmode="lin" valueType="num">
                                      <p:cBhvr additive="base">
                                        <p:cTn id="82" dur="500" fill="hold"/>
                                        <p:tgtEl>
                                          <p:spTgt spid="262"/>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par>
                                <p:cTn id="91" presetID="10" presetClass="entr" presetSubtype="0" fill="hold"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par>
                                <p:cTn id="94" presetID="2" presetClass="entr" presetSubtype="2" decel="100000" fill="hold" nodeType="withEffect">
                                  <p:stCondLst>
                                    <p:cond delay="0"/>
                                  </p:stCondLst>
                                  <p:childTnLst>
                                    <p:set>
                                      <p:cBhvr>
                                        <p:cTn id="95" dur="1" fill="hold">
                                          <p:stCondLst>
                                            <p:cond delay="0"/>
                                          </p:stCondLst>
                                        </p:cTn>
                                        <p:tgtEl>
                                          <p:spTgt spid="263"/>
                                        </p:tgtEl>
                                        <p:attrNameLst>
                                          <p:attrName>style.visibility</p:attrName>
                                        </p:attrNameLst>
                                      </p:cBhvr>
                                      <p:to>
                                        <p:strVal val="visible"/>
                                      </p:to>
                                    </p:set>
                                    <p:anim calcmode="lin" valueType="num">
                                      <p:cBhvr additive="base">
                                        <p:cTn id="96" dur="500" fill="hold"/>
                                        <p:tgtEl>
                                          <p:spTgt spid="263"/>
                                        </p:tgtEl>
                                        <p:attrNameLst>
                                          <p:attrName>ppt_x</p:attrName>
                                        </p:attrNameLst>
                                      </p:cBhvr>
                                      <p:tavLst>
                                        <p:tav tm="0">
                                          <p:val>
                                            <p:strVal val="1+#ppt_w/2"/>
                                          </p:val>
                                        </p:tav>
                                        <p:tav tm="100000">
                                          <p:val>
                                            <p:strVal val="#ppt_x"/>
                                          </p:val>
                                        </p:tav>
                                      </p:tavLst>
                                    </p:anim>
                                    <p:anim calcmode="lin" valueType="num">
                                      <p:cBhvr additive="base">
                                        <p:cTn id="97" dur="500" fill="hold"/>
                                        <p:tgtEl>
                                          <p:spTgt spid="263"/>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500"/>
                                        <p:tgtEl>
                                          <p:spTgt spid="3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fade">
                                      <p:cBhvr>
                                        <p:cTn id="105" dur="500"/>
                                        <p:tgtEl>
                                          <p:spTgt spid="31"/>
                                        </p:tgtEl>
                                      </p:cBhvr>
                                    </p:animEffect>
                                  </p:childTnLst>
                                </p:cTn>
                              </p:par>
                              <p:par>
                                <p:cTn id="106" presetID="2" presetClass="entr" presetSubtype="2" decel="100000" fill="hold" nodeType="withEffect">
                                  <p:stCondLst>
                                    <p:cond delay="0"/>
                                  </p:stCondLst>
                                  <p:childTnLst>
                                    <p:set>
                                      <p:cBhvr>
                                        <p:cTn id="107" dur="1" fill="hold">
                                          <p:stCondLst>
                                            <p:cond delay="0"/>
                                          </p:stCondLst>
                                        </p:cTn>
                                        <p:tgtEl>
                                          <p:spTgt spid="264"/>
                                        </p:tgtEl>
                                        <p:attrNameLst>
                                          <p:attrName>style.visibility</p:attrName>
                                        </p:attrNameLst>
                                      </p:cBhvr>
                                      <p:to>
                                        <p:strVal val="visible"/>
                                      </p:to>
                                    </p:set>
                                    <p:anim calcmode="lin" valueType="num">
                                      <p:cBhvr additive="base">
                                        <p:cTn id="108" dur="500" fill="hold"/>
                                        <p:tgtEl>
                                          <p:spTgt spid="264"/>
                                        </p:tgtEl>
                                        <p:attrNameLst>
                                          <p:attrName>ppt_x</p:attrName>
                                        </p:attrNameLst>
                                      </p:cBhvr>
                                      <p:tavLst>
                                        <p:tav tm="0">
                                          <p:val>
                                            <p:strVal val="1+#ppt_w/2"/>
                                          </p:val>
                                        </p:tav>
                                        <p:tav tm="100000">
                                          <p:val>
                                            <p:strVal val="#ppt_x"/>
                                          </p:val>
                                        </p:tav>
                                      </p:tavLst>
                                    </p:anim>
                                    <p:anim calcmode="lin" valueType="num">
                                      <p:cBhvr additive="base">
                                        <p:cTn id="109" dur="500" fill="hold"/>
                                        <p:tgtEl>
                                          <p:spTgt spid="264"/>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P spid="14" grpId="0"/>
      <p:bldP spid="15" grpId="0"/>
      <p:bldP spid="20" grpId="0" animBg="1"/>
      <p:bldP spid="22" grpId="0" animBg="1"/>
      <p:bldP spid="24" grpId="0" animBg="1"/>
      <p:bldP spid="26" grpId="0" animBg="1"/>
      <p:bldP spid="29" grpId="0" animBg="1"/>
      <p:bldP spid="31" grpId="0" animBg="1"/>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AA7C96-31A0-2B47-BD5D-B0D872B26375}"/>
              </a:ext>
            </a:extLst>
          </p:cNvPr>
          <p:cNvSpPr>
            <a:spLocks noGrp="1"/>
          </p:cNvSpPr>
          <p:nvPr>
            <p:ph sz="quarter" idx="10"/>
          </p:nvPr>
        </p:nvSpPr>
        <p:spPr/>
        <p:txBody>
          <a:bodyPr/>
          <a:lstStyle/>
          <a:p>
            <a:r>
              <a:rPr lang="en-US" dirty="0"/>
              <a:t>Kubernetes Deployment Pipeline using Jenkins X</a:t>
            </a:r>
          </a:p>
        </p:txBody>
      </p:sp>
    </p:spTree>
    <p:extLst>
      <p:ext uri="{BB962C8B-B14F-4D97-AF65-F5344CB8AC3E}">
        <p14:creationId xmlns:p14="http://schemas.microsoft.com/office/powerpoint/2010/main" val="304261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BAD409D7-9B96-43B4-BFF6-CED5C411143E}"/>
              </a:ext>
            </a:extLst>
          </p:cNvPr>
          <p:cNvSpPr/>
          <p:nvPr/>
        </p:nvSpPr>
        <p:spPr>
          <a:xfrm>
            <a:off x="3927111" y="866271"/>
            <a:ext cx="2223284" cy="1371600"/>
          </a:xfrm>
          <a:prstGeom prst="roundRect">
            <a:avLst>
              <a:gd name="adj" fmla="val 0"/>
            </a:avLst>
          </a:prstGeom>
          <a:noFill/>
          <a:ln w="6350">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E8611405-D890-4600-9993-94A54EEEEB75}"/>
              </a:ext>
            </a:extLst>
          </p:cNvPr>
          <p:cNvSpPr/>
          <p:nvPr/>
        </p:nvSpPr>
        <p:spPr>
          <a:xfrm>
            <a:off x="3927112" y="2459257"/>
            <a:ext cx="2223284" cy="1371600"/>
          </a:xfrm>
          <a:prstGeom prst="roundRect">
            <a:avLst>
              <a:gd name="adj" fmla="val 0"/>
            </a:avLst>
          </a:prstGeom>
          <a:noFill/>
          <a:ln w="6350">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ectangle: Rounded Corners 95">
            <a:extLst>
              <a:ext uri="{FF2B5EF4-FFF2-40B4-BE49-F238E27FC236}">
                <a16:creationId xmlns:a16="http://schemas.microsoft.com/office/drawing/2014/main" id="{6A8437BF-436D-4A30-87D7-67C199DAB28B}"/>
              </a:ext>
            </a:extLst>
          </p:cNvPr>
          <p:cNvSpPr/>
          <p:nvPr/>
        </p:nvSpPr>
        <p:spPr>
          <a:xfrm>
            <a:off x="1915794" y="866271"/>
            <a:ext cx="1702306" cy="2964586"/>
          </a:xfrm>
          <a:prstGeom prst="roundRect">
            <a:avLst>
              <a:gd name="adj" fmla="val 0"/>
            </a:avLst>
          </a:prstGeom>
          <a:noFill/>
          <a:ln w="635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E9B14C9-D7FE-41F5-8DA2-279C7AC87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642" y="2846901"/>
            <a:ext cx="525324" cy="596313"/>
          </a:xfrm>
          <a:prstGeom prst="rect">
            <a:avLst/>
          </a:prstGeom>
        </p:spPr>
      </p:pic>
      <p:pic>
        <p:nvPicPr>
          <p:cNvPr id="13" name="Picture 12">
            <a:extLst>
              <a:ext uri="{FF2B5EF4-FFF2-40B4-BE49-F238E27FC236}">
                <a16:creationId xmlns:a16="http://schemas.microsoft.com/office/drawing/2014/main" id="{A7066543-5503-46E8-BC51-B5AA427E3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7646" y="1229682"/>
            <a:ext cx="537316" cy="644779"/>
          </a:xfrm>
          <a:prstGeom prst="rect">
            <a:avLst/>
          </a:prstGeom>
        </p:spPr>
      </p:pic>
      <p:sp>
        <p:nvSpPr>
          <p:cNvPr id="15" name="TextBox 14">
            <a:extLst>
              <a:ext uri="{FF2B5EF4-FFF2-40B4-BE49-F238E27FC236}">
                <a16:creationId xmlns:a16="http://schemas.microsoft.com/office/drawing/2014/main" id="{B6CC08FE-EAC3-4547-B219-B86717776682}"/>
              </a:ext>
            </a:extLst>
          </p:cNvPr>
          <p:cNvSpPr txBox="1"/>
          <p:nvPr/>
        </p:nvSpPr>
        <p:spPr>
          <a:xfrm>
            <a:off x="6519174" y="2953996"/>
            <a:ext cx="943550" cy="382122"/>
          </a:xfrm>
          <a:prstGeom prst="rect">
            <a:avLst/>
          </a:prstGeom>
        </p:spPr>
        <p:txBody>
          <a:bodyPr wrap="square" lIns="0" tIns="0" rIns="0" bIns="0" rtlCol="0" anchor="t">
            <a:noAutofit/>
          </a:bodyPr>
          <a:lstStyle/>
          <a:p>
            <a:pPr defTabSz="685800"/>
            <a:r>
              <a:rPr lang="en-US" sz="1200" dirty="0">
                <a:solidFill>
                  <a:schemeClr val="bg1"/>
                </a:solidFill>
              </a:rPr>
              <a:t>Amazon </a:t>
            </a:r>
            <a:r>
              <a:rPr lang="en-US" sz="1200" dirty="0" err="1">
                <a:solidFill>
                  <a:schemeClr val="bg1"/>
                </a:solidFill>
              </a:rPr>
              <a:t>CloudWatch</a:t>
            </a:r>
            <a:endParaRPr lang="en-US" sz="1200" dirty="0">
              <a:solidFill>
                <a:schemeClr val="bg1"/>
              </a:solidFill>
            </a:endParaRPr>
          </a:p>
        </p:txBody>
      </p:sp>
      <p:sp>
        <p:nvSpPr>
          <p:cNvPr id="16" name="TextBox 15">
            <a:extLst>
              <a:ext uri="{FF2B5EF4-FFF2-40B4-BE49-F238E27FC236}">
                <a16:creationId xmlns:a16="http://schemas.microsoft.com/office/drawing/2014/main" id="{C302193A-579C-451C-A950-06E9AB185296}"/>
              </a:ext>
            </a:extLst>
          </p:cNvPr>
          <p:cNvSpPr txBox="1"/>
          <p:nvPr/>
        </p:nvSpPr>
        <p:spPr>
          <a:xfrm>
            <a:off x="6519174" y="1361010"/>
            <a:ext cx="943550" cy="382122"/>
          </a:xfrm>
          <a:prstGeom prst="rect">
            <a:avLst/>
          </a:prstGeom>
        </p:spPr>
        <p:txBody>
          <a:bodyPr wrap="square" lIns="0" tIns="0" rIns="0" bIns="0" rtlCol="0" anchor="t">
            <a:noAutofit/>
          </a:bodyPr>
          <a:lstStyle/>
          <a:p>
            <a:pPr defTabSz="685800"/>
            <a:r>
              <a:rPr lang="en-US" sz="1200" dirty="0">
                <a:solidFill>
                  <a:schemeClr val="bg1"/>
                </a:solidFill>
              </a:rPr>
              <a:t>AWS</a:t>
            </a:r>
            <a:br>
              <a:rPr lang="en-US" sz="1200" dirty="0">
                <a:solidFill>
                  <a:schemeClr val="bg1"/>
                </a:solidFill>
              </a:rPr>
            </a:br>
            <a:r>
              <a:rPr lang="en-US" sz="1200" dirty="0" err="1">
                <a:solidFill>
                  <a:schemeClr val="bg1"/>
                </a:solidFill>
              </a:rPr>
              <a:t>CloudTrail</a:t>
            </a:r>
            <a:endParaRPr lang="en-US" sz="1200" dirty="0">
              <a:solidFill>
                <a:schemeClr val="bg1"/>
              </a:solidFill>
            </a:endParaRPr>
          </a:p>
        </p:txBody>
      </p:sp>
      <p:pic>
        <p:nvPicPr>
          <p:cNvPr id="17" name="Picture 16">
            <a:extLst>
              <a:ext uri="{FF2B5EF4-FFF2-40B4-BE49-F238E27FC236}">
                <a16:creationId xmlns:a16="http://schemas.microsoft.com/office/drawing/2014/main" id="{53F7080A-23CF-47D3-B4E3-431315383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194" y="3556908"/>
            <a:ext cx="461118" cy="553341"/>
          </a:xfrm>
          <a:prstGeom prst="rect">
            <a:avLst/>
          </a:prstGeom>
        </p:spPr>
      </p:pic>
      <p:sp>
        <p:nvSpPr>
          <p:cNvPr id="18" name="TextBox 17">
            <a:extLst>
              <a:ext uri="{FF2B5EF4-FFF2-40B4-BE49-F238E27FC236}">
                <a16:creationId xmlns:a16="http://schemas.microsoft.com/office/drawing/2014/main" id="{03E38F69-2B21-4E7F-818F-A3E5A0E15726}"/>
              </a:ext>
            </a:extLst>
          </p:cNvPr>
          <p:cNvSpPr txBox="1"/>
          <p:nvPr/>
        </p:nvSpPr>
        <p:spPr>
          <a:xfrm>
            <a:off x="1996903" y="4193563"/>
            <a:ext cx="1429700" cy="227576"/>
          </a:xfrm>
          <a:prstGeom prst="rect">
            <a:avLst/>
          </a:prstGeom>
          <a:noFill/>
        </p:spPr>
        <p:txBody>
          <a:bodyPr wrap="square" rtlCol="0" anchor="ctr" anchorCtr="0">
            <a:noAutofit/>
          </a:bodyPr>
          <a:lstStyle/>
          <a:p>
            <a:pPr algn="ctr" defTabSz="685800"/>
            <a:r>
              <a:rPr lang="en-US" sz="1200" dirty="0">
                <a:solidFill>
                  <a:schemeClr val="accent2"/>
                </a:solidFill>
              </a:rPr>
              <a:t>Master</a:t>
            </a:r>
          </a:p>
        </p:txBody>
      </p:sp>
      <p:pic>
        <p:nvPicPr>
          <p:cNvPr id="14" name="Picture 13">
            <a:extLst>
              <a:ext uri="{FF2B5EF4-FFF2-40B4-BE49-F238E27FC236}">
                <a16:creationId xmlns:a16="http://schemas.microsoft.com/office/drawing/2014/main" id="{AABDB130-7227-4041-A51D-D811F30B5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9337" y="2149554"/>
            <a:ext cx="435221" cy="504856"/>
          </a:xfrm>
          <a:prstGeom prst="rect">
            <a:avLst/>
          </a:prstGeom>
        </p:spPr>
      </p:pic>
      <p:pic>
        <p:nvPicPr>
          <p:cNvPr id="21" name="Picture 20">
            <a:extLst>
              <a:ext uri="{FF2B5EF4-FFF2-40B4-BE49-F238E27FC236}">
                <a16:creationId xmlns:a16="http://schemas.microsoft.com/office/drawing/2014/main" id="{2C583BD4-63F6-4874-8E2B-019687447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9337" y="2149554"/>
            <a:ext cx="435221" cy="504856"/>
          </a:xfrm>
          <a:prstGeom prst="rect">
            <a:avLst/>
          </a:prstGeom>
        </p:spPr>
      </p:pic>
      <p:pic>
        <p:nvPicPr>
          <p:cNvPr id="22" name="Picture 21">
            <a:extLst>
              <a:ext uri="{FF2B5EF4-FFF2-40B4-BE49-F238E27FC236}">
                <a16:creationId xmlns:a16="http://schemas.microsoft.com/office/drawing/2014/main" id="{4DA0B742-5B2A-4676-996E-B95DBB7F2F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9337" y="2149554"/>
            <a:ext cx="435221" cy="504856"/>
          </a:xfrm>
          <a:prstGeom prst="rect">
            <a:avLst/>
          </a:prstGeom>
        </p:spPr>
      </p:pic>
      <p:pic>
        <p:nvPicPr>
          <p:cNvPr id="23" name="Picture 22">
            <a:extLst>
              <a:ext uri="{FF2B5EF4-FFF2-40B4-BE49-F238E27FC236}">
                <a16:creationId xmlns:a16="http://schemas.microsoft.com/office/drawing/2014/main" id="{09975780-3B03-406F-A6D2-E93C9AF17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9337" y="2149554"/>
            <a:ext cx="435221" cy="504856"/>
          </a:xfrm>
          <a:prstGeom prst="rect">
            <a:avLst/>
          </a:prstGeom>
        </p:spPr>
      </p:pic>
      <p:sp>
        <p:nvSpPr>
          <p:cNvPr id="2" name="Title 1">
            <a:extLst>
              <a:ext uri="{FF2B5EF4-FFF2-40B4-BE49-F238E27FC236}">
                <a16:creationId xmlns:a16="http://schemas.microsoft.com/office/drawing/2014/main" id="{074D5040-08A5-9F4B-8F06-5DFB4A159AA7}"/>
              </a:ext>
            </a:extLst>
          </p:cNvPr>
          <p:cNvSpPr>
            <a:spLocks noGrp="1"/>
          </p:cNvSpPr>
          <p:nvPr>
            <p:ph type="title"/>
          </p:nvPr>
        </p:nvSpPr>
        <p:spPr/>
        <p:txBody>
          <a:bodyPr/>
          <a:lstStyle/>
          <a:p>
            <a:r>
              <a:rPr lang="en-US" dirty="0"/>
              <a:t>Logging using EKS</a:t>
            </a:r>
          </a:p>
        </p:txBody>
      </p:sp>
    </p:spTree>
    <p:extLst>
      <p:ext uri="{BB962C8B-B14F-4D97-AF65-F5344CB8AC3E}">
        <p14:creationId xmlns:p14="http://schemas.microsoft.com/office/powerpoint/2010/main" val="103019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4.69136E-6 L 0.25 -0.1642 " pathEditMode="relative" rAng="0" ptsTypes="AA">
                                      <p:cBhvr>
                                        <p:cTn id="6" dur="2000" fill="hold"/>
                                        <p:tgtEl>
                                          <p:spTgt spid="14"/>
                                        </p:tgtEl>
                                        <p:attrNameLst>
                                          <p:attrName>ppt_x</p:attrName>
                                          <p:attrName>ppt_y</p:attrName>
                                        </p:attrNameLst>
                                      </p:cBhvr>
                                      <p:rCtr x="12500" y="-8210"/>
                                    </p:animMotion>
                                  </p:childTnLst>
                                </p:cTn>
                              </p:par>
                              <p:par>
                                <p:cTn id="7" presetID="42" presetClass="path" presetSubtype="0" accel="50000" decel="50000" fill="hold" nodeType="withEffect">
                                  <p:stCondLst>
                                    <p:cond delay="0"/>
                                  </p:stCondLst>
                                  <p:childTnLst>
                                    <p:animMotion origin="layout" path="M -4.16667E-6 4.69136E-6 L 0.25 0.15401 " pathEditMode="relative" rAng="0" ptsTypes="AA">
                                      <p:cBhvr>
                                        <p:cTn id="8" dur="2000" fill="hold"/>
                                        <p:tgtEl>
                                          <p:spTgt spid="21"/>
                                        </p:tgtEl>
                                        <p:attrNameLst>
                                          <p:attrName>ppt_x</p:attrName>
                                          <p:attrName>ppt_y</p:attrName>
                                        </p:attrNameLst>
                                      </p:cBhvr>
                                      <p:rCtr x="12500" y="7685"/>
                                    </p:animMotion>
                                  </p:childTnLst>
                                </p:cTn>
                              </p:par>
                              <p:par>
                                <p:cTn id="9" presetID="10" presetClass="entr" presetSubtype="0" fill="hold" nodeType="withEffect">
                                  <p:stCondLst>
                                    <p:cond delay="1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42" presetClass="path" presetSubtype="0" accel="50000" decel="50000" fill="hold" nodeType="withEffect">
                                  <p:stCondLst>
                                    <p:cond delay="1500"/>
                                  </p:stCondLst>
                                  <p:childTnLst>
                                    <p:animMotion origin="layout" path="M -4.16667E-6 4.69136E-6 L 0.25 -0.1642 " pathEditMode="relative" rAng="0" ptsTypes="AA">
                                      <p:cBhvr>
                                        <p:cTn id="16" dur="2000" fill="hold"/>
                                        <p:tgtEl>
                                          <p:spTgt spid="22"/>
                                        </p:tgtEl>
                                        <p:attrNameLst>
                                          <p:attrName>ppt_x</p:attrName>
                                          <p:attrName>ppt_y</p:attrName>
                                        </p:attrNameLst>
                                      </p:cBhvr>
                                      <p:rCtr x="12500" y="-8210"/>
                                    </p:animMotion>
                                  </p:childTnLst>
                                </p:cTn>
                              </p:par>
                              <p:par>
                                <p:cTn id="17" presetID="42" presetClass="path" presetSubtype="0" accel="50000" decel="50000" fill="hold" nodeType="withEffect">
                                  <p:stCondLst>
                                    <p:cond delay="1500"/>
                                  </p:stCondLst>
                                  <p:childTnLst>
                                    <p:animMotion origin="layout" path="M -4.16667E-6 4.69136E-6 L 0.25 0.15401 " pathEditMode="relative" rAng="0" ptsTypes="AA">
                                      <p:cBhvr>
                                        <p:cTn id="18" dur="2000" fill="hold"/>
                                        <p:tgtEl>
                                          <p:spTgt spid="23"/>
                                        </p:tgtEl>
                                        <p:attrNameLst>
                                          <p:attrName>ppt_x</p:attrName>
                                          <p:attrName>ppt_y</p:attrName>
                                        </p:attrNameLst>
                                      </p:cBhvr>
                                      <p:rCtr x="12500" y="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DBA848-2C4B-C64D-85F6-73E50D3D760D}"/>
              </a:ext>
            </a:extLst>
          </p:cNvPr>
          <p:cNvSpPr>
            <a:spLocks noGrp="1"/>
          </p:cNvSpPr>
          <p:nvPr>
            <p:ph sz="quarter" idx="10"/>
          </p:nvPr>
        </p:nvSpPr>
        <p:spPr/>
        <p:txBody>
          <a:bodyPr/>
          <a:lstStyle/>
          <a:p>
            <a:r>
              <a:rPr lang="en-US" dirty="0"/>
              <a:t>Kubernetes Logging in EKS</a:t>
            </a:r>
          </a:p>
        </p:txBody>
      </p:sp>
    </p:spTree>
    <p:extLst>
      <p:ext uri="{BB962C8B-B14F-4D97-AF65-F5344CB8AC3E}">
        <p14:creationId xmlns:p14="http://schemas.microsoft.com/office/powerpoint/2010/main" val="123910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76A5FC-89F2-4149-8956-AB1812868C42}"/>
              </a:ext>
            </a:extLst>
          </p:cNvPr>
          <p:cNvSpPr/>
          <p:nvPr/>
        </p:nvSpPr>
        <p:spPr>
          <a:xfrm>
            <a:off x="3557115" y="2050229"/>
            <a:ext cx="1920240" cy="548640"/>
          </a:xfrm>
          <a:prstGeom prst="rect">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0000"/>
                </a:solidFill>
              </a:rPr>
              <a:t>Webapp</a:t>
            </a:r>
            <a:endParaRPr lang="en-US" dirty="0">
              <a:solidFill>
                <a:srgbClr val="000000"/>
              </a:solidFill>
            </a:endParaRPr>
          </a:p>
        </p:txBody>
      </p:sp>
      <p:sp>
        <p:nvSpPr>
          <p:cNvPr id="4" name="Rectangle 3">
            <a:extLst>
              <a:ext uri="{FF2B5EF4-FFF2-40B4-BE49-F238E27FC236}">
                <a16:creationId xmlns:a16="http://schemas.microsoft.com/office/drawing/2014/main" id="{5E095E29-3DA5-8F43-AFA2-6CDDCD23F828}"/>
              </a:ext>
            </a:extLst>
          </p:cNvPr>
          <p:cNvSpPr/>
          <p:nvPr/>
        </p:nvSpPr>
        <p:spPr>
          <a:xfrm>
            <a:off x="1984548" y="3539059"/>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Greeting</a:t>
            </a:r>
          </a:p>
        </p:txBody>
      </p:sp>
      <p:sp>
        <p:nvSpPr>
          <p:cNvPr id="5" name="Rectangle 4">
            <a:extLst>
              <a:ext uri="{FF2B5EF4-FFF2-40B4-BE49-F238E27FC236}">
                <a16:creationId xmlns:a16="http://schemas.microsoft.com/office/drawing/2014/main" id="{0503D57B-D140-5347-8441-E041112E0537}"/>
              </a:ext>
            </a:extLst>
          </p:cNvPr>
          <p:cNvSpPr/>
          <p:nvPr/>
        </p:nvSpPr>
        <p:spPr>
          <a:xfrm>
            <a:off x="5201695" y="3539059"/>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Name</a:t>
            </a:r>
          </a:p>
        </p:txBody>
      </p:sp>
      <p:cxnSp>
        <p:nvCxnSpPr>
          <p:cNvPr id="16" name="Elbow Connector 15">
            <a:extLst>
              <a:ext uri="{FF2B5EF4-FFF2-40B4-BE49-F238E27FC236}">
                <a16:creationId xmlns:a16="http://schemas.microsoft.com/office/drawing/2014/main" id="{89CF308F-6C21-A944-BFCA-FC5BDA40F399}"/>
              </a:ext>
            </a:extLst>
          </p:cNvPr>
          <p:cNvCxnSpPr>
            <a:cxnSpLocks/>
            <a:stCxn id="26" idx="1"/>
          </p:cNvCxnSpPr>
          <p:nvPr/>
        </p:nvCxnSpPr>
        <p:spPr>
          <a:xfrm rot="10800000" flipV="1">
            <a:off x="2944669" y="2455413"/>
            <a:ext cx="464138" cy="933676"/>
          </a:xfrm>
          <a:prstGeom prst="bentConnector2">
            <a:avLst/>
          </a:prstGeom>
          <a:ln w="190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Elbow Connector 18">
            <a:extLst>
              <a:ext uri="{FF2B5EF4-FFF2-40B4-BE49-F238E27FC236}">
                <a16:creationId xmlns:a16="http://schemas.microsoft.com/office/drawing/2014/main" id="{2D52929E-BA80-6649-BB86-99CA7F26B9A4}"/>
              </a:ext>
            </a:extLst>
          </p:cNvPr>
          <p:cNvCxnSpPr>
            <a:cxnSpLocks/>
            <a:stCxn id="26" idx="3"/>
            <a:endCxn id="25" idx="0"/>
          </p:cNvCxnSpPr>
          <p:nvPr/>
        </p:nvCxnSpPr>
        <p:spPr>
          <a:xfrm>
            <a:off x="5830707" y="2455413"/>
            <a:ext cx="441943" cy="933676"/>
          </a:xfrm>
          <a:prstGeom prst="bentConnector2">
            <a:avLst/>
          </a:prstGeom>
          <a:ln w="190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2573989F-DF38-CB40-BE92-80DDF1E2BB0B}"/>
              </a:ext>
            </a:extLst>
          </p:cNvPr>
          <p:cNvSpPr/>
          <p:nvPr/>
        </p:nvSpPr>
        <p:spPr>
          <a:xfrm>
            <a:off x="3684722" y="736256"/>
            <a:ext cx="1639558" cy="530888"/>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Client</a:t>
            </a:r>
          </a:p>
        </p:txBody>
      </p:sp>
      <p:sp>
        <p:nvSpPr>
          <p:cNvPr id="30" name="Title 29">
            <a:extLst>
              <a:ext uri="{FF2B5EF4-FFF2-40B4-BE49-F238E27FC236}">
                <a16:creationId xmlns:a16="http://schemas.microsoft.com/office/drawing/2014/main" id="{6171C61A-AF57-B641-907A-AF1F6EDF2C6E}"/>
              </a:ext>
            </a:extLst>
          </p:cNvPr>
          <p:cNvSpPr>
            <a:spLocks noGrp="1"/>
          </p:cNvSpPr>
          <p:nvPr>
            <p:ph type="title"/>
          </p:nvPr>
        </p:nvSpPr>
        <p:spPr/>
        <p:txBody>
          <a:bodyPr/>
          <a:lstStyle/>
          <a:p>
            <a:r>
              <a:rPr lang="en-US" dirty="0"/>
              <a:t>A Typical Application with Microservices</a:t>
            </a:r>
          </a:p>
        </p:txBody>
      </p:sp>
      <p:sp>
        <p:nvSpPr>
          <p:cNvPr id="31" name="Rectangle 30">
            <a:extLst>
              <a:ext uri="{FF2B5EF4-FFF2-40B4-BE49-F238E27FC236}">
                <a16:creationId xmlns:a16="http://schemas.microsoft.com/office/drawing/2014/main" id="{24999CA5-C438-6E49-9335-B864E255D573}"/>
              </a:ext>
            </a:extLst>
          </p:cNvPr>
          <p:cNvSpPr/>
          <p:nvPr/>
        </p:nvSpPr>
        <p:spPr>
          <a:xfrm>
            <a:off x="1714434" y="1578843"/>
            <a:ext cx="5908430" cy="3059661"/>
          </a:xfrm>
          <a:prstGeom prst="rect">
            <a:avLst/>
          </a:prstGeom>
          <a:noFill/>
          <a:ln w="19050">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7B7334F-A611-7C4C-8D80-E8EDE905B0B9}"/>
              </a:ext>
            </a:extLst>
          </p:cNvPr>
          <p:cNvSpPr/>
          <p:nvPr/>
        </p:nvSpPr>
        <p:spPr>
          <a:xfrm>
            <a:off x="4459615" y="1479092"/>
            <a:ext cx="103077" cy="18288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18318EB9-A4AA-C64C-B2F9-64F6974E7912}"/>
              </a:ext>
            </a:extLst>
          </p:cNvPr>
          <p:cNvCxnSpPr>
            <a:cxnSpLocks/>
            <a:stCxn id="22" idx="2"/>
          </p:cNvCxnSpPr>
          <p:nvPr/>
        </p:nvCxnSpPr>
        <p:spPr>
          <a:xfrm>
            <a:off x="4504501" y="1267144"/>
            <a:ext cx="0" cy="661396"/>
          </a:xfrm>
          <a:prstGeom prst="straightConnector1">
            <a:avLst/>
          </a:prstGeom>
          <a:ln w="190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6B01D4CC-D56C-3F46-BCB1-17FEFE05682F}"/>
              </a:ext>
            </a:extLst>
          </p:cNvPr>
          <p:cNvSpPr/>
          <p:nvPr/>
        </p:nvSpPr>
        <p:spPr>
          <a:xfrm>
            <a:off x="2103696" y="3641581"/>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Greeting</a:t>
            </a:r>
          </a:p>
        </p:txBody>
      </p:sp>
      <p:sp>
        <p:nvSpPr>
          <p:cNvPr id="15" name="Rectangle 14">
            <a:extLst>
              <a:ext uri="{FF2B5EF4-FFF2-40B4-BE49-F238E27FC236}">
                <a16:creationId xmlns:a16="http://schemas.microsoft.com/office/drawing/2014/main" id="{FA7921E2-9CE2-3843-9365-CF12AF895D4A}"/>
              </a:ext>
            </a:extLst>
          </p:cNvPr>
          <p:cNvSpPr/>
          <p:nvPr/>
        </p:nvSpPr>
        <p:spPr>
          <a:xfrm>
            <a:off x="2264409" y="3781511"/>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Greeting</a:t>
            </a:r>
          </a:p>
        </p:txBody>
      </p:sp>
      <p:sp>
        <p:nvSpPr>
          <p:cNvPr id="17" name="Rectangle 16">
            <a:extLst>
              <a:ext uri="{FF2B5EF4-FFF2-40B4-BE49-F238E27FC236}">
                <a16:creationId xmlns:a16="http://schemas.microsoft.com/office/drawing/2014/main" id="{564AF911-07C9-5B41-BFBE-F32E7B8A0974}"/>
              </a:ext>
            </a:extLst>
          </p:cNvPr>
          <p:cNvSpPr/>
          <p:nvPr/>
        </p:nvSpPr>
        <p:spPr>
          <a:xfrm>
            <a:off x="5312530" y="3641581"/>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Name</a:t>
            </a:r>
          </a:p>
        </p:txBody>
      </p:sp>
      <p:sp>
        <p:nvSpPr>
          <p:cNvPr id="18" name="Rectangle 17">
            <a:extLst>
              <a:ext uri="{FF2B5EF4-FFF2-40B4-BE49-F238E27FC236}">
                <a16:creationId xmlns:a16="http://schemas.microsoft.com/office/drawing/2014/main" id="{B2189181-CEC2-B445-8D96-B7EDCA9C7580}"/>
              </a:ext>
            </a:extLst>
          </p:cNvPr>
          <p:cNvSpPr/>
          <p:nvPr/>
        </p:nvSpPr>
        <p:spPr>
          <a:xfrm>
            <a:off x="5464930" y="3781511"/>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Name</a:t>
            </a:r>
          </a:p>
        </p:txBody>
      </p:sp>
      <p:sp>
        <p:nvSpPr>
          <p:cNvPr id="20" name="Rectangle 19">
            <a:extLst>
              <a:ext uri="{FF2B5EF4-FFF2-40B4-BE49-F238E27FC236}">
                <a16:creationId xmlns:a16="http://schemas.microsoft.com/office/drawing/2014/main" id="{4FD466B1-3209-3647-9966-6AE8F19CF211}"/>
              </a:ext>
            </a:extLst>
          </p:cNvPr>
          <p:cNvSpPr/>
          <p:nvPr/>
        </p:nvSpPr>
        <p:spPr>
          <a:xfrm>
            <a:off x="3659637" y="2144438"/>
            <a:ext cx="1920240" cy="548640"/>
          </a:xfrm>
          <a:prstGeom prst="rect">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0000"/>
                </a:solidFill>
              </a:rPr>
              <a:t>Webapp</a:t>
            </a:r>
            <a:endParaRPr lang="en-US" dirty="0">
              <a:solidFill>
                <a:srgbClr val="000000"/>
              </a:solidFill>
            </a:endParaRPr>
          </a:p>
        </p:txBody>
      </p:sp>
      <p:sp>
        <p:nvSpPr>
          <p:cNvPr id="21" name="Rectangle 20">
            <a:extLst>
              <a:ext uri="{FF2B5EF4-FFF2-40B4-BE49-F238E27FC236}">
                <a16:creationId xmlns:a16="http://schemas.microsoft.com/office/drawing/2014/main" id="{870ABD68-F8B0-534A-B88C-E54D61C26DBE}"/>
              </a:ext>
            </a:extLst>
          </p:cNvPr>
          <p:cNvSpPr/>
          <p:nvPr/>
        </p:nvSpPr>
        <p:spPr>
          <a:xfrm>
            <a:off x="3803724" y="2271900"/>
            <a:ext cx="1920240" cy="548640"/>
          </a:xfrm>
          <a:prstGeom prst="rect">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0000"/>
                </a:solidFill>
              </a:rPr>
              <a:t>Webapp</a:t>
            </a:r>
            <a:endParaRPr lang="en-US" dirty="0">
              <a:solidFill>
                <a:srgbClr val="000000"/>
              </a:solidFill>
            </a:endParaRPr>
          </a:p>
        </p:txBody>
      </p:sp>
      <p:sp>
        <p:nvSpPr>
          <p:cNvPr id="23" name="Rectangle 22">
            <a:extLst>
              <a:ext uri="{FF2B5EF4-FFF2-40B4-BE49-F238E27FC236}">
                <a16:creationId xmlns:a16="http://schemas.microsoft.com/office/drawing/2014/main" id="{F0CA8D74-6D15-F34C-84E4-F19FFEBF41E7}"/>
              </a:ext>
            </a:extLst>
          </p:cNvPr>
          <p:cNvSpPr/>
          <p:nvPr/>
        </p:nvSpPr>
        <p:spPr>
          <a:xfrm>
            <a:off x="1867467" y="3413760"/>
            <a:ext cx="2421900" cy="1053745"/>
          </a:xfrm>
          <a:prstGeom prst="rect">
            <a:avLst/>
          </a:prstGeom>
          <a:noFill/>
          <a:ln w="19050">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CD600CF-1114-484F-83E8-36F2C28CCDE6}"/>
              </a:ext>
            </a:extLst>
          </p:cNvPr>
          <p:cNvSpPr/>
          <p:nvPr/>
        </p:nvSpPr>
        <p:spPr>
          <a:xfrm>
            <a:off x="5061700" y="3389089"/>
            <a:ext cx="2421900" cy="1053745"/>
          </a:xfrm>
          <a:prstGeom prst="rect">
            <a:avLst/>
          </a:prstGeom>
          <a:noFill/>
          <a:ln w="19050">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6027DE4-0CB3-6845-B9E1-52D162490537}"/>
              </a:ext>
            </a:extLst>
          </p:cNvPr>
          <p:cNvSpPr/>
          <p:nvPr/>
        </p:nvSpPr>
        <p:spPr>
          <a:xfrm>
            <a:off x="3408807" y="1928540"/>
            <a:ext cx="2421900" cy="1053745"/>
          </a:xfrm>
          <a:prstGeom prst="rect">
            <a:avLst/>
          </a:prstGeom>
          <a:noFill/>
          <a:ln w="19050">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468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135BE-DF98-D745-B104-6AB23E607E8E}"/>
              </a:ext>
            </a:extLst>
          </p:cNvPr>
          <p:cNvSpPr>
            <a:spLocks noGrp="1"/>
          </p:cNvSpPr>
          <p:nvPr>
            <p:ph type="title"/>
          </p:nvPr>
        </p:nvSpPr>
        <p:spPr/>
        <p:txBody>
          <a:bodyPr/>
          <a:lstStyle/>
          <a:p>
            <a:r>
              <a:rPr lang="en-US" dirty="0"/>
              <a:t>Canary Deployment using Service Mesh</a:t>
            </a:r>
          </a:p>
        </p:txBody>
      </p:sp>
      <p:sp>
        <p:nvSpPr>
          <p:cNvPr id="4" name="Content Placeholder 3">
            <a:extLst>
              <a:ext uri="{FF2B5EF4-FFF2-40B4-BE49-F238E27FC236}">
                <a16:creationId xmlns:a16="http://schemas.microsoft.com/office/drawing/2014/main" id="{A8A7BF54-DBF4-3443-B812-D3C9E1BD2DF1}"/>
              </a:ext>
            </a:extLst>
          </p:cNvPr>
          <p:cNvSpPr>
            <a:spLocks noGrp="1"/>
          </p:cNvSpPr>
          <p:nvPr>
            <p:ph idx="1"/>
          </p:nvPr>
        </p:nvSpPr>
        <p:spPr/>
        <p:txBody>
          <a:bodyPr/>
          <a:lstStyle/>
          <a:p>
            <a:pPr marL="342900" indent="-342900">
              <a:buFont typeface="Arial" panose="020B0604020202020204" pitchFamily="34" charset="0"/>
              <a:buChar char="•"/>
            </a:pPr>
            <a:r>
              <a:rPr lang="en-US" dirty="0"/>
              <a:t>Service-to-service communication</a:t>
            </a:r>
          </a:p>
          <a:p>
            <a:pPr marL="342900" indent="-342900">
              <a:buFont typeface="Arial" panose="020B0604020202020204" pitchFamily="34" charset="0"/>
              <a:buChar char="•"/>
            </a:pPr>
            <a:r>
              <a:rPr lang="en-US" dirty="0"/>
              <a:t>Platform to connect, manage and secure microservices</a:t>
            </a:r>
          </a:p>
          <a:p>
            <a:pPr marL="342900" indent="-342900">
              <a:buFont typeface="Arial" panose="020B0604020202020204" pitchFamily="34" charset="0"/>
              <a:buChar char="•"/>
            </a:pPr>
            <a:r>
              <a:rPr lang="en-US" dirty="0"/>
              <a:t>Any language, any framework</a:t>
            </a:r>
          </a:p>
          <a:p>
            <a:pPr marL="342900" indent="-342900">
              <a:buFont typeface="Arial" panose="020B0604020202020204" pitchFamily="34" charset="0"/>
              <a:buChar char="•"/>
            </a:pPr>
            <a:r>
              <a:rPr lang="en-US" dirty="0"/>
              <a:t>Deployed as “sidecar”</a:t>
            </a:r>
          </a:p>
          <a:p>
            <a:pPr marL="342900" indent="-342900">
              <a:buFont typeface="Arial" panose="020B0604020202020204" pitchFamily="34" charset="0"/>
              <a:buChar char="•"/>
            </a:pPr>
            <a:r>
              <a:rPr lang="en-US" dirty="0"/>
              <a:t>Decouple applications from operational aspects</a:t>
            </a:r>
          </a:p>
          <a:p>
            <a:pPr marL="1085850" lvl="1" indent="-342900">
              <a:buFont typeface="Arial" panose="020B0604020202020204" pitchFamily="34" charset="0"/>
              <a:buChar char="•"/>
            </a:pPr>
            <a:r>
              <a:rPr lang="en-US" dirty="0"/>
              <a:t>Service discovery, circuit breakers, routing, tracing, telemetry, </a:t>
            </a:r>
            <a:r>
              <a:rPr lang="en-US" dirty="0" err="1"/>
              <a:t>etc</a:t>
            </a:r>
            <a:endParaRPr lang="en-US" dirty="0"/>
          </a:p>
          <a:p>
            <a:pPr marL="1085850" lvl="1" indent="-342900">
              <a:buFont typeface="Arial" panose="020B0604020202020204" pitchFamily="34" charset="0"/>
              <a:buChar char="•"/>
            </a:pPr>
            <a:r>
              <a:rPr lang="en-US" dirty="0"/>
              <a:t>No changes to microservices</a:t>
            </a:r>
          </a:p>
          <a:p>
            <a:pPr marL="342900" indent="-342900">
              <a:buFont typeface="Arial" panose="020B0604020202020204" pitchFamily="34" charset="0"/>
              <a:buChar char="•"/>
            </a:pPr>
            <a:r>
              <a:rPr lang="en-US" dirty="0"/>
              <a:t>Fleet-wide policy enforcement</a:t>
            </a:r>
          </a:p>
        </p:txBody>
      </p:sp>
    </p:spTree>
    <p:extLst>
      <p:ext uri="{BB962C8B-B14F-4D97-AF65-F5344CB8AC3E}">
        <p14:creationId xmlns:p14="http://schemas.microsoft.com/office/powerpoint/2010/main" val="191671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135BE-DF98-D745-B104-6AB23E607E8E}"/>
              </a:ext>
            </a:extLst>
          </p:cNvPr>
          <p:cNvSpPr>
            <a:spLocks noGrp="1"/>
          </p:cNvSpPr>
          <p:nvPr>
            <p:ph type="title"/>
          </p:nvPr>
        </p:nvSpPr>
        <p:spPr/>
        <p:txBody>
          <a:bodyPr/>
          <a:lstStyle/>
          <a:p>
            <a:r>
              <a:rPr lang="en-US" dirty="0" err="1"/>
              <a:t>Istio</a:t>
            </a:r>
            <a:endParaRPr lang="en-US" dirty="0"/>
          </a:p>
        </p:txBody>
      </p:sp>
      <p:sp>
        <p:nvSpPr>
          <p:cNvPr id="4" name="Content Placeholder 3">
            <a:extLst>
              <a:ext uri="{FF2B5EF4-FFF2-40B4-BE49-F238E27FC236}">
                <a16:creationId xmlns:a16="http://schemas.microsoft.com/office/drawing/2014/main" id="{A8A7BF54-DBF4-3443-B812-D3C9E1BD2DF1}"/>
              </a:ext>
            </a:extLst>
          </p:cNvPr>
          <p:cNvSpPr>
            <a:spLocks noGrp="1"/>
          </p:cNvSpPr>
          <p:nvPr>
            <p:ph idx="1"/>
          </p:nvPr>
        </p:nvSpPr>
        <p:spPr/>
        <p:txBody>
          <a:bodyPr/>
          <a:lstStyle/>
          <a:p>
            <a:pPr marL="342900" indent="-342900">
              <a:buFont typeface="Arial" panose="020B0604020202020204" pitchFamily="34" charset="0"/>
              <a:buChar char="•"/>
            </a:pPr>
            <a:r>
              <a:rPr lang="en-US" dirty="0"/>
              <a:t>Open platform to connect, manage and secure microservices</a:t>
            </a:r>
          </a:p>
          <a:p>
            <a:pPr marL="342900" indent="-342900">
              <a:buFont typeface="Arial" panose="020B0604020202020204" pitchFamily="34" charset="0"/>
              <a:buChar char="•"/>
            </a:pPr>
            <a:r>
              <a:rPr lang="en-US" dirty="0"/>
              <a:t>Supported on Kubernetes, Nomad and Consul</a:t>
            </a:r>
          </a:p>
        </p:txBody>
      </p:sp>
      <p:pic>
        <p:nvPicPr>
          <p:cNvPr id="5" name="Picture 4">
            <a:extLst>
              <a:ext uri="{FF2B5EF4-FFF2-40B4-BE49-F238E27FC236}">
                <a16:creationId xmlns:a16="http://schemas.microsoft.com/office/drawing/2014/main" id="{6DEC5FD2-A57C-254D-BAE1-82CF4BC26E8E}"/>
              </a:ext>
            </a:extLst>
          </p:cNvPr>
          <p:cNvPicPr>
            <a:picLocks noChangeAspect="1"/>
          </p:cNvPicPr>
          <p:nvPr/>
        </p:nvPicPr>
        <p:blipFill>
          <a:blip r:embed="rId3"/>
          <a:stretch>
            <a:fillRect/>
          </a:stretch>
        </p:blipFill>
        <p:spPr>
          <a:xfrm>
            <a:off x="7797800" y="114936"/>
            <a:ext cx="1075267" cy="1075267"/>
          </a:xfrm>
          <a:prstGeom prst="rect">
            <a:avLst/>
          </a:prstGeom>
        </p:spPr>
      </p:pic>
    </p:spTree>
    <p:extLst>
      <p:ext uri="{BB962C8B-B14F-4D97-AF65-F5344CB8AC3E}">
        <p14:creationId xmlns:p14="http://schemas.microsoft.com/office/powerpoint/2010/main" val="238804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11201D11-30CE-FD4E-81EF-7560773BFC8C}"/>
              </a:ext>
            </a:extLst>
          </p:cNvPr>
          <p:cNvPicPr>
            <a:picLocks noChangeAspect="1"/>
          </p:cNvPicPr>
          <p:nvPr/>
        </p:nvPicPr>
        <p:blipFill>
          <a:blip r:embed="rId3"/>
          <a:stretch>
            <a:fillRect/>
          </a:stretch>
        </p:blipFill>
        <p:spPr>
          <a:xfrm>
            <a:off x="956734" y="354522"/>
            <a:ext cx="7120466" cy="3971307"/>
          </a:xfrm>
          <a:prstGeom prst="rect">
            <a:avLst/>
          </a:prstGeom>
        </p:spPr>
      </p:pic>
      <p:sp>
        <p:nvSpPr>
          <p:cNvPr id="100" name="TextBox 99">
            <a:extLst>
              <a:ext uri="{FF2B5EF4-FFF2-40B4-BE49-F238E27FC236}">
                <a16:creationId xmlns:a16="http://schemas.microsoft.com/office/drawing/2014/main" id="{882A5064-571F-E64F-B870-18F6DD24F5BA}"/>
              </a:ext>
            </a:extLst>
          </p:cNvPr>
          <p:cNvSpPr txBox="1"/>
          <p:nvPr/>
        </p:nvSpPr>
        <p:spPr>
          <a:xfrm>
            <a:off x="1854200" y="4394199"/>
            <a:ext cx="5814477" cy="369332"/>
          </a:xfrm>
          <a:prstGeom prst="rect">
            <a:avLst/>
          </a:prstGeom>
          <a:noFill/>
        </p:spPr>
        <p:txBody>
          <a:bodyPr wrap="none" rtlCol="0">
            <a:spAutoFit/>
          </a:bodyPr>
          <a:lstStyle/>
          <a:p>
            <a:r>
              <a:rPr lang="en-US" dirty="0">
                <a:solidFill>
                  <a:schemeClr val="bg1"/>
                </a:solidFill>
              </a:rPr>
              <a:t>https://</a:t>
            </a:r>
            <a:r>
              <a:rPr lang="en-US" dirty="0" err="1">
                <a:solidFill>
                  <a:schemeClr val="bg1"/>
                </a:solidFill>
              </a:rPr>
              <a:t>istio.io</a:t>
            </a:r>
            <a:r>
              <a:rPr lang="en-US" dirty="0">
                <a:solidFill>
                  <a:schemeClr val="bg1"/>
                </a:solidFill>
              </a:rPr>
              <a:t>/docs/concepts/what-is-</a:t>
            </a:r>
            <a:r>
              <a:rPr lang="en-US" dirty="0" err="1">
                <a:solidFill>
                  <a:schemeClr val="bg1"/>
                </a:solidFill>
              </a:rPr>
              <a:t>istio</a:t>
            </a:r>
            <a:r>
              <a:rPr lang="en-US" dirty="0">
                <a:solidFill>
                  <a:schemeClr val="bg1"/>
                </a:solidFill>
              </a:rPr>
              <a:t>/</a:t>
            </a:r>
            <a:r>
              <a:rPr lang="en-US" dirty="0" err="1">
                <a:solidFill>
                  <a:schemeClr val="bg1"/>
                </a:solidFill>
              </a:rPr>
              <a:t>overview.html</a:t>
            </a:r>
            <a:endParaRPr lang="en-US" dirty="0">
              <a:solidFill>
                <a:schemeClr val="bg1"/>
              </a:solidFill>
            </a:endParaRPr>
          </a:p>
        </p:txBody>
      </p:sp>
    </p:spTree>
    <p:extLst>
      <p:ext uri="{BB962C8B-B14F-4D97-AF65-F5344CB8AC3E}">
        <p14:creationId xmlns:p14="http://schemas.microsoft.com/office/powerpoint/2010/main" val="15239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A98E-AFAC-234E-9583-329CBCC6811A}"/>
              </a:ext>
            </a:extLst>
          </p:cNvPr>
          <p:cNvSpPr>
            <a:spLocks noGrp="1"/>
          </p:cNvSpPr>
          <p:nvPr>
            <p:ph type="title"/>
          </p:nvPr>
        </p:nvSpPr>
        <p:spPr/>
        <p:txBody>
          <a:bodyPr/>
          <a:lstStyle/>
          <a:p>
            <a:r>
              <a:rPr lang="en-US" dirty="0"/>
              <a:t>Canary Deployment using Request Routing</a:t>
            </a:r>
          </a:p>
        </p:txBody>
      </p:sp>
      <p:sp>
        <p:nvSpPr>
          <p:cNvPr id="3" name="Content Placeholder 2">
            <a:extLst>
              <a:ext uri="{FF2B5EF4-FFF2-40B4-BE49-F238E27FC236}">
                <a16:creationId xmlns:a16="http://schemas.microsoft.com/office/drawing/2014/main" id="{98B28BCC-1B3B-054B-AFDF-EBE0C59C4DD4}"/>
              </a:ext>
            </a:extLst>
          </p:cNvPr>
          <p:cNvSpPr>
            <a:spLocks noGrp="1"/>
          </p:cNvSpPr>
          <p:nvPr>
            <p:ph idx="1"/>
          </p:nvPr>
        </p:nvSpPr>
        <p:spPr/>
        <p:txBody>
          <a:bodyPr/>
          <a:lstStyle/>
          <a:p>
            <a:r>
              <a:rPr lang="en-US" sz="1400" dirty="0" err="1">
                <a:latin typeface="Courier" pitchFamily="2" charset="0"/>
              </a:rPr>
              <a:t>apiVersion</a:t>
            </a:r>
            <a:r>
              <a:rPr lang="en-US" sz="1400" dirty="0">
                <a:latin typeface="Courier" pitchFamily="2" charset="0"/>
              </a:rPr>
              <a:t>: </a:t>
            </a:r>
            <a:r>
              <a:rPr lang="en-US" sz="1400" dirty="0" err="1">
                <a:latin typeface="Courier" pitchFamily="2" charset="0"/>
              </a:rPr>
              <a:t>config.istio.io</a:t>
            </a:r>
            <a:r>
              <a:rPr lang="en-US" sz="1400" dirty="0">
                <a:latin typeface="Courier" pitchFamily="2" charset="0"/>
              </a:rPr>
              <a:t>/v1alpha2</a:t>
            </a:r>
          </a:p>
          <a:p>
            <a:r>
              <a:rPr lang="en-US" sz="1400" dirty="0">
                <a:latin typeface="Courier" pitchFamily="2" charset="0"/>
              </a:rPr>
              <a:t>kind: </a:t>
            </a:r>
            <a:r>
              <a:rPr lang="en-US" sz="1400" dirty="0" err="1">
                <a:latin typeface="Courier" pitchFamily="2" charset="0"/>
              </a:rPr>
              <a:t>RouteRule</a:t>
            </a:r>
            <a:endParaRPr lang="en-US" sz="1400" dirty="0">
              <a:latin typeface="Courier" pitchFamily="2" charset="0"/>
            </a:endParaRPr>
          </a:p>
          <a:p>
            <a:r>
              <a:rPr lang="en-US" sz="1400" dirty="0">
                <a:latin typeface="Courier" pitchFamily="2" charset="0"/>
              </a:rPr>
              <a:t>metadata:</a:t>
            </a:r>
          </a:p>
          <a:p>
            <a:r>
              <a:rPr lang="en-US" sz="1400" dirty="0">
                <a:latin typeface="Courier" pitchFamily="2" charset="0"/>
              </a:rPr>
              <a:t>  name: greeting-default</a:t>
            </a:r>
          </a:p>
          <a:p>
            <a:r>
              <a:rPr lang="en-US" sz="1400" dirty="0">
                <a:latin typeface="Courier" pitchFamily="2" charset="0"/>
              </a:rPr>
              <a:t>spec:</a:t>
            </a:r>
          </a:p>
          <a:p>
            <a:r>
              <a:rPr lang="en-US" sz="1400" dirty="0">
                <a:latin typeface="Courier" pitchFamily="2" charset="0"/>
              </a:rPr>
              <a:t>  destination:</a:t>
            </a:r>
          </a:p>
          <a:p>
            <a:r>
              <a:rPr lang="en-US" sz="1400" dirty="0">
                <a:latin typeface="Courier" pitchFamily="2" charset="0"/>
              </a:rPr>
              <a:t>    name: greeting</a:t>
            </a:r>
          </a:p>
          <a:p>
            <a:r>
              <a:rPr lang="en-US" sz="1400" dirty="0">
                <a:latin typeface="Courier" pitchFamily="2" charset="0"/>
              </a:rPr>
              <a:t>  route:</a:t>
            </a:r>
          </a:p>
          <a:p>
            <a:r>
              <a:rPr lang="en-US" sz="1400" dirty="0">
                <a:latin typeface="Courier" pitchFamily="2" charset="0"/>
              </a:rPr>
              <a:t>  - labels:</a:t>
            </a:r>
          </a:p>
          <a:p>
            <a:r>
              <a:rPr lang="en-US" sz="1400" dirty="0">
                <a:latin typeface="Courier" pitchFamily="2" charset="0"/>
              </a:rPr>
              <a:t>      greeting: hello</a:t>
            </a:r>
          </a:p>
          <a:p>
            <a:r>
              <a:rPr lang="en-US" sz="1400" dirty="0">
                <a:latin typeface="Courier" pitchFamily="2" charset="0"/>
              </a:rPr>
              <a:t>    weight: 90</a:t>
            </a:r>
          </a:p>
          <a:p>
            <a:r>
              <a:rPr lang="en-US" sz="1400" dirty="0">
                <a:latin typeface="Courier" pitchFamily="2" charset="0"/>
              </a:rPr>
              <a:t>  - labels:</a:t>
            </a:r>
          </a:p>
          <a:p>
            <a:r>
              <a:rPr lang="en-US" sz="1400" dirty="0">
                <a:latin typeface="Courier" pitchFamily="2" charset="0"/>
              </a:rPr>
              <a:t>      greeting: howdy</a:t>
            </a:r>
          </a:p>
          <a:p>
            <a:r>
              <a:rPr lang="en-US" sz="1400" dirty="0">
                <a:latin typeface="Courier" pitchFamily="2" charset="0"/>
              </a:rPr>
              <a:t>    weight: 10</a:t>
            </a:r>
          </a:p>
        </p:txBody>
      </p:sp>
    </p:spTree>
    <p:extLst>
      <p:ext uri="{BB962C8B-B14F-4D97-AF65-F5344CB8AC3E}">
        <p14:creationId xmlns:p14="http://schemas.microsoft.com/office/powerpoint/2010/main" val="223640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5780F5-4ED2-9748-8DE0-11B09E2FED4F}"/>
              </a:ext>
            </a:extLst>
          </p:cNvPr>
          <p:cNvSpPr>
            <a:spLocks noGrp="1"/>
          </p:cNvSpPr>
          <p:nvPr>
            <p:ph sz="quarter" idx="10"/>
          </p:nvPr>
        </p:nvSpPr>
        <p:spPr/>
        <p:txBody>
          <a:bodyPr/>
          <a:lstStyle/>
          <a:p>
            <a:r>
              <a:rPr lang="en-US" dirty="0"/>
              <a:t>Canary Deployment using </a:t>
            </a:r>
            <a:r>
              <a:rPr lang="en-US" dirty="0" err="1"/>
              <a:t>Istio</a:t>
            </a:r>
            <a:endParaRPr lang="en-US" dirty="0"/>
          </a:p>
        </p:txBody>
      </p:sp>
    </p:spTree>
    <p:extLst>
      <p:ext uri="{BB962C8B-B14F-4D97-AF65-F5344CB8AC3E}">
        <p14:creationId xmlns:p14="http://schemas.microsoft.com/office/powerpoint/2010/main" val="376682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B233-B879-4E42-837E-F7CFA3900E30}"/>
              </a:ext>
            </a:extLst>
          </p:cNvPr>
          <p:cNvSpPr>
            <a:spLocks noGrp="1"/>
          </p:cNvSpPr>
          <p:nvPr>
            <p:ph type="title"/>
          </p:nvPr>
        </p:nvSpPr>
        <p:spPr/>
        <p:txBody>
          <a:bodyPr/>
          <a:lstStyle/>
          <a:p>
            <a:r>
              <a:rPr lang="en-US" dirty="0"/>
              <a:t>Fault Injection</a:t>
            </a:r>
          </a:p>
        </p:txBody>
      </p:sp>
      <p:sp>
        <p:nvSpPr>
          <p:cNvPr id="3" name="Content Placeholder 2">
            <a:extLst>
              <a:ext uri="{FF2B5EF4-FFF2-40B4-BE49-F238E27FC236}">
                <a16:creationId xmlns:a16="http://schemas.microsoft.com/office/drawing/2014/main" id="{223DA3D0-055D-6A4B-B2FA-9E2CE08D8422}"/>
              </a:ext>
            </a:extLst>
          </p:cNvPr>
          <p:cNvSpPr>
            <a:spLocks noGrp="1"/>
          </p:cNvSpPr>
          <p:nvPr>
            <p:ph idx="1"/>
          </p:nvPr>
        </p:nvSpPr>
        <p:spPr/>
        <p:txBody>
          <a:bodyPr/>
          <a:lstStyle/>
          <a:p>
            <a:pPr marL="342900" indent="-342900">
              <a:buFont typeface="Arial" panose="020B0604020202020204" pitchFamily="34" charset="0"/>
              <a:buChar char="•"/>
            </a:pPr>
            <a:r>
              <a:rPr lang="en-US" dirty="0"/>
              <a:t>Can inject delays</a:t>
            </a:r>
          </a:p>
          <a:p>
            <a:pPr marL="342900" indent="-342900">
              <a:buFont typeface="Arial" panose="020B0604020202020204" pitchFamily="34" charset="0"/>
              <a:buChar char="•"/>
            </a:pPr>
            <a:r>
              <a:rPr lang="en-US" dirty="0"/>
              <a:t>Force timeouts of your services</a:t>
            </a:r>
          </a:p>
          <a:p>
            <a:pPr marL="342900" indent="-342900">
              <a:buFont typeface="Arial" panose="020B0604020202020204" pitchFamily="34" charset="0"/>
              <a:buChar char="•"/>
            </a:pPr>
            <a:r>
              <a:rPr lang="en-US" dirty="0"/>
              <a:t>Configure latency and spikes</a:t>
            </a:r>
          </a:p>
          <a:p>
            <a:pPr marL="342900" indent="-342900">
              <a:buFont typeface="Arial" panose="020B0604020202020204" pitchFamily="34" charset="0"/>
              <a:buChar char="•"/>
            </a:pPr>
            <a:r>
              <a:rPr lang="en-US" dirty="0"/>
              <a:t>Other undesirable effects</a:t>
            </a:r>
          </a:p>
        </p:txBody>
      </p:sp>
    </p:spTree>
    <p:extLst>
      <p:ext uri="{BB962C8B-B14F-4D97-AF65-F5344CB8AC3E}">
        <p14:creationId xmlns:p14="http://schemas.microsoft.com/office/powerpoint/2010/main" val="43284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FD7828-A442-F947-A894-E0B4B0714B46}"/>
              </a:ext>
            </a:extLst>
          </p:cNvPr>
          <p:cNvSpPr/>
          <p:nvPr/>
        </p:nvSpPr>
        <p:spPr>
          <a:xfrm>
            <a:off x="477042" y="903397"/>
            <a:ext cx="3962399" cy="2677656"/>
          </a:xfrm>
          <a:prstGeom prst="rect">
            <a:avLst/>
          </a:prstGeom>
          <a:solidFill>
            <a:schemeClr val="tx1"/>
          </a:solidFill>
        </p:spPr>
        <p:txBody>
          <a:bodyPr wrap="square">
            <a:spAutoFit/>
          </a:bodyPr>
          <a:lstStyle/>
          <a:p>
            <a:r>
              <a:rPr lang="en-US" sz="1200" dirty="0" err="1">
                <a:solidFill>
                  <a:schemeClr val="bg1"/>
                </a:solidFill>
                <a:latin typeface="Courier" pitchFamily="2" charset="0"/>
              </a:rPr>
              <a:t>apiVersion</a:t>
            </a:r>
            <a:r>
              <a:rPr lang="en-US" sz="1200" dirty="0">
                <a:solidFill>
                  <a:schemeClr val="bg1"/>
                </a:solidFill>
                <a:latin typeface="Courier" pitchFamily="2" charset="0"/>
              </a:rPr>
              <a:t>: </a:t>
            </a:r>
            <a:r>
              <a:rPr lang="en-US" sz="1200" dirty="0" err="1">
                <a:solidFill>
                  <a:schemeClr val="bg1"/>
                </a:solidFill>
                <a:latin typeface="Courier" pitchFamily="2" charset="0"/>
              </a:rPr>
              <a:t>config.istio.io</a:t>
            </a:r>
            <a:r>
              <a:rPr lang="en-US" sz="1200" dirty="0">
                <a:solidFill>
                  <a:schemeClr val="bg1"/>
                </a:solidFill>
                <a:latin typeface="Courier" pitchFamily="2" charset="0"/>
              </a:rPr>
              <a:t>/v1alpha2</a:t>
            </a:r>
          </a:p>
          <a:p>
            <a:r>
              <a:rPr lang="en-US" sz="1200" dirty="0">
                <a:solidFill>
                  <a:schemeClr val="bg1"/>
                </a:solidFill>
                <a:latin typeface="Courier" pitchFamily="2" charset="0"/>
              </a:rPr>
              <a:t>kind: </a:t>
            </a:r>
            <a:r>
              <a:rPr lang="en-US" sz="1200" dirty="0" err="1">
                <a:solidFill>
                  <a:schemeClr val="bg1"/>
                </a:solidFill>
                <a:latin typeface="Courier" pitchFamily="2" charset="0"/>
              </a:rPr>
              <a:t>RouteRule</a:t>
            </a:r>
            <a:endParaRPr lang="en-US" sz="1200" dirty="0">
              <a:solidFill>
                <a:schemeClr val="bg1"/>
              </a:solidFill>
              <a:latin typeface="Courier" pitchFamily="2" charset="0"/>
            </a:endParaRPr>
          </a:p>
          <a:p>
            <a:r>
              <a:rPr lang="en-US" sz="1200" dirty="0">
                <a:solidFill>
                  <a:schemeClr val="bg1"/>
                </a:solidFill>
                <a:latin typeface="Courier" pitchFamily="2" charset="0"/>
              </a:rPr>
              <a:t>metadata:</a:t>
            </a:r>
          </a:p>
          <a:p>
            <a:r>
              <a:rPr lang="en-US" sz="1200" dirty="0">
                <a:solidFill>
                  <a:schemeClr val="bg1"/>
                </a:solidFill>
                <a:latin typeface="Courier" pitchFamily="2" charset="0"/>
              </a:rPr>
              <a:t>  name: greeting-delay</a:t>
            </a:r>
          </a:p>
          <a:p>
            <a:r>
              <a:rPr lang="en-US" sz="1200" dirty="0">
                <a:solidFill>
                  <a:schemeClr val="bg1"/>
                </a:solidFill>
                <a:latin typeface="Courier" pitchFamily="2" charset="0"/>
              </a:rPr>
              <a:t>spec:</a:t>
            </a:r>
          </a:p>
          <a:p>
            <a:r>
              <a:rPr lang="en-US" sz="1200" dirty="0">
                <a:solidFill>
                  <a:schemeClr val="bg1"/>
                </a:solidFill>
                <a:latin typeface="Courier" pitchFamily="2" charset="0"/>
              </a:rPr>
              <a:t>  destination:</a:t>
            </a:r>
          </a:p>
          <a:p>
            <a:r>
              <a:rPr lang="en-US" sz="1200" dirty="0">
                <a:solidFill>
                  <a:schemeClr val="bg1"/>
                </a:solidFill>
                <a:latin typeface="Courier" pitchFamily="2" charset="0"/>
              </a:rPr>
              <a:t>    name: greeting</a:t>
            </a:r>
          </a:p>
          <a:p>
            <a:r>
              <a:rPr lang="en-US" sz="1200" dirty="0">
                <a:solidFill>
                  <a:schemeClr val="bg1"/>
                </a:solidFill>
                <a:latin typeface="Courier" pitchFamily="2" charset="0"/>
              </a:rPr>
              <a:t>  route:</a:t>
            </a:r>
          </a:p>
          <a:p>
            <a:r>
              <a:rPr lang="en-US" sz="1200" dirty="0">
                <a:solidFill>
                  <a:schemeClr val="bg1"/>
                </a:solidFill>
                <a:latin typeface="Courier" pitchFamily="2" charset="0"/>
              </a:rPr>
              <a:t>  - labels:</a:t>
            </a:r>
          </a:p>
          <a:p>
            <a:r>
              <a:rPr lang="en-US" sz="1200" dirty="0">
                <a:solidFill>
                  <a:schemeClr val="bg1"/>
                </a:solidFill>
                <a:latin typeface="Courier" pitchFamily="2" charset="0"/>
              </a:rPr>
              <a:t>      greeting: hello</a:t>
            </a:r>
          </a:p>
          <a:p>
            <a:r>
              <a:rPr lang="en-US" sz="1200" dirty="0">
                <a:solidFill>
                  <a:schemeClr val="bg1"/>
                </a:solidFill>
                <a:latin typeface="Courier" pitchFamily="2" charset="0"/>
              </a:rPr>
              <a:t>  </a:t>
            </a:r>
            <a:r>
              <a:rPr lang="en-US" sz="1200" dirty="0" err="1">
                <a:solidFill>
                  <a:schemeClr val="bg1"/>
                </a:solidFill>
                <a:latin typeface="Courier" pitchFamily="2" charset="0"/>
              </a:rPr>
              <a:t>httpFault</a:t>
            </a:r>
            <a:r>
              <a:rPr lang="en-US" sz="1200" dirty="0">
                <a:solidFill>
                  <a:schemeClr val="bg1"/>
                </a:solidFill>
                <a:latin typeface="Courier" pitchFamily="2" charset="0"/>
              </a:rPr>
              <a:t>:</a:t>
            </a:r>
          </a:p>
          <a:p>
            <a:r>
              <a:rPr lang="en-US" sz="1200" dirty="0">
                <a:solidFill>
                  <a:schemeClr val="bg1"/>
                </a:solidFill>
                <a:latin typeface="Courier" pitchFamily="2" charset="0"/>
              </a:rPr>
              <a:t>    delay:</a:t>
            </a:r>
          </a:p>
          <a:p>
            <a:r>
              <a:rPr lang="en-US" sz="1200" dirty="0">
                <a:solidFill>
                  <a:schemeClr val="bg1"/>
                </a:solidFill>
                <a:latin typeface="Courier" pitchFamily="2" charset="0"/>
              </a:rPr>
              <a:t>      percent: 10</a:t>
            </a:r>
          </a:p>
          <a:p>
            <a:r>
              <a:rPr lang="en-US" sz="1200" dirty="0">
                <a:solidFill>
                  <a:schemeClr val="bg1"/>
                </a:solidFill>
                <a:latin typeface="Courier" pitchFamily="2" charset="0"/>
              </a:rPr>
              <a:t>      </a:t>
            </a:r>
            <a:r>
              <a:rPr lang="en-US" sz="1200" dirty="0" err="1">
                <a:solidFill>
                  <a:schemeClr val="bg1"/>
                </a:solidFill>
                <a:latin typeface="Courier" pitchFamily="2" charset="0"/>
              </a:rPr>
              <a:t>fixedDelay</a:t>
            </a:r>
            <a:r>
              <a:rPr lang="en-US" sz="1200" dirty="0">
                <a:solidFill>
                  <a:schemeClr val="bg1"/>
                </a:solidFill>
                <a:latin typeface="Courier" pitchFamily="2" charset="0"/>
              </a:rPr>
              <a:t>: 5s</a:t>
            </a:r>
          </a:p>
        </p:txBody>
      </p:sp>
      <p:sp>
        <p:nvSpPr>
          <p:cNvPr id="6" name="Title 5">
            <a:extLst>
              <a:ext uri="{FF2B5EF4-FFF2-40B4-BE49-F238E27FC236}">
                <a16:creationId xmlns:a16="http://schemas.microsoft.com/office/drawing/2014/main" id="{CA9EB067-FF9D-F144-857A-EFE7D5D71A91}"/>
              </a:ext>
            </a:extLst>
          </p:cNvPr>
          <p:cNvSpPr>
            <a:spLocks noGrp="1"/>
          </p:cNvSpPr>
          <p:nvPr>
            <p:ph type="title"/>
          </p:nvPr>
        </p:nvSpPr>
        <p:spPr/>
        <p:txBody>
          <a:bodyPr/>
          <a:lstStyle/>
          <a:p>
            <a:r>
              <a:rPr lang="en-US" dirty="0"/>
              <a:t>5 seconds delay in 10% of requests</a:t>
            </a:r>
          </a:p>
        </p:txBody>
      </p:sp>
    </p:spTree>
    <p:extLst>
      <p:ext uri="{BB962C8B-B14F-4D97-AF65-F5344CB8AC3E}">
        <p14:creationId xmlns:p14="http://schemas.microsoft.com/office/powerpoint/2010/main" val="24225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FD7828-A442-F947-A894-E0B4B0714B46}"/>
              </a:ext>
            </a:extLst>
          </p:cNvPr>
          <p:cNvSpPr/>
          <p:nvPr/>
        </p:nvSpPr>
        <p:spPr>
          <a:xfrm>
            <a:off x="448734" y="369997"/>
            <a:ext cx="3962399" cy="3970318"/>
          </a:xfrm>
          <a:prstGeom prst="rect">
            <a:avLst/>
          </a:prstGeom>
          <a:solidFill>
            <a:schemeClr val="tx1"/>
          </a:solidFill>
        </p:spPr>
        <p:txBody>
          <a:bodyPr wrap="square">
            <a:spAutoFit/>
          </a:bodyPr>
          <a:lstStyle/>
          <a:p>
            <a:r>
              <a:rPr lang="en-US" sz="1200" dirty="0" err="1">
                <a:solidFill>
                  <a:schemeClr val="bg1"/>
                </a:solidFill>
                <a:latin typeface="Courier" pitchFamily="2" charset="0"/>
              </a:rPr>
              <a:t>apiVersion</a:t>
            </a:r>
            <a:r>
              <a:rPr lang="en-US" sz="1200" dirty="0">
                <a:solidFill>
                  <a:schemeClr val="bg1"/>
                </a:solidFill>
                <a:latin typeface="Courier" pitchFamily="2" charset="0"/>
              </a:rPr>
              <a:t>: </a:t>
            </a:r>
            <a:r>
              <a:rPr lang="en-US" sz="1200" dirty="0" err="1">
                <a:solidFill>
                  <a:schemeClr val="bg1"/>
                </a:solidFill>
                <a:latin typeface="Courier" pitchFamily="2" charset="0"/>
              </a:rPr>
              <a:t>config.istio.io</a:t>
            </a:r>
            <a:r>
              <a:rPr lang="en-US" sz="1200" dirty="0">
                <a:solidFill>
                  <a:schemeClr val="bg1"/>
                </a:solidFill>
                <a:latin typeface="Courier" pitchFamily="2" charset="0"/>
              </a:rPr>
              <a:t>/v1alpha2</a:t>
            </a:r>
          </a:p>
          <a:p>
            <a:r>
              <a:rPr lang="en-US" sz="1200" dirty="0">
                <a:solidFill>
                  <a:schemeClr val="bg1"/>
                </a:solidFill>
                <a:latin typeface="Courier" pitchFamily="2" charset="0"/>
              </a:rPr>
              <a:t>kind: </a:t>
            </a:r>
            <a:r>
              <a:rPr lang="en-US" sz="1200" dirty="0" err="1">
                <a:solidFill>
                  <a:schemeClr val="bg1"/>
                </a:solidFill>
                <a:latin typeface="Courier" pitchFamily="2" charset="0"/>
              </a:rPr>
              <a:t>RouteRule</a:t>
            </a:r>
            <a:endParaRPr lang="en-US" sz="1200" dirty="0">
              <a:solidFill>
                <a:schemeClr val="bg1"/>
              </a:solidFill>
              <a:latin typeface="Courier" pitchFamily="2" charset="0"/>
            </a:endParaRPr>
          </a:p>
          <a:p>
            <a:r>
              <a:rPr lang="en-US" sz="1200" dirty="0">
                <a:solidFill>
                  <a:schemeClr val="bg1"/>
                </a:solidFill>
                <a:latin typeface="Courier" pitchFamily="2" charset="0"/>
              </a:rPr>
              <a:t>metadata:</a:t>
            </a:r>
          </a:p>
          <a:p>
            <a:r>
              <a:rPr lang="en-US" sz="1200" dirty="0">
                <a:solidFill>
                  <a:schemeClr val="bg1"/>
                </a:solidFill>
                <a:latin typeface="Courier" pitchFamily="2" charset="0"/>
              </a:rPr>
              <a:t>  name: greeting-delay-abort</a:t>
            </a:r>
          </a:p>
          <a:p>
            <a:r>
              <a:rPr lang="en-US" sz="1200" dirty="0">
                <a:solidFill>
                  <a:schemeClr val="bg1"/>
                </a:solidFill>
                <a:latin typeface="Courier" pitchFamily="2" charset="0"/>
              </a:rPr>
              <a:t>spec:</a:t>
            </a:r>
          </a:p>
          <a:p>
            <a:r>
              <a:rPr lang="en-US" sz="1200" dirty="0">
                <a:solidFill>
                  <a:schemeClr val="bg1"/>
                </a:solidFill>
                <a:latin typeface="Courier" pitchFamily="2" charset="0"/>
              </a:rPr>
              <a:t>  destination:</a:t>
            </a:r>
          </a:p>
          <a:p>
            <a:r>
              <a:rPr lang="en-US" sz="1200" dirty="0">
                <a:solidFill>
                  <a:schemeClr val="bg1"/>
                </a:solidFill>
                <a:latin typeface="Courier" pitchFamily="2" charset="0"/>
              </a:rPr>
              <a:t>    name: greeting</a:t>
            </a:r>
          </a:p>
          <a:p>
            <a:r>
              <a:rPr lang="en-US" sz="1200" dirty="0">
                <a:solidFill>
                  <a:schemeClr val="bg1"/>
                </a:solidFill>
                <a:latin typeface="Courier" pitchFamily="2" charset="0"/>
              </a:rPr>
              <a:t>  match:</a:t>
            </a:r>
          </a:p>
          <a:p>
            <a:r>
              <a:rPr lang="en-US" sz="1200" dirty="0">
                <a:solidFill>
                  <a:schemeClr val="bg1"/>
                </a:solidFill>
                <a:latin typeface="Courier" pitchFamily="2" charset="0"/>
              </a:rPr>
              <a:t>    source:</a:t>
            </a:r>
          </a:p>
          <a:p>
            <a:r>
              <a:rPr lang="en-US" sz="1200" dirty="0">
                <a:solidFill>
                  <a:schemeClr val="bg1"/>
                </a:solidFill>
                <a:latin typeface="Courier" pitchFamily="2" charset="0"/>
              </a:rPr>
              <a:t>      name: </a:t>
            </a:r>
            <a:r>
              <a:rPr lang="en-US" sz="1200" dirty="0" err="1">
                <a:solidFill>
                  <a:schemeClr val="bg1"/>
                </a:solidFill>
                <a:latin typeface="Courier" pitchFamily="2" charset="0"/>
              </a:rPr>
              <a:t>webapp</a:t>
            </a:r>
            <a:endParaRPr lang="en-US" sz="1200" dirty="0">
              <a:solidFill>
                <a:schemeClr val="bg1"/>
              </a:solidFill>
              <a:latin typeface="Courier" pitchFamily="2" charset="0"/>
            </a:endParaRPr>
          </a:p>
          <a:p>
            <a:r>
              <a:rPr lang="en-US" sz="1200" dirty="0">
                <a:solidFill>
                  <a:schemeClr val="bg1"/>
                </a:solidFill>
                <a:latin typeface="Courier" pitchFamily="2" charset="0"/>
              </a:rPr>
              <a:t>      labels:</a:t>
            </a:r>
          </a:p>
          <a:p>
            <a:r>
              <a:rPr lang="en-US" sz="1200" dirty="0">
                <a:solidFill>
                  <a:schemeClr val="bg1"/>
                </a:solidFill>
                <a:latin typeface="Courier" pitchFamily="2" charset="0"/>
              </a:rPr>
              <a:t>        version: v2</a:t>
            </a:r>
          </a:p>
          <a:p>
            <a:r>
              <a:rPr lang="en-US" sz="1200" dirty="0">
                <a:solidFill>
                  <a:schemeClr val="bg1"/>
                </a:solidFill>
                <a:latin typeface="Courier" pitchFamily="2" charset="0"/>
              </a:rPr>
              <a:t>  route:</a:t>
            </a:r>
          </a:p>
          <a:p>
            <a:r>
              <a:rPr lang="en-US" sz="1200" dirty="0">
                <a:solidFill>
                  <a:schemeClr val="bg1"/>
                </a:solidFill>
                <a:latin typeface="Courier" pitchFamily="2" charset="0"/>
              </a:rPr>
              <a:t>  - labels:</a:t>
            </a:r>
          </a:p>
          <a:p>
            <a:r>
              <a:rPr lang="en-US" sz="1200" dirty="0">
                <a:solidFill>
                  <a:schemeClr val="bg1"/>
                </a:solidFill>
                <a:latin typeface="Courier" pitchFamily="2" charset="0"/>
              </a:rPr>
              <a:t>      greeting: howdy</a:t>
            </a:r>
          </a:p>
          <a:p>
            <a:r>
              <a:rPr lang="en-US" sz="1200" dirty="0">
                <a:solidFill>
                  <a:schemeClr val="bg1"/>
                </a:solidFill>
                <a:latin typeface="Courier" pitchFamily="2" charset="0"/>
              </a:rPr>
              <a:t>  </a:t>
            </a:r>
            <a:r>
              <a:rPr lang="en-US" sz="1200" dirty="0" err="1">
                <a:solidFill>
                  <a:schemeClr val="bg1"/>
                </a:solidFill>
                <a:latin typeface="Courier" pitchFamily="2" charset="0"/>
              </a:rPr>
              <a:t>httpFault</a:t>
            </a:r>
            <a:r>
              <a:rPr lang="en-US" sz="1200" dirty="0">
                <a:solidFill>
                  <a:schemeClr val="bg1"/>
                </a:solidFill>
                <a:latin typeface="Courier" pitchFamily="2" charset="0"/>
              </a:rPr>
              <a:t>:</a:t>
            </a:r>
          </a:p>
          <a:p>
            <a:r>
              <a:rPr lang="en-US" sz="1200" dirty="0">
                <a:solidFill>
                  <a:schemeClr val="bg1"/>
                </a:solidFill>
                <a:latin typeface="Courier" pitchFamily="2" charset="0"/>
              </a:rPr>
              <a:t>    delay:</a:t>
            </a:r>
          </a:p>
          <a:p>
            <a:r>
              <a:rPr lang="en-US" sz="1200" dirty="0">
                <a:solidFill>
                  <a:schemeClr val="bg1"/>
                </a:solidFill>
                <a:latin typeface="Courier" pitchFamily="2" charset="0"/>
              </a:rPr>
              <a:t>      </a:t>
            </a:r>
            <a:r>
              <a:rPr lang="en-US" sz="1200" dirty="0" err="1">
                <a:solidFill>
                  <a:schemeClr val="bg1"/>
                </a:solidFill>
                <a:latin typeface="Courier" pitchFamily="2" charset="0"/>
              </a:rPr>
              <a:t>fixedDelay</a:t>
            </a:r>
            <a:r>
              <a:rPr lang="en-US" sz="1200" dirty="0">
                <a:solidFill>
                  <a:schemeClr val="bg1"/>
                </a:solidFill>
                <a:latin typeface="Courier" pitchFamily="2" charset="0"/>
              </a:rPr>
              <a:t>: 5s</a:t>
            </a:r>
          </a:p>
          <a:p>
            <a:r>
              <a:rPr lang="en-US" sz="1200" dirty="0">
                <a:solidFill>
                  <a:schemeClr val="bg1"/>
                </a:solidFill>
                <a:latin typeface="Courier" pitchFamily="2" charset="0"/>
              </a:rPr>
              <a:t>    abort:</a:t>
            </a:r>
          </a:p>
          <a:p>
            <a:r>
              <a:rPr lang="en-US" sz="1200" dirty="0">
                <a:solidFill>
                  <a:schemeClr val="bg1"/>
                </a:solidFill>
                <a:latin typeface="Courier" pitchFamily="2" charset="0"/>
              </a:rPr>
              <a:t>      percent: 10</a:t>
            </a:r>
          </a:p>
          <a:p>
            <a:r>
              <a:rPr lang="en-US" sz="1200" dirty="0">
                <a:solidFill>
                  <a:schemeClr val="bg1"/>
                </a:solidFill>
                <a:latin typeface="Courier" pitchFamily="2" charset="0"/>
              </a:rPr>
              <a:t>      </a:t>
            </a:r>
            <a:r>
              <a:rPr lang="en-US" sz="1200" dirty="0" err="1">
                <a:solidFill>
                  <a:schemeClr val="bg1"/>
                </a:solidFill>
                <a:latin typeface="Courier" pitchFamily="2" charset="0"/>
              </a:rPr>
              <a:t>httpStatus</a:t>
            </a:r>
            <a:r>
              <a:rPr lang="en-US" sz="1200" dirty="0">
                <a:solidFill>
                  <a:schemeClr val="bg1"/>
                </a:solidFill>
                <a:latin typeface="Courier" pitchFamily="2" charset="0"/>
              </a:rPr>
              <a:t>: 400</a:t>
            </a:r>
          </a:p>
        </p:txBody>
      </p:sp>
      <p:sp>
        <p:nvSpPr>
          <p:cNvPr id="5" name="TextBox 4">
            <a:extLst>
              <a:ext uri="{FF2B5EF4-FFF2-40B4-BE49-F238E27FC236}">
                <a16:creationId xmlns:a16="http://schemas.microsoft.com/office/drawing/2014/main" id="{EC5DEB5D-1D72-134A-B630-B3DDB6A92F89}"/>
              </a:ext>
            </a:extLst>
          </p:cNvPr>
          <p:cNvSpPr txBox="1"/>
          <p:nvPr/>
        </p:nvSpPr>
        <p:spPr>
          <a:xfrm>
            <a:off x="4597401" y="369997"/>
            <a:ext cx="3818466"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Delay all requests from "</a:t>
            </a:r>
            <a:r>
              <a:rPr lang="en-US" sz="24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webapp</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v2" to "greeting howdy" by 5s</a:t>
            </a:r>
          </a:p>
          <a:p>
            <a:pPr marL="285750" indent="-285750">
              <a:buFont typeface="Arial" panose="020B0604020202020204" pitchFamily="34" charset="0"/>
              <a:buChar char="•"/>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Abort 10% of requests</a:t>
            </a:r>
          </a:p>
        </p:txBody>
      </p:sp>
    </p:spTree>
    <p:extLst>
      <p:ext uri="{BB962C8B-B14F-4D97-AF65-F5344CB8AC3E}">
        <p14:creationId xmlns:p14="http://schemas.microsoft.com/office/powerpoint/2010/main" val="142578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5FED34-0340-594D-ADEE-A0741E73A6AA}"/>
              </a:ext>
            </a:extLst>
          </p:cNvPr>
          <p:cNvSpPr>
            <a:spLocks noGrp="1"/>
          </p:cNvSpPr>
          <p:nvPr>
            <p:ph type="title"/>
          </p:nvPr>
        </p:nvSpPr>
        <p:spPr/>
        <p:txBody>
          <a:bodyPr/>
          <a:lstStyle/>
          <a:p>
            <a:r>
              <a:rPr lang="en-US" dirty="0"/>
              <a:t>Monitoring</a:t>
            </a:r>
          </a:p>
        </p:txBody>
      </p:sp>
    </p:spTree>
    <p:extLst>
      <p:ext uri="{BB962C8B-B14F-4D97-AF65-F5344CB8AC3E}">
        <p14:creationId xmlns:p14="http://schemas.microsoft.com/office/powerpoint/2010/main" val="18438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a:t>
            </a:r>
            <a:endParaRPr lang="en-US" b="1" dirty="0">
              <a:latin typeface="Amazon Ember" charset="0"/>
              <a:ea typeface="Amazon Ember" charset="0"/>
              <a:cs typeface="Amazon Ember" charset="0"/>
            </a:endParaRPr>
          </a:p>
        </p:txBody>
      </p:sp>
      <p:sp>
        <p:nvSpPr>
          <p:cNvPr id="4" name="Rectangle 3"/>
          <p:cNvSpPr/>
          <p:nvPr/>
        </p:nvSpPr>
        <p:spPr>
          <a:xfrm>
            <a:off x="1168400" y="2577294"/>
            <a:ext cx="6883400" cy="11938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mazon Ember" charset="0"/>
              <a:ea typeface="Amazon Ember" charset="0"/>
              <a:cs typeface="Amazon Ember" charset="0"/>
            </a:endParaRPr>
          </a:p>
        </p:txBody>
      </p:sp>
      <p:sp>
        <p:nvSpPr>
          <p:cNvPr id="5" name="Rectangle 4"/>
          <p:cNvSpPr/>
          <p:nvPr/>
        </p:nvSpPr>
        <p:spPr>
          <a:xfrm>
            <a:off x="1397000" y="2704294"/>
            <a:ext cx="1828800" cy="9398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Amazon Ember" charset="0"/>
                <a:ea typeface="Amazon Ember" charset="0"/>
                <a:cs typeface="Amazon Ember" charset="0"/>
              </a:rPr>
              <a:t>Nodes</a:t>
            </a:r>
            <a:br>
              <a:rPr lang="en-US" sz="1400" dirty="0">
                <a:latin typeface="Amazon Ember" charset="0"/>
                <a:ea typeface="Amazon Ember" charset="0"/>
                <a:cs typeface="Amazon Ember" charset="0"/>
              </a:rPr>
            </a:br>
            <a:br>
              <a:rPr lang="en-US" sz="1400" dirty="0">
                <a:latin typeface="Amazon Ember" charset="0"/>
                <a:ea typeface="Amazon Ember" charset="0"/>
                <a:cs typeface="Amazon Ember" charset="0"/>
              </a:rPr>
            </a:br>
            <a:r>
              <a:rPr lang="en-US" sz="1400" dirty="0">
                <a:latin typeface="Amazon Ember" charset="0"/>
                <a:ea typeface="Amazon Ember" charset="0"/>
                <a:cs typeface="Amazon Ember" charset="0"/>
              </a:rPr>
              <a:t>Node exporter</a:t>
            </a:r>
          </a:p>
        </p:txBody>
      </p:sp>
      <p:sp>
        <p:nvSpPr>
          <p:cNvPr id="6" name="Rectangle 5"/>
          <p:cNvSpPr/>
          <p:nvPr/>
        </p:nvSpPr>
        <p:spPr>
          <a:xfrm>
            <a:off x="3746500" y="2704294"/>
            <a:ext cx="1828800" cy="9398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Amazon Ember" charset="0"/>
                <a:ea typeface="Amazon Ember" charset="0"/>
                <a:cs typeface="Amazon Ember" charset="0"/>
              </a:rPr>
              <a:t>Pod/Container</a:t>
            </a:r>
          </a:p>
          <a:p>
            <a:pPr algn="ctr"/>
            <a:endParaRPr lang="en-US" sz="1400" dirty="0">
              <a:latin typeface="Amazon Ember" charset="0"/>
              <a:ea typeface="Amazon Ember" charset="0"/>
              <a:cs typeface="Amazon Ember" charset="0"/>
            </a:endParaRPr>
          </a:p>
          <a:p>
            <a:pPr algn="ctr"/>
            <a:r>
              <a:rPr lang="en-US" sz="1400" dirty="0" err="1">
                <a:latin typeface="Amazon Ember" charset="0"/>
                <a:ea typeface="Amazon Ember" charset="0"/>
                <a:cs typeface="Amazon Ember" charset="0"/>
              </a:rPr>
              <a:t>Kube</a:t>
            </a:r>
            <a:r>
              <a:rPr lang="en-US" sz="1400" dirty="0">
                <a:latin typeface="Amazon Ember" charset="0"/>
                <a:ea typeface="Amazon Ember" charset="0"/>
                <a:cs typeface="Amazon Ember" charset="0"/>
              </a:rPr>
              <a:t>-state-metrics</a:t>
            </a:r>
          </a:p>
          <a:p>
            <a:pPr algn="ctr"/>
            <a:r>
              <a:rPr lang="en-US" sz="1400" dirty="0" err="1">
                <a:latin typeface="Amazon Ember" charset="0"/>
                <a:ea typeface="Amazon Ember" charset="0"/>
                <a:cs typeface="Amazon Ember" charset="0"/>
              </a:rPr>
              <a:t>cAdvisor</a:t>
            </a:r>
            <a:endParaRPr lang="en-US" sz="1400" dirty="0">
              <a:latin typeface="Amazon Ember" charset="0"/>
              <a:ea typeface="Amazon Ember" charset="0"/>
              <a:cs typeface="Amazon Ember" charset="0"/>
            </a:endParaRPr>
          </a:p>
        </p:txBody>
      </p:sp>
      <p:sp>
        <p:nvSpPr>
          <p:cNvPr id="7" name="Rectangle 6"/>
          <p:cNvSpPr/>
          <p:nvPr/>
        </p:nvSpPr>
        <p:spPr>
          <a:xfrm>
            <a:off x="6096000" y="2704294"/>
            <a:ext cx="1828800" cy="9398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Amazon Ember" charset="0"/>
                <a:ea typeface="Amazon Ember" charset="0"/>
                <a:cs typeface="Amazon Ember" charset="0"/>
              </a:rPr>
              <a:t>Application</a:t>
            </a:r>
          </a:p>
          <a:p>
            <a:pPr algn="ctr"/>
            <a:endParaRPr lang="en-US" sz="1400" dirty="0">
              <a:latin typeface="Amazon Ember" charset="0"/>
              <a:ea typeface="Amazon Ember" charset="0"/>
              <a:cs typeface="Amazon Ember" charset="0"/>
            </a:endParaRPr>
          </a:p>
          <a:p>
            <a:pPr algn="ctr"/>
            <a:r>
              <a:rPr lang="en-US" sz="1400" dirty="0">
                <a:latin typeface="Amazon Ember" charset="0"/>
                <a:ea typeface="Amazon Ember" charset="0"/>
                <a:cs typeface="Amazon Ember" charset="0"/>
              </a:rPr>
              <a:t>/metrics</a:t>
            </a:r>
          </a:p>
          <a:p>
            <a:pPr algn="ctr"/>
            <a:r>
              <a:rPr lang="en-US" sz="1400" dirty="0">
                <a:latin typeface="Amazon Ember" charset="0"/>
                <a:ea typeface="Amazon Ember" charset="0"/>
                <a:cs typeface="Amazon Ember" charset="0"/>
              </a:rPr>
              <a:t>JMX</a:t>
            </a:r>
          </a:p>
        </p:txBody>
      </p:sp>
      <p:sp>
        <p:nvSpPr>
          <p:cNvPr id="8" name="Rectangle 7"/>
          <p:cNvSpPr/>
          <p:nvPr/>
        </p:nvSpPr>
        <p:spPr>
          <a:xfrm>
            <a:off x="1168400" y="1947884"/>
            <a:ext cx="6883400" cy="5486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Amazon Ember" charset="0"/>
                <a:ea typeface="Amazon Ember" charset="0"/>
                <a:cs typeface="Amazon Ember" charset="0"/>
              </a:rPr>
              <a:t>Cluster-wide Aggregator</a:t>
            </a:r>
          </a:p>
          <a:p>
            <a:pPr algn="ctr"/>
            <a:r>
              <a:rPr lang="en-US" sz="1400" dirty="0">
                <a:solidFill>
                  <a:schemeClr val="bg1"/>
                </a:solidFill>
                <a:latin typeface="Amazon Ember" charset="0"/>
                <a:ea typeface="Amazon Ember" charset="0"/>
                <a:cs typeface="Amazon Ember" charset="0"/>
              </a:rPr>
              <a:t>Prometheus, </a:t>
            </a:r>
            <a:r>
              <a:rPr lang="en-US" sz="1400" dirty="0" err="1">
                <a:solidFill>
                  <a:schemeClr val="bg1"/>
                </a:solidFill>
                <a:latin typeface="Amazon Ember" charset="0"/>
                <a:ea typeface="Amazon Ember" charset="0"/>
                <a:cs typeface="Amazon Ember" charset="0"/>
              </a:rPr>
              <a:t>Heapster</a:t>
            </a:r>
            <a:endParaRPr lang="en-US" sz="1400" dirty="0">
              <a:solidFill>
                <a:schemeClr val="bg1"/>
              </a:solidFill>
              <a:latin typeface="Amazon Ember" charset="0"/>
              <a:ea typeface="Amazon Ember" charset="0"/>
              <a:cs typeface="Amazon Ember" charset="0"/>
            </a:endParaRPr>
          </a:p>
        </p:txBody>
      </p:sp>
      <p:sp>
        <p:nvSpPr>
          <p:cNvPr id="9" name="Rectangle 8"/>
          <p:cNvSpPr/>
          <p:nvPr/>
        </p:nvSpPr>
        <p:spPr>
          <a:xfrm>
            <a:off x="1168400" y="642298"/>
            <a:ext cx="6883400" cy="54864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Amazon Ember" charset="0"/>
                <a:ea typeface="Amazon Ember" charset="0"/>
                <a:cs typeface="Amazon Ember" charset="0"/>
              </a:rPr>
              <a:t>Visualizer</a:t>
            </a:r>
          </a:p>
          <a:p>
            <a:pPr algn="ctr"/>
            <a:r>
              <a:rPr lang="en-US" sz="1400" dirty="0" err="1">
                <a:solidFill>
                  <a:schemeClr val="bg1"/>
                </a:solidFill>
                <a:latin typeface="Amazon Ember" charset="0"/>
                <a:ea typeface="Amazon Ember" charset="0"/>
                <a:cs typeface="Amazon Ember" charset="0"/>
              </a:rPr>
              <a:t>Grafana</a:t>
            </a:r>
            <a:r>
              <a:rPr lang="en-US" sz="1400" dirty="0">
                <a:solidFill>
                  <a:schemeClr val="bg1"/>
                </a:solidFill>
                <a:latin typeface="Amazon Ember" charset="0"/>
                <a:ea typeface="Amazon Ember" charset="0"/>
                <a:cs typeface="Amazon Ember" charset="0"/>
              </a:rPr>
              <a:t>, Kibana, Dashboard</a:t>
            </a:r>
          </a:p>
        </p:txBody>
      </p:sp>
      <p:sp>
        <p:nvSpPr>
          <p:cNvPr id="10" name="Rectangle 9"/>
          <p:cNvSpPr/>
          <p:nvPr/>
        </p:nvSpPr>
        <p:spPr>
          <a:xfrm>
            <a:off x="1168400" y="3855491"/>
            <a:ext cx="6883400" cy="6381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Amazon Ember" charset="0"/>
                <a:ea typeface="Amazon Ember" charset="0"/>
                <a:cs typeface="Amazon Ember" charset="0"/>
              </a:rPr>
              <a:t>Data Model</a:t>
            </a:r>
          </a:p>
          <a:p>
            <a:pPr algn="ctr"/>
            <a:r>
              <a:rPr lang="en-US" sz="1400" dirty="0" err="1">
                <a:solidFill>
                  <a:schemeClr val="bg1"/>
                </a:solidFill>
                <a:latin typeface="Amazon Ember" charset="0"/>
                <a:ea typeface="Amazon Ember" charset="0"/>
                <a:cs typeface="Amazon Ember" charset="0"/>
              </a:rPr>
              <a:t>InfluxDB</a:t>
            </a:r>
            <a:r>
              <a:rPr lang="en-US" sz="1400" dirty="0">
                <a:solidFill>
                  <a:schemeClr val="bg1"/>
                </a:solidFill>
                <a:latin typeface="Amazon Ember" charset="0"/>
                <a:ea typeface="Amazon Ember" charset="0"/>
                <a:cs typeface="Amazon Ember" charset="0"/>
              </a:rPr>
              <a:t>, Graphite</a:t>
            </a:r>
          </a:p>
        </p:txBody>
      </p:sp>
      <p:sp>
        <p:nvSpPr>
          <p:cNvPr id="11" name="Rectangle 10"/>
          <p:cNvSpPr/>
          <p:nvPr/>
        </p:nvSpPr>
        <p:spPr>
          <a:xfrm>
            <a:off x="1168400" y="1295091"/>
            <a:ext cx="6883400" cy="5486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Amazon Ember" charset="0"/>
                <a:ea typeface="Amazon Ember" charset="0"/>
                <a:cs typeface="Amazon Ember" charset="0"/>
              </a:rPr>
              <a:t>Alerting</a:t>
            </a:r>
          </a:p>
          <a:p>
            <a:pPr algn="ctr"/>
            <a:r>
              <a:rPr lang="en-US" sz="1400" dirty="0" err="1">
                <a:solidFill>
                  <a:schemeClr val="bg1"/>
                </a:solidFill>
                <a:latin typeface="Amazon Ember" charset="0"/>
                <a:ea typeface="Amazon Ember" charset="0"/>
                <a:cs typeface="Amazon Ember" charset="0"/>
              </a:rPr>
              <a:t>AlertManager</a:t>
            </a:r>
            <a:r>
              <a:rPr lang="en-US" sz="1400" dirty="0">
                <a:solidFill>
                  <a:schemeClr val="bg1"/>
                </a:solidFill>
                <a:latin typeface="Amazon Ember" charset="0"/>
                <a:ea typeface="Amazon Ember" charset="0"/>
                <a:cs typeface="Amazon Ember" charset="0"/>
              </a:rPr>
              <a:t>, </a:t>
            </a:r>
            <a:r>
              <a:rPr lang="en-US" sz="1400" dirty="0" err="1">
                <a:solidFill>
                  <a:schemeClr val="bg1"/>
                </a:solidFill>
                <a:latin typeface="Amazon Ember" charset="0"/>
                <a:ea typeface="Amazon Ember" charset="0"/>
                <a:cs typeface="Amazon Ember" charset="0"/>
              </a:rPr>
              <a:t>Kapacitor</a:t>
            </a:r>
            <a:endParaRPr lang="en-US" sz="1400" dirty="0">
              <a:solidFill>
                <a:schemeClr val="bg1"/>
              </a:solidFill>
              <a:latin typeface="Amazon Ember" charset="0"/>
              <a:ea typeface="Amazon Ember" charset="0"/>
              <a:cs typeface="Amazon Ember" charset="0"/>
            </a:endParaRPr>
          </a:p>
        </p:txBody>
      </p:sp>
    </p:spTree>
    <p:extLst>
      <p:ext uri="{BB962C8B-B14F-4D97-AF65-F5344CB8AC3E}">
        <p14:creationId xmlns:p14="http://schemas.microsoft.com/office/powerpoint/2010/main" val="292912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A136A1-FAF3-804E-89C0-D491B140E7B0}"/>
              </a:ext>
            </a:extLst>
          </p:cNvPr>
          <p:cNvSpPr>
            <a:spLocks noGrp="1"/>
          </p:cNvSpPr>
          <p:nvPr>
            <p:ph type="title"/>
          </p:nvPr>
        </p:nvSpPr>
        <p:spPr/>
        <p:txBody>
          <a:bodyPr/>
          <a:lstStyle/>
          <a:p>
            <a:r>
              <a:rPr lang="en-US" dirty="0"/>
              <a:t>Build Your Application</a:t>
            </a:r>
          </a:p>
        </p:txBody>
      </p:sp>
    </p:spTree>
    <p:extLst>
      <p:ext uri="{BB962C8B-B14F-4D97-AF65-F5344CB8AC3E}">
        <p14:creationId xmlns:p14="http://schemas.microsoft.com/office/powerpoint/2010/main" val="185676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X-Ray Service</a:t>
            </a: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151"/>
            <a:ext cx="9144000" cy="2235200"/>
          </a:xfrm>
          <a:prstGeom prst="rect">
            <a:avLst/>
          </a:prstGeom>
        </p:spPr>
      </p:pic>
      <p:sp>
        <p:nvSpPr>
          <p:cNvPr id="4" name="Rectangle 3">
            <a:extLst>
              <a:ext uri="{FF2B5EF4-FFF2-40B4-BE49-F238E27FC236}">
                <a16:creationId xmlns:a16="http://schemas.microsoft.com/office/drawing/2014/main" id="{3BA9D592-D6DD-014A-B49A-0D734E39FBB7}"/>
              </a:ext>
            </a:extLst>
          </p:cNvPr>
          <p:cNvSpPr/>
          <p:nvPr/>
        </p:nvSpPr>
        <p:spPr>
          <a:xfrm>
            <a:off x="3398809" y="1371600"/>
            <a:ext cx="1802920" cy="2317751"/>
          </a:xfrm>
          <a:prstGeom prst="rect">
            <a:avLst/>
          </a:prstGeom>
          <a:solidFill>
            <a:srgbClr val="142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65FF4A4-BB6C-5F49-9B70-DC0B0F263750}"/>
              </a:ext>
            </a:extLst>
          </p:cNvPr>
          <p:cNvSpPr/>
          <p:nvPr/>
        </p:nvSpPr>
        <p:spPr>
          <a:xfrm>
            <a:off x="5201729" y="1371600"/>
            <a:ext cx="1837426" cy="2317751"/>
          </a:xfrm>
          <a:prstGeom prst="rect">
            <a:avLst/>
          </a:prstGeom>
          <a:solidFill>
            <a:srgbClr val="142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2E1C3C-E707-B344-ACF1-0E927D682489}"/>
              </a:ext>
            </a:extLst>
          </p:cNvPr>
          <p:cNvSpPr/>
          <p:nvPr/>
        </p:nvSpPr>
        <p:spPr>
          <a:xfrm>
            <a:off x="7123978" y="1371598"/>
            <a:ext cx="1837426" cy="2317751"/>
          </a:xfrm>
          <a:prstGeom prst="rect">
            <a:avLst/>
          </a:prstGeom>
          <a:solidFill>
            <a:srgbClr val="142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A839FBE-1BC8-CA4F-9A29-BD7AF44CE01A}"/>
              </a:ext>
            </a:extLst>
          </p:cNvPr>
          <p:cNvSpPr/>
          <p:nvPr/>
        </p:nvSpPr>
        <p:spPr>
          <a:xfrm>
            <a:off x="6668218" y="2330569"/>
            <a:ext cx="852577" cy="399811"/>
          </a:xfrm>
          <a:prstGeom prst="rect">
            <a:avLst/>
          </a:prstGeom>
          <a:solidFill>
            <a:srgbClr val="142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757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0" nodeType="with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 SDK</a:t>
            </a:r>
          </a:p>
        </p:txBody>
      </p:sp>
      <p:sp>
        <p:nvSpPr>
          <p:cNvPr id="8" name="Content Placeholder 7">
            <a:extLst>
              <a:ext uri="{FF2B5EF4-FFF2-40B4-BE49-F238E27FC236}">
                <a16:creationId xmlns:a16="http://schemas.microsoft.com/office/drawing/2014/main" id="{CC3171AF-90C1-0847-A159-A0D43429AF8B}"/>
              </a:ext>
            </a:extLst>
          </p:cNvPr>
          <p:cNvSpPr>
            <a:spLocks noGrp="1"/>
          </p:cNvSpPr>
          <p:nvPr>
            <p:ph idx="1"/>
          </p:nvPr>
        </p:nvSpPr>
        <p:spPr/>
        <p:txBody>
          <a:bodyPr/>
          <a:lstStyle/>
          <a:p>
            <a:pPr marL="342900" indent="-342900">
              <a:buFont typeface="Arial" panose="020B0604020202020204" pitchFamily="34" charset="0"/>
              <a:buChar char="•"/>
            </a:pPr>
            <a:r>
              <a:rPr lang="en-US" dirty="0"/>
              <a:t>Adds filters to automatically capture metadata for calls:</a:t>
            </a:r>
          </a:p>
          <a:p>
            <a:pPr marL="1085850" lvl="1" indent="-342900">
              <a:buFont typeface="Arial" panose="020B0604020202020204" pitchFamily="34" charset="0"/>
              <a:buChar char="•"/>
            </a:pPr>
            <a:r>
              <a:rPr lang="en-US" dirty="0"/>
              <a:t>AWS Services using the AWS SDK</a:t>
            </a:r>
          </a:p>
          <a:p>
            <a:pPr marL="1085850" lvl="1" indent="-342900">
              <a:buFont typeface="Arial" panose="020B0604020202020204" pitchFamily="34" charset="0"/>
              <a:buChar char="•"/>
            </a:pPr>
            <a:r>
              <a:rPr lang="en-US" dirty="0"/>
              <a:t>Non-AWS services over HTTP and HTTPS</a:t>
            </a:r>
          </a:p>
          <a:p>
            <a:pPr marL="1085850" lvl="1" indent="-342900">
              <a:buFont typeface="Arial" panose="020B0604020202020204" pitchFamily="34" charset="0"/>
              <a:buChar char="•"/>
            </a:pPr>
            <a:r>
              <a:rPr lang="en-US" dirty="0"/>
              <a:t>Database (MySQL, PostgreSQL, Amazon </a:t>
            </a:r>
            <a:r>
              <a:rPr lang="en-US" dirty="0" err="1"/>
              <a:t>DynamoDB</a:t>
            </a:r>
            <a:r>
              <a:rPr lang="en-US" dirty="0"/>
              <a:t>)</a:t>
            </a:r>
          </a:p>
          <a:p>
            <a:pPr marL="1085850" lvl="1" indent="-342900">
              <a:buFont typeface="Arial" panose="020B0604020202020204" pitchFamily="34" charset="0"/>
              <a:buChar char="•"/>
            </a:pPr>
            <a:r>
              <a:rPr lang="en-US" dirty="0"/>
              <a:t>Queues (Amazon SQS)</a:t>
            </a:r>
          </a:p>
          <a:p>
            <a:pPr marL="342900" indent="-342900">
              <a:buFont typeface="Arial" panose="020B0604020202020204" pitchFamily="34" charset="0"/>
              <a:buChar char="•"/>
            </a:pPr>
            <a:r>
              <a:rPr lang="en-US" dirty="0"/>
              <a:t>Enables you to get started quickly</a:t>
            </a:r>
          </a:p>
          <a:p>
            <a:pPr marL="342900" indent="-342900">
              <a:buFont typeface="Arial" panose="020B0604020202020204" pitchFamily="34" charset="0"/>
              <a:buChar char="•"/>
            </a:pPr>
            <a:r>
              <a:rPr lang="en-US" dirty="0"/>
              <a:t>Source: </a:t>
            </a:r>
            <a:r>
              <a:rPr lang="en-US" dirty="0">
                <a:hlinkClick r:id="rId3"/>
              </a:rPr>
              <a:t>https://github.com/aws?q=xray-sdk</a:t>
            </a:r>
            <a:endParaRPr lang="en-US" dirty="0"/>
          </a:p>
        </p:txBody>
      </p:sp>
      <p:sp>
        <p:nvSpPr>
          <p:cNvPr id="9" name="Text Placeholder 8">
            <a:extLst>
              <a:ext uri="{FF2B5EF4-FFF2-40B4-BE49-F238E27FC236}">
                <a16:creationId xmlns:a16="http://schemas.microsoft.com/office/drawing/2014/main" id="{D121D665-6E76-B34B-A163-31C490016EA8}"/>
              </a:ext>
            </a:extLst>
          </p:cNvPr>
          <p:cNvSpPr>
            <a:spLocks noGrp="1"/>
          </p:cNvSpPr>
          <p:nvPr>
            <p:ph type="body" sz="quarter" idx="10"/>
          </p:nvPr>
        </p:nvSpPr>
        <p:spPr/>
        <p:txBody>
          <a:bodyPr/>
          <a:lstStyle/>
          <a:p>
            <a:r>
              <a:rPr lang="en-US" dirty="0">
                <a:solidFill>
                  <a:schemeClr val="accent1"/>
                </a:solidFill>
              </a:rPr>
              <a:t>Available for Java, .NET, .NET Core, Python, Ruby, Go, </a:t>
            </a:r>
            <a:r>
              <a:rPr lang="en-US" dirty="0" err="1">
                <a:solidFill>
                  <a:schemeClr val="accent1"/>
                </a:solidFill>
              </a:rPr>
              <a:t>Node.js</a:t>
            </a:r>
            <a:endParaRPr lang="en-US" dirty="0">
              <a:solidFill>
                <a:schemeClr val="accent1"/>
              </a:solidFill>
            </a:endParaRPr>
          </a:p>
        </p:txBody>
      </p:sp>
    </p:spTree>
    <p:extLst>
      <p:ext uri="{BB962C8B-B14F-4D97-AF65-F5344CB8AC3E}">
        <p14:creationId xmlns:p14="http://schemas.microsoft.com/office/powerpoint/2010/main" val="343775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5BCDE025-A4BF-174B-B008-F2AA00FE3F77}"/>
              </a:ext>
            </a:extLst>
          </p:cNvPr>
          <p:cNvSpPr/>
          <p:nvPr/>
        </p:nvSpPr>
        <p:spPr>
          <a:xfrm>
            <a:off x="6201817" y="1853463"/>
            <a:ext cx="1896382" cy="194047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0B2FD38-6A67-214A-AF88-85C8089D5D02}"/>
              </a:ext>
            </a:extLst>
          </p:cNvPr>
          <p:cNvSpPr/>
          <p:nvPr/>
        </p:nvSpPr>
        <p:spPr>
          <a:xfrm>
            <a:off x="967324" y="2012814"/>
            <a:ext cx="1970268" cy="203614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794086" y="154679"/>
            <a:ext cx="7574115" cy="4319351"/>
            <a:chOff x="282873" y="-117465"/>
            <a:chExt cx="8584948" cy="4901748"/>
          </a:xfrm>
        </p:grpSpPr>
        <p:sp>
          <p:nvSpPr>
            <p:cNvPr id="6" name="Rounded Rectangle 5"/>
            <p:cNvSpPr/>
            <p:nvPr/>
          </p:nvSpPr>
          <p:spPr>
            <a:xfrm>
              <a:off x="282873" y="1780730"/>
              <a:ext cx="4734899" cy="3003553"/>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dirty="0">
                <a:solidFill>
                  <a:srgbClr val="FFFFFF"/>
                </a:solidFill>
                <a:cs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054" y="1508563"/>
              <a:ext cx="603504" cy="3939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7676" y="2155119"/>
              <a:ext cx="652436" cy="731521"/>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30567" y="2232802"/>
              <a:ext cx="544780" cy="615281"/>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61341" y="-117465"/>
              <a:ext cx="1536701" cy="1536701"/>
            </a:xfrm>
            <a:prstGeom prst="rect">
              <a:avLst/>
            </a:prstGeom>
          </p:spPr>
        </p:pic>
        <p:sp>
          <p:nvSpPr>
            <p:cNvPr id="11" name="TextBox 10"/>
            <p:cNvSpPr txBox="1"/>
            <p:nvPr/>
          </p:nvSpPr>
          <p:spPr>
            <a:xfrm>
              <a:off x="470649" y="2858647"/>
              <a:ext cx="1215896" cy="523913"/>
            </a:xfrm>
            <a:prstGeom prst="rect">
              <a:avLst/>
            </a:prstGeom>
            <a:noFill/>
          </p:spPr>
          <p:txBody>
            <a:bodyPr wrap="none" rtlCol="0">
              <a:spAutoFit/>
            </a:bodyPr>
            <a:lstStyle/>
            <a:p>
              <a:pPr algn="ctr" defTabSz="457189"/>
              <a:r>
                <a:rPr lang="en-US" sz="1200" dirty="0">
                  <a:solidFill>
                    <a:srgbClr val="FFFFFF"/>
                  </a:solidFill>
                </a:rPr>
                <a:t>App &amp; X-Ray</a:t>
              </a:r>
            </a:p>
            <a:p>
              <a:pPr algn="ctr" defTabSz="457189"/>
              <a:r>
                <a:rPr lang="en-US" sz="1200" dirty="0">
                  <a:solidFill>
                    <a:srgbClr val="FFFFFF"/>
                  </a:solidFill>
                </a:rPr>
                <a:t> SDK </a:t>
              </a:r>
            </a:p>
          </p:txBody>
        </p:sp>
        <p:sp>
          <p:nvSpPr>
            <p:cNvPr id="12" name="TextBox 11"/>
            <p:cNvSpPr txBox="1"/>
            <p:nvPr/>
          </p:nvSpPr>
          <p:spPr>
            <a:xfrm>
              <a:off x="546588" y="4327804"/>
              <a:ext cx="4133897" cy="419131"/>
            </a:xfrm>
            <a:prstGeom prst="rect">
              <a:avLst/>
            </a:prstGeom>
            <a:noFill/>
          </p:spPr>
          <p:txBody>
            <a:bodyPr wrap="none" rtlCol="0">
              <a:spAutoFit/>
            </a:bodyPr>
            <a:lstStyle/>
            <a:p>
              <a:pPr defTabSz="457189"/>
              <a:r>
                <a:rPr lang="en-US" dirty="0">
                  <a:solidFill>
                    <a:srgbClr val="FFFFFF"/>
                  </a:solidFill>
                </a:rPr>
                <a:t>EC2 Instance/Containers/Lambda</a:t>
              </a:r>
            </a:p>
          </p:txBody>
        </p:sp>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71544" y="3171385"/>
              <a:ext cx="500902" cy="576796"/>
            </a:xfrm>
            <a:prstGeom prst="rect">
              <a:avLst/>
            </a:prstGeom>
          </p:spPr>
        </p:pic>
        <p:sp>
          <p:nvSpPr>
            <p:cNvPr id="14" name="TextBox 13"/>
            <p:cNvSpPr txBox="1"/>
            <p:nvPr/>
          </p:nvSpPr>
          <p:spPr>
            <a:xfrm>
              <a:off x="1589383" y="3643850"/>
              <a:ext cx="865227" cy="523913"/>
            </a:xfrm>
            <a:prstGeom prst="rect">
              <a:avLst/>
            </a:prstGeom>
            <a:noFill/>
          </p:spPr>
          <p:txBody>
            <a:bodyPr wrap="none" rtlCol="0">
              <a:spAutoFit/>
            </a:bodyPr>
            <a:lstStyle/>
            <a:p>
              <a:pPr algn="ctr" defTabSz="457189"/>
              <a:r>
                <a:rPr lang="en-US" sz="1200" dirty="0">
                  <a:solidFill>
                    <a:srgbClr val="FFFFFF"/>
                  </a:solidFill>
                </a:rPr>
                <a:t>X-Ray </a:t>
              </a:r>
            </a:p>
            <a:p>
              <a:pPr algn="ctr" defTabSz="457189"/>
              <a:r>
                <a:rPr lang="en-US" sz="1200" dirty="0">
                  <a:solidFill>
                    <a:srgbClr val="FFFFFF"/>
                  </a:solidFill>
                </a:rPr>
                <a:t>Daemon</a:t>
              </a:r>
            </a:p>
          </p:txBody>
        </p:sp>
        <p:cxnSp>
          <p:nvCxnSpPr>
            <p:cNvPr id="16" name="Curved Connector 15"/>
            <p:cNvCxnSpPr>
              <a:stCxn id="35" idx="3"/>
              <a:endCxn id="13" idx="0"/>
            </p:cNvCxnSpPr>
            <p:nvPr/>
          </p:nvCxnSpPr>
          <p:spPr>
            <a:xfrm>
              <a:off x="1424497" y="2596663"/>
              <a:ext cx="597499" cy="574723"/>
            </a:xfrm>
            <a:prstGeom prst="curvedConnector2">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702975" y="2427062"/>
              <a:ext cx="894298" cy="488985"/>
            </a:xfrm>
            <a:prstGeom prst="rect">
              <a:avLst/>
            </a:prstGeom>
            <a:noFill/>
          </p:spPr>
          <p:txBody>
            <a:bodyPr wrap="none" rtlCol="0">
              <a:spAutoFit/>
            </a:bodyPr>
            <a:lstStyle/>
            <a:p>
              <a:pPr algn="ctr" defTabSz="457189"/>
              <a:r>
                <a:rPr lang="en-US" sz="1100" dirty="0">
                  <a:solidFill>
                    <a:srgbClr val="FFFFFF"/>
                  </a:solidFill>
                </a:rPr>
                <a:t>Localhost</a:t>
              </a:r>
            </a:p>
            <a:p>
              <a:pPr algn="ctr" defTabSz="457189"/>
              <a:r>
                <a:rPr lang="en-US" sz="1100" dirty="0">
                  <a:solidFill>
                    <a:srgbClr val="FFFFFF"/>
                  </a:solidFill>
                </a:rPr>
                <a:t>UDP</a:t>
              </a:r>
            </a:p>
          </p:txBody>
        </p:sp>
        <p:sp>
          <p:nvSpPr>
            <p:cNvPr id="20" name="TextBox 19"/>
            <p:cNvSpPr txBox="1"/>
            <p:nvPr/>
          </p:nvSpPr>
          <p:spPr>
            <a:xfrm>
              <a:off x="3905827" y="2825054"/>
              <a:ext cx="936086" cy="419131"/>
            </a:xfrm>
            <a:prstGeom prst="rect">
              <a:avLst/>
            </a:prstGeom>
            <a:noFill/>
          </p:spPr>
          <p:txBody>
            <a:bodyPr wrap="none" rtlCol="0">
              <a:spAutoFit/>
            </a:bodyPr>
            <a:lstStyle/>
            <a:p>
              <a:pPr defTabSz="457189"/>
              <a:r>
                <a:rPr lang="en-US" dirty="0">
                  <a:solidFill>
                    <a:srgbClr val="FFFFFF"/>
                  </a:solidFill>
                </a:rPr>
                <a:t>X-Ray</a:t>
              </a:r>
            </a:p>
          </p:txBody>
        </p:sp>
        <p:cxnSp>
          <p:nvCxnSpPr>
            <p:cNvPr id="21" name="Curved Connector 20"/>
            <p:cNvCxnSpPr>
              <a:stCxn id="13" idx="3"/>
              <a:endCxn id="9" idx="1"/>
            </p:cNvCxnSpPr>
            <p:nvPr/>
          </p:nvCxnSpPr>
          <p:spPr>
            <a:xfrm flipV="1">
              <a:off x="2272447" y="2540442"/>
              <a:ext cx="1758120" cy="919341"/>
            </a:xfrm>
            <a:prstGeom prst="curved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884730" y="2341404"/>
              <a:ext cx="736225" cy="296884"/>
            </a:xfrm>
            <a:prstGeom prst="rect">
              <a:avLst/>
            </a:prstGeom>
            <a:noFill/>
          </p:spPr>
          <p:txBody>
            <a:bodyPr wrap="none" rtlCol="0">
              <a:spAutoFit/>
            </a:bodyPr>
            <a:lstStyle/>
            <a:p>
              <a:pPr algn="ctr" defTabSz="457189"/>
              <a:r>
                <a:rPr lang="en-US" sz="1100" dirty="0">
                  <a:solidFill>
                    <a:srgbClr val="FFFFFF"/>
                  </a:solidFill>
                </a:rPr>
                <a:t>HTTPS</a:t>
              </a:r>
            </a:p>
          </p:txBody>
        </p:sp>
        <p:cxnSp>
          <p:nvCxnSpPr>
            <p:cNvPr id="29" name="Curved Connector 28"/>
            <p:cNvCxnSpPr>
              <a:stCxn id="10" idx="1"/>
              <a:endCxn id="9" idx="3"/>
            </p:cNvCxnSpPr>
            <p:nvPr/>
          </p:nvCxnSpPr>
          <p:spPr>
            <a:xfrm rot="10800000" flipV="1">
              <a:off x="4575348" y="650885"/>
              <a:ext cx="1985994" cy="1889556"/>
            </a:xfrm>
            <a:prstGeom prst="curved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851686" y="1395155"/>
              <a:ext cx="736225" cy="296884"/>
            </a:xfrm>
            <a:prstGeom prst="rect">
              <a:avLst/>
            </a:prstGeom>
            <a:noFill/>
          </p:spPr>
          <p:txBody>
            <a:bodyPr wrap="none" rtlCol="0">
              <a:spAutoFit/>
            </a:bodyPr>
            <a:lstStyle/>
            <a:p>
              <a:pPr algn="ctr" defTabSz="457189"/>
              <a:r>
                <a:rPr lang="en-US" sz="1100" dirty="0">
                  <a:solidFill>
                    <a:srgbClr val="FFFFFF"/>
                  </a:solidFill>
                </a:rPr>
                <a:t>HTTPS</a:t>
              </a:r>
            </a:p>
          </p:txBody>
        </p:sp>
        <p:pic>
          <p:nvPicPr>
            <p:cNvPr id="35" name="Picture 3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9931" y="2317670"/>
              <a:ext cx="484566" cy="557984"/>
            </a:xfrm>
            <a:prstGeom prst="rect">
              <a:avLst/>
            </a:prstGeom>
          </p:spPr>
        </p:pic>
        <p:sp>
          <p:nvSpPr>
            <p:cNvPr id="43" name="Rounded Rectangle 42"/>
            <p:cNvSpPr/>
            <p:nvPr/>
          </p:nvSpPr>
          <p:spPr>
            <a:xfrm>
              <a:off x="5960657" y="1524948"/>
              <a:ext cx="2907164" cy="2985009"/>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dirty="0">
                <a:solidFill>
                  <a:srgbClr val="FFFFFF"/>
                </a:solidFill>
                <a:latin typeface="Helvetica Neue"/>
                <a:cs typeface="Helvetica Neue"/>
              </a:endParaRPr>
            </a:p>
          </p:txBody>
        </p:sp>
        <p:pic>
          <p:nvPicPr>
            <p:cNvPr id="44" name="Picture 4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100109" y="1291948"/>
              <a:ext cx="323114" cy="446204"/>
            </a:xfrm>
            <a:prstGeom prst="rect">
              <a:avLst/>
            </a:prstGeom>
          </p:spPr>
        </p:pic>
        <p:sp>
          <p:nvSpPr>
            <p:cNvPr id="48" name="TextBox 47"/>
            <p:cNvSpPr txBox="1"/>
            <p:nvPr/>
          </p:nvSpPr>
          <p:spPr>
            <a:xfrm>
              <a:off x="6580661" y="1083775"/>
              <a:ext cx="1968107" cy="419131"/>
            </a:xfrm>
            <a:prstGeom prst="rect">
              <a:avLst/>
            </a:prstGeom>
            <a:noFill/>
          </p:spPr>
          <p:txBody>
            <a:bodyPr wrap="none" rtlCol="0">
              <a:spAutoFit/>
            </a:bodyPr>
            <a:lstStyle/>
            <a:p>
              <a:pPr defTabSz="457189"/>
              <a:r>
                <a:rPr lang="en-US" dirty="0">
                  <a:solidFill>
                    <a:srgbClr val="FFFFFF"/>
                  </a:solidFill>
                </a:rPr>
                <a:t>X-Ray Console</a:t>
              </a:r>
            </a:p>
          </p:txBody>
        </p:sp>
        <p:pic>
          <p:nvPicPr>
            <p:cNvPr id="50" name="Picture 4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51725" y="1880794"/>
              <a:ext cx="652436" cy="731521"/>
            </a:xfrm>
            <a:prstGeom prst="rect">
              <a:avLst/>
            </a:prstGeom>
          </p:spPr>
        </p:pic>
        <p:sp>
          <p:nvSpPr>
            <p:cNvPr id="51" name="TextBox 50"/>
            <p:cNvSpPr txBox="1"/>
            <p:nvPr/>
          </p:nvSpPr>
          <p:spPr>
            <a:xfrm>
              <a:off x="7305481" y="2007788"/>
              <a:ext cx="1215897" cy="523913"/>
            </a:xfrm>
            <a:prstGeom prst="rect">
              <a:avLst/>
            </a:prstGeom>
            <a:noFill/>
          </p:spPr>
          <p:txBody>
            <a:bodyPr wrap="none" rtlCol="0">
              <a:spAutoFit/>
            </a:bodyPr>
            <a:lstStyle/>
            <a:p>
              <a:pPr algn="ctr" defTabSz="457189"/>
              <a:r>
                <a:rPr lang="en-US" sz="1200" dirty="0">
                  <a:solidFill>
                    <a:srgbClr val="FFFFFF"/>
                  </a:solidFill>
                </a:rPr>
                <a:t>App &amp; X-Ray</a:t>
              </a:r>
            </a:p>
            <a:p>
              <a:pPr algn="ctr" defTabSz="457189"/>
              <a:r>
                <a:rPr lang="en-US" sz="1200" dirty="0">
                  <a:solidFill>
                    <a:srgbClr val="FFFFFF"/>
                  </a:solidFill>
                </a:rPr>
                <a:t> SDK </a:t>
              </a:r>
            </a:p>
          </p:txBody>
        </p:sp>
        <p:sp>
          <p:nvSpPr>
            <p:cNvPr id="52" name="TextBox 51"/>
            <p:cNvSpPr txBox="1"/>
            <p:nvPr/>
          </p:nvSpPr>
          <p:spPr>
            <a:xfrm>
              <a:off x="6391700" y="4089348"/>
              <a:ext cx="2157069" cy="419131"/>
            </a:xfrm>
            <a:prstGeom prst="rect">
              <a:avLst/>
            </a:prstGeom>
            <a:noFill/>
          </p:spPr>
          <p:txBody>
            <a:bodyPr wrap="none" rtlCol="0">
              <a:spAutoFit/>
            </a:bodyPr>
            <a:lstStyle/>
            <a:p>
              <a:pPr defTabSz="457189"/>
              <a:r>
                <a:rPr lang="en-US" dirty="0">
                  <a:solidFill>
                    <a:srgbClr val="FFFFFF"/>
                  </a:solidFill>
                </a:rPr>
                <a:t> On-</a:t>
              </a:r>
              <a:r>
                <a:rPr lang="en-US" dirty="0" err="1">
                  <a:solidFill>
                    <a:srgbClr val="FFFFFF"/>
                  </a:solidFill>
                </a:rPr>
                <a:t>prem</a:t>
              </a:r>
              <a:r>
                <a:rPr lang="en-US" dirty="0">
                  <a:solidFill>
                    <a:srgbClr val="FFFFFF"/>
                  </a:solidFill>
                </a:rPr>
                <a:t> Server</a:t>
              </a:r>
            </a:p>
          </p:txBody>
        </p:sp>
        <p:pic>
          <p:nvPicPr>
            <p:cNvPr id="53" name="Picture 5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63528" y="3120603"/>
              <a:ext cx="500902" cy="576795"/>
            </a:xfrm>
            <a:prstGeom prst="rect">
              <a:avLst/>
            </a:prstGeom>
          </p:spPr>
        </p:pic>
        <p:sp>
          <p:nvSpPr>
            <p:cNvPr id="54" name="TextBox 53"/>
            <p:cNvSpPr txBox="1"/>
            <p:nvPr/>
          </p:nvSpPr>
          <p:spPr>
            <a:xfrm>
              <a:off x="6525511" y="3572729"/>
              <a:ext cx="865227" cy="523913"/>
            </a:xfrm>
            <a:prstGeom prst="rect">
              <a:avLst/>
            </a:prstGeom>
            <a:noFill/>
          </p:spPr>
          <p:txBody>
            <a:bodyPr wrap="none" rtlCol="0">
              <a:spAutoFit/>
            </a:bodyPr>
            <a:lstStyle/>
            <a:p>
              <a:pPr algn="ctr" defTabSz="457189"/>
              <a:r>
                <a:rPr lang="en-US" sz="1200" dirty="0">
                  <a:solidFill>
                    <a:srgbClr val="FFFFFF"/>
                  </a:solidFill>
                </a:rPr>
                <a:t>X-Ray </a:t>
              </a:r>
            </a:p>
            <a:p>
              <a:pPr algn="ctr" defTabSz="457189"/>
              <a:r>
                <a:rPr lang="en-US" sz="1200" dirty="0">
                  <a:solidFill>
                    <a:srgbClr val="FFFFFF"/>
                  </a:solidFill>
                </a:rPr>
                <a:t>Daemon</a:t>
              </a:r>
            </a:p>
          </p:txBody>
        </p:sp>
        <p:cxnSp>
          <p:nvCxnSpPr>
            <p:cNvPr id="55" name="Curved Connector 54"/>
            <p:cNvCxnSpPr>
              <a:cxnSpLocks/>
              <a:stCxn id="50" idx="2"/>
              <a:endCxn id="53" idx="0"/>
            </p:cNvCxnSpPr>
            <p:nvPr/>
          </p:nvCxnSpPr>
          <p:spPr>
            <a:xfrm rot="16200000" flipH="1">
              <a:off x="6641817" y="2848441"/>
              <a:ext cx="508288" cy="36036"/>
            </a:xfrm>
            <a:prstGeom prst="curvedConnector3">
              <a:avLst>
                <a:gd name="adj1" fmla="val 50000"/>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868038" y="2580535"/>
              <a:ext cx="894298" cy="488985"/>
            </a:xfrm>
            <a:prstGeom prst="rect">
              <a:avLst/>
            </a:prstGeom>
            <a:noFill/>
          </p:spPr>
          <p:txBody>
            <a:bodyPr wrap="none" rtlCol="0">
              <a:spAutoFit/>
            </a:bodyPr>
            <a:lstStyle/>
            <a:p>
              <a:pPr algn="ctr" defTabSz="457189"/>
              <a:r>
                <a:rPr lang="en-US" sz="1100" dirty="0">
                  <a:solidFill>
                    <a:srgbClr val="FFFFFF"/>
                  </a:solidFill>
                </a:rPr>
                <a:t>Localhost</a:t>
              </a:r>
            </a:p>
            <a:p>
              <a:pPr algn="ctr" defTabSz="457189"/>
              <a:r>
                <a:rPr lang="en-US" sz="1100" dirty="0">
                  <a:solidFill>
                    <a:srgbClr val="FFFFFF"/>
                  </a:solidFill>
                </a:rPr>
                <a:t>UDP</a:t>
              </a:r>
            </a:p>
          </p:txBody>
        </p:sp>
        <p:pic>
          <p:nvPicPr>
            <p:cNvPr id="57" name="Picture 5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913979" y="2043344"/>
              <a:ext cx="484566" cy="557985"/>
            </a:xfrm>
            <a:prstGeom prst="rect">
              <a:avLst/>
            </a:prstGeom>
          </p:spPr>
        </p:pic>
        <p:cxnSp>
          <p:nvCxnSpPr>
            <p:cNvPr id="59" name="Curved Connector 58"/>
            <p:cNvCxnSpPr>
              <a:stCxn id="53" idx="1"/>
              <a:endCxn id="9" idx="3"/>
            </p:cNvCxnSpPr>
            <p:nvPr/>
          </p:nvCxnSpPr>
          <p:spPr>
            <a:xfrm rot="10800000">
              <a:off x="4575348" y="2540444"/>
              <a:ext cx="2088182" cy="868558"/>
            </a:xfrm>
            <a:prstGeom prst="curved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62" name="Picture 6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44618" y="3432716"/>
              <a:ext cx="491816" cy="442636"/>
            </a:xfrm>
            <a:prstGeom prst="rect">
              <a:avLst/>
            </a:prstGeom>
          </p:spPr>
        </p:pic>
        <p:cxnSp>
          <p:nvCxnSpPr>
            <p:cNvPr id="63" name="Curved Connector 62"/>
            <p:cNvCxnSpPr>
              <a:stCxn id="13" idx="1"/>
              <a:endCxn id="62" idx="3"/>
            </p:cNvCxnSpPr>
            <p:nvPr/>
          </p:nvCxnSpPr>
          <p:spPr>
            <a:xfrm rot="10800000" flipV="1">
              <a:off x="1336434" y="3459784"/>
              <a:ext cx="435110" cy="194250"/>
            </a:xfrm>
            <a:prstGeom prst="curvedConnector3">
              <a:avLst>
                <a:gd name="adj1" fmla="val 50000"/>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598780" y="3794771"/>
              <a:ext cx="952440" cy="314348"/>
            </a:xfrm>
            <a:prstGeom prst="rect">
              <a:avLst/>
            </a:prstGeom>
            <a:noFill/>
          </p:spPr>
          <p:txBody>
            <a:bodyPr wrap="none" rtlCol="0">
              <a:spAutoFit/>
            </a:bodyPr>
            <a:lstStyle/>
            <a:p>
              <a:pPr algn="ctr" defTabSz="457189"/>
              <a:r>
                <a:rPr lang="en-US" sz="1200" dirty="0">
                  <a:solidFill>
                    <a:srgbClr val="FFFFFF"/>
                  </a:solidFill>
                </a:rPr>
                <a:t>EC2 Role</a:t>
              </a:r>
            </a:p>
          </p:txBody>
        </p:sp>
        <p:pic>
          <p:nvPicPr>
            <p:cNvPr id="70" name="Picture 6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748417" y="3029173"/>
              <a:ext cx="495256" cy="403543"/>
            </a:xfrm>
            <a:prstGeom prst="rect">
              <a:avLst/>
            </a:prstGeom>
          </p:spPr>
        </p:pic>
        <p:sp>
          <p:nvSpPr>
            <p:cNvPr id="71" name="TextBox 70"/>
            <p:cNvSpPr txBox="1"/>
            <p:nvPr/>
          </p:nvSpPr>
          <p:spPr>
            <a:xfrm>
              <a:off x="7448773" y="3366868"/>
              <a:ext cx="1086893" cy="523913"/>
            </a:xfrm>
            <a:prstGeom prst="rect">
              <a:avLst/>
            </a:prstGeom>
            <a:noFill/>
          </p:spPr>
          <p:txBody>
            <a:bodyPr wrap="none" rtlCol="0">
              <a:spAutoFit/>
            </a:bodyPr>
            <a:lstStyle/>
            <a:p>
              <a:pPr algn="ctr" defTabSz="457189"/>
              <a:r>
                <a:rPr lang="en-US" sz="1200" dirty="0">
                  <a:solidFill>
                    <a:srgbClr val="FFFFFF"/>
                  </a:solidFill>
                </a:rPr>
                <a:t>AWS</a:t>
              </a:r>
            </a:p>
            <a:p>
              <a:pPr algn="ctr" defTabSz="457189"/>
              <a:r>
                <a:rPr lang="en-US" sz="1200" dirty="0">
                  <a:solidFill>
                    <a:srgbClr val="FFFFFF"/>
                  </a:solidFill>
                </a:rPr>
                <a:t>Credentials</a:t>
              </a:r>
            </a:p>
          </p:txBody>
        </p:sp>
        <p:cxnSp>
          <p:nvCxnSpPr>
            <p:cNvPr id="74" name="Curved Connector 73"/>
            <p:cNvCxnSpPr>
              <a:cxnSpLocks/>
            </p:cNvCxnSpPr>
            <p:nvPr/>
          </p:nvCxnSpPr>
          <p:spPr>
            <a:xfrm flipV="1">
              <a:off x="7164430" y="3245164"/>
              <a:ext cx="583987" cy="174828"/>
            </a:xfrm>
            <a:prstGeom prst="curvedConnector3">
              <a:avLst>
                <a:gd name="adj1" fmla="val 50000"/>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7" name="Picture 76"/>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680108" y="685183"/>
              <a:ext cx="731520" cy="707137"/>
            </a:xfrm>
            <a:prstGeom prst="rect">
              <a:avLst/>
            </a:prstGeom>
          </p:spPr>
        </p:pic>
        <p:sp>
          <p:nvSpPr>
            <p:cNvPr id="78" name="TextBox 77"/>
            <p:cNvSpPr txBox="1"/>
            <p:nvPr/>
          </p:nvSpPr>
          <p:spPr>
            <a:xfrm>
              <a:off x="3300235" y="1388664"/>
              <a:ext cx="1491270" cy="349276"/>
            </a:xfrm>
            <a:prstGeom prst="rect">
              <a:avLst/>
            </a:prstGeom>
            <a:noFill/>
          </p:spPr>
          <p:txBody>
            <a:bodyPr wrap="none" rtlCol="0">
              <a:spAutoFit/>
            </a:bodyPr>
            <a:lstStyle/>
            <a:p>
              <a:pPr algn="ctr" defTabSz="457189"/>
              <a:r>
                <a:rPr lang="en-US" sz="1400" dirty="0">
                  <a:solidFill>
                    <a:srgbClr val="FFFFFF"/>
                  </a:solidFill>
                </a:rPr>
                <a:t>DevOps Team</a:t>
              </a:r>
            </a:p>
          </p:txBody>
        </p:sp>
        <p:sp>
          <p:nvSpPr>
            <p:cNvPr id="79" name="TextBox 78"/>
            <p:cNvSpPr txBox="1"/>
            <p:nvPr/>
          </p:nvSpPr>
          <p:spPr>
            <a:xfrm>
              <a:off x="5274025" y="2383453"/>
              <a:ext cx="736225" cy="296884"/>
            </a:xfrm>
            <a:prstGeom prst="rect">
              <a:avLst/>
            </a:prstGeom>
            <a:noFill/>
          </p:spPr>
          <p:txBody>
            <a:bodyPr wrap="none" rtlCol="0">
              <a:spAutoFit/>
            </a:bodyPr>
            <a:lstStyle/>
            <a:p>
              <a:pPr algn="ctr" defTabSz="457189"/>
              <a:r>
                <a:rPr lang="en-US" sz="1100" dirty="0">
                  <a:solidFill>
                    <a:srgbClr val="FFFFFF"/>
                  </a:solidFill>
                </a:rPr>
                <a:t>HTTPS</a:t>
              </a:r>
            </a:p>
          </p:txBody>
        </p:sp>
      </p:grpSp>
      <p:cxnSp>
        <p:nvCxnSpPr>
          <p:cNvPr id="80" name="Curved Connector 79"/>
          <p:cNvCxnSpPr>
            <a:stCxn id="77" idx="3"/>
            <a:endCxn id="10" idx="1"/>
          </p:cNvCxnSpPr>
          <p:nvPr/>
        </p:nvCxnSpPr>
        <p:spPr>
          <a:xfrm flipV="1">
            <a:off x="4436702" y="831740"/>
            <a:ext cx="1896595" cy="341782"/>
          </a:xfrm>
          <a:prstGeom prst="curved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83" name="Title 1"/>
          <p:cNvSpPr>
            <a:spLocks noGrp="1"/>
          </p:cNvSpPr>
          <p:nvPr>
            <p:ph type="title"/>
          </p:nvPr>
        </p:nvSpPr>
        <p:spPr/>
        <p:txBody>
          <a:bodyPr/>
          <a:lstStyle/>
          <a:p>
            <a:r>
              <a:rPr lang="en-US" dirty="0"/>
              <a:t>X-Ray Workflow</a:t>
            </a:r>
          </a:p>
        </p:txBody>
      </p:sp>
    </p:spTree>
    <p:extLst>
      <p:ext uri="{BB962C8B-B14F-4D97-AF65-F5344CB8AC3E}">
        <p14:creationId xmlns:p14="http://schemas.microsoft.com/office/powerpoint/2010/main" val="16973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F092-271F-9644-947A-25A0A4F0F447}"/>
              </a:ext>
            </a:extLst>
          </p:cNvPr>
          <p:cNvSpPr>
            <a:spLocks noGrp="1"/>
          </p:cNvSpPr>
          <p:nvPr>
            <p:ph type="title"/>
          </p:nvPr>
        </p:nvSpPr>
        <p:spPr/>
        <p:txBody>
          <a:bodyPr/>
          <a:lstStyle/>
          <a:p>
            <a:r>
              <a:rPr lang="en-US" dirty="0"/>
              <a:t>X-Ray Daemon</a:t>
            </a:r>
          </a:p>
        </p:txBody>
      </p:sp>
      <p:sp>
        <p:nvSpPr>
          <p:cNvPr id="3" name="Content Placeholder 2">
            <a:extLst>
              <a:ext uri="{FF2B5EF4-FFF2-40B4-BE49-F238E27FC236}">
                <a16:creationId xmlns:a16="http://schemas.microsoft.com/office/drawing/2014/main" id="{7FE046A2-4753-2E47-BD16-C4FF0598FEC6}"/>
              </a:ext>
            </a:extLst>
          </p:cNvPr>
          <p:cNvSpPr>
            <a:spLocks noGrp="1"/>
          </p:cNvSpPr>
          <p:nvPr>
            <p:ph idx="1"/>
          </p:nvPr>
        </p:nvSpPr>
        <p:spPr/>
        <p:txBody>
          <a:bodyPr/>
          <a:lstStyle/>
          <a:p>
            <a:pPr marL="342900" indent="-342900">
              <a:buFont typeface="Arial" panose="020B0604020202020204" pitchFamily="34" charset="0"/>
              <a:buChar char="•"/>
            </a:pPr>
            <a:r>
              <a:rPr lang="en-US" dirty="0"/>
              <a:t>Available for Amazon Linux AMI, Ubuntu, OSX, Windows</a:t>
            </a:r>
          </a:p>
          <a:p>
            <a:pPr marL="342900" indent="-342900">
              <a:buFont typeface="Arial" panose="020B0604020202020204" pitchFamily="34" charset="0"/>
              <a:buChar char="•"/>
            </a:pPr>
            <a:r>
              <a:rPr lang="en-US" dirty="0"/>
              <a:t>Multiple deployment options: EC2, ECS, On-</a:t>
            </a:r>
            <a:r>
              <a:rPr lang="en-US" dirty="0" err="1"/>
              <a:t>prem</a:t>
            </a:r>
            <a:r>
              <a:rPr lang="en-US" dirty="0"/>
              <a:t>, Laptop</a:t>
            </a:r>
          </a:p>
          <a:p>
            <a:pPr marL="342900" indent="-342900">
              <a:buFont typeface="Arial" panose="020B0604020202020204" pitchFamily="34" charset="0"/>
              <a:buChar char="•"/>
            </a:pPr>
            <a:r>
              <a:rPr lang="en-US" dirty="0"/>
              <a:t>Pre-installed on AWS Lambda</a:t>
            </a:r>
          </a:p>
          <a:p>
            <a:pPr marL="342900" indent="-342900">
              <a:buFont typeface="Arial" panose="020B0604020202020204" pitchFamily="34" charset="0"/>
              <a:buChar char="•"/>
            </a:pPr>
            <a:r>
              <a:rPr lang="en-US" dirty="0">
                <a:hlinkClick r:id="rId3"/>
              </a:rPr>
              <a:t>https://github.com/aws/aws-xray-daemon</a:t>
            </a:r>
            <a:endParaRPr lang="en-US" dirty="0"/>
          </a:p>
          <a:p>
            <a:pPr marL="1085850" lvl="1" indent="-342900">
              <a:buFont typeface="Arial" panose="020B0604020202020204" pitchFamily="34" charset="0"/>
              <a:buChar char="•"/>
            </a:pPr>
            <a:r>
              <a:rPr lang="en-US" dirty="0"/>
              <a:t>Enables integration with other tools and tracing systems</a:t>
            </a:r>
          </a:p>
        </p:txBody>
      </p:sp>
    </p:spTree>
    <p:extLst>
      <p:ext uri="{BB962C8B-B14F-4D97-AF65-F5344CB8AC3E}">
        <p14:creationId xmlns:p14="http://schemas.microsoft.com/office/powerpoint/2010/main" val="112853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16E93A-7E37-0643-BC0E-C629FA25FC19}"/>
              </a:ext>
            </a:extLst>
          </p:cNvPr>
          <p:cNvSpPr>
            <a:spLocks noGrp="1"/>
          </p:cNvSpPr>
          <p:nvPr>
            <p:ph sz="quarter" idx="10"/>
          </p:nvPr>
        </p:nvSpPr>
        <p:spPr/>
        <p:txBody>
          <a:bodyPr/>
          <a:lstStyle/>
          <a:p>
            <a:r>
              <a:rPr lang="en-US" dirty="0"/>
              <a:t>Monitoring Kubernetes Applications using AWS X-Ray</a:t>
            </a:r>
          </a:p>
        </p:txBody>
      </p:sp>
    </p:spTree>
    <p:extLst>
      <p:ext uri="{BB962C8B-B14F-4D97-AF65-F5344CB8AC3E}">
        <p14:creationId xmlns:p14="http://schemas.microsoft.com/office/powerpoint/2010/main" val="396804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85407" y="1837623"/>
            <a:ext cx="1963304" cy="1544702"/>
            <a:chOff x="485406" y="1837623"/>
            <a:chExt cx="1963304" cy="1544702"/>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7516" y="1837623"/>
              <a:ext cx="879084" cy="879084"/>
            </a:xfrm>
            <a:prstGeom prst="rect">
              <a:avLst/>
            </a:prstGeom>
          </p:spPr>
        </p:pic>
        <p:sp>
          <p:nvSpPr>
            <p:cNvPr id="5" name="TextBox 4"/>
            <p:cNvSpPr txBox="1"/>
            <p:nvPr/>
          </p:nvSpPr>
          <p:spPr>
            <a:xfrm>
              <a:off x="485406" y="2859105"/>
              <a:ext cx="1963304" cy="523220"/>
            </a:xfrm>
            <a:prstGeom prst="rect">
              <a:avLst/>
            </a:prstGeom>
            <a:noFill/>
          </p:spPr>
          <p:txBody>
            <a:bodyPr wrap="square" rtlCol="0">
              <a:spAutoFit/>
            </a:bodyPr>
            <a:lstStyle/>
            <a:p>
              <a:pPr algn="ctr" defTabSz="457189"/>
              <a:r>
                <a:rPr lang="en-US" sz="1400" b="1" dirty="0">
                  <a:solidFill>
                    <a:srgbClr val="69E319"/>
                  </a:solidFill>
                </a:rPr>
                <a:t>Identify Performance Bottlenecks</a:t>
              </a:r>
            </a:p>
          </p:txBody>
        </p:sp>
      </p:grpSp>
      <p:sp>
        <p:nvSpPr>
          <p:cNvPr id="6" name="Title 1"/>
          <p:cNvSpPr>
            <a:spLocks noGrp="1"/>
          </p:cNvSpPr>
          <p:nvPr>
            <p:ph type="title"/>
          </p:nvPr>
        </p:nvSpPr>
        <p:spPr/>
        <p:txBody>
          <a:bodyPr/>
          <a:lstStyle/>
          <a:p>
            <a:r>
              <a:rPr lang="en-US"/>
              <a:t>How Does </a:t>
            </a:r>
            <a:r>
              <a:rPr lang="en-US" dirty="0"/>
              <a:t>AWS X-Ray help?</a:t>
            </a:r>
          </a:p>
        </p:txBody>
      </p:sp>
      <p:grpSp>
        <p:nvGrpSpPr>
          <p:cNvPr id="11" name="Group 10"/>
          <p:cNvGrpSpPr/>
          <p:nvPr/>
        </p:nvGrpSpPr>
        <p:grpSpPr>
          <a:xfrm>
            <a:off x="2660974" y="1831625"/>
            <a:ext cx="1963304" cy="1550701"/>
            <a:chOff x="2588614" y="1831624"/>
            <a:chExt cx="1963304" cy="1550701"/>
          </a:xfrm>
        </p:grpSpPr>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9861" y="1831624"/>
              <a:ext cx="891083" cy="891083"/>
            </a:xfrm>
            <a:prstGeom prst="rect">
              <a:avLst/>
            </a:prstGeom>
          </p:spPr>
        </p:pic>
        <p:sp>
          <p:nvSpPr>
            <p:cNvPr id="32" name="TextBox 31"/>
            <p:cNvSpPr txBox="1"/>
            <p:nvPr/>
          </p:nvSpPr>
          <p:spPr>
            <a:xfrm>
              <a:off x="2588614" y="2859105"/>
              <a:ext cx="1963304" cy="523220"/>
            </a:xfrm>
            <a:prstGeom prst="rect">
              <a:avLst/>
            </a:prstGeom>
            <a:noFill/>
          </p:spPr>
          <p:txBody>
            <a:bodyPr wrap="square" rtlCol="0">
              <a:spAutoFit/>
            </a:bodyPr>
            <a:lstStyle/>
            <a:p>
              <a:pPr algn="ctr" defTabSz="457189"/>
              <a:r>
                <a:rPr lang="en-US" sz="1400" b="1" dirty="0">
                  <a:solidFill>
                    <a:srgbClr val="69E319"/>
                  </a:solidFill>
                </a:rPr>
                <a:t>Pinpoint Specific Service Issues</a:t>
              </a:r>
            </a:p>
          </p:txBody>
        </p:sp>
      </p:grpSp>
      <p:grpSp>
        <p:nvGrpSpPr>
          <p:cNvPr id="12" name="Group 11"/>
          <p:cNvGrpSpPr/>
          <p:nvPr/>
        </p:nvGrpSpPr>
        <p:grpSpPr>
          <a:xfrm>
            <a:off x="4836541" y="1871780"/>
            <a:ext cx="1453022" cy="1291295"/>
            <a:chOff x="4658951" y="1871781"/>
            <a:chExt cx="1453022" cy="1291296"/>
          </a:xfrm>
        </p:grpSpPr>
        <p:pic>
          <p:nvPicPr>
            <p:cNvPr id="33" name="Picture 3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61358" y="1871781"/>
              <a:ext cx="810768" cy="810768"/>
            </a:xfrm>
            <a:prstGeom prst="rect">
              <a:avLst/>
            </a:prstGeom>
          </p:spPr>
        </p:pic>
        <p:sp>
          <p:nvSpPr>
            <p:cNvPr id="34" name="TextBox 33"/>
            <p:cNvSpPr txBox="1"/>
            <p:nvPr/>
          </p:nvSpPr>
          <p:spPr>
            <a:xfrm>
              <a:off x="4658951" y="2855300"/>
              <a:ext cx="1453022" cy="307777"/>
            </a:xfrm>
            <a:prstGeom prst="rect">
              <a:avLst/>
            </a:prstGeom>
            <a:noFill/>
          </p:spPr>
          <p:txBody>
            <a:bodyPr wrap="square" rtlCol="0">
              <a:spAutoFit/>
            </a:bodyPr>
            <a:lstStyle/>
            <a:p>
              <a:pPr algn="ctr" defTabSz="457189"/>
              <a:r>
                <a:rPr lang="en-US" sz="1400" b="1" dirty="0">
                  <a:solidFill>
                    <a:srgbClr val="69E319"/>
                  </a:solidFill>
                </a:rPr>
                <a:t>Identify Errors</a:t>
              </a:r>
            </a:p>
          </p:txBody>
        </p:sp>
      </p:grpSp>
      <p:grpSp>
        <p:nvGrpSpPr>
          <p:cNvPr id="13" name="Group 12"/>
          <p:cNvGrpSpPr/>
          <p:nvPr/>
        </p:nvGrpSpPr>
        <p:grpSpPr>
          <a:xfrm>
            <a:off x="6501825" y="1768150"/>
            <a:ext cx="1963304" cy="1614177"/>
            <a:chOff x="6501824" y="1768149"/>
            <a:chExt cx="1963304" cy="1614176"/>
          </a:xfrm>
        </p:grpSpPr>
        <p:sp>
          <p:nvSpPr>
            <p:cNvPr id="36" name="TextBox 35"/>
            <p:cNvSpPr txBox="1"/>
            <p:nvPr/>
          </p:nvSpPr>
          <p:spPr>
            <a:xfrm>
              <a:off x="6501824" y="2859105"/>
              <a:ext cx="1963304" cy="523220"/>
            </a:xfrm>
            <a:prstGeom prst="rect">
              <a:avLst/>
            </a:prstGeom>
            <a:noFill/>
          </p:spPr>
          <p:txBody>
            <a:bodyPr wrap="square" rtlCol="0">
              <a:spAutoFit/>
            </a:bodyPr>
            <a:lstStyle/>
            <a:p>
              <a:pPr algn="ctr" defTabSz="457189"/>
              <a:r>
                <a:rPr lang="en-US" sz="1400" b="1" dirty="0">
                  <a:solidFill>
                    <a:srgbClr val="69E319"/>
                  </a:solidFill>
                </a:rPr>
                <a:t>Identify Impact to Users</a:t>
              </a: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26276" y="1768149"/>
              <a:ext cx="914400" cy="914400"/>
            </a:xfrm>
            <a:prstGeom prst="rect">
              <a:avLst/>
            </a:prstGeom>
          </p:spPr>
        </p:pic>
      </p:grpSp>
    </p:spTree>
    <p:extLst>
      <p:ext uri="{BB962C8B-B14F-4D97-AF65-F5344CB8AC3E}">
        <p14:creationId xmlns:p14="http://schemas.microsoft.com/office/powerpoint/2010/main" val="278163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EKS Support for </a:t>
            </a:r>
            <a:r>
              <a:rPr lang="en-US" dirty="0" err="1"/>
              <a:t>Fargate</a:t>
            </a:r>
            <a:r>
              <a:rPr lang="en-US" dirty="0"/>
              <a:t> in 2018</a:t>
            </a:r>
          </a:p>
        </p:txBody>
      </p:sp>
      <p:grpSp>
        <p:nvGrpSpPr>
          <p:cNvPr id="6" name="Group 5">
            <a:extLst>
              <a:ext uri="{FF2B5EF4-FFF2-40B4-BE49-F238E27FC236}">
                <a16:creationId xmlns:a16="http://schemas.microsoft.com/office/drawing/2014/main" id="{DBE366E8-4DF8-4A6F-85E6-E62F59C282AB}"/>
              </a:ext>
            </a:extLst>
          </p:cNvPr>
          <p:cNvGrpSpPr/>
          <p:nvPr/>
        </p:nvGrpSpPr>
        <p:grpSpPr>
          <a:xfrm>
            <a:off x="5208942" y="2286000"/>
            <a:ext cx="3058017" cy="817208"/>
            <a:chOff x="2604512" y="2045969"/>
            <a:chExt cx="3934976" cy="1051562"/>
          </a:xfrm>
        </p:grpSpPr>
        <p:pic>
          <p:nvPicPr>
            <p:cNvPr id="4" name="Picture 3">
              <a:extLst>
                <a:ext uri="{FF2B5EF4-FFF2-40B4-BE49-F238E27FC236}">
                  <a16:creationId xmlns:a16="http://schemas.microsoft.com/office/drawing/2014/main" id="{156E8FC4-76B6-444F-96B6-ADD5C5E5E0F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71140"/>
            <a:stretch/>
          </p:blipFill>
          <p:spPr>
            <a:xfrm>
              <a:off x="2604512" y="2045969"/>
              <a:ext cx="1135638" cy="1051562"/>
            </a:xfrm>
            <a:prstGeom prst="rect">
              <a:avLst/>
            </a:prstGeom>
          </p:spPr>
        </p:pic>
        <p:pic>
          <p:nvPicPr>
            <p:cNvPr id="5" name="Picture 4">
              <a:extLst>
                <a:ext uri="{FF2B5EF4-FFF2-40B4-BE49-F238E27FC236}">
                  <a16:creationId xmlns:a16="http://schemas.microsoft.com/office/drawing/2014/main" id="{6A0C5CC9-B166-4B03-B91A-FF119CCD683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28860"/>
            <a:stretch/>
          </p:blipFill>
          <p:spPr>
            <a:xfrm>
              <a:off x="3740150" y="2045969"/>
              <a:ext cx="2799338" cy="1051562"/>
            </a:xfrm>
            <a:prstGeom prst="rect">
              <a:avLst/>
            </a:prstGeom>
          </p:spPr>
        </p:pic>
      </p:grpSp>
      <p:grpSp>
        <p:nvGrpSpPr>
          <p:cNvPr id="7" name="Group 6">
            <a:extLst>
              <a:ext uri="{FF2B5EF4-FFF2-40B4-BE49-F238E27FC236}">
                <a16:creationId xmlns:a16="http://schemas.microsoft.com/office/drawing/2014/main" id="{052AE1F1-D755-40C8-AFC7-D6374198D761}"/>
              </a:ext>
            </a:extLst>
          </p:cNvPr>
          <p:cNvGrpSpPr/>
          <p:nvPr/>
        </p:nvGrpSpPr>
        <p:grpSpPr>
          <a:xfrm>
            <a:off x="865120" y="2123104"/>
            <a:ext cx="2894724" cy="1143000"/>
            <a:chOff x="2320034" y="3120135"/>
            <a:chExt cx="2014732" cy="795530"/>
          </a:xfrm>
        </p:grpSpPr>
        <p:pic>
          <p:nvPicPr>
            <p:cNvPr id="8" name="Picture 7">
              <a:extLst>
                <a:ext uri="{FF2B5EF4-FFF2-40B4-BE49-F238E27FC236}">
                  <a16:creationId xmlns:a16="http://schemas.microsoft.com/office/drawing/2014/main" id="{464A0FB0-B774-4586-88D7-6D0F45C65AAA}"/>
                </a:ext>
              </a:extLst>
            </p:cNvPr>
            <p:cNvPicPr>
              <a:picLocks noChangeAspect="1"/>
            </p:cNvPicPr>
            <p:nvPr/>
          </p:nvPicPr>
          <p:blipFill rotWithShape="1">
            <a:blip r:embed="rId6"/>
            <a:srcRect r="60716"/>
            <a:stretch/>
          </p:blipFill>
          <p:spPr>
            <a:xfrm>
              <a:off x="2320034" y="3120135"/>
              <a:ext cx="791466" cy="795530"/>
            </a:xfrm>
            <a:prstGeom prst="rect">
              <a:avLst/>
            </a:prstGeom>
          </p:spPr>
        </p:pic>
        <p:pic>
          <p:nvPicPr>
            <p:cNvPr id="9" name="Picture 8">
              <a:extLst>
                <a:ext uri="{FF2B5EF4-FFF2-40B4-BE49-F238E27FC236}">
                  <a16:creationId xmlns:a16="http://schemas.microsoft.com/office/drawing/2014/main" id="{C78FE7B0-D42F-472F-AA17-A09D8C06037A}"/>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Lst>
            </a:blip>
            <a:srcRect l="41806"/>
            <a:stretch/>
          </p:blipFill>
          <p:spPr>
            <a:xfrm>
              <a:off x="3162300" y="3120135"/>
              <a:ext cx="1172466" cy="795530"/>
            </a:xfrm>
            <a:prstGeom prst="rect">
              <a:avLst/>
            </a:prstGeom>
          </p:spPr>
        </p:pic>
      </p:grpSp>
      <p:sp>
        <p:nvSpPr>
          <p:cNvPr id="10" name="Cross 9">
            <a:extLst>
              <a:ext uri="{FF2B5EF4-FFF2-40B4-BE49-F238E27FC236}">
                <a16:creationId xmlns:a16="http://schemas.microsoft.com/office/drawing/2014/main" id="{EE579095-09A6-4C83-B8B3-90C84F33720B}"/>
              </a:ext>
            </a:extLst>
          </p:cNvPr>
          <p:cNvSpPr/>
          <p:nvPr/>
        </p:nvSpPr>
        <p:spPr>
          <a:xfrm>
            <a:off x="4180515" y="2361072"/>
            <a:ext cx="667063" cy="667063"/>
          </a:xfrm>
          <a:prstGeom prst="plus">
            <a:avLst>
              <a:gd name="adj" fmla="val 43277"/>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00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 presetClass="emph" presetSubtype="0" accel="100000" autoRev="1" fill="hold" nodeType="withEffect">
                                  <p:stCondLst>
                                    <p:cond delay="0"/>
                                  </p:stCondLst>
                                  <p:childTnLst>
                                    <p:animScale>
                                      <p:cBhvr>
                                        <p:cTn id="9" dur="500" fill="hold"/>
                                        <p:tgtEl>
                                          <p:spTgt spid="7"/>
                                        </p:tgtEl>
                                      </p:cBhvr>
                                      <p:by x="50000" y="50000"/>
                                    </p:animScale>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 presetClass="emph" presetSubtype="0" accel="100000" autoRev="1" fill="hold" nodeType="withEffect">
                                  <p:stCondLst>
                                    <p:cond delay="0"/>
                                  </p:stCondLst>
                                  <p:childTnLst>
                                    <p:animScale>
                                      <p:cBhvr>
                                        <p:cTn id="14" dur="500" fill="hold"/>
                                        <p:tgtEl>
                                          <p:spTgt spid="6"/>
                                        </p:tgtEl>
                                      </p:cBhvr>
                                      <p:by x="50000" y="50000"/>
                                    </p:animScale>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Microservices using AWS Lambda</a:t>
            </a:r>
          </a:p>
        </p:txBody>
      </p:sp>
      <p:pic>
        <p:nvPicPr>
          <p:cNvPr id="5" name="Picture 4">
            <a:extLst>
              <a:ext uri="{FF2B5EF4-FFF2-40B4-BE49-F238E27FC236}">
                <a16:creationId xmlns:a16="http://schemas.microsoft.com/office/drawing/2014/main" id="{8FCD6843-8F61-4948-B52E-F4EF74EBD0C6}"/>
              </a:ext>
            </a:extLst>
          </p:cNvPr>
          <p:cNvPicPr>
            <a:picLocks noChangeAspect="1"/>
          </p:cNvPicPr>
          <p:nvPr/>
        </p:nvPicPr>
        <p:blipFill>
          <a:blip r:embed="rId3"/>
          <a:stretch>
            <a:fillRect/>
          </a:stretch>
        </p:blipFill>
        <p:spPr>
          <a:xfrm>
            <a:off x="7127697" y="1345587"/>
            <a:ext cx="1645643" cy="1982470"/>
          </a:xfrm>
          <a:prstGeom prst="rect">
            <a:avLst/>
          </a:prstGeom>
        </p:spPr>
      </p:pic>
    </p:spTree>
    <p:extLst>
      <p:ext uri="{BB962C8B-B14F-4D97-AF65-F5344CB8AC3E}">
        <p14:creationId xmlns:p14="http://schemas.microsoft.com/office/powerpoint/2010/main" val="98176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Serverless Key Concepts</a:t>
            </a:r>
          </a:p>
        </p:txBody>
      </p:sp>
    </p:spTree>
    <p:extLst>
      <p:ext uri="{BB962C8B-B14F-4D97-AF65-F5344CB8AC3E}">
        <p14:creationId xmlns:p14="http://schemas.microsoft.com/office/powerpoint/2010/main" val="27469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09196" y="2264145"/>
            <a:ext cx="3447383" cy="646331"/>
          </a:xfrm>
          <a:prstGeom prst="rect">
            <a:avLst/>
          </a:prstGeom>
          <a:noFill/>
        </p:spPr>
        <p:txBody>
          <a:bodyPr wrap="square" rtlCol="0">
            <a:spAutoFit/>
          </a:bodyPr>
          <a:lstStyle/>
          <a:p>
            <a:pPr algn="ctr"/>
            <a:r>
              <a:rPr lang="en-US" sz="1800" b="1" dirty="0">
                <a:solidFill>
                  <a:schemeClr val="bg1"/>
                </a:solidFill>
                <a:latin typeface="Amazon Ember" charset="0"/>
                <a:ea typeface="Amazon Ember" charset="0"/>
                <a:cs typeface="Amazon Ember" charset="0"/>
              </a:rPr>
              <a:t>No servers to provision </a:t>
            </a:r>
            <a:br>
              <a:rPr lang="en-US" sz="1800" b="1" dirty="0">
                <a:solidFill>
                  <a:schemeClr val="bg1"/>
                </a:solidFill>
                <a:latin typeface="Amazon Ember" charset="0"/>
                <a:ea typeface="Amazon Ember" charset="0"/>
                <a:cs typeface="Amazon Ember" charset="0"/>
              </a:rPr>
            </a:br>
            <a:r>
              <a:rPr lang="en-US" sz="1800" b="1" dirty="0">
                <a:solidFill>
                  <a:schemeClr val="bg1"/>
                </a:solidFill>
                <a:latin typeface="Amazon Ember" charset="0"/>
                <a:ea typeface="Amazon Ember" charset="0"/>
                <a:cs typeface="Amazon Ember" charset="0"/>
              </a:rPr>
              <a:t>or manage</a:t>
            </a:r>
          </a:p>
        </p:txBody>
      </p:sp>
      <p:sp>
        <p:nvSpPr>
          <p:cNvPr id="10" name="TextBox 9"/>
          <p:cNvSpPr txBox="1"/>
          <p:nvPr/>
        </p:nvSpPr>
        <p:spPr>
          <a:xfrm>
            <a:off x="4632088" y="2264145"/>
            <a:ext cx="3275463" cy="369332"/>
          </a:xfrm>
          <a:prstGeom prst="rect">
            <a:avLst/>
          </a:prstGeom>
          <a:noFill/>
        </p:spPr>
        <p:txBody>
          <a:bodyPr wrap="square" rtlCol="0">
            <a:spAutoFit/>
          </a:bodyPr>
          <a:lstStyle/>
          <a:p>
            <a:pPr algn="ctr"/>
            <a:r>
              <a:rPr lang="en-US" sz="1800" b="1" dirty="0">
                <a:solidFill>
                  <a:schemeClr val="bg1"/>
                </a:solidFill>
                <a:latin typeface="Amazon Ember" charset="0"/>
                <a:ea typeface="Amazon Ember" charset="0"/>
                <a:cs typeface="Amazon Ember" charset="0"/>
              </a:rPr>
              <a:t>Scales with usage</a:t>
            </a:r>
          </a:p>
        </p:txBody>
      </p:sp>
      <p:sp>
        <p:nvSpPr>
          <p:cNvPr id="12" name="TextBox 11"/>
          <p:cNvSpPr txBox="1"/>
          <p:nvPr/>
        </p:nvSpPr>
        <p:spPr>
          <a:xfrm>
            <a:off x="868351" y="4179121"/>
            <a:ext cx="3529073" cy="369332"/>
          </a:xfrm>
          <a:prstGeom prst="rect">
            <a:avLst/>
          </a:prstGeom>
          <a:noFill/>
        </p:spPr>
        <p:txBody>
          <a:bodyPr wrap="square" rtlCol="0">
            <a:spAutoFit/>
          </a:bodyPr>
          <a:lstStyle/>
          <a:p>
            <a:pPr algn="ctr"/>
            <a:r>
              <a:rPr lang="en-US" sz="1800" b="1" dirty="0">
                <a:solidFill>
                  <a:schemeClr val="bg1"/>
                </a:solidFill>
                <a:latin typeface="Amazon Ember" charset="0"/>
                <a:ea typeface="Amazon Ember" charset="0"/>
                <a:cs typeface="Amazon Ember" charset="0"/>
              </a:rPr>
              <a:t>Never pay for idle</a:t>
            </a:r>
          </a:p>
        </p:txBody>
      </p:sp>
      <p:sp>
        <p:nvSpPr>
          <p:cNvPr id="16" name="TextBox 15"/>
          <p:cNvSpPr txBox="1"/>
          <p:nvPr/>
        </p:nvSpPr>
        <p:spPr>
          <a:xfrm>
            <a:off x="4723932" y="4179121"/>
            <a:ext cx="3091775" cy="646331"/>
          </a:xfrm>
          <a:prstGeom prst="rect">
            <a:avLst/>
          </a:prstGeom>
          <a:noFill/>
        </p:spPr>
        <p:txBody>
          <a:bodyPr wrap="square" rtlCol="0">
            <a:spAutoFit/>
          </a:bodyPr>
          <a:lstStyle/>
          <a:p>
            <a:pPr algn="ctr"/>
            <a:r>
              <a:rPr lang="en-US" sz="1800" b="1" dirty="0">
                <a:solidFill>
                  <a:schemeClr val="bg1"/>
                </a:solidFill>
                <a:latin typeface="Amazon Ember" charset="0"/>
                <a:ea typeface="Amazon Ember" charset="0"/>
                <a:cs typeface="Amazon Ember" charset="0"/>
              </a:rPr>
              <a:t>Availability and fault tolerance built in</a:t>
            </a:r>
          </a:p>
        </p:txBody>
      </p:sp>
      <p:sp>
        <p:nvSpPr>
          <p:cNvPr id="3" name="Title 2"/>
          <p:cNvSpPr>
            <a:spLocks noGrp="1"/>
          </p:cNvSpPr>
          <p:nvPr>
            <p:ph type="title"/>
          </p:nvPr>
        </p:nvSpPr>
        <p:spPr/>
        <p:txBody>
          <a:bodyPr>
            <a:normAutofit/>
          </a:bodyPr>
          <a:lstStyle/>
          <a:p>
            <a:r>
              <a:rPr lang="en-US" dirty="0" err="1">
                <a:latin typeface="Amazon Ember" charset="0"/>
                <a:ea typeface="Amazon Ember" charset="0"/>
                <a:cs typeface="Amazon Ember" charset="0"/>
              </a:rPr>
              <a:t>Serverless</a:t>
            </a:r>
            <a:r>
              <a:rPr lang="en-US" dirty="0">
                <a:latin typeface="Amazon Ember" charset="0"/>
                <a:ea typeface="Amazon Ember" charset="0"/>
                <a:cs typeface="Amazon Ember" charset="0"/>
              </a:rPr>
              <a:t> Tenets</a:t>
            </a:r>
          </a:p>
        </p:txBody>
      </p:sp>
      <p:pic>
        <p:nvPicPr>
          <p:cNvPr id="5" name="Picture 2" descr="100x100_benefit_code-qua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485" y="104935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100x100_benefit_increase-upwar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569" y="104935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x100_benefit_perform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8485" y="3129072"/>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731" y="3170073"/>
            <a:ext cx="808177" cy="808177"/>
          </a:xfrm>
          <a:prstGeom prst="rect">
            <a:avLst/>
          </a:prstGeom>
        </p:spPr>
      </p:pic>
    </p:spTree>
    <p:extLst>
      <p:ext uri="{BB962C8B-B14F-4D97-AF65-F5344CB8AC3E}">
        <p14:creationId xmlns:p14="http://schemas.microsoft.com/office/powerpoint/2010/main" val="201127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ckTemplate-AWS">
  <a:themeElements>
    <a:clrScheme name="AWS Colors">
      <a:dk1>
        <a:srgbClr val="1D516C"/>
      </a:dk1>
      <a:lt1>
        <a:srgbClr val="FFFFFF"/>
      </a:lt1>
      <a:dk2>
        <a:srgbClr val="1D516C"/>
      </a:dk2>
      <a:lt2>
        <a:srgbClr val="F8F8F8"/>
      </a:lt2>
      <a:accent1>
        <a:srgbClr val="FF9900"/>
      </a:accent1>
      <a:accent2>
        <a:srgbClr val="00A1C9"/>
      </a:accent2>
      <a:accent3>
        <a:srgbClr val="007DBC"/>
      </a:accent3>
      <a:accent4>
        <a:srgbClr val="69AF34"/>
      </a:accent4>
      <a:accent5>
        <a:srgbClr val="EB5F07"/>
      </a:accent5>
      <a:accent6>
        <a:srgbClr val="545B64"/>
      </a:accent6>
      <a:hlink>
        <a:srgbClr val="00E0EA"/>
      </a:hlink>
      <a:folHlink>
        <a:srgbClr val="0069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6A3D6C04DFD740953BA1B2B9E62D60" ma:contentTypeVersion="0" ma:contentTypeDescription="Create a new document." ma:contentTypeScope="" ma:versionID="26617cd14cd3af163c0e97ff614e520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97C89A-FD0C-431E-81F6-90225B937683}">
  <ds:schemaRef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705B35A6-8B52-46A5-AE45-B98C6459DC10}">
  <ds:schemaRefs>
    <ds:schemaRef ds:uri="http://schemas.microsoft.com/sharepoint/v3/contenttype/forms"/>
  </ds:schemaRefs>
</ds:datastoreItem>
</file>

<file path=customXml/itemProps3.xml><?xml version="1.0" encoding="utf-8"?>
<ds:datastoreItem xmlns:ds="http://schemas.openxmlformats.org/officeDocument/2006/customXml" ds:itemID="{51A3258A-222C-4488-825E-7520D001F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DeckTemplate_AWS</Template>
  <TotalTime>52932</TotalTime>
  <Words>8885</Words>
  <Application>Microsoft Macintosh PowerPoint</Application>
  <PresentationFormat>On-screen Show (16:9)</PresentationFormat>
  <Paragraphs>1376</Paragraphs>
  <Slides>143</Slides>
  <Notes>86</Notes>
  <HiddenSlides>11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143</vt:i4>
      </vt:variant>
    </vt:vector>
  </HeadingPairs>
  <TitlesOfParts>
    <vt:vector size="160" baseType="lpstr">
      <vt:lpstr>Amazon Ember</vt:lpstr>
      <vt:lpstr>Amazon Ember Heavy</vt:lpstr>
      <vt:lpstr>Amazon Ember Light</vt:lpstr>
      <vt:lpstr>Amazon Ember Regular</vt:lpstr>
      <vt:lpstr>Anonymous Pro for Powerline</vt:lpstr>
      <vt:lpstr>Arial</vt:lpstr>
      <vt:lpstr>Avenir Book</vt:lpstr>
      <vt:lpstr>Calibri</vt:lpstr>
      <vt:lpstr>Consolas</vt:lpstr>
      <vt:lpstr>Courier</vt:lpstr>
      <vt:lpstr>Helvetica</vt:lpstr>
      <vt:lpstr>Helvetica Light</vt:lpstr>
      <vt:lpstr>Helvetica Neue</vt:lpstr>
      <vt:lpstr>Lucida Console</vt:lpstr>
      <vt:lpstr>Mangal</vt:lpstr>
      <vt:lpstr>Verdana</vt:lpstr>
      <vt:lpstr>DeckTemplate-AWS</vt:lpstr>
      <vt:lpstr>PowerPoint Presentation</vt:lpstr>
      <vt:lpstr>Agenda</vt:lpstr>
      <vt:lpstr>Introduction</vt:lpstr>
      <vt:lpstr>What Are Microservices?</vt:lpstr>
      <vt:lpstr>PowerPoint Presentation</vt:lpstr>
      <vt:lpstr>Application Concerns</vt:lpstr>
      <vt:lpstr>Building Blocks for Containerized Microservices</vt:lpstr>
      <vt:lpstr>A Typical Application with Microservices</vt:lpstr>
      <vt:lpstr>Build Your Application</vt:lpstr>
      <vt:lpstr>Eclipse Microprofile</vt:lpstr>
      <vt:lpstr>WildFly Swarm</vt:lpstr>
      <vt:lpstr>Hollow Jars – Customize your app server</vt:lpstr>
      <vt:lpstr>PowerPoint Presentation</vt:lpstr>
      <vt:lpstr>PowerPoint Presentation</vt:lpstr>
      <vt:lpstr>Microservices and Containers</vt:lpstr>
      <vt:lpstr>Microservices and Containers</vt:lpstr>
      <vt:lpstr>Running Container</vt:lpstr>
      <vt:lpstr>PowerPoint Presentation</vt:lpstr>
      <vt:lpstr>PowerPoint Presentation</vt:lpstr>
      <vt:lpstr>Running Containers</vt:lpstr>
      <vt:lpstr>Running Containers at Scale</vt:lpstr>
      <vt:lpstr>AWS Fargate and Amazon ECS</vt:lpstr>
      <vt:lpstr>Running Containers on AWS</vt:lpstr>
      <vt:lpstr>Helping Customers Scale Containers</vt:lpstr>
      <vt:lpstr>Compute Consumption Model</vt:lpstr>
      <vt:lpstr>Production Workloads on AWS</vt:lpstr>
      <vt:lpstr>PowerPoint Presentation</vt:lpstr>
      <vt:lpstr>ECS Constructs</vt:lpstr>
      <vt:lpstr>Task Definition</vt:lpstr>
      <vt:lpstr>PowerPoint Presentation</vt:lpstr>
      <vt:lpstr>PowerPoint Presentation</vt:lpstr>
      <vt:lpstr>PowerPoint Presentation</vt:lpstr>
      <vt:lpstr>Running Containers with ECS</vt:lpstr>
      <vt:lpstr>Running Fargate Containers with ECS</vt:lpstr>
      <vt:lpstr>PowerPoint Presentation</vt:lpstr>
      <vt:lpstr>AWS Fargate Visibility and Monitoring</vt:lpstr>
      <vt:lpstr>PowerPoint Presentation</vt:lpstr>
      <vt:lpstr>Rightsize your microservices with AWS Fargate</vt:lpstr>
      <vt:lpstr>Pricing Dimensions</vt:lpstr>
      <vt:lpstr>Task CPU &amp; Memory Configurations</vt:lpstr>
      <vt:lpstr>PowerPoint Presentation</vt:lpstr>
      <vt:lpstr>PowerPoint Presentation</vt:lpstr>
      <vt:lpstr>Deployment Pipelines with  AWS CodePipeline</vt:lpstr>
      <vt:lpstr>PowerPoint Presentation</vt:lpstr>
      <vt:lpstr>PowerPoint Presentation</vt:lpstr>
      <vt:lpstr>Deployment Pipeline with AWS Fargate</vt:lpstr>
      <vt:lpstr>PowerPoint Presentation</vt:lpstr>
      <vt:lpstr>Canary Deployment for Amazon ECS</vt:lpstr>
      <vt:lpstr>Microservices using Kubernetes</vt:lpstr>
      <vt:lpstr>What is Kubernetes?</vt:lpstr>
      <vt:lpstr>PowerPoint Presentation</vt:lpstr>
      <vt:lpstr>Kubernetes on AWS</vt:lpstr>
      <vt:lpstr>Kubernetes master</vt:lpstr>
      <vt:lpstr>PowerPoint Presentation</vt:lpstr>
      <vt:lpstr>PowerPoint Presentation</vt:lpstr>
      <vt:lpstr>“Run Kubernetes for me.”</vt:lpstr>
      <vt:lpstr>PowerPoint Presentation</vt:lpstr>
      <vt:lpstr>PowerPoint Presentation</vt:lpstr>
      <vt:lpstr>PowerPoint Presentation</vt:lpstr>
      <vt:lpstr>PowerPoint Presentation</vt:lpstr>
      <vt:lpstr>PowerPoint Presentation</vt:lpstr>
      <vt:lpstr>PowerPoint Presentation</vt:lpstr>
      <vt:lpstr>Kubernetes  Application Packaging  using Helm</vt:lpstr>
      <vt:lpstr>Helm – Package Manager for Kubernetes</vt:lpstr>
      <vt:lpstr>PowerPoint Presentation</vt:lpstr>
      <vt:lpstr>Helm Chart Structure</vt:lpstr>
      <vt:lpstr>Helm Sample Chart</vt:lpstr>
      <vt:lpstr>PowerPoint Presentation</vt:lpstr>
      <vt:lpstr>Kubernetes  Application Packaging  using Ksonnet</vt:lpstr>
      <vt:lpstr>Ksonnet</vt:lpstr>
      <vt:lpstr>Ksonnet Components</vt:lpstr>
      <vt:lpstr>Ksonnet Components</vt:lpstr>
      <vt:lpstr>Ksonnet Params</vt:lpstr>
      <vt:lpstr>PowerPoint Presentation</vt:lpstr>
      <vt:lpstr>Kubernetes Deployment Pipeline with AWS CodePipeline</vt:lpstr>
      <vt:lpstr>Deployment Pipeline with Kubernetes</vt:lpstr>
      <vt:lpstr>PowerPoint Presentation</vt:lpstr>
      <vt:lpstr>Logging using EKS</vt:lpstr>
      <vt:lpstr>PowerPoint Presentation</vt:lpstr>
      <vt:lpstr>Canary Deployment using Service Mesh</vt:lpstr>
      <vt:lpstr>Istio</vt:lpstr>
      <vt:lpstr>PowerPoint Presentation</vt:lpstr>
      <vt:lpstr>Canary Deployment using Request Routing</vt:lpstr>
      <vt:lpstr>PowerPoint Presentation</vt:lpstr>
      <vt:lpstr>Fault Injection</vt:lpstr>
      <vt:lpstr>5 seconds delay in 10% of requests</vt:lpstr>
      <vt:lpstr>PowerPoint Presentation</vt:lpstr>
      <vt:lpstr>Monitoring</vt:lpstr>
      <vt:lpstr>Metrics</vt:lpstr>
      <vt:lpstr>X-Ray Service</vt:lpstr>
      <vt:lpstr>X-Ray SDK</vt:lpstr>
      <vt:lpstr>X-Ray Workflow</vt:lpstr>
      <vt:lpstr>X-Ray Daemon</vt:lpstr>
      <vt:lpstr>PowerPoint Presentation</vt:lpstr>
      <vt:lpstr>How Does AWS X-Ray help?</vt:lpstr>
      <vt:lpstr>EKS Support for Fargate in 2018</vt:lpstr>
      <vt:lpstr>Microservices using AWS Lambda</vt:lpstr>
      <vt:lpstr>Serverless Key Concepts</vt:lpstr>
      <vt:lpstr>Serverless Tenets</vt:lpstr>
      <vt:lpstr>Spectrum of AWS offerings</vt:lpstr>
      <vt:lpstr>Lambda Basics</vt:lpstr>
      <vt:lpstr>Using AWS Lambda</vt:lpstr>
      <vt:lpstr>Lambda execution model</vt:lpstr>
      <vt:lpstr>Anatomy of a Lambda function</vt:lpstr>
      <vt:lpstr>PowerPoint Presentation</vt:lpstr>
      <vt:lpstr>PowerPoint Presentation</vt:lpstr>
      <vt:lpstr>Serverless Application Model</vt:lpstr>
      <vt:lpstr>SAM Template</vt:lpstr>
      <vt:lpstr>SAM Commands</vt:lpstr>
      <vt:lpstr>SAM Local</vt:lpstr>
      <vt:lpstr>Microservices using AWS Lambda</vt:lpstr>
      <vt:lpstr>PowerPoint Presentation</vt:lpstr>
      <vt:lpstr>PowerPoint Presentation</vt:lpstr>
      <vt:lpstr>Lambda Best Practices</vt:lpstr>
      <vt:lpstr>Lambda based “monoliths”</vt:lpstr>
      <vt:lpstr>Lambda based “monoliths”</vt:lpstr>
      <vt:lpstr>Lambda based “nano-services”</vt:lpstr>
      <vt:lpstr>Lambda Best Practices</vt:lpstr>
      <vt:lpstr>Function Lifecycle</vt:lpstr>
      <vt:lpstr>Lambda Best Practices</vt:lpstr>
      <vt:lpstr>Lambda Best Practices</vt:lpstr>
      <vt:lpstr>Lambda Best Practices</vt:lpstr>
      <vt:lpstr>Lambda Best Practices</vt:lpstr>
      <vt:lpstr>How much memory/CPU?</vt:lpstr>
      <vt:lpstr>Lambda Best Practices</vt:lpstr>
      <vt:lpstr>Lambda Best Practices</vt:lpstr>
      <vt:lpstr>API Gateway Stages and Lambda Aliases</vt:lpstr>
      <vt:lpstr>Traffic Shifting in Lambda Aliases</vt:lpstr>
      <vt:lpstr>Canary Deployment Preference</vt:lpstr>
      <vt:lpstr>PowerPoint Presentation</vt:lpstr>
      <vt:lpstr>Logging and Metrics are a universal right!</vt:lpstr>
      <vt:lpstr>App Monitoring with AWS X-Ray and Serverless</vt:lpstr>
      <vt:lpstr>X-Ray Trace Example</vt:lpstr>
      <vt:lpstr>PowerPoint Presentation</vt:lpstr>
      <vt:lpstr>Composing Lambda Functions</vt:lpstr>
      <vt:lpstr>Event Processing</vt:lpstr>
      <vt:lpstr>Event-driven platform</vt:lpstr>
      <vt:lpstr>Event-driven actions</vt:lpstr>
      <vt:lpstr>AWS Step Functions:   Orchestrate a Serverless processing  workflow using AWS Lambda  </vt:lpstr>
      <vt:lpstr>PowerPoint Presentation</vt:lpstr>
      <vt:lpstr>Serverless Application Repository</vt:lpstr>
      <vt:lpstr>PowerPoint Presentation</vt:lpstr>
      <vt:lpstr>Further Reading</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721</cp:revision>
  <dcterms:created xsi:type="dcterms:W3CDTF">2016-06-17T18:22:10Z</dcterms:created>
  <dcterms:modified xsi:type="dcterms:W3CDTF">2018-04-17T19:14:28Z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0x010100D26A3D6C04DFD740953BA1B2B9E62D60</vt:lpwstr>
  </property>
</Properties>
</file>