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 ContentType="image/t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27"/>
  </p:notesMasterIdLst>
  <p:handoutMasterIdLst>
    <p:handoutMasterId r:id="rId28"/>
  </p:handoutMasterIdLst>
  <p:sldIdLst>
    <p:sldId id="277" r:id="rId5"/>
    <p:sldId id="861" r:id="rId6"/>
    <p:sldId id="705" r:id="rId7"/>
    <p:sldId id="800" r:id="rId8"/>
    <p:sldId id="802" r:id="rId9"/>
    <p:sldId id="803" r:id="rId10"/>
    <p:sldId id="713" r:id="rId11"/>
    <p:sldId id="728" r:id="rId12"/>
    <p:sldId id="736" r:id="rId13"/>
    <p:sldId id="809" r:id="rId14"/>
    <p:sldId id="810" r:id="rId15"/>
    <p:sldId id="790" r:id="rId16"/>
    <p:sldId id="805" r:id="rId17"/>
    <p:sldId id="307" r:id="rId18"/>
    <p:sldId id="811" r:id="rId19"/>
    <p:sldId id="298" r:id="rId20"/>
    <p:sldId id="858" r:id="rId21"/>
    <p:sldId id="804" r:id="rId22"/>
    <p:sldId id="859" r:id="rId23"/>
    <p:sldId id="857" r:id="rId24"/>
    <p:sldId id="860" r:id="rId25"/>
    <p:sldId id="278"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4">
          <p15:clr>
            <a:srgbClr val="A4A3A4"/>
          </p15:clr>
        </p15:guide>
        <p15:guide id="2" orient="horz" pos="2898">
          <p15:clr>
            <a:srgbClr val="A4A3A4"/>
          </p15:clr>
        </p15:guide>
        <p15:guide id="3" orient="horz" pos="2412">
          <p15:clr>
            <a:srgbClr val="A4A3A4"/>
          </p15:clr>
        </p15:guide>
        <p15:guide id="4" orient="horz" pos="3196">
          <p15:clr>
            <a:srgbClr val="A4A3A4"/>
          </p15:clr>
        </p15:guide>
        <p15:guide id="5" orient="horz" pos="1350">
          <p15:clr>
            <a:srgbClr val="A4A3A4"/>
          </p15:clr>
        </p15:guide>
        <p15:guide id="6" orient="horz" pos="1378">
          <p15:clr>
            <a:srgbClr val="A4A3A4"/>
          </p15:clr>
        </p15:guide>
        <p15:guide id="7" orient="horz" pos="2078">
          <p15:clr>
            <a:srgbClr val="A4A3A4"/>
          </p15:clr>
        </p15:guide>
        <p15:guide id="8" orient="horz" pos="125">
          <p15:clr>
            <a:srgbClr val="A4A3A4"/>
          </p15:clr>
        </p15:guide>
        <p15:guide id="9" orient="horz" pos="2106">
          <p15:clr>
            <a:srgbClr val="A4A3A4"/>
          </p15:clr>
        </p15:guide>
        <p15:guide id="10" orient="horz" pos="2859">
          <p15:clr>
            <a:srgbClr val="A4A3A4"/>
          </p15:clr>
        </p15:guide>
        <p15:guide id="11" pos="960">
          <p15:clr>
            <a:srgbClr val="A4A3A4"/>
          </p15:clr>
        </p15:guide>
        <p15:guide id="12" pos="1755">
          <p15:clr>
            <a:srgbClr val="A4A3A4"/>
          </p15:clr>
        </p15:guide>
        <p15:guide id="13" pos="2883">
          <p15:clr>
            <a:srgbClr val="A4A3A4"/>
          </p15:clr>
        </p15:guide>
        <p15:guide id="14" pos="2519">
          <p15:clr>
            <a:srgbClr val="A4A3A4"/>
          </p15:clr>
        </p15:guide>
        <p15:guide id="15" pos="4790">
          <p15:clr>
            <a:srgbClr val="A4A3A4"/>
          </p15:clr>
        </p15:guide>
        <p15:guide id="16" pos="2487">
          <p15:clr>
            <a:srgbClr val="A4A3A4"/>
          </p15:clr>
        </p15:guide>
        <p15:guide id="17" pos="1722">
          <p15:clr>
            <a:srgbClr val="A4A3A4"/>
          </p15:clr>
        </p15:guide>
        <p15:guide id="18" pos="987">
          <p15:clr>
            <a:srgbClr val="A4A3A4"/>
          </p15:clr>
        </p15:guide>
        <p15:guide id="19" pos="4818">
          <p15:clr>
            <a:srgbClr val="A4A3A4"/>
          </p15:clr>
        </p15:guide>
        <p15:guide id="20" pos="3257">
          <p15:clr>
            <a:srgbClr val="A4A3A4"/>
          </p15:clr>
        </p15:guide>
        <p15:guide id="21">
          <p15:clr>
            <a:srgbClr val="A4A3A4"/>
          </p15:clr>
        </p15:guide>
        <p15:guide id="22" pos="3285">
          <p15:clr>
            <a:srgbClr val="A4A3A4"/>
          </p15:clr>
        </p15:guide>
        <p15:guide id="23" pos="4022">
          <p15:clr>
            <a:srgbClr val="A4A3A4"/>
          </p15:clr>
        </p15:guide>
        <p15:guide id="24" pos="4053">
          <p15:clr>
            <a:srgbClr val="A4A3A4"/>
          </p15:clr>
        </p15:guide>
        <p15:guide id="25" pos="5544">
          <p15:clr>
            <a:srgbClr val="A4A3A4"/>
          </p15:clr>
        </p15:guide>
        <p15:guide id="26" pos="220">
          <p15:clr>
            <a:srgbClr val="A4A3A4"/>
          </p15:clr>
        </p15:guide>
        <p15:guide id="27" pos="3485">
          <p15:clr>
            <a:srgbClr val="A4A3A4"/>
          </p15:clr>
        </p15:guide>
        <p15:guide id="28" orient="horz" pos="19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alano, Alec" initials="" lastIdx="23" clrIdx="0"/>
  <p:cmAuthor id="1" name="Alec Catalano"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84D"/>
    <a:srgbClr val="4F81BD"/>
    <a:srgbClr val="006D8F"/>
    <a:srgbClr val="FF9300"/>
    <a:srgbClr val="FFB100"/>
    <a:srgbClr val="FAAF00"/>
    <a:srgbClr val="C8C8C8"/>
    <a:srgbClr val="646469"/>
    <a:srgbClr val="595A5D"/>
    <a:srgbClr val="4140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0" autoAdjust="0"/>
    <p:restoredTop sz="86418" autoAdjust="0"/>
  </p:normalViewPr>
  <p:slideViewPr>
    <p:cSldViewPr snapToGrid="0" showGuides="1">
      <p:cViewPr varScale="1">
        <p:scale>
          <a:sx n="148" d="100"/>
          <a:sy n="148" d="100"/>
        </p:scale>
        <p:origin x="184" y="208"/>
      </p:cViewPr>
      <p:guideLst>
        <p:guide orient="horz" pos="644"/>
        <p:guide orient="horz" pos="2898"/>
        <p:guide orient="horz" pos="2412"/>
        <p:guide orient="horz" pos="3196"/>
        <p:guide orient="horz" pos="1350"/>
        <p:guide orient="horz" pos="1378"/>
        <p:guide orient="horz" pos="2078"/>
        <p:guide orient="horz" pos="125"/>
        <p:guide orient="horz" pos="2106"/>
        <p:guide orient="horz" pos="2859"/>
        <p:guide pos="960"/>
        <p:guide pos="1755"/>
        <p:guide pos="2883"/>
        <p:guide pos="2519"/>
        <p:guide pos="4790"/>
        <p:guide pos="2487"/>
        <p:guide pos="1722"/>
        <p:guide pos="987"/>
        <p:guide pos="4818"/>
        <p:guide pos="3257"/>
        <p:guide/>
        <p:guide pos="3285"/>
        <p:guide pos="4022"/>
        <p:guide pos="4053"/>
        <p:guide pos="5544"/>
        <p:guide pos="220"/>
        <p:guide pos="3485"/>
        <p:guide orient="horz" pos="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2DE7DF-5EEA-3D47-81E5-5D57FBEEB387}" type="datetimeFigureOut">
              <a:rPr lang="en-US" smtClean="0"/>
              <a:t>4/2/18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DF832D-DEEF-7145-817A-C3DBA937A2E3}" type="slidenum">
              <a:rPr lang="en-US" smtClean="0"/>
              <a:t>‹#›</a:t>
            </a:fld>
            <a:endParaRPr lang="en-US"/>
          </a:p>
        </p:txBody>
      </p:sp>
    </p:spTree>
    <p:extLst>
      <p:ext uri="{BB962C8B-B14F-4D97-AF65-F5344CB8AC3E}">
        <p14:creationId xmlns:p14="http://schemas.microsoft.com/office/powerpoint/2010/main" val="108449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0B25AC41-3BEC-9247-8322-91B80C013F2D}" type="datetimeFigureOut">
              <a:rPr lang="en-US" smtClean="0"/>
              <a:pPr/>
              <a:t>4/2/18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69C3F2ED-74C5-7D4F-8560-0CC253E9A436}" type="slidenum">
              <a:rPr lang="en-US" smtClean="0"/>
              <a:pPr/>
              <a:t>‹#›</a:t>
            </a:fld>
            <a:endParaRPr lang="en-US" dirty="0"/>
          </a:p>
        </p:txBody>
      </p:sp>
    </p:spTree>
    <p:extLst>
      <p:ext uri="{BB962C8B-B14F-4D97-AF65-F5344CB8AC3E}">
        <p14:creationId xmlns:p14="http://schemas.microsoft.com/office/powerpoint/2010/main" val="9435360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if you want to run</a:t>
            </a:r>
            <a:r>
              <a:rPr lang="en-US" baseline="0" dirty="0"/>
              <a:t> containers </a:t>
            </a:r>
            <a:r>
              <a:rPr lang="en-US" dirty="0"/>
              <a:t>in the cloud, you spin</a:t>
            </a:r>
            <a:r>
              <a:rPr lang="en-US" baseline="0" dirty="0"/>
              <a:t> up some EC2 instances, launch containers on them and get going in minutes. This would work even if you are using dozens of containers. But as you think about scaling this, managing hundreds of such instances, monitoring their health, scaling them and launching your containers on them and the whole lifecycle around them</a:t>
            </a:r>
            <a:r>
              <a:rPr lang="is-IS" baseline="0" dirty="0"/>
              <a:t>…how do you scale for that?</a:t>
            </a:r>
          </a:p>
          <a:p>
            <a:endParaRPr lang="is-IS" baseline="0" dirty="0"/>
          </a:p>
          <a:p>
            <a:endParaRPr lang="is-IS" baseline="0" dirty="0"/>
          </a:p>
          <a:p>
            <a:endParaRPr lang="is-IS" baseline="0" dirty="0"/>
          </a:p>
          <a:p>
            <a:endParaRPr lang="is-IS" baseline="0" dirty="0"/>
          </a:p>
        </p:txBody>
      </p:sp>
      <p:sp>
        <p:nvSpPr>
          <p:cNvPr id="4" name="Slide Number Placeholder 3"/>
          <p:cNvSpPr>
            <a:spLocks noGrp="1"/>
          </p:cNvSpPr>
          <p:nvPr>
            <p:ph type="sldNum" sz="quarter" idx="10"/>
          </p:nvPr>
        </p:nvSpPr>
        <p:spPr/>
        <p:txBody>
          <a:bodyPr/>
          <a:lstStyle/>
          <a:p>
            <a:fld id="{BAFC19F9-0583-4F75-8340-179CC39A694D}" type="slidenum">
              <a:rPr lang="en-US" smtClean="0"/>
              <a:t>5</a:t>
            </a:fld>
            <a:endParaRPr lang="en-US" dirty="0"/>
          </a:p>
        </p:txBody>
      </p:sp>
    </p:spTree>
    <p:extLst>
      <p:ext uri="{BB962C8B-B14F-4D97-AF65-F5344CB8AC3E}">
        <p14:creationId xmlns:p14="http://schemas.microsoft.com/office/powerpoint/2010/main" val="151706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0" dirty="0"/>
              <a:t>So lets say you plan to run several highly available applications across 3 different availability zones. </a:t>
            </a:r>
          </a:p>
          <a:p>
            <a:endParaRPr lang="en-US" sz="1800" baseline="0" dirty="0"/>
          </a:p>
          <a:p>
            <a:r>
              <a:rPr lang="en-US" sz="1800" baseline="0" dirty="0"/>
              <a:t>[CLICK] </a:t>
            </a:r>
          </a:p>
          <a:p>
            <a:r>
              <a:rPr lang="en-US" sz="1800" baseline="0" dirty="0"/>
              <a:t>ECS enables you to be able to operationalize your containerized workloads at very high scales. No management software to install or worry about its high availability. </a:t>
            </a:r>
          </a:p>
          <a:p>
            <a:endParaRPr lang="en-US" sz="1800" baseline="0" dirty="0"/>
          </a:p>
          <a:p>
            <a:r>
              <a:rPr lang="en-US" sz="1800" baseline="0" dirty="0"/>
              <a:t>The cluster management piece enabled you to be able to monitor the cluster, scale it using autoscaling groups and be able to manage state of the instances in the cluster. </a:t>
            </a:r>
          </a:p>
          <a:p>
            <a:endParaRPr lang="en-US" sz="1800" baseline="0" dirty="0"/>
          </a:p>
          <a:p>
            <a:r>
              <a:rPr lang="en-US" sz="1800" baseline="0" dirty="0"/>
              <a:t>The placement engine enables you to be able to set rules to target landing your containers on the right instances based on your preferences.</a:t>
            </a:r>
          </a:p>
          <a:p>
            <a:endParaRPr lang="en-US" sz="1800" baseline="0" dirty="0"/>
          </a:p>
          <a:p>
            <a:r>
              <a:rPr lang="en-US" sz="1800" baseline="0" dirty="0"/>
              <a:t>And then finally, the advanced scheduling features help maintain the desired state of the application, spawn new containers to automatically respond to scaling needs and maintain resiliency by deploying across multiple availability zones while being resource aware of the underlying compute.</a:t>
            </a:r>
            <a:endParaRPr lang="en-US" sz="1800" dirty="0"/>
          </a:p>
        </p:txBody>
      </p:sp>
      <p:sp>
        <p:nvSpPr>
          <p:cNvPr id="4" name="Slide Number Placeholder 3"/>
          <p:cNvSpPr>
            <a:spLocks noGrp="1"/>
          </p:cNvSpPr>
          <p:nvPr>
            <p:ph type="sldNum" sz="quarter" idx="10"/>
          </p:nvPr>
        </p:nvSpPr>
        <p:spPr/>
        <p:txBody>
          <a:bodyPr/>
          <a:lstStyle/>
          <a:p>
            <a:fld id="{BAFC19F9-0583-4F75-8340-179CC39A694D}" type="slidenum">
              <a:rPr lang="en-US" smtClean="0"/>
              <a:t>6</a:t>
            </a:fld>
            <a:endParaRPr lang="en-US" dirty="0"/>
          </a:p>
        </p:txBody>
      </p:sp>
    </p:spTree>
    <p:extLst>
      <p:ext uri="{BB962C8B-B14F-4D97-AF65-F5344CB8AC3E}">
        <p14:creationId xmlns:p14="http://schemas.microsoft.com/office/powerpoint/2010/main" val="753169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just over 3 years ago that we announced </a:t>
            </a:r>
            <a:r>
              <a:rPr lang="en-US" baseline="0" dirty="0"/>
              <a:t>the release of Amazon Elastic Container service We launched ECS </a:t>
            </a:r>
            <a:r>
              <a:rPr lang="en-US" sz="1200" b="0" i="0" kern="1200" dirty="0">
                <a:solidFill>
                  <a:schemeClr val="tx1"/>
                </a:solidFill>
                <a:effectLst/>
                <a:latin typeface="Amazon Ember Regular" charset="0"/>
                <a:ea typeface="+mn-ea"/>
                <a:cs typeface="+mn-cs"/>
              </a:rPr>
              <a:t>because our customers needed a way to manage and scale the deployment of Docker containers on AWS. Our customers wanted a managed service where they didn’t have to operate their own cluster management software, a solution that was scalable and secure that they could trust to run their production workloads, and they wanted tight integration and support for EC2 features that they liked.</a:t>
            </a:r>
            <a:r>
              <a:rPr lang="en-US" dirty="0">
                <a:effectLst/>
              </a:rPr>
              <a:t> </a:t>
            </a:r>
            <a:endParaRPr lang="en-US" baseline="0" dirty="0"/>
          </a:p>
          <a:p>
            <a:endParaRPr lang="en-US" baseline="0" dirty="0"/>
          </a:p>
          <a:p>
            <a:r>
              <a:rPr lang="en-US" baseline="0" dirty="0"/>
              <a:t>Then in 2015, we focused on building a highly reliable, and performant docker image registry and announced this GA release near the end of 2015. Our goal with ECR was to enable developers to use the same familiar docker push/pull APIs to store their container images and we see this product highly adopted by customers both running containers on AWS and really across any environment.</a:t>
            </a:r>
          </a:p>
          <a:p>
            <a:br>
              <a:rPr lang="en-US" baseline="0" dirty="0"/>
            </a:br>
            <a:r>
              <a:rPr lang="en-US" baseline="0" dirty="0"/>
              <a:t>What have we learned since then?</a:t>
            </a:r>
          </a:p>
        </p:txBody>
      </p:sp>
      <p:sp>
        <p:nvSpPr>
          <p:cNvPr id="4" name="Slide Number Placeholder 3"/>
          <p:cNvSpPr>
            <a:spLocks noGrp="1"/>
          </p:cNvSpPr>
          <p:nvPr>
            <p:ph type="sldNum" sz="quarter" idx="10"/>
          </p:nvPr>
        </p:nvSpPr>
        <p:spPr/>
        <p:txBody>
          <a:bodyPr/>
          <a:lstStyle/>
          <a:p>
            <a:fld id="{BAFC19F9-0583-4F75-8340-179CC39A694D}" type="slidenum">
              <a:rPr lang="en-US" smtClean="0"/>
              <a:t>7</a:t>
            </a:fld>
            <a:endParaRPr lang="en-US" dirty="0"/>
          </a:p>
        </p:txBody>
      </p:sp>
    </p:spTree>
    <p:extLst>
      <p:ext uri="{BB962C8B-B14F-4D97-AF65-F5344CB8AC3E}">
        <p14:creationId xmlns:p14="http://schemas.microsoft.com/office/powerpoint/2010/main" val="4281424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So</a:t>
            </a:r>
            <a:r>
              <a:rPr lang="en-US" sz="1800" baseline="0" dirty="0"/>
              <a:t> let’s talk about how to use FARGATE with ECS. You want to think about Fargate as a technology and not a different service per se when using it with ECS. I.e. no new APIs to learn. </a:t>
            </a:r>
          </a:p>
          <a:p>
            <a:endParaRPr lang="en-US" sz="1800" baseline="0" dirty="0"/>
          </a:p>
          <a:p>
            <a:r>
              <a:rPr lang="en-US" sz="1800" baseline="0" dirty="0"/>
              <a:t>[CLICK] </a:t>
            </a:r>
          </a:p>
          <a:p>
            <a:r>
              <a:rPr lang="en-US" sz="1800" baseline="0" dirty="0"/>
              <a:t>Here’s a screenshot of ECS when you define an application (called a Task Definition), you are presented with an option to select compatibilities with a launch type – Fargate is just a launch type. If you want to run your containers on the EC2 Instances registered with your ECS cluster, that is the EC2 Launchtype. </a:t>
            </a:r>
          </a:p>
          <a:p>
            <a:endParaRPr lang="en-US" baseline="0" dirty="0"/>
          </a:p>
          <a:p>
            <a:r>
              <a:rPr lang="en-US" baseline="0" dirty="0"/>
              <a:t>====================</a:t>
            </a:r>
          </a:p>
          <a:p>
            <a:endParaRPr lang="en-US" baseline="0" dirty="0"/>
          </a:p>
          <a:p>
            <a:r>
              <a:rPr lang="en-US" sz="1200" dirty="0">
                <a:solidFill>
                  <a:srgbClr val="222222"/>
                </a:solidFill>
                <a:latin typeface="Consolas" charset="0"/>
                <a:ea typeface="Consolas" charset="0"/>
                <a:cs typeface="Consolas" charset="0"/>
              </a:rPr>
              <a:t>For example a</a:t>
            </a:r>
            <a:r>
              <a:rPr lang="en-US" sz="1200" baseline="0" dirty="0">
                <a:solidFill>
                  <a:srgbClr val="222222"/>
                </a:solidFill>
                <a:latin typeface="Consolas" charset="0"/>
                <a:ea typeface="Consolas" charset="0"/>
                <a:cs typeface="Consolas" charset="0"/>
              </a:rPr>
              <a:t> runtask command has a new launchtype: </a:t>
            </a:r>
            <a:r>
              <a:rPr lang="en-US" sz="1200" b="1" dirty="0">
                <a:solidFill>
                  <a:srgbClr val="222222"/>
                </a:solidFill>
                <a:latin typeface="Consolas" charset="0"/>
                <a:ea typeface="Consolas" charset="0"/>
                <a:cs typeface="Consolas" charset="0"/>
              </a:rPr>
              <a:t>ecs run-task </a:t>
            </a:r>
            <a:r>
              <a:rPr lang="en-US" sz="1200" b="1" dirty="0">
                <a:solidFill>
                  <a:schemeClr val="accent1"/>
                </a:solidFill>
                <a:latin typeface="Consolas" charset="0"/>
                <a:ea typeface="Consolas" charset="0"/>
                <a:cs typeface="Consolas" charset="0"/>
              </a:rPr>
              <a:t>--launch-type FARGATE </a:t>
            </a:r>
            <a:r>
              <a:rPr lang="en-US" sz="1200" b="1" dirty="0">
                <a:solidFill>
                  <a:srgbClr val="222222"/>
                </a:solidFill>
                <a:latin typeface="Consolas" charset="0"/>
                <a:ea typeface="Consolas" charset="0"/>
                <a:cs typeface="Consolas" charset="0"/>
              </a:rPr>
              <a:t>--cluster fargate-test --task-definition nginx --network-configuration "awsvpcConfiguration={subnets=[subnet-b563fcd3]}" </a:t>
            </a:r>
          </a:p>
          <a:p>
            <a:endParaRPr lang="en-US" sz="1200" b="1" dirty="0">
              <a:solidFill>
                <a:srgbClr val="222222"/>
              </a:solidFill>
              <a:latin typeface="Consolas" charset="0"/>
              <a:ea typeface="Consolas" charset="0"/>
              <a:cs typeface="Consolas" charset="0"/>
            </a:endParaRPr>
          </a:p>
          <a:p>
            <a:endParaRPr lang="en-US" b="1" dirty="0"/>
          </a:p>
        </p:txBody>
      </p:sp>
      <p:sp>
        <p:nvSpPr>
          <p:cNvPr id="4" name="Slide Number Placeholder 3"/>
          <p:cNvSpPr>
            <a:spLocks noGrp="1"/>
          </p:cNvSpPr>
          <p:nvPr>
            <p:ph type="sldNum" sz="quarter" idx="10"/>
          </p:nvPr>
        </p:nvSpPr>
        <p:spPr/>
        <p:txBody>
          <a:bodyPr/>
          <a:lstStyle/>
          <a:p>
            <a:fld id="{BAFC19F9-0583-4F75-8340-179CC39A694D}" type="slidenum">
              <a:rPr lang="en-US" smtClean="0"/>
              <a:t>8</a:t>
            </a:fld>
            <a:endParaRPr lang="en-US" dirty="0"/>
          </a:p>
        </p:txBody>
      </p:sp>
    </p:spTree>
    <p:extLst>
      <p:ext uri="{BB962C8B-B14F-4D97-AF65-F5344CB8AC3E}">
        <p14:creationId xmlns:p14="http://schemas.microsoft.com/office/powerpoint/2010/main" val="220803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Fargate clusters are heterogeneous. </a:t>
            </a:r>
          </a:p>
          <a:p>
            <a:endParaRPr lang="en-US" sz="1800" dirty="0"/>
          </a:p>
          <a:p>
            <a:r>
              <a:rPr lang="en-US" sz="1800" dirty="0"/>
              <a:t>Say you hav</a:t>
            </a:r>
            <a:r>
              <a:rPr lang="en-US" sz="1800" baseline="0" dirty="0"/>
              <a:t>e different requirements where the notifications app team would like to be able to move to Fargate but has a different timeline planned to do so but are ready to use Fargate for your Shopping cart and web apps.</a:t>
            </a:r>
          </a:p>
          <a:p>
            <a:endParaRPr lang="en-US" sz="1800" dirty="0"/>
          </a:p>
          <a:p>
            <a:r>
              <a:rPr lang="en-US" sz="1800" dirty="0"/>
              <a:t>[CLICK]</a:t>
            </a:r>
          </a:p>
          <a:p>
            <a:r>
              <a:rPr lang="en-US" sz="1800" baseline="0" dirty="0"/>
              <a:t>As you notice, you can run the Web and shopping cart apps as ECS services with launch type Fargate and you only see your tasks across the various subnets and AZs. You can continue to run Shopping Cart and Notifications apps as EC2 Launch Types within the same cluster as the Fargate powered Web app and network boundaries thereby applying uniform set of policies in terms of IAM permissions as well as network access rules. </a:t>
            </a:r>
          </a:p>
          <a:p>
            <a:endParaRPr lang="en-US" sz="1800" baseline="0" dirty="0"/>
          </a:p>
          <a:p>
            <a:r>
              <a:rPr lang="en-US" sz="1800" baseline="0" dirty="0"/>
              <a:t>Notice, how the containers are spread across different subnets across AZ. This gives high resiliency and </a:t>
            </a:r>
            <a:r>
              <a:rPr lang="en-US" sz="1800" baseline="0"/>
              <a:t>fault tolerance to your microservices.</a:t>
            </a:r>
            <a:endParaRPr lang="en-US" sz="1800" baseline="0" dirty="0"/>
          </a:p>
          <a:p>
            <a:endParaRPr lang="en-US" baseline="0" dirty="0"/>
          </a:p>
        </p:txBody>
      </p:sp>
      <p:sp>
        <p:nvSpPr>
          <p:cNvPr id="4" name="Slide Number Placeholder 3"/>
          <p:cNvSpPr>
            <a:spLocks noGrp="1"/>
          </p:cNvSpPr>
          <p:nvPr>
            <p:ph type="sldNum" sz="quarter" idx="10"/>
          </p:nvPr>
        </p:nvSpPr>
        <p:spPr/>
        <p:txBody>
          <a:bodyPr/>
          <a:lstStyle/>
          <a:p>
            <a:fld id="{BAFC19F9-0583-4F75-8340-179CC39A694D}" type="slidenum">
              <a:rPr lang="en-US" smtClean="0"/>
              <a:t>9</a:t>
            </a:fld>
            <a:endParaRPr lang="en-US" dirty="0"/>
          </a:p>
        </p:txBody>
      </p:sp>
    </p:spTree>
    <p:extLst>
      <p:ext uri="{BB962C8B-B14F-4D97-AF65-F5344CB8AC3E}">
        <p14:creationId xmlns:p14="http://schemas.microsoft.com/office/powerpoint/2010/main" val="2259793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with EKS, the</a:t>
            </a:r>
            <a:r>
              <a:rPr lang="en-US" baseline="0" dirty="0"/>
              <a:t> complexity of standing up your own Kubernetes control plane is simplified. Instead of running the Kubernetes control plane in your account, you connect to a managed Kubernetes endpoint in the AWS cloud. This endpoint abstracts the complexity of the Kubernetes control plane- your worker nodes can check into a cluster, and you can interact with your Kubernetes cluster through the tooling you already know and love.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709AFD-9E62-234C-B462-A85BDAA57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300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73524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context</a:t>
            </a:r>
            <a:r>
              <a:rPr lang="en-US" baseline="0" dirty="0"/>
              <a:t> on Region &amp; AZ </a:t>
            </a:r>
            <a:r>
              <a:rPr lang="mr-IN" baseline="0" dirty="0"/>
              <a:t>–</a:t>
            </a:r>
            <a:r>
              <a:rPr lang="en-US" baseline="0" dirty="0"/>
              <a:t> 16 regions &amp; 52 AZ</a:t>
            </a:r>
          </a:p>
          <a:p>
            <a:endParaRPr lang="en-US" dirty="0"/>
          </a:p>
          <a:p>
            <a:r>
              <a:rPr lang="en-US" dirty="0"/>
              <a:t>To make HA, On EC2, you need to deploy across different AZ. On Managed, there is an</a:t>
            </a:r>
            <a:r>
              <a:rPr lang="en-US" baseline="0" dirty="0"/>
              <a:t> option for multi-AZ. In </a:t>
            </a:r>
            <a:r>
              <a:rPr lang="en-US" baseline="0" dirty="0" err="1"/>
              <a:t>Serverless</a:t>
            </a:r>
            <a:r>
              <a:rPr lang="en-US" baseline="0" dirty="0"/>
              <a:t>, everything (HA &amp; Fault tolerance) is taken care of for you.</a:t>
            </a:r>
          </a:p>
          <a:p>
            <a:endParaRPr lang="en-US" baseline="0" dirty="0"/>
          </a:p>
          <a:p>
            <a:r>
              <a:rPr lang="en-US" baseline="0" dirty="0"/>
              <a:t>First service was S3 and SQS </a:t>
            </a:r>
            <a:r>
              <a:rPr lang="mr-IN" baseline="0" dirty="0"/>
              <a:t>–</a:t>
            </a:r>
            <a:r>
              <a:rPr lang="en-US" baseline="0" dirty="0"/>
              <a:t> </a:t>
            </a:r>
            <a:r>
              <a:rPr lang="en-US" baseline="0" dirty="0" err="1"/>
              <a:t>Serverless</a:t>
            </a:r>
            <a:r>
              <a:rPr lang="en-US" baseline="0" dirty="0"/>
              <a:t> services. Lambda was added as Compute to S3 because of customer feedback. And then we added other sources to Lambda.</a:t>
            </a:r>
          </a:p>
          <a:p>
            <a:endParaRPr lang="en-US" baseline="0" dirty="0"/>
          </a:p>
          <a:p>
            <a:r>
              <a:rPr lang="en-US" baseline="0" dirty="0"/>
              <a:t>Provides a wide spectrum of services from </a:t>
            </a:r>
            <a:r>
              <a:rPr lang="en-US" baseline="0" dirty="0" err="1"/>
              <a:t>Chatbot</a:t>
            </a:r>
            <a:r>
              <a:rPr lang="en-US" baseline="0" dirty="0"/>
              <a:t>, IT automation, web application, Alexa and many others. We’ll look at a few of those today.</a:t>
            </a:r>
            <a:endParaRPr lang="en-US" dirty="0"/>
          </a:p>
        </p:txBody>
      </p:sp>
      <p:sp>
        <p:nvSpPr>
          <p:cNvPr id="4" name="Slide Number Placeholder 3"/>
          <p:cNvSpPr>
            <a:spLocks noGrp="1"/>
          </p:cNvSpPr>
          <p:nvPr>
            <p:ph type="sldNum" sz="quarter" idx="10"/>
          </p:nvPr>
        </p:nvSpPr>
        <p:spPr/>
        <p:txBody>
          <a:bodyPr/>
          <a:lstStyle/>
          <a:p>
            <a:fld id="{C9AECDCD-2FD5-4196-9596-C100DFB881F9}" type="slidenum">
              <a:rPr lang="en-SG" smtClean="0"/>
              <a:t>16</a:t>
            </a:fld>
            <a:endParaRPr lang="en-SG" dirty="0"/>
          </a:p>
        </p:txBody>
      </p:sp>
    </p:spTree>
    <p:extLst>
      <p:ext uri="{BB962C8B-B14F-4D97-AF65-F5344CB8AC3E}">
        <p14:creationId xmlns:p14="http://schemas.microsoft.com/office/powerpoint/2010/main" val="3323930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X-Ray helps you with tracing requests, record the traces in the X-Ray service, view service map of your distributed application in the X-Ray console and analyze specific issues that are affecting your application within a specific time frame.</a:t>
            </a:r>
          </a:p>
        </p:txBody>
      </p:sp>
      <p:sp>
        <p:nvSpPr>
          <p:cNvPr id="4" name="Slide Number Placeholder 3"/>
          <p:cNvSpPr>
            <a:spLocks noGrp="1"/>
          </p:cNvSpPr>
          <p:nvPr>
            <p:ph type="sldNum" sz="quarter" idx="10"/>
          </p:nvPr>
        </p:nvSpPr>
        <p:spPr/>
        <p:txBody>
          <a:bodyPr/>
          <a:lstStyle/>
          <a:p>
            <a:fld id="{9B5F80A7-D1A3-4A4B-8CDD-2FE707C10854}" type="slidenum">
              <a:rPr lang="en-US" smtClean="0"/>
              <a:t>20</a:t>
            </a:fld>
            <a:endParaRPr lang="en-US"/>
          </a:p>
        </p:txBody>
      </p:sp>
    </p:spTree>
    <p:extLst>
      <p:ext uri="{BB962C8B-B14F-4D97-AF65-F5344CB8AC3E}">
        <p14:creationId xmlns:p14="http://schemas.microsoft.com/office/powerpoint/2010/main" val="1506272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3" name="Picture 2" descr="Summit_PPT-Asset_16-9_Coverpa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8766" cy="5143500"/>
          </a:xfrm>
          <a:prstGeom prst="rect">
            <a:avLst/>
          </a:prstGeom>
        </p:spPr>
      </p:pic>
      <p:sp>
        <p:nvSpPr>
          <p:cNvPr id="5" name="TextBox 4"/>
          <p:cNvSpPr txBox="1"/>
          <p:nvPr userDrawn="1"/>
        </p:nvSpPr>
        <p:spPr>
          <a:xfrm>
            <a:off x="3058113" y="4891341"/>
            <a:ext cx="3027774" cy="107722"/>
          </a:xfrm>
          <a:prstGeom prst="rect">
            <a:avLst/>
          </a:prstGeom>
          <a:noFill/>
        </p:spPr>
        <p:txBody>
          <a:bodyPr wrap="square" lIns="0" tIns="0" rIns="0" bIns="0" rtlCol="0">
            <a:spAutoFit/>
          </a:bodyPr>
          <a:lstStyle/>
          <a:p>
            <a:pPr algn="ctr"/>
            <a:r>
              <a:rPr lang="en-US" sz="700" dirty="0">
                <a:solidFill>
                  <a:schemeClr val="bg1"/>
                </a:solidFill>
                <a:latin typeface="Amazon Ember"/>
                <a:cs typeface="Amazon Ember"/>
              </a:rPr>
              <a:t>© 2018, Amazon Web Services, Inc. or its affiliates. All rights reserved.</a:t>
            </a:r>
          </a:p>
        </p:txBody>
      </p:sp>
      <p:sp>
        <p:nvSpPr>
          <p:cNvPr id="6" name="Text Placeholder 11"/>
          <p:cNvSpPr>
            <a:spLocks noGrp="1"/>
          </p:cNvSpPr>
          <p:nvPr>
            <p:ph type="body" sz="quarter" idx="13" hasCustomPrompt="1"/>
          </p:nvPr>
        </p:nvSpPr>
        <p:spPr>
          <a:xfrm>
            <a:off x="1551209" y="3488268"/>
            <a:ext cx="6041582" cy="279400"/>
          </a:xfrm>
        </p:spPr>
        <p:txBody>
          <a:bodyPr anchor="b"/>
          <a:lstStyle>
            <a:lvl1pPr marL="0" indent="0" algn="ctr">
              <a:buNone/>
              <a:defRPr sz="1200" b="0" i="0" baseline="0">
                <a:solidFill>
                  <a:schemeClr val="bg1"/>
                </a:solidFill>
                <a:latin typeface="Amazon Ember" panose="02000000000000000000" pitchFamily="2" charset="0"/>
                <a:ea typeface="Amazon Ember" panose="02000000000000000000" pitchFamily="2" charset="0"/>
                <a:cs typeface="Amazon Ember" panose="02000000000000000000" pitchFamily="2" charset="0"/>
              </a:defRPr>
            </a:lvl1pPr>
          </a:lstStyle>
          <a:p>
            <a:pPr lvl="0"/>
            <a:r>
              <a:rPr lang="en-US" dirty="0"/>
              <a:t>Presenter 1 Name</a:t>
            </a:r>
          </a:p>
        </p:txBody>
      </p:sp>
      <p:sp>
        <p:nvSpPr>
          <p:cNvPr id="7" name="Text Placeholder 11"/>
          <p:cNvSpPr>
            <a:spLocks noGrp="1"/>
          </p:cNvSpPr>
          <p:nvPr>
            <p:ph type="body" sz="quarter" idx="14" hasCustomPrompt="1"/>
          </p:nvPr>
        </p:nvSpPr>
        <p:spPr>
          <a:xfrm>
            <a:off x="1551209" y="3750735"/>
            <a:ext cx="6041582" cy="279400"/>
          </a:xfrm>
        </p:spPr>
        <p:txBody>
          <a:bodyPr anchor="b"/>
          <a:lstStyle>
            <a:lvl1pPr marL="0" indent="0" algn="ctr">
              <a:buNone/>
              <a:defRPr sz="1200" b="0" i="0" baseline="0">
                <a:solidFill>
                  <a:schemeClr val="bg1"/>
                </a:solidFill>
                <a:latin typeface="Amazon Ember" panose="02000000000000000000" pitchFamily="2" charset="0"/>
                <a:ea typeface="Amazon Ember" panose="02000000000000000000" pitchFamily="2" charset="0"/>
                <a:cs typeface="Amazon Ember Light"/>
              </a:defRPr>
            </a:lvl1pPr>
          </a:lstStyle>
          <a:p>
            <a:pPr lvl="0"/>
            <a:r>
              <a:rPr lang="en-US" dirty="0"/>
              <a:t>Title / Extra info here, Amazon Web Services</a:t>
            </a:r>
          </a:p>
        </p:txBody>
      </p:sp>
      <p:sp>
        <p:nvSpPr>
          <p:cNvPr id="8" name="Text Placeholder 11"/>
          <p:cNvSpPr>
            <a:spLocks noGrp="1"/>
          </p:cNvSpPr>
          <p:nvPr>
            <p:ph type="body" sz="quarter" idx="15" hasCustomPrompt="1"/>
          </p:nvPr>
        </p:nvSpPr>
        <p:spPr>
          <a:xfrm>
            <a:off x="1551209" y="4072467"/>
            <a:ext cx="6041582" cy="279400"/>
          </a:xfrm>
        </p:spPr>
        <p:txBody>
          <a:bodyPr anchor="b"/>
          <a:lstStyle>
            <a:lvl1pPr marL="0" indent="0" algn="ctr">
              <a:buNone/>
              <a:defRPr sz="1200" b="0" i="0" baseline="0">
                <a:solidFill>
                  <a:schemeClr val="bg1"/>
                </a:solidFill>
                <a:latin typeface="Amazon Ember" panose="02000000000000000000" pitchFamily="2" charset="0"/>
                <a:ea typeface="Amazon Ember" panose="02000000000000000000" pitchFamily="2" charset="0"/>
                <a:cs typeface="Amazon Ember" panose="02000000000000000000" pitchFamily="2" charset="0"/>
              </a:defRPr>
            </a:lvl1pPr>
          </a:lstStyle>
          <a:p>
            <a:pPr lvl="0"/>
            <a:r>
              <a:rPr lang="en-US" dirty="0"/>
              <a:t>Presenter 2 Name</a:t>
            </a:r>
          </a:p>
        </p:txBody>
      </p:sp>
      <p:sp>
        <p:nvSpPr>
          <p:cNvPr id="9" name="Text Placeholder 11"/>
          <p:cNvSpPr>
            <a:spLocks noGrp="1"/>
          </p:cNvSpPr>
          <p:nvPr>
            <p:ph type="body" sz="quarter" idx="16" hasCustomPrompt="1"/>
          </p:nvPr>
        </p:nvSpPr>
        <p:spPr>
          <a:xfrm>
            <a:off x="1551209" y="4334934"/>
            <a:ext cx="6041582" cy="279400"/>
          </a:xfrm>
        </p:spPr>
        <p:txBody>
          <a:bodyPr anchor="b"/>
          <a:lstStyle>
            <a:lvl1pPr marL="0" indent="0" algn="ctr">
              <a:buNone/>
              <a:defRPr sz="1200" b="0" i="0" baseline="0">
                <a:solidFill>
                  <a:schemeClr val="bg1"/>
                </a:solidFill>
                <a:latin typeface="Amazon Ember" panose="02000000000000000000" pitchFamily="2" charset="0"/>
                <a:ea typeface="Amazon Ember" panose="02000000000000000000" pitchFamily="2" charset="0"/>
                <a:cs typeface="Amazon Ember Light"/>
              </a:defRPr>
            </a:lvl1pPr>
          </a:lstStyle>
          <a:p>
            <a:pPr lvl="0"/>
            <a:r>
              <a:rPr lang="en-US" dirty="0"/>
              <a:t>Title / Extra info here, Amazon Web Services</a:t>
            </a:r>
          </a:p>
        </p:txBody>
      </p:sp>
      <p:sp>
        <p:nvSpPr>
          <p:cNvPr id="10" name="Text Placeholder 11"/>
          <p:cNvSpPr>
            <a:spLocks noGrp="1"/>
          </p:cNvSpPr>
          <p:nvPr>
            <p:ph type="body" sz="quarter" idx="17" hasCustomPrompt="1"/>
          </p:nvPr>
        </p:nvSpPr>
        <p:spPr>
          <a:xfrm>
            <a:off x="1551209" y="1329273"/>
            <a:ext cx="6041582" cy="279400"/>
          </a:xfrm>
        </p:spPr>
        <p:txBody>
          <a:bodyPr anchor="b"/>
          <a:lstStyle>
            <a:lvl1pPr marL="0" indent="0" algn="ctr">
              <a:buNone/>
              <a:defRPr sz="1200" b="0" i="0" baseline="0">
                <a:solidFill>
                  <a:schemeClr val="bg1"/>
                </a:solidFill>
                <a:latin typeface="Amazon Ember"/>
                <a:cs typeface="Amazon Ember"/>
              </a:defRPr>
            </a:lvl1pPr>
          </a:lstStyle>
          <a:p>
            <a:pPr lvl="0"/>
            <a:r>
              <a:rPr lang="en-US" dirty="0"/>
              <a:t>SESSION CODE #</a:t>
            </a:r>
          </a:p>
        </p:txBody>
      </p:sp>
      <p:sp>
        <p:nvSpPr>
          <p:cNvPr id="11" name="Text Placeholder 8"/>
          <p:cNvSpPr>
            <a:spLocks noGrp="1"/>
          </p:cNvSpPr>
          <p:nvPr>
            <p:ph type="body" sz="quarter" idx="12" hasCustomPrompt="1"/>
          </p:nvPr>
        </p:nvSpPr>
        <p:spPr>
          <a:xfrm>
            <a:off x="909506" y="1460825"/>
            <a:ext cx="7311627" cy="1928759"/>
          </a:xfrm>
        </p:spPr>
        <p:txBody>
          <a:bodyPr anchor="ctr">
            <a:noAutofit/>
          </a:bodyPr>
          <a:lstStyle>
            <a:lvl1pPr marL="0" indent="0" algn="ctr">
              <a:buNone/>
              <a:defRPr sz="3200" b="1" i="0" baseline="0">
                <a:solidFill>
                  <a:schemeClr val="bg1"/>
                </a:solidFill>
                <a:latin typeface="Amazon Ember Light"/>
                <a:ea typeface="Arial" charset="0"/>
                <a:cs typeface="Amazon Ember Light"/>
              </a:defRPr>
            </a:lvl1pPr>
          </a:lstStyle>
          <a:p>
            <a:pPr lvl="0"/>
            <a:r>
              <a:rPr lang="en-US" dirty="0"/>
              <a:t>Presentation Title</a:t>
            </a:r>
          </a:p>
        </p:txBody>
      </p:sp>
    </p:spTree>
    <p:extLst>
      <p:ext uri="{BB962C8B-B14F-4D97-AF65-F5344CB8AC3E}">
        <p14:creationId xmlns:p14="http://schemas.microsoft.com/office/powerpoint/2010/main" val="411710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mo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23" y="-5843"/>
            <a:ext cx="9222117" cy="5149343"/>
          </a:xfrm>
          <a:prstGeom prst="rect">
            <a:avLst/>
          </a:prstGeom>
        </p:spPr>
      </p:pic>
      <p:sp>
        <p:nvSpPr>
          <p:cNvPr id="4" name="Text Placeholder 8"/>
          <p:cNvSpPr>
            <a:spLocks noGrp="1"/>
          </p:cNvSpPr>
          <p:nvPr>
            <p:ph type="body" sz="quarter" idx="12" hasCustomPrompt="1"/>
          </p:nvPr>
        </p:nvSpPr>
        <p:spPr>
          <a:xfrm>
            <a:off x="909506" y="1460825"/>
            <a:ext cx="7311627" cy="1928759"/>
          </a:xfrm>
        </p:spPr>
        <p:txBody>
          <a:bodyPr anchor="ctr">
            <a:noAutofit/>
          </a:bodyPr>
          <a:lstStyle>
            <a:lvl1pPr marL="0" indent="0" algn="ctr">
              <a:buNone/>
              <a:defRPr sz="3200" b="1" i="0" baseline="0">
                <a:solidFill>
                  <a:schemeClr val="bg1"/>
                </a:solidFill>
                <a:latin typeface="Amazon Ember Light"/>
                <a:ea typeface="Arial" charset="0"/>
                <a:cs typeface="Amazon Ember Light"/>
              </a:defRPr>
            </a:lvl1pPr>
          </a:lstStyle>
          <a:p>
            <a:pPr lvl="0"/>
            <a:r>
              <a:rPr lang="en-US" dirty="0"/>
              <a:t>Demo Page</a:t>
            </a:r>
          </a:p>
        </p:txBody>
      </p:sp>
      <p:sp>
        <p:nvSpPr>
          <p:cNvPr id="5" name="TextBox 4">
            <a:extLst>
              <a:ext uri="{FF2B5EF4-FFF2-40B4-BE49-F238E27FC236}">
                <a16:creationId xmlns:a16="http://schemas.microsoft.com/office/drawing/2014/main" id="{EF7937D6-EBE7-EE44-A3FE-80166DDBBAC6}"/>
              </a:ext>
            </a:extLst>
          </p:cNvPr>
          <p:cNvSpPr txBox="1"/>
          <p:nvPr userDrawn="1"/>
        </p:nvSpPr>
        <p:spPr>
          <a:xfrm>
            <a:off x="3058113" y="4891341"/>
            <a:ext cx="3027774" cy="107722"/>
          </a:xfrm>
          <a:prstGeom prst="rect">
            <a:avLst/>
          </a:prstGeom>
          <a:noFill/>
        </p:spPr>
        <p:txBody>
          <a:bodyPr wrap="square" lIns="0" tIns="0" rIns="0" bIns="0" rtlCol="0">
            <a:spAutoFit/>
          </a:bodyPr>
          <a:lstStyle/>
          <a:p>
            <a:pPr algn="ctr"/>
            <a:r>
              <a:rPr lang="en-US" sz="700" dirty="0">
                <a:solidFill>
                  <a:schemeClr val="bg1"/>
                </a:solidFill>
                <a:latin typeface="Amazon Ember"/>
                <a:cs typeface="Amazon Ember"/>
              </a:rPr>
              <a:t>© 2018, Amazon Web Services, Inc. or its affiliates. All rights reserved.</a:t>
            </a:r>
          </a:p>
        </p:txBody>
      </p:sp>
    </p:spTree>
    <p:extLst>
      <p:ext uri="{BB962C8B-B14F-4D97-AF65-F5344CB8AC3E}">
        <p14:creationId xmlns:p14="http://schemas.microsoft.com/office/powerpoint/2010/main" val="371808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s Page - 3 Graphic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8C8E05-9FBC-AF4D-A4A8-5E863B0A7D57}"/>
              </a:ext>
            </a:extLst>
          </p:cNvPr>
          <p:cNvPicPr>
            <a:picLocks noChangeAspect="1"/>
          </p:cNvPicPr>
          <p:nvPr userDrawn="1"/>
        </p:nvPicPr>
        <p:blipFill>
          <a:blip r:embed="rId2"/>
          <a:stretch>
            <a:fillRect/>
          </a:stretch>
        </p:blipFill>
        <p:spPr>
          <a:xfrm>
            <a:off x="1850" y="0"/>
            <a:ext cx="9140299" cy="5143500"/>
          </a:xfrm>
          <a:prstGeom prst="rect">
            <a:avLst/>
          </a:prstGeom>
        </p:spPr>
      </p:pic>
      <p:sp>
        <p:nvSpPr>
          <p:cNvPr id="4" name="Title 1"/>
          <p:cNvSpPr>
            <a:spLocks noGrp="1"/>
          </p:cNvSpPr>
          <p:nvPr>
            <p:ph type="title" hasCustomPrompt="1"/>
          </p:nvPr>
        </p:nvSpPr>
        <p:spPr>
          <a:xfrm>
            <a:off x="336789" y="174205"/>
            <a:ext cx="8205304" cy="545741"/>
          </a:xfrm>
        </p:spPr>
        <p:txBody>
          <a:bodyPr lIns="0"/>
          <a:lstStyle>
            <a:lvl1pPr>
              <a:defRPr baseline="0">
                <a:solidFill>
                  <a:srgbClr val="FFFFFF"/>
                </a:solidFill>
                <a:latin typeface="Amazon Ember Light"/>
                <a:cs typeface="Amazon Ember Light"/>
              </a:defRPr>
            </a:lvl1pPr>
          </a:lstStyle>
          <a:p>
            <a:pPr lvl="0"/>
            <a:r>
              <a:rPr lang="en-US" dirty="0"/>
              <a:t>Graphics Page</a:t>
            </a:r>
          </a:p>
        </p:txBody>
      </p:sp>
      <p:sp>
        <p:nvSpPr>
          <p:cNvPr id="5" name="Content Placeholder 3"/>
          <p:cNvSpPr>
            <a:spLocks noGrp="1"/>
          </p:cNvSpPr>
          <p:nvPr>
            <p:ph sz="half" idx="12" hasCustomPrompt="1"/>
          </p:nvPr>
        </p:nvSpPr>
        <p:spPr>
          <a:xfrm>
            <a:off x="868304" y="3541904"/>
            <a:ext cx="2044465" cy="532655"/>
          </a:xfrm>
        </p:spPr>
        <p:txBody>
          <a:bodyPr lIns="0" tIns="0" rIns="0" bIns="0"/>
          <a:lstStyle>
            <a:lvl1pPr>
              <a:defRPr sz="1600" b="0" baseline="0">
                <a:solidFill>
                  <a:srgbClr val="FFFFFF"/>
                </a:solidFill>
                <a:latin typeface="Amazon Ember" panose="02000000000000000000" pitchFamily="2" charset="0"/>
                <a:ea typeface="Amazon Ember" panose="02000000000000000000" pitchFamily="2" charset="0"/>
                <a:cs typeface="Amazon Ember Light"/>
              </a:defRPr>
            </a:lvl1pPr>
          </a:lstStyle>
          <a:p>
            <a:r>
              <a:rPr lang="en-US" dirty="0"/>
              <a:t>Supporting text here.</a:t>
            </a:r>
          </a:p>
        </p:txBody>
      </p:sp>
      <p:sp>
        <p:nvSpPr>
          <p:cNvPr id="6" name="Content Placeholder 3"/>
          <p:cNvSpPr>
            <a:spLocks noGrp="1"/>
          </p:cNvSpPr>
          <p:nvPr>
            <p:ph sz="half" idx="11" hasCustomPrompt="1"/>
          </p:nvPr>
        </p:nvSpPr>
        <p:spPr>
          <a:xfrm>
            <a:off x="868304" y="3095150"/>
            <a:ext cx="1596825" cy="426825"/>
          </a:xfrm>
        </p:spPr>
        <p:txBody>
          <a:bodyPr lIns="0"/>
          <a:lstStyle>
            <a:lvl1pPr>
              <a:defRPr sz="1800" b="0" i="0" baseline="0">
                <a:solidFill>
                  <a:srgbClr val="FFFFFF"/>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Graphic 1</a:t>
            </a:r>
          </a:p>
        </p:txBody>
      </p:sp>
      <p:sp>
        <p:nvSpPr>
          <p:cNvPr id="7" name="Content Placeholder 3"/>
          <p:cNvSpPr>
            <a:spLocks noGrp="1"/>
          </p:cNvSpPr>
          <p:nvPr>
            <p:ph sz="half" idx="13" hasCustomPrompt="1"/>
          </p:nvPr>
        </p:nvSpPr>
        <p:spPr>
          <a:xfrm>
            <a:off x="3460229" y="3526167"/>
            <a:ext cx="2291091" cy="532655"/>
          </a:xfrm>
        </p:spPr>
        <p:txBody>
          <a:bodyPr lIns="0" tIns="0" rIns="0" bIns="0"/>
          <a:lstStyle>
            <a:lvl1pPr>
              <a:defRPr sz="1600" b="0" baseline="0">
                <a:solidFill>
                  <a:srgbClr val="FFFFFF"/>
                </a:solidFill>
                <a:latin typeface="Amazon Ember" panose="02000000000000000000" pitchFamily="2" charset="0"/>
                <a:ea typeface="Amazon Ember" panose="02000000000000000000" pitchFamily="2" charset="0"/>
                <a:cs typeface="Amazon Ember Light"/>
              </a:defRPr>
            </a:lvl1pPr>
          </a:lstStyle>
          <a:p>
            <a:r>
              <a:rPr lang="en-US" dirty="0"/>
              <a:t>Supporting text here.</a:t>
            </a:r>
          </a:p>
        </p:txBody>
      </p:sp>
      <p:sp>
        <p:nvSpPr>
          <p:cNvPr id="8" name="Content Placeholder 3"/>
          <p:cNvSpPr>
            <a:spLocks noGrp="1"/>
          </p:cNvSpPr>
          <p:nvPr>
            <p:ph sz="half" idx="14" hasCustomPrompt="1"/>
          </p:nvPr>
        </p:nvSpPr>
        <p:spPr>
          <a:xfrm>
            <a:off x="3460596" y="3077450"/>
            <a:ext cx="1596825" cy="426825"/>
          </a:xfrm>
        </p:spPr>
        <p:txBody>
          <a:bodyPr lIns="0"/>
          <a:lstStyle>
            <a:lvl1pPr marL="0" marR="0" indent="0" algn="l" defTabSz="457200" rtl="0" eaLnBrk="1" fontAlgn="auto" latinLnBrk="0" hangingPunct="1">
              <a:lnSpc>
                <a:spcPct val="100000"/>
              </a:lnSpc>
              <a:spcBef>
                <a:spcPct val="20000"/>
              </a:spcBef>
              <a:spcAft>
                <a:spcPts val="0"/>
              </a:spcAft>
              <a:buClrTx/>
              <a:buSzTx/>
              <a:buFontTx/>
              <a:buNone/>
              <a:tabLst/>
              <a:defRPr sz="1800" b="0" i="0" baseline="0">
                <a:solidFill>
                  <a:srgbClr val="FFFFFF"/>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Graphic 2</a:t>
            </a:r>
          </a:p>
        </p:txBody>
      </p:sp>
      <p:sp>
        <p:nvSpPr>
          <p:cNvPr id="9" name="Content Placeholder 3"/>
          <p:cNvSpPr>
            <a:spLocks noGrp="1"/>
          </p:cNvSpPr>
          <p:nvPr>
            <p:ph sz="half" idx="15" hasCustomPrompt="1"/>
          </p:nvPr>
        </p:nvSpPr>
        <p:spPr>
          <a:xfrm>
            <a:off x="6125715" y="3526166"/>
            <a:ext cx="2291091" cy="532655"/>
          </a:xfrm>
        </p:spPr>
        <p:txBody>
          <a:bodyPr lIns="0" tIns="0" rIns="0" bIns="0"/>
          <a:lstStyle>
            <a:lvl1pPr>
              <a:defRPr sz="1600" b="0" baseline="0">
                <a:solidFill>
                  <a:schemeClr val="bg1"/>
                </a:solidFill>
                <a:latin typeface="Amazon Ember" panose="02000000000000000000" pitchFamily="2" charset="0"/>
                <a:ea typeface="Amazon Ember" panose="02000000000000000000" pitchFamily="2" charset="0"/>
                <a:cs typeface="Amazon Ember Light"/>
              </a:defRPr>
            </a:lvl1pPr>
          </a:lstStyle>
          <a:p>
            <a:r>
              <a:rPr lang="en-US" dirty="0"/>
              <a:t>Supporting text here.</a:t>
            </a:r>
          </a:p>
        </p:txBody>
      </p:sp>
      <p:sp>
        <p:nvSpPr>
          <p:cNvPr id="10" name="Content Placeholder 3"/>
          <p:cNvSpPr>
            <a:spLocks noGrp="1"/>
          </p:cNvSpPr>
          <p:nvPr>
            <p:ph sz="half" idx="16" hasCustomPrompt="1"/>
          </p:nvPr>
        </p:nvSpPr>
        <p:spPr>
          <a:xfrm>
            <a:off x="6125715" y="3077449"/>
            <a:ext cx="1596825" cy="426825"/>
          </a:xfrm>
        </p:spPr>
        <p:txBody>
          <a:bodyPr lIns="0"/>
          <a:lstStyle>
            <a:lvl1pPr>
              <a:defRPr sz="1800" b="0" i="0" baseline="0">
                <a:solidFill>
                  <a:schemeClr val="bg1"/>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Graphic 3</a:t>
            </a:r>
          </a:p>
        </p:txBody>
      </p:sp>
      <p:sp>
        <p:nvSpPr>
          <p:cNvPr id="11" name="Rectangle 10"/>
          <p:cNvSpPr/>
          <p:nvPr userDrawn="1"/>
        </p:nvSpPr>
        <p:spPr>
          <a:xfrm>
            <a:off x="868304" y="1161405"/>
            <a:ext cx="1919111" cy="191911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2" name="Rectangle 11"/>
          <p:cNvSpPr/>
          <p:nvPr userDrawn="1"/>
        </p:nvSpPr>
        <p:spPr>
          <a:xfrm>
            <a:off x="3460596" y="1151740"/>
            <a:ext cx="1919111" cy="191911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6125715" y="1151739"/>
            <a:ext cx="1919111" cy="191911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F7937D6-EBE7-EE44-A3FE-80166DDBBAC6}"/>
              </a:ext>
            </a:extLst>
          </p:cNvPr>
          <p:cNvSpPr txBox="1"/>
          <p:nvPr userDrawn="1"/>
        </p:nvSpPr>
        <p:spPr>
          <a:xfrm>
            <a:off x="3058113" y="4891341"/>
            <a:ext cx="3027774" cy="107722"/>
          </a:xfrm>
          <a:prstGeom prst="rect">
            <a:avLst/>
          </a:prstGeom>
          <a:noFill/>
        </p:spPr>
        <p:txBody>
          <a:bodyPr wrap="square" lIns="0" tIns="0" rIns="0" bIns="0" rtlCol="0">
            <a:spAutoFit/>
          </a:bodyPr>
          <a:lstStyle/>
          <a:p>
            <a:pPr algn="ctr"/>
            <a:r>
              <a:rPr lang="en-US" sz="700" dirty="0">
                <a:solidFill>
                  <a:schemeClr val="bg1"/>
                </a:solidFill>
                <a:latin typeface="Amazon Ember"/>
                <a:cs typeface="Amazon Ember"/>
              </a:rPr>
              <a:t>© 2018, Amazon Web Services, Inc. or its affiliates. All rights reserved.</a:t>
            </a:r>
          </a:p>
        </p:txBody>
      </p:sp>
    </p:spTree>
    <p:extLst>
      <p:ext uri="{BB962C8B-B14F-4D97-AF65-F5344CB8AC3E}">
        <p14:creationId xmlns:p14="http://schemas.microsoft.com/office/powerpoint/2010/main" val="197615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ics Page - 6 Graphic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739484-2A6C-5B42-9637-11B8E6B780CD}"/>
              </a:ext>
            </a:extLst>
          </p:cNvPr>
          <p:cNvPicPr>
            <a:picLocks noChangeAspect="1"/>
          </p:cNvPicPr>
          <p:nvPr userDrawn="1"/>
        </p:nvPicPr>
        <p:blipFill>
          <a:blip r:embed="rId2"/>
          <a:stretch>
            <a:fillRect/>
          </a:stretch>
        </p:blipFill>
        <p:spPr>
          <a:xfrm>
            <a:off x="1850" y="0"/>
            <a:ext cx="9140299" cy="5143500"/>
          </a:xfrm>
          <a:prstGeom prst="rect">
            <a:avLst/>
          </a:prstGeom>
        </p:spPr>
      </p:pic>
      <p:sp>
        <p:nvSpPr>
          <p:cNvPr id="4" name="Title 1"/>
          <p:cNvSpPr>
            <a:spLocks noGrp="1"/>
          </p:cNvSpPr>
          <p:nvPr>
            <p:ph type="title" hasCustomPrompt="1"/>
          </p:nvPr>
        </p:nvSpPr>
        <p:spPr>
          <a:xfrm>
            <a:off x="336789" y="174205"/>
            <a:ext cx="8205304" cy="545741"/>
          </a:xfrm>
        </p:spPr>
        <p:txBody>
          <a:bodyPr lIns="0"/>
          <a:lstStyle>
            <a:lvl1pPr>
              <a:defRPr baseline="0">
                <a:solidFill>
                  <a:srgbClr val="FFFFFF"/>
                </a:solidFill>
                <a:latin typeface="Amazon Ember Light"/>
                <a:cs typeface="Amazon Ember Light"/>
              </a:defRPr>
            </a:lvl1pPr>
          </a:lstStyle>
          <a:p>
            <a:pPr lvl="0"/>
            <a:r>
              <a:rPr lang="en-US" dirty="0"/>
              <a:t>Graphics Page</a:t>
            </a:r>
          </a:p>
        </p:txBody>
      </p:sp>
      <p:sp>
        <p:nvSpPr>
          <p:cNvPr id="5" name="Content Placeholder 3"/>
          <p:cNvSpPr>
            <a:spLocks noGrp="1"/>
          </p:cNvSpPr>
          <p:nvPr>
            <p:ph sz="half" idx="12" hasCustomPrompt="1"/>
          </p:nvPr>
        </p:nvSpPr>
        <p:spPr>
          <a:xfrm>
            <a:off x="868856" y="2550626"/>
            <a:ext cx="1918559" cy="271597"/>
          </a:xfrm>
        </p:spPr>
        <p:txBody>
          <a:bodyPr lIns="0" tIns="0" rIns="0" bIns="0"/>
          <a:lstStyle>
            <a:lvl1pPr>
              <a:defRPr sz="1200" b="0" baseline="0">
                <a:solidFill>
                  <a:srgbClr val="FFFFFF"/>
                </a:solidFill>
                <a:latin typeface="Amazon Ember" panose="02000000000000000000" pitchFamily="2" charset="0"/>
                <a:ea typeface="Amazon Ember" panose="02000000000000000000" pitchFamily="2" charset="0"/>
                <a:cs typeface="Amazon Ember Light"/>
              </a:defRPr>
            </a:lvl1pPr>
          </a:lstStyle>
          <a:p>
            <a:r>
              <a:rPr lang="en-US" dirty="0"/>
              <a:t>Supporting text here.</a:t>
            </a:r>
          </a:p>
        </p:txBody>
      </p:sp>
      <p:sp>
        <p:nvSpPr>
          <p:cNvPr id="6" name="Content Placeholder 3"/>
          <p:cNvSpPr>
            <a:spLocks noGrp="1"/>
          </p:cNvSpPr>
          <p:nvPr>
            <p:ph sz="half" idx="11" hasCustomPrompt="1"/>
          </p:nvPr>
        </p:nvSpPr>
        <p:spPr>
          <a:xfrm>
            <a:off x="868857" y="2279685"/>
            <a:ext cx="1596825" cy="232093"/>
          </a:xfrm>
        </p:spPr>
        <p:txBody>
          <a:bodyPr lIns="0" tIns="0" bIns="0"/>
          <a:lstStyle>
            <a:lvl1pPr>
              <a:defRPr sz="1400" b="0" i="0" baseline="0">
                <a:solidFill>
                  <a:srgbClr val="FFFFFF"/>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Graphic 1</a:t>
            </a:r>
          </a:p>
        </p:txBody>
      </p:sp>
      <p:sp>
        <p:nvSpPr>
          <p:cNvPr id="7" name="Rectangle 6"/>
          <p:cNvSpPr/>
          <p:nvPr userDrawn="1"/>
        </p:nvSpPr>
        <p:spPr>
          <a:xfrm>
            <a:off x="856074" y="1072440"/>
            <a:ext cx="1919111" cy="11853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3452518" y="1072440"/>
            <a:ext cx="1919111" cy="11853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114814" y="1072440"/>
            <a:ext cx="1919111" cy="11853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3"/>
          <p:cNvSpPr>
            <a:spLocks noGrp="1"/>
          </p:cNvSpPr>
          <p:nvPr>
            <p:ph sz="half" idx="13" hasCustomPrompt="1"/>
          </p:nvPr>
        </p:nvSpPr>
        <p:spPr>
          <a:xfrm>
            <a:off x="3465300" y="2550626"/>
            <a:ext cx="1918559" cy="271597"/>
          </a:xfrm>
        </p:spPr>
        <p:txBody>
          <a:bodyPr lIns="0" tIns="0" rIns="0" bIns="0"/>
          <a:lstStyle>
            <a:lvl1pPr>
              <a:defRPr sz="1200" b="0" baseline="0">
                <a:solidFill>
                  <a:srgbClr val="FFFFFF"/>
                </a:solidFill>
                <a:latin typeface="Amazon Ember" panose="02000000000000000000" pitchFamily="2" charset="0"/>
                <a:ea typeface="Amazon Ember" panose="02000000000000000000" pitchFamily="2" charset="0"/>
                <a:cs typeface="Amazon Ember Light"/>
              </a:defRPr>
            </a:lvl1pPr>
          </a:lstStyle>
          <a:p>
            <a:r>
              <a:rPr lang="en-US" dirty="0"/>
              <a:t>Supporting text here.</a:t>
            </a:r>
          </a:p>
        </p:txBody>
      </p:sp>
      <p:sp>
        <p:nvSpPr>
          <p:cNvPr id="11" name="Content Placeholder 3"/>
          <p:cNvSpPr>
            <a:spLocks noGrp="1"/>
          </p:cNvSpPr>
          <p:nvPr>
            <p:ph sz="half" idx="14" hasCustomPrompt="1"/>
          </p:nvPr>
        </p:nvSpPr>
        <p:spPr>
          <a:xfrm>
            <a:off x="3465301" y="2279685"/>
            <a:ext cx="1596825" cy="232093"/>
          </a:xfrm>
        </p:spPr>
        <p:txBody>
          <a:bodyPr lIns="0" tIns="0" bIns="0"/>
          <a:lstStyle>
            <a:lvl1pPr>
              <a:defRPr sz="1400" b="0" i="0" baseline="0">
                <a:solidFill>
                  <a:srgbClr val="FFFFFF"/>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Graphic 2</a:t>
            </a:r>
          </a:p>
        </p:txBody>
      </p:sp>
      <p:sp>
        <p:nvSpPr>
          <p:cNvPr id="12" name="Content Placeholder 3"/>
          <p:cNvSpPr>
            <a:spLocks noGrp="1"/>
          </p:cNvSpPr>
          <p:nvPr>
            <p:ph sz="half" idx="15" hasCustomPrompt="1"/>
          </p:nvPr>
        </p:nvSpPr>
        <p:spPr>
          <a:xfrm>
            <a:off x="6127597" y="2550626"/>
            <a:ext cx="1918559" cy="271597"/>
          </a:xfrm>
        </p:spPr>
        <p:txBody>
          <a:bodyPr lIns="0" tIns="0" rIns="0" bIns="0"/>
          <a:lstStyle>
            <a:lvl1pPr>
              <a:defRPr sz="1200" b="0" baseline="0">
                <a:solidFill>
                  <a:srgbClr val="FFFFFF"/>
                </a:solidFill>
                <a:latin typeface="Amazon Ember" panose="02000000000000000000" pitchFamily="2" charset="0"/>
                <a:ea typeface="Amazon Ember" panose="02000000000000000000" pitchFamily="2" charset="0"/>
                <a:cs typeface="Amazon Ember Light"/>
              </a:defRPr>
            </a:lvl1pPr>
          </a:lstStyle>
          <a:p>
            <a:r>
              <a:rPr lang="en-US" dirty="0"/>
              <a:t>Supporting text here.</a:t>
            </a:r>
          </a:p>
        </p:txBody>
      </p:sp>
      <p:sp>
        <p:nvSpPr>
          <p:cNvPr id="13" name="Content Placeholder 3"/>
          <p:cNvSpPr>
            <a:spLocks noGrp="1"/>
          </p:cNvSpPr>
          <p:nvPr>
            <p:ph sz="half" idx="16" hasCustomPrompt="1"/>
          </p:nvPr>
        </p:nvSpPr>
        <p:spPr>
          <a:xfrm>
            <a:off x="6127598" y="2279685"/>
            <a:ext cx="1596825" cy="232093"/>
          </a:xfrm>
        </p:spPr>
        <p:txBody>
          <a:bodyPr lIns="0" tIns="0" bIns="0"/>
          <a:lstStyle>
            <a:lvl1pPr>
              <a:defRPr sz="1400" b="0" i="0" baseline="0">
                <a:solidFill>
                  <a:srgbClr val="FFFFFF"/>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Graphic 3</a:t>
            </a:r>
          </a:p>
        </p:txBody>
      </p:sp>
      <p:sp>
        <p:nvSpPr>
          <p:cNvPr id="14" name="Content Placeholder 3"/>
          <p:cNvSpPr>
            <a:spLocks noGrp="1"/>
          </p:cNvSpPr>
          <p:nvPr>
            <p:ph sz="half" idx="17" hasCustomPrompt="1"/>
          </p:nvPr>
        </p:nvSpPr>
        <p:spPr>
          <a:xfrm>
            <a:off x="868856" y="4441515"/>
            <a:ext cx="1918559" cy="271597"/>
          </a:xfrm>
        </p:spPr>
        <p:txBody>
          <a:bodyPr lIns="0" tIns="0" rIns="0" bIns="0"/>
          <a:lstStyle>
            <a:lvl1pPr>
              <a:defRPr sz="1200" b="0" baseline="0">
                <a:solidFill>
                  <a:srgbClr val="FFFFFF"/>
                </a:solidFill>
                <a:latin typeface="Amazon Ember" panose="02000000000000000000" pitchFamily="2" charset="0"/>
                <a:ea typeface="Amazon Ember" panose="02000000000000000000" pitchFamily="2" charset="0"/>
                <a:cs typeface="Amazon Ember Light"/>
              </a:defRPr>
            </a:lvl1pPr>
          </a:lstStyle>
          <a:p>
            <a:r>
              <a:rPr lang="en-US" dirty="0"/>
              <a:t>Supporting text here.</a:t>
            </a:r>
          </a:p>
        </p:txBody>
      </p:sp>
      <p:sp>
        <p:nvSpPr>
          <p:cNvPr id="15" name="Content Placeholder 3"/>
          <p:cNvSpPr>
            <a:spLocks noGrp="1"/>
          </p:cNvSpPr>
          <p:nvPr>
            <p:ph sz="half" idx="18" hasCustomPrompt="1"/>
          </p:nvPr>
        </p:nvSpPr>
        <p:spPr>
          <a:xfrm>
            <a:off x="868857" y="4170574"/>
            <a:ext cx="1596825" cy="232093"/>
          </a:xfrm>
        </p:spPr>
        <p:txBody>
          <a:bodyPr lIns="0" tIns="0" bIns="0"/>
          <a:lstStyle>
            <a:lvl1pPr>
              <a:defRPr sz="1400" b="0" i="0" baseline="0">
                <a:solidFill>
                  <a:srgbClr val="FFFFFF"/>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Graphic 4</a:t>
            </a:r>
          </a:p>
        </p:txBody>
      </p:sp>
      <p:sp>
        <p:nvSpPr>
          <p:cNvPr id="16" name="Rectangle 15"/>
          <p:cNvSpPr/>
          <p:nvPr userDrawn="1"/>
        </p:nvSpPr>
        <p:spPr>
          <a:xfrm>
            <a:off x="856074" y="2953922"/>
            <a:ext cx="1919111" cy="11853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452518" y="2953922"/>
            <a:ext cx="1919111" cy="11853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6114814" y="2953922"/>
            <a:ext cx="1919111" cy="11853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Content Placeholder 3"/>
          <p:cNvSpPr>
            <a:spLocks noGrp="1"/>
          </p:cNvSpPr>
          <p:nvPr>
            <p:ph sz="half" idx="19" hasCustomPrompt="1"/>
          </p:nvPr>
        </p:nvSpPr>
        <p:spPr>
          <a:xfrm>
            <a:off x="3465300" y="4441515"/>
            <a:ext cx="1918559" cy="271597"/>
          </a:xfrm>
        </p:spPr>
        <p:txBody>
          <a:bodyPr lIns="0" tIns="0" rIns="0" bIns="0"/>
          <a:lstStyle>
            <a:lvl1pPr>
              <a:defRPr sz="1200" b="0" baseline="0">
                <a:solidFill>
                  <a:srgbClr val="FFFFFF"/>
                </a:solidFill>
                <a:latin typeface="Amazon Ember" panose="02000000000000000000" pitchFamily="2" charset="0"/>
                <a:ea typeface="Amazon Ember" panose="02000000000000000000" pitchFamily="2" charset="0"/>
                <a:cs typeface="Amazon Ember Light"/>
              </a:defRPr>
            </a:lvl1pPr>
          </a:lstStyle>
          <a:p>
            <a:r>
              <a:rPr lang="en-US" dirty="0"/>
              <a:t>Supporting text here.</a:t>
            </a:r>
          </a:p>
        </p:txBody>
      </p:sp>
      <p:sp>
        <p:nvSpPr>
          <p:cNvPr id="20" name="Content Placeholder 3"/>
          <p:cNvSpPr>
            <a:spLocks noGrp="1"/>
          </p:cNvSpPr>
          <p:nvPr>
            <p:ph sz="half" idx="20" hasCustomPrompt="1"/>
          </p:nvPr>
        </p:nvSpPr>
        <p:spPr>
          <a:xfrm>
            <a:off x="3465301" y="4170574"/>
            <a:ext cx="1596825" cy="232093"/>
          </a:xfrm>
        </p:spPr>
        <p:txBody>
          <a:bodyPr lIns="0" tIns="0" bIns="0"/>
          <a:lstStyle>
            <a:lvl1pPr>
              <a:defRPr sz="1400" b="0" i="0" baseline="0">
                <a:solidFill>
                  <a:srgbClr val="FFFFFF"/>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Graphic 5</a:t>
            </a:r>
          </a:p>
        </p:txBody>
      </p:sp>
      <p:sp>
        <p:nvSpPr>
          <p:cNvPr id="21" name="Content Placeholder 3"/>
          <p:cNvSpPr>
            <a:spLocks noGrp="1"/>
          </p:cNvSpPr>
          <p:nvPr>
            <p:ph sz="half" idx="21" hasCustomPrompt="1"/>
          </p:nvPr>
        </p:nvSpPr>
        <p:spPr>
          <a:xfrm>
            <a:off x="6127597" y="4441515"/>
            <a:ext cx="1918559" cy="271597"/>
          </a:xfrm>
        </p:spPr>
        <p:txBody>
          <a:bodyPr lIns="0" tIns="0" rIns="0" bIns="0"/>
          <a:lstStyle>
            <a:lvl1pPr>
              <a:defRPr sz="1200" b="0" baseline="0">
                <a:solidFill>
                  <a:srgbClr val="FFFFFF"/>
                </a:solidFill>
                <a:latin typeface="Amazon Ember" panose="02000000000000000000" pitchFamily="2" charset="0"/>
                <a:ea typeface="Amazon Ember" panose="02000000000000000000" pitchFamily="2" charset="0"/>
                <a:cs typeface="Amazon Ember Light"/>
              </a:defRPr>
            </a:lvl1pPr>
          </a:lstStyle>
          <a:p>
            <a:r>
              <a:rPr lang="en-US" dirty="0"/>
              <a:t>Supporting text here.</a:t>
            </a:r>
          </a:p>
        </p:txBody>
      </p:sp>
      <p:sp>
        <p:nvSpPr>
          <p:cNvPr id="22" name="Content Placeholder 3"/>
          <p:cNvSpPr>
            <a:spLocks noGrp="1"/>
          </p:cNvSpPr>
          <p:nvPr>
            <p:ph sz="half" idx="22" hasCustomPrompt="1"/>
          </p:nvPr>
        </p:nvSpPr>
        <p:spPr>
          <a:xfrm>
            <a:off x="6127598" y="4170574"/>
            <a:ext cx="1596825" cy="232093"/>
          </a:xfrm>
        </p:spPr>
        <p:txBody>
          <a:bodyPr lIns="0" tIns="0" bIns="0"/>
          <a:lstStyle>
            <a:lvl1pPr>
              <a:defRPr sz="1400" b="0" i="0" baseline="0">
                <a:solidFill>
                  <a:srgbClr val="FFFFFF"/>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Graphic 6</a:t>
            </a:r>
          </a:p>
        </p:txBody>
      </p:sp>
      <p:sp>
        <p:nvSpPr>
          <p:cNvPr id="23" name="TextBox 22">
            <a:extLst>
              <a:ext uri="{FF2B5EF4-FFF2-40B4-BE49-F238E27FC236}">
                <a16:creationId xmlns:a16="http://schemas.microsoft.com/office/drawing/2014/main" id="{EF7937D6-EBE7-EE44-A3FE-80166DDBBAC6}"/>
              </a:ext>
            </a:extLst>
          </p:cNvPr>
          <p:cNvSpPr txBox="1"/>
          <p:nvPr userDrawn="1"/>
        </p:nvSpPr>
        <p:spPr>
          <a:xfrm>
            <a:off x="3058113" y="4891341"/>
            <a:ext cx="3027774" cy="107722"/>
          </a:xfrm>
          <a:prstGeom prst="rect">
            <a:avLst/>
          </a:prstGeom>
          <a:noFill/>
        </p:spPr>
        <p:txBody>
          <a:bodyPr wrap="square" lIns="0" tIns="0" rIns="0" bIns="0" rtlCol="0">
            <a:spAutoFit/>
          </a:bodyPr>
          <a:lstStyle/>
          <a:p>
            <a:pPr algn="ctr"/>
            <a:r>
              <a:rPr lang="en-US" sz="700" dirty="0">
                <a:solidFill>
                  <a:schemeClr val="bg1"/>
                </a:solidFill>
                <a:latin typeface="Amazon Ember"/>
                <a:cs typeface="Amazon Ember"/>
              </a:rPr>
              <a:t>© 2018, Amazon Web Services, Inc. or its affiliates. All rights reserved.</a:t>
            </a:r>
          </a:p>
        </p:txBody>
      </p:sp>
    </p:spTree>
    <p:extLst>
      <p:ext uri="{BB962C8B-B14F-4D97-AF65-F5344CB8AC3E}">
        <p14:creationId xmlns:p14="http://schemas.microsoft.com/office/powerpoint/2010/main" val="1963426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Contact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8990F8-9C5F-C345-9F0F-A859370633EA}"/>
              </a:ext>
            </a:extLst>
          </p:cNvPr>
          <p:cNvPicPr>
            <a:picLocks noChangeAspect="1"/>
          </p:cNvPicPr>
          <p:nvPr userDrawn="1"/>
        </p:nvPicPr>
        <p:blipFill>
          <a:blip r:embed="rId2"/>
          <a:stretch>
            <a:fillRect/>
          </a:stretch>
        </p:blipFill>
        <p:spPr>
          <a:xfrm>
            <a:off x="1850" y="0"/>
            <a:ext cx="9140299" cy="5143500"/>
          </a:xfrm>
          <a:prstGeom prst="rect">
            <a:avLst/>
          </a:prstGeom>
        </p:spPr>
      </p:pic>
      <p:sp>
        <p:nvSpPr>
          <p:cNvPr id="4" name="Title 1"/>
          <p:cNvSpPr>
            <a:spLocks noGrp="1"/>
          </p:cNvSpPr>
          <p:nvPr>
            <p:ph type="title" hasCustomPrompt="1"/>
          </p:nvPr>
        </p:nvSpPr>
        <p:spPr>
          <a:xfrm>
            <a:off x="336789" y="174205"/>
            <a:ext cx="8205304" cy="545741"/>
          </a:xfrm>
        </p:spPr>
        <p:txBody>
          <a:bodyPr lIns="0"/>
          <a:lstStyle>
            <a:lvl1pPr>
              <a:defRPr>
                <a:solidFill>
                  <a:srgbClr val="FFFFFF"/>
                </a:solidFill>
                <a:latin typeface="Amazon Ember Light"/>
                <a:cs typeface="Amazon Ember Light"/>
              </a:defRPr>
            </a:lvl1pPr>
          </a:lstStyle>
          <a:p>
            <a:pPr lvl="0"/>
            <a:r>
              <a:rPr lang="en-US" dirty="0"/>
              <a:t>Speaker Contact</a:t>
            </a:r>
          </a:p>
        </p:txBody>
      </p:sp>
      <p:sp>
        <p:nvSpPr>
          <p:cNvPr id="5" name="Content Placeholder 3"/>
          <p:cNvSpPr>
            <a:spLocks noGrp="1"/>
          </p:cNvSpPr>
          <p:nvPr>
            <p:ph sz="half" idx="12" hasCustomPrompt="1"/>
          </p:nvPr>
        </p:nvSpPr>
        <p:spPr>
          <a:xfrm>
            <a:off x="345416" y="1480508"/>
            <a:ext cx="4038600" cy="2579617"/>
          </a:xfrm>
        </p:spPr>
        <p:txBody>
          <a:bodyPr lIns="0" tIns="0" rIns="0" bIns="0"/>
          <a:lstStyle>
            <a:lvl1pPr>
              <a:defRPr sz="2000" b="0" baseline="0">
                <a:solidFill>
                  <a:srgbClr val="FFFFFF"/>
                </a:solidFill>
                <a:latin typeface="Amazon Ember" panose="02000000000000000000" pitchFamily="2" charset="0"/>
                <a:ea typeface="Amazon Ember" panose="02000000000000000000" pitchFamily="2" charset="0"/>
                <a:cs typeface="Amazon Ember Light"/>
              </a:defRPr>
            </a:lvl1pPr>
          </a:lstStyle>
          <a:p>
            <a:r>
              <a:rPr lang="en-US" dirty="0"/>
              <a:t>Title</a:t>
            </a:r>
          </a:p>
          <a:p>
            <a:r>
              <a:rPr lang="en-US" dirty="0"/>
              <a:t>Extra info</a:t>
            </a:r>
          </a:p>
          <a:p>
            <a:r>
              <a:rPr lang="en-US" dirty="0"/>
              <a:t>Extra info</a:t>
            </a:r>
          </a:p>
        </p:txBody>
      </p:sp>
      <p:sp>
        <p:nvSpPr>
          <p:cNvPr id="6" name="Content Placeholder 3"/>
          <p:cNvSpPr>
            <a:spLocks noGrp="1"/>
          </p:cNvSpPr>
          <p:nvPr>
            <p:ph sz="half" idx="11" hasCustomPrompt="1"/>
          </p:nvPr>
        </p:nvSpPr>
        <p:spPr>
          <a:xfrm>
            <a:off x="345416" y="1047749"/>
            <a:ext cx="4035226" cy="380863"/>
          </a:xfrm>
        </p:spPr>
        <p:txBody>
          <a:bodyPr lIns="0"/>
          <a:lstStyle>
            <a:lvl1pPr>
              <a:defRPr b="0" i="0" baseline="0">
                <a:solidFill>
                  <a:srgbClr val="FFFFFF"/>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Speaker 1</a:t>
            </a:r>
          </a:p>
        </p:txBody>
      </p:sp>
      <p:sp>
        <p:nvSpPr>
          <p:cNvPr id="7" name="Content Placeholder 3"/>
          <p:cNvSpPr>
            <a:spLocks noGrp="1"/>
          </p:cNvSpPr>
          <p:nvPr>
            <p:ph sz="half" idx="13" hasCustomPrompt="1"/>
          </p:nvPr>
        </p:nvSpPr>
        <p:spPr>
          <a:xfrm>
            <a:off x="4507642" y="1485879"/>
            <a:ext cx="4038600" cy="2579617"/>
          </a:xfrm>
        </p:spPr>
        <p:txBody>
          <a:bodyPr lIns="0" tIns="0" rIns="0" bIns="0"/>
          <a:lstStyle>
            <a:lvl1pPr>
              <a:defRPr sz="2000" b="0" baseline="0">
                <a:solidFill>
                  <a:srgbClr val="FFFFFF"/>
                </a:solidFill>
                <a:latin typeface="Amazon Ember" panose="02000000000000000000" pitchFamily="2" charset="0"/>
                <a:ea typeface="Amazon Ember" panose="02000000000000000000" pitchFamily="2" charset="0"/>
                <a:cs typeface="Amazon Ember Light"/>
              </a:defRPr>
            </a:lvl1pPr>
          </a:lstStyle>
          <a:p>
            <a:r>
              <a:rPr lang="en-US" dirty="0"/>
              <a:t>Title</a:t>
            </a:r>
          </a:p>
          <a:p>
            <a:r>
              <a:rPr lang="en-US" dirty="0"/>
              <a:t>Extra info</a:t>
            </a:r>
          </a:p>
          <a:p>
            <a:r>
              <a:rPr lang="en-US" dirty="0"/>
              <a:t>Extra info</a:t>
            </a:r>
          </a:p>
        </p:txBody>
      </p:sp>
      <p:sp>
        <p:nvSpPr>
          <p:cNvPr id="8" name="Content Placeholder 3"/>
          <p:cNvSpPr>
            <a:spLocks noGrp="1"/>
          </p:cNvSpPr>
          <p:nvPr>
            <p:ph sz="half" idx="14" hasCustomPrompt="1"/>
          </p:nvPr>
        </p:nvSpPr>
        <p:spPr>
          <a:xfrm>
            <a:off x="4509329" y="1047749"/>
            <a:ext cx="4035226" cy="380863"/>
          </a:xfrm>
        </p:spPr>
        <p:txBody>
          <a:bodyPr lIns="0"/>
          <a:lstStyle>
            <a:lvl1pPr>
              <a:defRPr b="0" i="0" baseline="0">
                <a:solidFill>
                  <a:srgbClr val="FFFFFF"/>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Speaker 2</a:t>
            </a:r>
          </a:p>
        </p:txBody>
      </p:sp>
      <p:sp>
        <p:nvSpPr>
          <p:cNvPr id="10" name="TextBox 9">
            <a:extLst>
              <a:ext uri="{FF2B5EF4-FFF2-40B4-BE49-F238E27FC236}">
                <a16:creationId xmlns:a16="http://schemas.microsoft.com/office/drawing/2014/main" id="{0A927AFF-C1F3-CE47-8062-5E82CEA3736A}"/>
              </a:ext>
            </a:extLst>
          </p:cNvPr>
          <p:cNvSpPr txBox="1"/>
          <p:nvPr userDrawn="1"/>
        </p:nvSpPr>
        <p:spPr>
          <a:xfrm>
            <a:off x="3058113" y="4891341"/>
            <a:ext cx="3027774" cy="107722"/>
          </a:xfrm>
          <a:prstGeom prst="rect">
            <a:avLst/>
          </a:prstGeom>
          <a:noFill/>
        </p:spPr>
        <p:txBody>
          <a:bodyPr wrap="square" lIns="0" tIns="0" rIns="0" bIns="0" rtlCol="0">
            <a:spAutoFit/>
          </a:bodyPr>
          <a:lstStyle/>
          <a:p>
            <a:pPr algn="ctr"/>
            <a:r>
              <a:rPr lang="en-US" sz="700" dirty="0">
                <a:solidFill>
                  <a:schemeClr val="bg1"/>
                </a:solidFill>
                <a:latin typeface="Amazon Ember"/>
                <a:cs typeface="Amazon Ember"/>
              </a:rPr>
              <a:t>© 2018, Amazon Web Services, Inc. or its affiliates. All rights reserved.</a:t>
            </a:r>
          </a:p>
        </p:txBody>
      </p:sp>
    </p:spTree>
    <p:extLst>
      <p:ext uri="{BB962C8B-B14F-4D97-AF65-F5344CB8AC3E}">
        <p14:creationId xmlns:p14="http://schemas.microsoft.com/office/powerpoint/2010/main" val="3181257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ssion Surv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CCFA28-7453-A949-AD66-9D3FB5F82197}"/>
              </a:ext>
            </a:extLst>
          </p:cNvPr>
          <p:cNvPicPr>
            <a:picLocks noChangeAspect="1"/>
          </p:cNvPicPr>
          <p:nvPr userDrawn="1"/>
        </p:nvPicPr>
        <p:blipFill>
          <a:blip r:embed="rId2"/>
          <a:stretch>
            <a:fillRect/>
          </a:stretch>
        </p:blipFill>
        <p:spPr>
          <a:xfrm>
            <a:off x="1850" y="0"/>
            <a:ext cx="9140299" cy="5143500"/>
          </a:xfrm>
          <a:prstGeom prst="rect">
            <a:avLst/>
          </a:prstGeom>
        </p:spPr>
      </p:pic>
      <p:sp>
        <p:nvSpPr>
          <p:cNvPr id="6" name="TextBox 5">
            <a:extLst>
              <a:ext uri="{FF2B5EF4-FFF2-40B4-BE49-F238E27FC236}">
                <a16:creationId xmlns:a16="http://schemas.microsoft.com/office/drawing/2014/main" id="{C04B633C-A225-C64C-B126-FABDAB0D53B3}"/>
              </a:ext>
            </a:extLst>
          </p:cNvPr>
          <p:cNvSpPr txBox="1"/>
          <p:nvPr userDrawn="1"/>
        </p:nvSpPr>
        <p:spPr>
          <a:xfrm>
            <a:off x="3058113" y="4891341"/>
            <a:ext cx="3027774" cy="107722"/>
          </a:xfrm>
          <a:prstGeom prst="rect">
            <a:avLst/>
          </a:prstGeom>
          <a:noFill/>
        </p:spPr>
        <p:txBody>
          <a:bodyPr wrap="square" lIns="0" tIns="0" rIns="0" bIns="0" rtlCol="0">
            <a:spAutoFit/>
          </a:bodyPr>
          <a:lstStyle/>
          <a:p>
            <a:pPr algn="ctr"/>
            <a:r>
              <a:rPr lang="en-US" sz="700" dirty="0">
                <a:solidFill>
                  <a:schemeClr val="bg1"/>
                </a:solidFill>
                <a:latin typeface="Amazon Ember"/>
                <a:cs typeface="Amazon Ember"/>
              </a:rPr>
              <a:t>© 2018, Amazon Web Services, Inc. or its affiliates. All rights reserved.</a:t>
            </a:r>
          </a:p>
        </p:txBody>
      </p:sp>
      <p:sp>
        <p:nvSpPr>
          <p:cNvPr id="7" name="Text Placeholder 8">
            <a:extLst>
              <a:ext uri="{FF2B5EF4-FFF2-40B4-BE49-F238E27FC236}">
                <a16:creationId xmlns:a16="http://schemas.microsoft.com/office/drawing/2014/main" id="{1C2D1149-E58F-D846-A293-17849251327F}"/>
              </a:ext>
            </a:extLst>
          </p:cNvPr>
          <p:cNvSpPr>
            <a:spLocks noGrp="1"/>
          </p:cNvSpPr>
          <p:nvPr>
            <p:ph type="body" sz="quarter" idx="12" hasCustomPrompt="1"/>
          </p:nvPr>
        </p:nvSpPr>
        <p:spPr>
          <a:xfrm>
            <a:off x="909506" y="1460825"/>
            <a:ext cx="7311627" cy="1928759"/>
          </a:xfrm>
        </p:spPr>
        <p:txBody>
          <a:bodyPr anchor="ctr">
            <a:noAutofit/>
          </a:bodyPr>
          <a:lstStyle>
            <a:lvl1pPr marL="0" indent="0" algn="ctr">
              <a:buNone/>
              <a:defRPr sz="2800" b="1" i="0" baseline="0">
                <a:solidFill>
                  <a:schemeClr val="bg1"/>
                </a:solidFill>
                <a:latin typeface="Amazon Ember Light"/>
                <a:ea typeface="Arial" charset="0"/>
                <a:cs typeface="Amazon Ember Light"/>
              </a:defRPr>
            </a:lvl1pPr>
          </a:lstStyle>
          <a:p>
            <a:pPr lvl="0"/>
            <a:r>
              <a:rPr lang="en-US" dirty="0"/>
              <a:t>Please complete the session survey in the summit mobile app.</a:t>
            </a:r>
          </a:p>
        </p:txBody>
      </p:sp>
    </p:spTree>
    <p:extLst>
      <p:ext uri="{BB962C8B-B14F-4D97-AF65-F5344CB8AC3E}">
        <p14:creationId xmlns:p14="http://schemas.microsoft.com/office/powerpoint/2010/main" val="1763020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esentation Final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212094" cy="5143499"/>
          </a:xfrm>
          <a:prstGeom prst="rect">
            <a:avLst/>
          </a:prstGeom>
        </p:spPr>
      </p:pic>
      <p:sp>
        <p:nvSpPr>
          <p:cNvPr id="7" name="Text Placeholder 8"/>
          <p:cNvSpPr>
            <a:spLocks noGrp="1"/>
          </p:cNvSpPr>
          <p:nvPr>
            <p:ph type="body" sz="quarter" idx="12" hasCustomPrompt="1"/>
          </p:nvPr>
        </p:nvSpPr>
        <p:spPr>
          <a:xfrm>
            <a:off x="909506" y="1460825"/>
            <a:ext cx="7311627" cy="1928759"/>
          </a:xfrm>
        </p:spPr>
        <p:txBody>
          <a:bodyPr anchor="ctr">
            <a:noAutofit/>
          </a:bodyPr>
          <a:lstStyle>
            <a:lvl1pPr marL="0" indent="0" algn="ctr">
              <a:buNone/>
              <a:defRPr sz="3200" b="0" i="0" baseline="0">
                <a:solidFill>
                  <a:schemeClr val="bg1"/>
                </a:solidFill>
                <a:latin typeface="Amazon Ember Light"/>
                <a:ea typeface="Arial" charset="0"/>
                <a:cs typeface="Amazon Ember Light"/>
              </a:defRPr>
            </a:lvl1pPr>
          </a:lstStyle>
          <a:p>
            <a:pPr lvl="0"/>
            <a:r>
              <a:rPr lang="en-US" dirty="0"/>
              <a:t>Thank you!</a:t>
            </a:r>
          </a:p>
        </p:txBody>
      </p:sp>
      <p:sp>
        <p:nvSpPr>
          <p:cNvPr id="4" name="TextBox 3">
            <a:extLst>
              <a:ext uri="{FF2B5EF4-FFF2-40B4-BE49-F238E27FC236}">
                <a16:creationId xmlns:a16="http://schemas.microsoft.com/office/drawing/2014/main" id="{EF7937D6-EBE7-EE44-A3FE-80166DDBBAC6}"/>
              </a:ext>
            </a:extLst>
          </p:cNvPr>
          <p:cNvSpPr txBox="1"/>
          <p:nvPr userDrawn="1"/>
        </p:nvSpPr>
        <p:spPr>
          <a:xfrm>
            <a:off x="3058113" y="4881613"/>
            <a:ext cx="3027774" cy="107722"/>
          </a:xfrm>
          <a:prstGeom prst="rect">
            <a:avLst/>
          </a:prstGeom>
          <a:noFill/>
        </p:spPr>
        <p:txBody>
          <a:bodyPr wrap="square" lIns="0" tIns="0" rIns="0" bIns="0" rtlCol="0">
            <a:spAutoFit/>
          </a:bodyPr>
          <a:lstStyle/>
          <a:p>
            <a:pPr algn="ctr"/>
            <a:r>
              <a:rPr lang="en-US" sz="700" dirty="0">
                <a:solidFill>
                  <a:schemeClr val="bg1"/>
                </a:solidFill>
                <a:latin typeface="Amazon Ember"/>
                <a:cs typeface="Amazon Ember"/>
              </a:rPr>
              <a:t>© 2018, Amazon Web Services, Inc. or its affiliates. All rights reserved.</a:t>
            </a:r>
          </a:p>
        </p:txBody>
      </p:sp>
    </p:spTree>
    <p:extLst>
      <p:ext uri="{BB962C8B-B14F-4D97-AF65-F5344CB8AC3E}">
        <p14:creationId xmlns:p14="http://schemas.microsoft.com/office/powerpoint/2010/main" val="1211045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545192"/>
          </a:xfrm>
        </p:spPr>
        <p:txBody>
          <a:bodyPr/>
          <a:lstStyle/>
          <a:p>
            <a:r>
              <a:rPr lang="en-US"/>
              <a:t>Click to edit Master title style</a:t>
            </a:r>
            <a:endParaRPr lang="en-US" dirty="0"/>
          </a:p>
        </p:txBody>
      </p:sp>
    </p:spTree>
    <p:extLst>
      <p:ext uri="{BB962C8B-B14F-4D97-AF65-F5344CB8AC3E}">
        <p14:creationId xmlns:p14="http://schemas.microsoft.com/office/powerpoint/2010/main" val="133658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545741"/>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a:solidFill>
                  <a:schemeClr val="bg1"/>
                </a:solidFill>
              </a:defRPr>
            </a:lvl1pPr>
            <a:lvl2pPr marL="742950" indent="-285750">
              <a:buFont typeface="Arial"/>
              <a:buChar char="•"/>
              <a:defRPr>
                <a:solidFill>
                  <a:schemeClr val="bg1"/>
                </a:solidFill>
              </a:defRPr>
            </a:lvl2pPr>
            <a:lvl3pPr marL="1143000" indent="-228600">
              <a:buFont typeface="Arial"/>
              <a:buChar cha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508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545192"/>
          </a:xfrm>
        </p:spPr>
        <p:txBody>
          <a:bodyPr/>
          <a:lstStyle/>
          <a:p>
            <a:r>
              <a:rPr lang="en-US"/>
              <a:t>Click to edit Master title style</a:t>
            </a:r>
            <a:endParaRPr lang="en-US" dirty="0"/>
          </a:p>
        </p:txBody>
      </p:sp>
      <p:sp>
        <p:nvSpPr>
          <p:cNvPr id="3" name="Text Placeholder 6">
            <a:extLst>
              <a:ext uri="{FF2B5EF4-FFF2-40B4-BE49-F238E27FC236}">
                <a16:creationId xmlns:a16="http://schemas.microsoft.com/office/drawing/2014/main" id="{531A36BB-298C-DC46-8363-BE93EF42D3F8}"/>
              </a:ext>
            </a:extLst>
          </p:cNvPr>
          <p:cNvSpPr>
            <a:spLocks noGrp="1"/>
          </p:cNvSpPr>
          <p:nvPr>
            <p:ph type="body" sz="quarter" idx="10"/>
          </p:nvPr>
        </p:nvSpPr>
        <p:spPr>
          <a:xfrm>
            <a:off x="336550" y="660400"/>
            <a:ext cx="8205543" cy="349250"/>
          </a:xfrm>
        </p:spPr>
        <p:txBody>
          <a:bodyPr/>
          <a:lstStyle>
            <a:lvl1pPr>
              <a:defRPr sz="2000"/>
            </a:lvl1pPr>
          </a:lstStyle>
          <a:p>
            <a:pPr lvl="0"/>
            <a:r>
              <a:rPr lang="en-US" dirty="0"/>
              <a:t>Edit Master text styles</a:t>
            </a:r>
          </a:p>
        </p:txBody>
      </p:sp>
    </p:spTree>
    <p:extLst>
      <p:ext uri="{BB962C8B-B14F-4D97-AF65-F5344CB8AC3E}">
        <p14:creationId xmlns:p14="http://schemas.microsoft.com/office/powerpoint/2010/main" val="138787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62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Content Page Layout (no subtitl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268BCAC-5E97-DD41-AF52-8F5ECFC735B0}"/>
              </a:ext>
            </a:extLst>
          </p:cNvPr>
          <p:cNvPicPr>
            <a:picLocks noChangeAspect="1"/>
          </p:cNvPicPr>
          <p:nvPr userDrawn="1"/>
        </p:nvPicPr>
        <p:blipFill>
          <a:blip r:embed="rId2"/>
          <a:stretch>
            <a:fillRect/>
          </a:stretch>
        </p:blipFill>
        <p:spPr>
          <a:xfrm>
            <a:off x="1850" y="0"/>
            <a:ext cx="9140299" cy="5143500"/>
          </a:xfrm>
          <a:prstGeom prst="rect">
            <a:avLst/>
          </a:prstGeom>
        </p:spPr>
      </p:pic>
      <p:sp>
        <p:nvSpPr>
          <p:cNvPr id="4" name="Title 1"/>
          <p:cNvSpPr>
            <a:spLocks noGrp="1"/>
          </p:cNvSpPr>
          <p:nvPr>
            <p:ph type="title" hasCustomPrompt="1"/>
          </p:nvPr>
        </p:nvSpPr>
        <p:spPr>
          <a:xfrm>
            <a:off x="336789" y="174205"/>
            <a:ext cx="8460078" cy="545741"/>
          </a:xfrm>
        </p:spPr>
        <p:txBody>
          <a:bodyPr lIns="0"/>
          <a:lstStyle>
            <a:lvl1pPr>
              <a:defRPr baseline="0">
                <a:solidFill>
                  <a:schemeClr val="bg1"/>
                </a:solidFill>
                <a:latin typeface="Amazon Ember Light"/>
                <a:cs typeface="Amazon Ember Light"/>
              </a:defRPr>
            </a:lvl1pPr>
          </a:lstStyle>
          <a:p>
            <a:pPr lvl="0"/>
            <a:r>
              <a:rPr lang="en-US" dirty="0"/>
              <a:t>Standard Content Page (optional, includes subtitle)</a:t>
            </a:r>
          </a:p>
        </p:txBody>
      </p:sp>
      <p:sp>
        <p:nvSpPr>
          <p:cNvPr id="6" name="Content Placeholder 3"/>
          <p:cNvSpPr>
            <a:spLocks noGrp="1"/>
          </p:cNvSpPr>
          <p:nvPr>
            <p:ph sz="half" idx="12" hasCustomPrompt="1"/>
          </p:nvPr>
        </p:nvSpPr>
        <p:spPr>
          <a:xfrm>
            <a:off x="342041" y="719946"/>
            <a:ext cx="8454826" cy="3911321"/>
          </a:xfrm>
        </p:spPr>
        <p:txBody>
          <a:bodyPr lIns="0" tIns="0" rIns="0" bIns="0" anchor="t"/>
          <a:lstStyle>
            <a:lvl1pPr>
              <a:defRPr baseline="0">
                <a:solidFill>
                  <a:srgbClr val="FFFFFF"/>
                </a:solidFill>
                <a:latin typeface="Amazon Ember" panose="02000000000000000000" pitchFamily="2" charset="0"/>
                <a:ea typeface="Amazon Ember" panose="02000000000000000000" pitchFamily="2" charset="0"/>
                <a:cs typeface="Amazon Ember Light"/>
              </a:defRPr>
            </a:lvl1pPr>
          </a:lstStyle>
          <a:p>
            <a:r>
              <a:rPr lang="en-US" dirty="0"/>
              <a:t>Body copy here</a:t>
            </a:r>
          </a:p>
        </p:txBody>
      </p:sp>
      <p:sp>
        <p:nvSpPr>
          <p:cNvPr id="8" name="TextBox 7">
            <a:extLst>
              <a:ext uri="{FF2B5EF4-FFF2-40B4-BE49-F238E27FC236}">
                <a16:creationId xmlns:a16="http://schemas.microsoft.com/office/drawing/2014/main" id="{F9BDAE40-DC33-F94E-9BF1-20818E81D701}"/>
              </a:ext>
            </a:extLst>
          </p:cNvPr>
          <p:cNvSpPr txBox="1"/>
          <p:nvPr userDrawn="1"/>
        </p:nvSpPr>
        <p:spPr>
          <a:xfrm>
            <a:off x="3058113" y="4891341"/>
            <a:ext cx="3027774" cy="107722"/>
          </a:xfrm>
          <a:prstGeom prst="rect">
            <a:avLst/>
          </a:prstGeom>
          <a:noFill/>
        </p:spPr>
        <p:txBody>
          <a:bodyPr wrap="square" lIns="0" tIns="0" rIns="0" bIns="0" rtlCol="0">
            <a:spAutoFit/>
          </a:bodyPr>
          <a:lstStyle/>
          <a:p>
            <a:pPr algn="ctr"/>
            <a:r>
              <a:rPr lang="en-US" sz="700" dirty="0">
                <a:solidFill>
                  <a:schemeClr val="bg1"/>
                </a:solidFill>
                <a:latin typeface="Amazon Ember"/>
                <a:cs typeface="Amazon Ember"/>
              </a:rPr>
              <a:t>© 2018, Amazon Web Services, Inc. or its affiliates. All rights reserved.</a:t>
            </a:r>
          </a:p>
        </p:txBody>
      </p:sp>
    </p:spTree>
    <p:extLst>
      <p:ext uri="{BB962C8B-B14F-4D97-AF65-F5344CB8AC3E}">
        <p14:creationId xmlns:p14="http://schemas.microsoft.com/office/powerpoint/2010/main" val="129132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212094" cy="5145582"/>
          </a:xfrm>
          <a:prstGeom prst="rect">
            <a:avLst/>
          </a:prstGeom>
        </p:spPr>
      </p:pic>
      <p:sp>
        <p:nvSpPr>
          <p:cNvPr id="4" name="Text Placeholder 8"/>
          <p:cNvSpPr>
            <a:spLocks noGrp="1"/>
          </p:cNvSpPr>
          <p:nvPr>
            <p:ph type="body" sz="quarter" idx="12" hasCustomPrompt="1"/>
          </p:nvPr>
        </p:nvSpPr>
        <p:spPr>
          <a:xfrm>
            <a:off x="909506" y="1460825"/>
            <a:ext cx="7311627" cy="1928759"/>
          </a:xfrm>
        </p:spPr>
        <p:txBody>
          <a:bodyPr anchor="ctr">
            <a:noAutofit/>
          </a:bodyPr>
          <a:lstStyle>
            <a:lvl1pPr marL="0" indent="0" algn="ctr">
              <a:buNone/>
              <a:defRPr sz="3200" b="1" i="0" baseline="0">
                <a:solidFill>
                  <a:schemeClr val="bg1"/>
                </a:solidFill>
                <a:latin typeface="Amazon Ember Light"/>
                <a:ea typeface="Arial" charset="0"/>
                <a:cs typeface="Amazon Ember Light"/>
              </a:defRPr>
            </a:lvl1pPr>
          </a:lstStyle>
          <a:p>
            <a:pPr lvl="0"/>
            <a:r>
              <a:rPr lang="en-US" dirty="0"/>
              <a:t>Chapter Page</a:t>
            </a:r>
          </a:p>
        </p:txBody>
      </p:sp>
      <p:sp>
        <p:nvSpPr>
          <p:cNvPr id="5" name="TextBox 4">
            <a:extLst>
              <a:ext uri="{FF2B5EF4-FFF2-40B4-BE49-F238E27FC236}">
                <a16:creationId xmlns:a16="http://schemas.microsoft.com/office/drawing/2014/main" id="{EF7937D6-EBE7-EE44-A3FE-80166DDBBAC6}"/>
              </a:ext>
            </a:extLst>
          </p:cNvPr>
          <p:cNvSpPr txBox="1"/>
          <p:nvPr userDrawn="1"/>
        </p:nvSpPr>
        <p:spPr>
          <a:xfrm>
            <a:off x="3058113" y="4891341"/>
            <a:ext cx="3027774" cy="107722"/>
          </a:xfrm>
          <a:prstGeom prst="rect">
            <a:avLst/>
          </a:prstGeom>
          <a:noFill/>
        </p:spPr>
        <p:txBody>
          <a:bodyPr wrap="square" lIns="0" tIns="0" rIns="0" bIns="0" rtlCol="0">
            <a:spAutoFit/>
          </a:bodyPr>
          <a:lstStyle/>
          <a:p>
            <a:pPr algn="ctr"/>
            <a:r>
              <a:rPr lang="en-US" sz="700" dirty="0">
                <a:solidFill>
                  <a:schemeClr val="bg1"/>
                </a:solidFill>
                <a:latin typeface="Amazon Ember"/>
                <a:cs typeface="Amazon Ember"/>
              </a:rPr>
              <a:t>© 2018, Amazon Web Services, Inc. or its affiliates. All rights reserved.</a:t>
            </a:r>
          </a:p>
        </p:txBody>
      </p:sp>
    </p:spTree>
    <p:extLst>
      <p:ext uri="{BB962C8B-B14F-4D97-AF65-F5344CB8AC3E}">
        <p14:creationId xmlns:p14="http://schemas.microsoft.com/office/powerpoint/2010/main" val="23006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796DF-1648-2944-89DB-ED9753818B64}"/>
              </a:ext>
            </a:extLst>
          </p:cNvPr>
          <p:cNvPicPr>
            <a:picLocks noChangeAspect="1"/>
          </p:cNvPicPr>
          <p:nvPr userDrawn="1"/>
        </p:nvPicPr>
        <p:blipFill>
          <a:blip r:embed="rId2"/>
          <a:stretch>
            <a:fillRect/>
          </a:stretch>
        </p:blipFill>
        <p:spPr>
          <a:xfrm>
            <a:off x="1850" y="0"/>
            <a:ext cx="9140299" cy="5143500"/>
          </a:xfrm>
          <a:prstGeom prst="rect">
            <a:avLst/>
          </a:prstGeom>
        </p:spPr>
      </p:pic>
      <p:sp>
        <p:nvSpPr>
          <p:cNvPr id="4" name="Text Placeholder 8"/>
          <p:cNvSpPr>
            <a:spLocks noGrp="1"/>
          </p:cNvSpPr>
          <p:nvPr>
            <p:ph type="body" sz="quarter" idx="12" hasCustomPrompt="1"/>
          </p:nvPr>
        </p:nvSpPr>
        <p:spPr>
          <a:xfrm>
            <a:off x="909506" y="1460825"/>
            <a:ext cx="7311627" cy="1928759"/>
          </a:xfrm>
        </p:spPr>
        <p:txBody>
          <a:bodyPr anchor="ctr">
            <a:noAutofit/>
          </a:bodyPr>
          <a:lstStyle>
            <a:lvl1pPr marL="0" indent="0" algn="ctr">
              <a:buNone/>
              <a:defRPr sz="3200" b="1" i="0" baseline="0">
                <a:solidFill>
                  <a:schemeClr val="bg1"/>
                </a:solidFill>
                <a:latin typeface="Amazon Ember Light"/>
                <a:ea typeface="Arial" charset="0"/>
                <a:cs typeface="Amazon Ember Light"/>
              </a:defRPr>
            </a:lvl1pPr>
          </a:lstStyle>
          <a:p>
            <a:pPr lvl="0"/>
            <a:r>
              <a:rPr lang="en-US" dirty="0"/>
              <a:t>Section Page</a:t>
            </a:r>
          </a:p>
        </p:txBody>
      </p:sp>
      <p:sp>
        <p:nvSpPr>
          <p:cNvPr id="6" name="TextBox 5">
            <a:extLst>
              <a:ext uri="{FF2B5EF4-FFF2-40B4-BE49-F238E27FC236}">
                <a16:creationId xmlns:a16="http://schemas.microsoft.com/office/drawing/2014/main" id="{C04B633C-A225-C64C-B126-FABDAB0D53B3}"/>
              </a:ext>
            </a:extLst>
          </p:cNvPr>
          <p:cNvSpPr txBox="1"/>
          <p:nvPr userDrawn="1"/>
        </p:nvSpPr>
        <p:spPr>
          <a:xfrm>
            <a:off x="3058113" y="4891341"/>
            <a:ext cx="3027774" cy="107722"/>
          </a:xfrm>
          <a:prstGeom prst="rect">
            <a:avLst/>
          </a:prstGeom>
          <a:noFill/>
        </p:spPr>
        <p:txBody>
          <a:bodyPr wrap="square" lIns="0" tIns="0" rIns="0" bIns="0" rtlCol="0">
            <a:spAutoFit/>
          </a:bodyPr>
          <a:lstStyle/>
          <a:p>
            <a:pPr algn="ctr"/>
            <a:r>
              <a:rPr lang="en-US" sz="700" dirty="0">
                <a:solidFill>
                  <a:schemeClr val="bg1"/>
                </a:solidFill>
                <a:latin typeface="Amazon Ember"/>
                <a:cs typeface="Amazon Ember"/>
              </a:rPr>
              <a:t>© 2018, Amazon Web Services, Inc. or its affiliates. All rights reserved.</a:t>
            </a:r>
          </a:p>
        </p:txBody>
      </p:sp>
    </p:spTree>
    <p:extLst>
      <p:ext uri="{BB962C8B-B14F-4D97-AF65-F5344CB8AC3E}">
        <p14:creationId xmlns:p14="http://schemas.microsoft.com/office/powerpoint/2010/main" val="407385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Page Layout (includes sub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9F2AE1-60BE-674C-9EB8-3013F880CB25}"/>
              </a:ext>
            </a:extLst>
          </p:cNvPr>
          <p:cNvPicPr>
            <a:picLocks noChangeAspect="1"/>
          </p:cNvPicPr>
          <p:nvPr userDrawn="1"/>
        </p:nvPicPr>
        <p:blipFill>
          <a:blip r:embed="rId2"/>
          <a:stretch>
            <a:fillRect/>
          </a:stretch>
        </p:blipFill>
        <p:spPr>
          <a:xfrm>
            <a:off x="1850" y="0"/>
            <a:ext cx="9140299" cy="5143500"/>
          </a:xfrm>
          <a:prstGeom prst="rect">
            <a:avLst/>
          </a:prstGeom>
        </p:spPr>
      </p:pic>
      <p:sp>
        <p:nvSpPr>
          <p:cNvPr id="4" name="Title 1"/>
          <p:cNvSpPr>
            <a:spLocks noGrp="1"/>
          </p:cNvSpPr>
          <p:nvPr>
            <p:ph type="title" hasCustomPrompt="1"/>
          </p:nvPr>
        </p:nvSpPr>
        <p:spPr>
          <a:xfrm>
            <a:off x="336789" y="174205"/>
            <a:ext cx="8460078" cy="545741"/>
          </a:xfrm>
        </p:spPr>
        <p:txBody>
          <a:bodyPr lIns="0"/>
          <a:lstStyle>
            <a:lvl1pPr>
              <a:defRPr baseline="0">
                <a:solidFill>
                  <a:schemeClr val="bg1"/>
                </a:solidFill>
                <a:latin typeface="Amazon Ember Light"/>
                <a:cs typeface="Amazon Ember Light"/>
              </a:defRPr>
            </a:lvl1pPr>
          </a:lstStyle>
          <a:p>
            <a:pPr lvl="0"/>
            <a:r>
              <a:rPr lang="en-US" dirty="0"/>
              <a:t>Standard Content Page (optional, includes subtitle)</a:t>
            </a:r>
          </a:p>
        </p:txBody>
      </p:sp>
      <p:sp>
        <p:nvSpPr>
          <p:cNvPr id="6" name="Content Placeholder 3"/>
          <p:cNvSpPr>
            <a:spLocks noGrp="1"/>
          </p:cNvSpPr>
          <p:nvPr>
            <p:ph sz="half" idx="12" hasCustomPrompt="1"/>
          </p:nvPr>
        </p:nvSpPr>
        <p:spPr>
          <a:xfrm>
            <a:off x="342041" y="1100264"/>
            <a:ext cx="8454826" cy="2647345"/>
          </a:xfrm>
        </p:spPr>
        <p:txBody>
          <a:bodyPr lIns="0" tIns="0" rIns="0" bIns="0" anchor="t"/>
          <a:lstStyle>
            <a:lvl1pPr>
              <a:defRPr baseline="0">
                <a:solidFill>
                  <a:srgbClr val="FFFFFF"/>
                </a:solidFill>
                <a:latin typeface="Amazon Ember" panose="02000000000000000000" pitchFamily="2" charset="0"/>
                <a:ea typeface="Amazon Ember" panose="02000000000000000000" pitchFamily="2" charset="0"/>
                <a:cs typeface="Amazon Ember Light"/>
              </a:defRPr>
            </a:lvl1pPr>
          </a:lstStyle>
          <a:p>
            <a:r>
              <a:rPr lang="en-US" dirty="0"/>
              <a:t>Body copy here</a:t>
            </a:r>
          </a:p>
        </p:txBody>
      </p:sp>
      <p:sp>
        <p:nvSpPr>
          <p:cNvPr id="8" name="TextBox 7">
            <a:extLst>
              <a:ext uri="{FF2B5EF4-FFF2-40B4-BE49-F238E27FC236}">
                <a16:creationId xmlns:a16="http://schemas.microsoft.com/office/drawing/2014/main" id="{F9BDAE40-DC33-F94E-9BF1-20818E81D701}"/>
              </a:ext>
            </a:extLst>
          </p:cNvPr>
          <p:cNvSpPr txBox="1"/>
          <p:nvPr userDrawn="1"/>
        </p:nvSpPr>
        <p:spPr>
          <a:xfrm>
            <a:off x="3058113" y="4891341"/>
            <a:ext cx="3027774" cy="107722"/>
          </a:xfrm>
          <a:prstGeom prst="rect">
            <a:avLst/>
          </a:prstGeom>
          <a:noFill/>
        </p:spPr>
        <p:txBody>
          <a:bodyPr wrap="square" lIns="0" tIns="0" rIns="0" bIns="0" rtlCol="0">
            <a:spAutoFit/>
          </a:bodyPr>
          <a:lstStyle/>
          <a:p>
            <a:pPr algn="ctr"/>
            <a:r>
              <a:rPr lang="en-US" sz="700" dirty="0">
                <a:solidFill>
                  <a:schemeClr val="bg1"/>
                </a:solidFill>
                <a:latin typeface="Amazon Ember"/>
                <a:cs typeface="Amazon Ember"/>
              </a:rPr>
              <a:t>© 2018, Amazon Web Services, Inc. or its affiliates. All rights reserved.</a:t>
            </a:r>
          </a:p>
        </p:txBody>
      </p:sp>
    </p:spTree>
    <p:extLst>
      <p:ext uri="{BB962C8B-B14F-4D97-AF65-F5344CB8AC3E}">
        <p14:creationId xmlns:p14="http://schemas.microsoft.com/office/powerpoint/2010/main" val="24596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E58909-404E-D44D-8054-7EC9B6A71D5E}"/>
              </a:ext>
            </a:extLst>
          </p:cNvPr>
          <p:cNvPicPr>
            <a:picLocks noChangeAspect="1"/>
          </p:cNvPicPr>
          <p:nvPr userDrawn="1"/>
        </p:nvPicPr>
        <p:blipFill>
          <a:blip r:embed="rId2"/>
          <a:stretch>
            <a:fillRect/>
          </a:stretch>
        </p:blipFill>
        <p:spPr>
          <a:xfrm>
            <a:off x="1850" y="0"/>
            <a:ext cx="9140299" cy="5143500"/>
          </a:xfrm>
          <a:prstGeom prst="rect">
            <a:avLst/>
          </a:prstGeom>
        </p:spPr>
      </p:pic>
      <p:sp>
        <p:nvSpPr>
          <p:cNvPr id="4" name="Title 1"/>
          <p:cNvSpPr>
            <a:spLocks noGrp="1"/>
          </p:cNvSpPr>
          <p:nvPr>
            <p:ph type="title" hasCustomPrompt="1"/>
          </p:nvPr>
        </p:nvSpPr>
        <p:spPr>
          <a:xfrm>
            <a:off x="336789" y="174205"/>
            <a:ext cx="8460078" cy="545741"/>
          </a:xfrm>
        </p:spPr>
        <p:txBody>
          <a:bodyPr lIns="0"/>
          <a:lstStyle>
            <a:lvl1pPr>
              <a:defRPr baseline="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lvl="0"/>
            <a:r>
              <a:rPr lang="en-US" dirty="0"/>
              <a:t>Agenda</a:t>
            </a:r>
          </a:p>
        </p:txBody>
      </p:sp>
      <p:sp>
        <p:nvSpPr>
          <p:cNvPr id="5" name="Content Placeholder 3"/>
          <p:cNvSpPr>
            <a:spLocks noGrp="1"/>
          </p:cNvSpPr>
          <p:nvPr>
            <p:ph sz="half" idx="11" hasCustomPrompt="1"/>
          </p:nvPr>
        </p:nvSpPr>
        <p:spPr>
          <a:xfrm>
            <a:off x="342041" y="1545908"/>
            <a:ext cx="8454826" cy="380863"/>
          </a:xfrm>
        </p:spPr>
        <p:txBody>
          <a:bodyPr lIns="0"/>
          <a:lstStyle>
            <a:lvl1pPr>
              <a:defRPr b="0" i="0" baseline="0">
                <a:solidFill>
                  <a:schemeClr val="bg1"/>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Item 1</a:t>
            </a:r>
          </a:p>
        </p:txBody>
      </p:sp>
      <p:sp>
        <p:nvSpPr>
          <p:cNvPr id="8" name="TextBox 7">
            <a:extLst>
              <a:ext uri="{FF2B5EF4-FFF2-40B4-BE49-F238E27FC236}">
                <a16:creationId xmlns:a16="http://schemas.microsoft.com/office/drawing/2014/main" id="{F9BDAE40-DC33-F94E-9BF1-20818E81D701}"/>
              </a:ext>
            </a:extLst>
          </p:cNvPr>
          <p:cNvSpPr txBox="1"/>
          <p:nvPr userDrawn="1"/>
        </p:nvSpPr>
        <p:spPr>
          <a:xfrm>
            <a:off x="3058113" y="4891341"/>
            <a:ext cx="3027774" cy="107722"/>
          </a:xfrm>
          <a:prstGeom prst="rect">
            <a:avLst/>
          </a:prstGeom>
          <a:noFill/>
        </p:spPr>
        <p:txBody>
          <a:bodyPr wrap="square" lIns="0" tIns="0" rIns="0" bIns="0" rtlCol="0">
            <a:spAutoFit/>
          </a:bodyPr>
          <a:lstStyle/>
          <a:p>
            <a:pPr algn="ctr"/>
            <a:r>
              <a:rPr lang="en-US" sz="700" dirty="0">
                <a:solidFill>
                  <a:schemeClr val="bg1"/>
                </a:solidFill>
                <a:latin typeface="Amazon Ember"/>
                <a:cs typeface="Amazon Ember"/>
              </a:rPr>
              <a:t>© 2018, Amazon Web Services, Inc. or its affiliates. All rights reserved.</a:t>
            </a:r>
          </a:p>
        </p:txBody>
      </p:sp>
      <p:sp>
        <p:nvSpPr>
          <p:cNvPr id="9" name="Content Placeholder 3">
            <a:extLst>
              <a:ext uri="{FF2B5EF4-FFF2-40B4-BE49-F238E27FC236}">
                <a16:creationId xmlns:a16="http://schemas.microsoft.com/office/drawing/2014/main" id="{99663025-136F-0B4C-85DE-B136B7B49CD7}"/>
              </a:ext>
            </a:extLst>
          </p:cNvPr>
          <p:cNvSpPr>
            <a:spLocks noGrp="1"/>
          </p:cNvSpPr>
          <p:nvPr>
            <p:ph sz="half" idx="12" hasCustomPrompt="1"/>
          </p:nvPr>
        </p:nvSpPr>
        <p:spPr>
          <a:xfrm>
            <a:off x="342041" y="1936451"/>
            <a:ext cx="8454826" cy="380863"/>
          </a:xfrm>
        </p:spPr>
        <p:txBody>
          <a:bodyPr lIns="0"/>
          <a:lstStyle>
            <a:lvl1pPr>
              <a:defRPr b="0" i="0" baseline="0">
                <a:solidFill>
                  <a:schemeClr val="bg1"/>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Item 2</a:t>
            </a:r>
          </a:p>
        </p:txBody>
      </p:sp>
      <p:sp>
        <p:nvSpPr>
          <p:cNvPr id="10" name="Content Placeholder 3">
            <a:extLst>
              <a:ext uri="{FF2B5EF4-FFF2-40B4-BE49-F238E27FC236}">
                <a16:creationId xmlns:a16="http://schemas.microsoft.com/office/drawing/2014/main" id="{0904A59B-C4E5-5345-AC8C-D7AF57C290B3}"/>
              </a:ext>
            </a:extLst>
          </p:cNvPr>
          <p:cNvSpPr>
            <a:spLocks noGrp="1"/>
          </p:cNvSpPr>
          <p:nvPr>
            <p:ph sz="half" idx="13" hasCustomPrompt="1"/>
          </p:nvPr>
        </p:nvSpPr>
        <p:spPr>
          <a:xfrm>
            <a:off x="336789" y="2326994"/>
            <a:ext cx="8460078" cy="380863"/>
          </a:xfrm>
        </p:spPr>
        <p:txBody>
          <a:bodyPr lIns="0"/>
          <a:lstStyle>
            <a:lvl1pPr>
              <a:defRPr b="0" i="0" baseline="0">
                <a:solidFill>
                  <a:schemeClr val="bg1"/>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Item 3</a:t>
            </a:r>
          </a:p>
        </p:txBody>
      </p:sp>
      <p:sp>
        <p:nvSpPr>
          <p:cNvPr id="11" name="Content Placeholder 3">
            <a:extLst>
              <a:ext uri="{FF2B5EF4-FFF2-40B4-BE49-F238E27FC236}">
                <a16:creationId xmlns:a16="http://schemas.microsoft.com/office/drawing/2014/main" id="{65ACEB60-D976-DC4C-B4E1-B3804EDFEC2E}"/>
              </a:ext>
            </a:extLst>
          </p:cNvPr>
          <p:cNvSpPr>
            <a:spLocks noGrp="1"/>
          </p:cNvSpPr>
          <p:nvPr>
            <p:ph sz="half" idx="14" hasCustomPrompt="1"/>
          </p:nvPr>
        </p:nvSpPr>
        <p:spPr>
          <a:xfrm>
            <a:off x="336788" y="2727217"/>
            <a:ext cx="8460079" cy="380863"/>
          </a:xfrm>
        </p:spPr>
        <p:txBody>
          <a:bodyPr lIns="0"/>
          <a:lstStyle>
            <a:lvl1pPr>
              <a:defRPr b="0" i="0" baseline="0">
                <a:solidFill>
                  <a:schemeClr val="bg1"/>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Item 4</a:t>
            </a:r>
          </a:p>
        </p:txBody>
      </p:sp>
      <p:sp>
        <p:nvSpPr>
          <p:cNvPr id="12" name="Content Placeholder 3">
            <a:extLst>
              <a:ext uri="{FF2B5EF4-FFF2-40B4-BE49-F238E27FC236}">
                <a16:creationId xmlns:a16="http://schemas.microsoft.com/office/drawing/2014/main" id="{DFC5EE63-2C6B-2245-AA58-D7BEE47DCD5D}"/>
              </a:ext>
            </a:extLst>
          </p:cNvPr>
          <p:cNvSpPr>
            <a:spLocks noGrp="1"/>
          </p:cNvSpPr>
          <p:nvPr>
            <p:ph sz="half" idx="15" hasCustomPrompt="1"/>
          </p:nvPr>
        </p:nvSpPr>
        <p:spPr>
          <a:xfrm>
            <a:off x="336788" y="3127440"/>
            <a:ext cx="8460079" cy="380863"/>
          </a:xfrm>
        </p:spPr>
        <p:txBody>
          <a:bodyPr lIns="0"/>
          <a:lstStyle>
            <a:lvl1pPr>
              <a:defRPr b="0" i="0" baseline="0">
                <a:solidFill>
                  <a:schemeClr val="bg1"/>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Item 5</a:t>
            </a:r>
          </a:p>
        </p:txBody>
      </p:sp>
      <p:sp>
        <p:nvSpPr>
          <p:cNvPr id="13" name="Content Placeholder 3">
            <a:extLst>
              <a:ext uri="{FF2B5EF4-FFF2-40B4-BE49-F238E27FC236}">
                <a16:creationId xmlns:a16="http://schemas.microsoft.com/office/drawing/2014/main" id="{BE57EF52-629D-404B-AE7A-F98ABC8465C7}"/>
              </a:ext>
            </a:extLst>
          </p:cNvPr>
          <p:cNvSpPr>
            <a:spLocks noGrp="1"/>
          </p:cNvSpPr>
          <p:nvPr>
            <p:ph sz="half" idx="16" hasCustomPrompt="1"/>
          </p:nvPr>
        </p:nvSpPr>
        <p:spPr>
          <a:xfrm>
            <a:off x="336788" y="3527663"/>
            <a:ext cx="8460079" cy="380863"/>
          </a:xfrm>
        </p:spPr>
        <p:txBody>
          <a:bodyPr lIns="0"/>
          <a:lstStyle>
            <a:lvl1pPr>
              <a:defRPr b="0" i="0" baseline="0">
                <a:solidFill>
                  <a:schemeClr val="bg1"/>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Item 6</a:t>
            </a:r>
          </a:p>
        </p:txBody>
      </p:sp>
    </p:spTree>
    <p:extLst>
      <p:ext uri="{BB962C8B-B14F-4D97-AF65-F5344CB8AC3E}">
        <p14:creationId xmlns:p14="http://schemas.microsoft.com/office/powerpoint/2010/main" val="302527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D14E4F-23CD-4F4C-8167-1C986AF48B5E}"/>
              </a:ext>
            </a:extLst>
          </p:cNvPr>
          <p:cNvPicPr>
            <a:picLocks noChangeAspect="1"/>
          </p:cNvPicPr>
          <p:nvPr userDrawn="1"/>
        </p:nvPicPr>
        <p:blipFill>
          <a:blip r:embed="rId2"/>
          <a:stretch>
            <a:fillRect/>
          </a:stretch>
        </p:blipFill>
        <p:spPr>
          <a:xfrm>
            <a:off x="1850" y="0"/>
            <a:ext cx="9140299" cy="5143500"/>
          </a:xfrm>
          <a:prstGeom prst="rect">
            <a:avLst/>
          </a:prstGeom>
        </p:spPr>
      </p:pic>
      <p:sp>
        <p:nvSpPr>
          <p:cNvPr id="4" name="Title 1"/>
          <p:cNvSpPr>
            <a:spLocks noGrp="1"/>
          </p:cNvSpPr>
          <p:nvPr>
            <p:ph type="title" hasCustomPrompt="1"/>
          </p:nvPr>
        </p:nvSpPr>
        <p:spPr>
          <a:xfrm>
            <a:off x="336789" y="174205"/>
            <a:ext cx="8460078" cy="545741"/>
          </a:xfrm>
        </p:spPr>
        <p:txBody>
          <a:bodyPr lIns="0"/>
          <a:lstStyle>
            <a:lvl1pPr>
              <a:defRPr>
                <a:solidFill>
                  <a:srgbClr val="FFFFFF"/>
                </a:solidFill>
                <a:latin typeface="Amazon Ember Light"/>
                <a:cs typeface="Amazon Ember Light"/>
              </a:defRPr>
            </a:lvl1pPr>
          </a:lstStyle>
          <a:p>
            <a:pPr lvl="0"/>
            <a:r>
              <a:rPr lang="en-US" dirty="0"/>
              <a:t>Comparison Page</a:t>
            </a:r>
          </a:p>
        </p:txBody>
      </p:sp>
      <p:sp>
        <p:nvSpPr>
          <p:cNvPr id="5" name="Content Placeholder 3"/>
          <p:cNvSpPr>
            <a:spLocks noGrp="1"/>
          </p:cNvSpPr>
          <p:nvPr>
            <p:ph sz="half" idx="12" hasCustomPrompt="1"/>
          </p:nvPr>
        </p:nvSpPr>
        <p:spPr>
          <a:xfrm>
            <a:off x="343729" y="1641914"/>
            <a:ext cx="4038600" cy="2579617"/>
          </a:xfrm>
        </p:spPr>
        <p:txBody>
          <a:bodyPr lIns="0" tIns="0" rIns="0" bIns="0"/>
          <a:lstStyle>
            <a:lvl1pPr>
              <a:defRPr b="0" baseline="0">
                <a:solidFill>
                  <a:srgbClr val="FFFFFF"/>
                </a:solidFill>
                <a:latin typeface="Amazon Ember" panose="02000000000000000000" pitchFamily="2" charset="0"/>
                <a:ea typeface="Amazon Ember" panose="02000000000000000000" pitchFamily="2" charset="0"/>
                <a:cs typeface="Amazon Ember Light"/>
              </a:defRPr>
            </a:lvl1pPr>
          </a:lstStyle>
          <a:p>
            <a:r>
              <a:rPr lang="en-US" dirty="0"/>
              <a:t>Body copy here (text in this block should align to top of text box)</a:t>
            </a:r>
          </a:p>
        </p:txBody>
      </p:sp>
      <p:sp>
        <p:nvSpPr>
          <p:cNvPr id="6" name="Content Placeholder 3"/>
          <p:cNvSpPr>
            <a:spLocks noGrp="1"/>
          </p:cNvSpPr>
          <p:nvPr>
            <p:ph sz="half" idx="11" hasCustomPrompt="1"/>
          </p:nvPr>
        </p:nvSpPr>
        <p:spPr>
          <a:xfrm>
            <a:off x="343729" y="1161502"/>
            <a:ext cx="4035226" cy="380863"/>
          </a:xfrm>
        </p:spPr>
        <p:txBody>
          <a:bodyPr lIns="0"/>
          <a:lstStyle>
            <a:lvl1pPr>
              <a:defRPr b="0" i="0" baseline="0">
                <a:solidFill>
                  <a:srgbClr val="FFFFFF"/>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Column 1</a:t>
            </a:r>
          </a:p>
        </p:txBody>
      </p:sp>
      <p:sp>
        <p:nvSpPr>
          <p:cNvPr id="7" name="Content Placeholder 3"/>
          <p:cNvSpPr>
            <a:spLocks noGrp="1"/>
          </p:cNvSpPr>
          <p:nvPr>
            <p:ph sz="half" idx="13" hasCustomPrompt="1"/>
          </p:nvPr>
        </p:nvSpPr>
        <p:spPr>
          <a:xfrm>
            <a:off x="4563454" y="1641913"/>
            <a:ext cx="4038600" cy="2579617"/>
          </a:xfrm>
        </p:spPr>
        <p:txBody>
          <a:bodyPr lIns="0" tIns="0" rIns="0" bIns="0"/>
          <a:lstStyle>
            <a:lvl1pPr>
              <a:defRPr b="0" baseline="0">
                <a:solidFill>
                  <a:srgbClr val="FFFFFF"/>
                </a:solidFill>
                <a:latin typeface="Amazon Ember" panose="02000000000000000000" pitchFamily="2" charset="0"/>
                <a:ea typeface="Amazon Ember" panose="02000000000000000000" pitchFamily="2" charset="0"/>
                <a:cs typeface="Amazon Ember Light"/>
              </a:defRPr>
            </a:lvl1pPr>
          </a:lstStyle>
          <a:p>
            <a:r>
              <a:rPr lang="en-US" dirty="0"/>
              <a:t>Body copy here (text in this block should align to top of text box)</a:t>
            </a:r>
          </a:p>
        </p:txBody>
      </p:sp>
      <p:sp>
        <p:nvSpPr>
          <p:cNvPr id="8" name="Content Placeholder 3"/>
          <p:cNvSpPr>
            <a:spLocks noGrp="1"/>
          </p:cNvSpPr>
          <p:nvPr>
            <p:ph sz="half" idx="14" hasCustomPrompt="1"/>
          </p:nvPr>
        </p:nvSpPr>
        <p:spPr>
          <a:xfrm>
            <a:off x="4566828" y="1161501"/>
            <a:ext cx="4035226" cy="380863"/>
          </a:xfrm>
        </p:spPr>
        <p:txBody>
          <a:bodyPr lIns="0"/>
          <a:lstStyle>
            <a:lvl1pPr>
              <a:defRPr b="0" i="0" baseline="0">
                <a:solidFill>
                  <a:srgbClr val="FFFFFF"/>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Column 2</a:t>
            </a:r>
          </a:p>
        </p:txBody>
      </p:sp>
      <p:sp>
        <p:nvSpPr>
          <p:cNvPr id="10" name="TextBox 9">
            <a:extLst>
              <a:ext uri="{FF2B5EF4-FFF2-40B4-BE49-F238E27FC236}">
                <a16:creationId xmlns:a16="http://schemas.microsoft.com/office/drawing/2014/main" id="{0A927AFF-C1F3-CE47-8062-5E82CEA3736A}"/>
              </a:ext>
            </a:extLst>
          </p:cNvPr>
          <p:cNvSpPr txBox="1"/>
          <p:nvPr userDrawn="1"/>
        </p:nvSpPr>
        <p:spPr>
          <a:xfrm>
            <a:off x="3058113" y="4891341"/>
            <a:ext cx="3027774" cy="107722"/>
          </a:xfrm>
          <a:prstGeom prst="rect">
            <a:avLst/>
          </a:prstGeom>
          <a:noFill/>
        </p:spPr>
        <p:txBody>
          <a:bodyPr wrap="square" lIns="0" tIns="0" rIns="0" bIns="0" rtlCol="0">
            <a:spAutoFit/>
          </a:bodyPr>
          <a:lstStyle/>
          <a:p>
            <a:pPr algn="ctr"/>
            <a:r>
              <a:rPr lang="en-US" sz="700" dirty="0">
                <a:solidFill>
                  <a:schemeClr val="bg1"/>
                </a:solidFill>
                <a:latin typeface="Amazon Ember"/>
                <a:cs typeface="Amazon Ember"/>
              </a:rPr>
              <a:t>© 2018, Amazon Web Services, Inc. or its affiliates. All rights reserved.</a:t>
            </a:r>
          </a:p>
        </p:txBody>
      </p:sp>
    </p:spTree>
    <p:extLst>
      <p:ext uri="{BB962C8B-B14F-4D97-AF65-F5344CB8AC3E}">
        <p14:creationId xmlns:p14="http://schemas.microsoft.com/office/powerpoint/2010/main" val="3894728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de Snippet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8B0E61-CEFF-6044-97E5-834F5D709A5F}"/>
              </a:ext>
            </a:extLst>
          </p:cNvPr>
          <p:cNvPicPr>
            <a:picLocks noChangeAspect="1"/>
          </p:cNvPicPr>
          <p:nvPr userDrawn="1"/>
        </p:nvPicPr>
        <p:blipFill>
          <a:blip r:embed="rId2"/>
          <a:stretch>
            <a:fillRect/>
          </a:stretch>
        </p:blipFill>
        <p:spPr>
          <a:xfrm>
            <a:off x="0" y="-127540"/>
            <a:ext cx="9144000" cy="5271039"/>
          </a:xfrm>
          <a:prstGeom prst="rect">
            <a:avLst/>
          </a:prstGeom>
        </p:spPr>
      </p:pic>
      <p:sp>
        <p:nvSpPr>
          <p:cNvPr id="4" name="Title 1"/>
          <p:cNvSpPr>
            <a:spLocks noGrp="1"/>
          </p:cNvSpPr>
          <p:nvPr>
            <p:ph type="title" hasCustomPrompt="1"/>
          </p:nvPr>
        </p:nvSpPr>
        <p:spPr>
          <a:xfrm>
            <a:off x="336789" y="174205"/>
            <a:ext cx="8205304" cy="545741"/>
          </a:xfrm>
        </p:spPr>
        <p:txBody>
          <a:bodyPr lIns="0"/>
          <a:lstStyle>
            <a:lvl1pPr>
              <a:defRPr>
                <a:solidFill>
                  <a:srgbClr val="FFFFFF"/>
                </a:solidFill>
                <a:latin typeface="Amazon Ember Light"/>
                <a:cs typeface="Amazon Ember Light"/>
              </a:defRPr>
            </a:lvl1pPr>
          </a:lstStyle>
          <a:p>
            <a:pPr lvl="0"/>
            <a:r>
              <a:rPr lang="en-US" dirty="0"/>
              <a:t>Code Snippet</a:t>
            </a:r>
          </a:p>
        </p:txBody>
      </p:sp>
      <p:sp>
        <p:nvSpPr>
          <p:cNvPr id="5" name="Content Placeholder 3"/>
          <p:cNvSpPr>
            <a:spLocks noGrp="1"/>
          </p:cNvSpPr>
          <p:nvPr>
            <p:ph sz="half" idx="12" hasCustomPrompt="1"/>
          </p:nvPr>
        </p:nvSpPr>
        <p:spPr>
          <a:xfrm>
            <a:off x="342042" y="1654312"/>
            <a:ext cx="8200050" cy="2579617"/>
          </a:xfrm>
        </p:spPr>
        <p:txBody>
          <a:bodyPr lIns="0" tIns="0" rIns="0" bIns="0"/>
          <a:lstStyle>
            <a:lvl1pPr>
              <a:defRPr baseline="0">
                <a:solidFill>
                  <a:srgbClr val="FFFFFF"/>
                </a:solidFill>
                <a:latin typeface="Lucida Console" panose="020B0609040504020204" pitchFamily="49" charset="0"/>
                <a:cs typeface="Lucida Sans Unicode" panose="020B0602030504020204" pitchFamily="34" charset="0"/>
              </a:defRPr>
            </a:lvl1pPr>
          </a:lstStyle>
          <a:p>
            <a:r>
              <a:rPr lang="en-US" dirty="0"/>
              <a:t>lorem ipsum</a:t>
            </a:r>
          </a:p>
        </p:txBody>
      </p:sp>
      <p:sp>
        <p:nvSpPr>
          <p:cNvPr id="6" name="Content Placeholder 3"/>
          <p:cNvSpPr>
            <a:spLocks noGrp="1"/>
          </p:cNvSpPr>
          <p:nvPr>
            <p:ph sz="half" idx="11" hasCustomPrompt="1"/>
          </p:nvPr>
        </p:nvSpPr>
        <p:spPr>
          <a:xfrm>
            <a:off x="342041" y="1161502"/>
            <a:ext cx="8200051" cy="380863"/>
          </a:xfrm>
        </p:spPr>
        <p:txBody>
          <a:bodyPr lIns="0"/>
          <a:lstStyle>
            <a:lvl1pPr>
              <a:defRPr b="0" i="0" baseline="0">
                <a:solidFill>
                  <a:srgbClr val="FFFFFF"/>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Sample code:</a:t>
            </a:r>
          </a:p>
        </p:txBody>
      </p:sp>
      <p:sp>
        <p:nvSpPr>
          <p:cNvPr id="10" name="TextBox 9">
            <a:extLst>
              <a:ext uri="{FF2B5EF4-FFF2-40B4-BE49-F238E27FC236}">
                <a16:creationId xmlns:a16="http://schemas.microsoft.com/office/drawing/2014/main" id="{0A927AFF-C1F3-CE47-8062-5E82CEA3736A}"/>
              </a:ext>
            </a:extLst>
          </p:cNvPr>
          <p:cNvSpPr txBox="1"/>
          <p:nvPr userDrawn="1"/>
        </p:nvSpPr>
        <p:spPr>
          <a:xfrm>
            <a:off x="3058113" y="4891341"/>
            <a:ext cx="3027774" cy="107722"/>
          </a:xfrm>
          <a:prstGeom prst="rect">
            <a:avLst/>
          </a:prstGeom>
          <a:noFill/>
        </p:spPr>
        <p:txBody>
          <a:bodyPr wrap="square" lIns="0" tIns="0" rIns="0" bIns="0" rtlCol="0">
            <a:spAutoFit/>
          </a:bodyPr>
          <a:lstStyle/>
          <a:p>
            <a:pPr algn="ctr"/>
            <a:r>
              <a:rPr lang="en-US" sz="700" dirty="0">
                <a:solidFill>
                  <a:schemeClr val="bg1"/>
                </a:solidFill>
                <a:latin typeface="Amazon Ember"/>
                <a:cs typeface="Amazon Ember"/>
              </a:rPr>
              <a:t>© 2018, Amazon Web Services, Inc. or its affiliates. All rights reserved.</a:t>
            </a:r>
          </a:p>
        </p:txBody>
      </p:sp>
    </p:spTree>
    <p:extLst>
      <p:ext uri="{BB962C8B-B14F-4D97-AF65-F5344CB8AC3E}">
        <p14:creationId xmlns:p14="http://schemas.microsoft.com/office/powerpoint/2010/main" val="381473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C18AB6-47BB-9A4F-A2E7-7AA663C0BC1A}"/>
              </a:ext>
            </a:extLst>
          </p:cNvPr>
          <p:cNvPicPr>
            <a:picLocks noChangeAspect="1"/>
          </p:cNvPicPr>
          <p:nvPr userDrawn="1"/>
        </p:nvPicPr>
        <p:blipFill>
          <a:blip r:embed="rId2"/>
          <a:stretch>
            <a:fillRect/>
          </a:stretch>
        </p:blipFill>
        <p:spPr>
          <a:xfrm>
            <a:off x="1850" y="0"/>
            <a:ext cx="9140299" cy="5143500"/>
          </a:xfrm>
          <a:prstGeom prst="rect">
            <a:avLst/>
          </a:prstGeom>
        </p:spPr>
      </p:pic>
      <p:sp>
        <p:nvSpPr>
          <p:cNvPr id="4" name="Title 1"/>
          <p:cNvSpPr>
            <a:spLocks noGrp="1"/>
          </p:cNvSpPr>
          <p:nvPr>
            <p:ph type="title" hasCustomPrompt="1"/>
          </p:nvPr>
        </p:nvSpPr>
        <p:spPr>
          <a:xfrm>
            <a:off x="336789" y="174205"/>
            <a:ext cx="8205304" cy="545741"/>
          </a:xfrm>
        </p:spPr>
        <p:txBody>
          <a:bodyPr lIns="0"/>
          <a:lstStyle>
            <a:lvl1pPr>
              <a:defRPr>
                <a:solidFill>
                  <a:srgbClr val="FFFFFF"/>
                </a:solidFill>
                <a:latin typeface="Amazon Ember Light"/>
                <a:cs typeface="Amazon Ember Light"/>
              </a:defRPr>
            </a:lvl1pPr>
          </a:lstStyle>
          <a:p>
            <a:pPr lvl="0"/>
            <a:r>
              <a:rPr lang="en-US" dirty="0"/>
              <a:t>Three Column Page</a:t>
            </a:r>
          </a:p>
        </p:txBody>
      </p:sp>
      <p:sp>
        <p:nvSpPr>
          <p:cNvPr id="5" name="Content Placeholder 3"/>
          <p:cNvSpPr>
            <a:spLocks noGrp="1"/>
          </p:cNvSpPr>
          <p:nvPr>
            <p:ph sz="half" idx="12" hasCustomPrompt="1"/>
          </p:nvPr>
        </p:nvSpPr>
        <p:spPr>
          <a:xfrm>
            <a:off x="336789" y="1802021"/>
            <a:ext cx="2291091" cy="2374160"/>
          </a:xfrm>
        </p:spPr>
        <p:txBody>
          <a:bodyPr lIns="0" tIns="0" rIns="0" bIns="0"/>
          <a:lstStyle>
            <a:lvl1pPr>
              <a:defRPr sz="1600" b="0" baseline="0">
                <a:solidFill>
                  <a:srgbClr val="FFFFFF"/>
                </a:solidFill>
                <a:latin typeface="Amazon Ember" panose="02000000000000000000" pitchFamily="2" charset="0"/>
                <a:ea typeface="Amazon Ember" panose="02000000000000000000" pitchFamily="2" charset="0"/>
                <a:cs typeface="Amazon Ember Light"/>
              </a:defRPr>
            </a:lvl1pPr>
          </a:lstStyle>
          <a:p>
            <a:r>
              <a:rPr lang="en-US" dirty="0"/>
              <a:t>Body copy here (text in this block should align to top of text box)</a:t>
            </a:r>
          </a:p>
        </p:txBody>
      </p:sp>
      <p:sp>
        <p:nvSpPr>
          <p:cNvPr id="6" name="Content Placeholder 3"/>
          <p:cNvSpPr>
            <a:spLocks noGrp="1"/>
          </p:cNvSpPr>
          <p:nvPr>
            <p:ph sz="half" idx="11" hasCustomPrompt="1"/>
          </p:nvPr>
        </p:nvSpPr>
        <p:spPr>
          <a:xfrm>
            <a:off x="336789" y="1182591"/>
            <a:ext cx="1596825" cy="426825"/>
          </a:xfrm>
        </p:spPr>
        <p:txBody>
          <a:bodyPr lIns="0"/>
          <a:lstStyle>
            <a:lvl1pPr>
              <a:defRPr sz="1800" b="0" i="0" baseline="0">
                <a:solidFill>
                  <a:srgbClr val="FFFFFF"/>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Column 1</a:t>
            </a:r>
          </a:p>
        </p:txBody>
      </p:sp>
      <p:sp>
        <p:nvSpPr>
          <p:cNvPr id="7" name="Content Placeholder 3"/>
          <p:cNvSpPr>
            <a:spLocks noGrp="1"/>
          </p:cNvSpPr>
          <p:nvPr>
            <p:ph sz="half" idx="13" hasCustomPrompt="1"/>
          </p:nvPr>
        </p:nvSpPr>
        <p:spPr>
          <a:xfrm>
            <a:off x="3259799" y="1813583"/>
            <a:ext cx="2291091" cy="2374160"/>
          </a:xfrm>
        </p:spPr>
        <p:txBody>
          <a:bodyPr lIns="0" tIns="0" rIns="0" bIns="0"/>
          <a:lstStyle>
            <a:lvl1pPr>
              <a:defRPr sz="1600" b="0" baseline="0">
                <a:solidFill>
                  <a:srgbClr val="FFFFFF"/>
                </a:solidFill>
                <a:latin typeface="Amazon Ember" panose="02000000000000000000" pitchFamily="2" charset="0"/>
                <a:ea typeface="Amazon Ember" panose="02000000000000000000" pitchFamily="2" charset="0"/>
                <a:cs typeface="Amazon Ember Light"/>
              </a:defRPr>
            </a:lvl1pPr>
          </a:lstStyle>
          <a:p>
            <a:r>
              <a:rPr lang="en-US" dirty="0"/>
              <a:t>Body copy here (text in this block should align to top of text box)</a:t>
            </a:r>
          </a:p>
        </p:txBody>
      </p:sp>
      <p:sp>
        <p:nvSpPr>
          <p:cNvPr id="8" name="Content Placeholder 3"/>
          <p:cNvSpPr>
            <a:spLocks noGrp="1"/>
          </p:cNvSpPr>
          <p:nvPr>
            <p:ph sz="half" idx="14" hasCustomPrompt="1"/>
          </p:nvPr>
        </p:nvSpPr>
        <p:spPr>
          <a:xfrm>
            <a:off x="3263041" y="1182591"/>
            <a:ext cx="1596825" cy="426825"/>
          </a:xfrm>
        </p:spPr>
        <p:txBody>
          <a:bodyPr lIns="0"/>
          <a:lstStyle>
            <a:lvl1pPr>
              <a:defRPr sz="1800" b="0" i="0" baseline="0">
                <a:solidFill>
                  <a:srgbClr val="FFFFFF"/>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Column 2</a:t>
            </a:r>
          </a:p>
        </p:txBody>
      </p:sp>
      <p:sp>
        <p:nvSpPr>
          <p:cNvPr id="9" name="Content Placeholder 3"/>
          <p:cNvSpPr>
            <a:spLocks noGrp="1"/>
          </p:cNvSpPr>
          <p:nvPr>
            <p:ph sz="half" idx="15" hasCustomPrompt="1"/>
          </p:nvPr>
        </p:nvSpPr>
        <p:spPr>
          <a:xfrm>
            <a:off x="6200974" y="1802021"/>
            <a:ext cx="2291091" cy="2374160"/>
          </a:xfrm>
        </p:spPr>
        <p:txBody>
          <a:bodyPr lIns="0" tIns="0" rIns="0" bIns="0"/>
          <a:lstStyle>
            <a:lvl1pPr>
              <a:defRPr sz="1600" b="0" baseline="0">
                <a:solidFill>
                  <a:srgbClr val="FFFFFF"/>
                </a:solidFill>
                <a:latin typeface="Amazon Ember" panose="02000000000000000000" pitchFamily="2" charset="0"/>
                <a:ea typeface="Amazon Ember" panose="02000000000000000000" pitchFamily="2" charset="0"/>
                <a:cs typeface="Amazon Ember Light"/>
              </a:defRPr>
            </a:lvl1pPr>
          </a:lstStyle>
          <a:p>
            <a:r>
              <a:rPr lang="en-US" dirty="0"/>
              <a:t>Body copy here (text in this block should align to top of text box)</a:t>
            </a:r>
          </a:p>
        </p:txBody>
      </p:sp>
      <p:sp>
        <p:nvSpPr>
          <p:cNvPr id="10" name="Content Placeholder 3"/>
          <p:cNvSpPr>
            <a:spLocks noGrp="1"/>
          </p:cNvSpPr>
          <p:nvPr>
            <p:ph sz="half" idx="16" hasCustomPrompt="1"/>
          </p:nvPr>
        </p:nvSpPr>
        <p:spPr>
          <a:xfrm>
            <a:off x="6189293" y="1182591"/>
            <a:ext cx="1596825" cy="426825"/>
          </a:xfrm>
        </p:spPr>
        <p:txBody>
          <a:bodyPr lIns="0"/>
          <a:lstStyle>
            <a:lvl1pPr>
              <a:defRPr sz="1800" b="0" i="0" baseline="0">
                <a:solidFill>
                  <a:srgbClr val="FFFFFF"/>
                </a:solidFill>
                <a:latin typeface="Amazon Ember" panose="02000000000000000000" pitchFamily="2" charset="0"/>
                <a:ea typeface="Amazon Ember" panose="02000000000000000000" pitchFamily="2" charset="0"/>
                <a:cs typeface="Amazon Ember" panose="02000000000000000000" pitchFamily="2" charset="0"/>
              </a:defRPr>
            </a:lvl1pPr>
          </a:lstStyle>
          <a:p>
            <a:r>
              <a:rPr lang="en-US" dirty="0"/>
              <a:t>Column 3</a:t>
            </a:r>
          </a:p>
        </p:txBody>
      </p:sp>
      <p:sp>
        <p:nvSpPr>
          <p:cNvPr id="12" name="TextBox 11">
            <a:extLst>
              <a:ext uri="{FF2B5EF4-FFF2-40B4-BE49-F238E27FC236}">
                <a16:creationId xmlns:a16="http://schemas.microsoft.com/office/drawing/2014/main" id="{83044B18-D128-FA49-A4AD-4B020D96EC8B}"/>
              </a:ext>
            </a:extLst>
          </p:cNvPr>
          <p:cNvSpPr txBox="1"/>
          <p:nvPr userDrawn="1"/>
        </p:nvSpPr>
        <p:spPr>
          <a:xfrm>
            <a:off x="3058113" y="4891341"/>
            <a:ext cx="3027774" cy="107722"/>
          </a:xfrm>
          <a:prstGeom prst="rect">
            <a:avLst/>
          </a:prstGeom>
          <a:noFill/>
        </p:spPr>
        <p:txBody>
          <a:bodyPr wrap="square" lIns="0" tIns="0" rIns="0" bIns="0" rtlCol="0">
            <a:spAutoFit/>
          </a:bodyPr>
          <a:lstStyle/>
          <a:p>
            <a:pPr algn="ctr"/>
            <a:r>
              <a:rPr lang="en-US" sz="700" dirty="0">
                <a:solidFill>
                  <a:schemeClr val="bg1"/>
                </a:solidFill>
                <a:latin typeface="Amazon Ember"/>
                <a:cs typeface="Amazon Ember"/>
              </a:rPr>
              <a:t>© 2018, Amazon Web Services, Inc. or its affiliates. All rights reserved.</a:t>
            </a:r>
          </a:p>
        </p:txBody>
      </p:sp>
    </p:spTree>
    <p:extLst>
      <p:ext uri="{BB962C8B-B14F-4D97-AF65-F5344CB8AC3E}">
        <p14:creationId xmlns:p14="http://schemas.microsoft.com/office/powerpoint/2010/main" val="4171349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789" y="169332"/>
            <a:ext cx="8205304" cy="802853"/>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340592" y="1009332"/>
            <a:ext cx="8205304" cy="355392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11777"/>
      </p:ext>
    </p:extLst>
  </p:cSld>
  <p:clrMap bg1="lt1" tx1="dk1" bg2="lt2" tx2="dk2" accent1="accent1" accent2="accent2" accent3="accent3" accent4="accent4" accent5="accent5" accent6="accent6" hlink="hlink" folHlink="folHlink"/>
  <p:sldLayoutIdLst>
    <p:sldLayoutId id="2147483693" r:id="rId1"/>
    <p:sldLayoutId id="2147483714" r:id="rId2"/>
    <p:sldLayoutId id="2147483695" r:id="rId3"/>
    <p:sldLayoutId id="2147483703" r:id="rId4"/>
    <p:sldLayoutId id="2147483704" r:id="rId5"/>
    <p:sldLayoutId id="2147483710" r:id="rId6"/>
    <p:sldLayoutId id="2147483705" r:id="rId7"/>
    <p:sldLayoutId id="2147483711" r:id="rId8"/>
    <p:sldLayoutId id="2147483706" r:id="rId9"/>
    <p:sldLayoutId id="2147483712" r:id="rId10"/>
    <p:sldLayoutId id="2147483707" r:id="rId11"/>
    <p:sldLayoutId id="2147483708" r:id="rId12"/>
    <p:sldLayoutId id="2147483713" r:id="rId13"/>
    <p:sldLayoutId id="2147483709" r:id="rId14"/>
    <p:sldLayoutId id="2147483694" r:id="rId15"/>
    <p:sldLayoutId id="2147483715" r:id="rId16"/>
    <p:sldLayoutId id="2147483716" r:id="rId17"/>
    <p:sldLayoutId id="2147483717" r:id="rId18"/>
    <p:sldLayoutId id="2147483718" r:id="rId19"/>
  </p:sldLayoutIdLst>
  <p:txStyles>
    <p:titleStyle>
      <a:lvl1pPr algn="l" defTabSz="457200" rtl="0" eaLnBrk="1" latinLnBrk="0" hangingPunct="1">
        <a:spcBef>
          <a:spcPct val="0"/>
        </a:spcBef>
        <a:buNone/>
        <a:defRPr sz="2800" b="1"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1pPr>
    </p:titleStyle>
    <p:bodyStyle>
      <a:lvl1pPr marL="0" indent="0" algn="l" defTabSz="457200" rtl="0" eaLnBrk="1" latinLnBrk="0" hangingPunct="1">
        <a:spcBef>
          <a:spcPct val="20000"/>
        </a:spcBef>
        <a:buFontTx/>
        <a:buNone/>
        <a:defRPr sz="2400" b="0" i="0" kern="1200">
          <a:solidFill>
            <a:schemeClr val="tx1"/>
          </a:solidFill>
          <a:latin typeface="Amazon Ember" panose="02000000000000000000" pitchFamily="2" charset="0"/>
          <a:ea typeface="Amazon Ember" panose="02000000000000000000" pitchFamily="2" charset="0"/>
          <a:cs typeface="Amazon Ember" panose="02000000000000000000" pitchFamily="2" charset="0"/>
        </a:defRPr>
      </a:lvl1pPr>
      <a:lvl2pPr marL="742950" indent="-285750" algn="l" defTabSz="457200" rtl="0" eaLnBrk="1" latinLnBrk="0" hangingPunct="1">
        <a:spcBef>
          <a:spcPct val="20000"/>
        </a:spcBef>
        <a:buFont typeface="Arial"/>
        <a:buChar char="•"/>
        <a:defRPr sz="2000" b="0" i="0" kern="1200">
          <a:solidFill>
            <a:schemeClr val="tx1"/>
          </a:solidFill>
          <a:latin typeface="Amazon Ember" panose="02000000000000000000" pitchFamily="2" charset="0"/>
          <a:ea typeface="Amazon Ember" panose="02000000000000000000" pitchFamily="2" charset="0"/>
          <a:cs typeface="Amazon Ember" panose="02000000000000000000" pitchFamily="2" charset="0"/>
        </a:defRPr>
      </a:lvl2pPr>
      <a:lvl3pPr marL="1143000" indent="-228600" algn="l" defTabSz="457200" rtl="0" eaLnBrk="1" latinLnBrk="0" hangingPunct="1">
        <a:spcBef>
          <a:spcPct val="20000"/>
        </a:spcBef>
        <a:buFont typeface="Arial"/>
        <a:buChar char="•"/>
        <a:defRPr sz="1800" b="0" i="0" kern="1200">
          <a:solidFill>
            <a:schemeClr val="tx1"/>
          </a:solidFill>
          <a:latin typeface="Amazon Ember" panose="02000000000000000000" pitchFamily="2" charset="0"/>
          <a:ea typeface="Amazon Ember" panose="02000000000000000000" pitchFamily="2" charset="0"/>
          <a:cs typeface="Amazon Ember" panose="02000000000000000000" pitchFamily="2" charset="0"/>
        </a:defRPr>
      </a:lvl3pPr>
      <a:lvl4pPr marL="1600200" indent="-228600" algn="l" defTabSz="457200" rtl="0" eaLnBrk="1" latinLnBrk="0" hangingPunct="1">
        <a:spcBef>
          <a:spcPct val="20000"/>
        </a:spcBef>
        <a:buFont typeface="Arial"/>
        <a:buChar char="–"/>
        <a:defRPr sz="1600" b="0" i="0" kern="1200">
          <a:solidFill>
            <a:schemeClr val="tx1"/>
          </a:solidFill>
          <a:latin typeface="Amazon Ember" panose="02000000000000000000" pitchFamily="2" charset="0"/>
          <a:ea typeface="Amazon Ember" panose="02000000000000000000" pitchFamily="2" charset="0"/>
          <a:cs typeface="Amazon Ember" panose="02000000000000000000" pitchFamily="2" charset="0"/>
        </a:defRPr>
      </a:lvl4pPr>
      <a:lvl5pPr marL="2057400" indent="-228600" algn="l" defTabSz="457200" rtl="0" eaLnBrk="1" latinLnBrk="0" hangingPunct="1">
        <a:spcBef>
          <a:spcPct val="20000"/>
        </a:spcBef>
        <a:buFont typeface="Arial"/>
        <a:buChar char="»"/>
        <a:defRPr sz="1600" b="0" i="0" kern="1200">
          <a:solidFill>
            <a:schemeClr val="tx1"/>
          </a:solidFill>
          <a:latin typeface="Amazon Ember" panose="02000000000000000000" pitchFamily="2" charset="0"/>
          <a:ea typeface="Amazon Ember" panose="02000000000000000000" pitchFamily="2" charset="0"/>
          <a:cs typeface="Amazon Ember"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21" Type="http://schemas.openxmlformats.org/officeDocument/2006/relationships/image" Target="../media/image52.tiff"/><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8.xml"/><Relationship Id="rId16" Type="http://schemas.openxmlformats.org/officeDocument/2006/relationships/image" Target="../media/image47.tiff"/><Relationship Id="rId20" Type="http://schemas.openxmlformats.org/officeDocument/2006/relationships/image" Target="../media/image51.tiff"/><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image" Target="../media/image5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 Id="rId1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tif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1.tiff"/><Relationship Id="rId4" Type="http://schemas.openxmlformats.org/officeDocument/2006/relationships/image" Target="../media/image20.png"/><Relationship Id="rId9"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Arun Gupta</a:t>
            </a:r>
          </a:p>
        </p:txBody>
      </p:sp>
      <p:sp>
        <p:nvSpPr>
          <p:cNvPr id="11" name="Text Placeholder 10"/>
          <p:cNvSpPr>
            <a:spLocks noGrp="1"/>
          </p:cNvSpPr>
          <p:nvPr>
            <p:ph type="body" sz="quarter" idx="14"/>
          </p:nvPr>
        </p:nvSpPr>
        <p:spPr/>
        <p:txBody>
          <a:bodyPr/>
          <a:lstStyle/>
          <a:p>
            <a:r>
              <a:rPr lang="en-US" dirty="0"/>
              <a:t>Principal Open Source Technologist, Amazon Web Services</a:t>
            </a:r>
          </a:p>
        </p:txBody>
      </p:sp>
      <p:sp>
        <p:nvSpPr>
          <p:cNvPr id="14" name="Text Placeholder 13"/>
          <p:cNvSpPr>
            <a:spLocks noGrp="1"/>
          </p:cNvSpPr>
          <p:nvPr>
            <p:ph type="body" sz="quarter" idx="17"/>
          </p:nvPr>
        </p:nvSpPr>
        <p:spPr/>
        <p:txBody>
          <a:bodyPr/>
          <a:lstStyle/>
          <a:p>
            <a:endParaRPr lang="en-US"/>
          </a:p>
        </p:txBody>
      </p:sp>
      <p:sp>
        <p:nvSpPr>
          <p:cNvPr id="9" name="Text Placeholder 8"/>
          <p:cNvSpPr>
            <a:spLocks noGrp="1"/>
          </p:cNvSpPr>
          <p:nvPr>
            <p:ph type="body" sz="quarter" idx="12"/>
          </p:nvPr>
        </p:nvSpPr>
        <p:spPr/>
        <p:txBody>
          <a:bodyPr/>
          <a:lstStyle/>
          <a:p>
            <a:r>
              <a:rPr lang="en-US" dirty="0"/>
              <a:t>Comparing Compute Options for Microservices on AWS</a:t>
            </a:r>
          </a:p>
        </p:txBody>
      </p:sp>
    </p:spTree>
    <p:extLst>
      <p:ext uri="{BB962C8B-B14F-4D97-AF65-F5344CB8AC3E}">
        <p14:creationId xmlns:p14="http://schemas.microsoft.com/office/powerpoint/2010/main" val="189221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E309F5-AA15-EA4B-93DF-2E444433E1A4}"/>
              </a:ext>
            </a:extLst>
          </p:cNvPr>
          <p:cNvSpPr>
            <a:spLocks noGrp="1"/>
          </p:cNvSpPr>
          <p:nvPr>
            <p:ph type="body" sz="quarter" idx="12"/>
          </p:nvPr>
        </p:nvSpPr>
        <p:spPr/>
        <p:txBody>
          <a:bodyPr/>
          <a:lstStyle/>
          <a:p>
            <a:r>
              <a:rPr lang="en-US" dirty="0"/>
              <a:t>Deploying Microservices </a:t>
            </a:r>
          </a:p>
          <a:p>
            <a:r>
              <a:rPr lang="en-US" dirty="0"/>
              <a:t>using </a:t>
            </a:r>
          </a:p>
          <a:p>
            <a:r>
              <a:rPr lang="en-US" dirty="0"/>
              <a:t>AWS </a:t>
            </a:r>
            <a:r>
              <a:rPr lang="en-US" dirty="0" err="1"/>
              <a:t>Fargate</a:t>
            </a:r>
            <a:endParaRPr lang="en-US" dirty="0"/>
          </a:p>
        </p:txBody>
      </p:sp>
    </p:spTree>
    <p:extLst>
      <p:ext uri="{BB962C8B-B14F-4D97-AF65-F5344CB8AC3E}">
        <p14:creationId xmlns:p14="http://schemas.microsoft.com/office/powerpoint/2010/main" val="3788507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6954DAB-1192-7E4B-9DE6-039334955AE2}"/>
              </a:ext>
            </a:extLst>
          </p:cNvPr>
          <p:cNvGrpSpPr/>
          <p:nvPr/>
        </p:nvGrpSpPr>
        <p:grpSpPr>
          <a:xfrm>
            <a:off x="5522007" y="3437467"/>
            <a:ext cx="3410325" cy="911357"/>
            <a:chOff x="2604512" y="2045969"/>
            <a:chExt cx="3934976" cy="1051562"/>
          </a:xfrm>
        </p:grpSpPr>
        <p:pic>
          <p:nvPicPr>
            <p:cNvPr id="4" name="Picture 3">
              <a:extLst>
                <a:ext uri="{FF2B5EF4-FFF2-40B4-BE49-F238E27FC236}">
                  <a16:creationId xmlns:a16="http://schemas.microsoft.com/office/drawing/2014/main" id="{6F462E2E-1556-EE42-8527-60C9421B0436}"/>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r="71140"/>
            <a:stretch/>
          </p:blipFill>
          <p:spPr>
            <a:xfrm>
              <a:off x="2604512" y="2045969"/>
              <a:ext cx="1135638" cy="1051562"/>
            </a:xfrm>
            <a:prstGeom prst="rect">
              <a:avLst/>
            </a:prstGeom>
          </p:spPr>
        </p:pic>
        <p:pic>
          <p:nvPicPr>
            <p:cNvPr id="5" name="Picture 4">
              <a:extLst>
                <a:ext uri="{FF2B5EF4-FFF2-40B4-BE49-F238E27FC236}">
                  <a16:creationId xmlns:a16="http://schemas.microsoft.com/office/drawing/2014/main" id="{49DE5884-97CC-5D4E-866C-C91680158CE2}"/>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l="28860"/>
            <a:stretch/>
          </p:blipFill>
          <p:spPr>
            <a:xfrm>
              <a:off x="3740150" y="2045969"/>
              <a:ext cx="2799338" cy="1051562"/>
            </a:xfrm>
            <a:prstGeom prst="rect">
              <a:avLst/>
            </a:prstGeom>
          </p:spPr>
        </p:pic>
      </p:grpSp>
      <p:sp>
        <p:nvSpPr>
          <p:cNvPr id="9" name="Title 8">
            <a:extLst>
              <a:ext uri="{FF2B5EF4-FFF2-40B4-BE49-F238E27FC236}">
                <a16:creationId xmlns:a16="http://schemas.microsoft.com/office/drawing/2014/main" id="{CC10E0C2-0DA3-3A4D-87FA-DBE8606D4911}"/>
              </a:ext>
            </a:extLst>
          </p:cNvPr>
          <p:cNvSpPr>
            <a:spLocks noGrp="1"/>
          </p:cNvSpPr>
          <p:nvPr>
            <p:ph type="title"/>
          </p:nvPr>
        </p:nvSpPr>
        <p:spPr/>
        <p:txBody>
          <a:bodyPr/>
          <a:lstStyle/>
          <a:p>
            <a:r>
              <a:rPr lang="en-US" dirty="0"/>
              <a:t>EKS Core Tenets</a:t>
            </a:r>
          </a:p>
        </p:txBody>
      </p:sp>
      <p:sp>
        <p:nvSpPr>
          <p:cNvPr id="10" name="Content Placeholder 9">
            <a:extLst>
              <a:ext uri="{FF2B5EF4-FFF2-40B4-BE49-F238E27FC236}">
                <a16:creationId xmlns:a16="http://schemas.microsoft.com/office/drawing/2014/main" id="{BEA31CA4-E604-544E-8566-EAD5E87B2730}"/>
              </a:ext>
            </a:extLst>
          </p:cNvPr>
          <p:cNvSpPr>
            <a:spLocks noGrp="1"/>
          </p:cNvSpPr>
          <p:nvPr>
            <p:ph sz="half" idx="12"/>
          </p:nvPr>
        </p:nvSpPr>
        <p:spPr/>
        <p:txBody>
          <a:bodyPr/>
          <a:lstStyle/>
          <a:p>
            <a:pPr marL="342900" indent="-342900">
              <a:buFont typeface="Arial" panose="020B0604020202020204" pitchFamily="34" charset="0"/>
              <a:buChar char="•"/>
            </a:pPr>
            <a:r>
              <a:rPr lang="en-US" dirty="0"/>
              <a:t>Platform to run production-grade workloads</a:t>
            </a:r>
          </a:p>
          <a:p>
            <a:pPr marL="342900" indent="-342900">
              <a:buFont typeface="Arial" panose="020B0604020202020204" pitchFamily="34" charset="0"/>
              <a:buChar char="•"/>
            </a:pPr>
            <a:r>
              <a:rPr lang="en-US" dirty="0"/>
              <a:t>Native and upstream Kubernetes experience</a:t>
            </a:r>
          </a:p>
          <a:p>
            <a:pPr marL="342900" indent="-342900">
              <a:buFont typeface="Arial" panose="020B0604020202020204" pitchFamily="34" charset="0"/>
              <a:buChar char="•"/>
            </a:pPr>
            <a:r>
              <a:rPr lang="en-US" dirty="0"/>
              <a:t>Seamless integration with AWS services</a:t>
            </a:r>
          </a:p>
          <a:p>
            <a:pPr marL="342900" indent="-342900">
              <a:buFont typeface="Arial" panose="020B0604020202020204" pitchFamily="34" charset="0"/>
              <a:buChar char="•"/>
            </a:pPr>
            <a:r>
              <a:rPr lang="en-US" dirty="0"/>
              <a:t>EKS team actively contributes upstream</a:t>
            </a:r>
          </a:p>
        </p:txBody>
      </p:sp>
    </p:spTree>
    <p:extLst>
      <p:ext uri="{BB962C8B-B14F-4D97-AF65-F5344CB8AC3E}">
        <p14:creationId xmlns:p14="http://schemas.microsoft.com/office/powerpoint/2010/main" val="125308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F40DC27D-5132-45FA-9F1A-B6ABFDE37352}"/>
              </a:ext>
            </a:extLst>
          </p:cNvPr>
          <p:cNvSpPr/>
          <p:nvPr/>
        </p:nvSpPr>
        <p:spPr>
          <a:xfrm>
            <a:off x="1962173" y="3210378"/>
            <a:ext cx="1277257" cy="647700"/>
          </a:xfrm>
          <a:prstGeom prst="rect">
            <a:avLst/>
          </a:prstGeom>
          <a:solidFill>
            <a:schemeClr val="tx1">
              <a:alpha val="25000"/>
            </a:schemeClr>
          </a:solidFill>
          <a:ln w="63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9E81D39C-B97D-4217-8ED7-7881DEB0DD63}"/>
              </a:ext>
            </a:extLst>
          </p:cNvPr>
          <p:cNvSpPr/>
          <p:nvPr/>
        </p:nvSpPr>
        <p:spPr>
          <a:xfrm>
            <a:off x="3933372" y="3210378"/>
            <a:ext cx="1277257" cy="647700"/>
          </a:xfrm>
          <a:prstGeom prst="rect">
            <a:avLst/>
          </a:prstGeom>
          <a:solidFill>
            <a:schemeClr val="tx1">
              <a:alpha val="25000"/>
            </a:schemeClr>
          </a:solidFill>
          <a:ln w="63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EA3B38C-CE4F-4C9A-81A6-D860B05F9879}"/>
              </a:ext>
            </a:extLst>
          </p:cNvPr>
          <p:cNvSpPr/>
          <p:nvPr/>
        </p:nvSpPr>
        <p:spPr>
          <a:xfrm>
            <a:off x="5904570" y="3210378"/>
            <a:ext cx="1277257" cy="647700"/>
          </a:xfrm>
          <a:prstGeom prst="rect">
            <a:avLst/>
          </a:prstGeom>
          <a:solidFill>
            <a:schemeClr val="tx1">
              <a:alpha val="25000"/>
            </a:schemeClr>
          </a:solidFill>
          <a:ln w="63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2667001" y="1988138"/>
            <a:ext cx="3810000" cy="307777"/>
          </a:xfrm>
          <a:prstGeom prst="rect">
            <a:avLst/>
          </a:prstGeom>
          <a:noFill/>
        </p:spPr>
        <p:txBody>
          <a:bodyPr wrap="square" rtlCol="0">
            <a:spAutoFit/>
          </a:bodyPr>
          <a:lstStyle/>
          <a:p>
            <a:pPr algn="ctr" defTabSz="685800"/>
            <a:r>
              <a:rPr lang="en-US" sz="1400" dirty="0">
                <a:solidFill>
                  <a:schemeClr val="accent2"/>
                </a:solidFill>
              </a:rPr>
              <a:t>mycluster.eks.amazonaws.com</a:t>
            </a:r>
          </a:p>
        </p:txBody>
      </p:sp>
      <p:sp>
        <p:nvSpPr>
          <p:cNvPr id="30" name="TextBox 32">
            <a:extLst>
              <a:ext uri="{FF2B5EF4-FFF2-40B4-BE49-F238E27FC236}">
                <a16:creationId xmlns:a16="http://schemas.microsoft.com/office/drawing/2014/main" id="{7CB1EBDF-F8B4-4090-AC2A-8272CEA46D5B}"/>
              </a:ext>
            </a:extLst>
          </p:cNvPr>
          <p:cNvSpPr txBox="1">
            <a:spLocks noChangeArrowheads="1"/>
          </p:cNvSpPr>
          <p:nvPr/>
        </p:nvSpPr>
        <p:spPr bwMode="auto">
          <a:xfrm>
            <a:off x="1718045" y="4094196"/>
            <a:ext cx="1765512" cy="430887"/>
          </a:xfrm>
          <a:prstGeom prst="rect">
            <a:avLst/>
          </a:prstGeom>
          <a:noFill/>
          <a:ln w="9525">
            <a:noFill/>
            <a:miter lim="800000"/>
            <a:headEnd/>
            <a:tailEnd/>
          </a:ln>
        </p:spPr>
        <p:txBody>
          <a:bodyPr wrap="square">
            <a:spAutoFit/>
          </a:bodyPr>
          <a:lstStyle/>
          <a:p>
            <a:pPr algn="ctr" defTabSz="685800"/>
            <a:r>
              <a:rPr lang="en-US" sz="1100" dirty="0">
                <a:solidFill>
                  <a:schemeClr val="bg1"/>
                </a:solidFill>
                <a:ea typeface="Verdana" pitchFamily="34" charset="0"/>
                <a:cs typeface="Helvetica Neue"/>
              </a:rPr>
              <a:t>Availability </a:t>
            </a:r>
          </a:p>
          <a:p>
            <a:pPr algn="ctr" defTabSz="685800"/>
            <a:r>
              <a:rPr lang="en-US" sz="1100" dirty="0">
                <a:solidFill>
                  <a:schemeClr val="bg1"/>
                </a:solidFill>
                <a:ea typeface="Verdana" pitchFamily="34" charset="0"/>
                <a:cs typeface="Helvetica Neue"/>
              </a:rPr>
              <a:t>Zone 1</a:t>
            </a:r>
          </a:p>
        </p:txBody>
      </p:sp>
      <p:sp>
        <p:nvSpPr>
          <p:cNvPr id="39" name="Rounded Rectangle 14">
            <a:extLst>
              <a:ext uri="{FF2B5EF4-FFF2-40B4-BE49-F238E27FC236}">
                <a16:creationId xmlns:a16="http://schemas.microsoft.com/office/drawing/2014/main" id="{53DFE77C-E802-467C-836F-C38F3C6EFFDC}"/>
              </a:ext>
            </a:extLst>
          </p:cNvPr>
          <p:cNvSpPr/>
          <p:nvPr/>
        </p:nvSpPr>
        <p:spPr>
          <a:xfrm>
            <a:off x="1885951" y="3106057"/>
            <a:ext cx="1429700" cy="856342"/>
          </a:xfrm>
          <a:prstGeom prst="rect">
            <a:avLst/>
          </a:prstGeom>
          <a:noFill/>
          <a:ln w="635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anchor="ctr"/>
          <a:lstStyle/>
          <a:p>
            <a:pPr algn="ctr" defTabSz="685800">
              <a:defRPr/>
            </a:pPr>
            <a:endParaRPr lang="en-US" sz="1350" dirty="0">
              <a:solidFill>
                <a:schemeClr val="accent2"/>
              </a:solidFill>
              <a:cs typeface="Helvetica Neue"/>
            </a:endParaRPr>
          </a:p>
        </p:txBody>
      </p:sp>
      <p:sp>
        <p:nvSpPr>
          <p:cNvPr id="45" name="Rounded Rectangle 14">
            <a:extLst>
              <a:ext uri="{FF2B5EF4-FFF2-40B4-BE49-F238E27FC236}">
                <a16:creationId xmlns:a16="http://schemas.microsoft.com/office/drawing/2014/main" id="{14A65CFC-0D15-4BA6-9AEC-E2804E269D15}"/>
              </a:ext>
            </a:extLst>
          </p:cNvPr>
          <p:cNvSpPr/>
          <p:nvPr/>
        </p:nvSpPr>
        <p:spPr>
          <a:xfrm>
            <a:off x="3857150" y="3106057"/>
            <a:ext cx="1429700" cy="856342"/>
          </a:xfrm>
          <a:prstGeom prst="rect">
            <a:avLst/>
          </a:prstGeom>
          <a:noFill/>
          <a:ln w="635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anchor="ctr"/>
          <a:lstStyle/>
          <a:p>
            <a:pPr algn="ctr" defTabSz="685800">
              <a:defRPr/>
            </a:pPr>
            <a:endParaRPr lang="en-US" sz="1350" dirty="0">
              <a:solidFill>
                <a:schemeClr val="accent2"/>
              </a:solidFill>
              <a:cs typeface="Helvetica Neue"/>
            </a:endParaRPr>
          </a:p>
        </p:txBody>
      </p:sp>
      <p:sp>
        <p:nvSpPr>
          <p:cNvPr id="50" name="Rounded Rectangle 14">
            <a:extLst>
              <a:ext uri="{FF2B5EF4-FFF2-40B4-BE49-F238E27FC236}">
                <a16:creationId xmlns:a16="http://schemas.microsoft.com/office/drawing/2014/main" id="{E05B71BA-C7F3-413C-860B-0DB5AE92E6EE}"/>
              </a:ext>
            </a:extLst>
          </p:cNvPr>
          <p:cNvSpPr/>
          <p:nvPr/>
        </p:nvSpPr>
        <p:spPr>
          <a:xfrm>
            <a:off x="5828351" y="3106057"/>
            <a:ext cx="1429700" cy="856342"/>
          </a:xfrm>
          <a:prstGeom prst="rect">
            <a:avLst/>
          </a:prstGeom>
          <a:noFill/>
          <a:ln w="635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anchor="ctr"/>
          <a:lstStyle/>
          <a:p>
            <a:pPr algn="ctr" defTabSz="685800">
              <a:defRPr/>
            </a:pPr>
            <a:endParaRPr lang="en-US" sz="1350" dirty="0">
              <a:solidFill>
                <a:schemeClr val="accent2"/>
              </a:solidFill>
              <a:cs typeface="Helvetica Neue"/>
            </a:endParaRPr>
          </a:p>
        </p:txBody>
      </p:sp>
      <p:sp>
        <p:nvSpPr>
          <p:cNvPr id="51" name="TextBox 32">
            <a:extLst>
              <a:ext uri="{FF2B5EF4-FFF2-40B4-BE49-F238E27FC236}">
                <a16:creationId xmlns:a16="http://schemas.microsoft.com/office/drawing/2014/main" id="{65A26955-E4E4-455C-8874-1573C41532EC}"/>
              </a:ext>
            </a:extLst>
          </p:cNvPr>
          <p:cNvSpPr txBox="1">
            <a:spLocks noChangeArrowheads="1"/>
          </p:cNvSpPr>
          <p:nvPr/>
        </p:nvSpPr>
        <p:spPr bwMode="auto">
          <a:xfrm>
            <a:off x="3689244" y="4094196"/>
            <a:ext cx="1765512" cy="430887"/>
          </a:xfrm>
          <a:prstGeom prst="rect">
            <a:avLst/>
          </a:prstGeom>
          <a:noFill/>
          <a:ln w="9525">
            <a:noFill/>
            <a:miter lim="800000"/>
            <a:headEnd/>
            <a:tailEnd/>
          </a:ln>
        </p:spPr>
        <p:txBody>
          <a:bodyPr wrap="square">
            <a:spAutoFit/>
          </a:bodyPr>
          <a:lstStyle/>
          <a:p>
            <a:pPr algn="ctr" defTabSz="685800"/>
            <a:r>
              <a:rPr lang="en-US" sz="1100" dirty="0">
                <a:solidFill>
                  <a:schemeClr val="bg1"/>
                </a:solidFill>
                <a:ea typeface="Verdana" pitchFamily="34" charset="0"/>
                <a:cs typeface="Helvetica Neue"/>
              </a:rPr>
              <a:t>Availability </a:t>
            </a:r>
          </a:p>
          <a:p>
            <a:pPr algn="ctr" defTabSz="685800"/>
            <a:r>
              <a:rPr lang="en-US" sz="1100" dirty="0">
                <a:solidFill>
                  <a:schemeClr val="bg1"/>
                </a:solidFill>
                <a:ea typeface="Verdana" pitchFamily="34" charset="0"/>
                <a:cs typeface="Helvetica Neue"/>
              </a:rPr>
              <a:t>Zone 2</a:t>
            </a:r>
          </a:p>
        </p:txBody>
      </p:sp>
      <p:sp>
        <p:nvSpPr>
          <p:cNvPr id="52" name="TextBox 32">
            <a:extLst>
              <a:ext uri="{FF2B5EF4-FFF2-40B4-BE49-F238E27FC236}">
                <a16:creationId xmlns:a16="http://schemas.microsoft.com/office/drawing/2014/main" id="{868FD853-A007-4803-B686-747156C8FFA1}"/>
              </a:ext>
            </a:extLst>
          </p:cNvPr>
          <p:cNvSpPr txBox="1">
            <a:spLocks noChangeArrowheads="1"/>
          </p:cNvSpPr>
          <p:nvPr/>
        </p:nvSpPr>
        <p:spPr bwMode="auto">
          <a:xfrm>
            <a:off x="5660444" y="4094196"/>
            <a:ext cx="1765512" cy="430887"/>
          </a:xfrm>
          <a:prstGeom prst="rect">
            <a:avLst/>
          </a:prstGeom>
          <a:noFill/>
          <a:ln w="9525">
            <a:noFill/>
            <a:miter lim="800000"/>
            <a:headEnd/>
            <a:tailEnd/>
          </a:ln>
        </p:spPr>
        <p:txBody>
          <a:bodyPr wrap="square">
            <a:spAutoFit/>
          </a:bodyPr>
          <a:lstStyle/>
          <a:p>
            <a:pPr algn="ctr" defTabSz="685800"/>
            <a:r>
              <a:rPr lang="en-US" sz="1100" dirty="0">
                <a:solidFill>
                  <a:schemeClr val="bg1"/>
                </a:solidFill>
                <a:ea typeface="Verdana" pitchFamily="34" charset="0"/>
                <a:cs typeface="Helvetica Neue"/>
              </a:rPr>
              <a:t>Availability </a:t>
            </a:r>
          </a:p>
          <a:p>
            <a:pPr algn="ctr" defTabSz="685800"/>
            <a:r>
              <a:rPr lang="en-US" sz="1100" dirty="0">
                <a:solidFill>
                  <a:schemeClr val="bg1"/>
                </a:solidFill>
                <a:ea typeface="Verdana" pitchFamily="34" charset="0"/>
                <a:cs typeface="Helvetica Neue"/>
              </a:rPr>
              <a:t>Zone 3</a:t>
            </a:r>
          </a:p>
        </p:txBody>
      </p:sp>
      <p:pic>
        <p:nvPicPr>
          <p:cNvPr id="54" name="Picture 53">
            <a:extLst>
              <a:ext uri="{FF2B5EF4-FFF2-40B4-BE49-F238E27FC236}">
                <a16:creationId xmlns:a16="http://schemas.microsoft.com/office/drawing/2014/main" id="{129B3230-E020-47FB-82D0-CF9C0975E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508" y="3348669"/>
            <a:ext cx="408586" cy="431285"/>
          </a:xfrm>
          <a:prstGeom prst="rect">
            <a:avLst/>
          </a:prstGeom>
        </p:spPr>
      </p:pic>
      <p:pic>
        <p:nvPicPr>
          <p:cNvPr id="55" name="Picture 54">
            <a:extLst>
              <a:ext uri="{FF2B5EF4-FFF2-40B4-BE49-F238E27FC236}">
                <a16:creationId xmlns:a16="http://schemas.microsoft.com/office/drawing/2014/main" id="{A9326A70-CF3A-4056-BC10-68C9C64E5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707" y="3348669"/>
            <a:ext cx="408586" cy="431285"/>
          </a:xfrm>
          <a:prstGeom prst="rect">
            <a:avLst/>
          </a:prstGeom>
        </p:spPr>
      </p:pic>
      <p:pic>
        <p:nvPicPr>
          <p:cNvPr id="56" name="Picture 55">
            <a:extLst>
              <a:ext uri="{FF2B5EF4-FFF2-40B4-BE49-F238E27FC236}">
                <a16:creationId xmlns:a16="http://schemas.microsoft.com/office/drawing/2014/main" id="{1AD08C17-8D7D-4093-85A4-9AAF5C2F6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907" y="3348669"/>
            <a:ext cx="408586" cy="431285"/>
          </a:xfrm>
          <a:prstGeom prst="rect">
            <a:avLst/>
          </a:prstGeom>
        </p:spPr>
      </p:pic>
      <p:grpSp>
        <p:nvGrpSpPr>
          <p:cNvPr id="4" name="Group 3">
            <a:extLst>
              <a:ext uri="{FF2B5EF4-FFF2-40B4-BE49-F238E27FC236}">
                <a16:creationId xmlns:a16="http://schemas.microsoft.com/office/drawing/2014/main" id="{74FD22DC-29B3-43F6-84A4-206C95B57921}"/>
              </a:ext>
            </a:extLst>
          </p:cNvPr>
          <p:cNvGrpSpPr/>
          <p:nvPr/>
        </p:nvGrpSpPr>
        <p:grpSpPr>
          <a:xfrm>
            <a:off x="3879395" y="1037430"/>
            <a:ext cx="1385210" cy="904235"/>
            <a:chOff x="3879395" y="1037430"/>
            <a:chExt cx="1385210" cy="904235"/>
          </a:xfrm>
        </p:grpSpPr>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9395" y="1037430"/>
              <a:ext cx="1385210" cy="904235"/>
            </a:xfrm>
            <a:prstGeom prst="rect">
              <a:avLst/>
            </a:prstGeom>
          </p:spPr>
        </p:pic>
        <p:sp>
          <p:nvSpPr>
            <p:cNvPr id="3" name="Rectangle 2">
              <a:extLst>
                <a:ext uri="{FF2B5EF4-FFF2-40B4-BE49-F238E27FC236}">
                  <a16:creationId xmlns:a16="http://schemas.microsoft.com/office/drawing/2014/main" id="{DD75C1DA-E142-49D3-8BB9-AE0675C53CAF}"/>
                </a:ext>
              </a:extLst>
            </p:cNvPr>
            <p:cNvSpPr/>
            <p:nvPr/>
          </p:nvSpPr>
          <p:spPr>
            <a:xfrm>
              <a:off x="4105275" y="1400175"/>
              <a:ext cx="926555" cy="428625"/>
            </a:xfrm>
            <a:prstGeom prst="rect">
              <a:avLst/>
            </a:prstGeom>
            <a:solidFill>
              <a:srgbClr val="F585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9" name="Group 4">
              <a:extLst>
                <a:ext uri="{FF2B5EF4-FFF2-40B4-BE49-F238E27FC236}">
                  <a16:creationId xmlns:a16="http://schemas.microsoft.com/office/drawing/2014/main" id="{CE1CBA1F-8856-4D0D-A041-1418C8E8A544}"/>
                </a:ext>
              </a:extLst>
            </p:cNvPr>
            <p:cNvGrpSpPr>
              <a:grpSpLocks noChangeAspect="1"/>
            </p:cNvGrpSpPr>
            <p:nvPr/>
          </p:nvGrpSpPr>
          <p:grpSpPr bwMode="auto">
            <a:xfrm>
              <a:off x="4166098" y="1353702"/>
              <a:ext cx="754654" cy="454958"/>
              <a:chOff x="2671" y="1494"/>
              <a:chExt cx="418" cy="252"/>
            </a:xfrm>
          </p:grpSpPr>
          <p:sp>
            <p:nvSpPr>
              <p:cNvPr id="60" name="AutoShape 3">
                <a:extLst>
                  <a:ext uri="{FF2B5EF4-FFF2-40B4-BE49-F238E27FC236}">
                    <a16:creationId xmlns:a16="http://schemas.microsoft.com/office/drawing/2014/main" id="{0B0807C4-F333-47E2-991D-9BAB77ABA598}"/>
                  </a:ext>
                </a:extLst>
              </p:cNvPr>
              <p:cNvSpPr>
                <a:spLocks noChangeAspect="1" noChangeArrowheads="1" noTextEdit="1"/>
              </p:cNvSpPr>
              <p:nvPr/>
            </p:nvSpPr>
            <p:spPr bwMode="auto">
              <a:xfrm>
                <a:off x="2671" y="1494"/>
                <a:ext cx="41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
                <a:extLst>
                  <a:ext uri="{FF2B5EF4-FFF2-40B4-BE49-F238E27FC236}">
                    <a16:creationId xmlns:a16="http://schemas.microsoft.com/office/drawing/2014/main" id="{7C30FCFD-4EBF-4B8D-AD75-B57EEF25E2EA}"/>
                  </a:ext>
                </a:extLst>
              </p:cNvPr>
              <p:cNvSpPr>
                <a:spLocks noEditPoints="1"/>
              </p:cNvSpPr>
              <p:nvPr/>
            </p:nvSpPr>
            <p:spPr bwMode="auto">
              <a:xfrm>
                <a:off x="2688" y="1494"/>
                <a:ext cx="382" cy="130"/>
              </a:xfrm>
              <a:custGeom>
                <a:avLst/>
                <a:gdLst>
                  <a:gd name="T0" fmla="*/ 49 w 184"/>
                  <a:gd name="T1" fmla="*/ 49 h 62"/>
                  <a:gd name="T2" fmla="*/ 52 w 184"/>
                  <a:gd name="T3" fmla="*/ 56 h 62"/>
                  <a:gd name="T4" fmla="*/ 46 w 184"/>
                  <a:gd name="T5" fmla="*/ 60 h 62"/>
                  <a:gd name="T6" fmla="*/ 43 w 184"/>
                  <a:gd name="T7" fmla="*/ 60 h 62"/>
                  <a:gd name="T8" fmla="*/ 38 w 184"/>
                  <a:gd name="T9" fmla="*/ 53 h 62"/>
                  <a:gd name="T10" fmla="*/ 5 w 184"/>
                  <a:gd name="T11" fmla="*/ 57 h 62"/>
                  <a:gd name="T12" fmla="*/ 6 w 184"/>
                  <a:gd name="T13" fmla="*/ 31 h 62"/>
                  <a:gd name="T14" fmla="*/ 30 w 184"/>
                  <a:gd name="T15" fmla="*/ 26 h 62"/>
                  <a:gd name="T16" fmla="*/ 37 w 184"/>
                  <a:gd name="T17" fmla="*/ 23 h 62"/>
                  <a:gd name="T18" fmla="*/ 23 w 184"/>
                  <a:gd name="T19" fmla="*/ 9 h 62"/>
                  <a:gd name="T20" fmla="*/ 9 w 184"/>
                  <a:gd name="T21" fmla="*/ 12 h 62"/>
                  <a:gd name="T22" fmla="*/ 6 w 184"/>
                  <a:gd name="T23" fmla="*/ 13 h 62"/>
                  <a:gd name="T24" fmla="*/ 4 w 184"/>
                  <a:gd name="T25" fmla="*/ 8 h 62"/>
                  <a:gd name="T26" fmla="*/ 7 w 184"/>
                  <a:gd name="T27" fmla="*/ 4 h 62"/>
                  <a:gd name="T28" fmla="*/ 25 w 184"/>
                  <a:gd name="T29" fmla="*/ 0 h 62"/>
                  <a:gd name="T30" fmla="*/ 48 w 184"/>
                  <a:gd name="T31" fmla="*/ 22 h 62"/>
                  <a:gd name="T32" fmla="*/ 21 w 184"/>
                  <a:gd name="T33" fmla="*/ 54 h 62"/>
                  <a:gd name="T34" fmla="*/ 35 w 184"/>
                  <a:gd name="T35" fmla="*/ 48 h 62"/>
                  <a:gd name="T36" fmla="*/ 37 w 184"/>
                  <a:gd name="T37" fmla="*/ 38 h 62"/>
                  <a:gd name="T38" fmla="*/ 31 w 184"/>
                  <a:gd name="T39" fmla="*/ 34 h 62"/>
                  <a:gd name="T40" fmla="*/ 15 w 184"/>
                  <a:gd name="T41" fmla="*/ 36 h 62"/>
                  <a:gd name="T42" fmla="*/ 14 w 184"/>
                  <a:gd name="T43" fmla="*/ 51 h 62"/>
                  <a:gd name="T44" fmla="*/ 75 w 184"/>
                  <a:gd name="T45" fmla="*/ 61 h 62"/>
                  <a:gd name="T46" fmla="*/ 71 w 184"/>
                  <a:gd name="T47" fmla="*/ 57 h 62"/>
                  <a:gd name="T48" fmla="*/ 55 w 184"/>
                  <a:gd name="T49" fmla="*/ 3 h 62"/>
                  <a:gd name="T50" fmla="*/ 63 w 184"/>
                  <a:gd name="T51" fmla="*/ 2 h 62"/>
                  <a:gd name="T52" fmla="*/ 67 w 184"/>
                  <a:gd name="T53" fmla="*/ 5 h 62"/>
                  <a:gd name="T54" fmla="*/ 88 w 184"/>
                  <a:gd name="T55" fmla="*/ 5 h 62"/>
                  <a:gd name="T56" fmla="*/ 92 w 184"/>
                  <a:gd name="T57" fmla="*/ 2 h 62"/>
                  <a:gd name="T58" fmla="*/ 100 w 184"/>
                  <a:gd name="T59" fmla="*/ 2 h 62"/>
                  <a:gd name="T60" fmla="*/ 112 w 184"/>
                  <a:gd name="T61" fmla="*/ 50 h 62"/>
                  <a:gd name="T62" fmla="*/ 125 w 184"/>
                  <a:gd name="T63" fmla="*/ 2 h 62"/>
                  <a:gd name="T64" fmla="*/ 134 w 184"/>
                  <a:gd name="T65" fmla="*/ 2 h 62"/>
                  <a:gd name="T66" fmla="*/ 135 w 184"/>
                  <a:gd name="T67" fmla="*/ 4 h 62"/>
                  <a:gd name="T68" fmla="*/ 119 w 184"/>
                  <a:gd name="T69" fmla="*/ 57 h 62"/>
                  <a:gd name="T70" fmla="*/ 115 w 184"/>
                  <a:gd name="T71" fmla="*/ 61 h 62"/>
                  <a:gd name="T72" fmla="*/ 106 w 184"/>
                  <a:gd name="T73" fmla="*/ 60 h 62"/>
                  <a:gd name="T74" fmla="*/ 95 w 184"/>
                  <a:gd name="T75" fmla="*/ 15 h 62"/>
                  <a:gd name="T76" fmla="*/ 83 w 184"/>
                  <a:gd name="T77" fmla="*/ 60 h 62"/>
                  <a:gd name="T78" fmla="*/ 75 w 184"/>
                  <a:gd name="T79" fmla="*/ 61 h 62"/>
                  <a:gd name="T80" fmla="*/ 150 w 184"/>
                  <a:gd name="T81" fmla="*/ 61 h 62"/>
                  <a:gd name="T82" fmla="*/ 140 w 184"/>
                  <a:gd name="T83" fmla="*/ 57 h 62"/>
                  <a:gd name="T84" fmla="*/ 140 w 184"/>
                  <a:gd name="T85" fmla="*/ 52 h 62"/>
                  <a:gd name="T86" fmla="*/ 143 w 184"/>
                  <a:gd name="T87" fmla="*/ 50 h 62"/>
                  <a:gd name="T88" fmla="*/ 152 w 184"/>
                  <a:gd name="T89" fmla="*/ 53 h 62"/>
                  <a:gd name="T90" fmla="*/ 169 w 184"/>
                  <a:gd name="T91" fmla="*/ 51 h 62"/>
                  <a:gd name="T92" fmla="*/ 171 w 184"/>
                  <a:gd name="T93" fmla="*/ 40 h 62"/>
                  <a:gd name="T94" fmla="*/ 154 w 184"/>
                  <a:gd name="T95" fmla="*/ 34 h 62"/>
                  <a:gd name="T96" fmla="*/ 141 w 184"/>
                  <a:gd name="T97" fmla="*/ 17 h 62"/>
                  <a:gd name="T98" fmla="*/ 147 w 184"/>
                  <a:gd name="T99" fmla="*/ 5 h 62"/>
                  <a:gd name="T100" fmla="*/ 162 w 184"/>
                  <a:gd name="T101" fmla="*/ 0 h 62"/>
                  <a:gd name="T102" fmla="*/ 171 w 184"/>
                  <a:gd name="T103" fmla="*/ 1 h 62"/>
                  <a:gd name="T104" fmla="*/ 178 w 184"/>
                  <a:gd name="T105" fmla="*/ 3 h 62"/>
                  <a:gd name="T106" fmla="*/ 180 w 184"/>
                  <a:gd name="T107" fmla="*/ 7 h 62"/>
                  <a:gd name="T108" fmla="*/ 179 w 184"/>
                  <a:gd name="T109" fmla="*/ 12 h 62"/>
                  <a:gd name="T110" fmla="*/ 163 w 184"/>
                  <a:gd name="T111" fmla="*/ 9 h 62"/>
                  <a:gd name="T112" fmla="*/ 151 w 184"/>
                  <a:gd name="T113" fmla="*/ 17 h 62"/>
                  <a:gd name="T114" fmla="*/ 161 w 184"/>
                  <a:gd name="T115" fmla="*/ 25 h 62"/>
                  <a:gd name="T116" fmla="*/ 181 w 184"/>
                  <a:gd name="T117" fmla="*/ 35 h 62"/>
                  <a:gd name="T118" fmla="*/ 182 w 184"/>
                  <a:gd name="T119" fmla="*/ 52 h 62"/>
                  <a:gd name="T120" fmla="*/ 170 w 184"/>
                  <a:gd name="T121"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62">
                    <a:moveTo>
                      <a:pt x="48" y="43"/>
                    </a:moveTo>
                    <a:cubicBezTo>
                      <a:pt x="48" y="46"/>
                      <a:pt x="49" y="48"/>
                      <a:pt x="49" y="49"/>
                    </a:cubicBezTo>
                    <a:cubicBezTo>
                      <a:pt x="50" y="51"/>
                      <a:pt x="50" y="52"/>
                      <a:pt x="51" y="54"/>
                    </a:cubicBezTo>
                    <a:cubicBezTo>
                      <a:pt x="52" y="55"/>
                      <a:pt x="52" y="55"/>
                      <a:pt x="52" y="56"/>
                    </a:cubicBezTo>
                    <a:cubicBezTo>
                      <a:pt x="52" y="56"/>
                      <a:pt x="51" y="57"/>
                      <a:pt x="50" y="58"/>
                    </a:cubicBezTo>
                    <a:cubicBezTo>
                      <a:pt x="46" y="60"/>
                      <a:pt x="46" y="60"/>
                      <a:pt x="46" y="60"/>
                    </a:cubicBezTo>
                    <a:cubicBezTo>
                      <a:pt x="46" y="61"/>
                      <a:pt x="45" y="61"/>
                      <a:pt x="45" y="61"/>
                    </a:cubicBezTo>
                    <a:cubicBezTo>
                      <a:pt x="44" y="61"/>
                      <a:pt x="43" y="61"/>
                      <a:pt x="43" y="60"/>
                    </a:cubicBezTo>
                    <a:cubicBezTo>
                      <a:pt x="42" y="59"/>
                      <a:pt x="41" y="58"/>
                      <a:pt x="40" y="57"/>
                    </a:cubicBezTo>
                    <a:cubicBezTo>
                      <a:pt x="39" y="56"/>
                      <a:pt x="39" y="55"/>
                      <a:pt x="38" y="53"/>
                    </a:cubicBezTo>
                    <a:cubicBezTo>
                      <a:pt x="33" y="59"/>
                      <a:pt x="26" y="62"/>
                      <a:pt x="19" y="62"/>
                    </a:cubicBezTo>
                    <a:cubicBezTo>
                      <a:pt x="13" y="62"/>
                      <a:pt x="9" y="61"/>
                      <a:pt x="5" y="57"/>
                    </a:cubicBezTo>
                    <a:cubicBezTo>
                      <a:pt x="2" y="54"/>
                      <a:pt x="0" y="50"/>
                      <a:pt x="0" y="45"/>
                    </a:cubicBezTo>
                    <a:cubicBezTo>
                      <a:pt x="0" y="39"/>
                      <a:pt x="2" y="34"/>
                      <a:pt x="6" y="31"/>
                    </a:cubicBezTo>
                    <a:cubicBezTo>
                      <a:pt x="10" y="28"/>
                      <a:pt x="16" y="26"/>
                      <a:pt x="23" y="26"/>
                    </a:cubicBezTo>
                    <a:cubicBezTo>
                      <a:pt x="25" y="26"/>
                      <a:pt x="27" y="26"/>
                      <a:pt x="30" y="26"/>
                    </a:cubicBezTo>
                    <a:cubicBezTo>
                      <a:pt x="32" y="27"/>
                      <a:pt x="35" y="27"/>
                      <a:pt x="37" y="28"/>
                    </a:cubicBezTo>
                    <a:cubicBezTo>
                      <a:pt x="37" y="23"/>
                      <a:pt x="37" y="23"/>
                      <a:pt x="37" y="23"/>
                    </a:cubicBezTo>
                    <a:cubicBezTo>
                      <a:pt x="37" y="18"/>
                      <a:pt x="36" y="14"/>
                      <a:pt x="34" y="12"/>
                    </a:cubicBezTo>
                    <a:cubicBezTo>
                      <a:pt x="32" y="10"/>
                      <a:pt x="29" y="9"/>
                      <a:pt x="23" y="9"/>
                    </a:cubicBezTo>
                    <a:cubicBezTo>
                      <a:pt x="21" y="9"/>
                      <a:pt x="19" y="9"/>
                      <a:pt x="16" y="10"/>
                    </a:cubicBezTo>
                    <a:cubicBezTo>
                      <a:pt x="14" y="11"/>
                      <a:pt x="11" y="11"/>
                      <a:pt x="9" y="12"/>
                    </a:cubicBezTo>
                    <a:cubicBezTo>
                      <a:pt x="8" y="13"/>
                      <a:pt x="7" y="13"/>
                      <a:pt x="7" y="13"/>
                    </a:cubicBezTo>
                    <a:cubicBezTo>
                      <a:pt x="6" y="13"/>
                      <a:pt x="6" y="13"/>
                      <a:pt x="6" y="13"/>
                    </a:cubicBezTo>
                    <a:cubicBezTo>
                      <a:pt x="5" y="13"/>
                      <a:pt x="4" y="13"/>
                      <a:pt x="4" y="11"/>
                    </a:cubicBezTo>
                    <a:cubicBezTo>
                      <a:pt x="4" y="8"/>
                      <a:pt x="4" y="8"/>
                      <a:pt x="4" y="8"/>
                    </a:cubicBezTo>
                    <a:cubicBezTo>
                      <a:pt x="4" y="7"/>
                      <a:pt x="5" y="6"/>
                      <a:pt x="5" y="6"/>
                    </a:cubicBezTo>
                    <a:cubicBezTo>
                      <a:pt x="5" y="5"/>
                      <a:pt x="6" y="5"/>
                      <a:pt x="7" y="4"/>
                    </a:cubicBezTo>
                    <a:cubicBezTo>
                      <a:pt x="9" y="3"/>
                      <a:pt x="12" y="2"/>
                      <a:pt x="15" y="1"/>
                    </a:cubicBezTo>
                    <a:cubicBezTo>
                      <a:pt x="18" y="0"/>
                      <a:pt x="22" y="0"/>
                      <a:pt x="25" y="0"/>
                    </a:cubicBezTo>
                    <a:cubicBezTo>
                      <a:pt x="33" y="0"/>
                      <a:pt x="39" y="2"/>
                      <a:pt x="43" y="5"/>
                    </a:cubicBezTo>
                    <a:cubicBezTo>
                      <a:pt x="47" y="9"/>
                      <a:pt x="48" y="14"/>
                      <a:pt x="48" y="22"/>
                    </a:cubicBezTo>
                    <a:lnTo>
                      <a:pt x="48" y="43"/>
                    </a:lnTo>
                    <a:close/>
                    <a:moveTo>
                      <a:pt x="21" y="54"/>
                    </a:moveTo>
                    <a:cubicBezTo>
                      <a:pt x="24" y="54"/>
                      <a:pt x="26" y="53"/>
                      <a:pt x="28" y="52"/>
                    </a:cubicBezTo>
                    <a:cubicBezTo>
                      <a:pt x="31" y="51"/>
                      <a:pt x="33" y="50"/>
                      <a:pt x="35" y="48"/>
                    </a:cubicBezTo>
                    <a:cubicBezTo>
                      <a:pt x="36" y="47"/>
                      <a:pt x="36" y="45"/>
                      <a:pt x="37" y="44"/>
                    </a:cubicBezTo>
                    <a:cubicBezTo>
                      <a:pt x="37" y="42"/>
                      <a:pt x="37" y="40"/>
                      <a:pt x="37" y="38"/>
                    </a:cubicBezTo>
                    <a:cubicBezTo>
                      <a:pt x="37" y="35"/>
                      <a:pt x="37" y="35"/>
                      <a:pt x="37" y="35"/>
                    </a:cubicBezTo>
                    <a:cubicBezTo>
                      <a:pt x="35" y="35"/>
                      <a:pt x="33" y="34"/>
                      <a:pt x="31" y="34"/>
                    </a:cubicBezTo>
                    <a:cubicBezTo>
                      <a:pt x="29" y="34"/>
                      <a:pt x="27" y="34"/>
                      <a:pt x="25" y="34"/>
                    </a:cubicBezTo>
                    <a:cubicBezTo>
                      <a:pt x="21" y="34"/>
                      <a:pt x="17" y="35"/>
                      <a:pt x="15" y="36"/>
                    </a:cubicBezTo>
                    <a:cubicBezTo>
                      <a:pt x="13" y="38"/>
                      <a:pt x="12" y="41"/>
                      <a:pt x="12" y="44"/>
                    </a:cubicBezTo>
                    <a:cubicBezTo>
                      <a:pt x="12" y="47"/>
                      <a:pt x="13" y="50"/>
                      <a:pt x="14" y="51"/>
                    </a:cubicBezTo>
                    <a:cubicBezTo>
                      <a:pt x="16" y="53"/>
                      <a:pt x="18" y="54"/>
                      <a:pt x="21" y="54"/>
                    </a:cubicBezTo>
                    <a:close/>
                    <a:moveTo>
                      <a:pt x="75" y="61"/>
                    </a:moveTo>
                    <a:cubicBezTo>
                      <a:pt x="74" y="61"/>
                      <a:pt x="73" y="61"/>
                      <a:pt x="72" y="60"/>
                    </a:cubicBezTo>
                    <a:cubicBezTo>
                      <a:pt x="72" y="60"/>
                      <a:pt x="71" y="59"/>
                      <a:pt x="71" y="57"/>
                    </a:cubicBezTo>
                    <a:cubicBezTo>
                      <a:pt x="55" y="6"/>
                      <a:pt x="55" y="6"/>
                      <a:pt x="55" y="6"/>
                    </a:cubicBezTo>
                    <a:cubicBezTo>
                      <a:pt x="55" y="5"/>
                      <a:pt x="55" y="4"/>
                      <a:pt x="55" y="3"/>
                    </a:cubicBezTo>
                    <a:cubicBezTo>
                      <a:pt x="55" y="2"/>
                      <a:pt x="55" y="2"/>
                      <a:pt x="56" y="2"/>
                    </a:cubicBezTo>
                    <a:cubicBezTo>
                      <a:pt x="63" y="2"/>
                      <a:pt x="63" y="2"/>
                      <a:pt x="63" y="2"/>
                    </a:cubicBezTo>
                    <a:cubicBezTo>
                      <a:pt x="64" y="2"/>
                      <a:pt x="65" y="2"/>
                      <a:pt x="65" y="2"/>
                    </a:cubicBezTo>
                    <a:cubicBezTo>
                      <a:pt x="66" y="3"/>
                      <a:pt x="66" y="4"/>
                      <a:pt x="67" y="5"/>
                    </a:cubicBezTo>
                    <a:cubicBezTo>
                      <a:pt x="78" y="49"/>
                      <a:pt x="78" y="49"/>
                      <a:pt x="78" y="49"/>
                    </a:cubicBezTo>
                    <a:cubicBezTo>
                      <a:pt x="88" y="5"/>
                      <a:pt x="88" y="5"/>
                      <a:pt x="88" y="5"/>
                    </a:cubicBezTo>
                    <a:cubicBezTo>
                      <a:pt x="89" y="4"/>
                      <a:pt x="89" y="3"/>
                      <a:pt x="90" y="2"/>
                    </a:cubicBezTo>
                    <a:cubicBezTo>
                      <a:pt x="90" y="2"/>
                      <a:pt x="91" y="2"/>
                      <a:pt x="92" y="2"/>
                    </a:cubicBezTo>
                    <a:cubicBezTo>
                      <a:pt x="98" y="2"/>
                      <a:pt x="98" y="2"/>
                      <a:pt x="98" y="2"/>
                    </a:cubicBezTo>
                    <a:cubicBezTo>
                      <a:pt x="99" y="2"/>
                      <a:pt x="100" y="2"/>
                      <a:pt x="100" y="2"/>
                    </a:cubicBezTo>
                    <a:cubicBezTo>
                      <a:pt x="101" y="3"/>
                      <a:pt x="101" y="4"/>
                      <a:pt x="102" y="5"/>
                    </a:cubicBezTo>
                    <a:cubicBezTo>
                      <a:pt x="112" y="50"/>
                      <a:pt x="112" y="50"/>
                      <a:pt x="112" y="50"/>
                    </a:cubicBezTo>
                    <a:cubicBezTo>
                      <a:pt x="124" y="5"/>
                      <a:pt x="124" y="5"/>
                      <a:pt x="124" y="5"/>
                    </a:cubicBezTo>
                    <a:cubicBezTo>
                      <a:pt x="124" y="4"/>
                      <a:pt x="124" y="3"/>
                      <a:pt x="125" y="2"/>
                    </a:cubicBezTo>
                    <a:cubicBezTo>
                      <a:pt x="125" y="2"/>
                      <a:pt x="126" y="2"/>
                      <a:pt x="127" y="2"/>
                    </a:cubicBezTo>
                    <a:cubicBezTo>
                      <a:pt x="134" y="2"/>
                      <a:pt x="134" y="2"/>
                      <a:pt x="134" y="2"/>
                    </a:cubicBezTo>
                    <a:cubicBezTo>
                      <a:pt x="135" y="2"/>
                      <a:pt x="135" y="2"/>
                      <a:pt x="135" y="3"/>
                    </a:cubicBezTo>
                    <a:cubicBezTo>
                      <a:pt x="135" y="4"/>
                      <a:pt x="135" y="4"/>
                      <a:pt x="135" y="4"/>
                    </a:cubicBezTo>
                    <a:cubicBezTo>
                      <a:pt x="135" y="5"/>
                      <a:pt x="135" y="5"/>
                      <a:pt x="135" y="6"/>
                    </a:cubicBezTo>
                    <a:cubicBezTo>
                      <a:pt x="119" y="57"/>
                      <a:pt x="119" y="57"/>
                      <a:pt x="119" y="57"/>
                    </a:cubicBezTo>
                    <a:cubicBezTo>
                      <a:pt x="118" y="59"/>
                      <a:pt x="118" y="60"/>
                      <a:pt x="117" y="60"/>
                    </a:cubicBezTo>
                    <a:cubicBezTo>
                      <a:pt x="117" y="61"/>
                      <a:pt x="116" y="61"/>
                      <a:pt x="115" y="61"/>
                    </a:cubicBezTo>
                    <a:cubicBezTo>
                      <a:pt x="109" y="61"/>
                      <a:pt x="109" y="61"/>
                      <a:pt x="109" y="61"/>
                    </a:cubicBezTo>
                    <a:cubicBezTo>
                      <a:pt x="108" y="61"/>
                      <a:pt x="107" y="61"/>
                      <a:pt x="106" y="60"/>
                    </a:cubicBezTo>
                    <a:cubicBezTo>
                      <a:pt x="106" y="60"/>
                      <a:pt x="105" y="59"/>
                      <a:pt x="105" y="57"/>
                    </a:cubicBezTo>
                    <a:cubicBezTo>
                      <a:pt x="95" y="15"/>
                      <a:pt x="95" y="15"/>
                      <a:pt x="95" y="15"/>
                    </a:cubicBezTo>
                    <a:cubicBezTo>
                      <a:pt x="84" y="57"/>
                      <a:pt x="84" y="57"/>
                      <a:pt x="84" y="57"/>
                    </a:cubicBezTo>
                    <a:cubicBezTo>
                      <a:pt x="84" y="59"/>
                      <a:pt x="84" y="60"/>
                      <a:pt x="83" y="60"/>
                    </a:cubicBezTo>
                    <a:cubicBezTo>
                      <a:pt x="83" y="61"/>
                      <a:pt x="82" y="61"/>
                      <a:pt x="80" y="61"/>
                    </a:cubicBezTo>
                    <a:lnTo>
                      <a:pt x="75" y="61"/>
                    </a:lnTo>
                    <a:close/>
                    <a:moveTo>
                      <a:pt x="160" y="62"/>
                    </a:moveTo>
                    <a:cubicBezTo>
                      <a:pt x="157" y="62"/>
                      <a:pt x="153" y="62"/>
                      <a:pt x="150" y="61"/>
                    </a:cubicBezTo>
                    <a:cubicBezTo>
                      <a:pt x="147" y="61"/>
                      <a:pt x="144" y="60"/>
                      <a:pt x="142" y="59"/>
                    </a:cubicBezTo>
                    <a:cubicBezTo>
                      <a:pt x="141" y="58"/>
                      <a:pt x="141" y="57"/>
                      <a:pt x="140" y="57"/>
                    </a:cubicBezTo>
                    <a:cubicBezTo>
                      <a:pt x="140" y="56"/>
                      <a:pt x="140" y="56"/>
                      <a:pt x="140" y="55"/>
                    </a:cubicBezTo>
                    <a:cubicBezTo>
                      <a:pt x="140" y="52"/>
                      <a:pt x="140" y="52"/>
                      <a:pt x="140" y="52"/>
                    </a:cubicBezTo>
                    <a:cubicBezTo>
                      <a:pt x="140" y="50"/>
                      <a:pt x="140" y="49"/>
                      <a:pt x="141" y="49"/>
                    </a:cubicBezTo>
                    <a:cubicBezTo>
                      <a:pt x="142" y="49"/>
                      <a:pt x="142" y="50"/>
                      <a:pt x="143" y="50"/>
                    </a:cubicBezTo>
                    <a:cubicBezTo>
                      <a:pt x="143" y="50"/>
                      <a:pt x="144" y="50"/>
                      <a:pt x="144" y="50"/>
                    </a:cubicBezTo>
                    <a:cubicBezTo>
                      <a:pt x="147" y="51"/>
                      <a:pt x="149" y="52"/>
                      <a:pt x="152" y="53"/>
                    </a:cubicBezTo>
                    <a:cubicBezTo>
                      <a:pt x="154" y="53"/>
                      <a:pt x="157" y="54"/>
                      <a:pt x="160" y="54"/>
                    </a:cubicBezTo>
                    <a:cubicBezTo>
                      <a:pt x="164" y="54"/>
                      <a:pt x="167" y="53"/>
                      <a:pt x="169" y="51"/>
                    </a:cubicBezTo>
                    <a:cubicBezTo>
                      <a:pt x="172" y="50"/>
                      <a:pt x="173" y="48"/>
                      <a:pt x="173" y="45"/>
                    </a:cubicBezTo>
                    <a:cubicBezTo>
                      <a:pt x="173" y="43"/>
                      <a:pt x="172" y="42"/>
                      <a:pt x="171" y="40"/>
                    </a:cubicBezTo>
                    <a:cubicBezTo>
                      <a:pt x="170" y="39"/>
                      <a:pt x="167" y="38"/>
                      <a:pt x="164" y="37"/>
                    </a:cubicBezTo>
                    <a:cubicBezTo>
                      <a:pt x="154" y="34"/>
                      <a:pt x="154" y="34"/>
                      <a:pt x="154" y="34"/>
                    </a:cubicBezTo>
                    <a:cubicBezTo>
                      <a:pt x="150" y="32"/>
                      <a:pt x="146" y="30"/>
                      <a:pt x="144" y="27"/>
                    </a:cubicBezTo>
                    <a:cubicBezTo>
                      <a:pt x="142" y="24"/>
                      <a:pt x="141" y="21"/>
                      <a:pt x="141" y="17"/>
                    </a:cubicBezTo>
                    <a:cubicBezTo>
                      <a:pt x="141" y="15"/>
                      <a:pt x="141" y="12"/>
                      <a:pt x="142" y="10"/>
                    </a:cubicBezTo>
                    <a:cubicBezTo>
                      <a:pt x="144" y="8"/>
                      <a:pt x="145" y="6"/>
                      <a:pt x="147" y="5"/>
                    </a:cubicBezTo>
                    <a:cubicBezTo>
                      <a:pt x="149" y="3"/>
                      <a:pt x="151" y="2"/>
                      <a:pt x="154" y="1"/>
                    </a:cubicBezTo>
                    <a:cubicBezTo>
                      <a:pt x="157" y="0"/>
                      <a:pt x="159" y="0"/>
                      <a:pt x="162" y="0"/>
                    </a:cubicBezTo>
                    <a:cubicBezTo>
                      <a:pt x="164" y="0"/>
                      <a:pt x="165" y="0"/>
                      <a:pt x="167" y="0"/>
                    </a:cubicBezTo>
                    <a:cubicBezTo>
                      <a:pt x="168" y="0"/>
                      <a:pt x="170" y="1"/>
                      <a:pt x="171" y="1"/>
                    </a:cubicBezTo>
                    <a:cubicBezTo>
                      <a:pt x="173" y="1"/>
                      <a:pt x="174" y="2"/>
                      <a:pt x="175" y="2"/>
                    </a:cubicBezTo>
                    <a:cubicBezTo>
                      <a:pt x="176" y="2"/>
                      <a:pt x="177" y="3"/>
                      <a:pt x="178" y="3"/>
                    </a:cubicBezTo>
                    <a:cubicBezTo>
                      <a:pt x="179" y="4"/>
                      <a:pt x="179" y="4"/>
                      <a:pt x="180" y="5"/>
                    </a:cubicBezTo>
                    <a:cubicBezTo>
                      <a:pt x="180" y="5"/>
                      <a:pt x="180" y="6"/>
                      <a:pt x="180" y="7"/>
                    </a:cubicBezTo>
                    <a:cubicBezTo>
                      <a:pt x="180" y="10"/>
                      <a:pt x="180" y="10"/>
                      <a:pt x="180" y="10"/>
                    </a:cubicBezTo>
                    <a:cubicBezTo>
                      <a:pt x="180" y="12"/>
                      <a:pt x="180" y="12"/>
                      <a:pt x="179" y="12"/>
                    </a:cubicBezTo>
                    <a:cubicBezTo>
                      <a:pt x="178" y="12"/>
                      <a:pt x="177" y="12"/>
                      <a:pt x="176" y="12"/>
                    </a:cubicBezTo>
                    <a:cubicBezTo>
                      <a:pt x="172" y="10"/>
                      <a:pt x="168" y="9"/>
                      <a:pt x="163" y="9"/>
                    </a:cubicBezTo>
                    <a:cubicBezTo>
                      <a:pt x="160" y="9"/>
                      <a:pt x="157" y="10"/>
                      <a:pt x="155" y="11"/>
                    </a:cubicBezTo>
                    <a:cubicBezTo>
                      <a:pt x="153" y="12"/>
                      <a:pt x="151" y="14"/>
                      <a:pt x="151" y="17"/>
                    </a:cubicBezTo>
                    <a:cubicBezTo>
                      <a:pt x="151" y="19"/>
                      <a:pt x="152" y="20"/>
                      <a:pt x="153" y="21"/>
                    </a:cubicBezTo>
                    <a:cubicBezTo>
                      <a:pt x="155" y="23"/>
                      <a:pt x="157" y="24"/>
                      <a:pt x="161" y="25"/>
                    </a:cubicBezTo>
                    <a:cubicBezTo>
                      <a:pt x="170" y="28"/>
                      <a:pt x="170" y="28"/>
                      <a:pt x="170" y="28"/>
                    </a:cubicBezTo>
                    <a:cubicBezTo>
                      <a:pt x="175" y="30"/>
                      <a:pt x="178" y="32"/>
                      <a:pt x="181" y="35"/>
                    </a:cubicBezTo>
                    <a:cubicBezTo>
                      <a:pt x="183" y="37"/>
                      <a:pt x="184" y="40"/>
                      <a:pt x="184" y="44"/>
                    </a:cubicBezTo>
                    <a:cubicBezTo>
                      <a:pt x="184" y="47"/>
                      <a:pt x="183" y="49"/>
                      <a:pt x="182" y="52"/>
                    </a:cubicBezTo>
                    <a:cubicBezTo>
                      <a:pt x="181" y="54"/>
                      <a:pt x="179" y="56"/>
                      <a:pt x="177" y="57"/>
                    </a:cubicBezTo>
                    <a:cubicBezTo>
                      <a:pt x="175" y="59"/>
                      <a:pt x="172" y="60"/>
                      <a:pt x="170" y="61"/>
                    </a:cubicBezTo>
                    <a:cubicBezTo>
                      <a:pt x="167" y="62"/>
                      <a:pt x="164" y="62"/>
                      <a:pt x="160"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
                <a:extLst>
                  <a:ext uri="{FF2B5EF4-FFF2-40B4-BE49-F238E27FC236}">
                    <a16:creationId xmlns:a16="http://schemas.microsoft.com/office/drawing/2014/main" id="{9AB3206F-22FB-4EC1-BFDD-044C4BC12D52}"/>
                  </a:ext>
                </a:extLst>
              </p:cNvPr>
              <p:cNvSpPr>
                <a:spLocks noEditPoints="1"/>
              </p:cNvSpPr>
              <p:nvPr/>
            </p:nvSpPr>
            <p:spPr bwMode="auto">
              <a:xfrm>
                <a:off x="2688" y="1494"/>
                <a:ext cx="382" cy="130"/>
              </a:xfrm>
              <a:custGeom>
                <a:avLst/>
                <a:gdLst>
                  <a:gd name="T0" fmla="*/ 49 w 184"/>
                  <a:gd name="T1" fmla="*/ 49 h 62"/>
                  <a:gd name="T2" fmla="*/ 52 w 184"/>
                  <a:gd name="T3" fmla="*/ 56 h 62"/>
                  <a:gd name="T4" fmla="*/ 46 w 184"/>
                  <a:gd name="T5" fmla="*/ 60 h 62"/>
                  <a:gd name="T6" fmla="*/ 43 w 184"/>
                  <a:gd name="T7" fmla="*/ 60 h 62"/>
                  <a:gd name="T8" fmla="*/ 38 w 184"/>
                  <a:gd name="T9" fmla="*/ 53 h 62"/>
                  <a:gd name="T10" fmla="*/ 5 w 184"/>
                  <a:gd name="T11" fmla="*/ 57 h 62"/>
                  <a:gd name="T12" fmla="*/ 6 w 184"/>
                  <a:gd name="T13" fmla="*/ 31 h 62"/>
                  <a:gd name="T14" fmla="*/ 30 w 184"/>
                  <a:gd name="T15" fmla="*/ 26 h 62"/>
                  <a:gd name="T16" fmla="*/ 37 w 184"/>
                  <a:gd name="T17" fmla="*/ 23 h 62"/>
                  <a:gd name="T18" fmla="*/ 23 w 184"/>
                  <a:gd name="T19" fmla="*/ 9 h 62"/>
                  <a:gd name="T20" fmla="*/ 9 w 184"/>
                  <a:gd name="T21" fmla="*/ 12 h 62"/>
                  <a:gd name="T22" fmla="*/ 6 w 184"/>
                  <a:gd name="T23" fmla="*/ 13 h 62"/>
                  <a:gd name="T24" fmla="*/ 4 w 184"/>
                  <a:gd name="T25" fmla="*/ 8 h 62"/>
                  <a:gd name="T26" fmla="*/ 7 w 184"/>
                  <a:gd name="T27" fmla="*/ 4 h 62"/>
                  <a:gd name="T28" fmla="*/ 25 w 184"/>
                  <a:gd name="T29" fmla="*/ 0 h 62"/>
                  <a:gd name="T30" fmla="*/ 48 w 184"/>
                  <a:gd name="T31" fmla="*/ 22 h 62"/>
                  <a:gd name="T32" fmla="*/ 21 w 184"/>
                  <a:gd name="T33" fmla="*/ 54 h 62"/>
                  <a:gd name="T34" fmla="*/ 35 w 184"/>
                  <a:gd name="T35" fmla="*/ 48 h 62"/>
                  <a:gd name="T36" fmla="*/ 37 w 184"/>
                  <a:gd name="T37" fmla="*/ 38 h 62"/>
                  <a:gd name="T38" fmla="*/ 31 w 184"/>
                  <a:gd name="T39" fmla="*/ 34 h 62"/>
                  <a:gd name="T40" fmla="*/ 15 w 184"/>
                  <a:gd name="T41" fmla="*/ 36 h 62"/>
                  <a:gd name="T42" fmla="*/ 14 w 184"/>
                  <a:gd name="T43" fmla="*/ 51 h 62"/>
                  <a:gd name="T44" fmla="*/ 75 w 184"/>
                  <a:gd name="T45" fmla="*/ 61 h 62"/>
                  <a:gd name="T46" fmla="*/ 71 w 184"/>
                  <a:gd name="T47" fmla="*/ 57 h 62"/>
                  <a:gd name="T48" fmla="*/ 55 w 184"/>
                  <a:gd name="T49" fmla="*/ 3 h 62"/>
                  <a:gd name="T50" fmla="*/ 63 w 184"/>
                  <a:gd name="T51" fmla="*/ 2 h 62"/>
                  <a:gd name="T52" fmla="*/ 67 w 184"/>
                  <a:gd name="T53" fmla="*/ 5 h 62"/>
                  <a:gd name="T54" fmla="*/ 88 w 184"/>
                  <a:gd name="T55" fmla="*/ 5 h 62"/>
                  <a:gd name="T56" fmla="*/ 92 w 184"/>
                  <a:gd name="T57" fmla="*/ 2 h 62"/>
                  <a:gd name="T58" fmla="*/ 100 w 184"/>
                  <a:gd name="T59" fmla="*/ 2 h 62"/>
                  <a:gd name="T60" fmla="*/ 112 w 184"/>
                  <a:gd name="T61" fmla="*/ 50 h 62"/>
                  <a:gd name="T62" fmla="*/ 125 w 184"/>
                  <a:gd name="T63" fmla="*/ 2 h 62"/>
                  <a:gd name="T64" fmla="*/ 134 w 184"/>
                  <a:gd name="T65" fmla="*/ 2 h 62"/>
                  <a:gd name="T66" fmla="*/ 135 w 184"/>
                  <a:gd name="T67" fmla="*/ 4 h 62"/>
                  <a:gd name="T68" fmla="*/ 119 w 184"/>
                  <a:gd name="T69" fmla="*/ 57 h 62"/>
                  <a:gd name="T70" fmla="*/ 115 w 184"/>
                  <a:gd name="T71" fmla="*/ 61 h 62"/>
                  <a:gd name="T72" fmla="*/ 106 w 184"/>
                  <a:gd name="T73" fmla="*/ 60 h 62"/>
                  <a:gd name="T74" fmla="*/ 95 w 184"/>
                  <a:gd name="T75" fmla="*/ 15 h 62"/>
                  <a:gd name="T76" fmla="*/ 83 w 184"/>
                  <a:gd name="T77" fmla="*/ 60 h 62"/>
                  <a:gd name="T78" fmla="*/ 75 w 184"/>
                  <a:gd name="T79" fmla="*/ 61 h 62"/>
                  <a:gd name="T80" fmla="*/ 150 w 184"/>
                  <a:gd name="T81" fmla="*/ 61 h 62"/>
                  <a:gd name="T82" fmla="*/ 140 w 184"/>
                  <a:gd name="T83" fmla="*/ 57 h 62"/>
                  <a:gd name="T84" fmla="*/ 140 w 184"/>
                  <a:gd name="T85" fmla="*/ 52 h 62"/>
                  <a:gd name="T86" fmla="*/ 143 w 184"/>
                  <a:gd name="T87" fmla="*/ 50 h 62"/>
                  <a:gd name="T88" fmla="*/ 152 w 184"/>
                  <a:gd name="T89" fmla="*/ 53 h 62"/>
                  <a:gd name="T90" fmla="*/ 169 w 184"/>
                  <a:gd name="T91" fmla="*/ 51 h 62"/>
                  <a:gd name="T92" fmla="*/ 171 w 184"/>
                  <a:gd name="T93" fmla="*/ 40 h 62"/>
                  <a:gd name="T94" fmla="*/ 154 w 184"/>
                  <a:gd name="T95" fmla="*/ 34 h 62"/>
                  <a:gd name="T96" fmla="*/ 141 w 184"/>
                  <a:gd name="T97" fmla="*/ 17 h 62"/>
                  <a:gd name="T98" fmla="*/ 147 w 184"/>
                  <a:gd name="T99" fmla="*/ 5 h 62"/>
                  <a:gd name="T100" fmla="*/ 162 w 184"/>
                  <a:gd name="T101" fmla="*/ 0 h 62"/>
                  <a:gd name="T102" fmla="*/ 171 w 184"/>
                  <a:gd name="T103" fmla="*/ 1 h 62"/>
                  <a:gd name="T104" fmla="*/ 178 w 184"/>
                  <a:gd name="T105" fmla="*/ 3 h 62"/>
                  <a:gd name="T106" fmla="*/ 180 w 184"/>
                  <a:gd name="T107" fmla="*/ 7 h 62"/>
                  <a:gd name="T108" fmla="*/ 179 w 184"/>
                  <a:gd name="T109" fmla="*/ 12 h 62"/>
                  <a:gd name="T110" fmla="*/ 163 w 184"/>
                  <a:gd name="T111" fmla="*/ 9 h 62"/>
                  <a:gd name="T112" fmla="*/ 151 w 184"/>
                  <a:gd name="T113" fmla="*/ 17 h 62"/>
                  <a:gd name="T114" fmla="*/ 161 w 184"/>
                  <a:gd name="T115" fmla="*/ 25 h 62"/>
                  <a:gd name="T116" fmla="*/ 181 w 184"/>
                  <a:gd name="T117" fmla="*/ 35 h 62"/>
                  <a:gd name="T118" fmla="*/ 182 w 184"/>
                  <a:gd name="T119" fmla="*/ 52 h 62"/>
                  <a:gd name="T120" fmla="*/ 170 w 184"/>
                  <a:gd name="T121"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62">
                    <a:moveTo>
                      <a:pt x="48" y="43"/>
                    </a:moveTo>
                    <a:cubicBezTo>
                      <a:pt x="48" y="46"/>
                      <a:pt x="49" y="48"/>
                      <a:pt x="49" y="49"/>
                    </a:cubicBezTo>
                    <a:cubicBezTo>
                      <a:pt x="50" y="51"/>
                      <a:pt x="50" y="52"/>
                      <a:pt x="51" y="54"/>
                    </a:cubicBezTo>
                    <a:cubicBezTo>
                      <a:pt x="52" y="55"/>
                      <a:pt x="52" y="55"/>
                      <a:pt x="52" y="56"/>
                    </a:cubicBezTo>
                    <a:cubicBezTo>
                      <a:pt x="52" y="56"/>
                      <a:pt x="51" y="57"/>
                      <a:pt x="50" y="58"/>
                    </a:cubicBezTo>
                    <a:cubicBezTo>
                      <a:pt x="46" y="60"/>
                      <a:pt x="46" y="60"/>
                      <a:pt x="46" y="60"/>
                    </a:cubicBezTo>
                    <a:cubicBezTo>
                      <a:pt x="46" y="61"/>
                      <a:pt x="45" y="61"/>
                      <a:pt x="45" y="61"/>
                    </a:cubicBezTo>
                    <a:cubicBezTo>
                      <a:pt x="44" y="61"/>
                      <a:pt x="43" y="61"/>
                      <a:pt x="43" y="60"/>
                    </a:cubicBezTo>
                    <a:cubicBezTo>
                      <a:pt x="42" y="59"/>
                      <a:pt x="41" y="58"/>
                      <a:pt x="40" y="57"/>
                    </a:cubicBezTo>
                    <a:cubicBezTo>
                      <a:pt x="39" y="56"/>
                      <a:pt x="39" y="55"/>
                      <a:pt x="38" y="53"/>
                    </a:cubicBezTo>
                    <a:cubicBezTo>
                      <a:pt x="33" y="59"/>
                      <a:pt x="26" y="62"/>
                      <a:pt x="19" y="62"/>
                    </a:cubicBezTo>
                    <a:cubicBezTo>
                      <a:pt x="13" y="62"/>
                      <a:pt x="9" y="61"/>
                      <a:pt x="5" y="57"/>
                    </a:cubicBezTo>
                    <a:cubicBezTo>
                      <a:pt x="2" y="54"/>
                      <a:pt x="0" y="50"/>
                      <a:pt x="0" y="45"/>
                    </a:cubicBezTo>
                    <a:cubicBezTo>
                      <a:pt x="0" y="39"/>
                      <a:pt x="2" y="34"/>
                      <a:pt x="6" y="31"/>
                    </a:cubicBezTo>
                    <a:cubicBezTo>
                      <a:pt x="10" y="28"/>
                      <a:pt x="16" y="26"/>
                      <a:pt x="23" y="26"/>
                    </a:cubicBezTo>
                    <a:cubicBezTo>
                      <a:pt x="25" y="26"/>
                      <a:pt x="27" y="26"/>
                      <a:pt x="30" y="26"/>
                    </a:cubicBezTo>
                    <a:cubicBezTo>
                      <a:pt x="32" y="27"/>
                      <a:pt x="35" y="27"/>
                      <a:pt x="37" y="28"/>
                    </a:cubicBezTo>
                    <a:cubicBezTo>
                      <a:pt x="37" y="23"/>
                      <a:pt x="37" y="23"/>
                      <a:pt x="37" y="23"/>
                    </a:cubicBezTo>
                    <a:cubicBezTo>
                      <a:pt x="37" y="18"/>
                      <a:pt x="36" y="14"/>
                      <a:pt x="34" y="12"/>
                    </a:cubicBezTo>
                    <a:cubicBezTo>
                      <a:pt x="32" y="10"/>
                      <a:pt x="29" y="9"/>
                      <a:pt x="23" y="9"/>
                    </a:cubicBezTo>
                    <a:cubicBezTo>
                      <a:pt x="21" y="9"/>
                      <a:pt x="19" y="9"/>
                      <a:pt x="16" y="10"/>
                    </a:cubicBezTo>
                    <a:cubicBezTo>
                      <a:pt x="14" y="11"/>
                      <a:pt x="11" y="11"/>
                      <a:pt x="9" y="12"/>
                    </a:cubicBezTo>
                    <a:cubicBezTo>
                      <a:pt x="8" y="13"/>
                      <a:pt x="7" y="13"/>
                      <a:pt x="7" y="13"/>
                    </a:cubicBezTo>
                    <a:cubicBezTo>
                      <a:pt x="6" y="13"/>
                      <a:pt x="6" y="13"/>
                      <a:pt x="6" y="13"/>
                    </a:cubicBezTo>
                    <a:cubicBezTo>
                      <a:pt x="5" y="13"/>
                      <a:pt x="4" y="13"/>
                      <a:pt x="4" y="11"/>
                    </a:cubicBezTo>
                    <a:cubicBezTo>
                      <a:pt x="4" y="8"/>
                      <a:pt x="4" y="8"/>
                      <a:pt x="4" y="8"/>
                    </a:cubicBezTo>
                    <a:cubicBezTo>
                      <a:pt x="4" y="7"/>
                      <a:pt x="5" y="6"/>
                      <a:pt x="5" y="6"/>
                    </a:cubicBezTo>
                    <a:cubicBezTo>
                      <a:pt x="5" y="5"/>
                      <a:pt x="6" y="5"/>
                      <a:pt x="7" y="4"/>
                    </a:cubicBezTo>
                    <a:cubicBezTo>
                      <a:pt x="9" y="3"/>
                      <a:pt x="12" y="2"/>
                      <a:pt x="15" y="1"/>
                    </a:cubicBezTo>
                    <a:cubicBezTo>
                      <a:pt x="18" y="0"/>
                      <a:pt x="22" y="0"/>
                      <a:pt x="25" y="0"/>
                    </a:cubicBezTo>
                    <a:cubicBezTo>
                      <a:pt x="33" y="0"/>
                      <a:pt x="39" y="2"/>
                      <a:pt x="43" y="5"/>
                    </a:cubicBezTo>
                    <a:cubicBezTo>
                      <a:pt x="47" y="9"/>
                      <a:pt x="48" y="14"/>
                      <a:pt x="48" y="22"/>
                    </a:cubicBezTo>
                    <a:lnTo>
                      <a:pt x="48" y="43"/>
                    </a:lnTo>
                    <a:close/>
                    <a:moveTo>
                      <a:pt x="21" y="54"/>
                    </a:moveTo>
                    <a:cubicBezTo>
                      <a:pt x="24" y="54"/>
                      <a:pt x="26" y="53"/>
                      <a:pt x="28" y="52"/>
                    </a:cubicBezTo>
                    <a:cubicBezTo>
                      <a:pt x="31" y="51"/>
                      <a:pt x="33" y="50"/>
                      <a:pt x="35" y="48"/>
                    </a:cubicBezTo>
                    <a:cubicBezTo>
                      <a:pt x="36" y="47"/>
                      <a:pt x="36" y="45"/>
                      <a:pt x="37" y="44"/>
                    </a:cubicBezTo>
                    <a:cubicBezTo>
                      <a:pt x="37" y="42"/>
                      <a:pt x="37" y="40"/>
                      <a:pt x="37" y="38"/>
                    </a:cubicBezTo>
                    <a:cubicBezTo>
                      <a:pt x="37" y="35"/>
                      <a:pt x="37" y="35"/>
                      <a:pt x="37" y="35"/>
                    </a:cubicBezTo>
                    <a:cubicBezTo>
                      <a:pt x="35" y="35"/>
                      <a:pt x="33" y="34"/>
                      <a:pt x="31" y="34"/>
                    </a:cubicBezTo>
                    <a:cubicBezTo>
                      <a:pt x="29" y="34"/>
                      <a:pt x="27" y="34"/>
                      <a:pt x="25" y="34"/>
                    </a:cubicBezTo>
                    <a:cubicBezTo>
                      <a:pt x="21" y="34"/>
                      <a:pt x="17" y="35"/>
                      <a:pt x="15" y="36"/>
                    </a:cubicBezTo>
                    <a:cubicBezTo>
                      <a:pt x="13" y="38"/>
                      <a:pt x="12" y="41"/>
                      <a:pt x="12" y="44"/>
                    </a:cubicBezTo>
                    <a:cubicBezTo>
                      <a:pt x="12" y="47"/>
                      <a:pt x="13" y="50"/>
                      <a:pt x="14" y="51"/>
                    </a:cubicBezTo>
                    <a:cubicBezTo>
                      <a:pt x="16" y="53"/>
                      <a:pt x="18" y="54"/>
                      <a:pt x="21" y="54"/>
                    </a:cubicBezTo>
                    <a:close/>
                    <a:moveTo>
                      <a:pt x="75" y="61"/>
                    </a:moveTo>
                    <a:cubicBezTo>
                      <a:pt x="74" y="61"/>
                      <a:pt x="73" y="61"/>
                      <a:pt x="72" y="60"/>
                    </a:cubicBezTo>
                    <a:cubicBezTo>
                      <a:pt x="72" y="60"/>
                      <a:pt x="71" y="59"/>
                      <a:pt x="71" y="57"/>
                    </a:cubicBezTo>
                    <a:cubicBezTo>
                      <a:pt x="55" y="6"/>
                      <a:pt x="55" y="6"/>
                      <a:pt x="55" y="6"/>
                    </a:cubicBezTo>
                    <a:cubicBezTo>
                      <a:pt x="55" y="5"/>
                      <a:pt x="55" y="4"/>
                      <a:pt x="55" y="3"/>
                    </a:cubicBezTo>
                    <a:cubicBezTo>
                      <a:pt x="55" y="2"/>
                      <a:pt x="55" y="2"/>
                      <a:pt x="56" y="2"/>
                    </a:cubicBezTo>
                    <a:cubicBezTo>
                      <a:pt x="63" y="2"/>
                      <a:pt x="63" y="2"/>
                      <a:pt x="63" y="2"/>
                    </a:cubicBezTo>
                    <a:cubicBezTo>
                      <a:pt x="64" y="2"/>
                      <a:pt x="65" y="2"/>
                      <a:pt x="65" y="2"/>
                    </a:cubicBezTo>
                    <a:cubicBezTo>
                      <a:pt x="66" y="3"/>
                      <a:pt x="66" y="4"/>
                      <a:pt x="67" y="5"/>
                    </a:cubicBezTo>
                    <a:cubicBezTo>
                      <a:pt x="78" y="49"/>
                      <a:pt x="78" y="49"/>
                      <a:pt x="78" y="49"/>
                    </a:cubicBezTo>
                    <a:cubicBezTo>
                      <a:pt x="88" y="5"/>
                      <a:pt x="88" y="5"/>
                      <a:pt x="88" y="5"/>
                    </a:cubicBezTo>
                    <a:cubicBezTo>
                      <a:pt x="89" y="4"/>
                      <a:pt x="89" y="3"/>
                      <a:pt x="90" y="2"/>
                    </a:cubicBezTo>
                    <a:cubicBezTo>
                      <a:pt x="90" y="2"/>
                      <a:pt x="91" y="2"/>
                      <a:pt x="92" y="2"/>
                    </a:cubicBezTo>
                    <a:cubicBezTo>
                      <a:pt x="98" y="2"/>
                      <a:pt x="98" y="2"/>
                      <a:pt x="98" y="2"/>
                    </a:cubicBezTo>
                    <a:cubicBezTo>
                      <a:pt x="99" y="2"/>
                      <a:pt x="100" y="2"/>
                      <a:pt x="100" y="2"/>
                    </a:cubicBezTo>
                    <a:cubicBezTo>
                      <a:pt x="101" y="3"/>
                      <a:pt x="101" y="4"/>
                      <a:pt x="102" y="5"/>
                    </a:cubicBezTo>
                    <a:cubicBezTo>
                      <a:pt x="112" y="50"/>
                      <a:pt x="112" y="50"/>
                      <a:pt x="112" y="50"/>
                    </a:cubicBezTo>
                    <a:cubicBezTo>
                      <a:pt x="124" y="5"/>
                      <a:pt x="124" y="5"/>
                      <a:pt x="124" y="5"/>
                    </a:cubicBezTo>
                    <a:cubicBezTo>
                      <a:pt x="124" y="4"/>
                      <a:pt x="124" y="3"/>
                      <a:pt x="125" y="2"/>
                    </a:cubicBezTo>
                    <a:cubicBezTo>
                      <a:pt x="125" y="2"/>
                      <a:pt x="126" y="2"/>
                      <a:pt x="127" y="2"/>
                    </a:cubicBezTo>
                    <a:cubicBezTo>
                      <a:pt x="134" y="2"/>
                      <a:pt x="134" y="2"/>
                      <a:pt x="134" y="2"/>
                    </a:cubicBezTo>
                    <a:cubicBezTo>
                      <a:pt x="135" y="2"/>
                      <a:pt x="135" y="2"/>
                      <a:pt x="135" y="3"/>
                    </a:cubicBezTo>
                    <a:cubicBezTo>
                      <a:pt x="135" y="4"/>
                      <a:pt x="135" y="4"/>
                      <a:pt x="135" y="4"/>
                    </a:cubicBezTo>
                    <a:cubicBezTo>
                      <a:pt x="135" y="5"/>
                      <a:pt x="135" y="5"/>
                      <a:pt x="135" y="6"/>
                    </a:cubicBezTo>
                    <a:cubicBezTo>
                      <a:pt x="119" y="57"/>
                      <a:pt x="119" y="57"/>
                      <a:pt x="119" y="57"/>
                    </a:cubicBezTo>
                    <a:cubicBezTo>
                      <a:pt x="118" y="59"/>
                      <a:pt x="118" y="60"/>
                      <a:pt x="117" y="60"/>
                    </a:cubicBezTo>
                    <a:cubicBezTo>
                      <a:pt x="117" y="61"/>
                      <a:pt x="116" y="61"/>
                      <a:pt x="115" y="61"/>
                    </a:cubicBezTo>
                    <a:cubicBezTo>
                      <a:pt x="109" y="61"/>
                      <a:pt x="109" y="61"/>
                      <a:pt x="109" y="61"/>
                    </a:cubicBezTo>
                    <a:cubicBezTo>
                      <a:pt x="108" y="61"/>
                      <a:pt x="107" y="61"/>
                      <a:pt x="106" y="60"/>
                    </a:cubicBezTo>
                    <a:cubicBezTo>
                      <a:pt x="106" y="60"/>
                      <a:pt x="105" y="59"/>
                      <a:pt x="105" y="57"/>
                    </a:cubicBezTo>
                    <a:cubicBezTo>
                      <a:pt x="95" y="15"/>
                      <a:pt x="95" y="15"/>
                      <a:pt x="95" y="15"/>
                    </a:cubicBezTo>
                    <a:cubicBezTo>
                      <a:pt x="84" y="57"/>
                      <a:pt x="84" y="57"/>
                      <a:pt x="84" y="57"/>
                    </a:cubicBezTo>
                    <a:cubicBezTo>
                      <a:pt x="84" y="59"/>
                      <a:pt x="84" y="60"/>
                      <a:pt x="83" y="60"/>
                    </a:cubicBezTo>
                    <a:cubicBezTo>
                      <a:pt x="83" y="61"/>
                      <a:pt x="82" y="61"/>
                      <a:pt x="80" y="61"/>
                    </a:cubicBezTo>
                    <a:lnTo>
                      <a:pt x="75" y="61"/>
                    </a:lnTo>
                    <a:close/>
                    <a:moveTo>
                      <a:pt x="160" y="62"/>
                    </a:moveTo>
                    <a:cubicBezTo>
                      <a:pt x="157" y="62"/>
                      <a:pt x="153" y="62"/>
                      <a:pt x="150" y="61"/>
                    </a:cubicBezTo>
                    <a:cubicBezTo>
                      <a:pt x="147" y="61"/>
                      <a:pt x="144" y="60"/>
                      <a:pt x="142" y="59"/>
                    </a:cubicBezTo>
                    <a:cubicBezTo>
                      <a:pt x="141" y="58"/>
                      <a:pt x="141" y="57"/>
                      <a:pt x="140" y="57"/>
                    </a:cubicBezTo>
                    <a:cubicBezTo>
                      <a:pt x="140" y="56"/>
                      <a:pt x="140" y="56"/>
                      <a:pt x="140" y="55"/>
                    </a:cubicBezTo>
                    <a:cubicBezTo>
                      <a:pt x="140" y="52"/>
                      <a:pt x="140" y="52"/>
                      <a:pt x="140" y="52"/>
                    </a:cubicBezTo>
                    <a:cubicBezTo>
                      <a:pt x="140" y="50"/>
                      <a:pt x="140" y="49"/>
                      <a:pt x="141" y="49"/>
                    </a:cubicBezTo>
                    <a:cubicBezTo>
                      <a:pt x="142" y="49"/>
                      <a:pt x="142" y="50"/>
                      <a:pt x="143" y="50"/>
                    </a:cubicBezTo>
                    <a:cubicBezTo>
                      <a:pt x="143" y="50"/>
                      <a:pt x="144" y="50"/>
                      <a:pt x="144" y="50"/>
                    </a:cubicBezTo>
                    <a:cubicBezTo>
                      <a:pt x="147" y="51"/>
                      <a:pt x="149" y="52"/>
                      <a:pt x="152" y="53"/>
                    </a:cubicBezTo>
                    <a:cubicBezTo>
                      <a:pt x="154" y="53"/>
                      <a:pt x="157" y="54"/>
                      <a:pt x="160" y="54"/>
                    </a:cubicBezTo>
                    <a:cubicBezTo>
                      <a:pt x="164" y="54"/>
                      <a:pt x="167" y="53"/>
                      <a:pt x="169" y="51"/>
                    </a:cubicBezTo>
                    <a:cubicBezTo>
                      <a:pt x="172" y="50"/>
                      <a:pt x="173" y="48"/>
                      <a:pt x="173" y="45"/>
                    </a:cubicBezTo>
                    <a:cubicBezTo>
                      <a:pt x="173" y="43"/>
                      <a:pt x="172" y="42"/>
                      <a:pt x="171" y="40"/>
                    </a:cubicBezTo>
                    <a:cubicBezTo>
                      <a:pt x="170" y="39"/>
                      <a:pt x="167" y="38"/>
                      <a:pt x="164" y="37"/>
                    </a:cubicBezTo>
                    <a:cubicBezTo>
                      <a:pt x="154" y="34"/>
                      <a:pt x="154" y="34"/>
                      <a:pt x="154" y="34"/>
                    </a:cubicBezTo>
                    <a:cubicBezTo>
                      <a:pt x="150" y="32"/>
                      <a:pt x="146" y="30"/>
                      <a:pt x="144" y="27"/>
                    </a:cubicBezTo>
                    <a:cubicBezTo>
                      <a:pt x="142" y="24"/>
                      <a:pt x="141" y="21"/>
                      <a:pt x="141" y="17"/>
                    </a:cubicBezTo>
                    <a:cubicBezTo>
                      <a:pt x="141" y="15"/>
                      <a:pt x="141" y="12"/>
                      <a:pt x="142" y="10"/>
                    </a:cubicBezTo>
                    <a:cubicBezTo>
                      <a:pt x="144" y="8"/>
                      <a:pt x="145" y="6"/>
                      <a:pt x="147" y="5"/>
                    </a:cubicBezTo>
                    <a:cubicBezTo>
                      <a:pt x="149" y="3"/>
                      <a:pt x="151" y="2"/>
                      <a:pt x="154" y="1"/>
                    </a:cubicBezTo>
                    <a:cubicBezTo>
                      <a:pt x="157" y="0"/>
                      <a:pt x="159" y="0"/>
                      <a:pt x="162" y="0"/>
                    </a:cubicBezTo>
                    <a:cubicBezTo>
                      <a:pt x="164" y="0"/>
                      <a:pt x="165" y="0"/>
                      <a:pt x="167" y="0"/>
                    </a:cubicBezTo>
                    <a:cubicBezTo>
                      <a:pt x="168" y="0"/>
                      <a:pt x="170" y="1"/>
                      <a:pt x="171" y="1"/>
                    </a:cubicBezTo>
                    <a:cubicBezTo>
                      <a:pt x="173" y="1"/>
                      <a:pt x="174" y="2"/>
                      <a:pt x="175" y="2"/>
                    </a:cubicBezTo>
                    <a:cubicBezTo>
                      <a:pt x="176" y="2"/>
                      <a:pt x="177" y="3"/>
                      <a:pt x="178" y="3"/>
                    </a:cubicBezTo>
                    <a:cubicBezTo>
                      <a:pt x="179" y="4"/>
                      <a:pt x="179" y="4"/>
                      <a:pt x="180" y="5"/>
                    </a:cubicBezTo>
                    <a:cubicBezTo>
                      <a:pt x="180" y="5"/>
                      <a:pt x="180" y="6"/>
                      <a:pt x="180" y="7"/>
                    </a:cubicBezTo>
                    <a:cubicBezTo>
                      <a:pt x="180" y="10"/>
                      <a:pt x="180" y="10"/>
                      <a:pt x="180" y="10"/>
                    </a:cubicBezTo>
                    <a:cubicBezTo>
                      <a:pt x="180" y="12"/>
                      <a:pt x="180" y="12"/>
                      <a:pt x="179" y="12"/>
                    </a:cubicBezTo>
                    <a:cubicBezTo>
                      <a:pt x="178" y="12"/>
                      <a:pt x="177" y="12"/>
                      <a:pt x="176" y="12"/>
                    </a:cubicBezTo>
                    <a:cubicBezTo>
                      <a:pt x="172" y="10"/>
                      <a:pt x="168" y="9"/>
                      <a:pt x="163" y="9"/>
                    </a:cubicBezTo>
                    <a:cubicBezTo>
                      <a:pt x="160" y="9"/>
                      <a:pt x="157" y="10"/>
                      <a:pt x="155" y="11"/>
                    </a:cubicBezTo>
                    <a:cubicBezTo>
                      <a:pt x="153" y="12"/>
                      <a:pt x="151" y="14"/>
                      <a:pt x="151" y="17"/>
                    </a:cubicBezTo>
                    <a:cubicBezTo>
                      <a:pt x="151" y="19"/>
                      <a:pt x="152" y="20"/>
                      <a:pt x="153" y="21"/>
                    </a:cubicBezTo>
                    <a:cubicBezTo>
                      <a:pt x="155" y="23"/>
                      <a:pt x="157" y="24"/>
                      <a:pt x="161" y="25"/>
                    </a:cubicBezTo>
                    <a:cubicBezTo>
                      <a:pt x="170" y="28"/>
                      <a:pt x="170" y="28"/>
                      <a:pt x="170" y="28"/>
                    </a:cubicBezTo>
                    <a:cubicBezTo>
                      <a:pt x="175" y="30"/>
                      <a:pt x="178" y="32"/>
                      <a:pt x="181" y="35"/>
                    </a:cubicBezTo>
                    <a:cubicBezTo>
                      <a:pt x="183" y="37"/>
                      <a:pt x="184" y="40"/>
                      <a:pt x="184" y="44"/>
                    </a:cubicBezTo>
                    <a:cubicBezTo>
                      <a:pt x="184" y="47"/>
                      <a:pt x="183" y="49"/>
                      <a:pt x="182" y="52"/>
                    </a:cubicBezTo>
                    <a:cubicBezTo>
                      <a:pt x="181" y="54"/>
                      <a:pt x="179" y="56"/>
                      <a:pt x="177" y="57"/>
                    </a:cubicBezTo>
                    <a:cubicBezTo>
                      <a:pt x="175" y="59"/>
                      <a:pt x="172" y="60"/>
                      <a:pt x="170" y="61"/>
                    </a:cubicBezTo>
                    <a:cubicBezTo>
                      <a:pt x="167" y="62"/>
                      <a:pt x="164" y="62"/>
                      <a:pt x="160"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7">
                <a:extLst>
                  <a:ext uri="{FF2B5EF4-FFF2-40B4-BE49-F238E27FC236}">
                    <a16:creationId xmlns:a16="http://schemas.microsoft.com/office/drawing/2014/main" id="{B62FC248-74E3-4F85-B641-CB5B8431ED00}"/>
                  </a:ext>
                </a:extLst>
              </p:cNvPr>
              <p:cNvSpPr>
                <a:spLocks/>
              </p:cNvSpPr>
              <p:nvPr/>
            </p:nvSpPr>
            <p:spPr bwMode="auto">
              <a:xfrm>
                <a:off x="2669" y="1658"/>
                <a:ext cx="385" cy="88"/>
              </a:xfrm>
              <a:custGeom>
                <a:avLst/>
                <a:gdLst>
                  <a:gd name="T0" fmla="*/ 182 w 185"/>
                  <a:gd name="T1" fmla="*/ 17 h 42"/>
                  <a:gd name="T2" fmla="*/ 101 w 185"/>
                  <a:gd name="T3" fmla="*/ 42 h 42"/>
                  <a:gd name="T4" fmla="*/ 2 w 185"/>
                  <a:gd name="T5" fmla="*/ 4 h 42"/>
                  <a:gd name="T6" fmla="*/ 4 w 185"/>
                  <a:gd name="T7" fmla="*/ 1 h 42"/>
                  <a:gd name="T8" fmla="*/ 103 w 185"/>
                  <a:gd name="T9" fmla="*/ 28 h 42"/>
                  <a:gd name="T10" fmla="*/ 179 w 185"/>
                  <a:gd name="T11" fmla="*/ 12 h 42"/>
                  <a:gd name="T12" fmla="*/ 182 w 185"/>
                  <a:gd name="T13" fmla="*/ 17 h 42"/>
                </a:gdLst>
                <a:ahLst/>
                <a:cxnLst>
                  <a:cxn ang="0">
                    <a:pos x="T0" y="T1"/>
                  </a:cxn>
                  <a:cxn ang="0">
                    <a:pos x="T2" y="T3"/>
                  </a:cxn>
                  <a:cxn ang="0">
                    <a:pos x="T4" y="T5"/>
                  </a:cxn>
                  <a:cxn ang="0">
                    <a:pos x="T6" y="T7"/>
                  </a:cxn>
                  <a:cxn ang="0">
                    <a:pos x="T8" y="T9"/>
                  </a:cxn>
                  <a:cxn ang="0">
                    <a:pos x="T10" y="T11"/>
                  </a:cxn>
                  <a:cxn ang="0">
                    <a:pos x="T12" y="T13"/>
                  </a:cxn>
                </a:cxnLst>
                <a:rect l="0" t="0" r="r" b="b"/>
                <a:pathLst>
                  <a:path w="185" h="42">
                    <a:moveTo>
                      <a:pt x="182" y="17"/>
                    </a:moveTo>
                    <a:cubicBezTo>
                      <a:pt x="160" y="33"/>
                      <a:pt x="128" y="42"/>
                      <a:pt x="101" y="42"/>
                    </a:cubicBezTo>
                    <a:cubicBezTo>
                      <a:pt x="62" y="42"/>
                      <a:pt x="28" y="28"/>
                      <a:pt x="2" y="4"/>
                    </a:cubicBezTo>
                    <a:cubicBezTo>
                      <a:pt x="0" y="2"/>
                      <a:pt x="2" y="0"/>
                      <a:pt x="4" y="1"/>
                    </a:cubicBezTo>
                    <a:cubicBezTo>
                      <a:pt x="32" y="18"/>
                      <a:pt x="67" y="28"/>
                      <a:pt x="103" y="28"/>
                    </a:cubicBezTo>
                    <a:cubicBezTo>
                      <a:pt x="127" y="28"/>
                      <a:pt x="154" y="23"/>
                      <a:pt x="179" y="12"/>
                    </a:cubicBezTo>
                    <a:cubicBezTo>
                      <a:pt x="182" y="11"/>
                      <a:pt x="185" y="15"/>
                      <a:pt x="18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8">
                <a:extLst>
                  <a:ext uri="{FF2B5EF4-FFF2-40B4-BE49-F238E27FC236}">
                    <a16:creationId xmlns:a16="http://schemas.microsoft.com/office/drawing/2014/main" id="{153A18BC-E25B-4606-918C-5DE85A147501}"/>
                  </a:ext>
                </a:extLst>
              </p:cNvPr>
              <p:cNvSpPr>
                <a:spLocks/>
              </p:cNvSpPr>
              <p:nvPr/>
            </p:nvSpPr>
            <p:spPr bwMode="auto">
              <a:xfrm>
                <a:off x="3008" y="1645"/>
                <a:ext cx="83" cy="86"/>
              </a:xfrm>
              <a:custGeom>
                <a:avLst/>
                <a:gdLst>
                  <a:gd name="T0" fmla="*/ 28 w 40"/>
                  <a:gd name="T1" fmla="*/ 13 h 41"/>
                  <a:gd name="T2" fmla="*/ 2 w 40"/>
                  <a:gd name="T3" fmla="*/ 12 h 41"/>
                  <a:gd name="T4" fmla="*/ 2 w 40"/>
                  <a:gd name="T5" fmla="*/ 9 h 41"/>
                  <a:gd name="T6" fmla="*/ 37 w 40"/>
                  <a:gd name="T7" fmla="*/ 6 h 41"/>
                  <a:gd name="T8" fmla="*/ 25 w 40"/>
                  <a:gd name="T9" fmla="*/ 39 h 41"/>
                  <a:gd name="T10" fmla="*/ 22 w 40"/>
                  <a:gd name="T11" fmla="*/ 38 h 41"/>
                  <a:gd name="T12" fmla="*/ 28 w 40"/>
                  <a:gd name="T13" fmla="*/ 13 h 41"/>
                </a:gdLst>
                <a:ahLst/>
                <a:cxnLst>
                  <a:cxn ang="0">
                    <a:pos x="T0" y="T1"/>
                  </a:cxn>
                  <a:cxn ang="0">
                    <a:pos x="T2" y="T3"/>
                  </a:cxn>
                  <a:cxn ang="0">
                    <a:pos x="T4" y="T5"/>
                  </a:cxn>
                  <a:cxn ang="0">
                    <a:pos x="T6" y="T7"/>
                  </a:cxn>
                  <a:cxn ang="0">
                    <a:pos x="T8" y="T9"/>
                  </a:cxn>
                  <a:cxn ang="0">
                    <a:pos x="T10" y="T11"/>
                  </a:cxn>
                  <a:cxn ang="0">
                    <a:pos x="T12" y="T13"/>
                  </a:cxn>
                </a:cxnLst>
                <a:rect l="0" t="0" r="r" b="b"/>
                <a:pathLst>
                  <a:path w="40" h="41">
                    <a:moveTo>
                      <a:pt x="28" y="13"/>
                    </a:moveTo>
                    <a:cubicBezTo>
                      <a:pt x="25" y="9"/>
                      <a:pt x="9" y="11"/>
                      <a:pt x="2" y="12"/>
                    </a:cubicBezTo>
                    <a:cubicBezTo>
                      <a:pt x="0" y="12"/>
                      <a:pt x="0" y="10"/>
                      <a:pt x="2" y="9"/>
                    </a:cubicBezTo>
                    <a:cubicBezTo>
                      <a:pt x="14" y="0"/>
                      <a:pt x="35" y="3"/>
                      <a:pt x="37" y="6"/>
                    </a:cubicBezTo>
                    <a:cubicBezTo>
                      <a:pt x="40" y="9"/>
                      <a:pt x="37" y="29"/>
                      <a:pt x="25" y="39"/>
                    </a:cubicBezTo>
                    <a:cubicBezTo>
                      <a:pt x="23" y="41"/>
                      <a:pt x="21" y="40"/>
                      <a:pt x="22" y="38"/>
                    </a:cubicBezTo>
                    <a:cubicBezTo>
                      <a:pt x="25" y="31"/>
                      <a:pt x="31" y="16"/>
                      <a:pt x="28"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9">
                <a:extLst>
                  <a:ext uri="{FF2B5EF4-FFF2-40B4-BE49-F238E27FC236}">
                    <a16:creationId xmlns:a16="http://schemas.microsoft.com/office/drawing/2014/main" id="{A9A3E17E-F994-4205-BE75-35132CD348AA}"/>
                  </a:ext>
                </a:extLst>
              </p:cNvPr>
              <p:cNvSpPr>
                <a:spLocks noEditPoints="1"/>
              </p:cNvSpPr>
              <p:nvPr/>
            </p:nvSpPr>
            <p:spPr bwMode="auto">
              <a:xfrm>
                <a:off x="2688" y="1494"/>
                <a:ext cx="382" cy="130"/>
              </a:xfrm>
              <a:custGeom>
                <a:avLst/>
                <a:gdLst>
                  <a:gd name="T0" fmla="*/ 49 w 184"/>
                  <a:gd name="T1" fmla="*/ 49 h 62"/>
                  <a:gd name="T2" fmla="*/ 52 w 184"/>
                  <a:gd name="T3" fmla="*/ 56 h 62"/>
                  <a:gd name="T4" fmla="*/ 46 w 184"/>
                  <a:gd name="T5" fmla="*/ 60 h 62"/>
                  <a:gd name="T6" fmla="*/ 43 w 184"/>
                  <a:gd name="T7" fmla="*/ 60 h 62"/>
                  <a:gd name="T8" fmla="*/ 38 w 184"/>
                  <a:gd name="T9" fmla="*/ 53 h 62"/>
                  <a:gd name="T10" fmla="*/ 5 w 184"/>
                  <a:gd name="T11" fmla="*/ 57 h 62"/>
                  <a:gd name="T12" fmla="*/ 6 w 184"/>
                  <a:gd name="T13" fmla="*/ 31 h 62"/>
                  <a:gd name="T14" fmla="*/ 30 w 184"/>
                  <a:gd name="T15" fmla="*/ 26 h 62"/>
                  <a:gd name="T16" fmla="*/ 37 w 184"/>
                  <a:gd name="T17" fmla="*/ 23 h 62"/>
                  <a:gd name="T18" fmla="*/ 23 w 184"/>
                  <a:gd name="T19" fmla="*/ 9 h 62"/>
                  <a:gd name="T20" fmla="*/ 9 w 184"/>
                  <a:gd name="T21" fmla="*/ 12 h 62"/>
                  <a:gd name="T22" fmla="*/ 6 w 184"/>
                  <a:gd name="T23" fmla="*/ 13 h 62"/>
                  <a:gd name="T24" fmla="*/ 4 w 184"/>
                  <a:gd name="T25" fmla="*/ 8 h 62"/>
                  <a:gd name="T26" fmla="*/ 7 w 184"/>
                  <a:gd name="T27" fmla="*/ 4 h 62"/>
                  <a:gd name="T28" fmla="*/ 25 w 184"/>
                  <a:gd name="T29" fmla="*/ 0 h 62"/>
                  <a:gd name="T30" fmla="*/ 48 w 184"/>
                  <a:gd name="T31" fmla="*/ 22 h 62"/>
                  <a:gd name="T32" fmla="*/ 21 w 184"/>
                  <a:gd name="T33" fmla="*/ 54 h 62"/>
                  <a:gd name="T34" fmla="*/ 35 w 184"/>
                  <a:gd name="T35" fmla="*/ 48 h 62"/>
                  <a:gd name="T36" fmla="*/ 37 w 184"/>
                  <a:gd name="T37" fmla="*/ 38 h 62"/>
                  <a:gd name="T38" fmla="*/ 31 w 184"/>
                  <a:gd name="T39" fmla="*/ 34 h 62"/>
                  <a:gd name="T40" fmla="*/ 15 w 184"/>
                  <a:gd name="T41" fmla="*/ 36 h 62"/>
                  <a:gd name="T42" fmla="*/ 14 w 184"/>
                  <a:gd name="T43" fmla="*/ 51 h 62"/>
                  <a:gd name="T44" fmla="*/ 75 w 184"/>
                  <a:gd name="T45" fmla="*/ 61 h 62"/>
                  <a:gd name="T46" fmla="*/ 71 w 184"/>
                  <a:gd name="T47" fmla="*/ 57 h 62"/>
                  <a:gd name="T48" fmla="*/ 55 w 184"/>
                  <a:gd name="T49" fmla="*/ 3 h 62"/>
                  <a:gd name="T50" fmla="*/ 63 w 184"/>
                  <a:gd name="T51" fmla="*/ 2 h 62"/>
                  <a:gd name="T52" fmla="*/ 67 w 184"/>
                  <a:gd name="T53" fmla="*/ 5 h 62"/>
                  <a:gd name="T54" fmla="*/ 88 w 184"/>
                  <a:gd name="T55" fmla="*/ 5 h 62"/>
                  <a:gd name="T56" fmla="*/ 92 w 184"/>
                  <a:gd name="T57" fmla="*/ 2 h 62"/>
                  <a:gd name="T58" fmla="*/ 100 w 184"/>
                  <a:gd name="T59" fmla="*/ 2 h 62"/>
                  <a:gd name="T60" fmla="*/ 112 w 184"/>
                  <a:gd name="T61" fmla="*/ 50 h 62"/>
                  <a:gd name="T62" fmla="*/ 125 w 184"/>
                  <a:gd name="T63" fmla="*/ 2 h 62"/>
                  <a:gd name="T64" fmla="*/ 134 w 184"/>
                  <a:gd name="T65" fmla="*/ 2 h 62"/>
                  <a:gd name="T66" fmla="*/ 135 w 184"/>
                  <a:gd name="T67" fmla="*/ 4 h 62"/>
                  <a:gd name="T68" fmla="*/ 119 w 184"/>
                  <a:gd name="T69" fmla="*/ 57 h 62"/>
                  <a:gd name="T70" fmla="*/ 115 w 184"/>
                  <a:gd name="T71" fmla="*/ 61 h 62"/>
                  <a:gd name="T72" fmla="*/ 106 w 184"/>
                  <a:gd name="T73" fmla="*/ 60 h 62"/>
                  <a:gd name="T74" fmla="*/ 95 w 184"/>
                  <a:gd name="T75" fmla="*/ 15 h 62"/>
                  <a:gd name="T76" fmla="*/ 83 w 184"/>
                  <a:gd name="T77" fmla="*/ 60 h 62"/>
                  <a:gd name="T78" fmla="*/ 75 w 184"/>
                  <a:gd name="T79" fmla="*/ 61 h 62"/>
                  <a:gd name="T80" fmla="*/ 150 w 184"/>
                  <a:gd name="T81" fmla="*/ 61 h 62"/>
                  <a:gd name="T82" fmla="*/ 140 w 184"/>
                  <a:gd name="T83" fmla="*/ 57 h 62"/>
                  <a:gd name="T84" fmla="*/ 140 w 184"/>
                  <a:gd name="T85" fmla="*/ 52 h 62"/>
                  <a:gd name="T86" fmla="*/ 143 w 184"/>
                  <a:gd name="T87" fmla="*/ 50 h 62"/>
                  <a:gd name="T88" fmla="*/ 152 w 184"/>
                  <a:gd name="T89" fmla="*/ 53 h 62"/>
                  <a:gd name="T90" fmla="*/ 169 w 184"/>
                  <a:gd name="T91" fmla="*/ 51 h 62"/>
                  <a:gd name="T92" fmla="*/ 171 w 184"/>
                  <a:gd name="T93" fmla="*/ 40 h 62"/>
                  <a:gd name="T94" fmla="*/ 154 w 184"/>
                  <a:gd name="T95" fmla="*/ 34 h 62"/>
                  <a:gd name="T96" fmla="*/ 141 w 184"/>
                  <a:gd name="T97" fmla="*/ 17 h 62"/>
                  <a:gd name="T98" fmla="*/ 147 w 184"/>
                  <a:gd name="T99" fmla="*/ 5 h 62"/>
                  <a:gd name="T100" fmla="*/ 162 w 184"/>
                  <a:gd name="T101" fmla="*/ 0 h 62"/>
                  <a:gd name="T102" fmla="*/ 171 w 184"/>
                  <a:gd name="T103" fmla="*/ 1 h 62"/>
                  <a:gd name="T104" fmla="*/ 178 w 184"/>
                  <a:gd name="T105" fmla="*/ 3 h 62"/>
                  <a:gd name="T106" fmla="*/ 180 w 184"/>
                  <a:gd name="T107" fmla="*/ 7 h 62"/>
                  <a:gd name="T108" fmla="*/ 179 w 184"/>
                  <a:gd name="T109" fmla="*/ 12 h 62"/>
                  <a:gd name="T110" fmla="*/ 163 w 184"/>
                  <a:gd name="T111" fmla="*/ 9 h 62"/>
                  <a:gd name="T112" fmla="*/ 151 w 184"/>
                  <a:gd name="T113" fmla="*/ 17 h 62"/>
                  <a:gd name="T114" fmla="*/ 161 w 184"/>
                  <a:gd name="T115" fmla="*/ 25 h 62"/>
                  <a:gd name="T116" fmla="*/ 181 w 184"/>
                  <a:gd name="T117" fmla="*/ 35 h 62"/>
                  <a:gd name="T118" fmla="*/ 182 w 184"/>
                  <a:gd name="T119" fmla="*/ 52 h 62"/>
                  <a:gd name="T120" fmla="*/ 170 w 184"/>
                  <a:gd name="T121"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62">
                    <a:moveTo>
                      <a:pt x="48" y="43"/>
                    </a:moveTo>
                    <a:cubicBezTo>
                      <a:pt x="48" y="46"/>
                      <a:pt x="49" y="48"/>
                      <a:pt x="49" y="49"/>
                    </a:cubicBezTo>
                    <a:cubicBezTo>
                      <a:pt x="50" y="51"/>
                      <a:pt x="50" y="52"/>
                      <a:pt x="51" y="54"/>
                    </a:cubicBezTo>
                    <a:cubicBezTo>
                      <a:pt x="52" y="55"/>
                      <a:pt x="52" y="55"/>
                      <a:pt x="52" y="56"/>
                    </a:cubicBezTo>
                    <a:cubicBezTo>
                      <a:pt x="52" y="56"/>
                      <a:pt x="51" y="57"/>
                      <a:pt x="50" y="58"/>
                    </a:cubicBezTo>
                    <a:cubicBezTo>
                      <a:pt x="46" y="60"/>
                      <a:pt x="46" y="60"/>
                      <a:pt x="46" y="60"/>
                    </a:cubicBezTo>
                    <a:cubicBezTo>
                      <a:pt x="46" y="61"/>
                      <a:pt x="45" y="61"/>
                      <a:pt x="45" y="61"/>
                    </a:cubicBezTo>
                    <a:cubicBezTo>
                      <a:pt x="44" y="61"/>
                      <a:pt x="43" y="61"/>
                      <a:pt x="43" y="60"/>
                    </a:cubicBezTo>
                    <a:cubicBezTo>
                      <a:pt x="42" y="59"/>
                      <a:pt x="41" y="58"/>
                      <a:pt x="40" y="57"/>
                    </a:cubicBezTo>
                    <a:cubicBezTo>
                      <a:pt x="39" y="56"/>
                      <a:pt x="39" y="55"/>
                      <a:pt x="38" y="53"/>
                    </a:cubicBezTo>
                    <a:cubicBezTo>
                      <a:pt x="33" y="59"/>
                      <a:pt x="26" y="62"/>
                      <a:pt x="19" y="62"/>
                    </a:cubicBezTo>
                    <a:cubicBezTo>
                      <a:pt x="13" y="62"/>
                      <a:pt x="9" y="61"/>
                      <a:pt x="5" y="57"/>
                    </a:cubicBezTo>
                    <a:cubicBezTo>
                      <a:pt x="2" y="54"/>
                      <a:pt x="0" y="50"/>
                      <a:pt x="0" y="45"/>
                    </a:cubicBezTo>
                    <a:cubicBezTo>
                      <a:pt x="0" y="39"/>
                      <a:pt x="2" y="34"/>
                      <a:pt x="6" y="31"/>
                    </a:cubicBezTo>
                    <a:cubicBezTo>
                      <a:pt x="10" y="28"/>
                      <a:pt x="16" y="26"/>
                      <a:pt x="23" y="26"/>
                    </a:cubicBezTo>
                    <a:cubicBezTo>
                      <a:pt x="25" y="26"/>
                      <a:pt x="27" y="26"/>
                      <a:pt x="30" y="26"/>
                    </a:cubicBezTo>
                    <a:cubicBezTo>
                      <a:pt x="32" y="27"/>
                      <a:pt x="35" y="27"/>
                      <a:pt x="37" y="28"/>
                    </a:cubicBezTo>
                    <a:cubicBezTo>
                      <a:pt x="37" y="23"/>
                      <a:pt x="37" y="23"/>
                      <a:pt x="37" y="23"/>
                    </a:cubicBezTo>
                    <a:cubicBezTo>
                      <a:pt x="37" y="18"/>
                      <a:pt x="36" y="14"/>
                      <a:pt x="34" y="12"/>
                    </a:cubicBezTo>
                    <a:cubicBezTo>
                      <a:pt x="32" y="10"/>
                      <a:pt x="29" y="9"/>
                      <a:pt x="23" y="9"/>
                    </a:cubicBezTo>
                    <a:cubicBezTo>
                      <a:pt x="21" y="9"/>
                      <a:pt x="19" y="9"/>
                      <a:pt x="16" y="10"/>
                    </a:cubicBezTo>
                    <a:cubicBezTo>
                      <a:pt x="14" y="11"/>
                      <a:pt x="11" y="11"/>
                      <a:pt x="9" y="12"/>
                    </a:cubicBezTo>
                    <a:cubicBezTo>
                      <a:pt x="8" y="13"/>
                      <a:pt x="7" y="13"/>
                      <a:pt x="7" y="13"/>
                    </a:cubicBezTo>
                    <a:cubicBezTo>
                      <a:pt x="6" y="13"/>
                      <a:pt x="6" y="13"/>
                      <a:pt x="6" y="13"/>
                    </a:cubicBezTo>
                    <a:cubicBezTo>
                      <a:pt x="5" y="13"/>
                      <a:pt x="4" y="13"/>
                      <a:pt x="4" y="11"/>
                    </a:cubicBezTo>
                    <a:cubicBezTo>
                      <a:pt x="4" y="8"/>
                      <a:pt x="4" y="8"/>
                      <a:pt x="4" y="8"/>
                    </a:cubicBezTo>
                    <a:cubicBezTo>
                      <a:pt x="4" y="7"/>
                      <a:pt x="5" y="6"/>
                      <a:pt x="5" y="6"/>
                    </a:cubicBezTo>
                    <a:cubicBezTo>
                      <a:pt x="5" y="5"/>
                      <a:pt x="6" y="5"/>
                      <a:pt x="7" y="4"/>
                    </a:cubicBezTo>
                    <a:cubicBezTo>
                      <a:pt x="9" y="3"/>
                      <a:pt x="12" y="2"/>
                      <a:pt x="15" y="1"/>
                    </a:cubicBezTo>
                    <a:cubicBezTo>
                      <a:pt x="18" y="0"/>
                      <a:pt x="22" y="0"/>
                      <a:pt x="25" y="0"/>
                    </a:cubicBezTo>
                    <a:cubicBezTo>
                      <a:pt x="33" y="0"/>
                      <a:pt x="39" y="2"/>
                      <a:pt x="43" y="5"/>
                    </a:cubicBezTo>
                    <a:cubicBezTo>
                      <a:pt x="47" y="9"/>
                      <a:pt x="48" y="14"/>
                      <a:pt x="48" y="22"/>
                    </a:cubicBezTo>
                    <a:lnTo>
                      <a:pt x="48" y="43"/>
                    </a:lnTo>
                    <a:close/>
                    <a:moveTo>
                      <a:pt x="21" y="54"/>
                    </a:moveTo>
                    <a:cubicBezTo>
                      <a:pt x="24" y="54"/>
                      <a:pt x="26" y="53"/>
                      <a:pt x="28" y="52"/>
                    </a:cubicBezTo>
                    <a:cubicBezTo>
                      <a:pt x="31" y="51"/>
                      <a:pt x="33" y="50"/>
                      <a:pt x="35" y="48"/>
                    </a:cubicBezTo>
                    <a:cubicBezTo>
                      <a:pt x="36" y="47"/>
                      <a:pt x="36" y="45"/>
                      <a:pt x="37" y="44"/>
                    </a:cubicBezTo>
                    <a:cubicBezTo>
                      <a:pt x="37" y="42"/>
                      <a:pt x="37" y="40"/>
                      <a:pt x="37" y="38"/>
                    </a:cubicBezTo>
                    <a:cubicBezTo>
                      <a:pt x="37" y="35"/>
                      <a:pt x="37" y="35"/>
                      <a:pt x="37" y="35"/>
                    </a:cubicBezTo>
                    <a:cubicBezTo>
                      <a:pt x="35" y="35"/>
                      <a:pt x="33" y="34"/>
                      <a:pt x="31" y="34"/>
                    </a:cubicBezTo>
                    <a:cubicBezTo>
                      <a:pt x="29" y="34"/>
                      <a:pt x="27" y="34"/>
                      <a:pt x="25" y="34"/>
                    </a:cubicBezTo>
                    <a:cubicBezTo>
                      <a:pt x="21" y="34"/>
                      <a:pt x="17" y="35"/>
                      <a:pt x="15" y="36"/>
                    </a:cubicBezTo>
                    <a:cubicBezTo>
                      <a:pt x="13" y="38"/>
                      <a:pt x="12" y="41"/>
                      <a:pt x="12" y="44"/>
                    </a:cubicBezTo>
                    <a:cubicBezTo>
                      <a:pt x="12" y="47"/>
                      <a:pt x="13" y="50"/>
                      <a:pt x="14" y="51"/>
                    </a:cubicBezTo>
                    <a:cubicBezTo>
                      <a:pt x="16" y="53"/>
                      <a:pt x="18" y="54"/>
                      <a:pt x="21" y="54"/>
                    </a:cubicBezTo>
                    <a:close/>
                    <a:moveTo>
                      <a:pt x="75" y="61"/>
                    </a:moveTo>
                    <a:cubicBezTo>
                      <a:pt x="74" y="61"/>
                      <a:pt x="73" y="61"/>
                      <a:pt x="72" y="60"/>
                    </a:cubicBezTo>
                    <a:cubicBezTo>
                      <a:pt x="72" y="60"/>
                      <a:pt x="71" y="59"/>
                      <a:pt x="71" y="57"/>
                    </a:cubicBezTo>
                    <a:cubicBezTo>
                      <a:pt x="55" y="6"/>
                      <a:pt x="55" y="6"/>
                      <a:pt x="55" y="6"/>
                    </a:cubicBezTo>
                    <a:cubicBezTo>
                      <a:pt x="55" y="5"/>
                      <a:pt x="55" y="4"/>
                      <a:pt x="55" y="3"/>
                    </a:cubicBezTo>
                    <a:cubicBezTo>
                      <a:pt x="55" y="2"/>
                      <a:pt x="55" y="2"/>
                      <a:pt x="56" y="2"/>
                    </a:cubicBezTo>
                    <a:cubicBezTo>
                      <a:pt x="63" y="2"/>
                      <a:pt x="63" y="2"/>
                      <a:pt x="63" y="2"/>
                    </a:cubicBezTo>
                    <a:cubicBezTo>
                      <a:pt x="64" y="2"/>
                      <a:pt x="65" y="2"/>
                      <a:pt x="65" y="2"/>
                    </a:cubicBezTo>
                    <a:cubicBezTo>
                      <a:pt x="66" y="3"/>
                      <a:pt x="66" y="4"/>
                      <a:pt x="67" y="5"/>
                    </a:cubicBezTo>
                    <a:cubicBezTo>
                      <a:pt x="78" y="49"/>
                      <a:pt x="78" y="49"/>
                      <a:pt x="78" y="49"/>
                    </a:cubicBezTo>
                    <a:cubicBezTo>
                      <a:pt x="88" y="5"/>
                      <a:pt x="88" y="5"/>
                      <a:pt x="88" y="5"/>
                    </a:cubicBezTo>
                    <a:cubicBezTo>
                      <a:pt x="89" y="4"/>
                      <a:pt x="89" y="3"/>
                      <a:pt x="90" y="2"/>
                    </a:cubicBezTo>
                    <a:cubicBezTo>
                      <a:pt x="90" y="2"/>
                      <a:pt x="91" y="2"/>
                      <a:pt x="92" y="2"/>
                    </a:cubicBezTo>
                    <a:cubicBezTo>
                      <a:pt x="98" y="2"/>
                      <a:pt x="98" y="2"/>
                      <a:pt x="98" y="2"/>
                    </a:cubicBezTo>
                    <a:cubicBezTo>
                      <a:pt x="99" y="2"/>
                      <a:pt x="100" y="2"/>
                      <a:pt x="100" y="2"/>
                    </a:cubicBezTo>
                    <a:cubicBezTo>
                      <a:pt x="101" y="3"/>
                      <a:pt x="101" y="4"/>
                      <a:pt x="102" y="5"/>
                    </a:cubicBezTo>
                    <a:cubicBezTo>
                      <a:pt x="112" y="50"/>
                      <a:pt x="112" y="50"/>
                      <a:pt x="112" y="50"/>
                    </a:cubicBezTo>
                    <a:cubicBezTo>
                      <a:pt x="124" y="5"/>
                      <a:pt x="124" y="5"/>
                      <a:pt x="124" y="5"/>
                    </a:cubicBezTo>
                    <a:cubicBezTo>
                      <a:pt x="124" y="4"/>
                      <a:pt x="124" y="3"/>
                      <a:pt x="125" y="2"/>
                    </a:cubicBezTo>
                    <a:cubicBezTo>
                      <a:pt x="125" y="2"/>
                      <a:pt x="126" y="2"/>
                      <a:pt x="127" y="2"/>
                    </a:cubicBezTo>
                    <a:cubicBezTo>
                      <a:pt x="134" y="2"/>
                      <a:pt x="134" y="2"/>
                      <a:pt x="134" y="2"/>
                    </a:cubicBezTo>
                    <a:cubicBezTo>
                      <a:pt x="135" y="2"/>
                      <a:pt x="135" y="2"/>
                      <a:pt x="135" y="3"/>
                    </a:cubicBezTo>
                    <a:cubicBezTo>
                      <a:pt x="135" y="4"/>
                      <a:pt x="135" y="4"/>
                      <a:pt x="135" y="4"/>
                    </a:cubicBezTo>
                    <a:cubicBezTo>
                      <a:pt x="135" y="5"/>
                      <a:pt x="135" y="5"/>
                      <a:pt x="135" y="6"/>
                    </a:cubicBezTo>
                    <a:cubicBezTo>
                      <a:pt x="119" y="57"/>
                      <a:pt x="119" y="57"/>
                      <a:pt x="119" y="57"/>
                    </a:cubicBezTo>
                    <a:cubicBezTo>
                      <a:pt x="118" y="59"/>
                      <a:pt x="118" y="60"/>
                      <a:pt x="117" y="60"/>
                    </a:cubicBezTo>
                    <a:cubicBezTo>
                      <a:pt x="117" y="61"/>
                      <a:pt x="116" y="61"/>
                      <a:pt x="115" y="61"/>
                    </a:cubicBezTo>
                    <a:cubicBezTo>
                      <a:pt x="109" y="61"/>
                      <a:pt x="109" y="61"/>
                      <a:pt x="109" y="61"/>
                    </a:cubicBezTo>
                    <a:cubicBezTo>
                      <a:pt x="108" y="61"/>
                      <a:pt x="107" y="61"/>
                      <a:pt x="106" y="60"/>
                    </a:cubicBezTo>
                    <a:cubicBezTo>
                      <a:pt x="106" y="60"/>
                      <a:pt x="105" y="59"/>
                      <a:pt x="105" y="57"/>
                    </a:cubicBezTo>
                    <a:cubicBezTo>
                      <a:pt x="95" y="15"/>
                      <a:pt x="95" y="15"/>
                      <a:pt x="95" y="15"/>
                    </a:cubicBezTo>
                    <a:cubicBezTo>
                      <a:pt x="84" y="57"/>
                      <a:pt x="84" y="57"/>
                      <a:pt x="84" y="57"/>
                    </a:cubicBezTo>
                    <a:cubicBezTo>
                      <a:pt x="84" y="59"/>
                      <a:pt x="84" y="60"/>
                      <a:pt x="83" y="60"/>
                    </a:cubicBezTo>
                    <a:cubicBezTo>
                      <a:pt x="83" y="61"/>
                      <a:pt x="82" y="61"/>
                      <a:pt x="80" y="61"/>
                    </a:cubicBezTo>
                    <a:lnTo>
                      <a:pt x="75" y="61"/>
                    </a:lnTo>
                    <a:close/>
                    <a:moveTo>
                      <a:pt x="160" y="62"/>
                    </a:moveTo>
                    <a:cubicBezTo>
                      <a:pt x="157" y="62"/>
                      <a:pt x="153" y="62"/>
                      <a:pt x="150" y="61"/>
                    </a:cubicBezTo>
                    <a:cubicBezTo>
                      <a:pt x="147" y="61"/>
                      <a:pt x="144" y="60"/>
                      <a:pt x="142" y="59"/>
                    </a:cubicBezTo>
                    <a:cubicBezTo>
                      <a:pt x="141" y="58"/>
                      <a:pt x="141" y="57"/>
                      <a:pt x="140" y="57"/>
                    </a:cubicBezTo>
                    <a:cubicBezTo>
                      <a:pt x="140" y="56"/>
                      <a:pt x="140" y="56"/>
                      <a:pt x="140" y="55"/>
                    </a:cubicBezTo>
                    <a:cubicBezTo>
                      <a:pt x="140" y="52"/>
                      <a:pt x="140" y="52"/>
                      <a:pt x="140" y="52"/>
                    </a:cubicBezTo>
                    <a:cubicBezTo>
                      <a:pt x="140" y="50"/>
                      <a:pt x="140" y="49"/>
                      <a:pt x="141" y="49"/>
                    </a:cubicBezTo>
                    <a:cubicBezTo>
                      <a:pt x="142" y="49"/>
                      <a:pt x="142" y="50"/>
                      <a:pt x="143" y="50"/>
                    </a:cubicBezTo>
                    <a:cubicBezTo>
                      <a:pt x="143" y="50"/>
                      <a:pt x="144" y="50"/>
                      <a:pt x="144" y="50"/>
                    </a:cubicBezTo>
                    <a:cubicBezTo>
                      <a:pt x="147" y="51"/>
                      <a:pt x="149" y="52"/>
                      <a:pt x="152" y="53"/>
                    </a:cubicBezTo>
                    <a:cubicBezTo>
                      <a:pt x="154" y="53"/>
                      <a:pt x="157" y="54"/>
                      <a:pt x="160" y="54"/>
                    </a:cubicBezTo>
                    <a:cubicBezTo>
                      <a:pt x="164" y="54"/>
                      <a:pt x="167" y="53"/>
                      <a:pt x="169" y="51"/>
                    </a:cubicBezTo>
                    <a:cubicBezTo>
                      <a:pt x="172" y="50"/>
                      <a:pt x="173" y="48"/>
                      <a:pt x="173" y="45"/>
                    </a:cubicBezTo>
                    <a:cubicBezTo>
                      <a:pt x="173" y="43"/>
                      <a:pt x="172" y="42"/>
                      <a:pt x="171" y="40"/>
                    </a:cubicBezTo>
                    <a:cubicBezTo>
                      <a:pt x="170" y="39"/>
                      <a:pt x="167" y="38"/>
                      <a:pt x="164" y="37"/>
                    </a:cubicBezTo>
                    <a:cubicBezTo>
                      <a:pt x="154" y="34"/>
                      <a:pt x="154" y="34"/>
                      <a:pt x="154" y="34"/>
                    </a:cubicBezTo>
                    <a:cubicBezTo>
                      <a:pt x="150" y="32"/>
                      <a:pt x="146" y="30"/>
                      <a:pt x="144" y="27"/>
                    </a:cubicBezTo>
                    <a:cubicBezTo>
                      <a:pt x="142" y="24"/>
                      <a:pt x="141" y="21"/>
                      <a:pt x="141" y="17"/>
                    </a:cubicBezTo>
                    <a:cubicBezTo>
                      <a:pt x="141" y="15"/>
                      <a:pt x="141" y="12"/>
                      <a:pt x="142" y="10"/>
                    </a:cubicBezTo>
                    <a:cubicBezTo>
                      <a:pt x="144" y="8"/>
                      <a:pt x="145" y="6"/>
                      <a:pt x="147" y="5"/>
                    </a:cubicBezTo>
                    <a:cubicBezTo>
                      <a:pt x="149" y="3"/>
                      <a:pt x="151" y="2"/>
                      <a:pt x="154" y="1"/>
                    </a:cubicBezTo>
                    <a:cubicBezTo>
                      <a:pt x="157" y="0"/>
                      <a:pt x="159" y="0"/>
                      <a:pt x="162" y="0"/>
                    </a:cubicBezTo>
                    <a:cubicBezTo>
                      <a:pt x="164" y="0"/>
                      <a:pt x="165" y="0"/>
                      <a:pt x="167" y="0"/>
                    </a:cubicBezTo>
                    <a:cubicBezTo>
                      <a:pt x="168" y="0"/>
                      <a:pt x="170" y="1"/>
                      <a:pt x="171" y="1"/>
                    </a:cubicBezTo>
                    <a:cubicBezTo>
                      <a:pt x="173" y="1"/>
                      <a:pt x="174" y="2"/>
                      <a:pt x="175" y="2"/>
                    </a:cubicBezTo>
                    <a:cubicBezTo>
                      <a:pt x="176" y="2"/>
                      <a:pt x="177" y="3"/>
                      <a:pt x="178" y="3"/>
                    </a:cubicBezTo>
                    <a:cubicBezTo>
                      <a:pt x="179" y="4"/>
                      <a:pt x="179" y="4"/>
                      <a:pt x="180" y="5"/>
                    </a:cubicBezTo>
                    <a:cubicBezTo>
                      <a:pt x="180" y="5"/>
                      <a:pt x="180" y="6"/>
                      <a:pt x="180" y="7"/>
                    </a:cubicBezTo>
                    <a:cubicBezTo>
                      <a:pt x="180" y="10"/>
                      <a:pt x="180" y="10"/>
                      <a:pt x="180" y="10"/>
                    </a:cubicBezTo>
                    <a:cubicBezTo>
                      <a:pt x="180" y="12"/>
                      <a:pt x="180" y="12"/>
                      <a:pt x="179" y="12"/>
                    </a:cubicBezTo>
                    <a:cubicBezTo>
                      <a:pt x="178" y="12"/>
                      <a:pt x="177" y="12"/>
                      <a:pt x="176" y="12"/>
                    </a:cubicBezTo>
                    <a:cubicBezTo>
                      <a:pt x="172" y="10"/>
                      <a:pt x="168" y="9"/>
                      <a:pt x="163" y="9"/>
                    </a:cubicBezTo>
                    <a:cubicBezTo>
                      <a:pt x="160" y="9"/>
                      <a:pt x="157" y="10"/>
                      <a:pt x="155" y="11"/>
                    </a:cubicBezTo>
                    <a:cubicBezTo>
                      <a:pt x="153" y="12"/>
                      <a:pt x="151" y="14"/>
                      <a:pt x="151" y="17"/>
                    </a:cubicBezTo>
                    <a:cubicBezTo>
                      <a:pt x="151" y="19"/>
                      <a:pt x="152" y="20"/>
                      <a:pt x="153" y="21"/>
                    </a:cubicBezTo>
                    <a:cubicBezTo>
                      <a:pt x="155" y="23"/>
                      <a:pt x="157" y="24"/>
                      <a:pt x="161" y="25"/>
                    </a:cubicBezTo>
                    <a:cubicBezTo>
                      <a:pt x="170" y="28"/>
                      <a:pt x="170" y="28"/>
                      <a:pt x="170" y="28"/>
                    </a:cubicBezTo>
                    <a:cubicBezTo>
                      <a:pt x="175" y="30"/>
                      <a:pt x="178" y="32"/>
                      <a:pt x="181" y="35"/>
                    </a:cubicBezTo>
                    <a:cubicBezTo>
                      <a:pt x="183" y="37"/>
                      <a:pt x="184" y="40"/>
                      <a:pt x="184" y="44"/>
                    </a:cubicBezTo>
                    <a:cubicBezTo>
                      <a:pt x="184" y="47"/>
                      <a:pt x="183" y="49"/>
                      <a:pt x="182" y="52"/>
                    </a:cubicBezTo>
                    <a:cubicBezTo>
                      <a:pt x="181" y="54"/>
                      <a:pt x="179" y="56"/>
                      <a:pt x="177" y="57"/>
                    </a:cubicBezTo>
                    <a:cubicBezTo>
                      <a:pt x="175" y="59"/>
                      <a:pt x="172" y="60"/>
                      <a:pt x="170" y="61"/>
                    </a:cubicBezTo>
                    <a:cubicBezTo>
                      <a:pt x="167" y="62"/>
                      <a:pt x="164" y="62"/>
                      <a:pt x="160"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0">
                <a:extLst>
                  <a:ext uri="{FF2B5EF4-FFF2-40B4-BE49-F238E27FC236}">
                    <a16:creationId xmlns:a16="http://schemas.microsoft.com/office/drawing/2014/main" id="{F4E8F9D4-9460-4791-9700-C12C848A489F}"/>
                  </a:ext>
                </a:extLst>
              </p:cNvPr>
              <p:cNvSpPr>
                <a:spLocks/>
              </p:cNvSpPr>
              <p:nvPr/>
            </p:nvSpPr>
            <p:spPr bwMode="auto">
              <a:xfrm>
                <a:off x="2669" y="1658"/>
                <a:ext cx="385" cy="88"/>
              </a:xfrm>
              <a:custGeom>
                <a:avLst/>
                <a:gdLst>
                  <a:gd name="T0" fmla="*/ 182 w 185"/>
                  <a:gd name="T1" fmla="*/ 17 h 42"/>
                  <a:gd name="T2" fmla="*/ 101 w 185"/>
                  <a:gd name="T3" fmla="*/ 42 h 42"/>
                  <a:gd name="T4" fmla="*/ 2 w 185"/>
                  <a:gd name="T5" fmla="*/ 4 h 42"/>
                  <a:gd name="T6" fmla="*/ 4 w 185"/>
                  <a:gd name="T7" fmla="*/ 1 h 42"/>
                  <a:gd name="T8" fmla="*/ 103 w 185"/>
                  <a:gd name="T9" fmla="*/ 28 h 42"/>
                  <a:gd name="T10" fmla="*/ 179 w 185"/>
                  <a:gd name="T11" fmla="*/ 12 h 42"/>
                  <a:gd name="T12" fmla="*/ 182 w 185"/>
                  <a:gd name="T13" fmla="*/ 17 h 42"/>
                </a:gdLst>
                <a:ahLst/>
                <a:cxnLst>
                  <a:cxn ang="0">
                    <a:pos x="T0" y="T1"/>
                  </a:cxn>
                  <a:cxn ang="0">
                    <a:pos x="T2" y="T3"/>
                  </a:cxn>
                  <a:cxn ang="0">
                    <a:pos x="T4" y="T5"/>
                  </a:cxn>
                  <a:cxn ang="0">
                    <a:pos x="T6" y="T7"/>
                  </a:cxn>
                  <a:cxn ang="0">
                    <a:pos x="T8" y="T9"/>
                  </a:cxn>
                  <a:cxn ang="0">
                    <a:pos x="T10" y="T11"/>
                  </a:cxn>
                  <a:cxn ang="0">
                    <a:pos x="T12" y="T13"/>
                  </a:cxn>
                </a:cxnLst>
                <a:rect l="0" t="0" r="r" b="b"/>
                <a:pathLst>
                  <a:path w="185" h="42">
                    <a:moveTo>
                      <a:pt x="182" y="17"/>
                    </a:moveTo>
                    <a:cubicBezTo>
                      <a:pt x="160" y="33"/>
                      <a:pt x="128" y="42"/>
                      <a:pt x="101" y="42"/>
                    </a:cubicBezTo>
                    <a:cubicBezTo>
                      <a:pt x="62" y="42"/>
                      <a:pt x="28" y="28"/>
                      <a:pt x="2" y="4"/>
                    </a:cubicBezTo>
                    <a:cubicBezTo>
                      <a:pt x="0" y="2"/>
                      <a:pt x="2" y="0"/>
                      <a:pt x="4" y="1"/>
                    </a:cubicBezTo>
                    <a:cubicBezTo>
                      <a:pt x="32" y="18"/>
                      <a:pt x="67" y="28"/>
                      <a:pt x="103" y="28"/>
                    </a:cubicBezTo>
                    <a:cubicBezTo>
                      <a:pt x="127" y="28"/>
                      <a:pt x="154" y="23"/>
                      <a:pt x="179" y="12"/>
                    </a:cubicBezTo>
                    <a:cubicBezTo>
                      <a:pt x="182" y="11"/>
                      <a:pt x="185" y="15"/>
                      <a:pt x="18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1">
                <a:extLst>
                  <a:ext uri="{FF2B5EF4-FFF2-40B4-BE49-F238E27FC236}">
                    <a16:creationId xmlns:a16="http://schemas.microsoft.com/office/drawing/2014/main" id="{934D87B0-19D9-43E3-B581-0A8476382A38}"/>
                  </a:ext>
                </a:extLst>
              </p:cNvPr>
              <p:cNvSpPr>
                <a:spLocks/>
              </p:cNvSpPr>
              <p:nvPr/>
            </p:nvSpPr>
            <p:spPr bwMode="auto">
              <a:xfrm>
                <a:off x="3008" y="1645"/>
                <a:ext cx="83" cy="86"/>
              </a:xfrm>
              <a:custGeom>
                <a:avLst/>
                <a:gdLst>
                  <a:gd name="T0" fmla="*/ 28 w 40"/>
                  <a:gd name="T1" fmla="*/ 13 h 41"/>
                  <a:gd name="T2" fmla="*/ 2 w 40"/>
                  <a:gd name="T3" fmla="*/ 12 h 41"/>
                  <a:gd name="T4" fmla="*/ 2 w 40"/>
                  <a:gd name="T5" fmla="*/ 9 h 41"/>
                  <a:gd name="T6" fmla="*/ 37 w 40"/>
                  <a:gd name="T7" fmla="*/ 6 h 41"/>
                  <a:gd name="T8" fmla="*/ 25 w 40"/>
                  <a:gd name="T9" fmla="*/ 39 h 41"/>
                  <a:gd name="T10" fmla="*/ 22 w 40"/>
                  <a:gd name="T11" fmla="*/ 38 h 41"/>
                  <a:gd name="T12" fmla="*/ 28 w 40"/>
                  <a:gd name="T13" fmla="*/ 13 h 41"/>
                </a:gdLst>
                <a:ahLst/>
                <a:cxnLst>
                  <a:cxn ang="0">
                    <a:pos x="T0" y="T1"/>
                  </a:cxn>
                  <a:cxn ang="0">
                    <a:pos x="T2" y="T3"/>
                  </a:cxn>
                  <a:cxn ang="0">
                    <a:pos x="T4" y="T5"/>
                  </a:cxn>
                  <a:cxn ang="0">
                    <a:pos x="T6" y="T7"/>
                  </a:cxn>
                  <a:cxn ang="0">
                    <a:pos x="T8" y="T9"/>
                  </a:cxn>
                  <a:cxn ang="0">
                    <a:pos x="T10" y="T11"/>
                  </a:cxn>
                  <a:cxn ang="0">
                    <a:pos x="T12" y="T13"/>
                  </a:cxn>
                </a:cxnLst>
                <a:rect l="0" t="0" r="r" b="b"/>
                <a:pathLst>
                  <a:path w="40" h="41">
                    <a:moveTo>
                      <a:pt x="28" y="13"/>
                    </a:moveTo>
                    <a:cubicBezTo>
                      <a:pt x="25" y="9"/>
                      <a:pt x="9" y="11"/>
                      <a:pt x="2" y="12"/>
                    </a:cubicBezTo>
                    <a:cubicBezTo>
                      <a:pt x="0" y="12"/>
                      <a:pt x="0" y="10"/>
                      <a:pt x="2" y="9"/>
                    </a:cubicBezTo>
                    <a:cubicBezTo>
                      <a:pt x="14" y="0"/>
                      <a:pt x="35" y="3"/>
                      <a:pt x="37" y="6"/>
                    </a:cubicBezTo>
                    <a:cubicBezTo>
                      <a:pt x="40" y="9"/>
                      <a:pt x="37" y="29"/>
                      <a:pt x="25" y="39"/>
                    </a:cubicBezTo>
                    <a:cubicBezTo>
                      <a:pt x="23" y="41"/>
                      <a:pt x="21" y="40"/>
                      <a:pt x="22" y="38"/>
                    </a:cubicBezTo>
                    <a:cubicBezTo>
                      <a:pt x="25" y="31"/>
                      <a:pt x="31" y="16"/>
                      <a:pt x="28"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0" name="Connector: Elbow 9">
            <a:extLst>
              <a:ext uri="{FF2B5EF4-FFF2-40B4-BE49-F238E27FC236}">
                <a16:creationId xmlns:a16="http://schemas.microsoft.com/office/drawing/2014/main" id="{A2FE6E81-C04A-4F9F-9EB9-65086A9F6B14}"/>
              </a:ext>
            </a:extLst>
          </p:cNvPr>
          <p:cNvCxnSpPr>
            <a:cxnSpLocks/>
            <a:stCxn id="39" idx="0"/>
          </p:cNvCxnSpPr>
          <p:nvPr/>
        </p:nvCxnSpPr>
        <p:spPr>
          <a:xfrm rot="5400000" flipH="1" flipV="1">
            <a:off x="3050154" y="1863338"/>
            <a:ext cx="793366" cy="1692073"/>
          </a:xfrm>
          <a:prstGeom prst="bentConnector3">
            <a:avLst/>
          </a:prstGeom>
          <a:noFill/>
          <a:ln w="6350">
            <a:solidFill>
              <a:schemeClr val="accent1"/>
            </a:solidFill>
            <a:prstDash val="dash"/>
            <a:tailEnd type="arrow"/>
          </a:ln>
        </p:spPr>
        <p:style>
          <a:lnRef idx="2">
            <a:schemeClr val="accent1"/>
          </a:lnRef>
          <a:fillRef idx="1">
            <a:schemeClr val="lt1"/>
          </a:fillRef>
          <a:effectRef idx="0">
            <a:schemeClr val="accent1"/>
          </a:effectRef>
          <a:fontRef idx="minor">
            <a:schemeClr val="dk1"/>
          </a:fontRef>
        </p:style>
      </p:cxnSp>
      <p:cxnSp>
        <p:nvCxnSpPr>
          <p:cNvPr id="12" name="Straight Arrow Connector 11">
            <a:extLst>
              <a:ext uri="{FF2B5EF4-FFF2-40B4-BE49-F238E27FC236}">
                <a16:creationId xmlns:a16="http://schemas.microsoft.com/office/drawing/2014/main" id="{84DF4DEB-84FC-4F92-892F-C615727AC6D5}"/>
              </a:ext>
            </a:extLst>
          </p:cNvPr>
          <p:cNvCxnSpPr>
            <a:cxnSpLocks/>
            <a:stCxn id="45" idx="0"/>
          </p:cNvCxnSpPr>
          <p:nvPr/>
        </p:nvCxnSpPr>
        <p:spPr>
          <a:xfrm flipV="1">
            <a:off x="4572000" y="2312691"/>
            <a:ext cx="0" cy="793366"/>
          </a:xfrm>
          <a:prstGeom prst="straightConnector1">
            <a:avLst/>
          </a:prstGeom>
          <a:noFill/>
          <a:ln w="6350">
            <a:solidFill>
              <a:schemeClr val="accent1"/>
            </a:solidFill>
            <a:prstDash val="dash"/>
            <a:tailEnd type="arrow"/>
          </a:ln>
        </p:spPr>
        <p:style>
          <a:lnRef idx="2">
            <a:schemeClr val="accent1"/>
          </a:lnRef>
          <a:fillRef idx="1">
            <a:schemeClr val="lt1"/>
          </a:fillRef>
          <a:effectRef idx="0">
            <a:schemeClr val="accent1"/>
          </a:effectRef>
          <a:fontRef idx="minor">
            <a:schemeClr val="dk1"/>
          </a:fontRef>
        </p:style>
      </p:cxnSp>
      <p:cxnSp>
        <p:nvCxnSpPr>
          <p:cNvPr id="71" name="Connector: Elbow 70">
            <a:extLst>
              <a:ext uri="{FF2B5EF4-FFF2-40B4-BE49-F238E27FC236}">
                <a16:creationId xmlns:a16="http://schemas.microsoft.com/office/drawing/2014/main" id="{F06E7C68-3B9B-4E42-A594-D4EC749AB9FD}"/>
              </a:ext>
            </a:extLst>
          </p:cNvPr>
          <p:cNvCxnSpPr>
            <a:cxnSpLocks/>
            <a:stCxn id="50" idx="0"/>
          </p:cNvCxnSpPr>
          <p:nvPr/>
        </p:nvCxnSpPr>
        <p:spPr>
          <a:xfrm rot="16200000" flipV="1">
            <a:off x="5300481" y="1863336"/>
            <a:ext cx="793366" cy="1692075"/>
          </a:xfrm>
          <a:prstGeom prst="bentConnector3">
            <a:avLst/>
          </a:prstGeom>
          <a:noFill/>
          <a:ln w="6350">
            <a:solidFill>
              <a:schemeClr val="accent1"/>
            </a:solidFill>
            <a:prstDash val="dash"/>
            <a:tailEnd type="arrow"/>
          </a:ln>
        </p:spPr>
        <p:style>
          <a:lnRef idx="2">
            <a:schemeClr val="accent1"/>
          </a:lnRef>
          <a:fillRef idx="1">
            <a:schemeClr val="lt1"/>
          </a:fillRef>
          <a:effectRef idx="0">
            <a:schemeClr val="accent1"/>
          </a:effectRef>
          <a:fontRef idx="minor">
            <a:schemeClr val="dk1"/>
          </a:fontRef>
        </p:style>
      </p:cxnSp>
      <p:cxnSp>
        <p:nvCxnSpPr>
          <p:cNvPr id="74" name="Straight Arrow Connector 73">
            <a:extLst>
              <a:ext uri="{FF2B5EF4-FFF2-40B4-BE49-F238E27FC236}">
                <a16:creationId xmlns:a16="http://schemas.microsoft.com/office/drawing/2014/main" id="{1A3DDFA0-5F92-4234-9696-1B1EC26DA278}"/>
              </a:ext>
            </a:extLst>
          </p:cNvPr>
          <p:cNvCxnSpPr>
            <a:cxnSpLocks/>
          </p:cNvCxnSpPr>
          <p:nvPr/>
        </p:nvCxnSpPr>
        <p:spPr>
          <a:xfrm flipV="1">
            <a:off x="2637952" y="1456351"/>
            <a:ext cx="1029131" cy="0"/>
          </a:xfrm>
          <a:prstGeom prst="straightConnector1">
            <a:avLst/>
          </a:prstGeom>
          <a:noFill/>
          <a:ln w="6350">
            <a:solidFill>
              <a:schemeClr val="accent1"/>
            </a:solidFill>
            <a:prstDash val="dash"/>
            <a:tailEnd type="arrow"/>
          </a:ln>
        </p:spPr>
        <p:style>
          <a:lnRef idx="2">
            <a:schemeClr val="accent1"/>
          </a:lnRef>
          <a:fillRef idx="1">
            <a:schemeClr val="lt1"/>
          </a:fillRef>
          <a:effectRef idx="0">
            <a:schemeClr val="accent1"/>
          </a:effectRef>
          <a:fontRef idx="minor">
            <a:schemeClr val="dk1"/>
          </a:fontRef>
        </p:style>
      </p:cxnSp>
      <p:sp>
        <p:nvSpPr>
          <p:cNvPr id="75" name="TextBox 74">
            <a:extLst>
              <a:ext uri="{FF2B5EF4-FFF2-40B4-BE49-F238E27FC236}">
                <a16:creationId xmlns:a16="http://schemas.microsoft.com/office/drawing/2014/main" id="{91D7D896-36B5-4091-8258-7A19CD2524BA}"/>
              </a:ext>
            </a:extLst>
          </p:cNvPr>
          <p:cNvSpPr txBox="1"/>
          <p:nvPr/>
        </p:nvSpPr>
        <p:spPr>
          <a:xfrm>
            <a:off x="1504780" y="1988138"/>
            <a:ext cx="1114425" cy="307777"/>
          </a:xfrm>
          <a:prstGeom prst="rect">
            <a:avLst/>
          </a:prstGeom>
          <a:noFill/>
        </p:spPr>
        <p:txBody>
          <a:bodyPr wrap="square" rtlCol="0">
            <a:spAutoFit/>
          </a:bodyPr>
          <a:lstStyle/>
          <a:p>
            <a:pPr algn="ctr" defTabSz="685800"/>
            <a:r>
              <a:rPr lang="en-US" sz="1400" dirty="0" err="1">
                <a:solidFill>
                  <a:schemeClr val="bg1"/>
                </a:solidFill>
              </a:rPr>
              <a:t>Kubectl</a:t>
            </a:r>
            <a:endParaRPr lang="en-US" sz="1400" dirty="0">
              <a:solidFill>
                <a:schemeClr val="bg1"/>
              </a:solidFill>
            </a:endParaRPr>
          </a:p>
        </p:txBody>
      </p:sp>
      <p:grpSp>
        <p:nvGrpSpPr>
          <p:cNvPr id="46" name="Group 45">
            <a:extLst>
              <a:ext uri="{FF2B5EF4-FFF2-40B4-BE49-F238E27FC236}">
                <a16:creationId xmlns:a16="http://schemas.microsoft.com/office/drawing/2014/main" id="{F6091697-F382-4B78-8CBD-86A70F3E043E}"/>
              </a:ext>
            </a:extLst>
          </p:cNvPr>
          <p:cNvGrpSpPr/>
          <p:nvPr/>
        </p:nvGrpSpPr>
        <p:grpSpPr>
          <a:xfrm>
            <a:off x="1487837" y="1025290"/>
            <a:ext cx="1148310" cy="859736"/>
            <a:chOff x="4716548" y="461654"/>
            <a:chExt cx="1748794" cy="1309318"/>
          </a:xfrm>
        </p:grpSpPr>
        <p:grpSp>
          <p:nvGrpSpPr>
            <p:cNvPr id="47" name="Group 46">
              <a:extLst>
                <a:ext uri="{FF2B5EF4-FFF2-40B4-BE49-F238E27FC236}">
                  <a16:creationId xmlns:a16="http://schemas.microsoft.com/office/drawing/2014/main" id="{5C2684F3-B3BC-4522-9087-66365A0ABB70}"/>
                </a:ext>
              </a:extLst>
            </p:cNvPr>
            <p:cNvGrpSpPr/>
            <p:nvPr/>
          </p:nvGrpSpPr>
          <p:grpSpPr>
            <a:xfrm>
              <a:off x="4716548" y="461654"/>
              <a:ext cx="1748794" cy="1309318"/>
              <a:chOff x="4716548" y="461654"/>
              <a:chExt cx="1748794" cy="1309318"/>
            </a:xfrm>
          </p:grpSpPr>
          <p:sp>
            <p:nvSpPr>
              <p:cNvPr id="73" name="Rectangle: Rounded Corners 72">
                <a:extLst>
                  <a:ext uri="{FF2B5EF4-FFF2-40B4-BE49-F238E27FC236}">
                    <a16:creationId xmlns:a16="http://schemas.microsoft.com/office/drawing/2014/main" id="{C1D40322-B57B-4B6E-AF51-0F2691A083E7}"/>
                  </a:ext>
                </a:extLst>
              </p:cNvPr>
              <p:cNvSpPr/>
              <p:nvPr/>
            </p:nvSpPr>
            <p:spPr>
              <a:xfrm>
                <a:off x="4716548" y="461654"/>
                <a:ext cx="1748794" cy="1116240"/>
              </a:xfrm>
              <a:prstGeom prst="roundRect">
                <a:avLst>
                  <a:gd name="adj" fmla="val 4249"/>
                </a:avLst>
              </a:prstGeom>
              <a:gradFill rotWithShape="1">
                <a:gsLst>
                  <a:gs pos="1961">
                    <a:srgbClr val="474746">
                      <a:alpha val="20000"/>
                    </a:srgbClr>
                  </a:gs>
                  <a:gs pos="100000">
                    <a:srgbClr val="474746">
                      <a:alpha val="10000"/>
                    </a:srgbClr>
                  </a:gs>
                </a:gsLst>
                <a:lin ang="5400000" scaled="0"/>
              </a:gradFill>
              <a:ln w="222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76" name="Rectangle: Rounded Corners 75">
                <a:extLst>
                  <a:ext uri="{FF2B5EF4-FFF2-40B4-BE49-F238E27FC236}">
                    <a16:creationId xmlns:a16="http://schemas.microsoft.com/office/drawing/2014/main" id="{D2CCB40F-BDDB-45B9-ADFB-873AB0BACD3E}"/>
                  </a:ext>
                </a:extLst>
              </p:cNvPr>
              <p:cNvSpPr/>
              <p:nvPr/>
            </p:nvSpPr>
            <p:spPr>
              <a:xfrm>
                <a:off x="4780769" y="513768"/>
                <a:ext cx="1620352" cy="1012012"/>
              </a:xfrm>
              <a:prstGeom prst="roundRect">
                <a:avLst>
                  <a:gd name="adj" fmla="val 0"/>
                </a:avLst>
              </a:prstGeom>
              <a:no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77" name="Rectangle 76">
                <a:extLst>
                  <a:ext uri="{FF2B5EF4-FFF2-40B4-BE49-F238E27FC236}">
                    <a16:creationId xmlns:a16="http://schemas.microsoft.com/office/drawing/2014/main" id="{DAD41027-74F7-4FD8-BCAF-8F96B2BF45F8}"/>
                  </a:ext>
                </a:extLst>
              </p:cNvPr>
              <p:cNvSpPr/>
              <p:nvPr/>
            </p:nvSpPr>
            <p:spPr>
              <a:xfrm>
                <a:off x="5428469" y="1577332"/>
                <a:ext cx="324953" cy="119940"/>
              </a:xfrm>
              <a:prstGeom prst="rect">
                <a:avLst/>
              </a:prstGeom>
              <a:noFill/>
              <a:ln w="222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78" name="Rectangle 77">
                <a:extLst>
                  <a:ext uri="{FF2B5EF4-FFF2-40B4-BE49-F238E27FC236}">
                    <a16:creationId xmlns:a16="http://schemas.microsoft.com/office/drawing/2014/main" id="{59C6FA5A-F0B8-4E99-B639-2A549494CBA7}"/>
                  </a:ext>
                </a:extLst>
              </p:cNvPr>
              <p:cNvSpPr/>
              <p:nvPr/>
            </p:nvSpPr>
            <p:spPr>
              <a:xfrm>
                <a:off x="5182965" y="1699495"/>
                <a:ext cx="815960" cy="71477"/>
              </a:xfrm>
              <a:prstGeom prst="rect">
                <a:avLst/>
              </a:prstGeom>
              <a:noFill/>
              <a:ln w="222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grpSp>
        <p:cxnSp>
          <p:nvCxnSpPr>
            <p:cNvPr id="48" name="Straight Connector 47">
              <a:extLst>
                <a:ext uri="{FF2B5EF4-FFF2-40B4-BE49-F238E27FC236}">
                  <a16:creationId xmlns:a16="http://schemas.microsoft.com/office/drawing/2014/main" id="{3E7BEC11-7074-4564-AED0-870BCEFBBF61}"/>
                </a:ext>
              </a:extLst>
            </p:cNvPr>
            <p:cNvCxnSpPr>
              <a:cxnSpLocks/>
            </p:cNvCxnSpPr>
            <p:nvPr/>
          </p:nvCxnSpPr>
          <p:spPr>
            <a:xfrm>
              <a:off x="4780128" y="617940"/>
              <a:ext cx="1620672" cy="0"/>
            </a:xfrm>
            <a:prstGeom prst="line">
              <a:avLst/>
            </a:prstGeom>
            <a:noFill/>
            <a:ln w="19050" cap="flat" cmpd="sng" algn="ctr">
              <a:solidFill>
                <a:sysClr val="window" lastClr="FFFFFF"/>
              </a:solidFill>
              <a:prstDash val="solid"/>
            </a:ln>
            <a:effectLst/>
          </p:spPr>
        </p:cxnSp>
        <p:grpSp>
          <p:nvGrpSpPr>
            <p:cNvPr id="49" name="Group 48">
              <a:extLst>
                <a:ext uri="{FF2B5EF4-FFF2-40B4-BE49-F238E27FC236}">
                  <a16:creationId xmlns:a16="http://schemas.microsoft.com/office/drawing/2014/main" id="{220CBE48-999D-4EFB-B6D0-012645CBC786}"/>
                </a:ext>
              </a:extLst>
            </p:cNvPr>
            <p:cNvGrpSpPr/>
            <p:nvPr/>
          </p:nvGrpSpPr>
          <p:grpSpPr>
            <a:xfrm>
              <a:off x="6175612" y="551425"/>
              <a:ext cx="183714" cy="36577"/>
              <a:chOff x="6175612" y="544281"/>
              <a:chExt cx="183714" cy="36577"/>
            </a:xfrm>
          </p:grpSpPr>
          <p:sp>
            <p:nvSpPr>
              <p:cNvPr id="68" name="Oval 67">
                <a:extLst>
                  <a:ext uri="{FF2B5EF4-FFF2-40B4-BE49-F238E27FC236}">
                    <a16:creationId xmlns:a16="http://schemas.microsoft.com/office/drawing/2014/main" id="{AD0816C8-F717-4A40-AFA9-507F34864E12}"/>
                  </a:ext>
                </a:extLst>
              </p:cNvPr>
              <p:cNvSpPr/>
              <p:nvPr/>
            </p:nvSpPr>
            <p:spPr>
              <a:xfrm>
                <a:off x="6175612" y="544282"/>
                <a:ext cx="36576" cy="36576"/>
              </a:xfrm>
              <a:prstGeom prst="ellipse">
                <a:avLst/>
              </a:prstGeom>
              <a:solidFill>
                <a:srgbClr val="474746"/>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69" name="Oval 68">
                <a:extLst>
                  <a:ext uri="{FF2B5EF4-FFF2-40B4-BE49-F238E27FC236}">
                    <a16:creationId xmlns:a16="http://schemas.microsoft.com/office/drawing/2014/main" id="{5CCF331E-4CF2-4324-8E4D-524DFEBBCCF8}"/>
                  </a:ext>
                </a:extLst>
              </p:cNvPr>
              <p:cNvSpPr/>
              <p:nvPr/>
            </p:nvSpPr>
            <p:spPr>
              <a:xfrm>
                <a:off x="6249181" y="544282"/>
                <a:ext cx="36576" cy="36576"/>
              </a:xfrm>
              <a:prstGeom prst="ellipse">
                <a:avLst/>
              </a:prstGeom>
              <a:solidFill>
                <a:srgbClr val="474746"/>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70" name="Oval 69">
                <a:extLst>
                  <a:ext uri="{FF2B5EF4-FFF2-40B4-BE49-F238E27FC236}">
                    <a16:creationId xmlns:a16="http://schemas.microsoft.com/office/drawing/2014/main" id="{656FB467-7CD7-4763-9278-EE87A57BECD9}"/>
                  </a:ext>
                </a:extLst>
              </p:cNvPr>
              <p:cNvSpPr/>
              <p:nvPr/>
            </p:nvSpPr>
            <p:spPr>
              <a:xfrm>
                <a:off x="6322750" y="544281"/>
                <a:ext cx="36576" cy="36576"/>
              </a:xfrm>
              <a:prstGeom prst="ellipse">
                <a:avLst/>
              </a:prstGeom>
              <a:solidFill>
                <a:srgbClr val="474746"/>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grpSp>
      </p:grpSp>
      <p:pic>
        <p:nvPicPr>
          <p:cNvPr id="44" name="Picture 43">
            <a:extLst>
              <a:ext uri="{FF2B5EF4-FFF2-40B4-BE49-F238E27FC236}">
                <a16:creationId xmlns:a16="http://schemas.microsoft.com/office/drawing/2014/main" id="{2EED68CE-6C6D-E342-B11D-33E2EA848A52}"/>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r="71140"/>
          <a:stretch/>
        </p:blipFill>
        <p:spPr>
          <a:xfrm>
            <a:off x="7993456" y="332279"/>
            <a:ext cx="984223" cy="911357"/>
          </a:xfrm>
          <a:prstGeom prst="rect">
            <a:avLst/>
          </a:prstGeom>
        </p:spPr>
      </p:pic>
    </p:spTree>
    <p:extLst>
      <p:ext uri="{BB962C8B-B14F-4D97-AF65-F5344CB8AC3E}">
        <p14:creationId xmlns:p14="http://schemas.microsoft.com/office/powerpoint/2010/main" val="191878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32FDF2-0F9E-1F48-A7C0-89C45C952FE1}"/>
              </a:ext>
            </a:extLst>
          </p:cNvPr>
          <p:cNvSpPr>
            <a:spLocks noGrp="1"/>
          </p:cNvSpPr>
          <p:nvPr>
            <p:ph type="title"/>
          </p:nvPr>
        </p:nvSpPr>
        <p:spPr/>
        <p:txBody>
          <a:bodyPr/>
          <a:lstStyle/>
          <a:p>
            <a:r>
              <a:rPr lang="en-US" dirty="0"/>
              <a:t>Application Deployment using Helm on Kubernetes</a:t>
            </a:r>
          </a:p>
        </p:txBody>
      </p:sp>
      <p:sp>
        <p:nvSpPr>
          <p:cNvPr id="7" name="Content Placeholder 6">
            <a:extLst>
              <a:ext uri="{FF2B5EF4-FFF2-40B4-BE49-F238E27FC236}">
                <a16:creationId xmlns:a16="http://schemas.microsoft.com/office/drawing/2014/main" id="{E072615D-6E47-3740-AEA1-280F28FB82CB}"/>
              </a:ext>
            </a:extLst>
          </p:cNvPr>
          <p:cNvSpPr>
            <a:spLocks noGrp="1"/>
          </p:cNvSpPr>
          <p:nvPr>
            <p:ph sz="half" idx="13"/>
          </p:nvPr>
        </p:nvSpPr>
        <p:spPr>
          <a:xfrm>
            <a:off x="4563454" y="1012507"/>
            <a:ext cx="4038600" cy="3616643"/>
          </a:xfrm>
        </p:spPr>
        <p:txBody>
          <a:bodyPr/>
          <a:lstStyle/>
          <a:p>
            <a:pPr marL="342900" indent="-342900">
              <a:buFont typeface="Arial" panose="020B0604020202020204" pitchFamily="34" charset="0"/>
              <a:buChar char="•"/>
            </a:pPr>
            <a:r>
              <a:rPr lang="en-US" dirty="0"/>
              <a:t>Templating and packaging tool for k8s apps</a:t>
            </a:r>
          </a:p>
          <a:p>
            <a:pPr marL="342900" indent="-342900">
              <a:buFont typeface="Arial" panose="020B0604020202020204" pitchFamily="34" charset="0"/>
              <a:buChar char="•"/>
            </a:pPr>
            <a:r>
              <a:rPr lang="en-US" dirty="0"/>
              <a:t>Chart: Bundle to represent k8s apps</a:t>
            </a:r>
          </a:p>
          <a:p>
            <a:pPr marL="342900" indent="-342900">
              <a:buFont typeface="Arial" panose="020B0604020202020204" pitchFamily="34" charset="0"/>
              <a:buChar char="•"/>
            </a:pPr>
            <a:r>
              <a:rPr lang="en-US" dirty="0"/>
              <a:t>Analogous to apt, yum, homebrew for k8s</a:t>
            </a:r>
          </a:p>
        </p:txBody>
      </p:sp>
      <p:sp>
        <p:nvSpPr>
          <p:cNvPr id="9" name="Rectangle 8">
            <a:extLst>
              <a:ext uri="{FF2B5EF4-FFF2-40B4-BE49-F238E27FC236}">
                <a16:creationId xmlns:a16="http://schemas.microsoft.com/office/drawing/2014/main" id="{A47E1FB3-A2FB-0A46-9407-FAB254DA667B}"/>
              </a:ext>
            </a:extLst>
          </p:cNvPr>
          <p:cNvSpPr/>
          <p:nvPr/>
        </p:nvSpPr>
        <p:spPr>
          <a:xfrm>
            <a:off x="571500" y="1012507"/>
            <a:ext cx="3794760" cy="3616643"/>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600"/>
              </a:spcBef>
            </a:pPr>
            <a:r>
              <a:rPr lang="en-US" sz="1600" b="1" dirty="0" err="1">
                <a:solidFill>
                  <a:schemeClr val="accent3">
                    <a:lumMod val="50000"/>
                  </a:schemeClr>
                </a:solidFill>
                <a:latin typeface="Lucida Console" panose="020B0609040504020204" pitchFamily="49" charset="0"/>
              </a:rPr>
              <a:t>Mychart</a:t>
            </a:r>
            <a:endParaRPr lang="en-US" sz="1600" b="1" dirty="0">
              <a:solidFill>
                <a:schemeClr val="accent3">
                  <a:lumMod val="50000"/>
                </a:schemeClr>
              </a:solidFill>
              <a:latin typeface="Lucida Console" panose="020B0609040504020204" pitchFamily="49" charset="0"/>
            </a:endParaRPr>
          </a:p>
          <a:p>
            <a:pPr>
              <a:spcBef>
                <a:spcPts val="600"/>
              </a:spcBef>
            </a:pPr>
            <a:r>
              <a:rPr lang="en-US" sz="1600" b="1" dirty="0">
                <a:solidFill>
                  <a:schemeClr val="accent3">
                    <a:lumMod val="50000"/>
                  </a:schemeClr>
                </a:solidFill>
                <a:latin typeface="Lucida Console" panose="020B0609040504020204" pitchFamily="49" charset="0"/>
              </a:rPr>
              <a:t>|-- </a:t>
            </a:r>
            <a:r>
              <a:rPr lang="en-US" sz="1600" b="1" dirty="0" err="1">
                <a:solidFill>
                  <a:schemeClr val="accent3">
                    <a:lumMod val="50000"/>
                  </a:schemeClr>
                </a:solidFill>
                <a:latin typeface="Lucida Console" panose="020B0609040504020204" pitchFamily="49" charset="0"/>
              </a:rPr>
              <a:t>Chart.yaml</a:t>
            </a:r>
            <a:endParaRPr lang="en-US" sz="1600" b="1" dirty="0">
              <a:solidFill>
                <a:schemeClr val="accent3">
                  <a:lumMod val="50000"/>
                </a:schemeClr>
              </a:solidFill>
              <a:latin typeface="Lucida Console" panose="020B0609040504020204" pitchFamily="49" charset="0"/>
            </a:endParaRPr>
          </a:p>
          <a:p>
            <a:pPr>
              <a:spcBef>
                <a:spcPts val="600"/>
              </a:spcBef>
            </a:pPr>
            <a:r>
              <a:rPr lang="en-US" sz="1600" b="1" dirty="0">
                <a:solidFill>
                  <a:schemeClr val="accent3">
                    <a:lumMod val="50000"/>
                  </a:schemeClr>
                </a:solidFill>
                <a:latin typeface="Lucida Console" panose="020B0609040504020204" pitchFamily="49" charset="0"/>
              </a:rPr>
              <a:t>|-- charts</a:t>
            </a:r>
          </a:p>
          <a:p>
            <a:pPr>
              <a:spcBef>
                <a:spcPts val="600"/>
              </a:spcBef>
            </a:pPr>
            <a:r>
              <a:rPr lang="en-US" sz="1600" b="1" dirty="0">
                <a:solidFill>
                  <a:schemeClr val="accent3">
                    <a:lumMod val="50000"/>
                  </a:schemeClr>
                </a:solidFill>
                <a:latin typeface="Lucida Console" panose="020B0609040504020204" pitchFamily="49" charset="0"/>
              </a:rPr>
              <a:t>|-- templates</a:t>
            </a:r>
          </a:p>
          <a:p>
            <a:pPr>
              <a:spcBef>
                <a:spcPts val="600"/>
              </a:spcBef>
            </a:pPr>
            <a:r>
              <a:rPr lang="en-US" sz="1600" b="1" dirty="0">
                <a:solidFill>
                  <a:schemeClr val="accent3">
                    <a:lumMod val="50000"/>
                  </a:schemeClr>
                </a:solidFill>
                <a:latin typeface="Lucida Console" panose="020B0609040504020204" pitchFamily="49" charset="0"/>
              </a:rPr>
              <a:t>|   |-- </a:t>
            </a:r>
            <a:r>
              <a:rPr lang="en-US" sz="1600" b="1" dirty="0" err="1">
                <a:solidFill>
                  <a:schemeClr val="accent3">
                    <a:lumMod val="50000"/>
                  </a:schemeClr>
                </a:solidFill>
                <a:latin typeface="Lucida Console" panose="020B0609040504020204" pitchFamily="49" charset="0"/>
              </a:rPr>
              <a:t>NOTES.txt</a:t>
            </a:r>
            <a:endParaRPr lang="en-US" sz="1600" b="1" dirty="0">
              <a:solidFill>
                <a:schemeClr val="accent3">
                  <a:lumMod val="50000"/>
                </a:schemeClr>
              </a:solidFill>
              <a:latin typeface="Lucida Console" panose="020B0609040504020204" pitchFamily="49" charset="0"/>
            </a:endParaRPr>
          </a:p>
          <a:p>
            <a:pPr>
              <a:spcBef>
                <a:spcPts val="600"/>
              </a:spcBef>
            </a:pPr>
            <a:r>
              <a:rPr lang="en-US" sz="1600" b="1" dirty="0">
                <a:solidFill>
                  <a:schemeClr val="accent3">
                    <a:lumMod val="50000"/>
                  </a:schemeClr>
                </a:solidFill>
                <a:latin typeface="Lucida Console" panose="020B0609040504020204" pitchFamily="49" charset="0"/>
              </a:rPr>
              <a:t>|   |-- _</a:t>
            </a:r>
            <a:r>
              <a:rPr lang="en-US" sz="1600" b="1" dirty="0" err="1">
                <a:solidFill>
                  <a:schemeClr val="accent3">
                    <a:lumMod val="50000"/>
                  </a:schemeClr>
                </a:solidFill>
                <a:latin typeface="Lucida Console" panose="020B0609040504020204" pitchFamily="49" charset="0"/>
              </a:rPr>
              <a:t>helpers.tpl</a:t>
            </a:r>
            <a:endParaRPr lang="en-US" sz="1600" b="1" dirty="0">
              <a:solidFill>
                <a:schemeClr val="accent3">
                  <a:lumMod val="50000"/>
                </a:schemeClr>
              </a:solidFill>
              <a:latin typeface="Lucida Console" panose="020B0609040504020204" pitchFamily="49" charset="0"/>
            </a:endParaRPr>
          </a:p>
          <a:p>
            <a:pPr>
              <a:spcBef>
                <a:spcPts val="600"/>
              </a:spcBef>
            </a:pPr>
            <a:r>
              <a:rPr lang="en-US" sz="1600" b="1" dirty="0">
                <a:solidFill>
                  <a:schemeClr val="accent3">
                    <a:lumMod val="50000"/>
                  </a:schemeClr>
                </a:solidFill>
                <a:latin typeface="Lucida Console" panose="020B0609040504020204" pitchFamily="49" charset="0"/>
              </a:rPr>
              <a:t>|   |-- </a:t>
            </a:r>
            <a:r>
              <a:rPr lang="en-US" sz="1600" b="1" dirty="0" err="1">
                <a:solidFill>
                  <a:schemeClr val="accent3">
                    <a:lumMod val="50000"/>
                  </a:schemeClr>
                </a:solidFill>
                <a:latin typeface="Lucida Console" panose="020B0609040504020204" pitchFamily="49" charset="0"/>
              </a:rPr>
              <a:t>deployment.yaml</a:t>
            </a:r>
            <a:endParaRPr lang="en-US" sz="1600" b="1" dirty="0">
              <a:solidFill>
                <a:schemeClr val="accent3">
                  <a:lumMod val="50000"/>
                </a:schemeClr>
              </a:solidFill>
              <a:latin typeface="Lucida Console" panose="020B0609040504020204" pitchFamily="49" charset="0"/>
            </a:endParaRPr>
          </a:p>
          <a:p>
            <a:pPr>
              <a:spcBef>
                <a:spcPts val="600"/>
              </a:spcBef>
            </a:pPr>
            <a:r>
              <a:rPr lang="en-US" sz="1600" b="1" dirty="0">
                <a:solidFill>
                  <a:schemeClr val="accent3">
                    <a:lumMod val="50000"/>
                  </a:schemeClr>
                </a:solidFill>
                <a:latin typeface="Lucida Console" panose="020B0609040504020204" pitchFamily="49" charset="0"/>
              </a:rPr>
              <a:t>|   |-- </a:t>
            </a:r>
            <a:r>
              <a:rPr lang="en-US" sz="1600" b="1" dirty="0" err="1">
                <a:solidFill>
                  <a:schemeClr val="accent3">
                    <a:lumMod val="50000"/>
                  </a:schemeClr>
                </a:solidFill>
                <a:latin typeface="Lucida Console" panose="020B0609040504020204" pitchFamily="49" charset="0"/>
              </a:rPr>
              <a:t>ingress.yaml</a:t>
            </a:r>
            <a:endParaRPr lang="en-US" sz="1600" b="1" dirty="0">
              <a:solidFill>
                <a:schemeClr val="accent3">
                  <a:lumMod val="50000"/>
                </a:schemeClr>
              </a:solidFill>
              <a:latin typeface="Lucida Console" panose="020B0609040504020204" pitchFamily="49" charset="0"/>
            </a:endParaRPr>
          </a:p>
          <a:p>
            <a:pPr>
              <a:spcBef>
                <a:spcPts val="600"/>
              </a:spcBef>
            </a:pPr>
            <a:r>
              <a:rPr lang="en-US" sz="1600" b="1" dirty="0">
                <a:solidFill>
                  <a:schemeClr val="accent3">
                    <a:lumMod val="50000"/>
                  </a:schemeClr>
                </a:solidFill>
                <a:latin typeface="Lucida Console" panose="020B0609040504020204" pitchFamily="49" charset="0"/>
              </a:rPr>
              <a:t>|   `-- </a:t>
            </a:r>
            <a:r>
              <a:rPr lang="en-US" sz="1600" b="1" dirty="0" err="1">
                <a:solidFill>
                  <a:schemeClr val="accent3">
                    <a:lumMod val="50000"/>
                  </a:schemeClr>
                </a:solidFill>
                <a:latin typeface="Lucida Console" panose="020B0609040504020204" pitchFamily="49" charset="0"/>
              </a:rPr>
              <a:t>service.yaml</a:t>
            </a:r>
            <a:endParaRPr lang="en-US" sz="1600" b="1" dirty="0">
              <a:solidFill>
                <a:schemeClr val="accent3">
                  <a:lumMod val="50000"/>
                </a:schemeClr>
              </a:solidFill>
              <a:latin typeface="Lucida Console" panose="020B0609040504020204" pitchFamily="49" charset="0"/>
            </a:endParaRPr>
          </a:p>
          <a:p>
            <a:pPr>
              <a:spcBef>
                <a:spcPts val="600"/>
              </a:spcBef>
            </a:pPr>
            <a:r>
              <a:rPr lang="en-US" sz="1600" b="1" dirty="0">
                <a:solidFill>
                  <a:schemeClr val="accent3">
                    <a:lumMod val="50000"/>
                  </a:schemeClr>
                </a:solidFill>
                <a:latin typeface="Lucida Console" panose="020B0609040504020204" pitchFamily="49" charset="0"/>
              </a:rPr>
              <a:t>`-- </a:t>
            </a:r>
            <a:r>
              <a:rPr lang="en-US" sz="1600" b="1" dirty="0" err="1">
                <a:solidFill>
                  <a:schemeClr val="accent3">
                    <a:lumMod val="50000"/>
                  </a:schemeClr>
                </a:solidFill>
                <a:latin typeface="Lucida Console" panose="020B0609040504020204" pitchFamily="49" charset="0"/>
              </a:rPr>
              <a:t>values.yaml</a:t>
            </a:r>
            <a:endParaRPr lang="en-US" sz="1600" b="1" dirty="0">
              <a:solidFill>
                <a:schemeClr val="accent3">
                  <a:lumMod val="50000"/>
                </a:schemeClr>
              </a:solidFill>
              <a:latin typeface="Lucida Console" panose="020B0609040504020204" pitchFamily="49" charset="0"/>
            </a:endParaRPr>
          </a:p>
          <a:p>
            <a:pPr algn="ctr"/>
            <a:endParaRPr lang="en-US" sz="1600" dirty="0">
              <a:solidFill>
                <a:schemeClr val="accent3">
                  <a:lumMod val="50000"/>
                </a:schemeClr>
              </a:solidFill>
            </a:endParaRPr>
          </a:p>
        </p:txBody>
      </p:sp>
    </p:spTree>
    <p:extLst>
      <p:ext uri="{BB962C8B-B14F-4D97-AF65-F5344CB8AC3E}">
        <p14:creationId xmlns:p14="http://schemas.microsoft.com/office/powerpoint/2010/main" val="144447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cxnSp>
        <p:nvCxnSpPr>
          <p:cNvPr id="50" name="Straight Arrow Connector 49">
            <a:extLst>
              <a:ext uri="{FF2B5EF4-FFF2-40B4-BE49-F238E27FC236}">
                <a16:creationId xmlns:a16="http://schemas.microsoft.com/office/drawing/2014/main" id="{2B51E2A9-499C-4FD8-93BA-0E901436A6E0}"/>
              </a:ext>
            </a:extLst>
          </p:cNvPr>
          <p:cNvCxnSpPr>
            <a:cxnSpLocks/>
            <a:stCxn id="45" idx="3"/>
            <a:endCxn id="6" idx="1"/>
          </p:cNvCxnSpPr>
          <p:nvPr/>
        </p:nvCxnSpPr>
        <p:spPr>
          <a:xfrm>
            <a:off x="836453" y="3254459"/>
            <a:ext cx="1452042" cy="1"/>
          </a:xfrm>
          <a:prstGeom prst="straightConnector1">
            <a:avLst/>
          </a:prstGeom>
          <a:noFill/>
          <a:ln w="6350">
            <a:solidFill>
              <a:schemeClr val="bg1"/>
            </a:solidFill>
            <a:prstDash val="solid"/>
            <a:tailEnd type="arrow" w="lg" len="sm"/>
          </a:ln>
        </p:spPr>
        <p:style>
          <a:lnRef idx="2">
            <a:schemeClr val="accent1"/>
          </a:lnRef>
          <a:fillRef idx="1">
            <a:schemeClr val="lt1"/>
          </a:fillRef>
          <a:effectRef idx="0">
            <a:schemeClr val="accent1"/>
          </a:effectRef>
          <a:fontRef idx="minor">
            <a:schemeClr val="dk1"/>
          </a:fontRef>
        </p:style>
      </p:cxnSp>
      <p:sp>
        <p:nvSpPr>
          <p:cNvPr id="252" name="Shape 252"/>
          <p:cNvSpPr txBox="1">
            <a:spLocks noGrp="1"/>
          </p:cNvSpPr>
          <p:nvPr>
            <p:ph type="title"/>
          </p:nvPr>
        </p:nvSpPr>
        <p:spPr/>
        <p:txBody>
          <a:bodyPr/>
          <a:lstStyle/>
          <a:p>
            <a:r>
              <a:rPr lang="en-US" dirty="0"/>
              <a:t>AWS </a:t>
            </a:r>
            <a:r>
              <a:rPr lang="en-US" dirty="0" err="1"/>
              <a:t>CodePipeline</a:t>
            </a:r>
            <a:r>
              <a:rPr lang="en-US" dirty="0"/>
              <a:t> </a:t>
            </a:r>
            <a:r>
              <a:rPr lang="mr-IN" dirty="0"/>
              <a:t>–</a:t>
            </a:r>
            <a:r>
              <a:rPr lang="en-US" dirty="0"/>
              <a:t> CI/CD with </a:t>
            </a:r>
            <a:r>
              <a:rPr lang="en" dirty="0"/>
              <a:t>Kubernetes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495" y="2998900"/>
            <a:ext cx="425932" cy="51111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622" y="2996779"/>
            <a:ext cx="427372" cy="51536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7665" y="3017553"/>
            <a:ext cx="455933" cy="473813"/>
          </a:xfrm>
          <a:prstGeom prst="rect">
            <a:avLst/>
          </a:prstGeom>
        </p:spPr>
      </p:pic>
      <p:sp>
        <p:nvSpPr>
          <p:cNvPr id="9" name="Rectangle 8"/>
          <p:cNvSpPr/>
          <p:nvPr/>
        </p:nvSpPr>
        <p:spPr>
          <a:xfrm>
            <a:off x="1501247" y="2777805"/>
            <a:ext cx="4480560" cy="1129553"/>
          </a:xfrm>
          <a:prstGeom prst="rect">
            <a:avLst/>
          </a:prstGeom>
          <a:noFill/>
          <a:ln w="9525">
            <a:solidFill>
              <a:schemeClr val="bg1"/>
            </a:solidFill>
            <a:prstDash val="dash"/>
            <a:tailEnd type="arrow" w="lg"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0" rIns="109728" bIns="91440" numCol="1" spcCol="0" rtlCol="0" fromWordArt="0" anchor="b" anchorCtr="0" forceAA="0" compatLnSpc="1">
            <a:prstTxWarp prst="textNoShape">
              <a:avLst/>
            </a:prstTxWarp>
            <a:noAutofit/>
          </a:bodyPr>
          <a:lstStyle/>
          <a:p>
            <a:pPr algn="r" defTabSz="685800">
              <a:lnSpc>
                <a:spcPct val="90000"/>
              </a:lnSpc>
            </a:pPr>
            <a:endParaRPr lang="en-US" sz="800" dirty="0">
              <a:solidFill>
                <a:schemeClr val="dk1"/>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2481" y="3580769"/>
            <a:ext cx="418978" cy="501399"/>
          </a:xfrm>
          <a:prstGeom prst="rect">
            <a:avLst/>
          </a:prstGeom>
        </p:spPr>
      </p:pic>
      <p:sp>
        <p:nvSpPr>
          <p:cNvPr id="12" name="TextBox 11"/>
          <p:cNvSpPr txBox="1"/>
          <p:nvPr/>
        </p:nvSpPr>
        <p:spPr>
          <a:xfrm>
            <a:off x="982437" y="4082940"/>
            <a:ext cx="1039067" cy="249299"/>
          </a:xfrm>
          <a:prstGeom prst="rect">
            <a:avLst/>
          </a:prstGeom>
          <a:noFill/>
        </p:spPr>
        <p:txBody>
          <a:bodyPr wrap="none" tIns="91440" rtlCol="0">
            <a:spAutoFit/>
          </a:bodyPr>
          <a:lstStyle>
            <a:defPPr>
              <a:defRPr lang="en-US"/>
            </a:defPPr>
            <a:lvl1pPr algn="ctr" defTabSz="685800">
              <a:lnSpc>
                <a:spcPct val="90000"/>
              </a:lnSpc>
              <a:defRPr sz="800">
                <a:gradFill>
                  <a:gsLst>
                    <a:gs pos="98876">
                      <a:schemeClr val="tx1"/>
                    </a:gs>
                    <a:gs pos="83708">
                      <a:schemeClr val="tx1"/>
                    </a:gs>
                  </a:gsLst>
                  <a:lin ang="5400000" scaled="1"/>
                </a:gra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solidFill>
                  <a:schemeClr val="bg1"/>
                </a:solidFill>
              </a:rPr>
              <a:t>AWS </a:t>
            </a:r>
            <a:r>
              <a:rPr lang="en-US" dirty="0" err="1">
                <a:solidFill>
                  <a:schemeClr val="bg1"/>
                </a:solidFill>
              </a:rPr>
              <a:t>CodePipeline</a:t>
            </a:r>
            <a:endParaRPr lang="en-US" dirty="0">
              <a:solidFill>
                <a:schemeClr val="bg1"/>
              </a:solidFill>
            </a:endParaRPr>
          </a:p>
        </p:txBody>
      </p:sp>
      <p:sp>
        <p:nvSpPr>
          <p:cNvPr id="13" name="TextBox 12"/>
          <p:cNvSpPr txBox="1"/>
          <p:nvPr/>
        </p:nvSpPr>
        <p:spPr>
          <a:xfrm>
            <a:off x="2020906" y="3494108"/>
            <a:ext cx="1037463" cy="249299"/>
          </a:xfrm>
          <a:prstGeom prst="rect">
            <a:avLst/>
          </a:prstGeom>
          <a:noFill/>
        </p:spPr>
        <p:txBody>
          <a:bodyPr wrap="none" tIns="91440" rtlCol="0">
            <a:spAutoFit/>
          </a:bodyPr>
          <a:lstStyle>
            <a:defPPr>
              <a:defRPr lang="en-US"/>
            </a:defPPr>
            <a:lvl1pPr algn="ctr" defTabSz="685800">
              <a:lnSpc>
                <a:spcPct val="90000"/>
              </a:lnSpc>
              <a:defRPr sz="800">
                <a:gradFill>
                  <a:gsLst>
                    <a:gs pos="98876">
                      <a:schemeClr val="tx1"/>
                    </a:gs>
                    <a:gs pos="83708">
                      <a:schemeClr val="tx1"/>
                    </a:gs>
                  </a:gsLst>
                  <a:lin ang="5400000" scaled="1"/>
                </a:gra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solidFill>
                  <a:schemeClr val="bg1"/>
                </a:solidFill>
              </a:rPr>
              <a:t>AWS </a:t>
            </a:r>
            <a:r>
              <a:rPr lang="en-US" dirty="0" err="1">
                <a:solidFill>
                  <a:schemeClr val="bg1"/>
                </a:solidFill>
              </a:rPr>
              <a:t>CodeCommit</a:t>
            </a:r>
            <a:endParaRPr lang="en-US" dirty="0">
              <a:solidFill>
                <a:schemeClr val="bg1"/>
              </a:solidFill>
            </a:endParaRPr>
          </a:p>
        </p:txBody>
      </p:sp>
      <p:sp>
        <p:nvSpPr>
          <p:cNvPr id="14" name="TextBox 13"/>
          <p:cNvSpPr txBox="1"/>
          <p:nvPr/>
        </p:nvSpPr>
        <p:spPr>
          <a:xfrm>
            <a:off x="3529686" y="3494108"/>
            <a:ext cx="904414" cy="249299"/>
          </a:xfrm>
          <a:prstGeom prst="rect">
            <a:avLst/>
          </a:prstGeom>
          <a:noFill/>
        </p:spPr>
        <p:txBody>
          <a:bodyPr wrap="none" tIns="91440" rtlCol="0">
            <a:spAutoFit/>
          </a:bodyPr>
          <a:lstStyle>
            <a:defPPr>
              <a:defRPr lang="en-US"/>
            </a:defPPr>
            <a:lvl1pPr algn="ctr" defTabSz="685800">
              <a:lnSpc>
                <a:spcPct val="90000"/>
              </a:lnSpc>
              <a:defRPr sz="800">
                <a:gradFill>
                  <a:gsLst>
                    <a:gs pos="98876">
                      <a:schemeClr val="tx1"/>
                    </a:gs>
                    <a:gs pos="83708">
                      <a:schemeClr val="tx1"/>
                    </a:gs>
                  </a:gsLst>
                  <a:lin ang="5400000" scaled="1"/>
                </a:gra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solidFill>
                  <a:schemeClr val="bg1"/>
                </a:solidFill>
              </a:rPr>
              <a:t>AWS </a:t>
            </a:r>
            <a:r>
              <a:rPr lang="en-US" dirty="0" err="1">
                <a:solidFill>
                  <a:schemeClr val="bg1"/>
                </a:solidFill>
              </a:rPr>
              <a:t>CodeBuild</a:t>
            </a:r>
            <a:endParaRPr lang="en-US" dirty="0">
              <a:solidFill>
                <a:schemeClr val="bg1"/>
              </a:solidFill>
            </a:endParaRPr>
          </a:p>
        </p:txBody>
      </p:sp>
      <p:sp>
        <p:nvSpPr>
          <p:cNvPr id="15" name="TextBox 14"/>
          <p:cNvSpPr txBox="1"/>
          <p:nvPr/>
        </p:nvSpPr>
        <p:spPr>
          <a:xfrm>
            <a:off x="5028693" y="3494108"/>
            <a:ext cx="806631" cy="249299"/>
          </a:xfrm>
          <a:prstGeom prst="rect">
            <a:avLst/>
          </a:prstGeom>
          <a:noFill/>
        </p:spPr>
        <p:txBody>
          <a:bodyPr wrap="none" tIns="91440" rtlCol="0">
            <a:spAutoFit/>
          </a:bodyPr>
          <a:lstStyle>
            <a:defPPr>
              <a:defRPr lang="en-US"/>
            </a:defPPr>
            <a:lvl1pPr algn="ctr" defTabSz="685800">
              <a:lnSpc>
                <a:spcPct val="90000"/>
              </a:lnSpc>
              <a:defRPr sz="800">
                <a:gradFill>
                  <a:gsLst>
                    <a:gs pos="98876">
                      <a:schemeClr val="tx1"/>
                    </a:gs>
                    <a:gs pos="83708">
                      <a:schemeClr val="tx1"/>
                    </a:gs>
                  </a:gsLst>
                  <a:lin ang="5400000" scaled="1"/>
                </a:gra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solidFill>
                  <a:schemeClr val="bg1"/>
                </a:solidFill>
              </a:rPr>
              <a:t>AWS Lambda</a:t>
            </a:r>
          </a:p>
        </p:txBody>
      </p:sp>
      <p:grpSp>
        <p:nvGrpSpPr>
          <p:cNvPr id="257" name="Group 256">
            <a:extLst>
              <a:ext uri="{FF2B5EF4-FFF2-40B4-BE49-F238E27FC236}">
                <a16:creationId xmlns:a16="http://schemas.microsoft.com/office/drawing/2014/main" id="{0793D71A-6A48-4FBD-8AF8-254F7D025735}"/>
              </a:ext>
            </a:extLst>
          </p:cNvPr>
          <p:cNvGrpSpPr/>
          <p:nvPr/>
        </p:nvGrpSpPr>
        <p:grpSpPr>
          <a:xfrm>
            <a:off x="3550023" y="1316786"/>
            <a:ext cx="774571" cy="719489"/>
            <a:chOff x="3550023" y="1385077"/>
            <a:chExt cx="774571" cy="719489"/>
          </a:xfrm>
        </p:grpSpPr>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7453" y="1385077"/>
              <a:ext cx="469684" cy="484836"/>
            </a:xfrm>
            <a:prstGeom prst="rect">
              <a:avLst/>
            </a:prstGeom>
          </p:spPr>
        </p:pic>
        <p:sp>
          <p:nvSpPr>
            <p:cNvPr id="18" name="TextBox 17"/>
            <p:cNvSpPr txBox="1"/>
            <p:nvPr/>
          </p:nvSpPr>
          <p:spPr>
            <a:xfrm>
              <a:off x="3550023" y="1855267"/>
              <a:ext cx="774571" cy="249299"/>
            </a:xfrm>
            <a:prstGeom prst="rect">
              <a:avLst/>
            </a:prstGeom>
            <a:noFill/>
          </p:spPr>
          <p:txBody>
            <a:bodyPr wrap="none" tIns="91440" rtlCol="0">
              <a:spAutoFit/>
            </a:bodyPr>
            <a:lstStyle>
              <a:defPPr>
                <a:defRPr lang="en-US"/>
              </a:defPPr>
              <a:lvl1pPr algn="ctr" defTabSz="685800">
                <a:lnSpc>
                  <a:spcPct val="90000"/>
                </a:lnSpc>
                <a:defRPr sz="800">
                  <a:gradFill>
                    <a:gsLst>
                      <a:gs pos="98876">
                        <a:schemeClr val="tx1"/>
                      </a:gs>
                      <a:gs pos="83708">
                        <a:schemeClr val="tx1"/>
                      </a:gs>
                    </a:gsLst>
                    <a:lin ang="5400000" scaled="1"/>
                  </a:gra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solidFill>
                    <a:schemeClr val="bg1"/>
                  </a:solidFill>
                </a:rPr>
                <a:t>Amazon ECR</a:t>
              </a:r>
            </a:p>
          </p:txBody>
        </p:sp>
      </p:grpSp>
      <p:sp>
        <p:nvSpPr>
          <p:cNvPr id="20" name="Rounded Rectangle 19"/>
          <p:cNvSpPr/>
          <p:nvPr/>
        </p:nvSpPr>
        <p:spPr>
          <a:xfrm>
            <a:off x="1363163" y="3118552"/>
            <a:ext cx="274320" cy="271815"/>
          </a:xfrm>
          <a:prstGeom prst="ellipse">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rPr>
              <a:t>1</a:t>
            </a:r>
          </a:p>
        </p:txBody>
      </p:sp>
      <p:cxnSp>
        <p:nvCxnSpPr>
          <p:cNvPr id="21" name="Straight Connector 20"/>
          <p:cNvCxnSpPr>
            <a:cxnSpLocks/>
            <a:stCxn id="6" idx="3"/>
            <a:endCxn id="7" idx="1"/>
          </p:cNvCxnSpPr>
          <p:nvPr/>
        </p:nvCxnSpPr>
        <p:spPr>
          <a:xfrm>
            <a:off x="2714427" y="3254460"/>
            <a:ext cx="1009195" cy="0"/>
          </a:xfrm>
          <a:prstGeom prst="line">
            <a:avLst/>
          </a:prstGeom>
          <a:noFill/>
          <a:ln w="6350">
            <a:solidFill>
              <a:schemeClr val="bg1"/>
            </a:solidFill>
            <a:prstDash val="solid"/>
            <a:tailEnd type="arrow" w="lg" len="sm"/>
          </a:ln>
        </p:spPr>
        <p:style>
          <a:lnRef idx="2">
            <a:schemeClr val="accent1"/>
          </a:lnRef>
          <a:fillRef idx="1">
            <a:schemeClr val="lt1"/>
          </a:fillRef>
          <a:effectRef idx="0">
            <a:schemeClr val="accent1"/>
          </a:effectRef>
          <a:fontRef idx="minor">
            <a:schemeClr val="dk1"/>
          </a:fontRef>
        </p:style>
      </p:cxnSp>
      <p:sp>
        <p:nvSpPr>
          <p:cNvPr id="22" name="Rounded Rectangle 21"/>
          <p:cNvSpPr/>
          <p:nvPr/>
        </p:nvSpPr>
        <p:spPr>
          <a:xfrm>
            <a:off x="3081864" y="3118552"/>
            <a:ext cx="274320" cy="271815"/>
          </a:xfrm>
          <a:prstGeom prst="ellipse">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rPr>
              <a:t>2</a:t>
            </a:r>
          </a:p>
        </p:txBody>
      </p:sp>
      <p:cxnSp>
        <p:nvCxnSpPr>
          <p:cNvPr id="23" name="Straight Connector 22"/>
          <p:cNvCxnSpPr>
            <a:cxnSpLocks/>
            <a:stCxn id="7" idx="3"/>
            <a:endCxn id="8" idx="1"/>
          </p:cNvCxnSpPr>
          <p:nvPr/>
        </p:nvCxnSpPr>
        <p:spPr>
          <a:xfrm>
            <a:off x="4150994" y="3254460"/>
            <a:ext cx="1006671" cy="0"/>
          </a:xfrm>
          <a:prstGeom prst="line">
            <a:avLst/>
          </a:prstGeom>
          <a:noFill/>
          <a:ln w="6350">
            <a:solidFill>
              <a:schemeClr val="bg1"/>
            </a:solidFill>
            <a:prstDash val="solid"/>
            <a:tailEnd type="arrow" w="lg" len="sm"/>
          </a:ln>
        </p:spPr>
        <p:style>
          <a:lnRef idx="2">
            <a:schemeClr val="accent1"/>
          </a:lnRef>
          <a:fillRef idx="1">
            <a:schemeClr val="lt1"/>
          </a:fillRef>
          <a:effectRef idx="0">
            <a:schemeClr val="accent1"/>
          </a:effectRef>
          <a:fontRef idx="minor">
            <a:schemeClr val="dk1"/>
          </a:fontRef>
        </p:style>
      </p:cxnSp>
      <p:sp>
        <p:nvSpPr>
          <p:cNvPr id="24" name="Rounded Rectangle 23"/>
          <p:cNvSpPr/>
          <p:nvPr/>
        </p:nvSpPr>
        <p:spPr>
          <a:xfrm>
            <a:off x="4517169" y="3118552"/>
            <a:ext cx="274320" cy="271815"/>
          </a:xfrm>
          <a:prstGeom prst="ellipse">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rPr>
              <a:t>4</a:t>
            </a:r>
          </a:p>
        </p:txBody>
      </p:sp>
      <p:cxnSp>
        <p:nvCxnSpPr>
          <p:cNvPr id="25" name="Straight Connector 24"/>
          <p:cNvCxnSpPr>
            <a:cxnSpLocks/>
            <a:stCxn id="7" idx="0"/>
            <a:endCxn id="18" idx="2"/>
          </p:cNvCxnSpPr>
          <p:nvPr/>
        </p:nvCxnSpPr>
        <p:spPr>
          <a:xfrm flipV="1">
            <a:off x="3937308" y="2036275"/>
            <a:ext cx="1" cy="960504"/>
          </a:xfrm>
          <a:prstGeom prst="line">
            <a:avLst/>
          </a:prstGeom>
          <a:noFill/>
          <a:ln w="6350">
            <a:solidFill>
              <a:schemeClr val="bg1"/>
            </a:solidFill>
            <a:prstDash val="solid"/>
            <a:tailEnd type="arrow" w="lg" len="sm"/>
          </a:ln>
        </p:spPr>
        <p:style>
          <a:lnRef idx="2">
            <a:schemeClr val="accent1"/>
          </a:lnRef>
          <a:fillRef idx="1">
            <a:schemeClr val="lt1"/>
          </a:fillRef>
          <a:effectRef idx="0">
            <a:schemeClr val="accent1"/>
          </a:effectRef>
          <a:fontRef idx="minor">
            <a:schemeClr val="dk1"/>
          </a:fontRef>
        </p:style>
      </p:cxnSp>
      <p:sp>
        <p:nvSpPr>
          <p:cNvPr id="26" name="Rounded Rectangle 25"/>
          <p:cNvSpPr/>
          <p:nvPr/>
        </p:nvSpPr>
        <p:spPr>
          <a:xfrm>
            <a:off x="3800148" y="2382265"/>
            <a:ext cx="274320" cy="271815"/>
          </a:xfrm>
          <a:prstGeom prst="ellipse">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rPr>
              <a:t>3</a:t>
            </a:r>
          </a:p>
        </p:txBody>
      </p:sp>
      <p:pic>
        <p:nvPicPr>
          <p:cNvPr id="27" name="Picture 26"/>
          <p:cNvPicPr>
            <a:picLocks noChangeAspect="1"/>
          </p:cNvPicPr>
          <p:nvPr/>
        </p:nvPicPr>
        <p:blipFill>
          <a:blip r:embed="rId8"/>
          <a:stretch>
            <a:fillRect/>
          </a:stretch>
        </p:blipFill>
        <p:spPr>
          <a:xfrm>
            <a:off x="5090739" y="1264312"/>
            <a:ext cx="589784" cy="589784"/>
          </a:xfrm>
          <a:prstGeom prst="rect">
            <a:avLst/>
          </a:prstGeom>
        </p:spPr>
      </p:pic>
      <p:cxnSp>
        <p:nvCxnSpPr>
          <p:cNvPr id="28" name="Straight Connector 27"/>
          <p:cNvCxnSpPr>
            <a:cxnSpLocks/>
            <a:stCxn id="8" idx="0"/>
            <a:endCxn id="27" idx="2"/>
          </p:cNvCxnSpPr>
          <p:nvPr/>
        </p:nvCxnSpPr>
        <p:spPr>
          <a:xfrm flipH="1" flipV="1">
            <a:off x="5385631" y="1854096"/>
            <a:ext cx="1" cy="1163457"/>
          </a:xfrm>
          <a:prstGeom prst="line">
            <a:avLst/>
          </a:prstGeom>
          <a:noFill/>
          <a:ln w="6350">
            <a:solidFill>
              <a:schemeClr val="bg1"/>
            </a:solidFill>
            <a:prstDash val="solid"/>
            <a:tailEnd type="arrow" w="lg" len="sm"/>
          </a:ln>
        </p:spPr>
        <p:style>
          <a:lnRef idx="2">
            <a:schemeClr val="accent1"/>
          </a:lnRef>
          <a:fillRef idx="1">
            <a:schemeClr val="lt1"/>
          </a:fillRef>
          <a:effectRef idx="0">
            <a:schemeClr val="accent1"/>
          </a:effectRef>
          <a:fontRef idx="minor">
            <a:schemeClr val="dk1"/>
          </a:fontRef>
        </p:style>
      </p:cxnSp>
      <p:sp>
        <p:nvSpPr>
          <p:cNvPr id="29" name="Rounded Rectangle 28"/>
          <p:cNvSpPr/>
          <p:nvPr/>
        </p:nvSpPr>
        <p:spPr>
          <a:xfrm>
            <a:off x="5248471" y="2390082"/>
            <a:ext cx="274320" cy="271815"/>
          </a:xfrm>
          <a:prstGeom prst="ellipse">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rPr>
              <a:t>5</a:t>
            </a:r>
          </a:p>
        </p:txBody>
      </p:sp>
      <p:cxnSp>
        <p:nvCxnSpPr>
          <p:cNvPr id="30" name="Straight Connector 29"/>
          <p:cNvCxnSpPr>
            <a:cxnSpLocks/>
          </p:cNvCxnSpPr>
          <p:nvPr/>
        </p:nvCxnSpPr>
        <p:spPr>
          <a:xfrm>
            <a:off x="4173601" y="1559204"/>
            <a:ext cx="917138" cy="0"/>
          </a:xfrm>
          <a:prstGeom prst="line">
            <a:avLst/>
          </a:prstGeom>
          <a:noFill/>
          <a:ln w="6350">
            <a:solidFill>
              <a:schemeClr val="bg1"/>
            </a:solidFill>
            <a:prstDash val="dash"/>
            <a:tailEnd type="arrow" w="lg" len="sm"/>
          </a:ln>
        </p:spPr>
        <p:style>
          <a:lnRef idx="2">
            <a:schemeClr val="accent1"/>
          </a:lnRef>
          <a:fillRef idx="1">
            <a:schemeClr val="lt1"/>
          </a:fillRef>
          <a:effectRef idx="0">
            <a:schemeClr val="accent1"/>
          </a:effectRef>
          <a:fontRef idx="minor">
            <a:schemeClr val="dk1"/>
          </a:fontRef>
        </p:style>
      </p:cxnSp>
      <p:sp>
        <p:nvSpPr>
          <p:cNvPr id="31" name="Rounded Rectangle 30"/>
          <p:cNvSpPr/>
          <p:nvPr/>
        </p:nvSpPr>
        <p:spPr>
          <a:xfrm>
            <a:off x="4495010" y="1210648"/>
            <a:ext cx="274320" cy="271815"/>
          </a:xfrm>
          <a:prstGeom prst="ellipse">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rPr>
              <a:t>6</a:t>
            </a:r>
          </a:p>
        </p:txBody>
      </p:sp>
      <p:grpSp>
        <p:nvGrpSpPr>
          <p:cNvPr id="259" name="Group 258">
            <a:extLst>
              <a:ext uri="{FF2B5EF4-FFF2-40B4-BE49-F238E27FC236}">
                <a16:creationId xmlns:a16="http://schemas.microsoft.com/office/drawing/2014/main" id="{E6044EEF-9876-444F-A68E-9862010164B3}"/>
              </a:ext>
            </a:extLst>
          </p:cNvPr>
          <p:cNvGrpSpPr/>
          <p:nvPr/>
        </p:nvGrpSpPr>
        <p:grpSpPr>
          <a:xfrm>
            <a:off x="6320915" y="1108726"/>
            <a:ext cx="2474640" cy="461665"/>
            <a:chOff x="6320915" y="1177017"/>
            <a:chExt cx="2474640" cy="461665"/>
          </a:xfrm>
        </p:grpSpPr>
        <p:sp>
          <p:nvSpPr>
            <p:cNvPr id="33" name="Rounded Rectangle 32"/>
            <p:cNvSpPr/>
            <p:nvPr/>
          </p:nvSpPr>
          <p:spPr>
            <a:xfrm>
              <a:off x="6320915" y="1188591"/>
              <a:ext cx="274320" cy="271815"/>
            </a:xfrm>
            <a:prstGeom prst="ellipse">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rPr>
                <a:t>1</a:t>
              </a:r>
            </a:p>
          </p:txBody>
        </p:sp>
        <p:sp>
          <p:nvSpPr>
            <p:cNvPr id="34" name="TextBox 33"/>
            <p:cNvSpPr txBox="1"/>
            <p:nvPr/>
          </p:nvSpPr>
          <p:spPr>
            <a:xfrm>
              <a:off x="6692435" y="1177017"/>
              <a:ext cx="2103120" cy="461665"/>
            </a:xfrm>
            <a:prstGeom prst="rect">
              <a:avLst/>
            </a:prstGeom>
            <a:noFill/>
          </p:spPr>
          <p:txBody>
            <a:bodyPr wrap="square" lIns="0" tIns="0" rIns="0" bIns="0" rtlCol="0">
              <a:spAutoFit/>
            </a:bodyPr>
            <a:lstStyle/>
            <a:p>
              <a:r>
                <a:rPr lang="en-US" sz="1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Developers continuously integrate changes into a main branch hosted within a repo</a:t>
              </a:r>
            </a:p>
          </p:txBody>
        </p:sp>
      </p:grpSp>
      <p:grpSp>
        <p:nvGrpSpPr>
          <p:cNvPr id="260" name="Group 259">
            <a:extLst>
              <a:ext uri="{FF2B5EF4-FFF2-40B4-BE49-F238E27FC236}">
                <a16:creationId xmlns:a16="http://schemas.microsoft.com/office/drawing/2014/main" id="{F6CC9F60-6094-4762-A392-427B296B32B3}"/>
              </a:ext>
            </a:extLst>
          </p:cNvPr>
          <p:cNvGrpSpPr/>
          <p:nvPr/>
        </p:nvGrpSpPr>
        <p:grpSpPr>
          <a:xfrm>
            <a:off x="6320915" y="1755911"/>
            <a:ext cx="2474639" cy="461665"/>
            <a:chOff x="6320915" y="1824202"/>
            <a:chExt cx="2474639" cy="461665"/>
          </a:xfrm>
        </p:grpSpPr>
        <p:sp>
          <p:nvSpPr>
            <p:cNvPr id="35" name="Rounded Rectangle 34"/>
            <p:cNvSpPr/>
            <p:nvPr/>
          </p:nvSpPr>
          <p:spPr>
            <a:xfrm>
              <a:off x="6320915" y="1835776"/>
              <a:ext cx="274320" cy="271815"/>
            </a:xfrm>
            <a:prstGeom prst="ellipse">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rPr>
                <a:t>2</a:t>
              </a:r>
            </a:p>
          </p:txBody>
        </p:sp>
        <p:sp>
          <p:nvSpPr>
            <p:cNvPr id="36" name="TextBox 35"/>
            <p:cNvSpPr txBox="1"/>
            <p:nvPr/>
          </p:nvSpPr>
          <p:spPr>
            <a:xfrm>
              <a:off x="6692434" y="1824202"/>
              <a:ext cx="2103120" cy="461665"/>
            </a:xfrm>
            <a:prstGeom prst="rect">
              <a:avLst/>
            </a:prstGeom>
            <a:noFill/>
          </p:spPr>
          <p:txBody>
            <a:bodyPr wrap="square" lIns="0" tIns="0" rIns="0" bIns="0" rtlCol="0">
              <a:spAutoFit/>
            </a:bodyPr>
            <a:lstStyle/>
            <a:p>
              <a:r>
                <a:rPr lang="en-US" sz="1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Triggers an execution of the pipeline when a new version is found, builds </a:t>
              </a:r>
              <a:br>
                <a:rPr lang="en-US" sz="1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br>
              <a:r>
                <a:rPr lang="en-US" sz="1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 new image with build ID</a:t>
              </a:r>
            </a:p>
          </p:txBody>
        </p:sp>
      </p:grpSp>
      <p:grpSp>
        <p:nvGrpSpPr>
          <p:cNvPr id="261" name="Group 260">
            <a:extLst>
              <a:ext uri="{FF2B5EF4-FFF2-40B4-BE49-F238E27FC236}">
                <a16:creationId xmlns:a16="http://schemas.microsoft.com/office/drawing/2014/main" id="{FF76CAF2-0F53-4AC3-9323-8247B3DE1567}"/>
              </a:ext>
            </a:extLst>
          </p:cNvPr>
          <p:cNvGrpSpPr/>
          <p:nvPr/>
        </p:nvGrpSpPr>
        <p:grpSpPr>
          <a:xfrm>
            <a:off x="6320915" y="2403096"/>
            <a:ext cx="2474640" cy="307777"/>
            <a:chOff x="6320915" y="2471387"/>
            <a:chExt cx="2474640" cy="307777"/>
          </a:xfrm>
        </p:grpSpPr>
        <p:sp>
          <p:nvSpPr>
            <p:cNvPr id="37" name="Rounded Rectangle 36"/>
            <p:cNvSpPr/>
            <p:nvPr/>
          </p:nvSpPr>
          <p:spPr>
            <a:xfrm>
              <a:off x="6320915" y="2482961"/>
              <a:ext cx="274320" cy="271815"/>
            </a:xfrm>
            <a:prstGeom prst="ellipse">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rPr>
                <a:t>3</a:t>
              </a:r>
            </a:p>
          </p:txBody>
        </p:sp>
        <p:sp>
          <p:nvSpPr>
            <p:cNvPr id="38" name="TextBox 37"/>
            <p:cNvSpPr txBox="1"/>
            <p:nvPr/>
          </p:nvSpPr>
          <p:spPr>
            <a:xfrm>
              <a:off x="6692435" y="2471387"/>
              <a:ext cx="2103120" cy="307777"/>
            </a:xfrm>
            <a:prstGeom prst="rect">
              <a:avLst/>
            </a:prstGeom>
            <a:noFill/>
          </p:spPr>
          <p:txBody>
            <a:bodyPr wrap="square" lIns="0" tIns="0" rIns="0" bIns="0" rtlCol="0">
              <a:spAutoFit/>
            </a:bodyPr>
            <a:lstStyle/>
            <a:p>
              <a:r>
                <a:rPr lang="en-US" sz="1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Pushes the newly built image </a:t>
              </a:r>
              <a:br>
                <a:rPr lang="en-US" sz="1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br>
              <a:r>
                <a:rPr lang="en-US" sz="1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tagged with build ID to ECR repo</a:t>
              </a:r>
            </a:p>
          </p:txBody>
        </p:sp>
      </p:grpSp>
      <p:grpSp>
        <p:nvGrpSpPr>
          <p:cNvPr id="262" name="Group 261">
            <a:extLst>
              <a:ext uri="{FF2B5EF4-FFF2-40B4-BE49-F238E27FC236}">
                <a16:creationId xmlns:a16="http://schemas.microsoft.com/office/drawing/2014/main" id="{4E923D19-EF12-46C8-BA51-32165457CFF9}"/>
              </a:ext>
            </a:extLst>
          </p:cNvPr>
          <p:cNvGrpSpPr/>
          <p:nvPr/>
        </p:nvGrpSpPr>
        <p:grpSpPr>
          <a:xfrm>
            <a:off x="6320915" y="2896393"/>
            <a:ext cx="2474639" cy="307777"/>
            <a:chOff x="6320915" y="2964684"/>
            <a:chExt cx="2474639" cy="307777"/>
          </a:xfrm>
        </p:grpSpPr>
        <p:sp>
          <p:nvSpPr>
            <p:cNvPr id="39" name="Rounded Rectangle 38"/>
            <p:cNvSpPr/>
            <p:nvPr/>
          </p:nvSpPr>
          <p:spPr>
            <a:xfrm>
              <a:off x="6320915" y="2976258"/>
              <a:ext cx="274320" cy="271815"/>
            </a:xfrm>
            <a:prstGeom prst="ellipse">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rPr>
                <a:t>4</a:t>
              </a:r>
            </a:p>
          </p:txBody>
        </p:sp>
        <p:sp>
          <p:nvSpPr>
            <p:cNvPr id="40" name="TextBox 39"/>
            <p:cNvSpPr txBox="1"/>
            <p:nvPr/>
          </p:nvSpPr>
          <p:spPr>
            <a:xfrm>
              <a:off x="6692434" y="2964684"/>
              <a:ext cx="2103120" cy="307777"/>
            </a:xfrm>
            <a:prstGeom prst="rect">
              <a:avLst/>
            </a:prstGeom>
            <a:noFill/>
          </p:spPr>
          <p:txBody>
            <a:bodyPr wrap="square" lIns="0" tIns="0" rIns="0" bIns="0" rtlCol="0">
              <a:spAutoFit/>
            </a:bodyPr>
            <a:lstStyle/>
            <a:p>
              <a:r>
                <a:rPr lang="en-US" sz="1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Invokes a Lambda function to </a:t>
              </a:r>
              <a:br>
                <a:rPr lang="en-US" sz="1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br>
              <a:r>
                <a:rPr lang="en-US" sz="1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trigger application deployment</a:t>
              </a:r>
            </a:p>
          </p:txBody>
        </p:sp>
      </p:grpSp>
      <p:grpSp>
        <p:nvGrpSpPr>
          <p:cNvPr id="263" name="Group 262">
            <a:extLst>
              <a:ext uri="{FF2B5EF4-FFF2-40B4-BE49-F238E27FC236}">
                <a16:creationId xmlns:a16="http://schemas.microsoft.com/office/drawing/2014/main" id="{F27270E3-9EAB-4239-A95D-41B74F3C1719}"/>
              </a:ext>
            </a:extLst>
          </p:cNvPr>
          <p:cNvGrpSpPr/>
          <p:nvPr/>
        </p:nvGrpSpPr>
        <p:grpSpPr>
          <a:xfrm>
            <a:off x="6320915" y="3389690"/>
            <a:ext cx="2474639" cy="307777"/>
            <a:chOff x="6320915" y="3457981"/>
            <a:chExt cx="2474639" cy="307777"/>
          </a:xfrm>
        </p:grpSpPr>
        <p:sp>
          <p:nvSpPr>
            <p:cNvPr id="41" name="Rounded Rectangle 40"/>
            <p:cNvSpPr/>
            <p:nvPr/>
          </p:nvSpPr>
          <p:spPr>
            <a:xfrm>
              <a:off x="6320915" y="3469555"/>
              <a:ext cx="274320" cy="271815"/>
            </a:xfrm>
            <a:prstGeom prst="ellipse">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rPr>
                <a:t>5</a:t>
              </a:r>
            </a:p>
          </p:txBody>
        </p:sp>
        <p:sp>
          <p:nvSpPr>
            <p:cNvPr id="42" name="TextBox 41"/>
            <p:cNvSpPr txBox="1"/>
            <p:nvPr/>
          </p:nvSpPr>
          <p:spPr>
            <a:xfrm>
              <a:off x="6692434" y="3457981"/>
              <a:ext cx="2103120" cy="307777"/>
            </a:xfrm>
            <a:prstGeom prst="rect">
              <a:avLst/>
            </a:prstGeom>
            <a:noFill/>
          </p:spPr>
          <p:txBody>
            <a:bodyPr wrap="square" lIns="0" tIns="0" rIns="0" bIns="0" rtlCol="0">
              <a:spAutoFit/>
            </a:bodyPr>
            <a:lstStyle/>
            <a:p>
              <a:r>
                <a:rPr lang="en-US" sz="1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Leverages Kubernetes Python SDK </a:t>
              </a:r>
              <a:br>
                <a:rPr lang="en-US" sz="1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br>
              <a:r>
                <a:rPr lang="en-US" sz="1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to update a deployment</a:t>
              </a:r>
            </a:p>
          </p:txBody>
        </p:sp>
      </p:grpSp>
      <p:grpSp>
        <p:nvGrpSpPr>
          <p:cNvPr id="264" name="Group 263">
            <a:extLst>
              <a:ext uri="{FF2B5EF4-FFF2-40B4-BE49-F238E27FC236}">
                <a16:creationId xmlns:a16="http://schemas.microsoft.com/office/drawing/2014/main" id="{81C0AF6E-482A-4870-9DEE-645BED4644D7}"/>
              </a:ext>
            </a:extLst>
          </p:cNvPr>
          <p:cNvGrpSpPr/>
          <p:nvPr/>
        </p:nvGrpSpPr>
        <p:grpSpPr>
          <a:xfrm>
            <a:off x="6320915" y="3882986"/>
            <a:ext cx="2474640" cy="461665"/>
            <a:chOff x="6320915" y="3951277"/>
            <a:chExt cx="2474640" cy="461665"/>
          </a:xfrm>
        </p:grpSpPr>
        <p:sp>
          <p:nvSpPr>
            <p:cNvPr id="43" name="Rounded Rectangle 42"/>
            <p:cNvSpPr/>
            <p:nvPr/>
          </p:nvSpPr>
          <p:spPr>
            <a:xfrm>
              <a:off x="6320915" y="3962851"/>
              <a:ext cx="274320" cy="271815"/>
            </a:xfrm>
            <a:prstGeom prst="ellipse">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chemeClr val="tx1"/>
                  </a:solidFill>
                  <a:latin typeface="Amazon Ember Heavy" panose="020B0803020204020204" pitchFamily="34" charset="0"/>
                  <a:ea typeface="Amazon Ember Heavy" panose="020B0803020204020204" pitchFamily="34" charset="0"/>
                  <a:cs typeface="Amazon Ember Heavy" panose="020B0803020204020204" pitchFamily="34" charset="0"/>
                </a:rPr>
                <a:t>6</a:t>
              </a:r>
            </a:p>
          </p:txBody>
        </p:sp>
        <p:sp>
          <p:nvSpPr>
            <p:cNvPr id="44" name="TextBox 43"/>
            <p:cNvSpPr txBox="1"/>
            <p:nvPr/>
          </p:nvSpPr>
          <p:spPr>
            <a:xfrm>
              <a:off x="6692435" y="3951277"/>
              <a:ext cx="2103120" cy="461665"/>
            </a:xfrm>
            <a:prstGeom prst="rect">
              <a:avLst/>
            </a:prstGeom>
            <a:noFill/>
          </p:spPr>
          <p:txBody>
            <a:bodyPr wrap="square" lIns="0" tIns="0" rIns="0" bIns="0" rtlCol="0">
              <a:spAutoFit/>
            </a:bodyPr>
            <a:lstStyle/>
            <a:p>
              <a:r>
                <a:rPr lang="en-US" sz="1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Fetches new container image </a:t>
              </a:r>
              <a:br>
                <a:rPr lang="en-US" sz="1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br>
              <a:r>
                <a:rPr lang="en-US" sz="1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and performs a rolling update </a:t>
              </a:r>
              <a:br>
                <a:rPr lang="en-US" sz="1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br>
              <a:r>
                <a:rPr lang="en-US" sz="10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of deployment</a:t>
              </a:r>
            </a:p>
          </p:txBody>
        </p:sp>
      </p:grpSp>
      <p:grpSp>
        <p:nvGrpSpPr>
          <p:cNvPr id="258" name="Group 257">
            <a:extLst>
              <a:ext uri="{FF2B5EF4-FFF2-40B4-BE49-F238E27FC236}">
                <a16:creationId xmlns:a16="http://schemas.microsoft.com/office/drawing/2014/main" id="{C4F10784-C3E2-446C-9035-7541F1D5D506}"/>
              </a:ext>
            </a:extLst>
          </p:cNvPr>
          <p:cNvGrpSpPr/>
          <p:nvPr/>
        </p:nvGrpSpPr>
        <p:grpSpPr>
          <a:xfrm>
            <a:off x="319510" y="3004640"/>
            <a:ext cx="659155" cy="738767"/>
            <a:chOff x="319510" y="3072931"/>
            <a:chExt cx="659155" cy="738767"/>
          </a:xfrm>
        </p:grpSpPr>
        <p:pic>
          <p:nvPicPr>
            <p:cNvPr id="45" name="Picture 44">
              <a:extLst>
                <a:ext uri="{FF2B5EF4-FFF2-40B4-BE49-F238E27FC236}">
                  <a16:creationId xmlns:a16="http://schemas.microsoft.com/office/drawing/2014/main" id="{A1F37A4F-EAA2-4CA8-AF86-7CD3D09E4E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1721" y="3072931"/>
              <a:ext cx="374732" cy="499638"/>
            </a:xfrm>
            <a:prstGeom prst="rect">
              <a:avLst/>
            </a:prstGeom>
          </p:spPr>
        </p:pic>
        <p:sp>
          <p:nvSpPr>
            <p:cNvPr id="46" name="TextBox 45">
              <a:extLst>
                <a:ext uri="{FF2B5EF4-FFF2-40B4-BE49-F238E27FC236}">
                  <a16:creationId xmlns:a16="http://schemas.microsoft.com/office/drawing/2014/main" id="{6B418E25-2DEA-4EB4-B8CA-6B9D29781A8E}"/>
                </a:ext>
              </a:extLst>
            </p:cNvPr>
            <p:cNvSpPr txBox="1"/>
            <p:nvPr/>
          </p:nvSpPr>
          <p:spPr>
            <a:xfrm>
              <a:off x="319510" y="3562399"/>
              <a:ext cx="659155" cy="249299"/>
            </a:xfrm>
            <a:prstGeom prst="rect">
              <a:avLst/>
            </a:prstGeom>
            <a:noFill/>
          </p:spPr>
          <p:txBody>
            <a:bodyPr wrap="none" tIns="91440" rtlCol="0">
              <a:spAutoFit/>
            </a:bodyPr>
            <a:lstStyle/>
            <a:p>
              <a:pPr algn="ctr" defTabSz="685800">
                <a:lnSpc>
                  <a:spcPct val="90000"/>
                </a:lnSpc>
              </a:pPr>
              <a:r>
                <a:rPr lang="en-US" sz="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Developer</a:t>
              </a:r>
            </a:p>
          </p:txBody>
        </p:sp>
      </p:grpSp>
    </p:spTree>
    <p:extLst>
      <p:ext uri="{BB962C8B-B14F-4D97-AF65-F5344CB8AC3E}">
        <p14:creationId xmlns:p14="http://schemas.microsoft.com/office/powerpoint/2010/main" val="327753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2" presetClass="entr" presetSubtype="2" decel="100000" fill="hold" nodeType="withEffect">
                                  <p:stCondLst>
                                    <p:cond delay="0"/>
                                  </p:stCondLst>
                                  <p:childTnLst>
                                    <p:set>
                                      <p:cBhvr>
                                        <p:cTn id="29" dur="1" fill="hold">
                                          <p:stCondLst>
                                            <p:cond delay="0"/>
                                          </p:stCondLst>
                                        </p:cTn>
                                        <p:tgtEl>
                                          <p:spTgt spid="259"/>
                                        </p:tgtEl>
                                        <p:attrNameLst>
                                          <p:attrName>style.visibility</p:attrName>
                                        </p:attrNameLst>
                                      </p:cBhvr>
                                      <p:to>
                                        <p:strVal val="visible"/>
                                      </p:to>
                                    </p:set>
                                    <p:anim calcmode="lin" valueType="num">
                                      <p:cBhvr additive="base">
                                        <p:cTn id="30" dur="500" fill="hold"/>
                                        <p:tgtEl>
                                          <p:spTgt spid="259"/>
                                        </p:tgtEl>
                                        <p:attrNameLst>
                                          <p:attrName>ppt_x</p:attrName>
                                        </p:attrNameLst>
                                      </p:cBhvr>
                                      <p:tavLst>
                                        <p:tav tm="0">
                                          <p:val>
                                            <p:strVal val="1+#ppt_w/2"/>
                                          </p:val>
                                        </p:tav>
                                        <p:tav tm="100000">
                                          <p:val>
                                            <p:strVal val="#ppt_x"/>
                                          </p:val>
                                        </p:tav>
                                      </p:tavLst>
                                    </p:anim>
                                    <p:anim calcmode="lin" valueType="num">
                                      <p:cBhvr additive="base">
                                        <p:cTn id="31" dur="500" fill="hold"/>
                                        <p:tgtEl>
                                          <p:spTgt spid="25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2" presetClass="entr" presetSubtype="2" decel="100000" fill="hold" nodeType="withEffect">
                                  <p:stCondLst>
                                    <p:cond delay="0"/>
                                  </p:stCondLst>
                                  <p:childTnLst>
                                    <p:set>
                                      <p:cBhvr>
                                        <p:cTn id="47" dur="1" fill="hold">
                                          <p:stCondLst>
                                            <p:cond delay="0"/>
                                          </p:stCondLst>
                                        </p:cTn>
                                        <p:tgtEl>
                                          <p:spTgt spid="260"/>
                                        </p:tgtEl>
                                        <p:attrNameLst>
                                          <p:attrName>style.visibility</p:attrName>
                                        </p:attrNameLst>
                                      </p:cBhvr>
                                      <p:to>
                                        <p:strVal val="visible"/>
                                      </p:to>
                                    </p:set>
                                    <p:anim calcmode="lin" valueType="num">
                                      <p:cBhvr additive="base">
                                        <p:cTn id="48" dur="500" fill="hold"/>
                                        <p:tgtEl>
                                          <p:spTgt spid="260"/>
                                        </p:tgtEl>
                                        <p:attrNameLst>
                                          <p:attrName>ppt_x</p:attrName>
                                        </p:attrNameLst>
                                      </p:cBhvr>
                                      <p:tavLst>
                                        <p:tav tm="0">
                                          <p:val>
                                            <p:strVal val="1+#ppt_w/2"/>
                                          </p:val>
                                        </p:tav>
                                        <p:tav tm="100000">
                                          <p:val>
                                            <p:strVal val="#ppt_x"/>
                                          </p:val>
                                        </p:tav>
                                      </p:tavLst>
                                    </p:anim>
                                    <p:anim calcmode="lin" valueType="num">
                                      <p:cBhvr additive="base">
                                        <p:cTn id="49" dur="500" fill="hold"/>
                                        <p:tgtEl>
                                          <p:spTgt spid="260"/>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nodeType="withEffect">
                                  <p:stCondLst>
                                    <p:cond delay="0"/>
                                  </p:stCondLst>
                                  <p:childTnLst>
                                    <p:set>
                                      <p:cBhvr>
                                        <p:cTn id="59" dur="1" fill="hold">
                                          <p:stCondLst>
                                            <p:cond delay="0"/>
                                          </p:stCondLst>
                                        </p:cTn>
                                        <p:tgtEl>
                                          <p:spTgt spid="257"/>
                                        </p:tgtEl>
                                        <p:attrNameLst>
                                          <p:attrName>style.visibility</p:attrName>
                                        </p:attrNameLst>
                                      </p:cBhvr>
                                      <p:to>
                                        <p:strVal val="visible"/>
                                      </p:to>
                                    </p:set>
                                    <p:animEffect transition="in" filter="fade">
                                      <p:cBhvr>
                                        <p:cTn id="60" dur="500"/>
                                        <p:tgtEl>
                                          <p:spTgt spid="257"/>
                                        </p:tgtEl>
                                      </p:cBhvr>
                                    </p:animEffect>
                                  </p:childTnLst>
                                </p:cTn>
                              </p:par>
                              <p:par>
                                <p:cTn id="61" presetID="2" presetClass="entr" presetSubtype="2" decel="100000" fill="hold" nodeType="withEffect">
                                  <p:stCondLst>
                                    <p:cond delay="0"/>
                                  </p:stCondLst>
                                  <p:childTnLst>
                                    <p:set>
                                      <p:cBhvr>
                                        <p:cTn id="62" dur="1" fill="hold">
                                          <p:stCondLst>
                                            <p:cond delay="0"/>
                                          </p:stCondLst>
                                        </p:cTn>
                                        <p:tgtEl>
                                          <p:spTgt spid="261"/>
                                        </p:tgtEl>
                                        <p:attrNameLst>
                                          <p:attrName>style.visibility</p:attrName>
                                        </p:attrNameLst>
                                      </p:cBhvr>
                                      <p:to>
                                        <p:strVal val="visible"/>
                                      </p:to>
                                    </p:set>
                                    <p:anim calcmode="lin" valueType="num">
                                      <p:cBhvr additive="base">
                                        <p:cTn id="63" dur="500" fill="hold"/>
                                        <p:tgtEl>
                                          <p:spTgt spid="261"/>
                                        </p:tgtEl>
                                        <p:attrNameLst>
                                          <p:attrName>ppt_x</p:attrName>
                                        </p:attrNameLst>
                                      </p:cBhvr>
                                      <p:tavLst>
                                        <p:tav tm="0">
                                          <p:val>
                                            <p:strVal val="1+#ppt_w/2"/>
                                          </p:val>
                                        </p:tav>
                                        <p:tav tm="100000">
                                          <p:val>
                                            <p:strVal val="#ppt_x"/>
                                          </p:val>
                                        </p:tav>
                                      </p:tavLst>
                                    </p:anim>
                                    <p:anim calcmode="lin" valueType="num">
                                      <p:cBhvr additive="base">
                                        <p:cTn id="64" dur="500" fill="hold"/>
                                        <p:tgtEl>
                                          <p:spTgt spid="261"/>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2" presetClass="entr" presetSubtype="2" decel="100000" fill="hold" nodeType="withEffect">
                                  <p:stCondLst>
                                    <p:cond delay="0"/>
                                  </p:stCondLst>
                                  <p:childTnLst>
                                    <p:set>
                                      <p:cBhvr>
                                        <p:cTn id="80" dur="1" fill="hold">
                                          <p:stCondLst>
                                            <p:cond delay="0"/>
                                          </p:stCondLst>
                                        </p:cTn>
                                        <p:tgtEl>
                                          <p:spTgt spid="262"/>
                                        </p:tgtEl>
                                        <p:attrNameLst>
                                          <p:attrName>style.visibility</p:attrName>
                                        </p:attrNameLst>
                                      </p:cBhvr>
                                      <p:to>
                                        <p:strVal val="visible"/>
                                      </p:to>
                                    </p:set>
                                    <p:anim calcmode="lin" valueType="num">
                                      <p:cBhvr additive="base">
                                        <p:cTn id="81" dur="500" fill="hold"/>
                                        <p:tgtEl>
                                          <p:spTgt spid="262"/>
                                        </p:tgtEl>
                                        <p:attrNameLst>
                                          <p:attrName>ppt_x</p:attrName>
                                        </p:attrNameLst>
                                      </p:cBhvr>
                                      <p:tavLst>
                                        <p:tav tm="0">
                                          <p:val>
                                            <p:strVal val="1+#ppt_w/2"/>
                                          </p:val>
                                        </p:tav>
                                        <p:tav tm="100000">
                                          <p:val>
                                            <p:strVal val="#ppt_x"/>
                                          </p:val>
                                        </p:tav>
                                      </p:tavLst>
                                    </p:anim>
                                    <p:anim calcmode="lin" valueType="num">
                                      <p:cBhvr additive="base">
                                        <p:cTn id="82" dur="500" fill="hold"/>
                                        <p:tgtEl>
                                          <p:spTgt spid="262"/>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500"/>
                                        <p:tgtEl>
                                          <p:spTgt spid="27"/>
                                        </p:tgtEl>
                                      </p:cBhvr>
                                    </p:animEffect>
                                  </p:childTnLst>
                                </p:cTn>
                              </p:par>
                              <p:par>
                                <p:cTn id="94" presetID="2" presetClass="entr" presetSubtype="2" decel="100000" fill="hold" nodeType="withEffect">
                                  <p:stCondLst>
                                    <p:cond delay="0"/>
                                  </p:stCondLst>
                                  <p:childTnLst>
                                    <p:set>
                                      <p:cBhvr>
                                        <p:cTn id="95" dur="1" fill="hold">
                                          <p:stCondLst>
                                            <p:cond delay="0"/>
                                          </p:stCondLst>
                                        </p:cTn>
                                        <p:tgtEl>
                                          <p:spTgt spid="263"/>
                                        </p:tgtEl>
                                        <p:attrNameLst>
                                          <p:attrName>style.visibility</p:attrName>
                                        </p:attrNameLst>
                                      </p:cBhvr>
                                      <p:to>
                                        <p:strVal val="visible"/>
                                      </p:to>
                                    </p:set>
                                    <p:anim calcmode="lin" valueType="num">
                                      <p:cBhvr additive="base">
                                        <p:cTn id="96" dur="500" fill="hold"/>
                                        <p:tgtEl>
                                          <p:spTgt spid="263"/>
                                        </p:tgtEl>
                                        <p:attrNameLst>
                                          <p:attrName>ppt_x</p:attrName>
                                        </p:attrNameLst>
                                      </p:cBhvr>
                                      <p:tavLst>
                                        <p:tav tm="0">
                                          <p:val>
                                            <p:strVal val="1+#ppt_w/2"/>
                                          </p:val>
                                        </p:tav>
                                        <p:tav tm="100000">
                                          <p:val>
                                            <p:strVal val="#ppt_x"/>
                                          </p:val>
                                        </p:tav>
                                      </p:tavLst>
                                    </p:anim>
                                    <p:anim calcmode="lin" valueType="num">
                                      <p:cBhvr additive="base">
                                        <p:cTn id="97" dur="500" fill="hold"/>
                                        <p:tgtEl>
                                          <p:spTgt spid="263"/>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500"/>
                                        <p:tgtEl>
                                          <p:spTgt spid="3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fade">
                                      <p:cBhvr>
                                        <p:cTn id="105" dur="500"/>
                                        <p:tgtEl>
                                          <p:spTgt spid="31"/>
                                        </p:tgtEl>
                                      </p:cBhvr>
                                    </p:animEffect>
                                  </p:childTnLst>
                                </p:cTn>
                              </p:par>
                              <p:par>
                                <p:cTn id="106" presetID="2" presetClass="entr" presetSubtype="2" decel="100000" fill="hold" nodeType="withEffect">
                                  <p:stCondLst>
                                    <p:cond delay="0"/>
                                  </p:stCondLst>
                                  <p:childTnLst>
                                    <p:set>
                                      <p:cBhvr>
                                        <p:cTn id="107" dur="1" fill="hold">
                                          <p:stCondLst>
                                            <p:cond delay="0"/>
                                          </p:stCondLst>
                                        </p:cTn>
                                        <p:tgtEl>
                                          <p:spTgt spid="264"/>
                                        </p:tgtEl>
                                        <p:attrNameLst>
                                          <p:attrName>style.visibility</p:attrName>
                                        </p:attrNameLst>
                                      </p:cBhvr>
                                      <p:to>
                                        <p:strVal val="visible"/>
                                      </p:to>
                                    </p:set>
                                    <p:anim calcmode="lin" valueType="num">
                                      <p:cBhvr additive="base">
                                        <p:cTn id="108" dur="500" fill="hold"/>
                                        <p:tgtEl>
                                          <p:spTgt spid="264"/>
                                        </p:tgtEl>
                                        <p:attrNameLst>
                                          <p:attrName>ppt_x</p:attrName>
                                        </p:attrNameLst>
                                      </p:cBhvr>
                                      <p:tavLst>
                                        <p:tav tm="0">
                                          <p:val>
                                            <p:strVal val="1+#ppt_w/2"/>
                                          </p:val>
                                        </p:tav>
                                        <p:tav tm="100000">
                                          <p:val>
                                            <p:strVal val="#ppt_x"/>
                                          </p:val>
                                        </p:tav>
                                      </p:tavLst>
                                    </p:anim>
                                    <p:anim calcmode="lin" valueType="num">
                                      <p:cBhvr additive="base">
                                        <p:cTn id="109" dur="500" fill="hold"/>
                                        <p:tgtEl>
                                          <p:spTgt spid="2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p:bldP spid="14" grpId="0"/>
      <p:bldP spid="15" grpId="0"/>
      <p:bldP spid="20" grpId="0" animBg="1"/>
      <p:bldP spid="22" grpId="0" animBg="1"/>
      <p:bldP spid="24" grpId="0" animBg="1"/>
      <p:bldP spid="26" grpId="0" animBg="1"/>
      <p:bldP spid="29"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583C0C-6170-6345-A0DC-66EDD39852A2}"/>
              </a:ext>
            </a:extLst>
          </p:cNvPr>
          <p:cNvSpPr>
            <a:spLocks noGrp="1"/>
          </p:cNvSpPr>
          <p:nvPr>
            <p:ph type="body" sz="quarter" idx="12"/>
          </p:nvPr>
        </p:nvSpPr>
        <p:spPr/>
        <p:txBody>
          <a:bodyPr/>
          <a:lstStyle/>
          <a:p>
            <a:r>
              <a:rPr lang="en-US" dirty="0"/>
              <a:t>Deployment Pipeline </a:t>
            </a:r>
          </a:p>
          <a:p>
            <a:r>
              <a:rPr lang="en-US" dirty="0"/>
              <a:t>for </a:t>
            </a:r>
          </a:p>
          <a:p>
            <a:r>
              <a:rPr lang="en-US" dirty="0"/>
              <a:t>Microservices using Kubernetes</a:t>
            </a:r>
          </a:p>
        </p:txBody>
      </p:sp>
    </p:spTree>
    <p:extLst>
      <p:ext uri="{BB962C8B-B14F-4D97-AF65-F5344CB8AC3E}">
        <p14:creationId xmlns:p14="http://schemas.microsoft.com/office/powerpoint/2010/main" val="126928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0" dirty="0">
                <a:latin typeface="Amazon Ember" panose="020B0603020204020204" pitchFamily="34" charset="0"/>
                <a:ea typeface="Amazon Ember" panose="020B0603020204020204" pitchFamily="34" charset="0"/>
                <a:cs typeface="Amazon Ember" panose="020B0603020204020204" pitchFamily="34" charset="0"/>
              </a:rPr>
              <a:t>Spectrum of </a:t>
            </a:r>
            <a:r>
              <a:rPr lang="en-US" b="0" dirty="0" err="1">
                <a:latin typeface="Amazon Ember" panose="020B0603020204020204" pitchFamily="34" charset="0"/>
                <a:ea typeface="Amazon Ember" panose="020B0603020204020204" pitchFamily="34" charset="0"/>
                <a:cs typeface="Amazon Ember" panose="020B0603020204020204" pitchFamily="34" charset="0"/>
              </a:rPr>
              <a:t>Serverless</a:t>
            </a:r>
            <a:r>
              <a:rPr lang="en-US" b="0" dirty="0">
                <a:latin typeface="Amazon Ember" panose="020B0603020204020204" pitchFamily="34" charset="0"/>
                <a:ea typeface="Amazon Ember" panose="020B0603020204020204" pitchFamily="34" charset="0"/>
                <a:cs typeface="Amazon Ember" panose="020B0603020204020204" pitchFamily="34" charset="0"/>
              </a:rPr>
              <a:t> at AWS</a:t>
            </a:r>
          </a:p>
        </p:txBody>
      </p:sp>
      <p:grpSp>
        <p:nvGrpSpPr>
          <p:cNvPr id="46" name="Group 45"/>
          <p:cNvGrpSpPr/>
          <p:nvPr/>
        </p:nvGrpSpPr>
        <p:grpSpPr>
          <a:xfrm>
            <a:off x="6168836" y="1634347"/>
            <a:ext cx="931614" cy="675278"/>
            <a:chOff x="6869159" y="1532189"/>
            <a:chExt cx="931614" cy="67527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864" y="1532189"/>
              <a:ext cx="408586" cy="490304"/>
            </a:xfrm>
            <a:prstGeom prst="rect">
              <a:avLst/>
            </a:prstGeom>
          </p:spPr>
        </p:pic>
        <p:sp>
          <p:nvSpPr>
            <p:cNvPr id="7" name="TextBox 6"/>
            <p:cNvSpPr txBox="1"/>
            <p:nvPr/>
          </p:nvSpPr>
          <p:spPr>
            <a:xfrm>
              <a:off x="6869159" y="2077928"/>
              <a:ext cx="931614" cy="129539"/>
            </a:xfrm>
            <a:prstGeom prst="rect">
              <a:avLst/>
            </a:prstGeom>
            <a:noFill/>
          </p:spPr>
          <p:txBody>
            <a:bodyPr wrap="square" lIns="0" tIns="0" rIns="0" bIns="0" rtlCol="0" anchor="t">
              <a:noAutofit/>
            </a:bodyPr>
            <a:lstStyle/>
            <a:p>
              <a:pPr algn="ctr"/>
              <a: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AWS</a:t>
              </a:r>
            </a:p>
            <a:p>
              <a:pPr algn="ctr"/>
              <a: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Lambda</a:t>
              </a:r>
            </a:p>
          </p:txBody>
        </p:sp>
      </p:grpSp>
      <p:grpSp>
        <p:nvGrpSpPr>
          <p:cNvPr id="45" name="Group 44"/>
          <p:cNvGrpSpPr/>
          <p:nvPr/>
        </p:nvGrpSpPr>
        <p:grpSpPr>
          <a:xfrm>
            <a:off x="8174608" y="1635342"/>
            <a:ext cx="826047" cy="667176"/>
            <a:chOff x="7574632" y="1521129"/>
            <a:chExt cx="826047" cy="667176"/>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6161" y="1521129"/>
              <a:ext cx="402988" cy="483586"/>
            </a:xfrm>
            <a:prstGeom prst="rect">
              <a:avLst/>
            </a:prstGeom>
          </p:spPr>
        </p:pic>
        <p:sp>
          <p:nvSpPr>
            <p:cNvPr id="9" name="TextBox 8"/>
            <p:cNvSpPr txBox="1"/>
            <p:nvPr/>
          </p:nvSpPr>
          <p:spPr>
            <a:xfrm>
              <a:off x="7574632" y="2058766"/>
              <a:ext cx="826047" cy="129539"/>
            </a:xfrm>
            <a:prstGeom prst="rect">
              <a:avLst/>
            </a:prstGeom>
            <a:noFill/>
          </p:spPr>
          <p:txBody>
            <a:bodyPr wrap="square" lIns="0" tIns="0" rIns="0" bIns="0" rtlCol="0" anchor="t">
              <a:noAutofit/>
            </a:bodyPr>
            <a:lstStyle/>
            <a:p>
              <a:pPr algn="ctr"/>
              <a: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Amazon Kinesis</a:t>
              </a:r>
            </a:p>
          </p:txBody>
        </p:sp>
      </p:grpSp>
      <p:grpSp>
        <p:nvGrpSpPr>
          <p:cNvPr id="47" name="Group 46"/>
          <p:cNvGrpSpPr/>
          <p:nvPr/>
        </p:nvGrpSpPr>
        <p:grpSpPr>
          <a:xfrm>
            <a:off x="6223946" y="2676158"/>
            <a:ext cx="826047" cy="896480"/>
            <a:chOff x="6639046" y="2769819"/>
            <a:chExt cx="826047" cy="896480"/>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1014" y="2769819"/>
              <a:ext cx="391025" cy="469231"/>
            </a:xfrm>
            <a:prstGeom prst="rect">
              <a:avLst/>
            </a:prstGeom>
          </p:spPr>
        </p:pic>
        <p:sp>
          <p:nvSpPr>
            <p:cNvPr id="11" name="TextBox 10"/>
            <p:cNvSpPr txBox="1"/>
            <p:nvPr/>
          </p:nvSpPr>
          <p:spPr>
            <a:xfrm>
              <a:off x="6639046" y="3301844"/>
              <a:ext cx="826047" cy="364455"/>
            </a:xfrm>
            <a:prstGeom prst="rect">
              <a:avLst/>
            </a:prstGeom>
            <a:noFill/>
          </p:spPr>
          <p:txBody>
            <a:bodyPr wrap="square" lIns="0" tIns="0" rIns="0" bIns="0" rtlCol="0" anchor="t">
              <a:noAutofit/>
            </a:bodyPr>
            <a:lstStyle/>
            <a:p>
              <a:pPr algn="ctr"/>
              <a: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Amazon</a:t>
              </a:r>
              <a:b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br>
              <a: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S3</a:t>
              </a:r>
            </a:p>
          </p:txBody>
        </p:sp>
      </p:grpSp>
      <p:grpSp>
        <p:nvGrpSpPr>
          <p:cNvPr id="51" name="Group 50"/>
          <p:cNvGrpSpPr/>
          <p:nvPr/>
        </p:nvGrpSpPr>
        <p:grpSpPr>
          <a:xfrm>
            <a:off x="6132024" y="3681433"/>
            <a:ext cx="1010372" cy="654101"/>
            <a:chOff x="6755415" y="3866733"/>
            <a:chExt cx="1010372" cy="654101"/>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088" y="3866733"/>
              <a:ext cx="391025" cy="469230"/>
            </a:xfrm>
            <a:prstGeom prst="rect">
              <a:avLst/>
            </a:prstGeom>
          </p:spPr>
        </p:pic>
        <p:sp>
          <p:nvSpPr>
            <p:cNvPr id="13" name="TextBox 12"/>
            <p:cNvSpPr txBox="1"/>
            <p:nvPr/>
          </p:nvSpPr>
          <p:spPr>
            <a:xfrm>
              <a:off x="6755415" y="4391295"/>
              <a:ext cx="1010372" cy="129539"/>
            </a:xfrm>
            <a:prstGeom prst="rect">
              <a:avLst/>
            </a:prstGeom>
            <a:noFill/>
          </p:spPr>
          <p:txBody>
            <a:bodyPr wrap="square" lIns="0" tIns="0" rIns="0" bIns="0" rtlCol="0" anchor="t">
              <a:noAutofit/>
            </a:bodyPr>
            <a:lstStyle/>
            <a:p>
              <a:pPr algn="ctr"/>
              <a: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Amazon API Gateway</a:t>
              </a:r>
            </a:p>
          </p:txBody>
        </p:sp>
      </p:grpSp>
      <p:grpSp>
        <p:nvGrpSpPr>
          <p:cNvPr id="49" name="Group 48"/>
          <p:cNvGrpSpPr/>
          <p:nvPr/>
        </p:nvGrpSpPr>
        <p:grpSpPr>
          <a:xfrm>
            <a:off x="8040288" y="2676158"/>
            <a:ext cx="1010372" cy="682635"/>
            <a:chOff x="7433024" y="3262867"/>
            <a:chExt cx="1010372" cy="682635"/>
          </a:xfrm>
        </p:grpSpPr>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0432" y="3262867"/>
              <a:ext cx="408585" cy="490302"/>
            </a:xfrm>
            <a:prstGeom prst="rect">
              <a:avLst/>
            </a:prstGeom>
          </p:spPr>
        </p:pic>
        <p:sp>
          <p:nvSpPr>
            <p:cNvPr id="15" name="TextBox 14"/>
            <p:cNvSpPr txBox="1"/>
            <p:nvPr/>
          </p:nvSpPr>
          <p:spPr>
            <a:xfrm>
              <a:off x="7433024" y="3815963"/>
              <a:ext cx="1010372" cy="129539"/>
            </a:xfrm>
            <a:prstGeom prst="rect">
              <a:avLst/>
            </a:prstGeom>
            <a:noFill/>
          </p:spPr>
          <p:txBody>
            <a:bodyPr wrap="square" lIns="0" tIns="0" rIns="0" bIns="0" rtlCol="0" anchor="t">
              <a:noAutofit/>
            </a:bodyPr>
            <a:lstStyle/>
            <a:p>
              <a:pPr algn="ctr"/>
              <a: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Amazon</a:t>
              </a:r>
              <a:b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br>
              <a: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SQS</a:t>
              </a:r>
            </a:p>
          </p:txBody>
        </p:sp>
      </p:grpSp>
      <p:grpSp>
        <p:nvGrpSpPr>
          <p:cNvPr id="50" name="Group 49"/>
          <p:cNvGrpSpPr/>
          <p:nvPr/>
        </p:nvGrpSpPr>
        <p:grpSpPr>
          <a:xfrm>
            <a:off x="7065651" y="2680707"/>
            <a:ext cx="1010372" cy="630494"/>
            <a:chOff x="7404961" y="2506363"/>
            <a:chExt cx="1010372" cy="630494"/>
          </a:xfrm>
        </p:grpSpPr>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0432" y="2506363"/>
              <a:ext cx="407600" cy="451496"/>
            </a:xfrm>
            <a:prstGeom prst="rect">
              <a:avLst/>
            </a:prstGeom>
          </p:spPr>
        </p:pic>
        <p:sp>
          <p:nvSpPr>
            <p:cNvPr id="17" name="TextBox 16"/>
            <p:cNvSpPr txBox="1"/>
            <p:nvPr/>
          </p:nvSpPr>
          <p:spPr>
            <a:xfrm>
              <a:off x="7404961" y="3007318"/>
              <a:ext cx="1010372" cy="129539"/>
            </a:xfrm>
            <a:prstGeom prst="rect">
              <a:avLst/>
            </a:prstGeom>
            <a:noFill/>
          </p:spPr>
          <p:txBody>
            <a:bodyPr wrap="square" lIns="0" tIns="0" rIns="0" bIns="0" rtlCol="0" anchor="t">
              <a:noAutofit/>
            </a:bodyPr>
            <a:lstStyle/>
            <a:p>
              <a:pPr algn="ctr"/>
              <a: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Amazon</a:t>
              </a:r>
              <a:b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br>
              <a: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DynamoDB</a:t>
              </a:r>
            </a:p>
          </p:txBody>
        </p:sp>
      </p:grpSp>
      <p:grpSp>
        <p:nvGrpSpPr>
          <p:cNvPr id="48" name="Group 47"/>
          <p:cNvGrpSpPr/>
          <p:nvPr/>
        </p:nvGrpSpPr>
        <p:grpSpPr>
          <a:xfrm>
            <a:off x="8224145" y="3743169"/>
            <a:ext cx="726971" cy="670614"/>
            <a:chOff x="8366704" y="4065035"/>
            <a:chExt cx="726971" cy="670614"/>
          </a:xfrm>
        </p:grpSpPr>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4450" y="4065035"/>
              <a:ext cx="411480" cy="493776"/>
            </a:xfrm>
            <a:prstGeom prst="rect">
              <a:avLst/>
            </a:prstGeom>
          </p:spPr>
        </p:pic>
        <p:sp>
          <p:nvSpPr>
            <p:cNvPr id="19" name="TextBox 18"/>
            <p:cNvSpPr txBox="1"/>
            <p:nvPr/>
          </p:nvSpPr>
          <p:spPr>
            <a:xfrm>
              <a:off x="8366704" y="4606110"/>
              <a:ext cx="726971" cy="129539"/>
            </a:xfrm>
            <a:prstGeom prst="rect">
              <a:avLst/>
            </a:prstGeom>
            <a:noFill/>
          </p:spPr>
          <p:txBody>
            <a:bodyPr wrap="square" lIns="0" tIns="0" rIns="0" bIns="0" rtlCol="0" anchor="t">
              <a:noAutofit/>
            </a:bodyPr>
            <a:lstStyle/>
            <a:p>
              <a:pPr algn="ctr"/>
              <a: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AWS IoT</a:t>
              </a:r>
            </a:p>
          </p:txBody>
        </p:sp>
      </p:grpSp>
      <p:grpSp>
        <p:nvGrpSpPr>
          <p:cNvPr id="37" name="Group 36"/>
          <p:cNvGrpSpPr/>
          <p:nvPr/>
        </p:nvGrpSpPr>
        <p:grpSpPr>
          <a:xfrm>
            <a:off x="3456301" y="1723099"/>
            <a:ext cx="826047" cy="653537"/>
            <a:chOff x="3746478" y="1724609"/>
            <a:chExt cx="826047" cy="653537"/>
          </a:xfrm>
        </p:grpSpPr>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8526" y="1724609"/>
              <a:ext cx="397542" cy="477051"/>
            </a:xfrm>
            <a:prstGeom prst="rect">
              <a:avLst/>
            </a:prstGeom>
          </p:spPr>
        </p:pic>
        <p:sp>
          <p:nvSpPr>
            <p:cNvPr id="21" name="TextBox 20"/>
            <p:cNvSpPr txBox="1"/>
            <p:nvPr/>
          </p:nvSpPr>
          <p:spPr>
            <a:xfrm>
              <a:off x="3746478" y="2248607"/>
              <a:ext cx="826047" cy="129539"/>
            </a:xfrm>
            <a:prstGeom prst="rect">
              <a:avLst/>
            </a:prstGeom>
            <a:noFill/>
          </p:spPr>
          <p:txBody>
            <a:bodyPr wrap="square" lIns="0" tIns="0" rIns="0" bIns="0" rtlCol="0" anchor="t">
              <a:noAutofit/>
            </a:bodyPr>
            <a:lstStyle/>
            <a:p>
              <a:pPr algn="ctr"/>
              <a: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Amazon EMR</a:t>
              </a:r>
            </a:p>
          </p:txBody>
        </p:sp>
      </p:grpSp>
      <p:grpSp>
        <p:nvGrpSpPr>
          <p:cNvPr id="2" name="Group 1"/>
          <p:cNvGrpSpPr/>
          <p:nvPr/>
        </p:nvGrpSpPr>
        <p:grpSpPr>
          <a:xfrm>
            <a:off x="3274249" y="2844667"/>
            <a:ext cx="1152305" cy="673448"/>
            <a:chOff x="3320549" y="2844667"/>
            <a:chExt cx="1152305" cy="673448"/>
          </a:xfrm>
        </p:grpSpPr>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90443" y="2844667"/>
              <a:ext cx="411480" cy="485681"/>
            </a:xfrm>
            <a:prstGeom prst="rect">
              <a:avLst/>
            </a:prstGeom>
          </p:spPr>
        </p:pic>
        <p:sp>
          <p:nvSpPr>
            <p:cNvPr id="23" name="TextBox 22"/>
            <p:cNvSpPr txBox="1"/>
            <p:nvPr/>
          </p:nvSpPr>
          <p:spPr>
            <a:xfrm>
              <a:off x="3320549" y="3388576"/>
              <a:ext cx="1152305" cy="129539"/>
            </a:xfrm>
            <a:prstGeom prst="rect">
              <a:avLst/>
            </a:prstGeom>
            <a:noFill/>
          </p:spPr>
          <p:txBody>
            <a:bodyPr wrap="square" lIns="0" tIns="0" rIns="0" bIns="0" rtlCol="0" anchor="t">
              <a:noAutofit/>
            </a:bodyPr>
            <a:lstStyle/>
            <a:p>
              <a:pPr algn="ctr"/>
              <a: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Amazon </a:t>
              </a:r>
              <a:b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br>
              <a: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ElastiCache</a:t>
              </a:r>
            </a:p>
          </p:txBody>
        </p:sp>
      </p:grpSp>
      <p:grpSp>
        <p:nvGrpSpPr>
          <p:cNvPr id="42" name="Group 41"/>
          <p:cNvGrpSpPr/>
          <p:nvPr/>
        </p:nvGrpSpPr>
        <p:grpSpPr>
          <a:xfrm>
            <a:off x="4179845" y="3569954"/>
            <a:ext cx="1010372" cy="633499"/>
            <a:chOff x="4626711" y="3543355"/>
            <a:chExt cx="1010372" cy="633499"/>
          </a:xfrm>
        </p:grpSpPr>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34813" y="3543355"/>
              <a:ext cx="391025" cy="452123"/>
            </a:xfrm>
            <a:prstGeom prst="rect">
              <a:avLst/>
            </a:prstGeom>
          </p:spPr>
        </p:pic>
        <p:sp>
          <p:nvSpPr>
            <p:cNvPr id="25" name="TextBox 24"/>
            <p:cNvSpPr txBox="1"/>
            <p:nvPr/>
          </p:nvSpPr>
          <p:spPr>
            <a:xfrm>
              <a:off x="4626711" y="4047315"/>
              <a:ext cx="1010372" cy="129539"/>
            </a:xfrm>
            <a:prstGeom prst="rect">
              <a:avLst/>
            </a:prstGeom>
            <a:noFill/>
          </p:spPr>
          <p:txBody>
            <a:bodyPr wrap="square" lIns="0" tIns="0" rIns="0" bIns="0" rtlCol="0" anchor="t">
              <a:noAutofit/>
            </a:bodyPr>
            <a:lstStyle/>
            <a:p>
              <a:pPr algn="ctr"/>
              <a: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Amazon</a:t>
              </a:r>
              <a:b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br>
              <a: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RDS</a:t>
              </a:r>
            </a:p>
          </p:txBody>
        </p:sp>
      </p:grpSp>
      <p:grpSp>
        <p:nvGrpSpPr>
          <p:cNvPr id="43" name="Group 42"/>
          <p:cNvGrpSpPr/>
          <p:nvPr/>
        </p:nvGrpSpPr>
        <p:grpSpPr>
          <a:xfrm>
            <a:off x="4811738" y="2880488"/>
            <a:ext cx="1152305" cy="615360"/>
            <a:chOff x="4969224" y="2482745"/>
            <a:chExt cx="1152305" cy="615360"/>
          </a:xfrm>
        </p:grpSpPr>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47910" y="2482745"/>
              <a:ext cx="411480" cy="452628"/>
            </a:xfrm>
            <a:prstGeom prst="rect">
              <a:avLst/>
            </a:prstGeom>
          </p:spPr>
        </p:pic>
        <p:sp>
          <p:nvSpPr>
            <p:cNvPr id="27" name="TextBox 26"/>
            <p:cNvSpPr txBox="1"/>
            <p:nvPr/>
          </p:nvSpPr>
          <p:spPr>
            <a:xfrm>
              <a:off x="4969224" y="2968566"/>
              <a:ext cx="1152305" cy="129539"/>
            </a:xfrm>
            <a:prstGeom prst="rect">
              <a:avLst/>
            </a:prstGeom>
            <a:noFill/>
          </p:spPr>
          <p:txBody>
            <a:bodyPr wrap="square" lIns="0" tIns="0" rIns="0" bIns="0" rtlCol="0" anchor="t">
              <a:noAutofit/>
            </a:bodyPr>
            <a:lstStyle/>
            <a:p>
              <a:pPr algn="ctr"/>
              <a: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Amazon </a:t>
              </a:r>
              <a:b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br>
              <a: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Redshift</a:t>
              </a:r>
            </a:p>
          </p:txBody>
        </p:sp>
      </p:grpSp>
      <p:grpSp>
        <p:nvGrpSpPr>
          <p:cNvPr id="44" name="Group 43"/>
          <p:cNvGrpSpPr/>
          <p:nvPr/>
        </p:nvGrpSpPr>
        <p:grpSpPr>
          <a:xfrm>
            <a:off x="4333841" y="1723099"/>
            <a:ext cx="1463417" cy="646779"/>
            <a:chOff x="4822554" y="1622878"/>
            <a:chExt cx="1463417" cy="646779"/>
          </a:xfrm>
        </p:grpSpPr>
        <p:pic>
          <p:nvPicPr>
            <p:cNvPr id="28" name="Picture 2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52622" y="1622878"/>
              <a:ext cx="407469" cy="488963"/>
            </a:xfrm>
            <a:prstGeom prst="rect">
              <a:avLst/>
            </a:prstGeom>
          </p:spPr>
        </p:pic>
        <p:sp>
          <p:nvSpPr>
            <p:cNvPr id="29" name="TextBox 28"/>
            <p:cNvSpPr txBox="1"/>
            <p:nvPr/>
          </p:nvSpPr>
          <p:spPr>
            <a:xfrm>
              <a:off x="4822554" y="2140118"/>
              <a:ext cx="1463417" cy="129539"/>
            </a:xfrm>
            <a:prstGeom prst="rect">
              <a:avLst/>
            </a:prstGeom>
            <a:noFill/>
          </p:spPr>
          <p:txBody>
            <a:bodyPr wrap="square" lIns="0" tIns="0" rIns="0" bIns="0" rtlCol="0" anchor="t">
              <a:noAutofit/>
            </a:bodyPr>
            <a:lstStyle/>
            <a:p>
              <a:pPr algn="ctr"/>
              <a: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Amazon ES</a:t>
              </a:r>
            </a:p>
          </p:txBody>
        </p:sp>
      </p:grpSp>
      <p:sp>
        <p:nvSpPr>
          <p:cNvPr id="31" name="TextBox 30"/>
          <p:cNvSpPr txBox="1"/>
          <p:nvPr/>
        </p:nvSpPr>
        <p:spPr>
          <a:xfrm>
            <a:off x="3919034" y="1097444"/>
            <a:ext cx="1201082" cy="338554"/>
          </a:xfrm>
          <a:prstGeom prst="rect">
            <a:avLst/>
          </a:prstGeom>
          <a:noFill/>
        </p:spPr>
        <p:txBody>
          <a:bodyPr wrap="square" rtlCol="0">
            <a:spAutoFit/>
          </a:bodyPr>
          <a:lstStyle/>
          <a:p>
            <a:r>
              <a:rPr lang="en-US" sz="16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Managed</a:t>
            </a:r>
          </a:p>
        </p:txBody>
      </p:sp>
      <p:sp>
        <p:nvSpPr>
          <p:cNvPr id="32" name="TextBox 31"/>
          <p:cNvSpPr txBox="1"/>
          <p:nvPr/>
        </p:nvSpPr>
        <p:spPr>
          <a:xfrm>
            <a:off x="6936027" y="1109018"/>
            <a:ext cx="1475744" cy="338554"/>
          </a:xfrm>
          <a:prstGeom prst="rect">
            <a:avLst/>
          </a:prstGeom>
          <a:noFill/>
        </p:spPr>
        <p:txBody>
          <a:bodyPr wrap="square" rtlCol="0">
            <a:spAutoFit/>
          </a:bodyPr>
          <a:lstStyle/>
          <a:p>
            <a:r>
              <a:rPr lang="en-US" sz="16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Serverless</a:t>
            </a:r>
          </a:p>
        </p:txBody>
      </p:sp>
      <p:grpSp>
        <p:nvGrpSpPr>
          <p:cNvPr id="5" name="Group 4"/>
          <p:cNvGrpSpPr/>
          <p:nvPr/>
        </p:nvGrpSpPr>
        <p:grpSpPr>
          <a:xfrm>
            <a:off x="967507" y="1761436"/>
            <a:ext cx="935054" cy="739584"/>
            <a:chOff x="967507" y="1761436"/>
            <a:chExt cx="935054" cy="739584"/>
          </a:xfrm>
        </p:grpSpPr>
        <p:pic>
          <p:nvPicPr>
            <p:cNvPr id="34" name="Picture 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36321" y="1761436"/>
              <a:ext cx="408586" cy="490304"/>
            </a:xfrm>
            <a:prstGeom prst="rect">
              <a:avLst/>
            </a:prstGeom>
          </p:spPr>
        </p:pic>
        <p:sp>
          <p:nvSpPr>
            <p:cNvPr id="35" name="TextBox 34"/>
            <p:cNvSpPr txBox="1"/>
            <p:nvPr/>
          </p:nvSpPr>
          <p:spPr>
            <a:xfrm>
              <a:off x="967507" y="2341651"/>
              <a:ext cx="935054" cy="159369"/>
            </a:xfrm>
            <a:prstGeom prst="rect">
              <a:avLst/>
            </a:prstGeom>
            <a:noFill/>
          </p:spPr>
          <p:txBody>
            <a:bodyPr wrap="square" lIns="0" tIns="0" rIns="0" bIns="0" rtlCol="0" anchor="t">
              <a:noAutofit/>
            </a:bodyPr>
            <a:lstStyle/>
            <a:p>
              <a:pPr algn="ctr"/>
              <a: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Amazon EC2</a:t>
              </a:r>
            </a:p>
          </p:txBody>
        </p:sp>
      </p:grpSp>
      <p:grpSp>
        <p:nvGrpSpPr>
          <p:cNvPr id="52" name="Group 51"/>
          <p:cNvGrpSpPr/>
          <p:nvPr/>
        </p:nvGrpSpPr>
        <p:grpSpPr>
          <a:xfrm>
            <a:off x="125582" y="3390230"/>
            <a:ext cx="1152143" cy="1051636"/>
            <a:chOff x="37884" y="3089696"/>
            <a:chExt cx="1152143" cy="1051636"/>
          </a:xfrm>
        </p:grpSpPr>
        <p:pic>
          <p:nvPicPr>
            <p:cNvPr id="38" name="Picture 37"/>
            <p:cNvPicPr>
              <a:picLocks noChangeAspect="1"/>
            </p:cNvPicPr>
            <p:nvPr/>
          </p:nvPicPr>
          <p:blipFill>
            <a:blip r:embed="rId16"/>
            <a:stretch>
              <a:fillRect/>
            </a:stretch>
          </p:blipFill>
          <p:spPr>
            <a:xfrm>
              <a:off x="309156" y="3089696"/>
              <a:ext cx="609600" cy="609600"/>
            </a:xfrm>
            <a:prstGeom prst="rect">
              <a:avLst/>
            </a:prstGeom>
          </p:spPr>
        </p:pic>
        <p:sp>
          <p:nvSpPr>
            <p:cNvPr id="39" name="TextBox 38"/>
            <p:cNvSpPr txBox="1"/>
            <p:nvPr/>
          </p:nvSpPr>
          <p:spPr>
            <a:xfrm>
              <a:off x="37884" y="3725834"/>
              <a:ext cx="1152143" cy="415498"/>
            </a:xfrm>
            <a:prstGeom prst="rect">
              <a:avLst/>
            </a:prstGeom>
            <a:noFill/>
          </p:spPr>
          <p:txBody>
            <a:bodyPr wrap="square" rtlCol="0">
              <a:spAutoFit/>
            </a:bodyPr>
            <a:lstStyle/>
            <a:p>
              <a:pPr algn="ctr"/>
              <a:r>
                <a:rPr lang="en-US" sz="10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Microsoft SQL Server</a:t>
              </a:r>
            </a:p>
          </p:txBody>
        </p:sp>
      </p:grpSp>
      <p:sp>
        <p:nvSpPr>
          <p:cNvPr id="41" name="TextBox 40"/>
          <p:cNvSpPr txBox="1"/>
          <p:nvPr/>
        </p:nvSpPr>
        <p:spPr>
          <a:xfrm>
            <a:off x="992577" y="1096383"/>
            <a:ext cx="1475744" cy="338554"/>
          </a:xfrm>
          <a:prstGeom prst="rect">
            <a:avLst/>
          </a:prstGeom>
          <a:noFill/>
        </p:spPr>
        <p:txBody>
          <a:bodyPr wrap="square" rtlCol="0">
            <a:spAutoFit/>
          </a:bodyPr>
          <a:lstStyle/>
          <a:p>
            <a:r>
              <a:rPr lang="en-US" sz="16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“On EC2”</a:t>
            </a:r>
          </a:p>
        </p:txBody>
      </p:sp>
      <p:grpSp>
        <p:nvGrpSpPr>
          <p:cNvPr id="55" name="Group 54"/>
          <p:cNvGrpSpPr/>
          <p:nvPr/>
        </p:nvGrpSpPr>
        <p:grpSpPr>
          <a:xfrm>
            <a:off x="7162531" y="1636399"/>
            <a:ext cx="826047" cy="651083"/>
            <a:chOff x="7125955" y="1660783"/>
            <a:chExt cx="826047" cy="651083"/>
          </a:xfrm>
        </p:grpSpPr>
        <p:pic>
          <p:nvPicPr>
            <p:cNvPr id="53" name="Picture 5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324755" y="1660783"/>
              <a:ext cx="433845" cy="520615"/>
            </a:xfrm>
            <a:prstGeom prst="rect">
              <a:avLst/>
            </a:prstGeom>
          </p:spPr>
        </p:pic>
        <p:sp>
          <p:nvSpPr>
            <p:cNvPr id="54" name="TextBox 53"/>
            <p:cNvSpPr txBox="1"/>
            <p:nvPr/>
          </p:nvSpPr>
          <p:spPr>
            <a:xfrm>
              <a:off x="7125955" y="2182327"/>
              <a:ext cx="826047" cy="129539"/>
            </a:xfrm>
            <a:prstGeom prst="rect">
              <a:avLst/>
            </a:prstGeom>
            <a:noFill/>
          </p:spPr>
          <p:txBody>
            <a:bodyPr wrap="square" lIns="0" tIns="0" rIns="0" bIns="0" rtlCol="0" anchor="t">
              <a:noAutofit/>
            </a:bodyPr>
            <a:lstStyle/>
            <a:p>
              <a:pPr algn="ctr"/>
              <a: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Amazon Cognito</a:t>
              </a:r>
            </a:p>
          </p:txBody>
        </p:sp>
      </p:grpSp>
      <p:pic>
        <p:nvPicPr>
          <p:cNvPr id="56" name="Picture 5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391122" y="3656438"/>
            <a:ext cx="460413" cy="522631"/>
          </a:xfrm>
          <a:prstGeom prst="rect">
            <a:avLst/>
          </a:prstGeom>
        </p:spPr>
      </p:pic>
      <p:sp>
        <p:nvSpPr>
          <p:cNvPr id="57" name="TextBox 56"/>
          <p:cNvSpPr txBox="1"/>
          <p:nvPr/>
        </p:nvSpPr>
        <p:spPr>
          <a:xfrm>
            <a:off x="7106341" y="4205994"/>
            <a:ext cx="1010372" cy="129539"/>
          </a:xfrm>
          <a:prstGeom prst="rect">
            <a:avLst/>
          </a:prstGeom>
          <a:noFill/>
        </p:spPr>
        <p:txBody>
          <a:bodyPr wrap="square" lIns="0" tIns="0" rIns="0" bIns="0" rtlCol="0" anchor="t">
            <a:noAutofit/>
          </a:bodyPr>
          <a:lstStyle/>
          <a:p>
            <a:pPr algn="ctr"/>
            <a:r>
              <a:rPr lang="en-US" sz="12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Amazon CloudWatch</a:t>
            </a:r>
          </a:p>
        </p:txBody>
      </p:sp>
      <p:pic>
        <p:nvPicPr>
          <p:cNvPr id="1026" name="Picture 2" descr="mage result for dock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85745" y="3709443"/>
            <a:ext cx="918756" cy="784771"/>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Connector 58"/>
          <p:cNvCxnSpPr/>
          <p:nvPr/>
        </p:nvCxnSpPr>
        <p:spPr>
          <a:xfrm>
            <a:off x="2851355" y="1109018"/>
            <a:ext cx="19664" cy="3600634"/>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962351" y="1120992"/>
            <a:ext cx="19664" cy="3600634"/>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45645" y="2762865"/>
            <a:ext cx="2378777" cy="0"/>
          </a:xfrm>
          <a:prstGeom prst="line">
            <a:avLst/>
          </a:prstGeom>
        </p:spPr>
        <p:style>
          <a:lnRef idx="2">
            <a:schemeClr val="accent1"/>
          </a:lnRef>
          <a:fillRef idx="0">
            <a:schemeClr val="accent1"/>
          </a:fillRef>
          <a:effectRef idx="1">
            <a:schemeClr val="accent1"/>
          </a:effectRef>
          <a:fontRef idx="minor">
            <a:schemeClr val="tx1"/>
          </a:fontRef>
        </p:style>
      </p:cxnSp>
      <p:pic>
        <p:nvPicPr>
          <p:cNvPr id="1025" name="Picture 1024"/>
          <p:cNvPicPr>
            <a:picLocks noChangeAspect="1"/>
          </p:cNvPicPr>
          <p:nvPr/>
        </p:nvPicPr>
        <p:blipFill>
          <a:blip r:embed="rId20"/>
          <a:stretch>
            <a:fillRect/>
          </a:stretch>
        </p:blipFill>
        <p:spPr>
          <a:xfrm>
            <a:off x="1169332" y="2917706"/>
            <a:ext cx="691373" cy="752634"/>
          </a:xfrm>
          <a:prstGeom prst="rect">
            <a:avLst/>
          </a:prstGeom>
        </p:spPr>
      </p:pic>
      <p:pic>
        <p:nvPicPr>
          <p:cNvPr id="1028" name="Picture 1027"/>
          <p:cNvPicPr>
            <a:picLocks noChangeAspect="1"/>
          </p:cNvPicPr>
          <p:nvPr/>
        </p:nvPicPr>
        <p:blipFill>
          <a:blip r:embed="rId21"/>
          <a:stretch>
            <a:fillRect/>
          </a:stretch>
        </p:blipFill>
        <p:spPr>
          <a:xfrm>
            <a:off x="1706657" y="3275203"/>
            <a:ext cx="1310627" cy="640751"/>
          </a:xfrm>
          <a:prstGeom prst="rect">
            <a:avLst/>
          </a:prstGeom>
        </p:spPr>
      </p:pic>
    </p:spTree>
    <p:extLst>
      <p:ext uri="{BB962C8B-B14F-4D97-AF65-F5344CB8AC3E}">
        <p14:creationId xmlns:p14="http://schemas.microsoft.com/office/powerpoint/2010/main" val="2857194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ADAA-8D3F-4A44-8A9A-7726A947A0D1}"/>
              </a:ext>
            </a:extLst>
          </p:cNvPr>
          <p:cNvSpPr>
            <a:spLocks noGrp="1"/>
          </p:cNvSpPr>
          <p:nvPr>
            <p:ph type="title"/>
          </p:nvPr>
        </p:nvSpPr>
        <p:spPr/>
        <p:txBody>
          <a:bodyPr/>
          <a:lstStyle/>
          <a:p>
            <a:r>
              <a:rPr lang="en-US" dirty="0" err="1"/>
              <a:t>Serverless</a:t>
            </a:r>
            <a:r>
              <a:rPr lang="en-US" dirty="0"/>
              <a:t> Application Model</a:t>
            </a:r>
          </a:p>
        </p:txBody>
      </p:sp>
      <p:sp>
        <p:nvSpPr>
          <p:cNvPr id="3" name="Content Placeholder 2">
            <a:extLst>
              <a:ext uri="{FF2B5EF4-FFF2-40B4-BE49-F238E27FC236}">
                <a16:creationId xmlns:a16="http://schemas.microsoft.com/office/drawing/2014/main" id="{24A78DBA-52BD-9842-9E7B-6CC316E40FD7}"/>
              </a:ext>
            </a:extLst>
          </p:cNvPr>
          <p:cNvSpPr>
            <a:spLocks noGrp="1"/>
          </p:cNvSpPr>
          <p:nvPr>
            <p:ph sz="half" idx="12"/>
          </p:nvPr>
        </p:nvSpPr>
        <p:spPr/>
        <p:txBody>
          <a:bodyPr/>
          <a:lstStyle/>
          <a:p>
            <a:pPr marL="342900" indent="-342900">
              <a:buFont typeface="Arial" panose="020B0604020202020204" pitchFamily="34" charset="0"/>
              <a:buChar char="•"/>
            </a:pPr>
            <a:r>
              <a:rPr lang="en-US" dirty="0" err="1"/>
              <a:t>CloudFormation</a:t>
            </a:r>
            <a:r>
              <a:rPr lang="en-US" dirty="0"/>
              <a:t> extension optimized for </a:t>
            </a:r>
            <a:r>
              <a:rPr lang="en-US" dirty="0" err="1"/>
              <a:t>Serverless</a:t>
            </a:r>
            <a:endParaRPr lang="en-US" dirty="0"/>
          </a:p>
          <a:p>
            <a:pPr marL="342900" indent="-342900">
              <a:buFont typeface="Arial" panose="020B0604020202020204" pitchFamily="34" charset="0"/>
              <a:buChar char="•"/>
            </a:pPr>
            <a:r>
              <a:rPr lang="en-US" dirty="0"/>
              <a:t>New </a:t>
            </a:r>
            <a:r>
              <a:rPr lang="en-US" dirty="0" err="1"/>
              <a:t>serverless</a:t>
            </a:r>
            <a:r>
              <a:rPr lang="en-US" dirty="0"/>
              <a:t> resource types: functions, API and tables</a:t>
            </a:r>
          </a:p>
          <a:p>
            <a:pPr marL="342900" indent="-342900">
              <a:buFont typeface="Arial" panose="020B0604020202020204" pitchFamily="34" charset="0"/>
              <a:buChar char="•"/>
            </a:pPr>
            <a:r>
              <a:rPr lang="en-US" dirty="0"/>
              <a:t>Supports anything </a:t>
            </a:r>
            <a:r>
              <a:rPr lang="en-US" dirty="0" err="1"/>
              <a:t>CloudFormation</a:t>
            </a:r>
            <a:r>
              <a:rPr lang="en-US" dirty="0"/>
              <a:t> supports</a:t>
            </a:r>
          </a:p>
          <a:p>
            <a:pPr marL="342900" indent="-342900">
              <a:buFont typeface="Arial" panose="020B0604020202020204" pitchFamily="34" charset="0"/>
              <a:buChar char="•"/>
            </a:pPr>
            <a:r>
              <a:rPr lang="en-US" dirty="0"/>
              <a:t>Open specification (Apache 2.0)</a:t>
            </a:r>
          </a:p>
          <a:p>
            <a:pPr marL="342900" indent="-342900">
              <a:buFont typeface="Arial" panose="020B0604020202020204" pitchFamily="34" charset="0"/>
              <a:buChar char="•"/>
            </a:pPr>
            <a:r>
              <a:rPr lang="en-US" dirty="0">
                <a:solidFill>
                  <a:schemeClr val="bg1"/>
                </a:solidFill>
              </a:rPr>
              <a:t>https://</a:t>
            </a:r>
            <a:r>
              <a:rPr lang="en-US" dirty="0" err="1">
                <a:solidFill>
                  <a:schemeClr val="bg1"/>
                </a:solidFill>
              </a:rPr>
              <a:t>github.com</a:t>
            </a:r>
            <a:r>
              <a:rPr lang="en-US" dirty="0">
                <a:solidFill>
                  <a:schemeClr val="bg1"/>
                </a:solidFill>
              </a:rPr>
              <a:t>/</a:t>
            </a:r>
            <a:r>
              <a:rPr lang="en-US" dirty="0" err="1">
                <a:solidFill>
                  <a:schemeClr val="bg1"/>
                </a:solidFill>
              </a:rPr>
              <a:t>awslabs</a:t>
            </a:r>
            <a:r>
              <a:rPr lang="en-US" dirty="0">
                <a:solidFill>
                  <a:schemeClr val="bg1"/>
                </a:solidFill>
              </a:rPr>
              <a:t>/</a:t>
            </a:r>
            <a:r>
              <a:rPr lang="en-US" dirty="0" err="1">
                <a:solidFill>
                  <a:schemeClr val="bg1"/>
                </a:solidFill>
              </a:rPr>
              <a:t>serverless</a:t>
            </a:r>
            <a:r>
              <a:rPr lang="en-US" dirty="0">
                <a:solidFill>
                  <a:schemeClr val="bg1"/>
                </a:solidFill>
              </a:rPr>
              <a:t>-application-model</a:t>
            </a:r>
          </a:p>
        </p:txBody>
      </p:sp>
      <p:pic>
        <p:nvPicPr>
          <p:cNvPr id="4" name="Picture 3">
            <a:extLst>
              <a:ext uri="{FF2B5EF4-FFF2-40B4-BE49-F238E27FC236}">
                <a16:creationId xmlns:a16="http://schemas.microsoft.com/office/drawing/2014/main" id="{60CDF507-66F8-6149-9C71-5AC9A3BED1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931" t="14920" r="18634" b="12104"/>
          <a:stretch/>
        </p:blipFill>
        <p:spPr>
          <a:xfrm>
            <a:off x="7497263" y="3068533"/>
            <a:ext cx="1111899" cy="1684253"/>
          </a:xfrm>
          <a:prstGeom prst="rect">
            <a:avLst/>
          </a:prstGeom>
        </p:spPr>
      </p:pic>
    </p:spTree>
    <p:extLst>
      <p:ext uri="{BB962C8B-B14F-4D97-AF65-F5344CB8AC3E}">
        <p14:creationId xmlns:p14="http://schemas.microsoft.com/office/powerpoint/2010/main" val="372622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6DC6E2-5404-8746-9360-19B8B3D46111}"/>
              </a:ext>
            </a:extLst>
          </p:cNvPr>
          <p:cNvSpPr>
            <a:spLocks noGrp="1"/>
          </p:cNvSpPr>
          <p:nvPr>
            <p:ph type="title"/>
          </p:nvPr>
        </p:nvSpPr>
        <p:spPr/>
        <p:txBody>
          <a:bodyPr/>
          <a:lstStyle/>
          <a:p>
            <a:r>
              <a:rPr lang="en-US" dirty="0"/>
              <a:t>Deployment using AWS Lambda</a:t>
            </a:r>
          </a:p>
        </p:txBody>
      </p:sp>
      <p:pic>
        <p:nvPicPr>
          <p:cNvPr id="6" name="Picture 5">
            <a:extLst>
              <a:ext uri="{FF2B5EF4-FFF2-40B4-BE49-F238E27FC236}">
                <a16:creationId xmlns:a16="http://schemas.microsoft.com/office/drawing/2014/main" id="{9D0F79BA-9486-5E4B-B6A8-0622C81C236B}"/>
              </a:ext>
            </a:extLst>
          </p:cNvPr>
          <p:cNvPicPr>
            <a:picLocks noChangeAspect="1"/>
          </p:cNvPicPr>
          <p:nvPr/>
        </p:nvPicPr>
        <p:blipFill>
          <a:blip r:embed="rId2"/>
          <a:stretch>
            <a:fillRect/>
          </a:stretch>
        </p:blipFill>
        <p:spPr>
          <a:xfrm>
            <a:off x="2893085" y="2113171"/>
            <a:ext cx="779592" cy="810164"/>
          </a:xfrm>
          <a:prstGeom prst="rect">
            <a:avLst/>
          </a:prstGeom>
        </p:spPr>
      </p:pic>
      <p:pic>
        <p:nvPicPr>
          <p:cNvPr id="7" name="Picture 6">
            <a:extLst>
              <a:ext uri="{FF2B5EF4-FFF2-40B4-BE49-F238E27FC236}">
                <a16:creationId xmlns:a16="http://schemas.microsoft.com/office/drawing/2014/main" id="{AA142DBC-44BE-C944-9E0C-802ED8418807}"/>
              </a:ext>
            </a:extLst>
          </p:cNvPr>
          <p:cNvPicPr>
            <a:picLocks noChangeAspect="1"/>
          </p:cNvPicPr>
          <p:nvPr/>
        </p:nvPicPr>
        <p:blipFill>
          <a:blip r:embed="rId3"/>
          <a:stretch>
            <a:fillRect/>
          </a:stretch>
        </p:blipFill>
        <p:spPr>
          <a:xfrm>
            <a:off x="1502075" y="2116287"/>
            <a:ext cx="683952" cy="823942"/>
          </a:xfrm>
          <a:prstGeom prst="rect">
            <a:avLst/>
          </a:prstGeom>
        </p:spPr>
      </p:pic>
      <p:pic>
        <p:nvPicPr>
          <p:cNvPr id="8" name="Picture 7">
            <a:extLst>
              <a:ext uri="{FF2B5EF4-FFF2-40B4-BE49-F238E27FC236}">
                <a16:creationId xmlns:a16="http://schemas.microsoft.com/office/drawing/2014/main" id="{256C6748-BE05-0846-B0F7-3FF6B185420D}"/>
              </a:ext>
            </a:extLst>
          </p:cNvPr>
          <p:cNvPicPr>
            <a:picLocks noChangeAspect="1"/>
          </p:cNvPicPr>
          <p:nvPr/>
        </p:nvPicPr>
        <p:blipFill>
          <a:blip r:embed="rId2"/>
          <a:stretch>
            <a:fillRect/>
          </a:stretch>
        </p:blipFill>
        <p:spPr>
          <a:xfrm>
            <a:off x="6461545" y="1221595"/>
            <a:ext cx="779592" cy="810164"/>
          </a:xfrm>
          <a:prstGeom prst="rect">
            <a:avLst/>
          </a:prstGeom>
        </p:spPr>
      </p:pic>
      <p:pic>
        <p:nvPicPr>
          <p:cNvPr id="9" name="Picture 8">
            <a:extLst>
              <a:ext uri="{FF2B5EF4-FFF2-40B4-BE49-F238E27FC236}">
                <a16:creationId xmlns:a16="http://schemas.microsoft.com/office/drawing/2014/main" id="{B775D887-6A7C-4A46-82C3-5CD8D7268CE0}"/>
              </a:ext>
            </a:extLst>
          </p:cNvPr>
          <p:cNvPicPr>
            <a:picLocks noChangeAspect="1"/>
          </p:cNvPicPr>
          <p:nvPr/>
        </p:nvPicPr>
        <p:blipFill>
          <a:blip r:embed="rId3"/>
          <a:stretch>
            <a:fillRect/>
          </a:stretch>
        </p:blipFill>
        <p:spPr>
          <a:xfrm>
            <a:off x="5070535" y="1214706"/>
            <a:ext cx="683952" cy="823942"/>
          </a:xfrm>
          <a:prstGeom prst="rect">
            <a:avLst/>
          </a:prstGeom>
        </p:spPr>
      </p:pic>
      <p:pic>
        <p:nvPicPr>
          <p:cNvPr id="10" name="Picture 9">
            <a:extLst>
              <a:ext uri="{FF2B5EF4-FFF2-40B4-BE49-F238E27FC236}">
                <a16:creationId xmlns:a16="http://schemas.microsoft.com/office/drawing/2014/main" id="{738E3AF1-8113-854F-BA6C-D3A5C685F3E9}"/>
              </a:ext>
            </a:extLst>
          </p:cNvPr>
          <p:cNvPicPr>
            <a:picLocks noChangeAspect="1"/>
          </p:cNvPicPr>
          <p:nvPr/>
        </p:nvPicPr>
        <p:blipFill>
          <a:blip r:embed="rId2"/>
          <a:stretch>
            <a:fillRect/>
          </a:stretch>
        </p:blipFill>
        <p:spPr>
          <a:xfrm>
            <a:off x="6461545" y="3047519"/>
            <a:ext cx="779592" cy="810164"/>
          </a:xfrm>
          <a:prstGeom prst="rect">
            <a:avLst/>
          </a:prstGeom>
        </p:spPr>
      </p:pic>
      <p:pic>
        <p:nvPicPr>
          <p:cNvPr id="11" name="Picture 10">
            <a:extLst>
              <a:ext uri="{FF2B5EF4-FFF2-40B4-BE49-F238E27FC236}">
                <a16:creationId xmlns:a16="http://schemas.microsoft.com/office/drawing/2014/main" id="{402300DF-3A26-3349-A472-386870FACDD2}"/>
              </a:ext>
            </a:extLst>
          </p:cNvPr>
          <p:cNvPicPr>
            <a:picLocks noChangeAspect="1"/>
          </p:cNvPicPr>
          <p:nvPr/>
        </p:nvPicPr>
        <p:blipFill>
          <a:blip r:embed="rId3"/>
          <a:stretch>
            <a:fillRect/>
          </a:stretch>
        </p:blipFill>
        <p:spPr>
          <a:xfrm>
            <a:off x="5070535" y="3040630"/>
            <a:ext cx="683952" cy="823942"/>
          </a:xfrm>
          <a:prstGeom prst="rect">
            <a:avLst/>
          </a:prstGeom>
        </p:spPr>
      </p:pic>
      <p:cxnSp>
        <p:nvCxnSpPr>
          <p:cNvPr id="13" name="Elbow Connector 12">
            <a:extLst>
              <a:ext uri="{FF2B5EF4-FFF2-40B4-BE49-F238E27FC236}">
                <a16:creationId xmlns:a16="http://schemas.microsoft.com/office/drawing/2014/main" id="{2C4D3F27-BB9F-B94B-A08B-52C0A4DFD655}"/>
              </a:ext>
            </a:extLst>
          </p:cNvPr>
          <p:cNvCxnSpPr>
            <a:endCxn id="11" idx="1"/>
          </p:cNvCxnSpPr>
          <p:nvPr/>
        </p:nvCxnSpPr>
        <p:spPr>
          <a:xfrm>
            <a:off x="3672677" y="2527540"/>
            <a:ext cx="1397858" cy="92506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Elbow Connector 14">
            <a:extLst>
              <a:ext uri="{FF2B5EF4-FFF2-40B4-BE49-F238E27FC236}">
                <a16:creationId xmlns:a16="http://schemas.microsoft.com/office/drawing/2014/main" id="{CE105073-E15D-BC42-A215-8C08D04D5BFC}"/>
              </a:ext>
            </a:extLst>
          </p:cNvPr>
          <p:cNvCxnSpPr>
            <a:stCxn id="6" idx="3"/>
            <a:endCxn id="9" idx="1"/>
          </p:cNvCxnSpPr>
          <p:nvPr/>
        </p:nvCxnSpPr>
        <p:spPr>
          <a:xfrm flipV="1">
            <a:off x="3672677" y="1626677"/>
            <a:ext cx="1397858" cy="891576"/>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9B1EE023-6D9C-8748-AA0B-2C2386210BF9}"/>
              </a:ext>
            </a:extLst>
          </p:cNvPr>
          <p:cNvCxnSpPr>
            <a:stCxn id="7" idx="3"/>
            <a:endCxn id="6" idx="1"/>
          </p:cNvCxnSpPr>
          <p:nvPr/>
        </p:nvCxnSpPr>
        <p:spPr>
          <a:xfrm flipV="1">
            <a:off x="2186027" y="2518253"/>
            <a:ext cx="707058" cy="100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89AEE593-BD9E-5F47-9490-11D7DF0FC838}"/>
              </a:ext>
            </a:extLst>
          </p:cNvPr>
          <p:cNvCxnSpPr>
            <a:stCxn id="9" idx="3"/>
            <a:endCxn id="8" idx="1"/>
          </p:cNvCxnSpPr>
          <p:nvPr/>
        </p:nvCxnSpPr>
        <p:spPr>
          <a:xfrm>
            <a:off x="5754487" y="1626677"/>
            <a:ext cx="7070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070BF2F-AB3E-3E4D-B7DA-2381DF4E30C8}"/>
              </a:ext>
            </a:extLst>
          </p:cNvPr>
          <p:cNvCxnSpPr>
            <a:stCxn id="11" idx="3"/>
            <a:endCxn id="10" idx="1"/>
          </p:cNvCxnSpPr>
          <p:nvPr/>
        </p:nvCxnSpPr>
        <p:spPr>
          <a:xfrm>
            <a:off x="5754487" y="3452601"/>
            <a:ext cx="7070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3F50AA14-D775-324A-B292-BAD062E1F717}"/>
              </a:ext>
            </a:extLst>
          </p:cNvPr>
          <p:cNvSpPr txBox="1"/>
          <p:nvPr/>
        </p:nvSpPr>
        <p:spPr>
          <a:xfrm>
            <a:off x="1287709" y="1753844"/>
            <a:ext cx="1124026" cy="369332"/>
          </a:xfrm>
          <a:prstGeom prst="rect">
            <a:avLst/>
          </a:prstGeom>
          <a:noFill/>
        </p:spPr>
        <p:txBody>
          <a:bodyPr wrap="none" rtlCol="0">
            <a:spAutoFit/>
          </a:bodyPr>
          <a:lstStyle/>
          <a:p>
            <a:r>
              <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a:t>
            </a:r>
            <a:r>
              <a:rPr lang="en-US" dirty="0" err="1">
                <a:solidFill>
                  <a:schemeClr val="bg1"/>
                </a:solidFill>
                <a:latin typeface="Amazon Ember" panose="020B0603020204020204" pitchFamily="34" charset="0"/>
                <a:ea typeface="Amazon Ember" panose="020B0603020204020204" pitchFamily="34" charset="0"/>
                <a:cs typeface="Amazon Ember" panose="020B0603020204020204" pitchFamily="34" charset="0"/>
              </a:rPr>
              <a:t>webapp</a:t>
            </a:r>
            <a:endPar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3" name="TextBox 22">
            <a:extLst>
              <a:ext uri="{FF2B5EF4-FFF2-40B4-BE49-F238E27FC236}">
                <a16:creationId xmlns:a16="http://schemas.microsoft.com/office/drawing/2014/main" id="{519965E8-D298-D74A-8C75-C155A89B6B54}"/>
              </a:ext>
            </a:extLst>
          </p:cNvPr>
          <p:cNvSpPr txBox="1"/>
          <p:nvPr/>
        </p:nvSpPr>
        <p:spPr>
          <a:xfrm>
            <a:off x="4850498" y="830772"/>
            <a:ext cx="1176925" cy="369332"/>
          </a:xfrm>
          <a:prstGeom prst="rect">
            <a:avLst/>
          </a:prstGeom>
          <a:noFill/>
        </p:spPr>
        <p:txBody>
          <a:bodyPr wrap="none" rtlCol="0">
            <a:spAutoFit/>
          </a:bodyPr>
          <a:lstStyle/>
          <a:p>
            <a:r>
              <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/greeting</a:t>
            </a:r>
          </a:p>
        </p:txBody>
      </p:sp>
      <p:sp>
        <p:nvSpPr>
          <p:cNvPr id="24" name="TextBox 23">
            <a:extLst>
              <a:ext uri="{FF2B5EF4-FFF2-40B4-BE49-F238E27FC236}">
                <a16:creationId xmlns:a16="http://schemas.microsoft.com/office/drawing/2014/main" id="{BA0788BD-1695-8547-B797-60A8824F507C}"/>
              </a:ext>
            </a:extLst>
          </p:cNvPr>
          <p:cNvSpPr txBox="1"/>
          <p:nvPr/>
        </p:nvSpPr>
        <p:spPr>
          <a:xfrm>
            <a:off x="4903397" y="3857683"/>
            <a:ext cx="1223412" cy="369332"/>
          </a:xfrm>
          <a:prstGeom prst="rect">
            <a:avLst/>
          </a:prstGeom>
          <a:noFill/>
        </p:spPr>
        <p:txBody>
          <a:bodyPr wrap="none" rtlCol="0">
            <a:spAutoFit/>
          </a:bodyPr>
          <a:lstStyle/>
          <a:p>
            <a:r>
              <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/names/1</a:t>
            </a:r>
          </a:p>
        </p:txBody>
      </p:sp>
      <p:sp>
        <p:nvSpPr>
          <p:cNvPr id="18" name="TextBox 17">
            <a:extLst>
              <a:ext uri="{FF2B5EF4-FFF2-40B4-BE49-F238E27FC236}">
                <a16:creationId xmlns:a16="http://schemas.microsoft.com/office/drawing/2014/main" id="{54273615-69DE-1A45-B545-F94BF23C5246}"/>
              </a:ext>
            </a:extLst>
          </p:cNvPr>
          <p:cNvSpPr txBox="1"/>
          <p:nvPr/>
        </p:nvSpPr>
        <p:spPr>
          <a:xfrm>
            <a:off x="2811638" y="2931861"/>
            <a:ext cx="1015021" cy="369332"/>
          </a:xfrm>
          <a:prstGeom prst="rect">
            <a:avLst/>
          </a:prstGeom>
          <a:noFill/>
        </p:spPr>
        <p:txBody>
          <a:bodyPr wrap="none" rtlCol="0">
            <a:spAutoFit/>
          </a:bodyPr>
          <a:lstStyle/>
          <a:p>
            <a:r>
              <a:rPr lang="en-US" dirty="0" err="1">
                <a:solidFill>
                  <a:schemeClr val="bg1"/>
                </a:solidFill>
                <a:latin typeface="Amazon Ember" panose="020B0603020204020204" pitchFamily="34" charset="0"/>
                <a:ea typeface="Amazon Ember" panose="020B0603020204020204" pitchFamily="34" charset="0"/>
                <a:cs typeface="Amazon Ember" panose="020B0603020204020204" pitchFamily="34" charset="0"/>
              </a:rPr>
              <a:t>webapp</a:t>
            </a:r>
            <a:endPar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0" name="TextBox 19">
            <a:extLst>
              <a:ext uri="{FF2B5EF4-FFF2-40B4-BE49-F238E27FC236}">
                <a16:creationId xmlns:a16="http://schemas.microsoft.com/office/drawing/2014/main" id="{3E646148-7780-344A-B908-3E2975DF9F58}"/>
              </a:ext>
            </a:extLst>
          </p:cNvPr>
          <p:cNvSpPr txBox="1"/>
          <p:nvPr/>
        </p:nvSpPr>
        <p:spPr>
          <a:xfrm>
            <a:off x="6461545" y="3856017"/>
            <a:ext cx="771365" cy="369332"/>
          </a:xfrm>
          <a:prstGeom prst="rect">
            <a:avLst/>
          </a:prstGeom>
          <a:noFill/>
        </p:spPr>
        <p:txBody>
          <a:bodyPr wrap="none" rtlCol="0">
            <a:spAutoFit/>
          </a:bodyPr>
          <a:lstStyle/>
          <a:p>
            <a:r>
              <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name</a:t>
            </a:r>
          </a:p>
        </p:txBody>
      </p:sp>
      <p:sp>
        <p:nvSpPr>
          <p:cNvPr id="25" name="TextBox 24">
            <a:extLst>
              <a:ext uri="{FF2B5EF4-FFF2-40B4-BE49-F238E27FC236}">
                <a16:creationId xmlns:a16="http://schemas.microsoft.com/office/drawing/2014/main" id="{6A7E9CC7-4672-C546-BEA6-C654AE7A73E5}"/>
              </a:ext>
            </a:extLst>
          </p:cNvPr>
          <p:cNvSpPr txBox="1"/>
          <p:nvPr/>
        </p:nvSpPr>
        <p:spPr>
          <a:xfrm>
            <a:off x="6344078" y="2038648"/>
            <a:ext cx="1067921" cy="369332"/>
          </a:xfrm>
          <a:prstGeom prst="rect">
            <a:avLst/>
          </a:prstGeom>
          <a:noFill/>
        </p:spPr>
        <p:txBody>
          <a:bodyPr wrap="none" rtlCol="0">
            <a:spAutoFit/>
          </a:bodyPr>
          <a:lstStyle/>
          <a:p>
            <a:r>
              <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greeting</a:t>
            </a:r>
          </a:p>
        </p:txBody>
      </p:sp>
    </p:spTree>
    <p:extLst>
      <p:ext uri="{BB962C8B-B14F-4D97-AF65-F5344CB8AC3E}">
        <p14:creationId xmlns:p14="http://schemas.microsoft.com/office/powerpoint/2010/main" val="114780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3D87BF-896F-6E45-8E2E-2743428850AF}"/>
              </a:ext>
            </a:extLst>
          </p:cNvPr>
          <p:cNvSpPr>
            <a:spLocks noGrp="1"/>
          </p:cNvSpPr>
          <p:nvPr>
            <p:ph type="body" sz="quarter" idx="12"/>
          </p:nvPr>
        </p:nvSpPr>
        <p:spPr/>
        <p:txBody>
          <a:bodyPr/>
          <a:lstStyle/>
          <a:p>
            <a:r>
              <a:rPr lang="en-US" dirty="0"/>
              <a:t>Microservices Deployment </a:t>
            </a:r>
          </a:p>
          <a:p>
            <a:r>
              <a:rPr lang="en-US" dirty="0"/>
              <a:t>using </a:t>
            </a:r>
          </a:p>
          <a:p>
            <a:r>
              <a:rPr lang="en-US" dirty="0" err="1"/>
              <a:t>Serverless</a:t>
            </a:r>
            <a:r>
              <a:rPr lang="en-US" dirty="0"/>
              <a:t> Application Model</a:t>
            </a:r>
          </a:p>
        </p:txBody>
      </p:sp>
    </p:spTree>
    <p:extLst>
      <p:ext uri="{BB962C8B-B14F-4D97-AF65-F5344CB8AC3E}">
        <p14:creationId xmlns:p14="http://schemas.microsoft.com/office/powerpoint/2010/main" val="1507678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1D9E71-1C36-0F41-82CA-C723332784D3}"/>
              </a:ext>
            </a:extLst>
          </p:cNvPr>
          <p:cNvPicPr>
            <a:picLocks noChangeAspect="1"/>
          </p:cNvPicPr>
          <p:nvPr/>
        </p:nvPicPr>
        <p:blipFill>
          <a:blip r:embed="rId2"/>
          <a:stretch>
            <a:fillRect/>
          </a:stretch>
        </p:blipFill>
        <p:spPr>
          <a:xfrm>
            <a:off x="1596112" y="203200"/>
            <a:ext cx="6040822" cy="4395149"/>
          </a:xfrm>
          <a:prstGeom prst="rect">
            <a:avLst/>
          </a:prstGeom>
        </p:spPr>
      </p:pic>
    </p:spTree>
    <p:extLst>
      <p:ext uri="{BB962C8B-B14F-4D97-AF65-F5344CB8AC3E}">
        <p14:creationId xmlns:p14="http://schemas.microsoft.com/office/powerpoint/2010/main" val="1451199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X-Ray Service</a:t>
            </a:r>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54151"/>
            <a:ext cx="9144000" cy="2235200"/>
          </a:xfrm>
          <a:prstGeom prst="rect">
            <a:avLst/>
          </a:prstGeom>
        </p:spPr>
      </p:pic>
      <p:sp>
        <p:nvSpPr>
          <p:cNvPr id="2" name="Rectangle 1">
            <a:extLst>
              <a:ext uri="{FF2B5EF4-FFF2-40B4-BE49-F238E27FC236}">
                <a16:creationId xmlns:a16="http://schemas.microsoft.com/office/drawing/2014/main" id="{53D7611A-5DFC-3240-95DE-AA611601D852}"/>
              </a:ext>
            </a:extLst>
          </p:cNvPr>
          <p:cNvSpPr/>
          <p:nvPr/>
        </p:nvSpPr>
        <p:spPr>
          <a:xfrm>
            <a:off x="3398809" y="1371600"/>
            <a:ext cx="1802920" cy="2317751"/>
          </a:xfrm>
          <a:prstGeom prst="rect">
            <a:avLst/>
          </a:prstGeom>
          <a:solidFill>
            <a:srgbClr val="1B28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3395002-EA58-2B45-835E-FD051C4DB168}"/>
              </a:ext>
            </a:extLst>
          </p:cNvPr>
          <p:cNvSpPr/>
          <p:nvPr/>
        </p:nvSpPr>
        <p:spPr>
          <a:xfrm>
            <a:off x="5201729" y="1371600"/>
            <a:ext cx="1837426" cy="2317751"/>
          </a:xfrm>
          <a:prstGeom prst="rect">
            <a:avLst/>
          </a:prstGeom>
          <a:solidFill>
            <a:srgbClr val="1B28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BDF5878-939B-094F-B584-622190410883}"/>
              </a:ext>
            </a:extLst>
          </p:cNvPr>
          <p:cNvSpPr/>
          <p:nvPr/>
        </p:nvSpPr>
        <p:spPr>
          <a:xfrm>
            <a:off x="6668218" y="2330569"/>
            <a:ext cx="852577" cy="399811"/>
          </a:xfrm>
          <a:prstGeom prst="rect">
            <a:avLst/>
          </a:prstGeom>
          <a:solidFill>
            <a:srgbClr val="1B28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406766A-92FD-A04E-8A46-969F721434A9}"/>
              </a:ext>
            </a:extLst>
          </p:cNvPr>
          <p:cNvSpPr/>
          <p:nvPr/>
        </p:nvSpPr>
        <p:spPr>
          <a:xfrm>
            <a:off x="7123978" y="1371598"/>
            <a:ext cx="1837426" cy="2317751"/>
          </a:xfrm>
          <a:prstGeom prst="rect">
            <a:avLst/>
          </a:prstGeom>
          <a:solidFill>
            <a:srgbClr val="1B28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312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3" presetClass="exit" presetSubtype="10" fill="hold" grpId="0" nodeType="withEffect">
                                  <p:stCondLst>
                                    <p:cond delay="0"/>
                                  </p:stCondLst>
                                  <p:childTnLst>
                                    <p:animEffect transition="out" filter="blinds(horizont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A8D699-D93F-EB4D-9247-D9142360D1DF}"/>
              </a:ext>
            </a:extLst>
          </p:cNvPr>
          <p:cNvSpPr>
            <a:spLocks noGrp="1"/>
          </p:cNvSpPr>
          <p:nvPr>
            <p:ph type="body" sz="quarter" idx="12"/>
          </p:nvPr>
        </p:nvSpPr>
        <p:spPr/>
        <p:txBody>
          <a:bodyPr/>
          <a:lstStyle/>
          <a:p>
            <a:r>
              <a:rPr lang="en-US" dirty="0"/>
              <a:t>Monitoring Microservices</a:t>
            </a:r>
          </a:p>
          <a:p>
            <a:r>
              <a:rPr lang="en-US" dirty="0"/>
              <a:t>Using </a:t>
            </a:r>
          </a:p>
          <a:p>
            <a:r>
              <a:rPr lang="en-US" dirty="0"/>
              <a:t>AWS X-Ray</a:t>
            </a:r>
          </a:p>
        </p:txBody>
      </p:sp>
    </p:spTree>
    <p:extLst>
      <p:ext uri="{BB962C8B-B14F-4D97-AF65-F5344CB8AC3E}">
        <p14:creationId xmlns:p14="http://schemas.microsoft.com/office/powerpoint/2010/main" val="3832607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err="1"/>
              <a:t>github.com</a:t>
            </a:r>
            <a:r>
              <a:rPr lang="en-US" dirty="0"/>
              <a:t>/</a:t>
            </a:r>
            <a:br>
              <a:rPr lang="en-US" dirty="0"/>
            </a:br>
            <a:r>
              <a:rPr lang="en-US" dirty="0" err="1"/>
              <a:t>aws</a:t>
            </a:r>
            <a:r>
              <a:rPr lang="en-US" dirty="0"/>
              <a:t>-sample/</a:t>
            </a:r>
            <a:br>
              <a:rPr lang="en-US" dirty="0"/>
            </a:br>
            <a:r>
              <a:rPr lang="en-US" dirty="0" err="1"/>
              <a:t>aws</a:t>
            </a:r>
            <a:r>
              <a:rPr lang="en-US"/>
              <a:t>-microservices-deploy-options</a:t>
            </a:r>
            <a:endParaRPr lang="en-US" dirty="0"/>
          </a:p>
        </p:txBody>
      </p:sp>
    </p:spTree>
    <p:extLst>
      <p:ext uri="{BB962C8B-B14F-4D97-AF65-F5344CB8AC3E}">
        <p14:creationId xmlns:p14="http://schemas.microsoft.com/office/powerpoint/2010/main" val="1636409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76A5FC-89F2-4149-8956-AB1812868C42}"/>
              </a:ext>
            </a:extLst>
          </p:cNvPr>
          <p:cNvSpPr/>
          <p:nvPr/>
        </p:nvSpPr>
        <p:spPr>
          <a:xfrm>
            <a:off x="3557115" y="2050229"/>
            <a:ext cx="1920240" cy="548640"/>
          </a:xfrm>
          <a:prstGeom prst="rect">
            <a:avLst/>
          </a:prstGeom>
          <a:solidFill>
            <a:schemeClr val="accent3">
              <a:lumMod val="20000"/>
              <a:lumOff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rPr>
              <a:t>Webapp</a:t>
            </a:r>
            <a:endParaRPr lang="en-US" dirty="0">
              <a:solidFill>
                <a:srgbClr val="000000"/>
              </a:solidFill>
            </a:endParaRPr>
          </a:p>
        </p:txBody>
      </p:sp>
      <p:sp>
        <p:nvSpPr>
          <p:cNvPr id="4" name="Rectangle 3">
            <a:extLst>
              <a:ext uri="{FF2B5EF4-FFF2-40B4-BE49-F238E27FC236}">
                <a16:creationId xmlns:a16="http://schemas.microsoft.com/office/drawing/2014/main" id="{5E095E29-3DA5-8F43-AFA2-6CDDCD23F828}"/>
              </a:ext>
            </a:extLst>
          </p:cNvPr>
          <p:cNvSpPr/>
          <p:nvPr/>
        </p:nvSpPr>
        <p:spPr>
          <a:xfrm>
            <a:off x="1984548" y="3539059"/>
            <a:ext cx="1920240" cy="548640"/>
          </a:xfrm>
          <a:prstGeom prst="rect">
            <a:avLst/>
          </a:prstGeom>
          <a:solidFill>
            <a:srgbClr val="FFC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Greeting</a:t>
            </a:r>
          </a:p>
        </p:txBody>
      </p:sp>
      <p:sp>
        <p:nvSpPr>
          <p:cNvPr id="5" name="Rectangle 4">
            <a:extLst>
              <a:ext uri="{FF2B5EF4-FFF2-40B4-BE49-F238E27FC236}">
                <a16:creationId xmlns:a16="http://schemas.microsoft.com/office/drawing/2014/main" id="{0503D57B-D140-5347-8441-E041112E0537}"/>
              </a:ext>
            </a:extLst>
          </p:cNvPr>
          <p:cNvSpPr/>
          <p:nvPr/>
        </p:nvSpPr>
        <p:spPr>
          <a:xfrm>
            <a:off x="5201695" y="3539059"/>
            <a:ext cx="1920240" cy="548640"/>
          </a:xfrm>
          <a:prstGeom prst="rect">
            <a:avLst/>
          </a:prstGeom>
          <a:solidFill>
            <a:srgbClr val="FFC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Name</a:t>
            </a:r>
          </a:p>
        </p:txBody>
      </p:sp>
      <p:cxnSp>
        <p:nvCxnSpPr>
          <p:cNvPr id="16" name="Elbow Connector 15">
            <a:extLst>
              <a:ext uri="{FF2B5EF4-FFF2-40B4-BE49-F238E27FC236}">
                <a16:creationId xmlns:a16="http://schemas.microsoft.com/office/drawing/2014/main" id="{89CF308F-6C21-A944-BFCA-FC5BDA40F399}"/>
              </a:ext>
            </a:extLst>
          </p:cNvPr>
          <p:cNvCxnSpPr>
            <a:cxnSpLocks/>
            <a:stCxn id="26" idx="1"/>
          </p:cNvCxnSpPr>
          <p:nvPr/>
        </p:nvCxnSpPr>
        <p:spPr>
          <a:xfrm rot="10800000" flipV="1">
            <a:off x="2944669" y="2455413"/>
            <a:ext cx="464138" cy="933676"/>
          </a:xfrm>
          <a:prstGeom prst="bentConnector2">
            <a:avLst/>
          </a:prstGeom>
          <a:ln w="190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Elbow Connector 18">
            <a:extLst>
              <a:ext uri="{FF2B5EF4-FFF2-40B4-BE49-F238E27FC236}">
                <a16:creationId xmlns:a16="http://schemas.microsoft.com/office/drawing/2014/main" id="{2D52929E-BA80-6649-BB86-99CA7F26B9A4}"/>
              </a:ext>
            </a:extLst>
          </p:cNvPr>
          <p:cNvCxnSpPr>
            <a:cxnSpLocks/>
            <a:stCxn id="26" idx="3"/>
            <a:endCxn id="25" idx="0"/>
          </p:cNvCxnSpPr>
          <p:nvPr/>
        </p:nvCxnSpPr>
        <p:spPr>
          <a:xfrm>
            <a:off x="5830707" y="2455413"/>
            <a:ext cx="441943" cy="933676"/>
          </a:xfrm>
          <a:prstGeom prst="bentConnector2">
            <a:avLst/>
          </a:prstGeom>
          <a:ln w="1905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2573989F-DF38-CB40-BE92-80DDF1E2BB0B}"/>
              </a:ext>
            </a:extLst>
          </p:cNvPr>
          <p:cNvSpPr/>
          <p:nvPr/>
        </p:nvSpPr>
        <p:spPr>
          <a:xfrm>
            <a:off x="3684722" y="736256"/>
            <a:ext cx="1639558" cy="530888"/>
          </a:xfrm>
          <a:prstGeom prst="rect">
            <a:avLst/>
          </a:prstGeom>
          <a:solidFill>
            <a:srgbClr val="00B05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Client</a:t>
            </a:r>
          </a:p>
        </p:txBody>
      </p:sp>
      <p:sp>
        <p:nvSpPr>
          <p:cNvPr id="30" name="Title 29">
            <a:extLst>
              <a:ext uri="{FF2B5EF4-FFF2-40B4-BE49-F238E27FC236}">
                <a16:creationId xmlns:a16="http://schemas.microsoft.com/office/drawing/2014/main" id="{6171C61A-AF57-B641-907A-AF1F6EDF2C6E}"/>
              </a:ext>
            </a:extLst>
          </p:cNvPr>
          <p:cNvSpPr>
            <a:spLocks noGrp="1"/>
          </p:cNvSpPr>
          <p:nvPr>
            <p:ph type="title"/>
          </p:nvPr>
        </p:nvSpPr>
        <p:spPr/>
        <p:txBody>
          <a:bodyPr/>
          <a:lstStyle/>
          <a:p>
            <a:r>
              <a:rPr lang="en-US" dirty="0"/>
              <a:t>A Typical Application with Microservices</a:t>
            </a:r>
          </a:p>
        </p:txBody>
      </p:sp>
      <p:sp>
        <p:nvSpPr>
          <p:cNvPr id="31" name="Rectangle 30">
            <a:extLst>
              <a:ext uri="{FF2B5EF4-FFF2-40B4-BE49-F238E27FC236}">
                <a16:creationId xmlns:a16="http://schemas.microsoft.com/office/drawing/2014/main" id="{24999CA5-C438-6E49-9335-B864E255D573}"/>
              </a:ext>
            </a:extLst>
          </p:cNvPr>
          <p:cNvSpPr/>
          <p:nvPr/>
        </p:nvSpPr>
        <p:spPr>
          <a:xfrm>
            <a:off x="1714434" y="1578843"/>
            <a:ext cx="5908430" cy="3059661"/>
          </a:xfrm>
          <a:prstGeom prst="rect">
            <a:avLst/>
          </a:prstGeom>
          <a:noFill/>
          <a:ln w="19050">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7B7334F-A611-7C4C-8D80-E8EDE905B0B9}"/>
              </a:ext>
            </a:extLst>
          </p:cNvPr>
          <p:cNvSpPr/>
          <p:nvPr/>
        </p:nvSpPr>
        <p:spPr>
          <a:xfrm>
            <a:off x="4451302" y="1479092"/>
            <a:ext cx="103077" cy="18288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9" name="Straight Arrow Connector 28">
            <a:extLst>
              <a:ext uri="{FF2B5EF4-FFF2-40B4-BE49-F238E27FC236}">
                <a16:creationId xmlns:a16="http://schemas.microsoft.com/office/drawing/2014/main" id="{18318EB9-A4AA-C64C-B2F9-64F6974E7912}"/>
              </a:ext>
            </a:extLst>
          </p:cNvPr>
          <p:cNvCxnSpPr>
            <a:cxnSpLocks/>
            <a:stCxn id="22" idx="2"/>
          </p:cNvCxnSpPr>
          <p:nvPr/>
        </p:nvCxnSpPr>
        <p:spPr>
          <a:xfrm>
            <a:off x="4504501" y="1267144"/>
            <a:ext cx="0" cy="661396"/>
          </a:xfrm>
          <a:prstGeom prst="straightConnector1">
            <a:avLst/>
          </a:prstGeom>
          <a:ln w="1905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6B01D4CC-D56C-3F46-BCB1-17FEFE05682F}"/>
              </a:ext>
            </a:extLst>
          </p:cNvPr>
          <p:cNvSpPr/>
          <p:nvPr/>
        </p:nvSpPr>
        <p:spPr>
          <a:xfrm>
            <a:off x="2103696" y="3641581"/>
            <a:ext cx="1920240" cy="548640"/>
          </a:xfrm>
          <a:prstGeom prst="rect">
            <a:avLst/>
          </a:prstGeom>
          <a:solidFill>
            <a:srgbClr val="FFC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Greeting</a:t>
            </a:r>
          </a:p>
        </p:txBody>
      </p:sp>
      <p:sp>
        <p:nvSpPr>
          <p:cNvPr id="15" name="Rectangle 14">
            <a:extLst>
              <a:ext uri="{FF2B5EF4-FFF2-40B4-BE49-F238E27FC236}">
                <a16:creationId xmlns:a16="http://schemas.microsoft.com/office/drawing/2014/main" id="{FA7921E2-9CE2-3843-9365-CF12AF895D4A}"/>
              </a:ext>
            </a:extLst>
          </p:cNvPr>
          <p:cNvSpPr/>
          <p:nvPr/>
        </p:nvSpPr>
        <p:spPr>
          <a:xfrm>
            <a:off x="2264409" y="3781511"/>
            <a:ext cx="1920240" cy="548640"/>
          </a:xfrm>
          <a:prstGeom prst="rect">
            <a:avLst/>
          </a:prstGeom>
          <a:solidFill>
            <a:srgbClr val="FFC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Greeting</a:t>
            </a:r>
          </a:p>
        </p:txBody>
      </p:sp>
      <p:sp>
        <p:nvSpPr>
          <p:cNvPr id="17" name="Rectangle 16">
            <a:extLst>
              <a:ext uri="{FF2B5EF4-FFF2-40B4-BE49-F238E27FC236}">
                <a16:creationId xmlns:a16="http://schemas.microsoft.com/office/drawing/2014/main" id="{564AF911-07C9-5B41-BFBE-F32E7B8A0974}"/>
              </a:ext>
            </a:extLst>
          </p:cNvPr>
          <p:cNvSpPr/>
          <p:nvPr/>
        </p:nvSpPr>
        <p:spPr>
          <a:xfrm>
            <a:off x="5312530" y="3641581"/>
            <a:ext cx="1920240" cy="548640"/>
          </a:xfrm>
          <a:prstGeom prst="rect">
            <a:avLst/>
          </a:prstGeom>
          <a:solidFill>
            <a:srgbClr val="FFC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Name</a:t>
            </a:r>
          </a:p>
        </p:txBody>
      </p:sp>
      <p:sp>
        <p:nvSpPr>
          <p:cNvPr id="18" name="Rectangle 17">
            <a:extLst>
              <a:ext uri="{FF2B5EF4-FFF2-40B4-BE49-F238E27FC236}">
                <a16:creationId xmlns:a16="http://schemas.microsoft.com/office/drawing/2014/main" id="{B2189181-CEC2-B445-8D96-B7EDCA9C7580}"/>
              </a:ext>
            </a:extLst>
          </p:cNvPr>
          <p:cNvSpPr/>
          <p:nvPr/>
        </p:nvSpPr>
        <p:spPr>
          <a:xfrm>
            <a:off x="5464930" y="3781511"/>
            <a:ext cx="1920240" cy="548640"/>
          </a:xfrm>
          <a:prstGeom prst="rect">
            <a:avLst/>
          </a:prstGeom>
          <a:solidFill>
            <a:srgbClr val="FFC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mazon Ember" panose="020B0603020204020204" pitchFamily="34" charset="0"/>
                <a:ea typeface="Amazon Ember" panose="020B0603020204020204" pitchFamily="34" charset="0"/>
                <a:cs typeface="Amazon Ember" panose="020B0603020204020204" pitchFamily="34" charset="0"/>
              </a:rPr>
              <a:t>Name</a:t>
            </a:r>
          </a:p>
        </p:txBody>
      </p:sp>
      <p:sp>
        <p:nvSpPr>
          <p:cNvPr id="20" name="Rectangle 19">
            <a:extLst>
              <a:ext uri="{FF2B5EF4-FFF2-40B4-BE49-F238E27FC236}">
                <a16:creationId xmlns:a16="http://schemas.microsoft.com/office/drawing/2014/main" id="{4FD466B1-3209-3647-9966-6AE8F19CF211}"/>
              </a:ext>
            </a:extLst>
          </p:cNvPr>
          <p:cNvSpPr/>
          <p:nvPr/>
        </p:nvSpPr>
        <p:spPr>
          <a:xfrm>
            <a:off x="3659637" y="2144438"/>
            <a:ext cx="1920240" cy="548640"/>
          </a:xfrm>
          <a:prstGeom prst="rect">
            <a:avLst/>
          </a:prstGeom>
          <a:solidFill>
            <a:schemeClr val="accent3">
              <a:lumMod val="20000"/>
              <a:lumOff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rPr>
              <a:t>Webapp</a:t>
            </a:r>
            <a:endParaRPr lang="en-US" dirty="0">
              <a:solidFill>
                <a:srgbClr val="000000"/>
              </a:solidFill>
            </a:endParaRPr>
          </a:p>
        </p:txBody>
      </p:sp>
      <p:sp>
        <p:nvSpPr>
          <p:cNvPr id="21" name="Rectangle 20">
            <a:extLst>
              <a:ext uri="{FF2B5EF4-FFF2-40B4-BE49-F238E27FC236}">
                <a16:creationId xmlns:a16="http://schemas.microsoft.com/office/drawing/2014/main" id="{870ABD68-F8B0-534A-B88C-E54D61C26DBE}"/>
              </a:ext>
            </a:extLst>
          </p:cNvPr>
          <p:cNvSpPr/>
          <p:nvPr/>
        </p:nvSpPr>
        <p:spPr>
          <a:xfrm>
            <a:off x="3803724" y="2271900"/>
            <a:ext cx="1920240" cy="548640"/>
          </a:xfrm>
          <a:prstGeom prst="rect">
            <a:avLst/>
          </a:prstGeom>
          <a:solidFill>
            <a:schemeClr val="accent3">
              <a:lumMod val="20000"/>
              <a:lumOff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latin typeface="Amazon Ember" panose="020B0603020204020204" pitchFamily="34" charset="0"/>
                <a:ea typeface="Amazon Ember" panose="020B0603020204020204" pitchFamily="34" charset="0"/>
                <a:cs typeface="Amazon Ember" panose="020B0603020204020204" pitchFamily="34" charset="0"/>
              </a:rPr>
              <a:t>Webapp</a:t>
            </a:r>
            <a:endParaRPr lang="en-US" dirty="0">
              <a:solidFill>
                <a:srgbClr val="000000"/>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3" name="Rectangle 22">
            <a:extLst>
              <a:ext uri="{FF2B5EF4-FFF2-40B4-BE49-F238E27FC236}">
                <a16:creationId xmlns:a16="http://schemas.microsoft.com/office/drawing/2014/main" id="{F0CA8D74-6D15-F34C-84E4-F19FFEBF41E7}"/>
              </a:ext>
            </a:extLst>
          </p:cNvPr>
          <p:cNvSpPr/>
          <p:nvPr/>
        </p:nvSpPr>
        <p:spPr>
          <a:xfrm>
            <a:off x="1867467" y="3413760"/>
            <a:ext cx="2421900" cy="1053745"/>
          </a:xfrm>
          <a:prstGeom prst="rect">
            <a:avLst/>
          </a:prstGeom>
          <a:noFill/>
          <a:ln w="19050">
            <a:solidFill>
              <a:schemeClr val="bg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CD600CF-1114-484F-83E8-36F2C28CCDE6}"/>
              </a:ext>
            </a:extLst>
          </p:cNvPr>
          <p:cNvSpPr/>
          <p:nvPr/>
        </p:nvSpPr>
        <p:spPr>
          <a:xfrm>
            <a:off x="5061700" y="3389089"/>
            <a:ext cx="2421900" cy="1053745"/>
          </a:xfrm>
          <a:prstGeom prst="rect">
            <a:avLst/>
          </a:prstGeom>
          <a:noFill/>
          <a:ln w="19050">
            <a:solidFill>
              <a:schemeClr val="bg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6027DE4-0CB3-6845-B9E1-52D162490537}"/>
              </a:ext>
            </a:extLst>
          </p:cNvPr>
          <p:cNvSpPr/>
          <p:nvPr/>
        </p:nvSpPr>
        <p:spPr>
          <a:xfrm>
            <a:off x="3408807" y="1928540"/>
            <a:ext cx="2421900" cy="1053745"/>
          </a:xfrm>
          <a:prstGeom prst="rect">
            <a:avLst/>
          </a:prstGeom>
          <a:noFill/>
          <a:ln w="19050">
            <a:solidFill>
              <a:schemeClr val="bg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738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EF45F6-128D-9245-BCB9-6A877FF197D6}"/>
              </a:ext>
            </a:extLst>
          </p:cNvPr>
          <p:cNvSpPr>
            <a:spLocks noGrp="1"/>
          </p:cNvSpPr>
          <p:nvPr>
            <p:ph type="title"/>
          </p:nvPr>
        </p:nvSpPr>
        <p:spPr/>
        <p:txBody>
          <a:bodyPr/>
          <a:lstStyle/>
          <a:p>
            <a:r>
              <a:rPr lang="en-US" dirty="0"/>
              <a:t>Microservices and Containers</a:t>
            </a:r>
          </a:p>
        </p:txBody>
      </p:sp>
      <p:sp>
        <p:nvSpPr>
          <p:cNvPr id="4" name="Content Placeholder 3">
            <a:extLst>
              <a:ext uri="{FF2B5EF4-FFF2-40B4-BE49-F238E27FC236}">
                <a16:creationId xmlns:a16="http://schemas.microsoft.com/office/drawing/2014/main" id="{8304F706-1BC7-264D-B8C9-8F6D79723015}"/>
              </a:ext>
            </a:extLst>
          </p:cNvPr>
          <p:cNvSpPr>
            <a:spLocks noGrp="1"/>
          </p:cNvSpPr>
          <p:nvPr>
            <p:ph sz="half" idx="12"/>
          </p:nvPr>
        </p:nvSpPr>
        <p:spPr/>
        <p:txBody>
          <a:bodyPr/>
          <a:lstStyle/>
          <a:p>
            <a:pPr marL="342900" indent="-342900">
              <a:buFont typeface="Arial" panose="020B0604020202020204" pitchFamily="34" charset="0"/>
              <a:buChar char="•"/>
            </a:pPr>
            <a:r>
              <a:rPr lang="en-US" dirty="0"/>
              <a:t>Do one thing, really well</a:t>
            </a:r>
          </a:p>
          <a:p>
            <a:pPr marL="342900" indent="-342900">
              <a:buFont typeface="Arial" panose="020B0604020202020204" pitchFamily="34" charset="0"/>
              <a:buChar char="•"/>
            </a:pPr>
            <a:r>
              <a:rPr lang="en-US" dirty="0"/>
              <a:t>Any app, any language</a:t>
            </a:r>
          </a:p>
          <a:p>
            <a:pPr marL="342900" indent="-342900">
              <a:buFont typeface="Arial" panose="020B0604020202020204" pitchFamily="34" charset="0"/>
              <a:buChar char="•"/>
            </a:pPr>
            <a:r>
              <a:rPr lang="en-US" dirty="0"/>
              <a:t>Test and deploy same artifact</a:t>
            </a:r>
          </a:p>
          <a:p>
            <a:pPr marL="342900" indent="-342900">
              <a:buFont typeface="Arial" panose="020B0604020202020204" pitchFamily="34" charset="0"/>
              <a:buChar char="•"/>
            </a:pPr>
            <a:r>
              <a:rPr lang="en-US" dirty="0"/>
              <a:t>Self-contained services</a:t>
            </a:r>
          </a:p>
          <a:p>
            <a:pPr marL="342900" indent="-342900">
              <a:buFont typeface="Arial" panose="020B0604020202020204" pitchFamily="34" charset="0"/>
              <a:buChar char="•"/>
            </a:pPr>
            <a:r>
              <a:rPr lang="en-US" dirty="0"/>
              <a:t>Isolated execution environment</a:t>
            </a:r>
          </a:p>
          <a:p>
            <a:pPr marL="342900" indent="-342900">
              <a:buFont typeface="Arial" panose="020B0604020202020204" pitchFamily="34" charset="0"/>
              <a:buChar char="•"/>
            </a:pPr>
            <a:r>
              <a:rPr lang="en-US" dirty="0"/>
              <a:t>Faster startup</a:t>
            </a:r>
          </a:p>
          <a:p>
            <a:pPr marL="342900" indent="-342900">
              <a:buFont typeface="Arial" panose="020B0604020202020204" pitchFamily="34" charset="0"/>
              <a:buChar char="•"/>
            </a:pPr>
            <a:r>
              <a:rPr lang="en-US" dirty="0"/>
              <a:t>Scaling and upgrading</a:t>
            </a:r>
          </a:p>
        </p:txBody>
      </p:sp>
      <p:sp>
        <p:nvSpPr>
          <p:cNvPr id="5" name="Group">
            <a:extLst>
              <a:ext uri="{FF2B5EF4-FFF2-40B4-BE49-F238E27FC236}">
                <a16:creationId xmlns:a16="http://schemas.microsoft.com/office/drawing/2014/main" id="{69FB4383-80E0-444C-A3F8-93690E25A2B2}"/>
              </a:ext>
            </a:extLst>
          </p:cNvPr>
          <p:cNvSpPr>
            <a:spLocks noChangeAspect="1"/>
          </p:cNvSpPr>
          <p:nvPr/>
        </p:nvSpPr>
        <p:spPr>
          <a:xfrm>
            <a:off x="5482235" y="1009332"/>
            <a:ext cx="3059858" cy="2939873"/>
          </a:xfrm>
          <a:prstGeom prst="roundRect">
            <a:avLst>
              <a:gd name="adj" fmla="val 15000"/>
            </a:avLst>
          </a:prstGeom>
          <a:solidFill>
            <a:srgbClr val="FFFFFF"/>
          </a:solidFill>
          <a:ln w="25400">
            <a:solidFill>
              <a:srgbClr val="FF9600"/>
            </a:solidFill>
          </a:ln>
        </p:spPr>
        <p:txBody>
          <a:bodyPr lIns="45719" rIns="45719" anchor="ctr"/>
          <a:lstStyle/>
          <a:p>
            <a:pPr marL="0" marR="0" lvl="0" indent="0" defTabSz="91440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74746"/>
              </a:solidFill>
              <a:effectLst/>
              <a:uLnTx/>
              <a:uFillTx/>
              <a:cs typeface="Arial"/>
              <a:sym typeface="Arial"/>
            </a:endParaRPr>
          </a:p>
        </p:txBody>
      </p:sp>
      <p:grpSp>
        <p:nvGrpSpPr>
          <p:cNvPr id="6" name="Group 5">
            <a:extLst>
              <a:ext uri="{FF2B5EF4-FFF2-40B4-BE49-F238E27FC236}">
                <a16:creationId xmlns:a16="http://schemas.microsoft.com/office/drawing/2014/main" id="{01E06A45-0562-FC47-B937-F2E001544749}"/>
              </a:ext>
            </a:extLst>
          </p:cNvPr>
          <p:cNvGrpSpPr/>
          <p:nvPr/>
        </p:nvGrpSpPr>
        <p:grpSpPr>
          <a:xfrm>
            <a:off x="7213969" y="1470182"/>
            <a:ext cx="935156" cy="764367"/>
            <a:chOff x="7213969" y="1470182"/>
            <a:chExt cx="935156" cy="764367"/>
          </a:xfrm>
        </p:grpSpPr>
        <p:grpSp>
          <p:nvGrpSpPr>
            <p:cNvPr id="7" name="Group 6">
              <a:extLst>
                <a:ext uri="{FF2B5EF4-FFF2-40B4-BE49-F238E27FC236}">
                  <a16:creationId xmlns:a16="http://schemas.microsoft.com/office/drawing/2014/main" id="{CE85F9DD-268B-DD47-BBCC-FD8AD7BD4645}"/>
                </a:ext>
              </a:extLst>
            </p:cNvPr>
            <p:cNvGrpSpPr>
              <a:grpSpLocks noChangeAspect="1"/>
            </p:cNvGrpSpPr>
            <p:nvPr/>
          </p:nvGrpSpPr>
          <p:grpSpPr>
            <a:xfrm>
              <a:off x="7213969" y="1470182"/>
              <a:ext cx="935156" cy="764367"/>
              <a:chOff x="4798880" y="1261136"/>
              <a:chExt cx="1227247" cy="1003120"/>
            </a:xfrm>
          </p:grpSpPr>
          <p:sp>
            <p:nvSpPr>
              <p:cNvPr id="9" name="Polygon">
                <a:extLst>
                  <a:ext uri="{FF2B5EF4-FFF2-40B4-BE49-F238E27FC236}">
                    <a16:creationId xmlns:a16="http://schemas.microsoft.com/office/drawing/2014/main" id="{EE513009-C415-0D4B-AF8B-7F84BAF4B69F}"/>
                  </a:ext>
                </a:extLst>
              </p:cNvPr>
              <p:cNvSpPr/>
              <p:nvPr/>
            </p:nvSpPr>
            <p:spPr>
              <a:xfrm>
                <a:off x="5028029" y="1358225"/>
                <a:ext cx="768949" cy="808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solidFill>
              <a:ln w="25400">
                <a:solidFill>
                  <a:srgbClr val="A7A7A7"/>
                </a:solidFill>
                <a:miter lim="400000"/>
              </a:ln>
            </p:spPr>
            <p:txBody>
              <a:bodyPr lIns="53578" tIns="53578" rIns="53578" bIns="53578" anchor="ctr"/>
              <a:lstStyle/>
              <a:p>
                <a:pPr marL="0" marR="0" lvl="0" indent="0" algn="ctr" defTabSz="584200" eaLnBrk="1" fontAlgn="auto" latinLnBrk="0" hangingPunct="0">
                  <a:lnSpc>
                    <a:spcPct val="100000"/>
                  </a:lnSpc>
                  <a:spcBef>
                    <a:spcPts val="0"/>
                  </a:spcBef>
                  <a:spcAft>
                    <a:spcPts val="0"/>
                  </a:spcAft>
                  <a:buClrTx/>
                  <a:buSzTx/>
                  <a:buFontTx/>
                  <a:buNone/>
                  <a:tabLst/>
                  <a:defRPr sz="1300">
                    <a:solidFill>
                      <a:srgbClr val="000000"/>
                    </a:solidFill>
                    <a:latin typeface="Helvetica Light"/>
                    <a:ea typeface="Helvetica Light"/>
                    <a:cs typeface="Helvetica Light"/>
                    <a:sym typeface="Helvetica Light"/>
                  </a:defRPr>
                </a:pPr>
                <a:endParaRPr kumimoji="0" sz="1300" b="0" i="0" u="none" strike="noStrike" kern="0" cap="none" spc="0" normalizeH="0" baseline="0" noProof="0">
                  <a:ln>
                    <a:noFill/>
                  </a:ln>
                  <a:solidFill>
                    <a:srgbClr val="000000"/>
                  </a:solidFill>
                  <a:effectLst/>
                  <a:uLnTx/>
                  <a:uFillTx/>
                  <a:latin typeface="Helvetica Light"/>
                  <a:ea typeface="Helvetica Light"/>
                  <a:cs typeface="Helvetica Light"/>
                  <a:sym typeface="Helvetica Light"/>
                </a:endParaRPr>
              </a:p>
            </p:txBody>
          </p:sp>
          <p:sp>
            <p:nvSpPr>
              <p:cNvPr id="10" name="Group">
                <a:extLst>
                  <a:ext uri="{FF2B5EF4-FFF2-40B4-BE49-F238E27FC236}">
                    <a16:creationId xmlns:a16="http://schemas.microsoft.com/office/drawing/2014/main" id="{480D8639-31FC-4641-83CE-ACE050FDEC52}"/>
                  </a:ext>
                </a:extLst>
              </p:cNvPr>
              <p:cNvSpPr/>
              <p:nvPr/>
            </p:nvSpPr>
            <p:spPr>
              <a:xfrm>
                <a:off x="4798880" y="1261136"/>
                <a:ext cx="1227247" cy="1003120"/>
              </a:xfrm>
              <a:prstGeom prst="roundRect">
                <a:avLst>
                  <a:gd name="adj" fmla="val 12626"/>
                </a:avLst>
              </a:prstGeom>
              <a:ln w="25400">
                <a:solidFill>
                  <a:srgbClr val="FF9600"/>
                </a:solidFill>
                <a:custDash>
                  <a:ds d="200000" sp="200000"/>
                </a:custDash>
                <a:miter lim="400000"/>
              </a:ln>
            </p:spPr>
            <p:txBody>
              <a:bodyPr lIns="45719" rIns="45719" anchor="ctr"/>
              <a:lstStyle/>
              <a:p>
                <a:pPr marL="0" marR="0" lvl="0" indent="0" defTabSz="91440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74746"/>
                  </a:solidFill>
                  <a:effectLst/>
                  <a:uLnTx/>
                  <a:uFillTx/>
                  <a:cs typeface="Arial"/>
                  <a:sym typeface="Arial"/>
                </a:endParaRPr>
              </a:p>
            </p:txBody>
          </p:sp>
        </p:grpSp>
        <p:pic>
          <p:nvPicPr>
            <p:cNvPr id="8" name="Image" descr="Image">
              <a:extLst>
                <a:ext uri="{FF2B5EF4-FFF2-40B4-BE49-F238E27FC236}">
                  <a16:creationId xmlns:a16="http://schemas.microsoft.com/office/drawing/2014/main" id="{7439A27D-E70F-6049-9AEB-F62C1C822BDC}"/>
                </a:ext>
              </a:extLst>
            </p:cNvPr>
            <p:cNvPicPr>
              <a:picLocks noChangeAspect="1"/>
            </p:cNvPicPr>
            <p:nvPr/>
          </p:nvPicPr>
          <p:blipFill>
            <a:blip r:embed="rId2">
              <a:extLst/>
            </a:blip>
            <a:stretch>
              <a:fillRect/>
            </a:stretch>
          </p:blipFill>
          <p:spPr>
            <a:xfrm>
              <a:off x="7438994" y="1615482"/>
              <a:ext cx="467965" cy="388051"/>
            </a:xfrm>
            <a:prstGeom prst="rect">
              <a:avLst/>
            </a:prstGeom>
            <a:ln w="12700">
              <a:miter lim="400000"/>
            </a:ln>
          </p:spPr>
        </p:pic>
      </p:grpSp>
      <p:grpSp>
        <p:nvGrpSpPr>
          <p:cNvPr id="11" name="Group 10">
            <a:extLst>
              <a:ext uri="{FF2B5EF4-FFF2-40B4-BE49-F238E27FC236}">
                <a16:creationId xmlns:a16="http://schemas.microsoft.com/office/drawing/2014/main" id="{F3ABCBCB-9430-D742-A09C-879943BB4F43}"/>
              </a:ext>
            </a:extLst>
          </p:cNvPr>
          <p:cNvGrpSpPr/>
          <p:nvPr/>
        </p:nvGrpSpPr>
        <p:grpSpPr>
          <a:xfrm>
            <a:off x="7226665" y="2709693"/>
            <a:ext cx="935156" cy="764367"/>
            <a:chOff x="7213969" y="1470182"/>
            <a:chExt cx="935156" cy="764367"/>
          </a:xfrm>
        </p:grpSpPr>
        <p:grpSp>
          <p:nvGrpSpPr>
            <p:cNvPr id="12" name="Group 11">
              <a:extLst>
                <a:ext uri="{FF2B5EF4-FFF2-40B4-BE49-F238E27FC236}">
                  <a16:creationId xmlns:a16="http://schemas.microsoft.com/office/drawing/2014/main" id="{C9B5A19E-29D3-2D45-AE37-7A8962BA08EF}"/>
                </a:ext>
              </a:extLst>
            </p:cNvPr>
            <p:cNvGrpSpPr>
              <a:grpSpLocks noChangeAspect="1"/>
            </p:cNvGrpSpPr>
            <p:nvPr/>
          </p:nvGrpSpPr>
          <p:grpSpPr>
            <a:xfrm>
              <a:off x="7213969" y="1470182"/>
              <a:ext cx="935156" cy="764367"/>
              <a:chOff x="4798880" y="1261136"/>
              <a:chExt cx="1227247" cy="1003120"/>
            </a:xfrm>
          </p:grpSpPr>
          <p:sp>
            <p:nvSpPr>
              <p:cNvPr id="14" name="Polygon">
                <a:extLst>
                  <a:ext uri="{FF2B5EF4-FFF2-40B4-BE49-F238E27FC236}">
                    <a16:creationId xmlns:a16="http://schemas.microsoft.com/office/drawing/2014/main" id="{499BC844-F176-7B40-B541-82983F62A556}"/>
                  </a:ext>
                </a:extLst>
              </p:cNvPr>
              <p:cNvSpPr/>
              <p:nvPr/>
            </p:nvSpPr>
            <p:spPr>
              <a:xfrm>
                <a:off x="5028029" y="1358225"/>
                <a:ext cx="768949" cy="808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solidFill>
              <a:ln w="25400">
                <a:solidFill>
                  <a:srgbClr val="A7A7A7"/>
                </a:solidFill>
                <a:miter lim="400000"/>
              </a:ln>
            </p:spPr>
            <p:txBody>
              <a:bodyPr lIns="53578" tIns="53578" rIns="53578" bIns="53578" anchor="ctr"/>
              <a:lstStyle/>
              <a:p>
                <a:pPr marL="0" marR="0" lvl="0" indent="0" algn="ctr" defTabSz="584200" eaLnBrk="1" fontAlgn="auto" latinLnBrk="0" hangingPunct="0">
                  <a:lnSpc>
                    <a:spcPct val="100000"/>
                  </a:lnSpc>
                  <a:spcBef>
                    <a:spcPts val="0"/>
                  </a:spcBef>
                  <a:spcAft>
                    <a:spcPts val="0"/>
                  </a:spcAft>
                  <a:buClrTx/>
                  <a:buSzTx/>
                  <a:buFontTx/>
                  <a:buNone/>
                  <a:tabLst/>
                  <a:defRPr sz="1300">
                    <a:solidFill>
                      <a:srgbClr val="000000"/>
                    </a:solidFill>
                    <a:latin typeface="Helvetica Light"/>
                    <a:ea typeface="Helvetica Light"/>
                    <a:cs typeface="Helvetica Light"/>
                    <a:sym typeface="Helvetica Light"/>
                  </a:defRPr>
                </a:pPr>
                <a:endParaRPr kumimoji="0" sz="1300" b="0" i="0" u="none" strike="noStrike" kern="0" cap="none" spc="0" normalizeH="0" baseline="0" noProof="0">
                  <a:ln>
                    <a:noFill/>
                  </a:ln>
                  <a:solidFill>
                    <a:srgbClr val="000000"/>
                  </a:solidFill>
                  <a:effectLst/>
                  <a:uLnTx/>
                  <a:uFillTx/>
                  <a:latin typeface="Helvetica Light"/>
                  <a:ea typeface="Helvetica Light"/>
                  <a:cs typeface="Helvetica Light"/>
                  <a:sym typeface="Helvetica Light"/>
                </a:endParaRPr>
              </a:p>
            </p:txBody>
          </p:sp>
          <p:sp>
            <p:nvSpPr>
              <p:cNvPr id="15" name="Group">
                <a:extLst>
                  <a:ext uri="{FF2B5EF4-FFF2-40B4-BE49-F238E27FC236}">
                    <a16:creationId xmlns:a16="http://schemas.microsoft.com/office/drawing/2014/main" id="{FDCFDC79-72AA-484D-AC63-D522978166D5}"/>
                  </a:ext>
                </a:extLst>
              </p:cNvPr>
              <p:cNvSpPr/>
              <p:nvPr/>
            </p:nvSpPr>
            <p:spPr>
              <a:xfrm>
                <a:off x="4798880" y="1261136"/>
                <a:ext cx="1227247" cy="1003120"/>
              </a:xfrm>
              <a:prstGeom prst="roundRect">
                <a:avLst>
                  <a:gd name="adj" fmla="val 12626"/>
                </a:avLst>
              </a:prstGeom>
              <a:ln w="25400">
                <a:solidFill>
                  <a:srgbClr val="FF9600"/>
                </a:solidFill>
                <a:custDash>
                  <a:ds d="200000" sp="200000"/>
                </a:custDash>
                <a:miter lim="400000"/>
              </a:ln>
            </p:spPr>
            <p:txBody>
              <a:bodyPr lIns="45719" rIns="45719" anchor="ctr"/>
              <a:lstStyle/>
              <a:p>
                <a:pPr marL="0" marR="0" lvl="0" indent="0" defTabSz="91440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74746"/>
                  </a:solidFill>
                  <a:effectLst/>
                  <a:uLnTx/>
                  <a:uFillTx/>
                  <a:cs typeface="Arial"/>
                  <a:sym typeface="Arial"/>
                </a:endParaRPr>
              </a:p>
            </p:txBody>
          </p:sp>
        </p:grpSp>
        <p:pic>
          <p:nvPicPr>
            <p:cNvPr id="13" name="Image" descr="Image">
              <a:extLst>
                <a:ext uri="{FF2B5EF4-FFF2-40B4-BE49-F238E27FC236}">
                  <a16:creationId xmlns:a16="http://schemas.microsoft.com/office/drawing/2014/main" id="{75B4D9D4-12E3-DC4E-83CF-6FDBAB2B896B}"/>
                </a:ext>
              </a:extLst>
            </p:cNvPr>
            <p:cNvPicPr>
              <a:picLocks noChangeAspect="1"/>
            </p:cNvPicPr>
            <p:nvPr/>
          </p:nvPicPr>
          <p:blipFill>
            <a:blip r:embed="rId2">
              <a:extLst/>
            </a:blip>
            <a:stretch>
              <a:fillRect/>
            </a:stretch>
          </p:blipFill>
          <p:spPr>
            <a:xfrm>
              <a:off x="7438994" y="1615482"/>
              <a:ext cx="467965" cy="388051"/>
            </a:xfrm>
            <a:prstGeom prst="rect">
              <a:avLst/>
            </a:prstGeom>
            <a:ln w="12700">
              <a:miter lim="400000"/>
            </a:ln>
          </p:spPr>
        </p:pic>
      </p:grpSp>
      <p:grpSp>
        <p:nvGrpSpPr>
          <p:cNvPr id="16" name="Group 15">
            <a:extLst>
              <a:ext uri="{FF2B5EF4-FFF2-40B4-BE49-F238E27FC236}">
                <a16:creationId xmlns:a16="http://schemas.microsoft.com/office/drawing/2014/main" id="{908210B7-F058-CD4F-9322-9DA26FDEE0D3}"/>
              </a:ext>
            </a:extLst>
          </p:cNvPr>
          <p:cNvGrpSpPr/>
          <p:nvPr/>
        </p:nvGrpSpPr>
        <p:grpSpPr>
          <a:xfrm>
            <a:off x="5867759" y="2711210"/>
            <a:ext cx="935156" cy="764367"/>
            <a:chOff x="7213969" y="1470182"/>
            <a:chExt cx="935156" cy="764367"/>
          </a:xfrm>
        </p:grpSpPr>
        <p:grpSp>
          <p:nvGrpSpPr>
            <p:cNvPr id="17" name="Group 16">
              <a:extLst>
                <a:ext uri="{FF2B5EF4-FFF2-40B4-BE49-F238E27FC236}">
                  <a16:creationId xmlns:a16="http://schemas.microsoft.com/office/drawing/2014/main" id="{2D4AD11D-0F65-1245-AF4E-4E2ED7BF3027}"/>
                </a:ext>
              </a:extLst>
            </p:cNvPr>
            <p:cNvGrpSpPr>
              <a:grpSpLocks noChangeAspect="1"/>
            </p:cNvGrpSpPr>
            <p:nvPr/>
          </p:nvGrpSpPr>
          <p:grpSpPr>
            <a:xfrm>
              <a:off x="7213969" y="1470182"/>
              <a:ext cx="935156" cy="764367"/>
              <a:chOff x="4798880" y="1261136"/>
              <a:chExt cx="1227247" cy="1003120"/>
            </a:xfrm>
          </p:grpSpPr>
          <p:sp>
            <p:nvSpPr>
              <p:cNvPr id="19" name="Polygon">
                <a:extLst>
                  <a:ext uri="{FF2B5EF4-FFF2-40B4-BE49-F238E27FC236}">
                    <a16:creationId xmlns:a16="http://schemas.microsoft.com/office/drawing/2014/main" id="{0B467E95-A170-0241-9B72-E92F1D1F1F95}"/>
                  </a:ext>
                </a:extLst>
              </p:cNvPr>
              <p:cNvSpPr/>
              <p:nvPr/>
            </p:nvSpPr>
            <p:spPr>
              <a:xfrm>
                <a:off x="5028029" y="1358225"/>
                <a:ext cx="768949" cy="808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solidFill>
              <a:ln w="25400">
                <a:solidFill>
                  <a:srgbClr val="A7A7A7"/>
                </a:solidFill>
                <a:miter lim="400000"/>
              </a:ln>
            </p:spPr>
            <p:txBody>
              <a:bodyPr lIns="53578" tIns="53578" rIns="53578" bIns="53578" anchor="ctr"/>
              <a:lstStyle/>
              <a:p>
                <a:pPr marL="0" marR="0" lvl="0" indent="0" algn="ctr" defTabSz="584200" eaLnBrk="1" fontAlgn="auto" latinLnBrk="0" hangingPunct="0">
                  <a:lnSpc>
                    <a:spcPct val="100000"/>
                  </a:lnSpc>
                  <a:spcBef>
                    <a:spcPts val="0"/>
                  </a:spcBef>
                  <a:spcAft>
                    <a:spcPts val="0"/>
                  </a:spcAft>
                  <a:buClrTx/>
                  <a:buSzTx/>
                  <a:buFontTx/>
                  <a:buNone/>
                  <a:tabLst/>
                  <a:defRPr sz="1300">
                    <a:solidFill>
                      <a:srgbClr val="000000"/>
                    </a:solidFill>
                    <a:latin typeface="Helvetica Light"/>
                    <a:ea typeface="Helvetica Light"/>
                    <a:cs typeface="Helvetica Light"/>
                    <a:sym typeface="Helvetica Light"/>
                  </a:defRPr>
                </a:pPr>
                <a:endParaRPr kumimoji="0" sz="1300" b="0" i="0" u="none" strike="noStrike" kern="0" cap="none" spc="0" normalizeH="0" baseline="0" noProof="0">
                  <a:ln>
                    <a:noFill/>
                  </a:ln>
                  <a:solidFill>
                    <a:srgbClr val="000000"/>
                  </a:solidFill>
                  <a:effectLst/>
                  <a:uLnTx/>
                  <a:uFillTx/>
                  <a:latin typeface="Helvetica Light"/>
                  <a:ea typeface="Helvetica Light"/>
                  <a:cs typeface="Helvetica Light"/>
                  <a:sym typeface="Helvetica Light"/>
                </a:endParaRPr>
              </a:p>
            </p:txBody>
          </p:sp>
          <p:sp>
            <p:nvSpPr>
              <p:cNvPr id="20" name="Group">
                <a:extLst>
                  <a:ext uri="{FF2B5EF4-FFF2-40B4-BE49-F238E27FC236}">
                    <a16:creationId xmlns:a16="http://schemas.microsoft.com/office/drawing/2014/main" id="{D50CAD37-B6D3-2241-85C8-8187801A9A06}"/>
                  </a:ext>
                </a:extLst>
              </p:cNvPr>
              <p:cNvSpPr/>
              <p:nvPr/>
            </p:nvSpPr>
            <p:spPr>
              <a:xfrm>
                <a:off x="4798880" y="1261136"/>
                <a:ext cx="1227247" cy="1003120"/>
              </a:xfrm>
              <a:prstGeom prst="roundRect">
                <a:avLst>
                  <a:gd name="adj" fmla="val 12626"/>
                </a:avLst>
              </a:prstGeom>
              <a:ln w="25400">
                <a:solidFill>
                  <a:srgbClr val="FF9600"/>
                </a:solidFill>
                <a:custDash>
                  <a:ds d="200000" sp="200000"/>
                </a:custDash>
                <a:miter lim="400000"/>
              </a:ln>
            </p:spPr>
            <p:txBody>
              <a:bodyPr lIns="45719" rIns="45719" anchor="ctr"/>
              <a:lstStyle/>
              <a:p>
                <a:pPr marL="0" marR="0" lvl="0" indent="0" defTabSz="91440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74746"/>
                  </a:solidFill>
                  <a:effectLst/>
                  <a:uLnTx/>
                  <a:uFillTx/>
                  <a:cs typeface="Arial"/>
                  <a:sym typeface="Arial"/>
                </a:endParaRPr>
              </a:p>
            </p:txBody>
          </p:sp>
        </p:grpSp>
        <p:pic>
          <p:nvPicPr>
            <p:cNvPr id="18" name="Image" descr="Image">
              <a:extLst>
                <a:ext uri="{FF2B5EF4-FFF2-40B4-BE49-F238E27FC236}">
                  <a16:creationId xmlns:a16="http://schemas.microsoft.com/office/drawing/2014/main" id="{F8C82B54-9043-C347-91CD-A1A6348F9E9C}"/>
                </a:ext>
              </a:extLst>
            </p:cNvPr>
            <p:cNvPicPr>
              <a:picLocks noChangeAspect="1"/>
            </p:cNvPicPr>
            <p:nvPr/>
          </p:nvPicPr>
          <p:blipFill>
            <a:blip r:embed="rId2">
              <a:extLst/>
            </a:blip>
            <a:stretch>
              <a:fillRect/>
            </a:stretch>
          </p:blipFill>
          <p:spPr>
            <a:xfrm>
              <a:off x="7438994" y="1615482"/>
              <a:ext cx="467965" cy="388051"/>
            </a:xfrm>
            <a:prstGeom prst="rect">
              <a:avLst/>
            </a:prstGeom>
            <a:ln w="12700">
              <a:miter lim="400000"/>
            </a:ln>
          </p:spPr>
        </p:pic>
      </p:grpSp>
      <p:grpSp>
        <p:nvGrpSpPr>
          <p:cNvPr id="21" name="Group 20">
            <a:extLst>
              <a:ext uri="{FF2B5EF4-FFF2-40B4-BE49-F238E27FC236}">
                <a16:creationId xmlns:a16="http://schemas.microsoft.com/office/drawing/2014/main" id="{C8A9664B-84C3-0841-9DC7-8E3BEA632229}"/>
              </a:ext>
            </a:extLst>
          </p:cNvPr>
          <p:cNvGrpSpPr/>
          <p:nvPr/>
        </p:nvGrpSpPr>
        <p:grpSpPr>
          <a:xfrm>
            <a:off x="5876330" y="1466779"/>
            <a:ext cx="935156" cy="764367"/>
            <a:chOff x="7213969" y="1470182"/>
            <a:chExt cx="935156" cy="764367"/>
          </a:xfrm>
        </p:grpSpPr>
        <p:grpSp>
          <p:nvGrpSpPr>
            <p:cNvPr id="22" name="Group 21">
              <a:extLst>
                <a:ext uri="{FF2B5EF4-FFF2-40B4-BE49-F238E27FC236}">
                  <a16:creationId xmlns:a16="http://schemas.microsoft.com/office/drawing/2014/main" id="{D6D48C27-E765-E846-936E-C3D4D8595449}"/>
                </a:ext>
              </a:extLst>
            </p:cNvPr>
            <p:cNvGrpSpPr>
              <a:grpSpLocks noChangeAspect="1"/>
            </p:cNvGrpSpPr>
            <p:nvPr/>
          </p:nvGrpSpPr>
          <p:grpSpPr>
            <a:xfrm>
              <a:off x="7213969" y="1470182"/>
              <a:ext cx="935156" cy="764367"/>
              <a:chOff x="4798880" y="1261136"/>
              <a:chExt cx="1227247" cy="1003120"/>
            </a:xfrm>
          </p:grpSpPr>
          <p:sp>
            <p:nvSpPr>
              <p:cNvPr id="24" name="Polygon">
                <a:extLst>
                  <a:ext uri="{FF2B5EF4-FFF2-40B4-BE49-F238E27FC236}">
                    <a16:creationId xmlns:a16="http://schemas.microsoft.com/office/drawing/2014/main" id="{37239626-8DF6-1041-86FD-B530BE3880A0}"/>
                  </a:ext>
                </a:extLst>
              </p:cNvPr>
              <p:cNvSpPr/>
              <p:nvPr/>
            </p:nvSpPr>
            <p:spPr>
              <a:xfrm>
                <a:off x="5028029" y="1358225"/>
                <a:ext cx="768949" cy="808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solidFill>
              <a:ln w="25400">
                <a:solidFill>
                  <a:srgbClr val="A7A7A7"/>
                </a:solidFill>
                <a:miter lim="400000"/>
              </a:ln>
            </p:spPr>
            <p:txBody>
              <a:bodyPr lIns="53578" tIns="53578" rIns="53578" bIns="53578" anchor="ctr"/>
              <a:lstStyle/>
              <a:p>
                <a:pPr marL="0" marR="0" lvl="0" indent="0" algn="ctr" defTabSz="584200" eaLnBrk="1" fontAlgn="auto" latinLnBrk="0" hangingPunct="0">
                  <a:lnSpc>
                    <a:spcPct val="100000"/>
                  </a:lnSpc>
                  <a:spcBef>
                    <a:spcPts val="0"/>
                  </a:spcBef>
                  <a:spcAft>
                    <a:spcPts val="0"/>
                  </a:spcAft>
                  <a:buClrTx/>
                  <a:buSzTx/>
                  <a:buFontTx/>
                  <a:buNone/>
                  <a:tabLst/>
                  <a:defRPr sz="1300">
                    <a:solidFill>
                      <a:srgbClr val="000000"/>
                    </a:solidFill>
                    <a:latin typeface="Helvetica Light"/>
                    <a:ea typeface="Helvetica Light"/>
                    <a:cs typeface="Helvetica Light"/>
                    <a:sym typeface="Helvetica Light"/>
                  </a:defRPr>
                </a:pPr>
                <a:endParaRPr kumimoji="0" sz="1300" b="0" i="0" u="none" strike="noStrike" kern="0" cap="none" spc="0" normalizeH="0" baseline="0" noProof="0">
                  <a:ln>
                    <a:noFill/>
                  </a:ln>
                  <a:solidFill>
                    <a:srgbClr val="000000"/>
                  </a:solidFill>
                  <a:effectLst/>
                  <a:uLnTx/>
                  <a:uFillTx/>
                  <a:latin typeface="Helvetica Light"/>
                  <a:ea typeface="Helvetica Light"/>
                  <a:cs typeface="Helvetica Light"/>
                  <a:sym typeface="Helvetica Light"/>
                </a:endParaRPr>
              </a:p>
            </p:txBody>
          </p:sp>
          <p:sp>
            <p:nvSpPr>
              <p:cNvPr id="25" name="Group">
                <a:extLst>
                  <a:ext uri="{FF2B5EF4-FFF2-40B4-BE49-F238E27FC236}">
                    <a16:creationId xmlns:a16="http://schemas.microsoft.com/office/drawing/2014/main" id="{35D2D028-DFCB-A244-94B9-E36A580FCA4D}"/>
                  </a:ext>
                </a:extLst>
              </p:cNvPr>
              <p:cNvSpPr/>
              <p:nvPr/>
            </p:nvSpPr>
            <p:spPr>
              <a:xfrm>
                <a:off x="4798880" y="1261136"/>
                <a:ext cx="1227247" cy="1003120"/>
              </a:xfrm>
              <a:prstGeom prst="roundRect">
                <a:avLst>
                  <a:gd name="adj" fmla="val 12626"/>
                </a:avLst>
              </a:prstGeom>
              <a:ln w="25400">
                <a:solidFill>
                  <a:srgbClr val="FF9600"/>
                </a:solidFill>
                <a:custDash>
                  <a:ds d="200000" sp="200000"/>
                </a:custDash>
                <a:miter lim="400000"/>
              </a:ln>
            </p:spPr>
            <p:txBody>
              <a:bodyPr lIns="45719" rIns="45719" anchor="ctr"/>
              <a:lstStyle/>
              <a:p>
                <a:pPr marL="0" marR="0" lvl="0" indent="0" defTabSz="91440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74746"/>
                  </a:solidFill>
                  <a:effectLst/>
                  <a:uLnTx/>
                  <a:uFillTx/>
                  <a:cs typeface="Arial"/>
                  <a:sym typeface="Arial"/>
                </a:endParaRPr>
              </a:p>
            </p:txBody>
          </p:sp>
        </p:grpSp>
        <p:pic>
          <p:nvPicPr>
            <p:cNvPr id="23" name="Image" descr="Image">
              <a:extLst>
                <a:ext uri="{FF2B5EF4-FFF2-40B4-BE49-F238E27FC236}">
                  <a16:creationId xmlns:a16="http://schemas.microsoft.com/office/drawing/2014/main" id="{019302D2-9115-744E-80B5-17B4D22F46CC}"/>
                </a:ext>
              </a:extLst>
            </p:cNvPr>
            <p:cNvPicPr>
              <a:picLocks noChangeAspect="1"/>
            </p:cNvPicPr>
            <p:nvPr/>
          </p:nvPicPr>
          <p:blipFill>
            <a:blip r:embed="rId2">
              <a:extLst/>
            </a:blip>
            <a:stretch>
              <a:fillRect/>
            </a:stretch>
          </p:blipFill>
          <p:spPr>
            <a:xfrm>
              <a:off x="7438994" y="1615482"/>
              <a:ext cx="467965" cy="388051"/>
            </a:xfrm>
            <a:prstGeom prst="rect">
              <a:avLst/>
            </a:prstGeom>
            <a:ln w="12700">
              <a:miter lim="400000"/>
            </a:ln>
          </p:spPr>
        </p:pic>
      </p:grpSp>
    </p:spTree>
    <p:extLst>
      <p:ext uri="{BB962C8B-B14F-4D97-AF65-F5344CB8AC3E}">
        <p14:creationId xmlns:p14="http://schemas.microsoft.com/office/powerpoint/2010/main" val="189109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7984" y="1672412"/>
            <a:ext cx="1731487" cy="1781988"/>
            <a:chOff x="796221" y="2588133"/>
            <a:chExt cx="1565980" cy="1611654"/>
          </a:xfrm>
        </p:grpSpPr>
        <p:grpSp>
          <p:nvGrpSpPr>
            <p:cNvPr id="45" name="Group 44"/>
            <p:cNvGrpSpPr/>
            <p:nvPr/>
          </p:nvGrpSpPr>
          <p:grpSpPr>
            <a:xfrm>
              <a:off x="796221" y="2644708"/>
              <a:ext cx="1415238" cy="1555079"/>
              <a:chOff x="1069936" y="2616870"/>
              <a:chExt cx="1415238" cy="1555079"/>
            </a:xfrm>
          </p:grpSpPr>
          <p:sp>
            <p:nvSpPr>
              <p:cNvPr id="39" name="Rounded Rectangle 38"/>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Arial"/>
                  <a:cs typeface="Arial"/>
                </a:endParaRPr>
              </a:p>
            </p:txBody>
          </p:sp>
          <p:pic>
            <p:nvPicPr>
              <p:cNvPr id="40" name="Picture 3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41" name="Picture 4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42" name="Picture 4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43" name="Picture 4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44" name="Picture 4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sp>
          <p:nvSpPr>
            <p:cNvPr id="2" name="TextBox 1"/>
            <p:cNvSpPr txBox="1"/>
            <p:nvPr/>
          </p:nvSpPr>
          <p:spPr>
            <a:xfrm>
              <a:off x="1090911" y="2588133"/>
              <a:ext cx="1271290" cy="250522"/>
            </a:xfrm>
            <a:prstGeom prst="rect">
              <a:avLst/>
            </a:prstGeom>
            <a:noFill/>
          </p:spPr>
          <p:txBody>
            <a:bodyPr wrap="square" rtlCol="0">
              <a:spAutoFit/>
            </a:bodyPr>
            <a:lstStyle/>
            <a:p>
              <a:r>
                <a:rPr lang="en-US" sz="1200" dirty="0">
                  <a:solidFill>
                    <a:schemeClr val="bg1"/>
                  </a:solidFill>
                  <a:latin typeface="Amazon Ember" charset="0"/>
                  <a:ea typeface="Amazon Ember" charset="0"/>
                  <a:cs typeface="Amazon Ember" charset="0"/>
                </a:rPr>
                <a:t>EC2 Instance</a:t>
              </a:r>
            </a:p>
          </p:txBody>
        </p:sp>
      </p:grpSp>
      <p:grpSp>
        <p:nvGrpSpPr>
          <p:cNvPr id="119" name="Group 118"/>
          <p:cNvGrpSpPr/>
          <p:nvPr/>
        </p:nvGrpSpPr>
        <p:grpSpPr>
          <a:xfrm>
            <a:off x="7185089" y="1672412"/>
            <a:ext cx="1731487" cy="1781988"/>
            <a:chOff x="796221" y="2588133"/>
            <a:chExt cx="1565980" cy="1611654"/>
          </a:xfrm>
        </p:grpSpPr>
        <p:grpSp>
          <p:nvGrpSpPr>
            <p:cNvPr id="120" name="Group 119"/>
            <p:cNvGrpSpPr/>
            <p:nvPr/>
          </p:nvGrpSpPr>
          <p:grpSpPr>
            <a:xfrm>
              <a:off x="796221" y="2644708"/>
              <a:ext cx="1415238" cy="1555079"/>
              <a:chOff x="1069936" y="2616870"/>
              <a:chExt cx="1415238" cy="1555079"/>
            </a:xfrm>
          </p:grpSpPr>
          <p:sp>
            <p:nvSpPr>
              <p:cNvPr id="126" name="Rounded Rectangle 125"/>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Arial"/>
                  <a:cs typeface="Arial"/>
                </a:endParaRPr>
              </a:p>
            </p:txBody>
          </p:sp>
          <p:pic>
            <p:nvPicPr>
              <p:cNvPr id="127" name="Picture 12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128" name="Picture 12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129" name="Picture 12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130" name="Picture 12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131" name="Picture 13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sp>
          <p:nvSpPr>
            <p:cNvPr id="121" name="TextBox 120"/>
            <p:cNvSpPr txBox="1"/>
            <p:nvPr/>
          </p:nvSpPr>
          <p:spPr>
            <a:xfrm>
              <a:off x="1090911" y="2588133"/>
              <a:ext cx="1271290" cy="250522"/>
            </a:xfrm>
            <a:prstGeom prst="rect">
              <a:avLst/>
            </a:prstGeom>
            <a:noFill/>
          </p:spPr>
          <p:txBody>
            <a:bodyPr wrap="square" rtlCol="0">
              <a:spAutoFit/>
            </a:bodyPr>
            <a:lstStyle/>
            <a:p>
              <a:r>
                <a:rPr lang="en-US" sz="1200" dirty="0">
                  <a:solidFill>
                    <a:schemeClr val="bg1"/>
                  </a:solidFill>
                  <a:latin typeface="Amazon Ember" charset="0"/>
                  <a:ea typeface="Amazon Ember" charset="0"/>
                  <a:cs typeface="Amazon Ember" charset="0"/>
                </a:rPr>
                <a:t>EC2 Instance</a:t>
              </a:r>
            </a:p>
          </p:txBody>
        </p:sp>
      </p:grpSp>
      <p:grpSp>
        <p:nvGrpSpPr>
          <p:cNvPr id="132" name="Group 131"/>
          <p:cNvGrpSpPr/>
          <p:nvPr/>
        </p:nvGrpSpPr>
        <p:grpSpPr>
          <a:xfrm>
            <a:off x="5485812" y="1672412"/>
            <a:ext cx="1731487" cy="1781988"/>
            <a:chOff x="796221" y="2588133"/>
            <a:chExt cx="1565980" cy="1611654"/>
          </a:xfrm>
        </p:grpSpPr>
        <p:grpSp>
          <p:nvGrpSpPr>
            <p:cNvPr id="133" name="Group 132"/>
            <p:cNvGrpSpPr/>
            <p:nvPr/>
          </p:nvGrpSpPr>
          <p:grpSpPr>
            <a:xfrm>
              <a:off x="796221" y="2644708"/>
              <a:ext cx="1415238" cy="1555079"/>
              <a:chOff x="1069936" y="2616870"/>
              <a:chExt cx="1415238" cy="1555079"/>
            </a:xfrm>
          </p:grpSpPr>
          <p:sp>
            <p:nvSpPr>
              <p:cNvPr id="139" name="Rounded Rectangle 138"/>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Arial"/>
                  <a:cs typeface="Arial"/>
                </a:endParaRPr>
              </a:p>
            </p:txBody>
          </p:sp>
          <p:pic>
            <p:nvPicPr>
              <p:cNvPr id="140" name="Picture 13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141" name="Picture 14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142" name="Picture 14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143" name="Picture 14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144" name="Picture 14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sp>
          <p:nvSpPr>
            <p:cNvPr id="134" name="TextBox 133"/>
            <p:cNvSpPr txBox="1"/>
            <p:nvPr/>
          </p:nvSpPr>
          <p:spPr>
            <a:xfrm>
              <a:off x="1090911" y="2588133"/>
              <a:ext cx="1271290" cy="250522"/>
            </a:xfrm>
            <a:prstGeom prst="rect">
              <a:avLst/>
            </a:prstGeom>
            <a:noFill/>
          </p:spPr>
          <p:txBody>
            <a:bodyPr wrap="square" rtlCol="0">
              <a:spAutoFit/>
            </a:bodyPr>
            <a:lstStyle/>
            <a:p>
              <a:r>
                <a:rPr lang="en-US" sz="1200" dirty="0">
                  <a:solidFill>
                    <a:schemeClr val="bg1"/>
                  </a:solidFill>
                  <a:latin typeface="Amazon Ember" charset="0"/>
                  <a:ea typeface="Amazon Ember" charset="0"/>
                  <a:cs typeface="Amazon Ember" charset="0"/>
                </a:rPr>
                <a:t>EC2 Instance</a:t>
              </a:r>
            </a:p>
          </p:txBody>
        </p:sp>
      </p:grpSp>
      <p:grpSp>
        <p:nvGrpSpPr>
          <p:cNvPr id="145" name="Group 144"/>
          <p:cNvGrpSpPr/>
          <p:nvPr/>
        </p:nvGrpSpPr>
        <p:grpSpPr>
          <a:xfrm>
            <a:off x="3786536" y="1672412"/>
            <a:ext cx="1731487" cy="1781988"/>
            <a:chOff x="796221" y="2588133"/>
            <a:chExt cx="1565980" cy="1611654"/>
          </a:xfrm>
        </p:grpSpPr>
        <p:grpSp>
          <p:nvGrpSpPr>
            <p:cNvPr id="146" name="Group 145"/>
            <p:cNvGrpSpPr/>
            <p:nvPr/>
          </p:nvGrpSpPr>
          <p:grpSpPr>
            <a:xfrm>
              <a:off x="796221" y="2644708"/>
              <a:ext cx="1415238" cy="1555079"/>
              <a:chOff x="1069936" y="2616870"/>
              <a:chExt cx="1415238" cy="1555079"/>
            </a:xfrm>
          </p:grpSpPr>
          <p:sp>
            <p:nvSpPr>
              <p:cNvPr id="152" name="Rounded Rectangle 151"/>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Arial"/>
                  <a:cs typeface="Arial"/>
                </a:endParaRPr>
              </a:p>
            </p:txBody>
          </p:sp>
          <p:pic>
            <p:nvPicPr>
              <p:cNvPr id="153" name="Picture 15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154" name="Picture 15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155" name="Picture 15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156" name="Picture 15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157" name="Picture 15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sp>
          <p:nvSpPr>
            <p:cNvPr id="147" name="TextBox 146"/>
            <p:cNvSpPr txBox="1"/>
            <p:nvPr/>
          </p:nvSpPr>
          <p:spPr>
            <a:xfrm>
              <a:off x="1090911" y="2588133"/>
              <a:ext cx="1271290" cy="250522"/>
            </a:xfrm>
            <a:prstGeom prst="rect">
              <a:avLst/>
            </a:prstGeom>
            <a:noFill/>
          </p:spPr>
          <p:txBody>
            <a:bodyPr wrap="square" rtlCol="0">
              <a:spAutoFit/>
            </a:bodyPr>
            <a:lstStyle/>
            <a:p>
              <a:r>
                <a:rPr lang="en-US" sz="1200" dirty="0">
                  <a:solidFill>
                    <a:schemeClr val="bg1"/>
                  </a:solidFill>
                  <a:latin typeface="Amazon Ember" charset="0"/>
                  <a:ea typeface="Amazon Ember" charset="0"/>
                  <a:cs typeface="Amazon Ember" charset="0"/>
                </a:rPr>
                <a:t>EC2 Instance</a:t>
              </a:r>
            </a:p>
          </p:txBody>
        </p:sp>
      </p:grpSp>
      <p:grpSp>
        <p:nvGrpSpPr>
          <p:cNvPr id="158" name="Group 157"/>
          <p:cNvGrpSpPr/>
          <p:nvPr/>
        </p:nvGrpSpPr>
        <p:grpSpPr>
          <a:xfrm>
            <a:off x="2087260" y="1672412"/>
            <a:ext cx="1731487" cy="1781988"/>
            <a:chOff x="796221" y="2588133"/>
            <a:chExt cx="1565980" cy="1611654"/>
          </a:xfrm>
        </p:grpSpPr>
        <p:grpSp>
          <p:nvGrpSpPr>
            <p:cNvPr id="159" name="Group 158"/>
            <p:cNvGrpSpPr/>
            <p:nvPr/>
          </p:nvGrpSpPr>
          <p:grpSpPr>
            <a:xfrm>
              <a:off x="796221" y="2644708"/>
              <a:ext cx="1415238" cy="1555079"/>
              <a:chOff x="1069936" y="2616870"/>
              <a:chExt cx="1415238" cy="1555079"/>
            </a:xfrm>
          </p:grpSpPr>
          <p:sp>
            <p:nvSpPr>
              <p:cNvPr id="165" name="Rounded Rectangle 164"/>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Arial"/>
                  <a:cs typeface="Arial"/>
                </a:endParaRPr>
              </a:p>
            </p:txBody>
          </p:sp>
          <p:pic>
            <p:nvPicPr>
              <p:cNvPr id="166" name="Picture 16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167" name="Picture 16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168" name="Picture 16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169" name="Picture 16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170" name="Picture 16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sp>
          <p:nvSpPr>
            <p:cNvPr id="160" name="TextBox 159"/>
            <p:cNvSpPr txBox="1"/>
            <p:nvPr/>
          </p:nvSpPr>
          <p:spPr>
            <a:xfrm>
              <a:off x="1090911" y="2588133"/>
              <a:ext cx="1271290" cy="250522"/>
            </a:xfrm>
            <a:prstGeom prst="rect">
              <a:avLst/>
            </a:prstGeom>
            <a:noFill/>
          </p:spPr>
          <p:txBody>
            <a:bodyPr wrap="square" rtlCol="0">
              <a:spAutoFit/>
            </a:bodyPr>
            <a:lstStyle/>
            <a:p>
              <a:r>
                <a:rPr lang="en-US" sz="1200" dirty="0">
                  <a:solidFill>
                    <a:schemeClr val="bg1"/>
                  </a:solidFill>
                  <a:latin typeface="Amazon Ember" charset="0"/>
                  <a:ea typeface="Amazon Ember" charset="0"/>
                  <a:cs typeface="Amazon Ember" charset="0"/>
                </a:rPr>
                <a:t>EC2 Instance</a:t>
              </a:r>
            </a:p>
          </p:txBody>
        </p:sp>
      </p:grpSp>
      <p:sp>
        <p:nvSpPr>
          <p:cNvPr id="3" name="Title 2">
            <a:extLst>
              <a:ext uri="{FF2B5EF4-FFF2-40B4-BE49-F238E27FC236}">
                <a16:creationId xmlns:a16="http://schemas.microsoft.com/office/drawing/2014/main" id="{4A9E78DC-9085-41D6-A867-5DB23BAE03EC}"/>
              </a:ext>
            </a:extLst>
          </p:cNvPr>
          <p:cNvSpPr>
            <a:spLocks noGrp="1"/>
          </p:cNvSpPr>
          <p:nvPr>
            <p:ph type="title"/>
          </p:nvPr>
        </p:nvSpPr>
        <p:spPr/>
        <p:txBody>
          <a:bodyPr/>
          <a:lstStyle/>
          <a:p>
            <a:r>
              <a:rPr lang="en-US" dirty="0"/>
              <a:t>Running Containers</a:t>
            </a:r>
          </a:p>
        </p:txBody>
      </p:sp>
    </p:spTree>
    <p:extLst>
      <p:ext uri="{BB962C8B-B14F-4D97-AF65-F5344CB8AC3E}">
        <p14:creationId xmlns:p14="http://schemas.microsoft.com/office/powerpoint/2010/main" val="947645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582220" y="1004294"/>
            <a:ext cx="6000108" cy="1863327"/>
            <a:chOff x="1369111" y="1182029"/>
            <a:chExt cx="6000108" cy="1863327"/>
          </a:xfrm>
        </p:grpSpPr>
        <p:sp>
          <p:nvSpPr>
            <p:cNvPr id="270" name="Rectangle 269">
              <a:extLst>
                <a:ext uri="{FF2B5EF4-FFF2-40B4-BE49-F238E27FC236}">
                  <a16:creationId xmlns:a16="http://schemas.microsoft.com/office/drawing/2014/main" id="{F4FEF678-5957-4BC0-AB05-7B6BE4C13CD4}"/>
                </a:ext>
              </a:extLst>
            </p:cNvPr>
            <p:cNvSpPr/>
            <p:nvPr/>
          </p:nvSpPr>
          <p:spPr>
            <a:xfrm>
              <a:off x="1563853" y="1337201"/>
              <a:ext cx="5622085" cy="563876"/>
            </a:xfrm>
            <a:prstGeom prst="rect">
              <a:avLst/>
            </a:prstGeom>
            <a:solidFill>
              <a:schemeClr val="accent6"/>
            </a:solidFill>
            <a:ln w="15875"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latin typeface="Amazon Ember" panose="020B0603020204020204" pitchFamily="34" charset="0"/>
                  <a:ea typeface="Amazon Ember" panose="020B0603020204020204" pitchFamily="34" charset="0"/>
                  <a:cs typeface="Amazon Ember" panose="020B0603020204020204" pitchFamily="34" charset="0"/>
                </a:rPr>
                <a:t>Scheduling and Orchestration</a:t>
              </a:r>
            </a:p>
          </p:txBody>
        </p:sp>
        <p:sp>
          <p:nvSpPr>
            <p:cNvPr id="272" name="Rectangle 271">
              <a:extLst>
                <a:ext uri="{FF2B5EF4-FFF2-40B4-BE49-F238E27FC236}">
                  <a16:creationId xmlns:a16="http://schemas.microsoft.com/office/drawing/2014/main" id="{CB325935-1F45-4A99-A4DB-DDE6D1530C7C}"/>
                </a:ext>
              </a:extLst>
            </p:cNvPr>
            <p:cNvSpPr/>
            <p:nvPr/>
          </p:nvSpPr>
          <p:spPr>
            <a:xfrm>
              <a:off x="1563853" y="2006914"/>
              <a:ext cx="2713576" cy="364257"/>
            </a:xfrm>
            <a:prstGeom prst="rect">
              <a:avLst/>
            </a:prstGeom>
            <a:solidFill>
              <a:schemeClr val="accent4"/>
            </a:solidFill>
            <a:ln w="15875"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latin typeface="Amazon Ember" panose="020B0603020204020204" pitchFamily="34" charset="0"/>
                  <a:ea typeface="Amazon Ember" panose="020B0603020204020204" pitchFamily="34" charset="0"/>
                  <a:cs typeface="Amazon Ember" panose="020B0603020204020204" pitchFamily="34" charset="0"/>
                </a:rPr>
                <a:t>Cluster Manager</a:t>
              </a:r>
            </a:p>
          </p:txBody>
        </p:sp>
        <p:sp>
          <p:nvSpPr>
            <p:cNvPr id="273" name="Rectangle 272">
              <a:extLst>
                <a:ext uri="{FF2B5EF4-FFF2-40B4-BE49-F238E27FC236}">
                  <a16:creationId xmlns:a16="http://schemas.microsoft.com/office/drawing/2014/main" id="{8D06D5E2-5536-43D8-96CD-F499D56CEDA2}"/>
                </a:ext>
              </a:extLst>
            </p:cNvPr>
            <p:cNvSpPr/>
            <p:nvPr/>
          </p:nvSpPr>
          <p:spPr>
            <a:xfrm>
              <a:off x="4404766" y="2006914"/>
              <a:ext cx="2776566" cy="364257"/>
            </a:xfrm>
            <a:prstGeom prst="rect">
              <a:avLst/>
            </a:prstGeom>
            <a:solidFill>
              <a:schemeClr val="accent4"/>
            </a:solidFill>
            <a:ln w="15875"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latin typeface="Amazon Ember" panose="020B0603020204020204" pitchFamily="34" charset="0"/>
                  <a:ea typeface="Amazon Ember" panose="020B0603020204020204" pitchFamily="34" charset="0"/>
                  <a:cs typeface="Amazon Ember" panose="020B0603020204020204" pitchFamily="34" charset="0"/>
                </a:rPr>
                <a:t>Placement Engine</a:t>
              </a:r>
            </a:p>
          </p:txBody>
        </p:sp>
        <p:sp>
          <p:nvSpPr>
            <p:cNvPr id="277" name="Rectangle 276">
              <a:extLst>
                <a:ext uri="{FF2B5EF4-FFF2-40B4-BE49-F238E27FC236}">
                  <a16:creationId xmlns:a16="http://schemas.microsoft.com/office/drawing/2014/main" id="{F4FEF678-5957-4BC0-AB05-7B6BE4C13CD4}"/>
                </a:ext>
              </a:extLst>
            </p:cNvPr>
            <p:cNvSpPr/>
            <p:nvPr/>
          </p:nvSpPr>
          <p:spPr>
            <a:xfrm>
              <a:off x="1369111" y="1182029"/>
              <a:ext cx="6000108" cy="1340626"/>
            </a:xfrm>
            <a:prstGeom prst="rect">
              <a:avLst/>
            </a:prstGeom>
            <a:noFill/>
            <a:ln w="15875" cap="rnd">
              <a:solidFill>
                <a:schemeClr val="bg1"/>
              </a:solidFill>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latin typeface="Amazon Ember" panose="020B0603020204020204" pitchFamily="34" charset="0"/>
                <a:ea typeface="Amazon Ember" panose="020B0603020204020204" pitchFamily="34" charset="0"/>
                <a:cs typeface="Amazon Ember" panose="020B0603020204020204" pitchFamily="34" charset="0"/>
              </a:endParaRPr>
            </a:p>
          </p:txBody>
        </p:sp>
        <p:cxnSp>
          <p:nvCxnSpPr>
            <p:cNvPr id="343" name="Straight Connector 342">
              <a:extLst>
                <a:ext uri="{FF2B5EF4-FFF2-40B4-BE49-F238E27FC236}">
                  <a16:creationId xmlns:a16="http://schemas.microsoft.com/office/drawing/2014/main" id="{36CCD45F-F02B-409D-BC6C-05BAA4B52853}"/>
                </a:ext>
              </a:extLst>
            </p:cNvPr>
            <p:cNvCxnSpPr>
              <a:cxnSpLocks/>
              <a:stCxn id="489" idx="0"/>
              <a:endCxn id="277" idx="2"/>
            </p:cNvCxnSpPr>
            <p:nvPr/>
          </p:nvCxnSpPr>
          <p:spPr>
            <a:xfrm flipV="1">
              <a:off x="4355932" y="2522655"/>
              <a:ext cx="13233" cy="522701"/>
            </a:xfrm>
            <a:prstGeom prst="line">
              <a:avLst/>
            </a:prstGeom>
            <a:ln w="25400" cap="rnd">
              <a:prstDash val="solid"/>
              <a:headEnd type="ova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a:extLst>
                <a:ext uri="{FF2B5EF4-FFF2-40B4-BE49-F238E27FC236}">
                  <a16:creationId xmlns:a16="http://schemas.microsoft.com/office/drawing/2014/main" id="{529A100E-26F1-4B5C-9009-A1D7F00EBA55}"/>
                </a:ext>
              </a:extLst>
            </p:cNvPr>
            <p:cNvCxnSpPr>
              <a:cxnSpLocks/>
              <a:stCxn id="277" idx="2"/>
              <a:endCxn id="338" idx="0"/>
            </p:cNvCxnSpPr>
            <p:nvPr/>
          </p:nvCxnSpPr>
          <p:spPr>
            <a:xfrm flipH="1">
              <a:off x="1533157" y="2522655"/>
              <a:ext cx="2836008" cy="522701"/>
            </a:xfrm>
            <a:prstGeom prst="line">
              <a:avLst/>
            </a:prstGeom>
            <a:ln w="25400" cap="rnd">
              <a:prstDash val="solid"/>
              <a:headEnd type="oval"/>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36CCD45F-F02B-409D-BC6C-05BAA4B52853}"/>
                </a:ext>
              </a:extLst>
            </p:cNvPr>
            <p:cNvCxnSpPr>
              <a:cxnSpLocks/>
              <a:stCxn id="565" idx="0"/>
              <a:endCxn id="277" idx="2"/>
            </p:cNvCxnSpPr>
            <p:nvPr/>
          </p:nvCxnSpPr>
          <p:spPr>
            <a:xfrm flipH="1" flipV="1">
              <a:off x="4369165" y="2522655"/>
              <a:ext cx="2807208" cy="522701"/>
            </a:xfrm>
            <a:prstGeom prst="line">
              <a:avLst/>
            </a:prstGeom>
            <a:ln w="25400" cap="rnd">
              <a:prstDash val="solid"/>
              <a:headEnd type="oval"/>
              <a:tailEnd type="oval" w="med" len="med"/>
            </a:ln>
            <a:effectLst/>
          </p:spPr>
          <p:style>
            <a:lnRef idx="2">
              <a:schemeClr val="accent1"/>
            </a:lnRef>
            <a:fillRef idx="0">
              <a:schemeClr val="accent1"/>
            </a:fillRef>
            <a:effectRef idx="1">
              <a:schemeClr val="accent1"/>
            </a:effectRef>
            <a:fontRef idx="minor">
              <a:schemeClr val="tx1"/>
            </a:fontRef>
          </p:style>
        </p:cxnSp>
      </p:grpSp>
      <p:sp>
        <p:nvSpPr>
          <p:cNvPr id="3" name="Title 2">
            <a:extLst>
              <a:ext uri="{FF2B5EF4-FFF2-40B4-BE49-F238E27FC236}">
                <a16:creationId xmlns:a16="http://schemas.microsoft.com/office/drawing/2014/main" id="{B0CA8803-4293-4B52-901B-83EE3DEB5F74}"/>
              </a:ext>
            </a:extLst>
          </p:cNvPr>
          <p:cNvSpPr>
            <a:spLocks noGrp="1"/>
          </p:cNvSpPr>
          <p:nvPr>
            <p:ph type="title"/>
          </p:nvPr>
        </p:nvSpPr>
        <p:spPr/>
        <p:txBody>
          <a:bodyPr/>
          <a:lstStyle/>
          <a:p>
            <a:r>
              <a:rPr lang="en-US" dirty="0"/>
              <a:t>Running Containers at Scale</a:t>
            </a:r>
          </a:p>
        </p:txBody>
      </p:sp>
      <p:grpSp>
        <p:nvGrpSpPr>
          <p:cNvPr id="18" name="Group 17">
            <a:extLst>
              <a:ext uri="{FF2B5EF4-FFF2-40B4-BE49-F238E27FC236}">
                <a16:creationId xmlns:a16="http://schemas.microsoft.com/office/drawing/2014/main" id="{610B4D9F-044D-4CC5-B22A-3861A9B57E16}"/>
              </a:ext>
            </a:extLst>
          </p:cNvPr>
          <p:cNvGrpSpPr/>
          <p:nvPr/>
        </p:nvGrpSpPr>
        <p:grpSpPr>
          <a:xfrm>
            <a:off x="398839" y="2867621"/>
            <a:ext cx="2694853" cy="1435209"/>
            <a:chOff x="398839" y="2867621"/>
            <a:chExt cx="2777155" cy="1479041"/>
          </a:xfrm>
        </p:grpSpPr>
        <p:sp>
          <p:nvSpPr>
            <p:cNvPr id="338" name="Rounded Rectangle 337"/>
            <p:cNvSpPr/>
            <p:nvPr/>
          </p:nvSpPr>
          <p:spPr>
            <a:xfrm>
              <a:off x="398839" y="2867621"/>
              <a:ext cx="2777155" cy="1479041"/>
            </a:xfrm>
            <a:prstGeom prst="roundRect">
              <a:avLst>
                <a:gd name="adj" fmla="val 0"/>
              </a:avLst>
            </a:prstGeom>
            <a:noFill/>
            <a:ln w="28575" cap="rnd">
              <a:solidFill>
                <a:srgbClr val="F7981F"/>
              </a:solidFill>
              <a:prstDash val="sysDot"/>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dirty="0">
                <a:solidFill>
                  <a:schemeClr val="tx1"/>
                </a:solidFill>
                <a:latin typeface="Helvetica Neue"/>
                <a:cs typeface="Helvetica Neue"/>
              </a:endParaRPr>
            </a:p>
          </p:txBody>
        </p:sp>
        <p:sp>
          <p:nvSpPr>
            <p:cNvPr id="5" name="TextBox 4"/>
            <p:cNvSpPr txBox="1"/>
            <p:nvPr/>
          </p:nvSpPr>
          <p:spPr>
            <a:xfrm>
              <a:off x="966564" y="4071998"/>
              <a:ext cx="1641705" cy="253741"/>
            </a:xfrm>
            <a:prstGeom prst="rect">
              <a:avLst/>
            </a:prstGeom>
            <a:noFill/>
          </p:spPr>
          <p:txBody>
            <a:bodyPr wrap="square" rtlCol="0">
              <a:spAutoFit/>
            </a:bodyPr>
            <a:lstStyle/>
            <a:p>
              <a:pPr algn="ctr"/>
              <a:r>
                <a:rPr lang="en-US" sz="100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Availability Zone #1</a:t>
              </a:r>
              <a:endParaRPr lang="en-US" sz="240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17" name="Group 16">
              <a:extLst>
                <a:ext uri="{FF2B5EF4-FFF2-40B4-BE49-F238E27FC236}">
                  <a16:creationId xmlns:a16="http://schemas.microsoft.com/office/drawing/2014/main" id="{8FA3EBEB-2AF7-495B-BEAC-0A827779CBE0}"/>
                </a:ext>
              </a:extLst>
            </p:cNvPr>
            <p:cNvGrpSpPr/>
            <p:nvPr/>
          </p:nvGrpSpPr>
          <p:grpSpPr>
            <a:xfrm>
              <a:off x="526240" y="2973182"/>
              <a:ext cx="2522353" cy="1040502"/>
              <a:chOff x="526240" y="2973182"/>
              <a:chExt cx="2522353" cy="1040502"/>
            </a:xfrm>
          </p:grpSpPr>
          <p:grpSp>
            <p:nvGrpSpPr>
              <p:cNvPr id="16" name="Group 15">
                <a:extLst>
                  <a:ext uri="{FF2B5EF4-FFF2-40B4-BE49-F238E27FC236}">
                    <a16:creationId xmlns:a16="http://schemas.microsoft.com/office/drawing/2014/main" id="{41F0D47A-29E8-4620-975D-099BC31FBA18}"/>
                  </a:ext>
                </a:extLst>
              </p:cNvPr>
              <p:cNvGrpSpPr/>
              <p:nvPr/>
            </p:nvGrpSpPr>
            <p:grpSpPr>
              <a:xfrm>
                <a:off x="526240" y="2973182"/>
                <a:ext cx="2522353" cy="494247"/>
                <a:chOff x="449447" y="2973182"/>
                <a:chExt cx="2636627" cy="516639"/>
              </a:xfrm>
            </p:grpSpPr>
            <p:grpSp>
              <p:nvGrpSpPr>
                <p:cNvPr id="59" name="Group 58"/>
                <p:cNvGrpSpPr/>
                <p:nvPr/>
              </p:nvGrpSpPr>
              <p:grpSpPr>
                <a:xfrm>
                  <a:off x="2074283" y="2973182"/>
                  <a:ext cx="470180" cy="516639"/>
                  <a:chOff x="1069936" y="2616870"/>
                  <a:chExt cx="1415238" cy="1555079"/>
                </a:xfrm>
              </p:grpSpPr>
              <p:sp>
                <p:nvSpPr>
                  <p:cNvPr id="81" name="Rounded Rectangle 80"/>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83" name="Picture 8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84" name="Picture 8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85" name="Picture 8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86" name="Picture 8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87" name="Picture 8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88" name="Group 87"/>
                <p:cNvGrpSpPr/>
                <p:nvPr/>
              </p:nvGrpSpPr>
              <p:grpSpPr>
                <a:xfrm>
                  <a:off x="1532671" y="2973182"/>
                  <a:ext cx="470180" cy="516639"/>
                  <a:chOff x="1069936" y="2616870"/>
                  <a:chExt cx="1415238" cy="1555079"/>
                </a:xfrm>
              </p:grpSpPr>
              <p:sp>
                <p:nvSpPr>
                  <p:cNvPr id="89" name="Rounded Rectangle 88"/>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90" name="Picture 8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91" name="Picture 9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92" name="Picture 9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93" name="Picture 9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94" name="Picture 9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99" name="Group 98"/>
                <p:cNvGrpSpPr/>
                <p:nvPr/>
              </p:nvGrpSpPr>
              <p:grpSpPr>
                <a:xfrm>
                  <a:off x="2615894" y="2973182"/>
                  <a:ext cx="470180" cy="516639"/>
                  <a:chOff x="1069936" y="2616870"/>
                  <a:chExt cx="1415238" cy="1555079"/>
                </a:xfrm>
              </p:grpSpPr>
              <p:sp>
                <p:nvSpPr>
                  <p:cNvPr id="100" name="Rounded Rectangle 99"/>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101" name="Picture 10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102" name="Picture 10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103" name="Picture 10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104" name="Picture 10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105" name="Picture 10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283" name="Group 282"/>
                <p:cNvGrpSpPr/>
                <p:nvPr/>
              </p:nvGrpSpPr>
              <p:grpSpPr>
                <a:xfrm>
                  <a:off x="991059" y="2973182"/>
                  <a:ext cx="470180" cy="516639"/>
                  <a:chOff x="1069936" y="2616870"/>
                  <a:chExt cx="1415238" cy="1555079"/>
                </a:xfrm>
              </p:grpSpPr>
              <p:sp>
                <p:nvSpPr>
                  <p:cNvPr id="291" name="Rounded Rectangle 290"/>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292" name="Picture 29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293" name="Picture 29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294" name="Picture 29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295" name="Picture 29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296" name="Picture 29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284" name="Group 283"/>
                <p:cNvGrpSpPr/>
                <p:nvPr/>
              </p:nvGrpSpPr>
              <p:grpSpPr>
                <a:xfrm>
                  <a:off x="449447" y="2973182"/>
                  <a:ext cx="470180" cy="516639"/>
                  <a:chOff x="1069936" y="2616870"/>
                  <a:chExt cx="1415238" cy="1555079"/>
                </a:xfrm>
              </p:grpSpPr>
              <p:sp>
                <p:nvSpPr>
                  <p:cNvPr id="285" name="Rounded Rectangle 284"/>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286" name="Picture 28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287" name="Picture 28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288" name="Picture 28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289" name="Picture 28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290" name="Picture 28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grpSp>
            <p:nvGrpSpPr>
              <p:cNvPr id="251" name="Group 250">
                <a:extLst>
                  <a:ext uri="{FF2B5EF4-FFF2-40B4-BE49-F238E27FC236}">
                    <a16:creationId xmlns:a16="http://schemas.microsoft.com/office/drawing/2014/main" id="{56CC79DA-19C0-4ED5-9D46-63B90A9C8431}"/>
                  </a:ext>
                </a:extLst>
              </p:cNvPr>
              <p:cNvGrpSpPr/>
              <p:nvPr/>
            </p:nvGrpSpPr>
            <p:grpSpPr>
              <a:xfrm>
                <a:off x="526240" y="3519437"/>
                <a:ext cx="2522353" cy="494247"/>
                <a:chOff x="449447" y="2973182"/>
                <a:chExt cx="2636627" cy="516639"/>
              </a:xfrm>
            </p:grpSpPr>
            <p:grpSp>
              <p:nvGrpSpPr>
                <p:cNvPr id="252" name="Group 251">
                  <a:extLst>
                    <a:ext uri="{FF2B5EF4-FFF2-40B4-BE49-F238E27FC236}">
                      <a16:creationId xmlns:a16="http://schemas.microsoft.com/office/drawing/2014/main" id="{F1C6B8F4-07EF-4688-A61B-41C4E0F73B23}"/>
                    </a:ext>
                  </a:extLst>
                </p:cNvPr>
                <p:cNvGrpSpPr/>
                <p:nvPr/>
              </p:nvGrpSpPr>
              <p:grpSpPr>
                <a:xfrm>
                  <a:off x="2074283" y="2973182"/>
                  <a:ext cx="470180" cy="516639"/>
                  <a:chOff x="1069936" y="2616870"/>
                  <a:chExt cx="1415238" cy="1555079"/>
                </a:xfrm>
              </p:grpSpPr>
              <p:sp>
                <p:nvSpPr>
                  <p:cNvPr id="324" name="Rounded Rectangle 80">
                    <a:extLst>
                      <a:ext uri="{FF2B5EF4-FFF2-40B4-BE49-F238E27FC236}">
                        <a16:creationId xmlns:a16="http://schemas.microsoft.com/office/drawing/2014/main" id="{9D2A4932-CA0D-4E5B-8C08-4657AF75F324}"/>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325" name="Picture 324">
                    <a:extLst>
                      <a:ext uri="{FF2B5EF4-FFF2-40B4-BE49-F238E27FC236}">
                        <a16:creationId xmlns:a16="http://schemas.microsoft.com/office/drawing/2014/main" id="{B3A08775-E3B8-404A-8386-17E2C8F6926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326" name="Picture 325">
                    <a:extLst>
                      <a:ext uri="{FF2B5EF4-FFF2-40B4-BE49-F238E27FC236}">
                        <a16:creationId xmlns:a16="http://schemas.microsoft.com/office/drawing/2014/main" id="{95897200-DA11-411D-B0F8-D6E67A53675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327" name="Picture 326">
                    <a:extLst>
                      <a:ext uri="{FF2B5EF4-FFF2-40B4-BE49-F238E27FC236}">
                        <a16:creationId xmlns:a16="http://schemas.microsoft.com/office/drawing/2014/main" id="{E61D6733-4DE9-47B4-90EE-F65EC1B03C8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328" name="Picture 327">
                    <a:extLst>
                      <a:ext uri="{FF2B5EF4-FFF2-40B4-BE49-F238E27FC236}">
                        <a16:creationId xmlns:a16="http://schemas.microsoft.com/office/drawing/2014/main" id="{6CD63E81-98AD-48EC-92BD-A777790BEDB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329" name="Picture 328">
                    <a:extLst>
                      <a:ext uri="{FF2B5EF4-FFF2-40B4-BE49-F238E27FC236}">
                        <a16:creationId xmlns:a16="http://schemas.microsoft.com/office/drawing/2014/main" id="{31D5BB4E-740B-44B8-8D6A-5CF7BE60AC8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254" name="Group 253">
                  <a:extLst>
                    <a:ext uri="{FF2B5EF4-FFF2-40B4-BE49-F238E27FC236}">
                      <a16:creationId xmlns:a16="http://schemas.microsoft.com/office/drawing/2014/main" id="{1916ACBB-B3A5-43C8-B0D2-13B8E1A92EE8}"/>
                    </a:ext>
                  </a:extLst>
                </p:cNvPr>
                <p:cNvGrpSpPr/>
                <p:nvPr/>
              </p:nvGrpSpPr>
              <p:grpSpPr>
                <a:xfrm>
                  <a:off x="1532671" y="2973182"/>
                  <a:ext cx="470180" cy="516639"/>
                  <a:chOff x="1069936" y="2616870"/>
                  <a:chExt cx="1415238" cy="1555079"/>
                </a:xfrm>
              </p:grpSpPr>
              <p:sp>
                <p:nvSpPr>
                  <p:cNvPr id="318" name="Rounded Rectangle 88">
                    <a:extLst>
                      <a:ext uri="{FF2B5EF4-FFF2-40B4-BE49-F238E27FC236}">
                        <a16:creationId xmlns:a16="http://schemas.microsoft.com/office/drawing/2014/main" id="{0BC6204A-85CE-46EC-BE5F-E1BF10D56C30}"/>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319" name="Picture 318">
                    <a:extLst>
                      <a:ext uri="{FF2B5EF4-FFF2-40B4-BE49-F238E27FC236}">
                        <a16:creationId xmlns:a16="http://schemas.microsoft.com/office/drawing/2014/main" id="{09FC815B-E7E2-4D14-808F-6EFAB482A0D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320" name="Picture 319">
                    <a:extLst>
                      <a:ext uri="{FF2B5EF4-FFF2-40B4-BE49-F238E27FC236}">
                        <a16:creationId xmlns:a16="http://schemas.microsoft.com/office/drawing/2014/main" id="{B76A6C83-84E8-4524-B31B-5E43903A8AD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321" name="Picture 320">
                    <a:extLst>
                      <a:ext uri="{FF2B5EF4-FFF2-40B4-BE49-F238E27FC236}">
                        <a16:creationId xmlns:a16="http://schemas.microsoft.com/office/drawing/2014/main" id="{B8AA75F9-32B3-41B3-B12B-8393108F987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322" name="Picture 321">
                    <a:extLst>
                      <a:ext uri="{FF2B5EF4-FFF2-40B4-BE49-F238E27FC236}">
                        <a16:creationId xmlns:a16="http://schemas.microsoft.com/office/drawing/2014/main" id="{02ABC63A-029C-4370-A196-B215CA55C22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323" name="Picture 322">
                    <a:extLst>
                      <a:ext uri="{FF2B5EF4-FFF2-40B4-BE49-F238E27FC236}">
                        <a16:creationId xmlns:a16="http://schemas.microsoft.com/office/drawing/2014/main" id="{757D0A33-E4FB-44CD-AD82-934FD941949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255" name="Group 254">
                  <a:extLst>
                    <a:ext uri="{FF2B5EF4-FFF2-40B4-BE49-F238E27FC236}">
                      <a16:creationId xmlns:a16="http://schemas.microsoft.com/office/drawing/2014/main" id="{B699DCEB-D74F-48E3-ADB0-3E638B4EBD93}"/>
                    </a:ext>
                  </a:extLst>
                </p:cNvPr>
                <p:cNvGrpSpPr/>
                <p:nvPr/>
              </p:nvGrpSpPr>
              <p:grpSpPr>
                <a:xfrm>
                  <a:off x="2615894" y="2973182"/>
                  <a:ext cx="470180" cy="516639"/>
                  <a:chOff x="1069936" y="2616870"/>
                  <a:chExt cx="1415238" cy="1555079"/>
                </a:xfrm>
              </p:grpSpPr>
              <p:sp>
                <p:nvSpPr>
                  <p:cNvPr id="312" name="Rounded Rectangle 99">
                    <a:extLst>
                      <a:ext uri="{FF2B5EF4-FFF2-40B4-BE49-F238E27FC236}">
                        <a16:creationId xmlns:a16="http://schemas.microsoft.com/office/drawing/2014/main" id="{B326F719-9A65-4FD3-84A4-42022A30D83F}"/>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313" name="Picture 312">
                    <a:extLst>
                      <a:ext uri="{FF2B5EF4-FFF2-40B4-BE49-F238E27FC236}">
                        <a16:creationId xmlns:a16="http://schemas.microsoft.com/office/drawing/2014/main" id="{82670686-0A6D-4456-897E-8F357DF3C6E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314" name="Picture 313">
                    <a:extLst>
                      <a:ext uri="{FF2B5EF4-FFF2-40B4-BE49-F238E27FC236}">
                        <a16:creationId xmlns:a16="http://schemas.microsoft.com/office/drawing/2014/main" id="{3AA3B2E1-BEC4-4116-8028-C83E0F02EFD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315" name="Picture 314">
                    <a:extLst>
                      <a:ext uri="{FF2B5EF4-FFF2-40B4-BE49-F238E27FC236}">
                        <a16:creationId xmlns:a16="http://schemas.microsoft.com/office/drawing/2014/main" id="{24E4A631-9977-4CB5-B5F5-3C751287E8E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316" name="Picture 315">
                    <a:extLst>
                      <a:ext uri="{FF2B5EF4-FFF2-40B4-BE49-F238E27FC236}">
                        <a16:creationId xmlns:a16="http://schemas.microsoft.com/office/drawing/2014/main" id="{D33F960D-B5A9-48F9-949E-0C5BE3C6FC8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317" name="Picture 316">
                    <a:extLst>
                      <a:ext uri="{FF2B5EF4-FFF2-40B4-BE49-F238E27FC236}">
                        <a16:creationId xmlns:a16="http://schemas.microsoft.com/office/drawing/2014/main" id="{86484031-B0D5-4039-8E4C-F81B2FB895B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256" name="Group 255">
                  <a:extLst>
                    <a:ext uri="{FF2B5EF4-FFF2-40B4-BE49-F238E27FC236}">
                      <a16:creationId xmlns:a16="http://schemas.microsoft.com/office/drawing/2014/main" id="{6C9321B1-F1C3-4140-9276-41DCFF0F9B84}"/>
                    </a:ext>
                  </a:extLst>
                </p:cNvPr>
                <p:cNvGrpSpPr/>
                <p:nvPr/>
              </p:nvGrpSpPr>
              <p:grpSpPr>
                <a:xfrm>
                  <a:off x="991059" y="2973182"/>
                  <a:ext cx="470180" cy="516639"/>
                  <a:chOff x="1069936" y="2616870"/>
                  <a:chExt cx="1415238" cy="1555079"/>
                </a:xfrm>
              </p:grpSpPr>
              <p:sp>
                <p:nvSpPr>
                  <p:cNvPr id="276" name="Rounded Rectangle 290">
                    <a:extLst>
                      <a:ext uri="{FF2B5EF4-FFF2-40B4-BE49-F238E27FC236}">
                        <a16:creationId xmlns:a16="http://schemas.microsoft.com/office/drawing/2014/main" id="{78A9C00A-B05F-4BEE-AC15-82A33679B3DC}"/>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278" name="Picture 277">
                    <a:extLst>
                      <a:ext uri="{FF2B5EF4-FFF2-40B4-BE49-F238E27FC236}">
                        <a16:creationId xmlns:a16="http://schemas.microsoft.com/office/drawing/2014/main" id="{97AD18C4-8074-41BF-AD62-37D659FB3AB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279" name="Picture 278">
                    <a:extLst>
                      <a:ext uri="{FF2B5EF4-FFF2-40B4-BE49-F238E27FC236}">
                        <a16:creationId xmlns:a16="http://schemas.microsoft.com/office/drawing/2014/main" id="{6ADF46DD-F442-498F-A2D9-F439900064C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309" name="Picture 308">
                    <a:extLst>
                      <a:ext uri="{FF2B5EF4-FFF2-40B4-BE49-F238E27FC236}">
                        <a16:creationId xmlns:a16="http://schemas.microsoft.com/office/drawing/2014/main" id="{BA045209-AF31-458F-B00E-02DE6461D32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310" name="Picture 309">
                    <a:extLst>
                      <a:ext uri="{FF2B5EF4-FFF2-40B4-BE49-F238E27FC236}">
                        <a16:creationId xmlns:a16="http://schemas.microsoft.com/office/drawing/2014/main" id="{E58879C5-BF07-4C5E-BF89-02496598B3D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311" name="Picture 310">
                    <a:extLst>
                      <a:ext uri="{FF2B5EF4-FFF2-40B4-BE49-F238E27FC236}">
                        <a16:creationId xmlns:a16="http://schemas.microsoft.com/office/drawing/2014/main" id="{137AC0DB-ED1C-44B0-AB80-9B7C3F473EC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257" name="Group 256">
                  <a:extLst>
                    <a:ext uri="{FF2B5EF4-FFF2-40B4-BE49-F238E27FC236}">
                      <a16:creationId xmlns:a16="http://schemas.microsoft.com/office/drawing/2014/main" id="{1B1022B0-ACAA-4492-922A-2A0E13376A2C}"/>
                    </a:ext>
                  </a:extLst>
                </p:cNvPr>
                <p:cNvGrpSpPr/>
                <p:nvPr/>
              </p:nvGrpSpPr>
              <p:grpSpPr>
                <a:xfrm>
                  <a:off x="449447" y="2973182"/>
                  <a:ext cx="470180" cy="516639"/>
                  <a:chOff x="1069936" y="2616870"/>
                  <a:chExt cx="1415238" cy="1555079"/>
                </a:xfrm>
              </p:grpSpPr>
              <p:sp>
                <p:nvSpPr>
                  <p:cNvPr id="258" name="Rounded Rectangle 284">
                    <a:extLst>
                      <a:ext uri="{FF2B5EF4-FFF2-40B4-BE49-F238E27FC236}">
                        <a16:creationId xmlns:a16="http://schemas.microsoft.com/office/drawing/2014/main" id="{AFAFB7C3-4D43-4AE6-8464-68F63E1D01F8}"/>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259" name="Picture 258">
                    <a:extLst>
                      <a:ext uri="{FF2B5EF4-FFF2-40B4-BE49-F238E27FC236}">
                        <a16:creationId xmlns:a16="http://schemas.microsoft.com/office/drawing/2014/main" id="{D0F83C1E-AEF9-492F-8B88-317B65EAEA2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260" name="Picture 259">
                    <a:extLst>
                      <a:ext uri="{FF2B5EF4-FFF2-40B4-BE49-F238E27FC236}">
                        <a16:creationId xmlns:a16="http://schemas.microsoft.com/office/drawing/2014/main" id="{179033E0-BDAC-40C3-94D5-768789220E6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261" name="Picture 260">
                    <a:extLst>
                      <a:ext uri="{FF2B5EF4-FFF2-40B4-BE49-F238E27FC236}">
                        <a16:creationId xmlns:a16="http://schemas.microsoft.com/office/drawing/2014/main" id="{78C808E4-C86A-483F-9CF8-892048B74EE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262" name="Picture 261">
                    <a:extLst>
                      <a:ext uri="{FF2B5EF4-FFF2-40B4-BE49-F238E27FC236}">
                        <a16:creationId xmlns:a16="http://schemas.microsoft.com/office/drawing/2014/main" id="{2B2936E0-7572-4965-A5C9-3E000ACB0BB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269" name="Picture 268">
                    <a:extLst>
                      <a:ext uri="{FF2B5EF4-FFF2-40B4-BE49-F238E27FC236}">
                        <a16:creationId xmlns:a16="http://schemas.microsoft.com/office/drawing/2014/main" id="{5D140588-BFD3-41FA-9DF1-CFE64301A63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grpSp>
      </p:grpSp>
      <p:grpSp>
        <p:nvGrpSpPr>
          <p:cNvPr id="488" name="Group 487">
            <a:extLst>
              <a:ext uri="{FF2B5EF4-FFF2-40B4-BE49-F238E27FC236}">
                <a16:creationId xmlns:a16="http://schemas.microsoft.com/office/drawing/2014/main" id="{1059CC2A-89D6-4AA8-AFC9-9692355CEAAA}"/>
              </a:ext>
            </a:extLst>
          </p:cNvPr>
          <p:cNvGrpSpPr/>
          <p:nvPr/>
        </p:nvGrpSpPr>
        <p:grpSpPr>
          <a:xfrm>
            <a:off x="3221614" y="2867621"/>
            <a:ext cx="2694853" cy="1435209"/>
            <a:chOff x="398839" y="2867621"/>
            <a:chExt cx="2777155" cy="1479041"/>
          </a:xfrm>
        </p:grpSpPr>
        <p:sp>
          <p:nvSpPr>
            <p:cNvPr id="489" name="Rounded Rectangle 337">
              <a:extLst>
                <a:ext uri="{FF2B5EF4-FFF2-40B4-BE49-F238E27FC236}">
                  <a16:creationId xmlns:a16="http://schemas.microsoft.com/office/drawing/2014/main" id="{F362334D-B44E-45C6-A4FE-82ABC7379EC0}"/>
                </a:ext>
              </a:extLst>
            </p:cNvPr>
            <p:cNvSpPr/>
            <p:nvPr/>
          </p:nvSpPr>
          <p:spPr>
            <a:xfrm>
              <a:off x="398839" y="2867621"/>
              <a:ext cx="2777155" cy="1479041"/>
            </a:xfrm>
            <a:prstGeom prst="roundRect">
              <a:avLst>
                <a:gd name="adj" fmla="val 0"/>
              </a:avLst>
            </a:prstGeom>
            <a:noFill/>
            <a:ln w="28575" cap="rnd">
              <a:solidFill>
                <a:srgbClr val="F7981F"/>
              </a:solidFill>
              <a:prstDash val="sysDot"/>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dirty="0">
                <a:solidFill>
                  <a:schemeClr val="tx1"/>
                </a:solidFill>
                <a:latin typeface="Helvetica Neue"/>
                <a:cs typeface="Helvetica Neue"/>
              </a:endParaRPr>
            </a:p>
          </p:txBody>
        </p:sp>
        <p:sp>
          <p:nvSpPr>
            <p:cNvPr id="490" name="TextBox 489">
              <a:extLst>
                <a:ext uri="{FF2B5EF4-FFF2-40B4-BE49-F238E27FC236}">
                  <a16:creationId xmlns:a16="http://schemas.microsoft.com/office/drawing/2014/main" id="{3C26F754-A6ED-42B0-B85C-48A057FB1D65}"/>
                </a:ext>
              </a:extLst>
            </p:cNvPr>
            <p:cNvSpPr txBox="1"/>
            <p:nvPr/>
          </p:nvSpPr>
          <p:spPr>
            <a:xfrm>
              <a:off x="966564" y="4071998"/>
              <a:ext cx="1641705" cy="253741"/>
            </a:xfrm>
            <a:prstGeom prst="rect">
              <a:avLst/>
            </a:prstGeom>
            <a:noFill/>
          </p:spPr>
          <p:txBody>
            <a:bodyPr wrap="square" rtlCol="0">
              <a:spAutoFit/>
            </a:bodyPr>
            <a:lstStyle/>
            <a:p>
              <a:pPr algn="ctr"/>
              <a:r>
                <a:rPr lang="en-US" sz="100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Availability Zone #2</a:t>
              </a:r>
              <a:endParaRPr lang="en-US" sz="240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491" name="Group 490">
              <a:extLst>
                <a:ext uri="{FF2B5EF4-FFF2-40B4-BE49-F238E27FC236}">
                  <a16:creationId xmlns:a16="http://schemas.microsoft.com/office/drawing/2014/main" id="{03DD17A0-8C41-4D78-B6A4-68EA8976F7D4}"/>
                </a:ext>
              </a:extLst>
            </p:cNvPr>
            <p:cNvGrpSpPr/>
            <p:nvPr/>
          </p:nvGrpSpPr>
          <p:grpSpPr>
            <a:xfrm>
              <a:off x="526240" y="2973182"/>
              <a:ext cx="2522353" cy="1040502"/>
              <a:chOff x="526240" y="2973182"/>
              <a:chExt cx="2522353" cy="1040502"/>
            </a:xfrm>
          </p:grpSpPr>
          <p:grpSp>
            <p:nvGrpSpPr>
              <p:cNvPr id="492" name="Group 491">
                <a:extLst>
                  <a:ext uri="{FF2B5EF4-FFF2-40B4-BE49-F238E27FC236}">
                    <a16:creationId xmlns:a16="http://schemas.microsoft.com/office/drawing/2014/main" id="{1DE8F46D-2FA9-4D2F-8095-D9713E0902FF}"/>
                  </a:ext>
                </a:extLst>
              </p:cNvPr>
              <p:cNvGrpSpPr/>
              <p:nvPr/>
            </p:nvGrpSpPr>
            <p:grpSpPr>
              <a:xfrm>
                <a:off x="526240" y="2973182"/>
                <a:ext cx="2522353" cy="494247"/>
                <a:chOff x="449447" y="2973182"/>
                <a:chExt cx="2636627" cy="516639"/>
              </a:xfrm>
            </p:grpSpPr>
            <p:grpSp>
              <p:nvGrpSpPr>
                <p:cNvPr id="529" name="Group 528">
                  <a:extLst>
                    <a:ext uri="{FF2B5EF4-FFF2-40B4-BE49-F238E27FC236}">
                      <a16:creationId xmlns:a16="http://schemas.microsoft.com/office/drawing/2014/main" id="{A7DEB46F-723F-4594-86A8-845B98EF4679}"/>
                    </a:ext>
                  </a:extLst>
                </p:cNvPr>
                <p:cNvGrpSpPr/>
                <p:nvPr/>
              </p:nvGrpSpPr>
              <p:grpSpPr>
                <a:xfrm>
                  <a:off x="2074283" y="2973182"/>
                  <a:ext cx="470180" cy="516639"/>
                  <a:chOff x="1069936" y="2616870"/>
                  <a:chExt cx="1415238" cy="1555079"/>
                </a:xfrm>
              </p:grpSpPr>
              <p:sp>
                <p:nvSpPr>
                  <p:cNvPr id="558" name="Rounded Rectangle 80">
                    <a:extLst>
                      <a:ext uri="{FF2B5EF4-FFF2-40B4-BE49-F238E27FC236}">
                        <a16:creationId xmlns:a16="http://schemas.microsoft.com/office/drawing/2014/main" id="{41CC7B80-83FC-428C-ABF0-BB309210D899}"/>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559" name="Picture 558">
                    <a:extLst>
                      <a:ext uri="{FF2B5EF4-FFF2-40B4-BE49-F238E27FC236}">
                        <a16:creationId xmlns:a16="http://schemas.microsoft.com/office/drawing/2014/main" id="{A348D18B-8145-4E53-9854-0664FF340F8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560" name="Picture 559">
                    <a:extLst>
                      <a:ext uri="{FF2B5EF4-FFF2-40B4-BE49-F238E27FC236}">
                        <a16:creationId xmlns:a16="http://schemas.microsoft.com/office/drawing/2014/main" id="{9FE84AB7-3414-476C-B6F2-02D47AFB410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561" name="Picture 560">
                    <a:extLst>
                      <a:ext uri="{FF2B5EF4-FFF2-40B4-BE49-F238E27FC236}">
                        <a16:creationId xmlns:a16="http://schemas.microsoft.com/office/drawing/2014/main" id="{38347178-BD39-4761-8C2A-833E6C453D9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562" name="Picture 561">
                    <a:extLst>
                      <a:ext uri="{FF2B5EF4-FFF2-40B4-BE49-F238E27FC236}">
                        <a16:creationId xmlns:a16="http://schemas.microsoft.com/office/drawing/2014/main" id="{6D88BDA9-D151-47C3-9912-3F4B07389F6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563" name="Picture 562">
                    <a:extLst>
                      <a:ext uri="{FF2B5EF4-FFF2-40B4-BE49-F238E27FC236}">
                        <a16:creationId xmlns:a16="http://schemas.microsoft.com/office/drawing/2014/main" id="{AFFDD19D-F8CB-46DE-B291-F16AF24C6AF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530" name="Group 529">
                  <a:extLst>
                    <a:ext uri="{FF2B5EF4-FFF2-40B4-BE49-F238E27FC236}">
                      <a16:creationId xmlns:a16="http://schemas.microsoft.com/office/drawing/2014/main" id="{9F609E4B-1EF3-40FD-93CA-7CD2C3DA37C3}"/>
                    </a:ext>
                  </a:extLst>
                </p:cNvPr>
                <p:cNvGrpSpPr/>
                <p:nvPr/>
              </p:nvGrpSpPr>
              <p:grpSpPr>
                <a:xfrm>
                  <a:off x="1532671" y="2973182"/>
                  <a:ext cx="470180" cy="516639"/>
                  <a:chOff x="1069936" y="2616870"/>
                  <a:chExt cx="1415238" cy="1555079"/>
                </a:xfrm>
              </p:grpSpPr>
              <p:sp>
                <p:nvSpPr>
                  <p:cNvPr id="552" name="Rounded Rectangle 88">
                    <a:extLst>
                      <a:ext uri="{FF2B5EF4-FFF2-40B4-BE49-F238E27FC236}">
                        <a16:creationId xmlns:a16="http://schemas.microsoft.com/office/drawing/2014/main" id="{710E570A-0E10-465C-B8D2-D5B844EE5C0A}"/>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553" name="Picture 552">
                    <a:extLst>
                      <a:ext uri="{FF2B5EF4-FFF2-40B4-BE49-F238E27FC236}">
                        <a16:creationId xmlns:a16="http://schemas.microsoft.com/office/drawing/2014/main" id="{0EB9B0E6-0231-4EDD-9588-4072FA84DA6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554" name="Picture 553">
                    <a:extLst>
                      <a:ext uri="{FF2B5EF4-FFF2-40B4-BE49-F238E27FC236}">
                        <a16:creationId xmlns:a16="http://schemas.microsoft.com/office/drawing/2014/main" id="{DFCAD440-A387-49C8-AD13-7A94B6DF9C2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555" name="Picture 554">
                    <a:extLst>
                      <a:ext uri="{FF2B5EF4-FFF2-40B4-BE49-F238E27FC236}">
                        <a16:creationId xmlns:a16="http://schemas.microsoft.com/office/drawing/2014/main" id="{32DC85FD-0AB7-4C20-8D9F-E7BE3537EF7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556" name="Picture 555">
                    <a:extLst>
                      <a:ext uri="{FF2B5EF4-FFF2-40B4-BE49-F238E27FC236}">
                        <a16:creationId xmlns:a16="http://schemas.microsoft.com/office/drawing/2014/main" id="{1B0F0CE7-6E71-47EE-B7D4-424DAC07176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557" name="Picture 556">
                    <a:extLst>
                      <a:ext uri="{FF2B5EF4-FFF2-40B4-BE49-F238E27FC236}">
                        <a16:creationId xmlns:a16="http://schemas.microsoft.com/office/drawing/2014/main" id="{73C559BF-66BE-448B-88FE-F8E511553AB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531" name="Group 530">
                  <a:extLst>
                    <a:ext uri="{FF2B5EF4-FFF2-40B4-BE49-F238E27FC236}">
                      <a16:creationId xmlns:a16="http://schemas.microsoft.com/office/drawing/2014/main" id="{E65EA885-033E-4770-8F52-4C595AC6C82F}"/>
                    </a:ext>
                  </a:extLst>
                </p:cNvPr>
                <p:cNvGrpSpPr/>
                <p:nvPr/>
              </p:nvGrpSpPr>
              <p:grpSpPr>
                <a:xfrm>
                  <a:off x="2615894" y="2973182"/>
                  <a:ext cx="470180" cy="516639"/>
                  <a:chOff x="1069936" y="2616870"/>
                  <a:chExt cx="1415238" cy="1555079"/>
                </a:xfrm>
              </p:grpSpPr>
              <p:sp>
                <p:nvSpPr>
                  <p:cNvPr id="546" name="Rounded Rectangle 99">
                    <a:extLst>
                      <a:ext uri="{FF2B5EF4-FFF2-40B4-BE49-F238E27FC236}">
                        <a16:creationId xmlns:a16="http://schemas.microsoft.com/office/drawing/2014/main" id="{1050707F-8111-4C6E-BD4E-5D2246030B66}"/>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547" name="Picture 546">
                    <a:extLst>
                      <a:ext uri="{FF2B5EF4-FFF2-40B4-BE49-F238E27FC236}">
                        <a16:creationId xmlns:a16="http://schemas.microsoft.com/office/drawing/2014/main" id="{9B147079-F30F-43D3-9682-FD3738620DF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548" name="Picture 547">
                    <a:extLst>
                      <a:ext uri="{FF2B5EF4-FFF2-40B4-BE49-F238E27FC236}">
                        <a16:creationId xmlns:a16="http://schemas.microsoft.com/office/drawing/2014/main" id="{D7EF6D42-7BAD-45B6-81B7-B540CF4E17A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549" name="Picture 548">
                    <a:extLst>
                      <a:ext uri="{FF2B5EF4-FFF2-40B4-BE49-F238E27FC236}">
                        <a16:creationId xmlns:a16="http://schemas.microsoft.com/office/drawing/2014/main" id="{D6CC56A7-317A-42C5-8FB0-3FB1364DDB2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550" name="Picture 549">
                    <a:extLst>
                      <a:ext uri="{FF2B5EF4-FFF2-40B4-BE49-F238E27FC236}">
                        <a16:creationId xmlns:a16="http://schemas.microsoft.com/office/drawing/2014/main" id="{BB572261-10C1-4A76-BC8C-AF302E58CDF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551" name="Picture 550">
                    <a:extLst>
                      <a:ext uri="{FF2B5EF4-FFF2-40B4-BE49-F238E27FC236}">
                        <a16:creationId xmlns:a16="http://schemas.microsoft.com/office/drawing/2014/main" id="{812BF55A-3F71-4C88-BC22-0FD51696C2E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532" name="Group 531">
                  <a:extLst>
                    <a:ext uri="{FF2B5EF4-FFF2-40B4-BE49-F238E27FC236}">
                      <a16:creationId xmlns:a16="http://schemas.microsoft.com/office/drawing/2014/main" id="{CCD49C8E-7E68-4793-888E-779344C53ADA}"/>
                    </a:ext>
                  </a:extLst>
                </p:cNvPr>
                <p:cNvGrpSpPr/>
                <p:nvPr/>
              </p:nvGrpSpPr>
              <p:grpSpPr>
                <a:xfrm>
                  <a:off x="991059" y="2973182"/>
                  <a:ext cx="470180" cy="516639"/>
                  <a:chOff x="1069936" y="2616870"/>
                  <a:chExt cx="1415238" cy="1555079"/>
                </a:xfrm>
              </p:grpSpPr>
              <p:sp>
                <p:nvSpPr>
                  <p:cNvPr id="540" name="Rounded Rectangle 290">
                    <a:extLst>
                      <a:ext uri="{FF2B5EF4-FFF2-40B4-BE49-F238E27FC236}">
                        <a16:creationId xmlns:a16="http://schemas.microsoft.com/office/drawing/2014/main" id="{FD42E6C4-E4DA-4041-930C-A17D25CE6FBD}"/>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541" name="Picture 540">
                    <a:extLst>
                      <a:ext uri="{FF2B5EF4-FFF2-40B4-BE49-F238E27FC236}">
                        <a16:creationId xmlns:a16="http://schemas.microsoft.com/office/drawing/2014/main" id="{A07ACC44-12AE-4AC3-90C9-C158EA39221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542" name="Picture 541">
                    <a:extLst>
                      <a:ext uri="{FF2B5EF4-FFF2-40B4-BE49-F238E27FC236}">
                        <a16:creationId xmlns:a16="http://schemas.microsoft.com/office/drawing/2014/main" id="{122F9608-692E-411B-B17C-DF79EAE32F3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543" name="Picture 542">
                    <a:extLst>
                      <a:ext uri="{FF2B5EF4-FFF2-40B4-BE49-F238E27FC236}">
                        <a16:creationId xmlns:a16="http://schemas.microsoft.com/office/drawing/2014/main" id="{B388B6C9-F3FD-4BB6-A596-3AAD03AD37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544" name="Picture 543">
                    <a:extLst>
                      <a:ext uri="{FF2B5EF4-FFF2-40B4-BE49-F238E27FC236}">
                        <a16:creationId xmlns:a16="http://schemas.microsoft.com/office/drawing/2014/main" id="{9F2C3E1B-0DBD-4BA9-97A6-1FF65A55329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545" name="Picture 544">
                    <a:extLst>
                      <a:ext uri="{FF2B5EF4-FFF2-40B4-BE49-F238E27FC236}">
                        <a16:creationId xmlns:a16="http://schemas.microsoft.com/office/drawing/2014/main" id="{6B73F787-8C2A-429F-AEC7-9CA81704ECB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533" name="Group 532">
                  <a:extLst>
                    <a:ext uri="{FF2B5EF4-FFF2-40B4-BE49-F238E27FC236}">
                      <a16:creationId xmlns:a16="http://schemas.microsoft.com/office/drawing/2014/main" id="{6D061D83-3E77-48BF-B447-1C995B70FA4E}"/>
                    </a:ext>
                  </a:extLst>
                </p:cNvPr>
                <p:cNvGrpSpPr/>
                <p:nvPr/>
              </p:nvGrpSpPr>
              <p:grpSpPr>
                <a:xfrm>
                  <a:off x="449447" y="2973182"/>
                  <a:ext cx="470180" cy="516639"/>
                  <a:chOff x="1069936" y="2616870"/>
                  <a:chExt cx="1415238" cy="1555079"/>
                </a:xfrm>
              </p:grpSpPr>
              <p:sp>
                <p:nvSpPr>
                  <p:cNvPr id="534" name="Rounded Rectangle 284">
                    <a:extLst>
                      <a:ext uri="{FF2B5EF4-FFF2-40B4-BE49-F238E27FC236}">
                        <a16:creationId xmlns:a16="http://schemas.microsoft.com/office/drawing/2014/main" id="{016E15A5-64BF-4C76-9B7A-0806344CD2CE}"/>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535" name="Picture 534">
                    <a:extLst>
                      <a:ext uri="{FF2B5EF4-FFF2-40B4-BE49-F238E27FC236}">
                        <a16:creationId xmlns:a16="http://schemas.microsoft.com/office/drawing/2014/main" id="{37160F2D-0EFC-47FB-8FF7-65E58EB4673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536" name="Picture 535">
                    <a:extLst>
                      <a:ext uri="{FF2B5EF4-FFF2-40B4-BE49-F238E27FC236}">
                        <a16:creationId xmlns:a16="http://schemas.microsoft.com/office/drawing/2014/main" id="{F7C7E5C0-5268-40A5-A5C0-66A18502D09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537" name="Picture 536">
                    <a:extLst>
                      <a:ext uri="{FF2B5EF4-FFF2-40B4-BE49-F238E27FC236}">
                        <a16:creationId xmlns:a16="http://schemas.microsoft.com/office/drawing/2014/main" id="{48371936-876D-4B1F-8449-439C14D83FB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538" name="Picture 537">
                    <a:extLst>
                      <a:ext uri="{FF2B5EF4-FFF2-40B4-BE49-F238E27FC236}">
                        <a16:creationId xmlns:a16="http://schemas.microsoft.com/office/drawing/2014/main" id="{41DB3659-0462-434C-B5D8-A655BBB5491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539" name="Picture 538">
                    <a:extLst>
                      <a:ext uri="{FF2B5EF4-FFF2-40B4-BE49-F238E27FC236}">
                        <a16:creationId xmlns:a16="http://schemas.microsoft.com/office/drawing/2014/main" id="{FCB7A584-702D-4C74-AF6B-ECAE0D3CE6A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grpSp>
            <p:nvGrpSpPr>
              <p:cNvPr id="493" name="Group 492">
                <a:extLst>
                  <a:ext uri="{FF2B5EF4-FFF2-40B4-BE49-F238E27FC236}">
                    <a16:creationId xmlns:a16="http://schemas.microsoft.com/office/drawing/2014/main" id="{904B7B49-7D73-4939-B1AB-16D55C1EAB1A}"/>
                  </a:ext>
                </a:extLst>
              </p:cNvPr>
              <p:cNvGrpSpPr/>
              <p:nvPr/>
            </p:nvGrpSpPr>
            <p:grpSpPr>
              <a:xfrm>
                <a:off x="526240" y="3519437"/>
                <a:ext cx="2522353" cy="494247"/>
                <a:chOff x="449447" y="2973182"/>
                <a:chExt cx="2636627" cy="516639"/>
              </a:xfrm>
            </p:grpSpPr>
            <p:grpSp>
              <p:nvGrpSpPr>
                <p:cNvPr id="494" name="Group 493">
                  <a:extLst>
                    <a:ext uri="{FF2B5EF4-FFF2-40B4-BE49-F238E27FC236}">
                      <a16:creationId xmlns:a16="http://schemas.microsoft.com/office/drawing/2014/main" id="{C79A534A-8D96-43CF-B4B8-B14B5D323D76}"/>
                    </a:ext>
                  </a:extLst>
                </p:cNvPr>
                <p:cNvGrpSpPr/>
                <p:nvPr/>
              </p:nvGrpSpPr>
              <p:grpSpPr>
                <a:xfrm>
                  <a:off x="2074283" y="2973182"/>
                  <a:ext cx="470180" cy="516639"/>
                  <a:chOff x="1069936" y="2616870"/>
                  <a:chExt cx="1415238" cy="1555079"/>
                </a:xfrm>
              </p:grpSpPr>
              <p:sp>
                <p:nvSpPr>
                  <p:cNvPr id="523" name="Rounded Rectangle 80">
                    <a:extLst>
                      <a:ext uri="{FF2B5EF4-FFF2-40B4-BE49-F238E27FC236}">
                        <a16:creationId xmlns:a16="http://schemas.microsoft.com/office/drawing/2014/main" id="{EDAD1A94-0F6A-44EF-ACD0-87034D80B0CA}"/>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524" name="Picture 523">
                    <a:extLst>
                      <a:ext uri="{FF2B5EF4-FFF2-40B4-BE49-F238E27FC236}">
                        <a16:creationId xmlns:a16="http://schemas.microsoft.com/office/drawing/2014/main" id="{FF69C4B0-8781-4FD2-B398-5F9F68DFBA7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525" name="Picture 524">
                    <a:extLst>
                      <a:ext uri="{FF2B5EF4-FFF2-40B4-BE49-F238E27FC236}">
                        <a16:creationId xmlns:a16="http://schemas.microsoft.com/office/drawing/2014/main" id="{8A5E1E5A-A206-4165-AC0A-C22533786F4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526" name="Picture 525">
                    <a:extLst>
                      <a:ext uri="{FF2B5EF4-FFF2-40B4-BE49-F238E27FC236}">
                        <a16:creationId xmlns:a16="http://schemas.microsoft.com/office/drawing/2014/main" id="{C771FA35-A734-420C-B7BA-85CC093921D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527" name="Picture 526">
                    <a:extLst>
                      <a:ext uri="{FF2B5EF4-FFF2-40B4-BE49-F238E27FC236}">
                        <a16:creationId xmlns:a16="http://schemas.microsoft.com/office/drawing/2014/main" id="{FD4E884E-FEF3-478B-AA05-C8285278CCB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528" name="Picture 527">
                    <a:extLst>
                      <a:ext uri="{FF2B5EF4-FFF2-40B4-BE49-F238E27FC236}">
                        <a16:creationId xmlns:a16="http://schemas.microsoft.com/office/drawing/2014/main" id="{783DCE74-27A5-4DA8-A1D2-BAD5826A049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495" name="Group 494">
                  <a:extLst>
                    <a:ext uri="{FF2B5EF4-FFF2-40B4-BE49-F238E27FC236}">
                      <a16:creationId xmlns:a16="http://schemas.microsoft.com/office/drawing/2014/main" id="{79EB7696-6BDD-427D-9B43-BE9E67D8E1D2}"/>
                    </a:ext>
                  </a:extLst>
                </p:cNvPr>
                <p:cNvGrpSpPr/>
                <p:nvPr/>
              </p:nvGrpSpPr>
              <p:grpSpPr>
                <a:xfrm>
                  <a:off x="1532671" y="2973182"/>
                  <a:ext cx="470180" cy="516639"/>
                  <a:chOff x="1069936" y="2616870"/>
                  <a:chExt cx="1415238" cy="1555079"/>
                </a:xfrm>
              </p:grpSpPr>
              <p:sp>
                <p:nvSpPr>
                  <p:cNvPr id="517" name="Rounded Rectangle 88">
                    <a:extLst>
                      <a:ext uri="{FF2B5EF4-FFF2-40B4-BE49-F238E27FC236}">
                        <a16:creationId xmlns:a16="http://schemas.microsoft.com/office/drawing/2014/main" id="{29316460-907D-47A5-A535-66CB3EC5EF26}"/>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518" name="Picture 517">
                    <a:extLst>
                      <a:ext uri="{FF2B5EF4-FFF2-40B4-BE49-F238E27FC236}">
                        <a16:creationId xmlns:a16="http://schemas.microsoft.com/office/drawing/2014/main" id="{58867146-1F41-44F0-96A6-755165AE132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519" name="Picture 518">
                    <a:extLst>
                      <a:ext uri="{FF2B5EF4-FFF2-40B4-BE49-F238E27FC236}">
                        <a16:creationId xmlns:a16="http://schemas.microsoft.com/office/drawing/2014/main" id="{B16165AF-B12F-4BF6-AC96-52D84383DE4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520" name="Picture 519">
                    <a:extLst>
                      <a:ext uri="{FF2B5EF4-FFF2-40B4-BE49-F238E27FC236}">
                        <a16:creationId xmlns:a16="http://schemas.microsoft.com/office/drawing/2014/main" id="{58A9AADF-DF6C-4D39-950D-7DAC291D39E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521" name="Picture 520">
                    <a:extLst>
                      <a:ext uri="{FF2B5EF4-FFF2-40B4-BE49-F238E27FC236}">
                        <a16:creationId xmlns:a16="http://schemas.microsoft.com/office/drawing/2014/main" id="{9E532391-5DAD-4ED3-9484-7211F693F9D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522" name="Picture 521">
                    <a:extLst>
                      <a:ext uri="{FF2B5EF4-FFF2-40B4-BE49-F238E27FC236}">
                        <a16:creationId xmlns:a16="http://schemas.microsoft.com/office/drawing/2014/main" id="{9A206ADB-2FB4-4380-AA18-0F143884DFF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496" name="Group 495">
                  <a:extLst>
                    <a:ext uri="{FF2B5EF4-FFF2-40B4-BE49-F238E27FC236}">
                      <a16:creationId xmlns:a16="http://schemas.microsoft.com/office/drawing/2014/main" id="{7A165DEC-150A-4813-B262-EF0110B22E0A}"/>
                    </a:ext>
                  </a:extLst>
                </p:cNvPr>
                <p:cNvGrpSpPr/>
                <p:nvPr/>
              </p:nvGrpSpPr>
              <p:grpSpPr>
                <a:xfrm>
                  <a:off x="2615894" y="2973182"/>
                  <a:ext cx="470180" cy="516639"/>
                  <a:chOff x="1069936" y="2616870"/>
                  <a:chExt cx="1415238" cy="1555079"/>
                </a:xfrm>
              </p:grpSpPr>
              <p:sp>
                <p:nvSpPr>
                  <p:cNvPr id="511" name="Rounded Rectangle 99">
                    <a:extLst>
                      <a:ext uri="{FF2B5EF4-FFF2-40B4-BE49-F238E27FC236}">
                        <a16:creationId xmlns:a16="http://schemas.microsoft.com/office/drawing/2014/main" id="{56A7FA63-A4DE-41CE-90A7-DDAAE35E67CD}"/>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512" name="Picture 511">
                    <a:extLst>
                      <a:ext uri="{FF2B5EF4-FFF2-40B4-BE49-F238E27FC236}">
                        <a16:creationId xmlns:a16="http://schemas.microsoft.com/office/drawing/2014/main" id="{3E270597-26B5-464A-8877-C0BA2A0B80E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513" name="Picture 512">
                    <a:extLst>
                      <a:ext uri="{FF2B5EF4-FFF2-40B4-BE49-F238E27FC236}">
                        <a16:creationId xmlns:a16="http://schemas.microsoft.com/office/drawing/2014/main" id="{4BADC2B8-D373-4625-89D5-EC73DED8F34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514" name="Picture 513">
                    <a:extLst>
                      <a:ext uri="{FF2B5EF4-FFF2-40B4-BE49-F238E27FC236}">
                        <a16:creationId xmlns:a16="http://schemas.microsoft.com/office/drawing/2014/main" id="{3946B700-5A94-4F44-BE7E-FBC9348B1AC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515" name="Picture 514">
                    <a:extLst>
                      <a:ext uri="{FF2B5EF4-FFF2-40B4-BE49-F238E27FC236}">
                        <a16:creationId xmlns:a16="http://schemas.microsoft.com/office/drawing/2014/main" id="{5BB27BEA-22A6-47E4-AC38-4507A764593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516" name="Picture 515">
                    <a:extLst>
                      <a:ext uri="{FF2B5EF4-FFF2-40B4-BE49-F238E27FC236}">
                        <a16:creationId xmlns:a16="http://schemas.microsoft.com/office/drawing/2014/main" id="{FEFDC12D-39AB-4DEB-99C5-7161E3CFFC1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497" name="Group 496">
                  <a:extLst>
                    <a:ext uri="{FF2B5EF4-FFF2-40B4-BE49-F238E27FC236}">
                      <a16:creationId xmlns:a16="http://schemas.microsoft.com/office/drawing/2014/main" id="{246B18CE-3BE1-43BC-8C8D-45E1BA93AE7B}"/>
                    </a:ext>
                  </a:extLst>
                </p:cNvPr>
                <p:cNvGrpSpPr/>
                <p:nvPr/>
              </p:nvGrpSpPr>
              <p:grpSpPr>
                <a:xfrm>
                  <a:off x="991059" y="2973182"/>
                  <a:ext cx="470180" cy="516639"/>
                  <a:chOff x="1069936" y="2616870"/>
                  <a:chExt cx="1415238" cy="1555079"/>
                </a:xfrm>
              </p:grpSpPr>
              <p:sp>
                <p:nvSpPr>
                  <p:cNvPr id="505" name="Rounded Rectangle 290">
                    <a:extLst>
                      <a:ext uri="{FF2B5EF4-FFF2-40B4-BE49-F238E27FC236}">
                        <a16:creationId xmlns:a16="http://schemas.microsoft.com/office/drawing/2014/main" id="{773BB5B9-AAD2-4E79-82C3-6ACB4B83F40E}"/>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506" name="Picture 505">
                    <a:extLst>
                      <a:ext uri="{FF2B5EF4-FFF2-40B4-BE49-F238E27FC236}">
                        <a16:creationId xmlns:a16="http://schemas.microsoft.com/office/drawing/2014/main" id="{664F7AB8-11BB-422B-A506-60DDDFF070F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507" name="Picture 506">
                    <a:extLst>
                      <a:ext uri="{FF2B5EF4-FFF2-40B4-BE49-F238E27FC236}">
                        <a16:creationId xmlns:a16="http://schemas.microsoft.com/office/drawing/2014/main" id="{E761A85F-DEC5-435A-BE1E-A7A81E6DF66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508" name="Picture 507">
                    <a:extLst>
                      <a:ext uri="{FF2B5EF4-FFF2-40B4-BE49-F238E27FC236}">
                        <a16:creationId xmlns:a16="http://schemas.microsoft.com/office/drawing/2014/main" id="{31718D0D-B1FD-4853-B838-15A9823E988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509" name="Picture 508">
                    <a:extLst>
                      <a:ext uri="{FF2B5EF4-FFF2-40B4-BE49-F238E27FC236}">
                        <a16:creationId xmlns:a16="http://schemas.microsoft.com/office/drawing/2014/main" id="{94CC0588-0280-4866-84DB-844D13771FE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510" name="Picture 509">
                    <a:extLst>
                      <a:ext uri="{FF2B5EF4-FFF2-40B4-BE49-F238E27FC236}">
                        <a16:creationId xmlns:a16="http://schemas.microsoft.com/office/drawing/2014/main" id="{A7FA9658-53C1-4FAE-8776-E1B99ABADCE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498" name="Group 497">
                  <a:extLst>
                    <a:ext uri="{FF2B5EF4-FFF2-40B4-BE49-F238E27FC236}">
                      <a16:creationId xmlns:a16="http://schemas.microsoft.com/office/drawing/2014/main" id="{12CEC7C1-686D-462B-BC76-B3F3481468BD}"/>
                    </a:ext>
                  </a:extLst>
                </p:cNvPr>
                <p:cNvGrpSpPr/>
                <p:nvPr/>
              </p:nvGrpSpPr>
              <p:grpSpPr>
                <a:xfrm>
                  <a:off x="449447" y="2973182"/>
                  <a:ext cx="470180" cy="516639"/>
                  <a:chOff x="1069936" y="2616870"/>
                  <a:chExt cx="1415238" cy="1555079"/>
                </a:xfrm>
              </p:grpSpPr>
              <p:sp>
                <p:nvSpPr>
                  <p:cNvPr id="499" name="Rounded Rectangle 284">
                    <a:extLst>
                      <a:ext uri="{FF2B5EF4-FFF2-40B4-BE49-F238E27FC236}">
                        <a16:creationId xmlns:a16="http://schemas.microsoft.com/office/drawing/2014/main" id="{5E4087C5-51EA-4F10-9948-90A37E5D3A81}"/>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500" name="Picture 499">
                    <a:extLst>
                      <a:ext uri="{FF2B5EF4-FFF2-40B4-BE49-F238E27FC236}">
                        <a16:creationId xmlns:a16="http://schemas.microsoft.com/office/drawing/2014/main" id="{64860B99-BE00-428C-861F-3A56C492F12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501" name="Picture 500">
                    <a:extLst>
                      <a:ext uri="{FF2B5EF4-FFF2-40B4-BE49-F238E27FC236}">
                        <a16:creationId xmlns:a16="http://schemas.microsoft.com/office/drawing/2014/main" id="{07FA6B9A-4013-480E-84F9-FFC0CF0B461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502" name="Picture 501">
                    <a:extLst>
                      <a:ext uri="{FF2B5EF4-FFF2-40B4-BE49-F238E27FC236}">
                        <a16:creationId xmlns:a16="http://schemas.microsoft.com/office/drawing/2014/main" id="{E6748F4C-EFD4-4EBB-ACEB-4FFBE8B5357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503" name="Picture 502">
                    <a:extLst>
                      <a:ext uri="{FF2B5EF4-FFF2-40B4-BE49-F238E27FC236}">
                        <a16:creationId xmlns:a16="http://schemas.microsoft.com/office/drawing/2014/main" id="{1467AB3D-35E9-428A-BE2D-9DF63E9525A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504" name="Picture 503">
                    <a:extLst>
                      <a:ext uri="{FF2B5EF4-FFF2-40B4-BE49-F238E27FC236}">
                        <a16:creationId xmlns:a16="http://schemas.microsoft.com/office/drawing/2014/main" id="{4DD13C98-170E-4DC2-B1AB-0148E612A3C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grpSp>
      </p:grpSp>
      <p:grpSp>
        <p:nvGrpSpPr>
          <p:cNvPr id="564" name="Group 563">
            <a:extLst>
              <a:ext uri="{FF2B5EF4-FFF2-40B4-BE49-F238E27FC236}">
                <a16:creationId xmlns:a16="http://schemas.microsoft.com/office/drawing/2014/main" id="{40692125-D1BF-42F9-9BE3-26BBBA1E3584}"/>
              </a:ext>
            </a:extLst>
          </p:cNvPr>
          <p:cNvGrpSpPr/>
          <p:nvPr/>
        </p:nvGrpSpPr>
        <p:grpSpPr>
          <a:xfrm>
            <a:off x="6044390" y="2867621"/>
            <a:ext cx="2694853" cy="1435209"/>
            <a:chOff x="398839" y="2867621"/>
            <a:chExt cx="2777155" cy="1479041"/>
          </a:xfrm>
        </p:grpSpPr>
        <p:sp>
          <p:nvSpPr>
            <p:cNvPr id="565" name="Rounded Rectangle 337">
              <a:extLst>
                <a:ext uri="{FF2B5EF4-FFF2-40B4-BE49-F238E27FC236}">
                  <a16:creationId xmlns:a16="http://schemas.microsoft.com/office/drawing/2014/main" id="{A8D517AC-2EAE-4BCE-BF43-0F61377475BA}"/>
                </a:ext>
              </a:extLst>
            </p:cNvPr>
            <p:cNvSpPr/>
            <p:nvPr/>
          </p:nvSpPr>
          <p:spPr>
            <a:xfrm>
              <a:off x="398839" y="2867621"/>
              <a:ext cx="2777155" cy="1479041"/>
            </a:xfrm>
            <a:prstGeom prst="roundRect">
              <a:avLst>
                <a:gd name="adj" fmla="val 0"/>
              </a:avLst>
            </a:prstGeom>
            <a:noFill/>
            <a:ln w="28575" cap="rnd">
              <a:solidFill>
                <a:srgbClr val="F7981F"/>
              </a:solidFill>
              <a:prstDash val="sysDot"/>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dirty="0">
                <a:solidFill>
                  <a:schemeClr val="tx1"/>
                </a:solidFill>
                <a:latin typeface="Helvetica Neue"/>
                <a:cs typeface="Helvetica Neue"/>
              </a:endParaRPr>
            </a:p>
          </p:txBody>
        </p:sp>
        <p:sp>
          <p:nvSpPr>
            <p:cNvPr id="566" name="TextBox 565">
              <a:extLst>
                <a:ext uri="{FF2B5EF4-FFF2-40B4-BE49-F238E27FC236}">
                  <a16:creationId xmlns:a16="http://schemas.microsoft.com/office/drawing/2014/main" id="{6E3C66CF-5EF6-4F14-AF9E-5237F7D41537}"/>
                </a:ext>
              </a:extLst>
            </p:cNvPr>
            <p:cNvSpPr txBox="1"/>
            <p:nvPr/>
          </p:nvSpPr>
          <p:spPr>
            <a:xfrm>
              <a:off x="924534" y="4071998"/>
              <a:ext cx="1725764" cy="253741"/>
            </a:xfrm>
            <a:prstGeom prst="rect">
              <a:avLst/>
            </a:prstGeom>
            <a:noFill/>
          </p:spPr>
          <p:txBody>
            <a:bodyPr wrap="square" rtlCol="0">
              <a:spAutoFit/>
            </a:bodyPr>
            <a:lstStyle/>
            <a:p>
              <a:pPr algn="ctr"/>
              <a:r>
                <a:rPr lang="en-US" sz="100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Availability Zone #3</a:t>
              </a:r>
              <a:endParaRPr lang="en-US" sz="240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567" name="Group 566">
              <a:extLst>
                <a:ext uri="{FF2B5EF4-FFF2-40B4-BE49-F238E27FC236}">
                  <a16:creationId xmlns:a16="http://schemas.microsoft.com/office/drawing/2014/main" id="{AE21232A-900C-4AE2-AFCA-AB40E3DABE13}"/>
                </a:ext>
              </a:extLst>
            </p:cNvPr>
            <p:cNvGrpSpPr/>
            <p:nvPr/>
          </p:nvGrpSpPr>
          <p:grpSpPr>
            <a:xfrm>
              <a:off x="526240" y="2973182"/>
              <a:ext cx="2522353" cy="1040502"/>
              <a:chOff x="526240" y="2973182"/>
              <a:chExt cx="2522353" cy="1040502"/>
            </a:xfrm>
          </p:grpSpPr>
          <p:grpSp>
            <p:nvGrpSpPr>
              <p:cNvPr id="568" name="Group 567">
                <a:extLst>
                  <a:ext uri="{FF2B5EF4-FFF2-40B4-BE49-F238E27FC236}">
                    <a16:creationId xmlns:a16="http://schemas.microsoft.com/office/drawing/2014/main" id="{493B7855-1451-4259-B9EE-78623C63A2CF}"/>
                  </a:ext>
                </a:extLst>
              </p:cNvPr>
              <p:cNvGrpSpPr/>
              <p:nvPr/>
            </p:nvGrpSpPr>
            <p:grpSpPr>
              <a:xfrm>
                <a:off x="526240" y="2973182"/>
                <a:ext cx="2522353" cy="494247"/>
                <a:chOff x="449447" y="2973182"/>
                <a:chExt cx="2636627" cy="516639"/>
              </a:xfrm>
            </p:grpSpPr>
            <p:grpSp>
              <p:nvGrpSpPr>
                <p:cNvPr id="605" name="Group 604">
                  <a:extLst>
                    <a:ext uri="{FF2B5EF4-FFF2-40B4-BE49-F238E27FC236}">
                      <a16:creationId xmlns:a16="http://schemas.microsoft.com/office/drawing/2014/main" id="{72A42F51-E171-4C57-83A6-C1234CD20106}"/>
                    </a:ext>
                  </a:extLst>
                </p:cNvPr>
                <p:cNvGrpSpPr/>
                <p:nvPr/>
              </p:nvGrpSpPr>
              <p:grpSpPr>
                <a:xfrm>
                  <a:off x="2074283" y="2973182"/>
                  <a:ext cx="470180" cy="516639"/>
                  <a:chOff x="1069936" y="2616870"/>
                  <a:chExt cx="1415238" cy="1555079"/>
                </a:xfrm>
              </p:grpSpPr>
              <p:sp>
                <p:nvSpPr>
                  <p:cNvPr id="634" name="Rounded Rectangle 80">
                    <a:extLst>
                      <a:ext uri="{FF2B5EF4-FFF2-40B4-BE49-F238E27FC236}">
                        <a16:creationId xmlns:a16="http://schemas.microsoft.com/office/drawing/2014/main" id="{16A8221D-FDC9-44CA-9795-FF44DE793DD4}"/>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635" name="Picture 634">
                    <a:extLst>
                      <a:ext uri="{FF2B5EF4-FFF2-40B4-BE49-F238E27FC236}">
                        <a16:creationId xmlns:a16="http://schemas.microsoft.com/office/drawing/2014/main" id="{5DF95041-1629-4570-95CD-24E4F1B83EF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636" name="Picture 635">
                    <a:extLst>
                      <a:ext uri="{FF2B5EF4-FFF2-40B4-BE49-F238E27FC236}">
                        <a16:creationId xmlns:a16="http://schemas.microsoft.com/office/drawing/2014/main" id="{148FE5A4-81BF-4817-B4CB-EA6D1444031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637" name="Picture 636">
                    <a:extLst>
                      <a:ext uri="{FF2B5EF4-FFF2-40B4-BE49-F238E27FC236}">
                        <a16:creationId xmlns:a16="http://schemas.microsoft.com/office/drawing/2014/main" id="{2BEC12B7-DD05-4A14-9010-05753F1F479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638" name="Picture 637">
                    <a:extLst>
                      <a:ext uri="{FF2B5EF4-FFF2-40B4-BE49-F238E27FC236}">
                        <a16:creationId xmlns:a16="http://schemas.microsoft.com/office/drawing/2014/main" id="{7A0C63BC-0BEA-48EA-95C5-357F9BFE68C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639" name="Picture 638">
                    <a:extLst>
                      <a:ext uri="{FF2B5EF4-FFF2-40B4-BE49-F238E27FC236}">
                        <a16:creationId xmlns:a16="http://schemas.microsoft.com/office/drawing/2014/main" id="{5EF5E806-40BF-4FED-9F73-10DA5FCFF09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606" name="Group 605">
                  <a:extLst>
                    <a:ext uri="{FF2B5EF4-FFF2-40B4-BE49-F238E27FC236}">
                      <a16:creationId xmlns:a16="http://schemas.microsoft.com/office/drawing/2014/main" id="{49CB484A-65B2-4174-92E5-91AFF5027079}"/>
                    </a:ext>
                  </a:extLst>
                </p:cNvPr>
                <p:cNvGrpSpPr/>
                <p:nvPr/>
              </p:nvGrpSpPr>
              <p:grpSpPr>
                <a:xfrm>
                  <a:off x="1532671" y="2973182"/>
                  <a:ext cx="470180" cy="516639"/>
                  <a:chOff x="1069936" y="2616870"/>
                  <a:chExt cx="1415238" cy="1555079"/>
                </a:xfrm>
              </p:grpSpPr>
              <p:sp>
                <p:nvSpPr>
                  <p:cNvPr id="628" name="Rounded Rectangle 88">
                    <a:extLst>
                      <a:ext uri="{FF2B5EF4-FFF2-40B4-BE49-F238E27FC236}">
                        <a16:creationId xmlns:a16="http://schemas.microsoft.com/office/drawing/2014/main" id="{6E212BAA-FF1B-4E98-9EC9-DAA5489A7A35}"/>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629" name="Picture 628">
                    <a:extLst>
                      <a:ext uri="{FF2B5EF4-FFF2-40B4-BE49-F238E27FC236}">
                        <a16:creationId xmlns:a16="http://schemas.microsoft.com/office/drawing/2014/main" id="{71C7636E-9D92-4F78-AEA6-B8F14FC8A50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630" name="Picture 629">
                    <a:extLst>
                      <a:ext uri="{FF2B5EF4-FFF2-40B4-BE49-F238E27FC236}">
                        <a16:creationId xmlns:a16="http://schemas.microsoft.com/office/drawing/2014/main" id="{FA3E4531-EB57-4144-BB1C-17009B39178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631" name="Picture 630">
                    <a:extLst>
                      <a:ext uri="{FF2B5EF4-FFF2-40B4-BE49-F238E27FC236}">
                        <a16:creationId xmlns:a16="http://schemas.microsoft.com/office/drawing/2014/main" id="{C40D67D8-4E15-40D3-BC8B-A1C769CDFD9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632" name="Picture 631">
                    <a:extLst>
                      <a:ext uri="{FF2B5EF4-FFF2-40B4-BE49-F238E27FC236}">
                        <a16:creationId xmlns:a16="http://schemas.microsoft.com/office/drawing/2014/main" id="{3639ECB1-A63A-46E7-B7D2-4485925C0CB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633" name="Picture 632">
                    <a:extLst>
                      <a:ext uri="{FF2B5EF4-FFF2-40B4-BE49-F238E27FC236}">
                        <a16:creationId xmlns:a16="http://schemas.microsoft.com/office/drawing/2014/main" id="{55F569AC-5CB8-4859-9C00-7D9A21397B0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607" name="Group 606">
                  <a:extLst>
                    <a:ext uri="{FF2B5EF4-FFF2-40B4-BE49-F238E27FC236}">
                      <a16:creationId xmlns:a16="http://schemas.microsoft.com/office/drawing/2014/main" id="{6114D494-B4C1-4A3A-BB2E-3CE4D4EBC83E}"/>
                    </a:ext>
                  </a:extLst>
                </p:cNvPr>
                <p:cNvGrpSpPr/>
                <p:nvPr/>
              </p:nvGrpSpPr>
              <p:grpSpPr>
                <a:xfrm>
                  <a:off x="2615894" y="2973182"/>
                  <a:ext cx="470180" cy="516639"/>
                  <a:chOff x="1069936" y="2616870"/>
                  <a:chExt cx="1415238" cy="1555079"/>
                </a:xfrm>
              </p:grpSpPr>
              <p:sp>
                <p:nvSpPr>
                  <p:cNvPr id="622" name="Rounded Rectangle 99">
                    <a:extLst>
                      <a:ext uri="{FF2B5EF4-FFF2-40B4-BE49-F238E27FC236}">
                        <a16:creationId xmlns:a16="http://schemas.microsoft.com/office/drawing/2014/main" id="{4E0C9A76-EE36-4B4B-A693-2AED7391BB31}"/>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623" name="Picture 622">
                    <a:extLst>
                      <a:ext uri="{FF2B5EF4-FFF2-40B4-BE49-F238E27FC236}">
                        <a16:creationId xmlns:a16="http://schemas.microsoft.com/office/drawing/2014/main" id="{FD6489A7-0FE4-43B8-AC0A-F81A18DBB45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624" name="Picture 623">
                    <a:extLst>
                      <a:ext uri="{FF2B5EF4-FFF2-40B4-BE49-F238E27FC236}">
                        <a16:creationId xmlns:a16="http://schemas.microsoft.com/office/drawing/2014/main" id="{CB3AD2C9-7326-4A13-B44A-B3B1F123671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625" name="Picture 624">
                    <a:extLst>
                      <a:ext uri="{FF2B5EF4-FFF2-40B4-BE49-F238E27FC236}">
                        <a16:creationId xmlns:a16="http://schemas.microsoft.com/office/drawing/2014/main" id="{CCE0EE14-7020-458E-8443-CF4A49D68B5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626" name="Picture 625">
                    <a:extLst>
                      <a:ext uri="{FF2B5EF4-FFF2-40B4-BE49-F238E27FC236}">
                        <a16:creationId xmlns:a16="http://schemas.microsoft.com/office/drawing/2014/main" id="{D28B36E0-3B76-4974-91B2-B3DECA0B0CE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627" name="Picture 626">
                    <a:extLst>
                      <a:ext uri="{FF2B5EF4-FFF2-40B4-BE49-F238E27FC236}">
                        <a16:creationId xmlns:a16="http://schemas.microsoft.com/office/drawing/2014/main" id="{6A2B07C4-E807-4059-B213-02EF2E6EA0A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608" name="Group 607">
                  <a:extLst>
                    <a:ext uri="{FF2B5EF4-FFF2-40B4-BE49-F238E27FC236}">
                      <a16:creationId xmlns:a16="http://schemas.microsoft.com/office/drawing/2014/main" id="{8CAE9C36-9AC7-4343-9B3A-D5BFC0CF0016}"/>
                    </a:ext>
                  </a:extLst>
                </p:cNvPr>
                <p:cNvGrpSpPr/>
                <p:nvPr/>
              </p:nvGrpSpPr>
              <p:grpSpPr>
                <a:xfrm>
                  <a:off x="991059" y="2973182"/>
                  <a:ext cx="470180" cy="516639"/>
                  <a:chOff x="1069936" y="2616870"/>
                  <a:chExt cx="1415238" cy="1555079"/>
                </a:xfrm>
              </p:grpSpPr>
              <p:sp>
                <p:nvSpPr>
                  <p:cNvPr id="616" name="Rounded Rectangle 290">
                    <a:extLst>
                      <a:ext uri="{FF2B5EF4-FFF2-40B4-BE49-F238E27FC236}">
                        <a16:creationId xmlns:a16="http://schemas.microsoft.com/office/drawing/2014/main" id="{5E468A76-7A78-42F4-957C-AEF209F6E696}"/>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617" name="Picture 616">
                    <a:extLst>
                      <a:ext uri="{FF2B5EF4-FFF2-40B4-BE49-F238E27FC236}">
                        <a16:creationId xmlns:a16="http://schemas.microsoft.com/office/drawing/2014/main" id="{31542EC4-9BE2-4EB4-A0E7-5A88C794B66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618" name="Picture 617">
                    <a:extLst>
                      <a:ext uri="{FF2B5EF4-FFF2-40B4-BE49-F238E27FC236}">
                        <a16:creationId xmlns:a16="http://schemas.microsoft.com/office/drawing/2014/main" id="{00406FB4-B5E1-4864-890F-F5BED58B05D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619" name="Picture 618">
                    <a:extLst>
                      <a:ext uri="{FF2B5EF4-FFF2-40B4-BE49-F238E27FC236}">
                        <a16:creationId xmlns:a16="http://schemas.microsoft.com/office/drawing/2014/main" id="{901F1C7D-02AA-408A-9B71-641B241CCD5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620" name="Picture 619">
                    <a:extLst>
                      <a:ext uri="{FF2B5EF4-FFF2-40B4-BE49-F238E27FC236}">
                        <a16:creationId xmlns:a16="http://schemas.microsoft.com/office/drawing/2014/main" id="{5B5EAD8C-7D4F-4993-8E32-D2275895157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621" name="Picture 620">
                    <a:extLst>
                      <a:ext uri="{FF2B5EF4-FFF2-40B4-BE49-F238E27FC236}">
                        <a16:creationId xmlns:a16="http://schemas.microsoft.com/office/drawing/2014/main" id="{7B32BE5E-6A79-47D0-87FE-ED4117D5E0A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609" name="Group 608">
                  <a:extLst>
                    <a:ext uri="{FF2B5EF4-FFF2-40B4-BE49-F238E27FC236}">
                      <a16:creationId xmlns:a16="http://schemas.microsoft.com/office/drawing/2014/main" id="{F9AC63A6-B772-45A6-95FD-BF3EAFE61E9A}"/>
                    </a:ext>
                  </a:extLst>
                </p:cNvPr>
                <p:cNvGrpSpPr/>
                <p:nvPr/>
              </p:nvGrpSpPr>
              <p:grpSpPr>
                <a:xfrm>
                  <a:off x="449447" y="2973182"/>
                  <a:ext cx="470180" cy="516639"/>
                  <a:chOff x="1069936" y="2616870"/>
                  <a:chExt cx="1415238" cy="1555079"/>
                </a:xfrm>
              </p:grpSpPr>
              <p:sp>
                <p:nvSpPr>
                  <p:cNvPr id="610" name="Rounded Rectangle 284">
                    <a:extLst>
                      <a:ext uri="{FF2B5EF4-FFF2-40B4-BE49-F238E27FC236}">
                        <a16:creationId xmlns:a16="http://schemas.microsoft.com/office/drawing/2014/main" id="{6FAB079D-4E3B-483C-9180-0A5B877289C9}"/>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611" name="Picture 610">
                    <a:extLst>
                      <a:ext uri="{FF2B5EF4-FFF2-40B4-BE49-F238E27FC236}">
                        <a16:creationId xmlns:a16="http://schemas.microsoft.com/office/drawing/2014/main" id="{2E1A824C-5CCE-45CF-8835-1C93C51B6B5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612" name="Picture 611">
                    <a:extLst>
                      <a:ext uri="{FF2B5EF4-FFF2-40B4-BE49-F238E27FC236}">
                        <a16:creationId xmlns:a16="http://schemas.microsoft.com/office/drawing/2014/main" id="{E7CDC99B-513A-4A79-8F04-F2A2086E750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613" name="Picture 612">
                    <a:extLst>
                      <a:ext uri="{FF2B5EF4-FFF2-40B4-BE49-F238E27FC236}">
                        <a16:creationId xmlns:a16="http://schemas.microsoft.com/office/drawing/2014/main" id="{DB43C902-F3AE-4F01-9272-A91335DFFD6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614" name="Picture 613">
                    <a:extLst>
                      <a:ext uri="{FF2B5EF4-FFF2-40B4-BE49-F238E27FC236}">
                        <a16:creationId xmlns:a16="http://schemas.microsoft.com/office/drawing/2014/main" id="{0FA29030-DDC4-41EF-9FE2-F40CB241B7F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615" name="Picture 614">
                    <a:extLst>
                      <a:ext uri="{FF2B5EF4-FFF2-40B4-BE49-F238E27FC236}">
                        <a16:creationId xmlns:a16="http://schemas.microsoft.com/office/drawing/2014/main" id="{3363E3D7-8644-4812-B0D4-00D24C2A50C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grpSp>
            <p:nvGrpSpPr>
              <p:cNvPr id="569" name="Group 568">
                <a:extLst>
                  <a:ext uri="{FF2B5EF4-FFF2-40B4-BE49-F238E27FC236}">
                    <a16:creationId xmlns:a16="http://schemas.microsoft.com/office/drawing/2014/main" id="{D0D9152F-C5F2-44F4-BBC4-3CC5085DF3B5}"/>
                  </a:ext>
                </a:extLst>
              </p:cNvPr>
              <p:cNvGrpSpPr/>
              <p:nvPr/>
            </p:nvGrpSpPr>
            <p:grpSpPr>
              <a:xfrm>
                <a:off x="526240" y="3519437"/>
                <a:ext cx="2522353" cy="494247"/>
                <a:chOff x="449447" y="2973182"/>
                <a:chExt cx="2636627" cy="516639"/>
              </a:xfrm>
            </p:grpSpPr>
            <p:grpSp>
              <p:nvGrpSpPr>
                <p:cNvPr id="570" name="Group 569">
                  <a:extLst>
                    <a:ext uri="{FF2B5EF4-FFF2-40B4-BE49-F238E27FC236}">
                      <a16:creationId xmlns:a16="http://schemas.microsoft.com/office/drawing/2014/main" id="{028944C1-C895-4575-AEFB-BBEFC73460DC}"/>
                    </a:ext>
                  </a:extLst>
                </p:cNvPr>
                <p:cNvGrpSpPr/>
                <p:nvPr/>
              </p:nvGrpSpPr>
              <p:grpSpPr>
                <a:xfrm>
                  <a:off x="2074283" y="2973182"/>
                  <a:ext cx="470180" cy="516639"/>
                  <a:chOff x="1069936" y="2616870"/>
                  <a:chExt cx="1415238" cy="1555079"/>
                </a:xfrm>
              </p:grpSpPr>
              <p:sp>
                <p:nvSpPr>
                  <p:cNvPr id="599" name="Rounded Rectangle 80">
                    <a:extLst>
                      <a:ext uri="{FF2B5EF4-FFF2-40B4-BE49-F238E27FC236}">
                        <a16:creationId xmlns:a16="http://schemas.microsoft.com/office/drawing/2014/main" id="{EFEA5A93-995E-4BB8-BF82-B8A49A942B19}"/>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600" name="Picture 599">
                    <a:extLst>
                      <a:ext uri="{FF2B5EF4-FFF2-40B4-BE49-F238E27FC236}">
                        <a16:creationId xmlns:a16="http://schemas.microsoft.com/office/drawing/2014/main" id="{BCBC21F7-0840-476C-9622-A60B902B42C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601" name="Picture 600">
                    <a:extLst>
                      <a:ext uri="{FF2B5EF4-FFF2-40B4-BE49-F238E27FC236}">
                        <a16:creationId xmlns:a16="http://schemas.microsoft.com/office/drawing/2014/main" id="{409A07E5-3737-401E-A6D5-FCA4E9B7F97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602" name="Picture 601">
                    <a:extLst>
                      <a:ext uri="{FF2B5EF4-FFF2-40B4-BE49-F238E27FC236}">
                        <a16:creationId xmlns:a16="http://schemas.microsoft.com/office/drawing/2014/main" id="{D1C21B85-F8C3-4441-AC25-86A762294F8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603" name="Picture 602">
                    <a:extLst>
                      <a:ext uri="{FF2B5EF4-FFF2-40B4-BE49-F238E27FC236}">
                        <a16:creationId xmlns:a16="http://schemas.microsoft.com/office/drawing/2014/main" id="{BBAD76CA-7872-4BF3-971A-FC454D65B7E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604" name="Picture 603">
                    <a:extLst>
                      <a:ext uri="{FF2B5EF4-FFF2-40B4-BE49-F238E27FC236}">
                        <a16:creationId xmlns:a16="http://schemas.microsoft.com/office/drawing/2014/main" id="{F89338B2-A36C-48DB-8CE3-79E3B38AA76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571" name="Group 570">
                  <a:extLst>
                    <a:ext uri="{FF2B5EF4-FFF2-40B4-BE49-F238E27FC236}">
                      <a16:creationId xmlns:a16="http://schemas.microsoft.com/office/drawing/2014/main" id="{FECC457C-5A2A-4F0F-A118-6F8E0294D3C0}"/>
                    </a:ext>
                  </a:extLst>
                </p:cNvPr>
                <p:cNvGrpSpPr/>
                <p:nvPr/>
              </p:nvGrpSpPr>
              <p:grpSpPr>
                <a:xfrm>
                  <a:off x="1532671" y="2973182"/>
                  <a:ext cx="470180" cy="516639"/>
                  <a:chOff x="1069936" y="2616870"/>
                  <a:chExt cx="1415238" cy="1555079"/>
                </a:xfrm>
              </p:grpSpPr>
              <p:sp>
                <p:nvSpPr>
                  <p:cNvPr id="593" name="Rounded Rectangle 88">
                    <a:extLst>
                      <a:ext uri="{FF2B5EF4-FFF2-40B4-BE49-F238E27FC236}">
                        <a16:creationId xmlns:a16="http://schemas.microsoft.com/office/drawing/2014/main" id="{0D0C715C-F5CC-4630-9966-518228A235FE}"/>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594" name="Picture 593">
                    <a:extLst>
                      <a:ext uri="{FF2B5EF4-FFF2-40B4-BE49-F238E27FC236}">
                        <a16:creationId xmlns:a16="http://schemas.microsoft.com/office/drawing/2014/main" id="{A278D625-E007-405D-BC09-67482705918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595" name="Picture 594">
                    <a:extLst>
                      <a:ext uri="{FF2B5EF4-FFF2-40B4-BE49-F238E27FC236}">
                        <a16:creationId xmlns:a16="http://schemas.microsoft.com/office/drawing/2014/main" id="{96202529-B074-42C3-8F38-64BBB7F92FA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596" name="Picture 595">
                    <a:extLst>
                      <a:ext uri="{FF2B5EF4-FFF2-40B4-BE49-F238E27FC236}">
                        <a16:creationId xmlns:a16="http://schemas.microsoft.com/office/drawing/2014/main" id="{A7EACB36-ED39-4CD7-A75A-CAFFC2121FB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597" name="Picture 596">
                    <a:extLst>
                      <a:ext uri="{FF2B5EF4-FFF2-40B4-BE49-F238E27FC236}">
                        <a16:creationId xmlns:a16="http://schemas.microsoft.com/office/drawing/2014/main" id="{73B3CD88-5508-434C-A5D6-1FFFBC39608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598" name="Picture 597">
                    <a:extLst>
                      <a:ext uri="{FF2B5EF4-FFF2-40B4-BE49-F238E27FC236}">
                        <a16:creationId xmlns:a16="http://schemas.microsoft.com/office/drawing/2014/main" id="{A9CABABF-6397-418B-B69E-98DCCE332FF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572" name="Group 571">
                  <a:extLst>
                    <a:ext uri="{FF2B5EF4-FFF2-40B4-BE49-F238E27FC236}">
                      <a16:creationId xmlns:a16="http://schemas.microsoft.com/office/drawing/2014/main" id="{4A50C111-E365-4DEB-8489-785B09A87B20}"/>
                    </a:ext>
                  </a:extLst>
                </p:cNvPr>
                <p:cNvGrpSpPr/>
                <p:nvPr/>
              </p:nvGrpSpPr>
              <p:grpSpPr>
                <a:xfrm>
                  <a:off x="2615894" y="2973182"/>
                  <a:ext cx="470180" cy="516639"/>
                  <a:chOff x="1069936" y="2616870"/>
                  <a:chExt cx="1415238" cy="1555079"/>
                </a:xfrm>
              </p:grpSpPr>
              <p:sp>
                <p:nvSpPr>
                  <p:cNvPr id="587" name="Rounded Rectangle 99">
                    <a:extLst>
                      <a:ext uri="{FF2B5EF4-FFF2-40B4-BE49-F238E27FC236}">
                        <a16:creationId xmlns:a16="http://schemas.microsoft.com/office/drawing/2014/main" id="{3B4CADEF-9F69-4971-A171-ECF17DE9107A}"/>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588" name="Picture 587">
                    <a:extLst>
                      <a:ext uri="{FF2B5EF4-FFF2-40B4-BE49-F238E27FC236}">
                        <a16:creationId xmlns:a16="http://schemas.microsoft.com/office/drawing/2014/main" id="{40F4BD0D-5822-4BA5-842B-B4968BD31E9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589" name="Picture 588">
                    <a:extLst>
                      <a:ext uri="{FF2B5EF4-FFF2-40B4-BE49-F238E27FC236}">
                        <a16:creationId xmlns:a16="http://schemas.microsoft.com/office/drawing/2014/main" id="{BEDC9104-0363-43A2-9FF0-C473702246A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590" name="Picture 589">
                    <a:extLst>
                      <a:ext uri="{FF2B5EF4-FFF2-40B4-BE49-F238E27FC236}">
                        <a16:creationId xmlns:a16="http://schemas.microsoft.com/office/drawing/2014/main" id="{C2BB376D-08F7-4C9E-9425-9C038379D75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591" name="Picture 590">
                    <a:extLst>
                      <a:ext uri="{FF2B5EF4-FFF2-40B4-BE49-F238E27FC236}">
                        <a16:creationId xmlns:a16="http://schemas.microsoft.com/office/drawing/2014/main" id="{F58B6347-73E8-40F4-A67F-31CA59D6B84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592" name="Picture 591">
                    <a:extLst>
                      <a:ext uri="{FF2B5EF4-FFF2-40B4-BE49-F238E27FC236}">
                        <a16:creationId xmlns:a16="http://schemas.microsoft.com/office/drawing/2014/main" id="{AC8D7FC4-684F-4911-A376-43886015494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573" name="Group 572">
                  <a:extLst>
                    <a:ext uri="{FF2B5EF4-FFF2-40B4-BE49-F238E27FC236}">
                      <a16:creationId xmlns:a16="http://schemas.microsoft.com/office/drawing/2014/main" id="{1DDBD6C8-00F7-4A79-999D-51A8FBE824CC}"/>
                    </a:ext>
                  </a:extLst>
                </p:cNvPr>
                <p:cNvGrpSpPr/>
                <p:nvPr/>
              </p:nvGrpSpPr>
              <p:grpSpPr>
                <a:xfrm>
                  <a:off x="991059" y="2973182"/>
                  <a:ext cx="470180" cy="516639"/>
                  <a:chOff x="1069936" y="2616870"/>
                  <a:chExt cx="1415238" cy="1555079"/>
                </a:xfrm>
              </p:grpSpPr>
              <p:sp>
                <p:nvSpPr>
                  <p:cNvPr id="581" name="Rounded Rectangle 290">
                    <a:extLst>
                      <a:ext uri="{FF2B5EF4-FFF2-40B4-BE49-F238E27FC236}">
                        <a16:creationId xmlns:a16="http://schemas.microsoft.com/office/drawing/2014/main" id="{4E048CD0-9036-4627-B235-54CBF3718D86}"/>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582" name="Picture 581">
                    <a:extLst>
                      <a:ext uri="{FF2B5EF4-FFF2-40B4-BE49-F238E27FC236}">
                        <a16:creationId xmlns:a16="http://schemas.microsoft.com/office/drawing/2014/main" id="{2F4FF8EB-D800-40BA-AA4F-92456945218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583" name="Picture 582">
                    <a:extLst>
                      <a:ext uri="{FF2B5EF4-FFF2-40B4-BE49-F238E27FC236}">
                        <a16:creationId xmlns:a16="http://schemas.microsoft.com/office/drawing/2014/main" id="{B5B1C0E9-3069-4B0E-9BF3-234E1A466CB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584" name="Picture 583">
                    <a:extLst>
                      <a:ext uri="{FF2B5EF4-FFF2-40B4-BE49-F238E27FC236}">
                        <a16:creationId xmlns:a16="http://schemas.microsoft.com/office/drawing/2014/main" id="{52DCEDF4-3366-4D9B-A60A-7D2FFF983EE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585" name="Picture 584">
                    <a:extLst>
                      <a:ext uri="{FF2B5EF4-FFF2-40B4-BE49-F238E27FC236}">
                        <a16:creationId xmlns:a16="http://schemas.microsoft.com/office/drawing/2014/main" id="{4486324D-E597-412E-BABD-10A1C90B2F0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586" name="Picture 585">
                    <a:extLst>
                      <a:ext uri="{FF2B5EF4-FFF2-40B4-BE49-F238E27FC236}">
                        <a16:creationId xmlns:a16="http://schemas.microsoft.com/office/drawing/2014/main" id="{E1F357AB-510F-481D-B288-70C61578568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nvGrpSpPr>
                <p:cNvPr id="574" name="Group 573">
                  <a:extLst>
                    <a:ext uri="{FF2B5EF4-FFF2-40B4-BE49-F238E27FC236}">
                      <a16:creationId xmlns:a16="http://schemas.microsoft.com/office/drawing/2014/main" id="{9A90E513-4EE0-4941-B5E4-B0E681B6D0C4}"/>
                    </a:ext>
                  </a:extLst>
                </p:cNvPr>
                <p:cNvGrpSpPr/>
                <p:nvPr/>
              </p:nvGrpSpPr>
              <p:grpSpPr>
                <a:xfrm>
                  <a:off x="449447" y="2973182"/>
                  <a:ext cx="470180" cy="516639"/>
                  <a:chOff x="1069936" y="2616870"/>
                  <a:chExt cx="1415238" cy="1555079"/>
                </a:xfrm>
              </p:grpSpPr>
              <p:sp>
                <p:nvSpPr>
                  <p:cNvPr id="575" name="Rounded Rectangle 284">
                    <a:extLst>
                      <a:ext uri="{FF2B5EF4-FFF2-40B4-BE49-F238E27FC236}">
                        <a16:creationId xmlns:a16="http://schemas.microsoft.com/office/drawing/2014/main" id="{5BFCBBEC-9C02-42E3-9817-F22206397C21}"/>
                      </a:ext>
                    </a:extLst>
                  </p:cNvPr>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latin typeface="Arial"/>
                      <a:cs typeface="Arial"/>
                    </a:endParaRPr>
                  </a:p>
                </p:txBody>
              </p:sp>
              <p:pic>
                <p:nvPicPr>
                  <p:cNvPr id="576" name="Picture 575">
                    <a:extLst>
                      <a:ext uri="{FF2B5EF4-FFF2-40B4-BE49-F238E27FC236}">
                        <a16:creationId xmlns:a16="http://schemas.microsoft.com/office/drawing/2014/main" id="{C2716A8F-24A8-4A2A-A7F0-8A276EA562A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577" name="Picture 576">
                    <a:extLst>
                      <a:ext uri="{FF2B5EF4-FFF2-40B4-BE49-F238E27FC236}">
                        <a16:creationId xmlns:a16="http://schemas.microsoft.com/office/drawing/2014/main" id="{6B4B0E47-2038-4AB1-932C-6F0013E3B61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99040" y="3117448"/>
                    <a:ext cx="540572" cy="304833"/>
                  </a:xfrm>
                  <a:prstGeom prst="rect">
                    <a:avLst/>
                  </a:prstGeom>
                </p:spPr>
              </p:pic>
              <p:pic>
                <p:nvPicPr>
                  <p:cNvPr id="578" name="Picture 577">
                    <a:extLst>
                      <a:ext uri="{FF2B5EF4-FFF2-40B4-BE49-F238E27FC236}">
                        <a16:creationId xmlns:a16="http://schemas.microsoft.com/office/drawing/2014/main" id="{3422AA47-0A25-41CD-B028-BFA90EF11AF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125369"/>
                    <a:ext cx="540572" cy="304833"/>
                  </a:xfrm>
                  <a:prstGeom prst="rect">
                    <a:avLst/>
                  </a:prstGeom>
                </p:spPr>
              </p:pic>
              <p:pic>
                <p:nvPicPr>
                  <p:cNvPr id="579" name="Picture 578">
                    <a:extLst>
                      <a:ext uri="{FF2B5EF4-FFF2-40B4-BE49-F238E27FC236}">
                        <a16:creationId xmlns:a16="http://schemas.microsoft.com/office/drawing/2014/main" id="{74E0F88D-4370-4866-BFA9-5F818E392A7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580" name="Picture 579">
                    <a:extLst>
                      <a:ext uri="{FF2B5EF4-FFF2-40B4-BE49-F238E27FC236}">
                        <a16:creationId xmlns:a16="http://schemas.microsoft.com/office/drawing/2014/main" id="{6382AEB1-441E-4454-B27F-0ACE76CDA13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1852" y="3593501"/>
                    <a:ext cx="540572" cy="304833"/>
                  </a:xfrm>
                  <a:prstGeom prst="rect">
                    <a:avLst/>
                  </a:prstGeom>
                </p:spPr>
              </p:pic>
            </p:grpSp>
          </p:grpSp>
        </p:grpSp>
      </p:grpSp>
    </p:spTree>
    <p:extLst>
      <p:ext uri="{BB962C8B-B14F-4D97-AF65-F5344CB8AC3E}">
        <p14:creationId xmlns:p14="http://schemas.microsoft.com/office/powerpoint/2010/main" val="395959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Running Containers on AWS</a:t>
            </a:r>
          </a:p>
        </p:txBody>
      </p:sp>
      <p:sp>
        <p:nvSpPr>
          <p:cNvPr id="4" name="Text Placeholder 3">
            <a:extLst>
              <a:ext uri="{FF2B5EF4-FFF2-40B4-BE49-F238E27FC236}">
                <a16:creationId xmlns:a16="http://schemas.microsoft.com/office/drawing/2014/main" id="{FAF885A6-DA18-EA4E-AD8F-EFA930CD9BA9}"/>
              </a:ext>
            </a:extLst>
          </p:cNvPr>
          <p:cNvSpPr>
            <a:spLocks noGrp="1"/>
          </p:cNvSpPr>
          <p:nvPr>
            <p:ph sz="half" idx="12"/>
          </p:nvPr>
        </p:nvSpPr>
        <p:spPr/>
        <p:txBody>
          <a:bodyPr/>
          <a:lstStyle/>
          <a:p>
            <a:r>
              <a:rPr lang="en-US" dirty="0"/>
              <a:t>Using Managed Services</a:t>
            </a:r>
          </a:p>
        </p:txBody>
      </p:sp>
      <p:grpSp>
        <p:nvGrpSpPr>
          <p:cNvPr id="13" name="Group 12">
            <a:extLst>
              <a:ext uri="{FF2B5EF4-FFF2-40B4-BE49-F238E27FC236}">
                <a16:creationId xmlns:a16="http://schemas.microsoft.com/office/drawing/2014/main" id="{FCCD870E-AF33-FB42-8A99-66011B8A0DC4}"/>
              </a:ext>
            </a:extLst>
          </p:cNvPr>
          <p:cNvGrpSpPr/>
          <p:nvPr/>
        </p:nvGrpSpPr>
        <p:grpSpPr>
          <a:xfrm>
            <a:off x="4903123" y="3167011"/>
            <a:ext cx="3387528" cy="898072"/>
            <a:chOff x="352323" y="1930399"/>
            <a:chExt cx="2874269" cy="762002"/>
          </a:xfrm>
        </p:grpSpPr>
        <p:pic>
          <p:nvPicPr>
            <p:cNvPr id="14" name="Picture 13">
              <a:extLst>
                <a:ext uri="{FF2B5EF4-FFF2-40B4-BE49-F238E27FC236}">
                  <a16:creationId xmlns:a16="http://schemas.microsoft.com/office/drawing/2014/main" id="{0E9684B4-DDE4-574E-9D4E-A61365ECBC93}"/>
                </a:ext>
              </a:extLst>
            </p:cNvPr>
            <p:cNvPicPr>
              <a:picLocks noChangeAspect="1"/>
            </p:cNvPicPr>
            <p:nvPr/>
          </p:nvPicPr>
          <p:blipFill>
            <a:blip r:embed="rId3"/>
            <a:stretch>
              <a:fillRect/>
            </a:stretch>
          </p:blipFill>
          <p:spPr>
            <a:xfrm>
              <a:off x="352323" y="1931077"/>
              <a:ext cx="739877" cy="760646"/>
            </a:xfrm>
            <a:prstGeom prst="rect">
              <a:avLst/>
            </a:prstGeom>
          </p:spPr>
        </p:pic>
        <p:pic>
          <p:nvPicPr>
            <p:cNvPr id="18" name="Picture 17">
              <a:extLst>
                <a:ext uri="{FF2B5EF4-FFF2-40B4-BE49-F238E27FC236}">
                  <a16:creationId xmlns:a16="http://schemas.microsoft.com/office/drawing/2014/main" id="{D1930DF9-2714-724B-BF95-42462A39E0EA}"/>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00000"/>
                      </a14:imgEffect>
                    </a14:imgLayer>
                  </a14:imgProps>
                </a:ext>
              </a:extLst>
            </a:blip>
            <a:srcRect l="27730"/>
            <a:stretch/>
          </p:blipFill>
          <p:spPr>
            <a:xfrm>
              <a:off x="1149349" y="1930399"/>
              <a:ext cx="2077243" cy="762002"/>
            </a:xfrm>
            <a:prstGeom prst="rect">
              <a:avLst/>
            </a:prstGeom>
          </p:spPr>
        </p:pic>
      </p:grpSp>
      <p:grpSp>
        <p:nvGrpSpPr>
          <p:cNvPr id="19" name="Group 18">
            <a:extLst>
              <a:ext uri="{FF2B5EF4-FFF2-40B4-BE49-F238E27FC236}">
                <a16:creationId xmlns:a16="http://schemas.microsoft.com/office/drawing/2014/main" id="{8E6767EA-0A0C-1545-8915-DDC257C0CCBE}"/>
              </a:ext>
            </a:extLst>
          </p:cNvPr>
          <p:cNvGrpSpPr/>
          <p:nvPr/>
        </p:nvGrpSpPr>
        <p:grpSpPr>
          <a:xfrm>
            <a:off x="774581" y="1611094"/>
            <a:ext cx="3355196" cy="898072"/>
            <a:chOff x="3148581" y="2190749"/>
            <a:chExt cx="2846837" cy="762002"/>
          </a:xfrm>
        </p:grpSpPr>
        <p:pic>
          <p:nvPicPr>
            <p:cNvPr id="20" name="Picture 19">
              <a:extLst>
                <a:ext uri="{FF2B5EF4-FFF2-40B4-BE49-F238E27FC236}">
                  <a16:creationId xmlns:a16="http://schemas.microsoft.com/office/drawing/2014/main" id="{8833A2D1-B2BD-F940-8BAA-5E65D64B3005}"/>
                </a:ext>
              </a:extLst>
            </p:cNvPr>
            <p:cNvPicPr>
              <a:picLocks noChangeAspect="1"/>
            </p:cNvPicPr>
            <p:nvPr/>
          </p:nvPicPr>
          <p:blipFill rotWithShape="1">
            <a:blip r:embed="rId6"/>
            <a:srcRect r="74011"/>
            <a:stretch/>
          </p:blipFill>
          <p:spPr>
            <a:xfrm>
              <a:off x="3148581" y="2190749"/>
              <a:ext cx="739877" cy="762002"/>
            </a:xfrm>
            <a:prstGeom prst="rect">
              <a:avLst/>
            </a:prstGeom>
          </p:spPr>
        </p:pic>
        <p:pic>
          <p:nvPicPr>
            <p:cNvPr id="21" name="Picture 20">
              <a:extLst>
                <a:ext uri="{FF2B5EF4-FFF2-40B4-BE49-F238E27FC236}">
                  <a16:creationId xmlns:a16="http://schemas.microsoft.com/office/drawing/2014/main" id="{FDCA4C04-F0C0-654B-B6D2-E2DF13D3B1B4}"/>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100000"/>
                      </a14:imgEffect>
                    </a14:imgLayer>
                  </a14:imgProps>
                </a:ext>
              </a:extLst>
            </a:blip>
            <a:srcRect l="29256"/>
            <a:stretch/>
          </p:blipFill>
          <p:spPr>
            <a:xfrm>
              <a:off x="3981449" y="2190749"/>
              <a:ext cx="2013969" cy="762002"/>
            </a:xfrm>
            <a:prstGeom prst="rect">
              <a:avLst/>
            </a:prstGeom>
          </p:spPr>
        </p:pic>
      </p:grpSp>
      <p:grpSp>
        <p:nvGrpSpPr>
          <p:cNvPr id="22" name="Group 21">
            <a:extLst>
              <a:ext uri="{FF2B5EF4-FFF2-40B4-BE49-F238E27FC236}">
                <a16:creationId xmlns:a16="http://schemas.microsoft.com/office/drawing/2014/main" id="{C2415A2B-221B-5844-B484-73FD59BEB413}"/>
              </a:ext>
            </a:extLst>
          </p:cNvPr>
          <p:cNvGrpSpPr/>
          <p:nvPr/>
        </p:nvGrpSpPr>
        <p:grpSpPr>
          <a:xfrm>
            <a:off x="774581" y="3073766"/>
            <a:ext cx="2746722" cy="1084561"/>
            <a:chOff x="2320034" y="3120135"/>
            <a:chExt cx="2014732" cy="795530"/>
          </a:xfrm>
        </p:grpSpPr>
        <p:pic>
          <p:nvPicPr>
            <p:cNvPr id="23" name="Picture 22">
              <a:extLst>
                <a:ext uri="{FF2B5EF4-FFF2-40B4-BE49-F238E27FC236}">
                  <a16:creationId xmlns:a16="http://schemas.microsoft.com/office/drawing/2014/main" id="{E3D0BAF1-1037-8048-B61A-BE4BB42B47A3}"/>
                </a:ext>
              </a:extLst>
            </p:cNvPr>
            <p:cNvPicPr>
              <a:picLocks noChangeAspect="1"/>
            </p:cNvPicPr>
            <p:nvPr/>
          </p:nvPicPr>
          <p:blipFill rotWithShape="1">
            <a:blip r:embed="rId9"/>
            <a:srcRect r="60716"/>
            <a:stretch/>
          </p:blipFill>
          <p:spPr>
            <a:xfrm>
              <a:off x="2320034" y="3120135"/>
              <a:ext cx="791466" cy="795530"/>
            </a:xfrm>
            <a:prstGeom prst="rect">
              <a:avLst/>
            </a:prstGeom>
          </p:spPr>
        </p:pic>
        <p:pic>
          <p:nvPicPr>
            <p:cNvPr id="24" name="Picture 23">
              <a:extLst>
                <a:ext uri="{FF2B5EF4-FFF2-40B4-BE49-F238E27FC236}">
                  <a16:creationId xmlns:a16="http://schemas.microsoft.com/office/drawing/2014/main" id="{340F1D8B-DBEC-D14C-A20E-C5BF4AD015C9}"/>
                </a:ext>
              </a:extLst>
            </p:cNvPr>
            <p:cNvPicPr>
              <a:picLocks noChangeAspect="1"/>
            </p:cNvPicPr>
            <p:nvPr/>
          </p:nvPicPr>
          <p:blipFill rotWithShape="1">
            <a:blip r:embed="rId10">
              <a:extLst>
                <a:ext uri="{BEBA8EAE-BF5A-486C-A8C5-ECC9F3942E4B}">
                  <a14:imgProps xmlns:a14="http://schemas.microsoft.com/office/drawing/2010/main">
                    <a14:imgLayer r:embed="rId11">
                      <a14:imgEffect>
                        <a14:brightnessContrast bright="100000"/>
                      </a14:imgEffect>
                    </a14:imgLayer>
                  </a14:imgProps>
                </a:ext>
              </a:extLst>
            </a:blip>
            <a:srcRect l="41806"/>
            <a:stretch/>
          </p:blipFill>
          <p:spPr>
            <a:xfrm>
              <a:off x="3162300" y="3120135"/>
              <a:ext cx="1172466" cy="795530"/>
            </a:xfrm>
            <a:prstGeom prst="rect">
              <a:avLst/>
            </a:prstGeom>
          </p:spPr>
        </p:pic>
      </p:grpSp>
      <p:grpSp>
        <p:nvGrpSpPr>
          <p:cNvPr id="25" name="Group 24">
            <a:extLst>
              <a:ext uri="{FF2B5EF4-FFF2-40B4-BE49-F238E27FC236}">
                <a16:creationId xmlns:a16="http://schemas.microsoft.com/office/drawing/2014/main" id="{A2E841CC-58F0-9D43-857E-46EE78CE47C0}"/>
              </a:ext>
            </a:extLst>
          </p:cNvPr>
          <p:cNvGrpSpPr/>
          <p:nvPr/>
        </p:nvGrpSpPr>
        <p:grpSpPr>
          <a:xfrm>
            <a:off x="4903123" y="1578690"/>
            <a:ext cx="3410325" cy="911357"/>
            <a:chOff x="2604512" y="2045969"/>
            <a:chExt cx="3934976" cy="1051562"/>
          </a:xfrm>
        </p:grpSpPr>
        <p:pic>
          <p:nvPicPr>
            <p:cNvPr id="26" name="Picture 25">
              <a:extLst>
                <a:ext uri="{FF2B5EF4-FFF2-40B4-BE49-F238E27FC236}">
                  <a16:creationId xmlns:a16="http://schemas.microsoft.com/office/drawing/2014/main" id="{B4D84A8C-65DE-C74E-B650-0EB27EE7E2F5}"/>
                </a:ext>
              </a:extLst>
            </p:cNvPr>
            <p:cNvPicPr>
              <a:picLocks noChangeAspect="1"/>
            </p:cNvPicPr>
            <p:nvPr/>
          </p:nvPicPr>
          <p:blipFill rotWithShape="1">
            <a:blip r:embed="rId12" cstate="screen">
              <a:extLst>
                <a:ext uri="{28A0092B-C50C-407E-A947-70E740481C1C}">
                  <a14:useLocalDpi xmlns:a14="http://schemas.microsoft.com/office/drawing/2010/main" val="0"/>
                </a:ext>
              </a:extLst>
            </a:blip>
            <a:srcRect r="71140"/>
            <a:stretch/>
          </p:blipFill>
          <p:spPr>
            <a:xfrm>
              <a:off x="2604512" y="2045969"/>
              <a:ext cx="1135638" cy="1051562"/>
            </a:xfrm>
            <a:prstGeom prst="rect">
              <a:avLst/>
            </a:prstGeom>
          </p:spPr>
        </p:pic>
        <p:pic>
          <p:nvPicPr>
            <p:cNvPr id="27" name="Picture 26">
              <a:extLst>
                <a:ext uri="{FF2B5EF4-FFF2-40B4-BE49-F238E27FC236}">
                  <a16:creationId xmlns:a16="http://schemas.microsoft.com/office/drawing/2014/main" id="{FC9E94B4-B91F-B947-8BA8-81C060F0E673}"/>
                </a:ext>
              </a:extLst>
            </p:cNvPr>
            <p:cNvPicPr>
              <a:picLocks noChangeAspect="1"/>
            </p:cNvPicPr>
            <p:nvPr/>
          </p:nvPicPr>
          <p:blipFill rotWithShape="1">
            <a:blip r:embed="rId13" cstate="screen">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rcRect l="28860"/>
            <a:stretch/>
          </p:blipFill>
          <p:spPr>
            <a:xfrm>
              <a:off x="3740150" y="2045969"/>
              <a:ext cx="2799338" cy="1051562"/>
            </a:xfrm>
            <a:prstGeom prst="rect">
              <a:avLst/>
            </a:prstGeom>
          </p:spPr>
        </p:pic>
      </p:grpSp>
      <p:sp>
        <p:nvSpPr>
          <p:cNvPr id="28" name="Rectangle 27">
            <a:extLst>
              <a:ext uri="{FF2B5EF4-FFF2-40B4-BE49-F238E27FC236}">
                <a16:creationId xmlns:a16="http://schemas.microsoft.com/office/drawing/2014/main" id="{AAFEC1D0-2987-1341-BD1B-AF574106C8F7}"/>
              </a:ext>
            </a:extLst>
          </p:cNvPr>
          <p:cNvSpPr/>
          <p:nvPr/>
        </p:nvSpPr>
        <p:spPr>
          <a:xfrm>
            <a:off x="6264270" y="2217824"/>
            <a:ext cx="1672253" cy="369332"/>
          </a:xfrm>
          <a:prstGeom prst="rect">
            <a:avLst/>
          </a:prstGeom>
        </p:spPr>
        <p:txBody>
          <a:bodyPr wrap="none">
            <a:spAutoFit/>
          </a:bodyPr>
          <a:lstStyle/>
          <a:p>
            <a:r>
              <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(coming soon)</a:t>
            </a:r>
            <a:endParaRPr lang="en-US" dirty="0">
              <a:solidFill>
                <a:schemeClr val="bg1"/>
              </a:solidFill>
            </a:endParaRPr>
          </a:p>
        </p:txBody>
      </p:sp>
    </p:spTree>
    <p:extLst>
      <p:ext uri="{BB962C8B-B14F-4D97-AF65-F5344CB8AC3E}">
        <p14:creationId xmlns:p14="http://schemas.microsoft.com/office/powerpoint/2010/main" val="191452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Containers with ECS</a:t>
            </a:r>
          </a:p>
        </p:txBody>
      </p:sp>
      <p:pic>
        <p:nvPicPr>
          <p:cNvPr id="3" name="Picture 2"/>
          <p:cNvPicPr>
            <a:picLocks noChangeAspect="1"/>
          </p:cNvPicPr>
          <p:nvPr/>
        </p:nvPicPr>
        <p:blipFill>
          <a:blip r:embed="rId3"/>
          <a:stretch>
            <a:fillRect/>
          </a:stretch>
        </p:blipFill>
        <p:spPr>
          <a:xfrm>
            <a:off x="662577" y="1254343"/>
            <a:ext cx="7828547" cy="2981864"/>
          </a:xfrm>
          <a:prstGeom prst="rect">
            <a:avLst/>
          </a:prstGeom>
        </p:spPr>
      </p:pic>
    </p:spTree>
    <p:extLst>
      <p:ext uri="{BB962C8B-B14F-4D97-AF65-F5344CB8AC3E}">
        <p14:creationId xmlns:p14="http://schemas.microsoft.com/office/powerpoint/2010/main" val="1989254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46239" y="2940190"/>
            <a:ext cx="871413" cy="770767"/>
            <a:chOff x="1932273" y="3074879"/>
            <a:chExt cx="1008753" cy="892244"/>
          </a:xfrm>
        </p:grpSpPr>
        <p:grpSp>
          <p:nvGrpSpPr>
            <p:cNvPr id="90" name="Group 89"/>
            <p:cNvGrpSpPr/>
            <p:nvPr/>
          </p:nvGrpSpPr>
          <p:grpSpPr>
            <a:xfrm>
              <a:off x="1932273" y="3179389"/>
              <a:ext cx="716897" cy="787734"/>
              <a:chOff x="1069936" y="2616870"/>
              <a:chExt cx="1415238" cy="1555079"/>
            </a:xfrm>
          </p:grpSpPr>
          <p:sp>
            <p:nvSpPr>
              <p:cNvPr id="92" name="Rounded Rectangle 91"/>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93" name="Picture 9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94" name="Picture 9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19795" y="3153407"/>
                <a:ext cx="540572" cy="304833"/>
              </a:xfrm>
              <a:prstGeom prst="rect">
                <a:avLst/>
              </a:prstGeom>
            </p:spPr>
          </p:pic>
          <p:pic>
            <p:nvPicPr>
              <p:cNvPr id="95" name="Picture 9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34677" y="3153407"/>
                <a:ext cx="540572" cy="304833"/>
              </a:xfrm>
              <a:prstGeom prst="rect">
                <a:avLst/>
              </a:prstGeom>
            </p:spPr>
          </p:pic>
          <p:pic>
            <p:nvPicPr>
              <p:cNvPr id="96" name="Picture 9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97" name="Picture 9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34677" y="3596121"/>
                <a:ext cx="540572" cy="304833"/>
              </a:xfrm>
              <a:prstGeom prst="rect">
                <a:avLst/>
              </a:prstGeom>
            </p:spPr>
          </p:pic>
        </p:grpSp>
        <p:sp>
          <p:nvSpPr>
            <p:cNvPr id="91" name="TextBox 90"/>
            <p:cNvSpPr txBox="1"/>
            <p:nvPr/>
          </p:nvSpPr>
          <p:spPr>
            <a:xfrm>
              <a:off x="2035099" y="3074879"/>
              <a:ext cx="905927" cy="249399"/>
            </a:xfrm>
            <a:prstGeom prst="rect">
              <a:avLst/>
            </a:prstGeom>
            <a:noFill/>
          </p:spPr>
          <p:txBody>
            <a:bodyPr wrap="none" rtlCol="0">
              <a:spAutoFit/>
            </a:bodyPr>
            <a:lstStyle/>
            <a:p>
              <a:r>
                <a:rPr lang="en-US" sz="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ECS Instance</a:t>
              </a:r>
            </a:p>
          </p:txBody>
        </p:sp>
      </p:grpSp>
      <p:grpSp>
        <p:nvGrpSpPr>
          <p:cNvPr id="101" name="Group 100"/>
          <p:cNvGrpSpPr/>
          <p:nvPr/>
        </p:nvGrpSpPr>
        <p:grpSpPr>
          <a:xfrm>
            <a:off x="2854656" y="2936056"/>
            <a:ext cx="871413" cy="770767"/>
            <a:chOff x="1932273" y="3074879"/>
            <a:chExt cx="1008753" cy="892244"/>
          </a:xfrm>
        </p:grpSpPr>
        <p:grpSp>
          <p:nvGrpSpPr>
            <p:cNvPr id="102" name="Group 101"/>
            <p:cNvGrpSpPr/>
            <p:nvPr/>
          </p:nvGrpSpPr>
          <p:grpSpPr>
            <a:xfrm>
              <a:off x="1932273" y="3179389"/>
              <a:ext cx="716897" cy="787734"/>
              <a:chOff x="1069936" y="2616870"/>
              <a:chExt cx="1415238" cy="1555079"/>
            </a:xfrm>
          </p:grpSpPr>
          <p:sp>
            <p:nvSpPr>
              <p:cNvPr id="104" name="Rounded Rectangle 103"/>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105" name="Picture 10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106" name="Picture 10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19795" y="3153407"/>
                <a:ext cx="540572" cy="304833"/>
              </a:xfrm>
              <a:prstGeom prst="rect">
                <a:avLst/>
              </a:prstGeom>
            </p:spPr>
          </p:pic>
          <p:pic>
            <p:nvPicPr>
              <p:cNvPr id="107" name="Picture 10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34677" y="3153407"/>
                <a:ext cx="540572" cy="304833"/>
              </a:xfrm>
              <a:prstGeom prst="rect">
                <a:avLst/>
              </a:prstGeom>
            </p:spPr>
          </p:pic>
          <p:pic>
            <p:nvPicPr>
              <p:cNvPr id="108" name="Picture 10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109" name="Picture 10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34677" y="3596121"/>
                <a:ext cx="540572" cy="304833"/>
              </a:xfrm>
              <a:prstGeom prst="rect">
                <a:avLst/>
              </a:prstGeom>
            </p:spPr>
          </p:pic>
        </p:grpSp>
        <p:sp>
          <p:nvSpPr>
            <p:cNvPr id="103" name="TextBox 102"/>
            <p:cNvSpPr txBox="1"/>
            <p:nvPr/>
          </p:nvSpPr>
          <p:spPr>
            <a:xfrm>
              <a:off x="2035099" y="3074879"/>
              <a:ext cx="905927" cy="249399"/>
            </a:xfrm>
            <a:prstGeom prst="rect">
              <a:avLst/>
            </a:prstGeom>
            <a:noFill/>
          </p:spPr>
          <p:txBody>
            <a:bodyPr wrap="none" rtlCol="0">
              <a:spAutoFit/>
            </a:bodyPr>
            <a:lstStyle/>
            <a:p>
              <a:r>
                <a:rPr lang="en-US" sz="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ECS Instance</a:t>
              </a:r>
            </a:p>
          </p:txBody>
        </p:sp>
      </p:grpSp>
      <p:grpSp>
        <p:nvGrpSpPr>
          <p:cNvPr id="160" name="Group 159"/>
          <p:cNvGrpSpPr/>
          <p:nvPr/>
        </p:nvGrpSpPr>
        <p:grpSpPr>
          <a:xfrm>
            <a:off x="6923232" y="2925203"/>
            <a:ext cx="871413" cy="770767"/>
            <a:chOff x="1932273" y="3074879"/>
            <a:chExt cx="1008753" cy="892244"/>
          </a:xfrm>
        </p:grpSpPr>
        <p:grpSp>
          <p:nvGrpSpPr>
            <p:cNvPr id="188" name="Group 187"/>
            <p:cNvGrpSpPr/>
            <p:nvPr/>
          </p:nvGrpSpPr>
          <p:grpSpPr>
            <a:xfrm>
              <a:off x="1932273" y="3179389"/>
              <a:ext cx="716897" cy="787734"/>
              <a:chOff x="1069936" y="2616870"/>
              <a:chExt cx="1415238" cy="1555079"/>
            </a:xfrm>
          </p:grpSpPr>
          <p:sp>
            <p:nvSpPr>
              <p:cNvPr id="190" name="Rounded Rectangle 189"/>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191" name="Picture 19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192" name="Picture 19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19795" y="3153407"/>
                <a:ext cx="540572" cy="304833"/>
              </a:xfrm>
              <a:prstGeom prst="rect">
                <a:avLst/>
              </a:prstGeom>
            </p:spPr>
          </p:pic>
          <p:pic>
            <p:nvPicPr>
              <p:cNvPr id="193" name="Picture 19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34677" y="3153407"/>
                <a:ext cx="540572" cy="304833"/>
              </a:xfrm>
              <a:prstGeom prst="rect">
                <a:avLst/>
              </a:prstGeom>
            </p:spPr>
          </p:pic>
          <p:pic>
            <p:nvPicPr>
              <p:cNvPr id="194" name="Picture 19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195" name="Picture 19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34677" y="3596121"/>
                <a:ext cx="540572" cy="304833"/>
              </a:xfrm>
              <a:prstGeom prst="rect">
                <a:avLst/>
              </a:prstGeom>
            </p:spPr>
          </p:pic>
        </p:grpSp>
        <p:sp>
          <p:nvSpPr>
            <p:cNvPr id="189" name="TextBox 188"/>
            <p:cNvSpPr txBox="1"/>
            <p:nvPr/>
          </p:nvSpPr>
          <p:spPr>
            <a:xfrm>
              <a:off x="2035099" y="3074879"/>
              <a:ext cx="905927" cy="249399"/>
            </a:xfrm>
            <a:prstGeom prst="rect">
              <a:avLst/>
            </a:prstGeom>
            <a:noFill/>
          </p:spPr>
          <p:txBody>
            <a:bodyPr wrap="none" rtlCol="0">
              <a:spAutoFit/>
            </a:bodyPr>
            <a:lstStyle/>
            <a:p>
              <a:r>
                <a:rPr lang="en-US" sz="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ECS Instance</a:t>
              </a:r>
            </a:p>
          </p:txBody>
        </p:sp>
      </p:grpSp>
      <p:grpSp>
        <p:nvGrpSpPr>
          <p:cNvPr id="161" name="Group 160"/>
          <p:cNvGrpSpPr/>
          <p:nvPr/>
        </p:nvGrpSpPr>
        <p:grpSpPr>
          <a:xfrm>
            <a:off x="7831649" y="2921069"/>
            <a:ext cx="871413" cy="770767"/>
            <a:chOff x="1932273" y="3074879"/>
            <a:chExt cx="1008753" cy="892244"/>
          </a:xfrm>
        </p:grpSpPr>
        <p:grpSp>
          <p:nvGrpSpPr>
            <p:cNvPr id="180" name="Group 179"/>
            <p:cNvGrpSpPr/>
            <p:nvPr/>
          </p:nvGrpSpPr>
          <p:grpSpPr>
            <a:xfrm>
              <a:off x="1932273" y="3179389"/>
              <a:ext cx="716897" cy="787734"/>
              <a:chOff x="1069936" y="2616870"/>
              <a:chExt cx="1415238" cy="1555079"/>
            </a:xfrm>
          </p:grpSpPr>
          <p:sp>
            <p:nvSpPr>
              <p:cNvPr id="182" name="Rounded Rectangle 181"/>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183" name="Picture 18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184" name="Picture 18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19795" y="3153407"/>
                <a:ext cx="540572" cy="304833"/>
              </a:xfrm>
              <a:prstGeom prst="rect">
                <a:avLst/>
              </a:prstGeom>
            </p:spPr>
          </p:pic>
          <p:pic>
            <p:nvPicPr>
              <p:cNvPr id="185" name="Picture 18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34677" y="3153407"/>
                <a:ext cx="540572" cy="304833"/>
              </a:xfrm>
              <a:prstGeom prst="rect">
                <a:avLst/>
              </a:prstGeom>
            </p:spPr>
          </p:pic>
          <p:pic>
            <p:nvPicPr>
              <p:cNvPr id="186" name="Picture 18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187" name="Picture 18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34677" y="3596121"/>
                <a:ext cx="540572" cy="304833"/>
              </a:xfrm>
              <a:prstGeom prst="rect">
                <a:avLst/>
              </a:prstGeom>
            </p:spPr>
          </p:pic>
        </p:grpSp>
        <p:sp>
          <p:nvSpPr>
            <p:cNvPr id="181" name="TextBox 180"/>
            <p:cNvSpPr txBox="1"/>
            <p:nvPr/>
          </p:nvSpPr>
          <p:spPr>
            <a:xfrm>
              <a:off x="2035099" y="3074879"/>
              <a:ext cx="905927" cy="249399"/>
            </a:xfrm>
            <a:prstGeom prst="rect">
              <a:avLst/>
            </a:prstGeom>
            <a:noFill/>
          </p:spPr>
          <p:txBody>
            <a:bodyPr wrap="none" rtlCol="0">
              <a:spAutoFit/>
            </a:bodyPr>
            <a:lstStyle/>
            <a:p>
              <a:r>
                <a:rPr lang="en-US" sz="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ECS Instance</a:t>
              </a:r>
            </a:p>
          </p:txBody>
        </p:sp>
      </p:grpSp>
      <p:grpSp>
        <p:nvGrpSpPr>
          <p:cNvPr id="197" name="Group 196"/>
          <p:cNvGrpSpPr/>
          <p:nvPr/>
        </p:nvGrpSpPr>
        <p:grpSpPr>
          <a:xfrm>
            <a:off x="4515052" y="2933594"/>
            <a:ext cx="871413" cy="770767"/>
            <a:chOff x="1932273" y="3074879"/>
            <a:chExt cx="1008753" cy="892244"/>
          </a:xfrm>
        </p:grpSpPr>
        <p:grpSp>
          <p:nvGrpSpPr>
            <p:cNvPr id="225" name="Group 224"/>
            <p:cNvGrpSpPr/>
            <p:nvPr/>
          </p:nvGrpSpPr>
          <p:grpSpPr>
            <a:xfrm>
              <a:off x="1932273" y="3179389"/>
              <a:ext cx="716897" cy="787734"/>
              <a:chOff x="1069936" y="2616870"/>
              <a:chExt cx="1415238" cy="1555079"/>
            </a:xfrm>
          </p:grpSpPr>
          <p:sp>
            <p:nvSpPr>
              <p:cNvPr id="227" name="Rounded Rectangle 226"/>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228" name="Picture 22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229" name="Picture 22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19795" y="3153407"/>
                <a:ext cx="540572" cy="304833"/>
              </a:xfrm>
              <a:prstGeom prst="rect">
                <a:avLst/>
              </a:prstGeom>
            </p:spPr>
          </p:pic>
          <p:pic>
            <p:nvPicPr>
              <p:cNvPr id="230" name="Picture 22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34677" y="3153407"/>
                <a:ext cx="540572" cy="304833"/>
              </a:xfrm>
              <a:prstGeom prst="rect">
                <a:avLst/>
              </a:prstGeom>
            </p:spPr>
          </p:pic>
          <p:pic>
            <p:nvPicPr>
              <p:cNvPr id="231" name="Picture 23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232" name="Picture 23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34677" y="3596121"/>
                <a:ext cx="540572" cy="304833"/>
              </a:xfrm>
              <a:prstGeom prst="rect">
                <a:avLst/>
              </a:prstGeom>
            </p:spPr>
          </p:pic>
        </p:grpSp>
        <p:sp>
          <p:nvSpPr>
            <p:cNvPr id="226" name="TextBox 225"/>
            <p:cNvSpPr txBox="1"/>
            <p:nvPr/>
          </p:nvSpPr>
          <p:spPr>
            <a:xfrm>
              <a:off x="2035099" y="3074879"/>
              <a:ext cx="905927" cy="249399"/>
            </a:xfrm>
            <a:prstGeom prst="rect">
              <a:avLst/>
            </a:prstGeom>
            <a:noFill/>
          </p:spPr>
          <p:txBody>
            <a:bodyPr wrap="none" rtlCol="0">
              <a:spAutoFit/>
            </a:bodyPr>
            <a:lstStyle/>
            <a:p>
              <a:r>
                <a:rPr lang="en-US" sz="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ECS Instance</a:t>
              </a:r>
            </a:p>
          </p:txBody>
        </p:sp>
      </p:grpSp>
      <p:grpSp>
        <p:nvGrpSpPr>
          <p:cNvPr id="198" name="Group 197"/>
          <p:cNvGrpSpPr/>
          <p:nvPr/>
        </p:nvGrpSpPr>
        <p:grpSpPr>
          <a:xfrm>
            <a:off x="5423469" y="2929460"/>
            <a:ext cx="871413" cy="770767"/>
            <a:chOff x="1932273" y="3074879"/>
            <a:chExt cx="1008753" cy="892244"/>
          </a:xfrm>
        </p:grpSpPr>
        <p:grpSp>
          <p:nvGrpSpPr>
            <p:cNvPr id="217" name="Group 216"/>
            <p:cNvGrpSpPr/>
            <p:nvPr/>
          </p:nvGrpSpPr>
          <p:grpSpPr>
            <a:xfrm>
              <a:off x="1932273" y="3179389"/>
              <a:ext cx="716897" cy="787734"/>
              <a:chOff x="1069936" y="2616870"/>
              <a:chExt cx="1415238" cy="1555079"/>
            </a:xfrm>
          </p:grpSpPr>
          <p:sp>
            <p:nvSpPr>
              <p:cNvPr id="219" name="Rounded Rectangle 218"/>
              <p:cNvSpPr/>
              <p:nvPr/>
            </p:nvSpPr>
            <p:spPr>
              <a:xfrm>
                <a:off x="1099756" y="2800348"/>
                <a:ext cx="1385418" cy="1371601"/>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220" name="Picture 21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9936" y="2616870"/>
                <a:ext cx="353854" cy="366959"/>
              </a:xfrm>
              <a:prstGeom prst="rect">
                <a:avLst/>
              </a:prstGeom>
            </p:spPr>
          </p:pic>
          <p:pic>
            <p:nvPicPr>
              <p:cNvPr id="221" name="Picture 22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19795" y="3153407"/>
                <a:ext cx="540572" cy="304833"/>
              </a:xfrm>
              <a:prstGeom prst="rect">
                <a:avLst/>
              </a:prstGeom>
            </p:spPr>
          </p:pic>
          <p:pic>
            <p:nvPicPr>
              <p:cNvPr id="222" name="Picture 22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34677" y="3153407"/>
                <a:ext cx="540572" cy="304833"/>
              </a:xfrm>
              <a:prstGeom prst="rect">
                <a:avLst/>
              </a:prstGeom>
            </p:spPr>
          </p:pic>
          <p:pic>
            <p:nvPicPr>
              <p:cNvPr id="223" name="Picture 22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31996" y="3586962"/>
                <a:ext cx="540572" cy="304833"/>
              </a:xfrm>
              <a:prstGeom prst="rect">
                <a:avLst/>
              </a:prstGeom>
            </p:spPr>
          </p:pic>
          <p:pic>
            <p:nvPicPr>
              <p:cNvPr id="224" name="Picture 22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34677" y="3596121"/>
                <a:ext cx="540572" cy="304833"/>
              </a:xfrm>
              <a:prstGeom prst="rect">
                <a:avLst/>
              </a:prstGeom>
            </p:spPr>
          </p:pic>
        </p:grpSp>
        <p:sp>
          <p:nvSpPr>
            <p:cNvPr id="218" name="TextBox 217"/>
            <p:cNvSpPr txBox="1"/>
            <p:nvPr/>
          </p:nvSpPr>
          <p:spPr>
            <a:xfrm>
              <a:off x="2035099" y="3074879"/>
              <a:ext cx="905927" cy="249399"/>
            </a:xfrm>
            <a:prstGeom prst="rect">
              <a:avLst/>
            </a:prstGeom>
            <a:noFill/>
          </p:spPr>
          <p:txBody>
            <a:bodyPr wrap="none" rtlCol="0">
              <a:spAutoFit/>
            </a:bodyPr>
            <a:lstStyle/>
            <a:p>
              <a:r>
                <a:rPr lang="en-US" sz="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ECS Instance</a:t>
              </a:r>
            </a:p>
          </p:txBody>
        </p:sp>
      </p:grpSp>
      <p:grpSp>
        <p:nvGrpSpPr>
          <p:cNvPr id="26" name="Group 25">
            <a:extLst>
              <a:ext uri="{FF2B5EF4-FFF2-40B4-BE49-F238E27FC236}">
                <a16:creationId xmlns:a16="http://schemas.microsoft.com/office/drawing/2014/main" id="{A55181DB-DF94-4DD8-887F-F35B1A0E7839}"/>
              </a:ext>
            </a:extLst>
          </p:cNvPr>
          <p:cNvGrpSpPr/>
          <p:nvPr/>
        </p:nvGrpSpPr>
        <p:grpSpPr>
          <a:xfrm>
            <a:off x="205930" y="3043240"/>
            <a:ext cx="562266" cy="791929"/>
            <a:chOff x="205930" y="3043240"/>
            <a:chExt cx="562266" cy="791929"/>
          </a:xfrm>
        </p:grpSpPr>
        <p:pic>
          <p:nvPicPr>
            <p:cNvPr id="234" name="Picture 233"/>
            <p:cNvPicPr>
              <a:picLocks noChangeAspect="1"/>
            </p:cNvPicPr>
            <p:nvPr/>
          </p:nvPicPr>
          <p:blipFill>
            <a:blip r:embed="rId5"/>
            <a:stretch>
              <a:fillRect/>
            </a:stretch>
          </p:blipFill>
          <p:spPr>
            <a:xfrm>
              <a:off x="205930" y="3043240"/>
              <a:ext cx="562266" cy="562266"/>
            </a:xfrm>
            <a:prstGeom prst="rect">
              <a:avLst/>
            </a:prstGeom>
          </p:spPr>
        </p:pic>
        <p:sp>
          <p:nvSpPr>
            <p:cNvPr id="240" name="TextBox 239"/>
            <p:cNvSpPr txBox="1"/>
            <p:nvPr/>
          </p:nvSpPr>
          <p:spPr>
            <a:xfrm>
              <a:off x="304160" y="3619725"/>
              <a:ext cx="365806" cy="215444"/>
            </a:xfrm>
            <a:prstGeom prst="rect">
              <a:avLst/>
            </a:prstGeom>
            <a:noFill/>
          </p:spPr>
          <p:txBody>
            <a:bodyPr wrap="none" rtlCol="0">
              <a:spAutoFit/>
            </a:bodyPr>
            <a:lstStyle/>
            <a:p>
              <a:r>
                <a:rPr lang="en-US" sz="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EC2</a:t>
              </a:r>
            </a:p>
          </p:txBody>
        </p:sp>
      </p:grpSp>
      <p:sp>
        <p:nvSpPr>
          <p:cNvPr id="287" name="Left Brace 286">
            <a:extLst>
              <a:ext uri="{FF2B5EF4-FFF2-40B4-BE49-F238E27FC236}">
                <a16:creationId xmlns:a16="http://schemas.microsoft.com/office/drawing/2014/main" id="{B913A1E2-32E3-4657-A16C-A4D33ABD626C}"/>
              </a:ext>
            </a:extLst>
          </p:cNvPr>
          <p:cNvSpPr/>
          <p:nvPr/>
        </p:nvSpPr>
        <p:spPr>
          <a:xfrm>
            <a:off x="787694" y="3110759"/>
            <a:ext cx="74720" cy="593602"/>
          </a:xfrm>
          <a:prstGeom prst="leftBrace">
            <a:avLst>
              <a:gd name="adj1" fmla="val 5145"/>
              <a:gd name="adj2" fmla="val 50000"/>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0" name="Left Brace 19">
            <a:extLst>
              <a:ext uri="{FF2B5EF4-FFF2-40B4-BE49-F238E27FC236}">
                <a16:creationId xmlns:a16="http://schemas.microsoft.com/office/drawing/2014/main" id="{BE1E82FD-BADF-47FA-A849-ED789B507EA6}"/>
              </a:ext>
            </a:extLst>
          </p:cNvPr>
          <p:cNvSpPr/>
          <p:nvPr/>
        </p:nvSpPr>
        <p:spPr>
          <a:xfrm>
            <a:off x="787694" y="1477461"/>
            <a:ext cx="74720" cy="1465788"/>
          </a:xfrm>
          <a:prstGeom prst="leftBrace">
            <a:avLst>
              <a:gd name="adj1" fmla="val 5145"/>
              <a:gd name="adj2" fmla="val 50000"/>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149" name="Group 148"/>
          <p:cNvGrpSpPr/>
          <p:nvPr/>
        </p:nvGrpSpPr>
        <p:grpSpPr>
          <a:xfrm>
            <a:off x="4928232" y="1550984"/>
            <a:ext cx="746123" cy="426947"/>
            <a:chOff x="4946422" y="1819321"/>
            <a:chExt cx="746123" cy="426947"/>
          </a:xfrm>
        </p:grpSpPr>
        <p:pic>
          <p:nvPicPr>
            <p:cNvPr id="6" name="Picture 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46422" y="1819321"/>
              <a:ext cx="540572" cy="304833"/>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037532" y="1880378"/>
              <a:ext cx="540572" cy="304833"/>
            </a:xfrm>
            <a:prstGeom prst="rect">
              <a:avLst/>
            </a:prstGeom>
          </p:spPr>
        </p:pic>
        <p:pic>
          <p:nvPicPr>
            <p:cNvPr id="25" name="Picture 24"/>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151973" y="1941435"/>
              <a:ext cx="540572" cy="304833"/>
            </a:xfrm>
            <a:prstGeom prst="rect">
              <a:avLst/>
            </a:prstGeom>
          </p:spPr>
        </p:pic>
      </p:grpSp>
      <p:grpSp>
        <p:nvGrpSpPr>
          <p:cNvPr id="150" name="Group 149"/>
          <p:cNvGrpSpPr/>
          <p:nvPr/>
        </p:nvGrpSpPr>
        <p:grpSpPr>
          <a:xfrm>
            <a:off x="2299897" y="1532075"/>
            <a:ext cx="746123" cy="426947"/>
            <a:chOff x="4946422" y="1819321"/>
            <a:chExt cx="746123" cy="426947"/>
          </a:xfrm>
        </p:grpSpPr>
        <p:pic>
          <p:nvPicPr>
            <p:cNvPr id="151" name="Picture 15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46422" y="1819321"/>
              <a:ext cx="540572" cy="304833"/>
            </a:xfrm>
            <a:prstGeom prst="rect">
              <a:avLst/>
            </a:prstGeom>
          </p:spPr>
        </p:pic>
        <p:pic>
          <p:nvPicPr>
            <p:cNvPr id="152" name="Picture 151"/>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037532" y="1880378"/>
              <a:ext cx="540572" cy="304833"/>
            </a:xfrm>
            <a:prstGeom prst="rect">
              <a:avLst/>
            </a:prstGeom>
          </p:spPr>
        </p:pic>
        <p:pic>
          <p:nvPicPr>
            <p:cNvPr id="153" name="Picture 152"/>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151973" y="1941435"/>
              <a:ext cx="540572" cy="304833"/>
            </a:xfrm>
            <a:prstGeom prst="rect">
              <a:avLst/>
            </a:prstGeom>
          </p:spPr>
        </p:pic>
      </p:grpSp>
      <p:grpSp>
        <p:nvGrpSpPr>
          <p:cNvPr id="154" name="Group 153"/>
          <p:cNvGrpSpPr/>
          <p:nvPr/>
        </p:nvGrpSpPr>
        <p:grpSpPr>
          <a:xfrm>
            <a:off x="7397090" y="1585131"/>
            <a:ext cx="746123" cy="426947"/>
            <a:chOff x="4946422" y="1819321"/>
            <a:chExt cx="746123" cy="426947"/>
          </a:xfrm>
        </p:grpSpPr>
        <p:pic>
          <p:nvPicPr>
            <p:cNvPr id="155" name="Picture 154"/>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46422" y="1819321"/>
              <a:ext cx="540572" cy="304833"/>
            </a:xfrm>
            <a:prstGeom prst="rect">
              <a:avLst/>
            </a:prstGeom>
          </p:spPr>
        </p:pic>
        <p:pic>
          <p:nvPicPr>
            <p:cNvPr id="156" name="Picture 15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037532" y="1880378"/>
              <a:ext cx="540572" cy="304833"/>
            </a:xfrm>
            <a:prstGeom prst="rect">
              <a:avLst/>
            </a:prstGeom>
          </p:spPr>
        </p:pic>
        <p:pic>
          <p:nvPicPr>
            <p:cNvPr id="157" name="Picture 156"/>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151973" y="1941435"/>
              <a:ext cx="540572" cy="304833"/>
            </a:xfrm>
            <a:prstGeom prst="rect">
              <a:avLst/>
            </a:prstGeom>
          </p:spPr>
        </p:pic>
      </p:grpSp>
      <p:grpSp>
        <p:nvGrpSpPr>
          <p:cNvPr id="24" name="Group 23">
            <a:extLst>
              <a:ext uri="{FF2B5EF4-FFF2-40B4-BE49-F238E27FC236}">
                <a16:creationId xmlns:a16="http://schemas.microsoft.com/office/drawing/2014/main" id="{9EAE1D51-874D-40F9-9A80-551654DA6C69}"/>
              </a:ext>
            </a:extLst>
          </p:cNvPr>
          <p:cNvGrpSpPr/>
          <p:nvPr/>
        </p:nvGrpSpPr>
        <p:grpSpPr>
          <a:xfrm>
            <a:off x="176722" y="1733370"/>
            <a:ext cx="620683" cy="801091"/>
            <a:chOff x="176722" y="1733370"/>
            <a:chExt cx="620683" cy="801091"/>
          </a:xfrm>
        </p:grpSpPr>
        <p:pic>
          <p:nvPicPr>
            <p:cNvPr id="233" name="Picture 232"/>
            <p:cNvPicPr>
              <a:picLocks noChangeAspect="1"/>
            </p:cNvPicPr>
            <p:nvPr/>
          </p:nvPicPr>
          <p:blipFill>
            <a:blip r:embed="rId7"/>
            <a:stretch>
              <a:fillRect/>
            </a:stretch>
          </p:blipFill>
          <p:spPr>
            <a:xfrm>
              <a:off x="209159" y="1733370"/>
              <a:ext cx="555809" cy="555809"/>
            </a:xfrm>
            <a:prstGeom prst="rect">
              <a:avLst/>
            </a:prstGeom>
          </p:spPr>
        </p:pic>
        <p:sp>
          <p:nvSpPr>
            <p:cNvPr id="239" name="TextBox 238"/>
            <p:cNvSpPr txBox="1"/>
            <p:nvPr/>
          </p:nvSpPr>
          <p:spPr>
            <a:xfrm>
              <a:off x="176722" y="2319017"/>
              <a:ext cx="620683" cy="215444"/>
            </a:xfrm>
            <a:prstGeom prst="rect">
              <a:avLst/>
            </a:prstGeom>
            <a:noFill/>
          </p:spPr>
          <p:txBody>
            <a:bodyPr wrap="none" rtlCol="0">
              <a:spAutoFit/>
            </a:bodyPr>
            <a:lstStyle/>
            <a:p>
              <a:r>
                <a:rPr lang="en-US" sz="8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FARGATE</a:t>
              </a:r>
            </a:p>
          </p:txBody>
        </p:sp>
      </p:grpSp>
      <p:grpSp>
        <p:nvGrpSpPr>
          <p:cNvPr id="244" name="Group 243"/>
          <p:cNvGrpSpPr/>
          <p:nvPr/>
        </p:nvGrpSpPr>
        <p:grpSpPr>
          <a:xfrm>
            <a:off x="2310993" y="2357237"/>
            <a:ext cx="746123" cy="426947"/>
            <a:chOff x="4946422" y="1819321"/>
            <a:chExt cx="746123" cy="426947"/>
          </a:xfrm>
        </p:grpSpPr>
        <p:pic>
          <p:nvPicPr>
            <p:cNvPr id="245" name="Picture 244"/>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46422" y="1819321"/>
              <a:ext cx="540572" cy="304833"/>
            </a:xfrm>
            <a:prstGeom prst="rect">
              <a:avLst/>
            </a:prstGeom>
          </p:spPr>
        </p:pic>
        <p:pic>
          <p:nvPicPr>
            <p:cNvPr id="246" name="Picture 24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037532" y="1880378"/>
              <a:ext cx="540572" cy="304833"/>
            </a:xfrm>
            <a:prstGeom prst="rect">
              <a:avLst/>
            </a:prstGeom>
          </p:spPr>
        </p:pic>
        <p:pic>
          <p:nvPicPr>
            <p:cNvPr id="247" name="Picture 246"/>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151973" y="1941435"/>
              <a:ext cx="540572" cy="304833"/>
            </a:xfrm>
            <a:prstGeom prst="rect">
              <a:avLst/>
            </a:prstGeom>
          </p:spPr>
        </p:pic>
      </p:grpSp>
      <p:grpSp>
        <p:nvGrpSpPr>
          <p:cNvPr id="248" name="Group 247"/>
          <p:cNvGrpSpPr/>
          <p:nvPr/>
        </p:nvGrpSpPr>
        <p:grpSpPr>
          <a:xfrm>
            <a:off x="4928232" y="2359507"/>
            <a:ext cx="746123" cy="426947"/>
            <a:chOff x="4946422" y="1819321"/>
            <a:chExt cx="746123" cy="426947"/>
          </a:xfrm>
        </p:grpSpPr>
        <p:pic>
          <p:nvPicPr>
            <p:cNvPr id="249" name="Picture 24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46422" y="1819321"/>
              <a:ext cx="540572" cy="304833"/>
            </a:xfrm>
            <a:prstGeom prst="rect">
              <a:avLst/>
            </a:prstGeom>
          </p:spPr>
        </p:pic>
        <p:pic>
          <p:nvPicPr>
            <p:cNvPr id="250" name="Picture 249"/>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037532" y="1880378"/>
              <a:ext cx="540572" cy="304833"/>
            </a:xfrm>
            <a:prstGeom prst="rect">
              <a:avLst/>
            </a:prstGeom>
          </p:spPr>
        </p:pic>
        <p:pic>
          <p:nvPicPr>
            <p:cNvPr id="260" name="Picture 259"/>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151973" y="1941435"/>
              <a:ext cx="540572" cy="304833"/>
            </a:xfrm>
            <a:prstGeom prst="rect">
              <a:avLst/>
            </a:prstGeom>
          </p:spPr>
        </p:pic>
      </p:grpSp>
      <p:grpSp>
        <p:nvGrpSpPr>
          <p:cNvPr id="261" name="Group 260"/>
          <p:cNvGrpSpPr/>
          <p:nvPr/>
        </p:nvGrpSpPr>
        <p:grpSpPr>
          <a:xfrm>
            <a:off x="7367781" y="2331956"/>
            <a:ext cx="746123" cy="426947"/>
            <a:chOff x="4946422" y="1819321"/>
            <a:chExt cx="746123" cy="426947"/>
          </a:xfrm>
        </p:grpSpPr>
        <p:pic>
          <p:nvPicPr>
            <p:cNvPr id="262" name="Picture 261"/>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46422" y="1819321"/>
              <a:ext cx="540572" cy="304833"/>
            </a:xfrm>
            <a:prstGeom prst="rect">
              <a:avLst/>
            </a:prstGeom>
          </p:spPr>
        </p:pic>
        <p:pic>
          <p:nvPicPr>
            <p:cNvPr id="263" name="Picture 262"/>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037532" y="1880378"/>
              <a:ext cx="540572" cy="304833"/>
            </a:xfrm>
            <a:prstGeom prst="rect">
              <a:avLst/>
            </a:prstGeom>
          </p:spPr>
        </p:pic>
        <p:pic>
          <p:nvPicPr>
            <p:cNvPr id="264" name="Picture 263"/>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151973" y="1941435"/>
              <a:ext cx="540572" cy="304833"/>
            </a:xfrm>
            <a:prstGeom prst="rect">
              <a:avLst/>
            </a:prstGeom>
          </p:spPr>
        </p:pic>
      </p:grpSp>
      <p:sp>
        <p:nvSpPr>
          <p:cNvPr id="280" name="Rectangle 279">
            <a:extLst>
              <a:ext uri="{FF2B5EF4-FFF2-40B4-BE49-F238E27FC236}">
                <a16:creationId xmlns:a16="http://schemas.microsoft.com/office/drawing/2014/main" id="{3CAEBE2F-30CB-4A4F-AC06-6D524BBA3E37}"/>
              </a:ext>
            </a:extLst>
          </p:cNvPr>
          <p:cNvSpPr/>
          <p:nvPr/>
        </p:nvSpPr>
        <p:spPr>
          <a:xfrm>
            <a:off x="960175" y="3120087"/>
            <a:ext cx="590870" cy="590870"/>
          </a:xfrm>
          <a:prstGeom prst="rect">
            <a:avLst/>
          </a:prstGeom>
          <a:solidFill>
            <a:srgbClr val="392656"/>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algn="ctr"/>
            <a:r>
              <a:rPr lang="en-US" sz="700" dirty="0">
                <a:solidFill>
                  <a:srgbClr val="FFFFFF"/>
                </a:solidFill>
                <a:latin typeface="Amazon Ember" panose="020B0603020204020204" pitchFamily="34" charset="0"/>
                <a:ea typeface="Amazon Ember" panose="020B0603020204020204" pitchFamily="34" charset="0"/>
                <a:cs typeface="Amazon Ember" panose="020B0603020204020204" pitchFamily="34" charset="0"/>
              </a:rPr>
              <a:t>Notifications</a:t>
            </a:r>
          </a:p>
        </p:txBody>
      </p:sp>
      <p:sp>
        <p:nvSpPr>
          <p:cNvPr id="98" name="Rounded Rectangle 97"/>
          <p:cNvSpPr/>
          <p:nvPr/>
        </p:nvSpPr>
        <p:spPr>
          <a:xfrm>
            <a:off x="897368" y="2986375"/>
            <a:ext cx="7802226" cy="774062"/>
          </a:xfrm>
          <a:prstGeom prst="roundRect">
            <a:avLst>
              <a:gd name="adj" fmla="val 4597"/>
            </a:avLst>
          </a:prstGeom>
          <a:noFill/>
          <a:ln w="6350">
            <a:solidFill>
              <a:schemeClr val="accent6"/>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281" name="Group 280">
            <a:extLst>
              <a:ext uri="{FF2B5EF4-FFF2-40B4-BE49-F238E27FC236}">
                <a16:creationId xmlns:a16="http://schemas.microsoft.com/office/drawing/2014/main" id="{B4AC867B-05FD-4F43-BABC-0CA8C5CCAF98}"/>
              </a:ext>
            </a:extLst>
          </p:cNvPr>
          <p:cNvGrpSpPr/>
          <p:nvPr/>
        </p:nvGrpSpPr>
        <p:grpSpPr>
          <a:xfrm>
            <a:off x="1126424" y="3217374"/>
            <a:ext cx="270949" cy="234932"/>
            <a:chOff x="2843213" y="1247775"/>
            <a:chExt cx="525463" cy="455613"/>
          </a:xfrm>
        </p:grpSpPr>
        <p:sp>
          <p:nvSpPr>
            <p:cNvPr id="282" name="Freeform 109">
              <a:extLst>
                <a:ext uri="{FF2B5EF4-FFF2-40B4-BE49-F238E27FC236}">
                  <a16:creationId xmlns:a16="http://schemas.microsoft.com/office/drawing/2014/main" id="{284270E6-D98C-41A7-AD42-D0ACAD0C34B9}"/>
                </a:ext>
              </a:extLst>
            </p:cNvPr>
            <p:cNvSpPr>
              <a:spLocks/>
            </p:cNvSpPr>
            <p:nvPr/>
          </p:nvSpPr>
          <p:spPr bwMode="auto">
            <a:xfrm>
              <a:off x="2843213" y="1247775"/>
              <a:ext cx="525463" cy="455613"/>
            </a:xfrm>
            <a:custGeom>
              <a:avLst/>
              <a:gdLst>
                <a:gd name="T0" fmla="*/ 166 w 331"/>
                <a:gd name="T1" fmla="*/ 0 h 287"/>
                <a:gd name="T2" fmla="*/ 248 w 331"/>
                <a:gd name="T3" fmla="*/ 145 h 287"/>
                <a:gd name="T4" fmla="*/ 331 w 331"/>
                <a:gd name="T5" fmla="*/ 287 h 287"/>
                <a:gd name="T6" fmla="*/ 166 w 331"/>
                <a:gd name="T7" fmla="*/ 287 h 287"/>
                <a:gd name="T8" fmla="*/ 0 w 331"/>
                <a:gd name="T9" fmla="*/ 287 h 287"/>
                <a:gd name="T10" fmla="*/ 83 w 331"/>
                <a:gd name="T11" fmla="*/ 145 h 287"/>
                <a:gd name="T12" fmla="*/ 166 w 331"/>
                <a:gd name="T13" fmla="*/ 0 h 287"/>
              </a:gdLst>
              <a:ahLst/>
              <a:cxnLst>
                <a:cxn ang="0">
                  <a:pos x="T0" y="T1"/>
                </a:cxn>
                <a:cxn ang="0">
                  <a:pos x="T2" y="T3"/>
                </a:cxn>
                <a:cxn ang="0">
                  <a:pos x="T4" y="T5"/>
                </a:cxn>
                <a:cxn ang="0">
                  <a:pos x="T6" y="T7"/>
                </a:cxn>
                <a:cxn ang="0">
                  <a:pos x="T8" y="T9"/>
                </a:cxn>
                <a:cxn ang="0">
                  <a:pos x="T10" y="T11"/>
                </a:cxn>
                <a:cxn ang="0">
                  <a:pos x="T12" y="T13"/>
                </a:cxn>
              </a:cxnLst>
              <a:rect l="0" t="0" r="r" b="b"/>
              <a:pathLst>
                <a:path w="331" h="287">
                  <a:moveTo>
                    <a:pt x="166" y="0"/>
                  </a:moveTo>
                  <a:lnTo>
                    <a:pt x="248" y="145"/>
                  </a:lnTo>
                  <a:lnTo>
                    <a:pt x="331" y="287"/>
                  </a:lnTo>
                  <a:lnTo>
                    <a:pt x="166" y="287"/>
                  </a:lnTo>
                  <a:lnTo>
                    <a:pt x="0" y="287"/>
                  </a:lnTo>
                  <a:lnTo>
                    <a:pt x="83" y="145"/>
                  </a:lnTo>
                  <a:lnTo>
                    <a:pt x="166" y="0"/>
                  </a:lnTo>
                  <a:close/>
                </a:path>
              </a:pathLst>
            </a:custGeom>
            <a:noFill/>
            <a:ln w="95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283" name="Freeform 110">
              <a:extLst>
                <a:ext uri="{FF2B5EF4-FFF2-40B4-BE49-F238E27FC236}">
                  <a16:creationId xmlns:a16="http://schemas.microsoft.com/office/drawing/2014/main" id="{FF5767A1-6CC2-4967-AE08-D7B1FFC2622F}"/>
                </a:ext>
              </a:extLst>
            </p:cNvPr>
            <p:cNvSpPr>
              <a:spLocks noEditPoints="1"/>
            </p:cNvSpPr>
            <p:nvPr/>
          </p:nvSpPr>
          <p:spPr bwMode="auto">
            <a:xfrm>
              <a:off x="3095625" y="1436688"/>
              <a:ext cx="28575" cy="201613"/>
            </a:xfrm>
            <a:custGeom>
              <a:avLst/>
              <a:gdLst>
                <a:gd name="T0" fmla="*/ 0 w 8"/>
                <a:gd name="T1" fmla="*/ 49 h 54"/>
                <a:gd name="T2" fmla="*/ 4 w 8"/>
                <a:gd name="T3" fmla="*/ 45 h 54"/>
                <a:gd name="T4" fmla="*/ 8 w 8"/>
                <a:gd name="T5" fmla="*/ 49 h 54"/>
                <a:gd name="T6" fmla="*/ 4 w 8"/>
                <a:gd name="T7" fmla="*/ 54 h 54"/>
                <a:gd name="T8" fmla="*/ 0 w 8"/>
                <a:gd name="T9" fmla="*/ 49 h 54"/>
                <a:gd name="T10" fmla="*/ 1 w 8"/>
                <a:gd name="T11" fmla="*/ 38 h 54"/>
                <a:gd name="T12" fmla="*/ 0 w 8"/>
                <a:gd name="T13" fmla="*/ 0 h 54"/>
                <a:gd name="T14" fmla="*/ 8 w 8"/>
                <a:gd name="T15" fmla="*/ 0 h 54"/>
                <a:gd name="T16" fmla="*/ 6 w 8"/>
                <a:gd name="T17" fmla="*/ 38 h 54"/>
                <a:gd name="T18" fmla="*/ 1 w 8"/>
                <a:gd name="T19"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4">
                  <a:moveTo>
                    <a:pt x="0" y="49"/>
                  </a:moveTo>
                  <a:cubicBezTo>
                    <a:pt x="0" y="47"/>
                    <a:pt x="2" y="45"/>
                    <a:pt x="4" y="45"/>
                  </a:cubicBezTo>
                  <a:cubicBezTo>
                    <a:pt x="6" y="45"/>
                    <a:pt x="8" y="47"/>
                    <a:pt x="8" y="49"/>
                  </a:cubicBezTo>
                  <a:cubicBezTo>
                    <a:pt x="8" y="52"/>
                    <a:pt x="6" y="54"/>
                    <a:pt x="4" y="54"/>
                  </a:cubicBezTo>
                  <a:cubicBezTo>
                    <a:pt x="2" y="54"/>
                    <a:pt x="0" y="52"/>
                    <a:pt x="0" y="49"/>
                  </a:cubicBezTo>
                  <a:close/>
                  <a:moveTo>
                    <a:pt x="1" y="38"/>
                  </a:moveTo>
                  <a:cubicBezTo>
                    <a:pt x="0" y="0"/>
                    <a:pt x="0" y="0"/>
                    <a:pt x="0" y="0"/>
                  </a:cubicBezTo>
                  <a:cubicBezTo>
                    <a:pt x="8" y="0"/>
                    <a:pt x="8" y="0"/>
                    <a:pt x="8" y="0"/>
                  </a:cubicBezTo>
                  <a:cubicBezTo>
                    <a:pt x="6" y="38"/>
                    <a:pt x="6" y="38"/>
                    <a:pt x="6" y="38"/>
                  </a:cubicBezTo>
                  <a:lnTo>
                    <a:pt x="1" y="3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grpSp>
      <p:sp>
        <p:nvSpPr>
          <p:cNvPr id="3" name="Rounded Rectangle 2"/>
          <p:cNvSpPr/>
          <p:nvPr/>
        </p:nvSpPr>
        <p:spPr>
          <a:xfrm>
            <a:off x="139700" y="786477"/>
            <a:ext cx="8891155" cy="3379123"/>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4" name="Picture 3"/>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175" y="488247"/>
            <a:ext cx="491221" cy="559992"/>
          </a:xfrm>
          <a:prstGeom prst="rect">
            <a:avLst/>
          </a:prstGeom>
        </p:spPr>
      </p:pic>
      <p:sp>
        <p:nvSpPr>
          <p:cNvPr id="5" name="TextBox 37"/>
          <p:cNvSpPr txBox="1">
            <a:spLocks noChangeArrowheads="1"/>
          </p:cNvSpPr>
          <p:nvPr/>
        </p:nvSpPr>
        <p:spPr bwMode="auto">
          <a:xfrm>
            <a:off x="949702" y="491300"/>
            <a:ext cx="1515549" cy="230832"/>
          </a:xfrm>
          <a:prstGeom prst="rect">
            <a:avLst/>
          </a:prstGeom>
          <a:noFill/>
          <a:ln w="9525">
            <a:noFill/>
            <a:miter lim="800000"/>
            <a:headEnd/>
            <a:tailEnd/>
          </a:ln>
        </p:spPr>
        <p:txBody>
          <a:bodyPr wrap="square">
            <a:spAutoFit/>
          </a:bodyPr>
          <a:lstStyle/>
          <a:p>
            <a:pPr algn="ctr"/>
            <a:r>
              <a:rPr lang="en-US" sz="900" b="1" dirty="0">
                <a:solidFill>
                  <a:schemeClr val="bg1"/>
                </a:solidFill>
                <a:latin typeface="Amazon Ember"/>
                <a:ea typeface="Verdana" pitchFamily="34" charset="0"/>
                <a:cs typeface="Helvetica Neue"/>
              </a:rPr>
              <a:t>Amazon ECS CLUSTER</a:t>
            </a:r>
          </a:p>
        </p:txBody>
      </p:sp>
      <p:sp>
        <p:nvSpPr>
          <p:cNvPr id="13" name="Rounded Rectangle 12"/>
          <p:cNvSpPr/>
          <p:nvPr/>
        </p:nvSpPr>
        <p:spPr>
          <a:xfrm>
            <a:off x="1664759" y="983404"/>
            <a:ext cx="2278915" cy="2902452"/>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tx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4" name="Rounded Rectangle 13"/>
          <p:cNvSpPr/>
          <p:nvPr/>
        </p:nvSpPr>
        <p:spPr>
          <a:xfrm>
            <a:off x="4186256" y="1003323"/>
            <a:ext cx="2278915" cy="2900120"/>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tx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5" name="Rounded Rectangle 14"/>
          <p:cNvSpPr/>
          <p:nvPr/>
        </p:nvSpPr>
        <p:spPr>
          <a:xfrm>
            <a:off x="6706059" y="1000991"/>
            <a:ext cx="2176490" cy="2867278"/>
          </a:xfrm>
          <a:prstGeom prst="roundRect">
            <a:avLst>
              <a:gd name="adj" fmla="val 9818"/>
            </a:avLst>
          </a:prstGeom>
          <a:noFill/>
          <a:ln w="19050">
            <a:solidFill>
              <a:srgbClr val="F7981F"/>
            </a:solidFill>
            <a:prstDash val="lg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tx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6" name="TextBox 15"/>
          <p:cNvSpPr txBox="1"/>
          <p:nvPr/>
        </p:nvSpPr>
        <p:spPr>
          <a:xfrm>
            <a:off x="2102747" y="3913072"/>
            <a:ext cx="1402939" cy="492443"/>
          </a:xfrm>
          <a:prstGeom prst="rect">
            <a:avLst/>
          </a:prstGeom>
          <a:noFill/>
        </p:spPr>
        <p:txBody>
          <a:bodyPr wrap="square" rtlCol="0">
            <a:spAutoFit/>
          </a:bodyPr>
          <a:lstStyle/>
          <a:p>
            <a:pPr algn="ctr"/>
            <a:r>
              <a:rPr lang="en-US" sz="800" b="1" dirty="0">
                <a:solidFill>
                  <a:srgbClr val="F7981F"/>
                </a:solidFill>
                <a:latin typeface="Amazon Ember" panose="020B0603020204020204" pitchFamily="34" charset="0"/>
                <a:ea typeface="Amazon Ember" panose="020B0603020204020204" pitchFamily="34" charset="0"/>
                <a:cs typeface="Amazon Ember" panose="020B0603020204020204" pitchFamily="34" charset="0"/>
              </a:rPr>
              <a:t>Availability Zone #1</a:t>
            </a:r>
          </a:p>
          <a:p>
            <a:pPr algn="ctr"/>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17" name="TextBox 16"/>
          <p:cNvSpPr txBox="1"/>
          <p:nvPr/>
        </p:nvSpPr>
        <p:spPr>
          <a:xfrm>
            <a:off x="4624244" y="3913072"/>
            <a:ext cx="1402939" cy="492443"/>
          </a:xfrm>
          <a:prstGeom prst="rect">
            <a:avLst/>
          </a:prstGeom>
          <a:noFill/>
        </p:spPr>
        <p:txBody>
          <a:bodyPr wrap="square" rtlCol="0">
            <a:spAutoFit/>
          </a:bodyPr>
          <a:lstStyle/>
          <a:p>
            <a:pPr algn="ctr"/>
            <a:r>
              <a:rPr lang="en-US" sz="800" b="1" dirty="0">
                <a:solidFill>
                  <a:srgbClr val="F7981F"/>
                </a:solidFill>
                <a:latin typeface="Amazon Ember" panose="020B0603020204020204" pitchFamily="34" charset="0"/>
                <a:ea typeface="Amazon Ember" panose="020B0603020204020204" pitchFamily="34" charset="0"/>
                <a:cs typeface="Amazon Ember" panose="020B0603020204020204" pitchFamily="34" charset="0"/>
              </a:rPr>
              <a:t>Availability Zone #2</a:t>
            </a:r>
          </a:p>
          <a:p>
            <a:pPr algn="ctr"/>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18" name="TextBox 17"/>
          <p:cNvSpPr txBox="1"/>
          <p:nvPr/>
        </p:nvSpPr>
        <p:spPr>
          <a:xfrm>
            <a:off x="7092835" y="3913072"/>
            <a:ext cx="1402939" cy="215444"/>
          </a:xfrm>
          <a:prstGeom prst="rect">
            <a:avLst/>
          </a:prstGeom>
          <a:noFill/>
        </p:spPr>
        <p:txBody>
          <a:bodyPr wrap="square" rtlCol="0">
            <a:spAutoFit/>
          </a:bodyPr>
          <a:lstStyle/>
          <a:p>
            <a:pPr algn="ctr"/>
            <a:r>
              <a:rPr lang="en-US" sz="800" b="1" dirty="0">
                <a:solidFill>
                  <a:srgbClr val="F7981F"/>
                </a:solidFill>
                <a:latin typeface="Amazon Ember" panose="020B0603020204020204" pitchFamily="34" charset="0"/>
                <a:ea typeface="Amazon Ember" panose="020B0603020204020204" pitchFamily="34" charset="0"/>
                <a:cs typeface="Amazon Ember" panose="020B0603020204020204" pitchFamily="34" charset="0"/>
              </a:rPr>
              <a:t>Availability Zone #3</a:t>
            </a:r>
          </a:p>
        </p:txBody>
      </p:sp>
      <p:sp>
        <p:nvSpPr>
          <p:cNvPr id="57" name="Rounded Rectangle 56"/>
          <p:cNvSpPr/>
          <p:nvPr/>
        </p:nvSpPr>
        <p:spPr>
          <a:xfrm>
            <a:off x="4323699" y="1357534"/>
            <a:ext cx="1968018" cy="2411359"/>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9" name="TextBox 37"/>
          <p:cNvSpPr txBox="1">
            <a:spLocks noChangeArrowheads="1"/>
          </p:cNvSpPr>
          <p:nvPr/>
        </p:nvSpPr>
        <p:spPr bwMode="auto">
          <a:xfrm>
            <a:off x="4268913" y="995763"/>
            <a:ext cx="1555750" cy="369332"/>
          </a:xfrm>
          <a:prstGeom prst="rect">
            <a:avLst/>
          </a:prstGeom>
          <a:noFill/>
          <a:ln w="9525">
            <a:noFill/>
            <a:miter lim="800000"/>
            <a:headEnd/>
            <a:tailEnd/>
          </a:ln>
        </p:spPr>
        <p:txBody>
          <a:bodyPr>
            <a:spAutoFit/>
          </a:bodyPr>
          <a:lstStyle/>
          <a:p>
            <a:pPr algn="ctr"/>
            <a:r>
              <a:rPr lang="en-US" sz="9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Subnet 2  </a:t>
            </a:r>
          </a:p>
          <a:p>
            <a:pPr algn="ctr"/>
            <a:endParaRPr lang="en-US" sz="9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0" name="Rectangle 59"/>
          <p:cNvSpPr/>
          <p:nvPr/>
        </p:nvSpPr>
        <p:spPr>
          <a:xfrm>
            <a:off x="4713836" y="1131223"/>
            <a:ext cx="1039067" cy="246221"/>
          </a:xfrm>
          <a:prstGeom prst="rect">
            <a:avLst/>
          </a:prstGeom>
        </p:spPr>
        <p:txBody>
          <a:bodyPr wrap="none">
            <a:spAutoFit/>
          </a:bodyPr>
          <a:lstStyle/>
          <a:p>
            <a:r>
              <a:rPr lang="en-US" sz="1000" b="1" dirty="0">
                <a:solidFill>
                  <a:schemeClr val="bg2"/>
                </a:solidFill>
                <a:latin typeface="Amazon Ember" panose="020B0603020204020204" pitchFamily="34" charset="0"/>
                <a:ea typeface="Amazon Ember" panose="020B0603020204020204" pitchFamily="34" charset="0"/>
                <a:cs typeface="Amazon Ember" panose="020B0603020204020204" pitchFamily="34" charset="0"/>
              </a:rPr>
              <a:t>172.31.2.0/24</a:t>
            </a:r>
          </a:p>
        </p:txBody>
      </p:sp>
      <p:sp>
        <p:nvSpPr>
          <p:cNvPr id="146" name="Rounded Rectangle 145"/>
          <p:cNvSpPr/>
          <p:nvPr/>
        </p:nvSpPr>
        <p:spPr>
          <a:xfrm>
            <a:off x="899040" y="1413756"/>
            <a:ext cx="7802226" cy="1479597"/>
          </a:xfrm>
          <a:prstGeom prst="roundRect">
            <a:avLst>
              <a:gd name="adj" fmla="val 9818"/>
            </a:avLst>
          </a:prstGeom>
          <a:noFill/>
          <a:ln w="6350">
            <a:solidFill>
              <a:schemeClr val="accent6"/>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35" name="TextBox 37"/>
          <p:cNvSpPr txBox="1">
            <a:spLocks noChangeArrowheads="1"/>
          </p:cNvSpPr>
          <p:nvPr/>
        </p:nvSpPr>
        <p:spPr bwMode="auto">
          <a:xfrm>
            <a:off x="1694631" y="996597"/>
            <a:ext cx="1555750" cy="369332"/>
          </a:xfrm>
          <a:prstGeom prst="rect">
            <a:avLst/>
          </a:prstGeom>
          <a:noFill/>
          <a:ln w="9525">
            <a:noFill/>
            <a:miter lim="800000"/>
            <a:headEnd/>
            <a:tailEnd/>
          </a:ln>
        </p:spPr>
        <p:txBody>
          <a:bodyPr>
            <a:spAutoFit/>
          </a:bodyPr>
          <a:lstStyle/>
          <a:p>
            <a:pPr algn="ctr"/>
            <a:r>
              <a:rPr lang="en-US" sz="9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Subnet 1  </a:t>
            </a:r>
          </a:p>
          <a:p>
            <a:pPr algn="ctr"/>
            <a:endParaRPr lang="en-US" sz="900" b="1"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236" name="Rectangle 235"/>
          <p:cNvSpPr/>
          <p:nvPr/>
        </p:nvSpPr>
        <p:spPr>
          <a:xfrm>
            <a:off x="2127802" y="1146859"/>
            <a:ext cx="1039067" cy="246221"/>
          </a:xfrm>
          <a:prstGeom prst="rect">
            <a:avLst/>
          </a:prstGeom>
        </p:spPr>
        <p:txBody>
          <a:bodyPr wrap="none">
            <a:spAutoFit/>
          </a:bodyPr>
          <a:lstStyle/>
          <a:p>
            <a:r>
              <a:rPr lang="en-US" sz="1000" b="1" dirty="0">
                <a:solidFill>
                  <a:schemeClr val="bg2"/>
                </a:solidFill>
                <a:latin typeface="Amazon Ember" panose="020B0603020204020204" pitchFamily="34" charset="0"/>
                <a:ea typeface="Amazon Ember" panose="020B0603020204020204" pitchFamily="34" charset="0"/>
                <a:cs typeface="Amazon Ember" panose="020B0603020204020204" pitchFamily="34" charset="0"/>
              </a:rPr>
              <a:t>172.31.1.0/24</a:t>
            </a:r>
          </a:p>
        </p:txBody>
      </p:sp>
      <p:sp>
        <p:nvSpPr>
          <p:cNvPr id="237" name="TextBox 37"/>
          <p:cNvSpPr txBox="1">
            <a:spLocks noChangeArrowheads="1"/>
          </p:cNvSpPr>
          <p:nvPr/>
        </p:nvSpPr>
        <p:spPr bwMode="auto">
          <a:xfrm>
            <a:off x="6630678" y="976911"/>
            <a:ext cx="1555750" cy="369332"/>
          </a:xfrm>
          <a:prstGeom prst="rect">
            <a:avLst/>
          </a:prstGeom>
          <a:noFill/>
          <a:ln w="9525">
            <a:noFill/>
            <a:miter lim="800000"/>
            <a:headEnd/>
            <a:tailEnd/>
          </a:ln>
        </p:spPr>
        <p:txBody>
          <a:bodyPr>
            <a:spAutoFit/>
          </a:bodyPr>
          <a:lstStyle/>
          <a:p>
            <a:pPr algn="ctr"/>
            <a:r>
              <a:rPr lang="en-US" sz="9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Subnet</a:t>
            </a:r>
            <a:r>
              <a:rPr lang="en-US" sz="900" b="1" dirty="0">
                <a:latin typeface="Amazon Ember" panose="020B0603020204020204" pitchFamily="34" charset="0"/>
                <a:ea typeface="Amazon Ember" panose="020B0603020204020204" pitchFamily="34" charset="0"/>
                <a:cs typeface="Amazon Ember" panose="020B0603020204020204" pitchFamily="34" charset="0"/>
              </a:rPr>
              <a:t> </a:t>
            </a:r>
            <a:r>
              <a:rPr lang="en-US" sz="900" b="1"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3</a:t>
            </a:r>
            <a:r>
              <a:rPr lang="en-US" sz="900" b="1" dirty="0">
                <a:latin typeface="Amazon Ember" panose="020B0603020204020204" pitchFamily="34" charset="0"/>
                <a:ea typeface="Amazon Ember" panose="020B0603020204020204" pitchFamily="34" charset="0"/>
                <a:cs typeface="Amazon Ember" panose="020B0603020204020204" pitchFamily="34" charset="0"/>
              </a:rPr>
              <a:t> </a:t>
            </a:r>
          </a:p>
          <a:p>
            <a:pPr algn="ctr"/>
            <a:endParaRPr lang="en-US" sz="900" b="1"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238" name="Rectangle 237"/>
          <p:cNvSpPr/>
          <p:nvPr/>
        </p:nvSpPr>
        <p:spPr>
          <a:xfrm>
            <a:off x="7075601" y="1112371"/>
            <a:ext cx="1039067" cy="246221"/>
          </a:xfrm>
          <a:prstGeom prst="rect">
            <a:avLst/>
          </a:prstGeom>
        </p:spPr>
        <p:txBody>
          <a:bodyPr wrap="none">
            <a:spAutoFit/>
          </a:bodyPr>
          <a:lstStyle/>
          <a:p>
            <a:r>
              <a:rPr lang="en-US" sz="1000" b="1" dirty="0">
                <a:solidFill>
                  <a:schemeClr val="bg2"/>
                </a:solidFill>
                <a:latin typeface="Amazon Ember" panose="020B0603020204020204" pitchFamily="34" charset="0"/>
                <a:ea typeface="Amazon Ember" panose="020B0603020204020204" pitchFamily="34" charset="0"/>
                <a:cs typeface="Amazon Ember" panose="020B0603020204020204" pitchFamily="34" charset="0"/>
              </a:rPr>
              <a:t>172.31.3.0/24</a:t>
            </a:r>
          </a:p>
        </p:txBody>
      </p:sp>
      <p:sp>
        <p:nvSpPr>
          <p:cNvPr id="241" name="Rounded Rectangle 240"/>
          <p:cNvSpPr/>
          <p:nvPr/>
        </p:nvSpPr>
        <p:spPr>
          <a:xfrm>
            <a:off x="1806492" y="1346037"/>
            <a:ext cx="1968018" cy="2411359"/>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42" name="Rounded Rectangle 241"/>
          <p:cNvSpPr/>
          <p:nvPr/>
        </p:nvSpPr>
        <p:spPr>
          <a:xfrm>
            <a:off x="6795206" y="1357534"/>
            <a:ext cx="1968018" cy="2411359"/>
          </a:xfrm>
          <a:prstGeom prst="roundRect">
            <a:avLst>
              <a:gd name="adj" fmla="val 9818"/>
            </a:avLst>
          </a:prstGeom>
          <a:noFill/>
          <a:ln w="635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243" name="Picture 242"/>
          <p:cNvPicPr>
            <a:picLocks noChangeAspect="1"/>
          </p:cNvPicPr>
          <p:nvPr/>
        </p:nvPicPr>
        <p:blipFill>
          <a:blip r:embed="rId9"/>
          <a:stretch>
            <a:fillRect/>
          </a:stretch>
        </p:blipFill>
        <p:spPr>
          <a:xfrm>
            <a:off x="1904092" y="1191690"/>
            <a:ext cx="215900" cy="241300"/>
          </a:xfrm>
          <a:prstGeom prst="rect">
            <a:avLst/>
          </a:prstGeom>
        </p:spPr>
      </p:pic>
      <p:pic>
        <p:nvPicPr>
          <p:cNvPr id="288" name="Picture 287">
            <a:extLst>
              <a:ext uri="{FF2B5EF4-FFF2-40B4-BE49-F238E27FC236}">
                <a16:creationId xmlns:a16="http://schemas.microsoft.com/office/drawing/2014/main" id="{6385F7D3-8C77-4BE6-9CB9-820FB023E5E0}"/>
              </a:ext>
            </a:extLst>
          </p:cNvPr>
          <p:cNvPicPr>
            <a:picLocks noChangeAspect="1"/>
          </p:cNvPicPr>
          <p:nvPr/>
        </p:nvPicPr>
        <p:blipFill>
          <a:blip r:embed="rId9"/>
          <a:stretch>
            <a:fillRect/>
          </a:stretch>
        </p:blipFill>
        <p:spPr>
          <a:xfrm>
            <a:off x="4439153" y="1191690"/>
            <a:ext cx="215900" cy="241300"/>
          </a:xfrm>
          <a:prstGeom prst="rect">
            <a:avLst/>
          </a:prstGeom>
        </p:spPr>
      </p:pic>
      <p:pic>
        <p:nvPicPr>
          <p:cNvPr id="289" name="Picture 288">
            <a:extLst>
              <a:ext uri="{FF2B5EF4-FFF2-40B4-BE49-F238E27FC236}">
                <a16:creationId xmlns:a16="http://schemas.microsoft.com/office/drawing/2014/main" id="{5A614BE3-3713-4A90-9336-10B0C83B91C7}"/>
              </a:ext>
            </a:extLst>
          </p:cNvPr>
          <p:cNvPicPr>
            <a:picLocks noChangeAspect="1"/>
          </p:cNvPicPr>
          <p:nvPr/>
        </p:nvPicPr>
        <p:blipFill>
          <a:blip r:embed="rId9"/>
          <a:stretch>
            <a:fillRect/>
          </a:stretch>
        </p:blipFill>
        <p:spPr>
          <a:xfrm>
            <a:off x="6918186" y="1191690"/>
            <a:ext cx="215900" cy="241300"/>
          </a:xfrm>
          <a:prstGeom prst="rect">
            <a:avLst/>
          </a:prstGeom>
        </p:spPr>
      </p:pic>
      <p:grpSp>
        <p:nvGrpSpPr>
          <p:cNvPr id="9" name="Group 8">
            <a:extLst>
              <a:ext uri="{FF2B5EF4-FFF2-40B4-BE49-F238E27FC236}">
                <a16:creationId xmlns:a16="http://schemas.microsoft.com/office/drawing/2014/main" id="{D3190DBB-E91E-4A0A-9DF2-B21EA5BF15E6}"/>
              </a:ext>
            </a:extLst>
          </p:cNvPr>
          <p:cNvGrpSpPr/>
          <p:nvPr/>
        </p:nvGrpSpPr>
        <p:grpSpPr>
          <a:xfrm>
            <a:off x="974420" y="1477461"/>
            <a:ext cx="590870" cy="590870"/>
            <a:chOff x="3607389" y="4739763"/>
            <a:chExt cx="790575" cy="790575"/>
          </a:xfrm>
        </p:grpSpPr>
        <p:sp>
          <p:nvSpPr>
            <p:cNvPr id="269" name="Rectangle 268">
              <a:extLst>
                <a:ext uri="{FF2B5EF4-FFF2-40B4-BE49-F238E27FC236}">
                  <a16:creationId xmlns:a16="http://schemas.microsoft.com/office/drawing/2014/main" id="{108EE4B9-EE10-4F0F-8B5F-58390DA1EF5B}"/>
                </a:ext>
              </a:extLst>
            </p:cNvPr>
            <p:cNvSpPr/>
            <p:nvPr/>
          </p:nvSpPr>
          <p:spPr>
            <a:xfrm>
              <a:off x="3607389" y="4739763"/>
              <a:ext cx="790575" cy="790575"/>
            </a:xfrm>
            <a:prstGeom prst="rect">
              <a:avLst/>
            </a:prstGeom>
            <a:solidFill>
              <a:srgbClr val="4C3D26"/>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700" dirty="0">
                  <a:solidFill>
                    <a:srgbClr val="FFFFFF"/>
                  </a:solidFill>
                  <a:latin typeface="Amazon Ember" panose="020B0603020204020204" pitchFamily="34" charset="0"/>
                  <a:ea typeface="Amazon Ember" panose="020B0603020204020204" pitchFamily="34" charset="0"/>
                  <a:cs typeface="Amazon Ember" panose="020B0603020204020204" pitchFamily="34" charset="0"/>
                </a:rPr>
                <a:t>Web</a:t>
              </a:r>
            </a:p>
          </p:txBody>
        </p:sp>
        <p:grpSp>
          <p:nvGrpSpPr>
            <p:cNvPr id="270" name="Group 30">
              <a:extLst>
                <a:ext uri="{FF2B5EF4-FFF2-40B4-BE49-F238E27FC236}">
                  <a16:creationId xmlns:a16="http://schemas.microsoft.com/office/drawing/2014/main" id="{CBD37694-C7FA-495D-9BB8-675DA6383055}"/>
                </a:ext>
              </a:extLst>
            </p:cNvPr>
            <p:cNvGrpSpPr>
              <a:grpSpLocks noChangeAspect="1"/>
            </p:cNvGrpSpPr>
            <p:nvPr/>
          </p:nvGrpSpPr>
          <p:grpSpPr bwMode="auto">
            <a:xfrm>
              <a:off x="3840451" y="4839831"/>
              <a:ext cx="324450" cy="318734"/>
              <a:chOff x="5449" y="2282"/>
              <a:chExt cx="454" cy="446"/>
            </a:xfrm>
          </p:grpSpPr>
          <p:sp>
            <p:nvSpPr>
              <p:cNvPr id="271" name="Oval 31">
                <a:extLst>
                  <a:ext uri="{FF2B5EF4-FFF2-40B4-BE49-F238E27FC236}">
                    <a16:creationId xmlns:a16="http://schemas.microsoft.com/office/drawing/2014/main" id="{5D18CAEE-7A5F-4480-A5F2-E2EE2C4308DD}"/>
                  </a:ext>
                </a:extLst>
              </p:cNvPr>
              <p:cNvSpPr>
                <a:spLocks noChangeArrowheads="1"/>
              </p:cNvSpPr>
              <p:nvPr/>
            </p:nvSpPr>
            <p:spPr bwMode="auto">
              <a:xfrm>
                <a:off x="5457" y="2567"/>
                <a:ext cx="107" cy="1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272" name="Freeform 33">
                <a:extLst>
                  <a:ext uri="{FF2B5EF4-FFF2-40B4-BE49-F238E27FC236}">
                    <a16:creationId xmlns:a16="http://schemas.microsoft.com/office/drawing/2014/main" id="{F83B1320-BA12-474F-97A8-EB7AA9C768F7}"/>
                  </a:ext>
                </a:extLst>
              </p:cNvPr>
              <p:cNvSpPr>
                <a:spLocks noEditPoints="1"/>
              </p:cNvSpPr>
              <p:nvPr/>
            </p:nvSpPr>
            <p:spPr bwMode="auto">
              <a:xfrm>
                <a:off x="5449" y="2562"/>
                <a:ext cx="120" cy="120"/>
              </a:xfrm>
              <a:custGeom>
                <a:avLst/>
                <a:gdLst>
                  <a:gd name="T0" fmla="*/ 45 w 88"/>
                  <a:gd name="T1" fmla="*/ 11 h 88"/>
                  <a:gd name="T2" fmla="*/ 78 w 88"/>
                  <a:gd name="T3" fmla="*/ 44 h 88"/>
                  <a:gd name="T4" fmla="*/ 45 w 88"/>
                  <a:gd name="T5" fmla="*/ 80 h 88"/>
                  <a:gd name="T6" fmla="*/ 11 w 88"/>
                  <a:gd name="T7" fmla="*/ 44 h 88"/>
                  <a:gd name="T8" fmla="*/ 45 w 88"/>
                  <a:gd name="T9" fmla="*/ 11 h 88"/>
                  <a:gd name="T10" fmla="*/ 45 w 88"/>
                  <a:gd name="T11" fmla="*/ 0 h 88"/>
                  <a:gd name="T12" fmla="*/ 0 w 88"/>
                  <a:gd name="T13" fmla="*/ 44 h 88"/>
                  <a:gd name="T14" fmla="*/ 45 w 88"/>
                  <a:gd name="T15" fmla="*/ 88 h 88"/>
                  <a:gd name="T16" fmla="*/ 88 w 88"/>
                  <a:gd name="T17" fmla="*/ 44 h 88"/>
                  <a:gd name="T18" fmla="*/ 45 w 88"/>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5" y="11"/>
                    </a:moveTo>
                    <a:cubicBezTo>
                      <a:pt x="62" y="11"/>
                      <a:pt x="78" y="26"/>
                      <a:pt x="78" y="44"/>
                    </a:cubicBezTo>
                    <a:cubicBezTo>
                      <a:pt x="78" y="64"/>
                      <a:pt x="62" y="80"/>
                      <a:pt x="45" y="80"/>
                    </a:cubicBezTo>
                    <a:cubicBezTo>
                      <a:pt x="26" y="80"/>
                      <a:pt x="11" y="64"/>
                      <a:pt x="11" y="44"/>
                    </a:cubicBezTo>
                    <a:cubicBezTo>
                      <a:pt x="13" y="26"/>
                      <a:pt x="28" y="11"/>
                      <a:pt x="45" y="11"/>
                    </a:cubicBezTo>
                    <a:moveTo>
                      <a:pt x="45" y="0"/>
                    </a:moveTo>
                    <a:cubicBezTo>
                      <a:pt x="19" y="0"/>
                      <a:pt x="0" y="20"/>
                      <a:pt x="0" y="44"/>
                    </a:cubicBezTo>
                    <a:cubicBezTo>
                      <a:pt x="0" y="69"/>
                      <a:pt x="19" y="88"/>
                      <a:pt x="45" y="88"/>
                    </a:cubicBezTo>
                    <a:cubicBezTo>
                      <a:pt x="69" y="88"/>
                      <a:pt x="88" y="69"/>
                      <a:pt x="88" y="44"/>
                    </a:cubicBezTo>
                    <a:cubicBezTo>
                      <a:pt x="88" y="20"/>
                      <a:pt x="69" y="0"/>
                      <a:pt x="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273" name="Oval 34">
                <a:extLst>
                  <a:ext uri="{FF2B5EF4-FFF2-40B4-BE49-F238E27FC236}">
                    <a16:creationId xmlns:a16="http://schemas.microsoft.com/office/drawing/2014/main" id="{72814510-9978-47FE-B74C-DC00144D1F00}"/>
                  </a:ext>
                </a:extLst>
              </p:cNvPr>
              <p:cNvSpPr>
                <a:spLocks noChangeArrowheads="1"/>
              </p:cNvSpPr>
              <p:nvPr/>
            </p:nvSpPr>
            <p:spPr bwMode="auto">
              <a:xfrm>
                <a:off x="5623" y="2288"/>
                <a:ext cx="108" cy="1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274" name="Freeform 36">
                <a:extLst>
                  <a:ext uri="{FF2B5EF4-FFF2-40B4-BE49-F238E27FC236}">
                    <a16:creationId xmlns:a16="http://schemas.microsoft.com/office/drawing/2014/main" id="{D76D0445-BD89-41FD-9298-4649AB4A27B8}"/>
                  </a:ext>
                </a:extLst>
              </p:cNvPr>
              <p:cNvSpPr>
                <a:spLocks noEditPoints="1"/>
              </p:cNvSpPr>
              <p:nvPr/>
            </p:nvSpPr>
            <p:spPr bwMode="auto">
              <a:xfrm>
                <a:off x="5615" y="2282"/>
                <a:ext cx="122" cy="121"/>
              </a:xfrm>
              <a:custGeom>
                <a:avLst/>
                <a:gdLst>
                  <a:gd name="T0" fmla="*/ 46 w 89"/>
                  <a:gd name="T1" fmla="*/ 11 h 88"/>
                  <a:gd name="T2" fmla="*/ 78 w 89"/>
                  <a:gd name="T3" fmla="*/ 44 h 88"/>
                  <a:gd name="T4" fmla="*/ 46 w 89"/>
                  <a:gd name="T5" fmla="*/ 79 h 88"/>
                  <a:gd name="T6" fmla="*/ 11 w 89"/>
                  <a:gd name="T7" fmla="*/ 44 h 88"/>
                  <a:gd name="T8" fmla="*/ 46 w 89"/>
                  <a:gd name="T9" fmla="*/ 11 h 88"/>
                  <a:gd name="T10" fmla="*/ 46 w 89"/>
                  <a:gd name="T11" fmla="*/ 0 h 88"/>
                  <a:gd name="T12" fmla="*/ 0 w 89"/>
                  <a:gd name="T13" fmla="*/ 44 h 88"/>
                  <a:gd name="T14" fmla="*/ 46 w 89"/>
                  <a:gd name="T15" fmla="*/ 88 h 88"/>
                  <a:gd name="T16" fmla="*/ 89 w 89"/>
                  <a:gd name="T17" fmla="*/ 44 h 88"/>
                  <a:gd name="T18" fmla="*/ 46 w 89"/>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8">
                    <a:moveTo>
                      <a:pt x="46" y="11"/>
                    </a:moveTo>
                    <a:cubicBezTo>
                      <a:pt x="63" y="11"/>
                      <a:pt x="78" y="26"/>
                      <a:pt x="78" y="44"/>
                    </a:cubicBezTo>
                    <a:cubicBezTo>
                      <a:pt x="78" y="64"/>
                      <a:pt x="63" y="79"/>
                      <a:pt x="46" y="79"/>
                    </a:cubicBezTo>
                    <a:cubicBezTo>
                      <a:pt x="26" y="79"/>
                      <a:pt x="11" y="64"/>
                      <a:pt x="11" y="44"/>
                    </a:cubicBezTo>
                    <a:cubicBezTo>
                      <a:pt x="13" y="26"/>
                      <a:pt x="28" y="11"/>
                      <a:pt x="46" y="11"/>
                    </a:cubicBezTo>
                    <a:moveTo>
                      <a:pt x="46" y="0"/>
                    </a:moveTo>
                    <a:cubicBezTo>
                      <a:pt x="20" y="0"/>
                      <a:pt x="0" y="20"/>
                      <a:pt x="0" y="44"/>
                    </a:cubicBezTo>
                    <a:cubicBezTo>
                      <a:pt x="0" y="68"/>
                      <a:pt x="20" y="88"/>
                      <a:pt x="46" y="88"/>
                    </a:cubicBezTo>
                    <a:cubicBezTo>
                      <a:pt x="69" y="88"/>
                      <a:pt x="89" y="68"/>
                      <a:pt x="89" y="44"/>
                    </a:cubicBezTo>
                    <a:cubicBezTo>
                      <a:pt x="89" y="20"/>
                      <a:pt x="69" y="0"/>
                      <a:pt x="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275" name="Oval 37">
                <a:extLst>
                  <a:ext uri="{FF2B5EF4-FFF2-40B4-BE49-F238E27FC236}">
                    <a16:creationId xmlns:a16="http://schemas.microsoft.com/office/drawing/2014/main" id="{13878F3B-3DD0-43E3-AE3D-F305EA01E13D}"/>
                  </a:ext>
                </a:extLst>
              </p:cNvPr>
              <p:cNvSpPr>
                <a:spLocks noChangeArrowheads="1"/>
              </p:cNvSpPr>
              <p:nvPr/>
            </p:nvSpPr>
            <p:spPr bwMode="auto">
              <a:xfrm>
                <a:off x="5790" y="2567"/>
                <a:ext cx="107" cy="1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276" name="Freeform 39">
                <a:extLst>
                  <a:ext uri="{FF2B5EF4-FFF2-40B4-BE49-F238E27FC236}">
                    <a16:creationId xmlns:a16="http://schemas.microsoft.com/office/drawing/2014/main" id="{9C28FBCC-C013-4322-85FA-941C987C2485}"/>
                  </a:ext>
                </a:extLst>
              </p:cNvPr>
              <p:cNvSpPr>
                <a:spLocks noEditPoints="1"/>
              </p:cNvSpPr>
              <p:nvPr/>
            </p:nvSpPr>
            <p:spPr bwMode="auto">
              <a:xfrm>
                <a:off x="5782" y="2562"/>
                <a:ext cx="121" cy="120"/>
              </a:xfrm>
              <a:custGeom>
                <a:avLst/>
                <a:gdLst>
                  <a:gd name="T0" fmla="*/ 45 w 88"/>
                  <a:gd name="T1" fmla="*/ 11 h 88"/>
                  <a:gd name="T2" fmla="*/ 77 w 88"/>
                  <a:gd name="T3" fmla="*/ 44 h 88"/>
                  <a:gd name="T4" fmla="*/ 45 w 88"/>
                  <a:gd name="T5" fmla="*/ 80 h 88"/>
                  <a:gd name="T6" fmla="*/ 10 w 88"/>
                  <a:gd name="T7" fmla="*/ 44 h 88"/>
                  <a:gd name="T8" fmla="*/ 45 w 88"/>
                  <a:gd name="T9" fmla="*/ 11 h 88"/>
                  <a:gd name="T10" fmla="*/ 45 w 88"/>
                  <a:gd name="T11" fmla="*/ 0 h 88"/>
                  <a:gd name="T12" fmla="*/ 0 w 88"/>
                  <a:gd name="T13" fmla="*/ 44 h 88"/>
                  <a:gd name="T14" fmla="*/ 45 w 88"/>
                  <a:gd name="T15" fmla="*/ 88 h 88"/>
                  <a:gd name="T16" fmla="*/ 88 w 88"/>
                  <a:gd name="T17" fmla="*/ 44 h 88"/>
                  <a:gd name="T18" fmla="*/ 45 w 88"/>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5" y="11"/>
                    </a:moveTo>
                    <a:cubicBezTo>
                      <a:pt x="62" y="11"/>
                      <a:pt x="77" y="26"/>
                      <a:pt x="77" y="44"/>
                    </a:cubicBezTo>
                    <a:cubicBezTo>
                      <a:pt x="77" y="64"/>
                      <a:pt x="62" y="80"/>
                      <a:pt x="45" y="80"/>
                    </a:cubicBezTo>
                    <a:cubicBezTo>
                      <a:pt x="25" y="80"/>
                      <a:pt x="10" y="64"/>
                      <a:pt x="10" y="44"/>
                    </a:cubicBezTo>
                    <a:cubicBezTo>
                      <a:pt x="12" y="26"/>
                      <a:pt x="28" y="11"/>
                      <a:pt x="45" y="11"/>
                    </a:cubicBezTo>
                    <a:moveTo>
                      <a:pt x="45" y="0"/>
                    </a:moveTo>
                    <a:cubicBezTo>
                      <a:pt x="19" y="0"/>
                      <a:pt x="0" y="20"/>
                      <a:pt x="0" y="44"/>
                    </a:cubicBezTo>
                    <a:cubicBezTo>
                      <a:pt x="0" y="69"/>
                      <a:pt x="19" y="88"/>
                      <a:pt x="45" y="88"/>
                    </a:cubicBezTo>
                    <a:cubicBezTo>
                      <a:pt x="69" y="88"/>
                      <a:pt x="88" y="69"/>
                      <a:pt x="88" y="44"/>
                    </a:cubicBezTo>
                    <a:cubicBezTo>
                      <a:pt x="88" y="20"/>
                      <a:pt x="69" y="0"/>
                      <a:pt x="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277" name="Freeform 40">
                <a:extLst>
                  <a:ext uri="{FF2B5EF4-FFF2-40B4-BE49-F238E27FC236}">
                    <a16:creationId xmlns:a16="http://schemas.microsoft.com/office/drawing/2014/main" id="{26C05308-B2EA-49DA-B388-D16245CD99E4}"/>
                  </a:ext>
                </a:extLst>
              </p:cNvPr>
              <p:cNvSpPr>
                <a:spLocks/>
              </p:cNvSpPr>
              <p:nvPr/>
            </p:nvSpPr>
            <p:spPr bwMode="auto">
              <a:xfrm>
                <a:off x="5538" y="2670"/>
                <a:ext cx="221" cy="58"/>
              </a:xfrm>
              <a:custGeom>
                <a:avLst/>
                <a:gdLst>
                  <a:gd name="T0" fmla="*/ 161 w 161"/>
                  <a:gd name="T1" fmla="*/ 29 h 42"/>
                  <a:gd name="T2" fmla="*/ 101 w 161"/>
                  <a:gd name="T3" fmla="*/ 42 h 42"/>
                  <a:gd name="T4" fmla="*/ 0 w 161"/>
                  <a:gd name="T5" fmla="*/ 0 h 42"/>
                </a:gdLst>
                <a:ahLst/>
                <a:cxnLst>
                  <a:cxn ang="0">
                    <a:pos x="T0" y="T1"/>
                  </a:cxn>
                  <a:cxn ang="0">
                    <a:pos x="T2" y="T3"/>
                  </a:cxn>
                  <a:cxn ang="0">
                    <a:pos x="T4" y="T5"/>
                  </a:cxn>
                </a:cxnLst>
                <a:rect l="0" t="0" r="r" b="b"/>
                <a:pathLst>
                  <a:path w="161" h="42">
                    <a:moveTo>
                      <a:pt x="161" y="29"/>
                    </a:moveTo>
                    <a:cubicBezTo>
                      <a:pt x="143" y="37"/>
                      <a:pt x="123" y="42"/>
                      <a:pt x="101" y="42"/>
                    </a:cubicBezTo>
                    <a:cubicBezTo>
                      <a:pt x="62" y="42"/>
                      <a:pt x="26" y="26"/>
                      <a:pt x="0" y="0"/>
                    </a:cubicBezTo>
                  </a:path>
                </a:pathLst>
              </a:custGeom>
              <a:noFill/>
              <a:ln w="95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278" name="Freeform 41">
                <a:extLst>
                  <a:ext uri="{FF2B5EF4-FFF2-40B4-BE49-F238E27FC236}">
                    <a16:creationId xmlns:a16="http://schemas.microsoft.com/office/drawing/2014/main" id="{29399009-873D-492A-9F63-188EF9A47305}"/>
                  </a:ext>
                </a:extLst>
              </p:cNvPr>
              <p:cNvSpPr>
                <a:spLocks/>
              </p:cNvSpPr>
              <p:nvPr/>
            </p:nvSpPr>
            <p:spPr bwMode="auto">
              <a:xfrm>
                <a:off x="5771" y="2359"/>
                <a:ext cx="102" cy="215"/>
              </a:xfrm>
              <a:custGeom>
                <a:avLst/>
                <a:gdLst>
                  <a:gd name="T0" fmla="*/ 0 w 74"/>
                  <a:gd name="T1" fmla="*/ 0 h 157"/>
                  <a:gd name="T2" fmla="*/ 74 w 74"/>
                  <a:gd name="T3" fmla="*/ 126 h 157"/>
                  <a:gd name="T4" fmla="*/ 71 w 74"/>
                  <a:gd name="T5" fmla="*/ 157 h 157"/>
                </a:gdLst>
                <a:ahLst/>
                <a:cxnLst>
                  <a:cxn ang="0">
                    <a:pos x="T0" y="T1"/>
                  </a:cxn>
                  <a:cxn ang="0">
                    <a:pos x="T2" y="T3"/>
                  </a:cxn>
                  <a:cxn ang="0">
                    <a:pos x="T4" y="T5"/>
                  </a:cxn>
                </a:cxnLst>
                <a:rect l="0" t="0" r="r" b="b"/>
                <a:pathLst>
                  <a:path w="74" h="157">
                    <a:moveTo>
                      <a:pt x="0" y="0"/>
                    </a:moveTo>
                    <a:cubicBezTo>
                      <a:pt x="44" y="24"/>
                      <a:pt x="74" y="72"/>
                      <a:pt x="74" y="126"/>
                    </a:cubicBezTo>
                    <a:cubicBezTo>
                      <a:pt x="74" y="137"/>
                      <a:pt x="73" y="147"/>
                      <a:pt x="71" y="157"/>
                    </a:cubicBezTo>
                  </a:path>
                </a:pathLst>
              </a:custGeom>
              <a:noFill/>
              <a:ln w="95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279" name="Freeform 42">
                <a:extLst>
                  <a:ext uri="{FF2B5EF4-FFF2-40B4-BE49-F238E27FC236}">
                    <a16:creationId xmlns:a16="http://schemas.microsoft.com/office/drawing/2014/main" id="{DEA970CD-DD63-4D76-A335-2C157B3192DB}"/>
                  </a:ext>
                </a:extLst>
              </p:cNvPr>
              <p:cNvSpPr>
                <a:spLocks/>
              </p:cNvSpPr>
              <p:nvPr/>
            </p:nvSpPr>
            <p:spPr bwMode="auto">
              <a:xfrm>
                <a:off x="5482" y="2343"/>
                <a:ext cx="141" cy="182"/>
              </a:xfrm>
              <a:custGeom>
                <a:avLst/>
                <a:gdLst>
                  <a:gd name="T0" fmla="*/ 0 w 103"/>
                  <a:gd name="T1" fmla="*/ 133 h 133"/>
                  <a:gd name="T2" fmla="*/ 103 w 103"/>
                  <a:gd name="T3" fmla="*/ 0 h 133"/>
                </a:gdLst>
                <a:ahLst/>
                <a:cxnLst>
                  <a:cxn ang="0">
                    <a:pos x="T0" y="T1"/>
                  </a:cxn>
                  <a:cxn ang="0">
                    <a:pos x="T2" y="T3"/>
                  </a:cxn>
                </a:cxnLst>
                <a:rect l="0" t="0" r="r" b="b"/>
                <a:pathLst>
                  <a:path w="103" h="133">
                    <a:moveTo>
                      <a:pt x="0" y="133"/>
                    </a:moveTo>
                    <a:cubicBezTo>
                      <a:pt x="2" y="70"/>
                      <a:pt x="45" y="17"/>
                      <a:pt x="103" y="0"/>
                    </a:cubicBezTo>
                  </a:path>
                </a:pathLst>
              </a:custGeom>
              <a:noFill/>
              <a:ln w="95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grpSp>
      </p:grpSp>
      <p:grpSp>
        <p:nvGrpSpPr>
          <p:cNvPr id="7" name="Group 6">
            <a:extLst>
              <a:ext uri="{FF2B5EF4-FFF2-40B4-BE49-F238E27FC236}">
                <a16:creationId xmlns:a16="http://schemas.microsoft.com/office/drawing/2014/main" id="{DABBFF97-3BB2-4BB7-A69A-9D1FC10FF351}"/>
              </a:ext>
            </a:extLst>
          </p:cNvPr>
          <p:cNvGrpSpPr/>
          <p:nvPr/>
        </p:nvGrpSpPr>
        <p:grpSpPr>
          <a:xfrm>
            <a:off x="971684" y="2220822"/>
            <a:ext cx="590870" cy="590870"/>
            <a:chOff x="4528436" y="4739763"/>
            <a:chExt cx="790575" cy="790575"/>
          </a:xfrm>
        </p:grpSpPr>
        <p:sp>
          <p:nvSpPr>
            <p:cNvPr id="251" name="Rectangle 250">
              <a:extLst>
                <a:ext uri="{FF2B5EF4-FFF2-40B4-BE49-F238E27FC236}">
                  <a16:creationId xmlns:a16="http://schemas.microsoft.com/office/drawing/2014/main" id="{D4EAB857-FB8F-4BF3-BD1C-024E03E35208}"/>
                </a:ext>
              </a:extLst>
            </p:cNvPr>
            <p:cNvSpPr/>
            <p:nvPr/>
          </p:nvSpPr>
          <p:spPr>
            <a:xfrm>
              <a:off x="4528436" y="4739763"/>
              <a:ext cx="790575" cy="790575"/>
            </a:xfrm>
            <a:prstGeom prst="rect">
              <a:avLst/>
            </a:prstGeom>
            <a:solidFill>
              <a:srgbClr val="36482A"/>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mazon Ember" panose="020B0603020204020204" pitchFamily="34" charset="0"/>
                  <a:ea typeface="Amazon Ember" panose="020B0603020204020204" pitchFamily="34" charset="0"/>
                  <a:cs typeface="Amazon Ember" panose="020B0603020204020204" pitchFamily="34" charset="0"/>
                </a:rPr>
                <a:t>Shopping</a:t>
              </a:r>
              <a:r>
                <a:rPr kumimoji="0" lang="en-US" sz="700" b="0" i="0" u="none" strike="noStrike" kern="1200" cap="none" spc="0" normalizeH="0" noProof="0" dirty="0">
                  <a:ln>
                    <a:noFill/>
                  </a:ln>
                  <a:solidFill>
                    <a:srgbClr val="FFFFFF"/>
                  </a:solidFill>
                  <a:effectLst/>
                  <a:uLnTx/>
                  <a:uFillTx/>
                  <a:latin typeface="Amazon Ember" panose="020B0603020204020204" pitchFamily="34" charset="0"/>
                  <a:ea typeface="Amazon Ember" panose="020B0603020204020204" pitchFamily="34" charset="0"/>
                  <a:cs typeface="Amazon Ember" panose="020B0603020204020204" pitchFamily="34" charset="0"/>
                </a:rPr>
                <a:t> Cart</a:t>
              </a:r>
              <a:endParaRPr kumimoji="0" lang="en-US" sz="700" b="0" i="0" u="none" strike="noStrike" kern="1200" cap="none" spc="0" normalizeH="0" baseline="0" noProof="0" dirty="0">
                <a:ln>
                  <a:noFill/>
                </a:ln>
                <a:solidFill>
                  <a:srgbClr val="FFFFFF"/>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252" name="Group 251">
              <a:extLst>
                <a:ext uri="{FF2B5EF4-FFF2-40B4-BE49-F238E27FC236}">
                  <a16:creationId xmlns:a16="http://schemas.microsoft.com/office/drawing/2014/main" id="{94879171-DC7C-4CAE-A6B6-CEF973FDE92D}"/>
                </a:ext>
              </a:extLst>
            </p:cNvPr>
            <p:cNvGrpSpPr/>
            <p:nvPr/>
          </p:nvGrpSpPr>
          <p:grpSpPr>
            <a:xfrm>
              <a:off x="4720148" y="4870777"/>
              <a:ext cx="325011" cy="298656"/>
              <a:chOff x="8966201" y="5446713"/>
              <a:chExt cx="541338" cy="511175"/>
            </a:xfrm>
          </p:grpSpPr>
          <p:sp>
            <p:nvSpPr>
              <p:cNvPr id="253" name="Freeform 115">
                <a:extLst>
                  <a:ext uri="{FF2B5EF4-FFF2-40B4-BE49-F238E27FC236}">
                    <a16:creationId xmlns:a16="http://schemas.microsoft.com/office/drawing/2014/main" id="{BB967484-4488-4DCD-836E-5B5FB5CD80CA}"/>
                  </a:ext>
                </a:extLst>
              </p:cNvPr>
              <p:cNvSpPr>
                <a:spLocks noEditPoints="1"/>
              </p:cNvSpPr>
              <p:nvPr/>
            </p:nvSpPr>
            <p:spPr bwMode="auto">
              <a:xfrm>
                <a:off x="9070976" y="5551488"/>
                <a:ext cx="436563" cy="260350"/>
              </a:xfrm>
              <a:custGeom>
                <a:avLst/>
                <a:gdLst>
                  <a:gd name="T0" fmla="*/ 48 w 275"/>
                  <a:gd name="T1" fmla="*/ 161 h 164"/>
                  <a:gd name="T2" fmla="*/ 239 w 275"/>
                  <a:gd name="T3" fmla="*/ 161 h 164"/>
                  <a:gd name="T4" fmla="*/ 275 w 275"/>
                  <a:gd name="T5" fmla="*/ 0 h 164"/>
                  <a:gd name="T6" fmla="*/ 0 w 275"/>
                  <a:gd name="T7" fmla="*/ 0 h 164"/>
                  <a:gd name="T8" fmla="*/ 48 w 275"/>
                  <a:gd name="T9" fmla="*/ 164 h 164"/>
                  <a:gd name="T10" fmla="*/ 48 w 275"/>
                  <a:gd name="T11" fmla="*/ 164 h 164"/>
                </a:gdLst>
                <a:ahLst/>
                <a:cxnLst>
                  <a:cxn ang="0">
                    <a:pos x="T0" y="T1"/>
                  </a:cxn>
                  <a:cxn ang="0">
                    <a:pos x="T2" y="T3"/>
                  </a:cxn>
                  <a:cxn ang="0">
                    <a:pos x="T4" y="T5"/>
                  </a:cxn>
                  <a:cxn ang="0">
                    <a:pos x="T6" y="T7"/>
                  </a:cxn>
                  <a:cxn ang="0">
                    <a:pos x="T8" y="T9"/>
                  </a:cxn>
                  <a:cxn ang="0">
                    <a:pos x="T10" y="T11"/>
                  </a:cxn>
                </a:cxnLst>
                <a:rect l="0" t="0" r="r" b="b"/>
                <a:pathLst>
                  <a:path w="275" h="164">
                    <a:moveTo>
                      <a:pt x="48" y="161"/>
                    </a:moveTo>
                    <a:lnTo>
                      <a:pt x="239" y="161"/>
                    </a:lnTo>
                    <a:lnTo>
                      <a:pt x="275" y="0"/>
                    </a:lnTo>
                    <a:lnTo>
                      <a:pt x="0" y="0"/>
                    </a:lnTo>
                    <a:moveTo>
                      <a:pt x="48" y="164"/>
                    </a:moveTo>
                    <a:lnTo>
                      <a:pt x="48" y="164"/>
                    </a:lnTo>
                  </a:path>
                </a:pathLst>
              </a:custGeom>
              <a:noFill/>
              <a:ln w="952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7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254" name="Oval 116">
                <a:extLst>
                  <a:ext uri="{FF2B5EF4-FFF2-40B4-BE49-F238E27FC236}">
                    <a16:creationId xmlns:a16="http://schemas.microsoft.com/office/drawing/2014/main" id="{988AAEB6-610E-4DE7-8F06-612E65DE340F}"/>
                  </a:ext>
                </a:extLst>
              </p:cNvPr>
              <p:cNvSpPr>
                <a:spLocks noChangeArrowheads="1"/>
              </p:cNvSpPr>
              <p:nvPr/>
            </p:nvSpPr>
            <p:spPr bwMode="auto">
              <a:xfrm>
                <a:off x="9136063" y="5875338"/>
                <a:ext cx="82550" cy="82550"/>
              </a:xfrm>
              <a:prstGeom prst="ellipse">
                <a:avLst/>
              </a:prstGeom>
              <a:noFill/>
              <a:ln w="952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7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255" name="Oval 117">
                <a:extLst>
                  <a:ext uri="{FF2B5EF4-FFF2-40B4-BE49-F238E27FC236}">
                    <a16:creationId xmlns:a16="http://schemas.microsoft.com/office/drawing/2014/main" id="{62EEFD08-71C2-4CB1-AE6C-704EBD3A6668}"/>
                  </a:ext>
                </a:extLst>
              </p:cNvPr>
              <p:cNvSpPr>
                <a:spLocks noChangeArrowheads="1"/>
              </p:cNvSpPr>
              <p:nvPr/>
            </p:nvSpPr>
            <p:spPr bwMode="auto">
              <a:xfrm>
                <a:off x="9353551" y="5875338"/>
                <a:ext cx="82550" cy="82550"/>
              </a:xfrm>
              <a:prstGeom prst="ellipse">
                <a:avLst/>
              </a:prstGeom>
              <a:noFill/>
              <a:ln w="952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7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256" name="Line 118">
                <a:extLst>
                  <a:ext uri="{FF2B5EF4-FFF2-40B4-BE49-F238E27FC236}">
                    <a16:creationId xmlns:a16="http://schemas.microsoft.com/office/drawing/2014/main" id="{47D0DBE4-0BCF-43B2-8E82-4E8F0F81A7E7}"/>
                  </a:ext>
                </a:extLst>
              </p:cNvPr>
              <p:cNvSpPr>
                <a:spLocks noChangeShapeType="1"/>
              </p:cNvSpPr>
              <p:nvPr/>
            </p:nvSpPr>
            <p:spPr bwMode="auto">
              <a:xfrm>
                <a:off x="9166226" y="5894388"/>
                <a:ext cx="0" cy="0"/>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7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257" name="Line 119">
                <a:extLst>
                  <a:ext uri="{FF2B5EF4-FFF2-40B4-BE49-F238E27FC236}">
                    <a16:creationId xmlns:a16="http://schemas.microsoft.com/office/drawing/2014/main" id="{D1AF83FE-7C17-4830-BFE9-B40055391D17}"/>
                  </a:ext>
                </a:extLst>
              </p:cNvPr>
              <p:cNvSpPr>
                <a:spLocks noChangeShapeType="1"/>
              </p:cNvSpPr>
              <p:nvPr/>
            </p:nvSpPr>
            <p:spPr bwMode="auto">
              <a:xfrm>
                <a:off x="9142413" y="5799138"/>
                <a:ext cx="0" cy="0"/>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7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258" name="Freeform 120">
                <a:extLst>
                  <a:ext uri="{FF2B5EF4-FFF2-40B4-BE49-F238E27FC236}">
                    <a16:creationId xmlns:a16="http://schemas.microsoft.com/office/drawing/2014/main" id="{ED507814-5581-4DCB-8F26-274D1D110005}"/>
                  </a:ext>
                </a:extLst>
              </p:cNvPr>
              <p:cNvSpPr>
                <a:spLocks/>
              </p:cNvSpPr>
              <p:nvPr/>
            </p:nvSpPr>
            <p:spPr bwMode="auto">
              <a:xfrm>
                <a:off x="8966201" y="5446713"/>
                <a:ext cx="195263" cy="428625"/>
              </a:xfrm>
              <a:custGeom>
                <a:avLst/>
                <a:gdLst>
                  <a:gd name="T0" fmla="*/ 123 w 123"/>
                  <a:gd name="T1" fmla="*/ 270 h 270"/>
                  <a:gd name="T2" fmla="*/ 55 w 123"/>
                  <a:gd name="T3" fmla="*/ 0 h 270"/>
                  <a:gd name="T4" fmla="*/ 0 w 123"/>
                  <a:gd name="T5" fmla="*/ 0 h 270"/>
                </a:gdLst>
                <a:ahLst/>
                <a:cxnLst>
                  <a:cxn ang="0">
                    <a:pos x="T0" y="T1"/>
                  </a:cxn>
                  <a:cxn ang="0">
                    <a:pos x="T2" y="T3"/>
                  </a:cxn>
                  <a:cxn ang="0">
                    <a:pos x="T4" y="T5"/>
                  </a:cxn>
                </a:cxnLst>
                <a:rect l="0" t="0" r="r" b="b"/>
                <a:pathLst>
                  <a:path w="123" h="270">
                    <a:moveTo>
                      <a:pt x="123" y="270"/>
                    </a:moveTo>
                    <a:lnTo>
                      <a:pt x="55" y="0"/>
                    </a:lnTo>
                    <a:lnTo>
                      <a:pt x="0" y="0"/>
                    </a:lnTo>
                  </a:path>
                </a:pathLst>
              </a:custGeom>
              <a:noFill/>
              <a:ln w="952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7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259" name="Line 121">
                <a:extLst>
                  <a:ext uri="{FF2B5EF4-FFF2-40B4-BE49-F238E27FC236}">
                    <a16:creationId xmlns:a16="http://schemas.microsoft.com/office/drawing/2014/main" id="{BFBC5B0D-3E4C-465F-A766-41522E9927DB}"/>
                  </a:ext>
                </a:extLst>
              </p:cNvPr>
              <p:cNvSpPr>
                <a:spLocks noChangeShapeType="1"/>
              </p:cNvSpPr>
              <p:nvPr/>
            </p:nvSpPr>
            <p:spPr bwMode="auto">
              <a:xfrm>
                <a:off x="9177338" y="5875338"/>
                <a:ext cx="217488" cy="0"/>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700" dirty="0">
                  <a:latin typeface="Amazon Ember" panose="020B0603020204020204" pitchFamily="34" charset="0"/>
                  <a:ea typeface="Amazon Ember" panose="020B0603020204020204" pitchFamily="34" charset="0"/>
                  <a:cs typeface="Amazon Ember" panose="020B0603020204020204" pitchFamily="34" charset="0"/>
                </a:endParaRPr>
              </a:p>
            </p:txBody>
          </p:sp>
        </p:grpSp>
      </p:grpSp>
    </p:spTree>
    <p:extLst>
      <p:ext uri="{BB962C8B-B14F-4D97-AF65-F5344CB8AC3E}">
        <p14:creationId xmlns:p14="http://schemas.microsoft.com/office/powerpoint/2010/main" val="110015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ckTemplate-AW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50000"/>
          </a:schemeClr>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WS_Deck_Template.potx" id="{956C5B2E-0233-4212-9383-50A039694C0C}" vid="{0176EEA5-D87D-4097-B356-86DC884F45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6A3D6C04DFD740953BA1B2B9E62D60" ma:contentTypeVersion="0" ma:contentTypeDescription="Create a new document." ma:contentTypeScope="" ma:versionID="26617cd14cd3af163c0e97ff614e520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05B35A6-8B52-46A5-AE45-B98C6459DC10}">
  <ds:schemaRefs>
    <ds:schemaRef ds:uri="http://schemas.microsoft.com/sharepoint/v3/contenttype/forms"/>
  </ds:schemaRefs>
</ds:datastoreItem>
</file>

<file path=customXml/itemProps2.xml><?xml version="1.0" encoding="utf-8"?>
<ds:datastoreItem xmlns:ds="http://schemas.openxmlformats.org/officeDocument/2006/customXml" ds:itemID="{51A3258A-222C-4488-825E-7520D001F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597C89A-FD0C-431E-81F6-90225B937683}">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Berlin</Template>
  <TotalTime>2927</TotalTime>
  <Words>1371</Words>
  <Application>Microsoft Macintosh PowerPoint</Application>
  <PresentationFormat>On-screen Show (16:9)</PresentationFormat>
  <Paragraphs>210</Paragraphs>
  <Slides>22</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Amazon Ember</vt:lpstr>
      <vt:lpstr>Amazon Ember Heavy</vt:lpstr>
      <vt:lpstr>Amazon Ember Light</vt:lpstr>
      <vt:lpstr>Amazon Ember Regular</vt:lpstr>
      <vt:lpstr>Arial</vt:lpstr>
      <vt:lpstr>Calibri</vt:lpstr>
      <vt:lpstr>Consolas</vt:lpstr>
      <vt:lpstr>Helvetica Light</vt:lpstr>
      <vt:lpstr>Helvetica Neue</vt:lpstr>
      <vt:lpstr>Lucida Console</vt:lpstr>
      <vt:lpstr>Lucida Sans Unicode</vt:lpstr>
      <vt:lpstr>Mangal</vt:lpstr>
      <vt:lpstr>Verdana</vt:lpstr>
      <vt:lpstr>DeckTemplate-AWS</vt:lpstr>
      <vt:lpstr>PowerPoint Presentation</vt:lpstr>
      <vt:lpstr>PowerPoint Presentation</vt:lpstr>
      <vt:lpstr>A Typical Application with Microservices</vt:lpstr>
      <vt:lpstr>Microservices and Containers</vt:lpstr>
      <vt:lpstr>Running Containers</vt:lpstr>
      <vt:lpstr>Running Containers at Scale</vt:lpstr>
      <vt:lpstr>Running Containers on AWS</vt:lpstr>
      <vt:lpstr>Running Containers with ECS</vt:lpstr>
      <vt:lpstr>PowerPoint Presentation</vt:lpstr>
      <vt:lpstr>PowerPoint Presentation</vt:lpstr>
      <vt:lpstr>EKS Core Tenets</vt:lpstr>
      <vt:lpstr>PowerPoint Presentation</vt:lpstr>
      <vt:lpstr>Application Deployment using Helm on Kubernetes</vt:lpstr>
      <vt:lpstr>AWS CodePipeline – CI/CD with Kubernetes</vt:lpstr>
      <vt:lpstr>PowerPoint Presentation</vt:lpstr>
      <vt:lpstr>Spectrum of Serverless at AWS</vt:lpstr>
      <vt:lpstr>Serverless Application Model</vt:lpstr>
      <vt:lpstr>Deployment using AWS Lambda</vt:lpstr>
      <vt:lpstr>PowerPoint Presentation</vt:lpstr>
      <vt:lpstr>X-Ray Service</vt:lpstr>
      <vt:lpstr>PowerPoint Presentation</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148</cp:revision>
  <dcterms:created xsi:type="dcterms:W3CDTF">2015-11-23T23:45:57Z</dcterms:created>
  <dcterms:modified xsi:type="dcterms:W3CDTF">2018-04-02T23:28:26Z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0x010100D26A3D6C04DFD740953BA1B2B9E62D60</vt:lpwstr>
  </property>
</Properties>
</file>