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69" r:id="rId2"/>
    <p:sldMasterId id="2147483682" r:id="rId3"/>
  </p:sldMasterIdLst>
  <p:notesMasterIdLst>
    <p:notesMasterId r:id="rId1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aven Pro" pitchFamily="2" charset="77"/>
      <p:regular r:id="rId23"/>
      <p:bold r:id="rId24"/>
    </p:embeddedFont>
    <p:embeddedFont>
      <p:font typeface="Maven Pro Regular" pitchFamily="2" charset="77"/>
      <p:regular r:id="rId25"/>
      <p:bold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1" roundtripDataSignature="AMtx7mgS5+qh/gxPNbMaBPMM/2h4cD+s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4EDD979-3976-4568-9F4B-9DFDF9FA3F7F}">
  <a:tblStyle styleId="{74EDD979-3976-4568-9F4B-9DFDF9FA3F7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68299"/>
  </p:normalViewPr>
  <p:slideViewPr>
    <p:cSldViewPr snapToGrid="0">
      <p:cViewPr varScale="1">
        <p:scale>
          <a:sx n="85" d="100"/>
          <a:sy n="85" d="100"/>
        </p:scale>
        <p:origin x="213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customschemas.google.com/relationships/presentationmetadata" Target="meta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7739bdf266_0_5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7739bdf266_0_5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4" name="Google Shape;384;p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7739bdf266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g7739bdf266_0_2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1" name="Google Shape;391;g7739bdf266_0_2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7739bdf266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g7739bdf266_0_2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9" name="Google Shape;399;g7739bdf266_0_2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6" name="Google Shape;406;p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7" name="Google Shape;407;p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7739bdf266_0_6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7739bdf266_0_6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7739bdf266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g7739bdf266_0_81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4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g7739bdf266_0_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" name="Google Shape;311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20" name="Google Shape;320;p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7739bdf266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g7739bdf266_0_299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4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7739bdf266_0_2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p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2" name="Google Shape;342;p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73f7caeba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g73f7caeba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49" name="Google Shape;349;g73f7caeba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73f7caebaf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g73f7caebaf_0_2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8" name="Google Shape;358;g73f7caebaf_0_2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7739bdf266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g7739bdf266_0_274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4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g7739bdf266_0_2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Divider Sun Right">
  <p:cSld name="6_Divider Sun Righ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8"/>
          <p:cNvSpPr txBox="1">
            <a:spLocks noGrp="1"/>
          </p:cNvSpPr>
          <p:nvPr>
            <p:ph type="subTitle" idx="1"/>
          </p:nvPr>
        </p:nvSpPr>
        <p:spPr>
          <a:xfrm>
            <a:off x="7477046" y="3654890"/>
            <a:ext cx="3370936" cy="1070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68"/>
          <p:cNvSpPr txBox="1">
            <a:spLocks noGrp="1"/>
          </p:cNvSpPr>
          <p:nvPr>
            <p:ph type="ctrTitle"/>
          </p:nvPr>
        </p:nvSpPr>
        <p:spPr>
          <a:xfrm>
            <a:off x="7478039" y="1805640"/>
            <a:ext cx="3370936" cy="18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Divider Sun Right">
  <p:cSld name="4_Divider Sun Righ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31"/>
          <p:cNvSpPr txBox="1">
            <a:spLocks noGrp="1"/>
          </p:cNvSpPr>
          <p:nvPr>
            <p:ph type="subTitle" idx="1"/>
          </p:nvPr>
        </p:nvSpPr>
        <p:spPr>
          <a:xfrm>
            <a:off x="7477046" y="3654890"/>
            <a:ext cx="3370800" cy="10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ctrTitle"/>
          </p:nvPr>
        </p:nvSpPr>
        <p:spPr>
          <a:xfrm>
            <a:off x="7478039" y="1805640"/>
            <a:ext cx="3370800" cy="18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ext Bullets Blk with Sun">
  <p:cSld name="3_Text Bullets Blk with Su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A021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32"/>
          <p:cNvSpPr txBox="1">
            <a:spLocks noGrp="1"/>
          </p:cNvSpPr>
          <p:nvPr>
            <p:ph type="ftr" idx="11"/>
          </p:nvPr>
        </p:nvSpPr>
        <p:spPr>
          <a:xfrm>
            <a:off x="4038600" y="704263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0" name="Google Shape;70;p32"/>
          <p:cNvCxnSpPr/>
          <p:nvPr/>
        </p:nvCxnSpPr>
        <p:spPr>
          <a:xfrm>
            <a:off x="11125562" y="6449496"/>
            <a:ext cx="0" cy="296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1" name="Google Shape;71;p32"/>
          <p:cNvSpPr txBox="1">
            <a:spLocks noGrp="1"/>
          </p:cNvSpPr>
          <p:nvPr>
            <p:ph type="body" idx="1"/>
          </p:nvPr>
        </p:nvSpPr>
        <p:spPr>
          <a:xfrm>
            <a:off x="1223023" y="1632480"/>
            <a:ext cx="9265500" cy="37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title"/>
          </p:nvPr>
        </p:nvSpPr>
        <p:spPr>
          <a:xfrm>
            <a:off x="1274367" y="313286"/>
            <a:ext cx="784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9884780" y="6165304"/>
            <a:ext cx="1269600" cy="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4" name="Google Shape;74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72464" y="5877272"/>
            <a:ext cx="692435" cy="795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Bullets Blk with Sun">
  <p:cSld name="Text Bullets Blk with Su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A021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33"/>
          <p:cNvSpPr txBox="1">
            <a:spLocks noGrp="1"/>
          </p:cNvSpPr>
          <p:nvPr>
            <p:ph type="ftr" idx="11"/>
          </p:nvPr>
        </p:nvSpPr>
        <p:spPr>
          <a:xfrm>
            <a:off x="4038600" y="704263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body" idx="1"/>
          </p:nvPr>
        </p:nvSpPr>
        <p:spPr>
          <a:xfrm>
            <a:off x="1343025" y="0"/>
            <a:ext cx="4792800" cy="53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body" idx="2"/>
          </p:nvPr>
        </p:nvSpPr>
        <p:spPr>
          <a:xfrm>
            <a:off x="7499682" y="3535224"/>
            <a:ext cx="3348900" cy="16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title"/>
          </p:nvPr>
        </p:nvSpPr>
        <p:spPr>
          <a:xfrm>
            <a:off x="7499682" y="1773238"/>
            <a:ext cx="3348900" cy="17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sldNum" idx="12"/>
          </p:nvPr>
        </p:nvSpPr>
        <p:spPr>
          <a:xfrm>
            <a:off x="9884780" y="6165304"/>
            <a:ext cx="1269600" cy="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2" name="Google Shape;82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72464" y="5877272"/>
            <a:ext cx="692435" cy="795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ext Bullets Blk with Sun">
  <p:cSld name="2_Text Bullets Blk with Su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4038600" y="704263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body" idx="1"/>
          </p:nvPr>
        </p:nvSpPr>
        <p:spPr>
          <a:xfrm>
            <a:off x="1343025" y="0"/>
            <a:ext cx="4792800" cy="53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34"/>
          <p:cNvSpPr txBox="1">
            <a:spLocks noGrp="1"/>
          </p:cNvSpPr>
          <p:nvPr>
            <p:ph type="body" idx="2"/>
          </p:nvPr>
        </p:nvSpPr>
        <p:spPr>
          <a:xfrm>
            <a:off x="7499682" y="3535224"/>
            <a:ext cx="3348900" cy="16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0419"/>
              </a:buClr>
              <a:buSzPts val="1800"/>
              <a:buNone/>
              <a:defRPr sz="1800">
                <a:solidFill>
                  <a:srgbClr val="02041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34"/>
          <p:cNvSpPr txBox="1">
            <a:spLocks noGrp="1"/>
          </p:cNvSpPr>
          <p:nvPr>
            <p:ph type="title"/>
          </p:nvPr>
        </p:nvSpPr>
        <p:spPr>
          <a:xfrm>
            <a:off x="7499682" y="1773238"/>
            <a:ext cx="3348900" cy="17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0419"/>
              </a:buClr>
              <a:buSzPts val="4400"/>
              <a:buFont typeface="Calibri"/>
              <a:buNone/>
              <a:defRPr>
                <a:solidFill>
                  <a:srgbClr val="02041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4"/>
          <p:cNvSpPr txBox="1">
            <a:spLocks noGrp="1"/>
          </p:cNvSpPr>
          <p:nvPr>
            <p:ph type="dt" idx="10"/>
          </p:nvPr>
        </p:nvSpPr>
        <p:spPr>
          <a:xfrm>
            <a:off x="1271464" y="7101408"/>
            <a:ext cx="10839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4"/>
          <p:cNvSpPr txBox="1">
            <a:spLocks noGrp="1"/>
          </p:cNvSpPr>
          <p:nvPr>
            <p:ph type="sldNum" idx="12"/>
          </p:nvPr>
        </p:nvSpPr>
        <p:spPr>
          <a:xfrm>
            <a:off x="9884780" y="6165304"/>
            <a:ext cx="1269600" cy="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0" name="Google Shape;90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72464" y="5877272"/>
            <a:ext cx="692436" cy="795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 Sllde BLK">
  <p:cSld name="2_Image Sllde BL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A021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35"/>
          <p:cNvSpPr txBox="1">
            <a:spLocks noGrp="1"/>
          </p:cNvSpPr>
          <p:nvPr>
            <p:ph type="body" idx="1"/>
          </p:nvPr>
        </p:nvSpPr>
        <p:spPr>
          <a:xfrm>
            <a:off x="7500129" y="3535224"/>
            <a:ext cx="3348900" cy="16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5"/>
          <p:cNvSpPr txBox="1">
            <a:spLocks noGrp="1"/>
          </p:cNvSpPr>
          <p:nvPr>
            <p:ph type="ftr" idx="11"/>
          </p:nvPr>
        </p:nvSpPr>
        <p:spPr>
          <a:xfrm>
            <a:off x="4038600" y="704263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5"/>
          <p:cNvSpPr txBox="1">
            <a:spLocks noGrp="1"/>
          </p:cNvSpPr>
          <p:nvPr>
            <p:ph type="title"/>
          </p:nvPr>
        </p:nvSpPr>
        <p:spPr>
          <a:xfrm>
            <a:off x="7500129" y="1773238"/>
            <a:ext cx="3348900" cy="17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5"/>
          <p:cNvSpPr>
            <a:spLocks noGrp="1"/>
          </p:cNvSpPr>
          <p:nvPr>
            <p:ph type="chart" idx="2"/>
          </p:nvPr>
        </p:nvSpPr>
        <p:spPr>
          <a:xfrm>
            <a:off x="1343025" y="1091889"/>
            <a:ext cx="4932000" cy="42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35"/>
          <p:cNvSpPr txBox="1">
            <a:spLocks noGrp="1"/>
          </p:cNvSpPr>
          <p:nvPr>
            <p:ph type="sldNum" idx="12"/>
          </p:nvPr>
        </p:nvSpPr>
        <p:spPr>
          <a:xfrm>
            <a:off x="9884780" y="6165304"/>
            <a:ext cx="1269600" cy="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8" name="Google Shape;98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72464" y="5877272"/>
            <a:ext cx="692435" cy="795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Slide White">
  <p:cSld name="Video Slide Whit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6"/>
          <p:cNvSpPr txBox="1">
            <a:spLocks noGrp="1"/>
          </p:cNvSpPr>
          <p:nvPr>
            <p:ph type="body" idx="1"/>
          </p:nvPr>
        </p:nvSpPr>
        <p:spPr>
          <a:xfrm>
            <a:off x="4624143" y="428721"/>
            <a:ext cx="33489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36"/>
          <p:cNvSpPr txBox="1">
            <a:spLocks noGrp="1"/>
          </p:cNvSpPr>
          <p:nvPr>
            <p:ph type="ftr" idx="11"/>
          </p:nvPr>
        </p:nvSpPr>
        <p:spPr>
          <a:xfrm>
            <a:off x="4038600" y="704263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6"/>
          <p:cNvSpPr txBox="1">
            <a:spLocks noGrp="1"/>
          </p:cNvSpPr>
          <p:nvPr>
            <p:ph type="body" idx="2"/>
          </p:nvPr>
        </p:nvSpPr>
        <p:spPr>
          <a:xfrm>
            <a:off x="3469014" y="1494500"/>
            <a:ext cx="5253900" cy="3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03" name="Google Shape;103;p36"/>
          <p:cNvCxnSpPr/>
          <p:nvPr/>
        </p:nvCxnSpPr>
        <p:spPr>
          <a:xfrm>
            <a:off x="11125562" y="6449496"/>
            <a:ext cx="0" cy="296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" name="Google Shape;104;p36"/>
          <p:cNvSpPr txBox="1">
            <a:spLocks noGrp="1"/>
          </p:cNvSpPr>
          <p:nvPr>
            <p:ph type="dt" idx="10"/>
          </p:nvPr>
        </p:nvSpPr>
        <p:spPr>
          <a:xfrm>
            <a:off x="1271464" y="7173416"/>
            <a:ext cx="10839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6"/>
          <p:cNvSpPr txBox="1">
            <a:spLocks noGrp="1"/>
          </p:cNvSpPr>
          <p:nvPr>
            <p:ph type="sldNum" idx="12"/>
          </p:nvPr>
        </p:nvSpPr>
        <p:spPr>
          <a:xfrm>
            <a:off x="9884780" y="6165304"/>
            <a:ext cx="1269600" cy="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6" name="Google Shape;106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72464" y="5877272"/>
            <a:ext cx="692436" cy="795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ht Table">
  <p:cSld name="Text Wht Tab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7"/>
          <p:cNvSpPr txBox="1">
            <a:spLocks noGrp="1"/>
          </p:cNvSpPr>
          <p:nvPr>
            <p:ph type="ftr" idx="11"/>
          </p:nvPr>
        </p:nvSpPr>
        <p:spPr>
          <a:xfrm>
            <a:off x="4038600" y="704263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7"/>
          <p:cNvSpPr txBox="1">
            <a:spLocks noGrp="1"/>
          </p:cNvSpPr>
          <p:nvPr>
            <p:ph type="body" idx="1"/>
          </p:nvPr>
        </p:nvSpPr>
        <p:spPr>
          <a:xfrm>
            <a:off x="1272078" y="1556792"/>
            <a:ext cx="81096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37"/>
          <p:cNvSpPr txBox="1">
            <a:spLocks noGrp="1"/>
          </p:cNvSpPr>
          <p:nvPr>
            <p:ph type="title"/>
          </p:nvPr>
        </p:nvSpPr>
        <p:spPr>
          <a:xfrm>
            <a:off x="1226859" y="404664"/>
            <a:ext cx="8109600" cy="11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0419"/>
              </a:buClr>
              <a:buSzPts val="4400"/>
              <a:buFont typeface="Calibri"/>
              <a:buNone/>
              <a:defRPr>
                <a:solidFill>
                  <a:srgbClr val="02041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1" name="Google Shape;111;p37"/>
          <p:cNvCxnSpPr/>
          <p:nvPr/>
        </p:nvCxnSpPr>
        <p:spPr>
          <a:xfrm>
            <a:off x="11125562" y="6449496"/>
            <a:ext cx="0" cy="296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2" name="Google Shape;112;p37"/>
          <p:cNvSpPr txBox="1">
            <a:spLocks noGrp="1"/>
          </p:cNvSpPr>
          <p:nvPr>
            <p:ph type="dt" idx="10"/>
          </p:nvPr>
        </p:nvSpPr>
        <p:spPr>
          <a:xfrm>
            <a:off x="1271464" y="7101408"/>
            <a:ext cx="10839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7"/>
          <p:cNvSpPr txBox="1">
            <a:spLocks noGrp="1"/>
          </p:cNvSpPr>
          <p:nvPr>
            <p:ph type="sldNum" idx="12"/>
          </p:nvPr>
        </p:nvSpPr>
        <p:spPr>
          <a:xfrm>
            <a:off x="9884780" y="6165304"/>
            <a:ext cx="1269600" cy="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4" name="Google Shape;114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72464" y="5877272"/>
            <a:ext cx="692436" cy="795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BLK Table">
  <p:cSld name="Text BLK Tabl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8"/>
          <p:cNvSpPr/>
          <p:nvPr/>
        </p:nvSpPr>
        <p:spPr>
          <a:xfrm>
            <a:off x="0" y="-2231"/>
            <a:ext cx="12192000" cy="685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A021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8"/>
          <p:cNvSpPr txBox="1">
            <a:spLocks noGrp="1"/>
          </p:cNvSpPr>
          <p:nvPr>
            <p:ph type="ftr" idx="11"/>
          </p:nvPr>
        </p:nvSpPr>
        <p:spPr>
          <a:xfrm>
            <a:off x="4038600" y="704263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8"/>
          <p:cNvSpPr txBox="1">
            <a:spLocks noGrp="1"/>
          </p:cNvSpPr>
          <p:nvPr>
            <p:ph type="body" idx="1"/>
          </p:nvPr>
        </p:nvSpPr>
        <p:spPr>
          <a:xfrm>
            <a:off x="1271464" y="1548175"/>
            <a:ext cx="81096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38"/>
          <p:cNvSpPr txBox="1">
            <a:spLocks noGrp="1"/>
          </p:cNvSpPr>
          <p:nvPr>
            <p:ph type="title"/>
          </p:nvPr>
        </p:nvSpPr>
        <p:spPr>
          <a:xfrm>
            <a:off x="1226859" y="333375"/>
            <a:ext cx="8109600" cy="11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0" name="Google Shape;120;p38"/>
          <p:cNvCxnSpPr/>
          <p:nvPr/>
        </p:nvCxnSpPr>
        <p:spPr>
          <a:xfrm>
            <a:off x="11125562" y="6449496"/>
            <a:ext cx="0" cy="296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1" name="Google Shape;121;p38"/>
          <p:cNvSpPr txBox="1">
            <a:spLocks noGrp="1"/>
          </p:cNvSpPr>
          <p:nvPr>
            <p:ph type="sldNum" idx="12"/>
          </p:nvPr>
        </p:nvSpPr>
        <p:spPr>
          <a:xfrm>
            <a:off x="9884780" y="6165304"/>
            <a:ext cx="1269600" cy="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2" name="Google Shape;122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72464" y="5877272"/>
            <a:ext cx="692435" cy="795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Wht">
  <p:cSld name="Two Content Wh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9"/>
          <p:cNvSpPr txBox="1">
            <a:spLocks noGrp="1"/>
          </p:cNvSpPr>
          <p:nvPr>
            <p:ph type="ftr" idx="11"/>
          </p:nvPr>
        </p:nvSpPr>
        <p:spPr>
          <a:xfrm>
            <a:off x="4038600" y="704263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9"/>
          <p:cNvSpPr txBox="1"/>
          <p:nvPr/>
        </p:nvSpPr>
        <p:spPr>
          <a:xfrm>
            <a:off x="253628" y="6276312"/>
            <a:ext cx="9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1959" y="465910"/>
            <a:ext cx="945397" cy="16712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39"/>
          <p:cNvSpPr txBox="1">
            <a:spLocks noGrp="1"/>
          </p:cNvSpPr>
          <p:nvPr>
            <p:ph type="title"/>
          </p:nvPr>
        </p:nvSpPr>
        <p:spPr>
          <a:xfrm>
            <a:off x="1239860" y="369318"/>
            <a:ext cx="8109600" cy="11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0419"/>
              </a:buClr>
              <a:buSzPts val="4400"/>
              <a:buFont typeface="Calibri"/>
              <a:buNone/>
              <a:defRPr>
                <a:solidFill>
                  <a:srgbClr val="02041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9"/>
          <p:cNvSpPr txBox="1">
            <a:spLocks noGrp="1"/>
          </p:cNvSpPr>
          <p:nvPr>
            <p:ph type="body" idx="1"/>
          </p:nvPr>
        </p:nvSpPr>
        <p:spPr>
          <a:xfrm>
            <a:off x="1230695" y="1616649"/>
            <a:ext cx="3996000" cy="3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0419"/>
              </a:buClr>
              <a:buSzPts val="2800"/>
              <a:buNone/>
              <a:defRPr sz="2800">
                <a:solidFill>
                  <a:srgbClr val="02041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419"/>
              </a:buClr>
              <a:buSzPts val="1800"/>
              <a:buChar char="•"/>
              <a:defRPr sz="1800">
                <a:solidFill>
                  <a:srgbClr val="020419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419"/>
              </a:buClr>
              <a:buSzPts val="1400"/>
              <a:buChar char="•"/>
              <a:defRPr sz="1400">
                <a:solidFill>
                  <a:srgbClr val="020419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419"/>
              </a:buClr>
              <a:buSzPts val="1200"/>
              <a:buChar char="•"/>
              <a:defRPr sz="1200">
                <a:solidFill>
                  <a:srgbClr val="020419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419"/>
              </a:buClr>
              <a:buSzPts val="1200"/>
              <a:buChar char="•"/>
              <a:defRPr sz="1200">
                <a:solidFill>
                  <a:srgbClr val="02041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39"/>
          <p:cNvSpPr txBox="1">
            <a:spLocks noGrp="1"/>
          </p:cNvSpPr>
          <p:nvPr>
            <p:ph type="body" idx="2"/>
          </p:nvPr>
        </p:nvSpPr>
        <p:spPr>
          <a:xfrm>
            <a:off x="5879976" y="1616649"/>
            <a:ext cx="3996000" cy="3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0419"/>
              </a:buClr>
              <a:buSzPts val="2800"/>
              <a:buNone/>
              <a:defRPr sz="2800">
                <a:solidFill>
                  <a:srgbClr val="020419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419"/>
              </a:buClr>
              <a:buSzPts val="1800"/>
              <a:buChar char="•"/>
              <a:defRPr sz="1800">
                <a:solidFill>
                  <a:srgbClr val="020419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419"/>
              </a:buClr>
              <a:buSzPts val="1400"/>
              <a:buChar char="•"/>
              <a:defRPr sz="1400">
                <a:solidFill>
                  <a:srgbClr val="020419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419"/>
              </a:buClr>
              <a:buSzPts val="1200"/>
              <a:buChar char="•"/>
              <a:defRPr sz="1200">
                <a:solidFill>
                  <a:srgbClr val="020419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0419"/>
              </a:buClr>
              <a:buSzPts val="1200"/>
              <a:buChar char="•"/>
              <a:defRPr sz="1200">
                <a:solidFill>
                  <a:srgbClr val="02041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30" name="Google Shape;130;p39"/>
          <p:cNvCxnSpPr/>
          <p:nvPr/>
        </p:nvCxnSpPr>
        <p:spPr>
          <a:xfrm>
            <a:off x="11125562" y="6449496"/>
            <a:ext cx="0" cy="296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1" name="Google Shape;131;p39"/>
          <p:cNvSpPr txBox="1">
            <a:spLocks noGrp="1"/>
          </p:cNvSpPr>
          <p:nvPr>
            <p:ph type="dt" idx="10"/>
          </p:nvPr>
        </p:nvSpPr>
        <p:spPr>
          <a:xfrm>
            <a:off x="1271464" y="7173416"/>
            <a:ext cx="10839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9"/>
          <p:cNvSpPr txBox="1">
            <a:spLocks noGrp="1"/>
          </p:cNvSpPr>
          <p:nvPr>
            <p:ph type="sldNum" idx="12"/>
          </p:nvPr>
        </p:nvSpPr>
        <p:spPr>
          <a:xfrm>
            <a:off x="9884780" y="6165304"/>
            <a:ext cx="1269600" cy="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3" name="Google Shape;133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72464" y="5877272"/>
            <a:ext cx="692436" cy="795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 Wht">
  <p:cSld name="1_Two Content Wh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0"/>
          <p:cNvSpPr/>
          <p:nvPr/>
        </p:nvSpPr>
        <p:spPr>
          <a:xfrm>
            <a:off x="0" y="-2231"/>
            <a:ext cx="12192000" cy="685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A021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0"/>
          <p:cNvSpPr txBox="1">
            <a:spLocks noGrp="1"/>
          </p:cNvSpPr>
          <p:nvPr>
            <p:ph type="ftr" idx="11"/>
          </p:nvPr>
        </p:nvSpPr>
        <p:spPr>
          <a:xfrm>
            <a:off x="4038600" y="704263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0"/>
          <p:cNvSpPr txBox="1">
            <a:spLocks noGrp="1"/>
          </p:cNvSpPr>
          <p:nvPr>
            <p:ph type="title"/>
          </p:nvPr>
        </p:nvSpPr>
        <p:spPr>
          <a:xfrm>
            <a:off x="1280629" y="385149"/>
            <a:ext cx="8109600" cy="11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40"/>
          <p:cNvSpPr txBox="1">
            <a:spLocks noGrp="1"/>
          </p:cNvSpPr>
          <p:nvPr>
            <p:ph type="body" idx="1"/>
          </p:nvPr>
        </p:nvSpPr>
        <p:spPr>
          <a:xfrm>
            <a:off x="1271464" y="1632480"/>
            <a:ext cx="3996000" cy="3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40"/>
          <p:cNvSpPr txBox="1">
            <a:spLocks noGrp="1"/>
          </p:cNvSpPr>
          <p:nvPr>
            <p:ph type="body" idx="2"/>
          </p:nvPr>
        </p:nvSpPr>
        <p:spPr>
          <a:xfrm>
            <a:off x="6096000" y="1632480"/>
            <a:ext cx="3996000" cy="3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40"/>
          <p:cNvSpPr txBox="1">
            <a:spLocks noGrp="1"/>
          </p:cNvSpPr>
          <p:nvPr>
            <p:ph type="sldNum" idx="12"/>
          </p:nvPr>
        </p:nvSpPr>
        <p:spPr>
          <a:xfrm>
            <a:off x="9884780" y="6165304"/>
            <a:ext cx="1269600" cy="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1" name="Google Shape;141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72464" y="5877272"/>
            <a:ext cx="692435" cy="795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2543"/>
            <a:ext cx="12192000" cy="684234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9475693" y="6239810"/>
            <a:ext cx="5154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Center" type="tx">
  <p:cSld name="TITLE_AND_BODY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1"/>
          <p:cNvSpPr txBox="1">
            <a:spLocks noGrp="1"/>
          </p:cNvSpPr>
          <p:nvPr>
            <p:ph type="title"/>
          </p:nvPr>
        </p:nvSpPr>
        <p:spPr>
          <a:xfrm>
            <a:off x="2416969" y="2268140"/>
            <a:ext cx="7358100" cy="23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0"/>
              <a:buFont typeface="Open Sans"/>
              <a:buNone/>
              <a:defRPr sz="275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41"/>
          <p:cNvSpPr txBox="1">
            <a:spLocks noGrp="1"/>
          </p:cNvSpPr>
          <p:nvPr>
            <p:ph type="sldNum" idx="12"/>
          </p:nvPr>
        </p:nvSpPr>
        <p:spPr>
          <a:xfrm>
            <a:off x="9884780" y="6165304"/>
            <a:ext cx="1269600" cy="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5" name="Google Shape;145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72464" y="5877272"/>
            <a:ext cx="692436" cy="795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2543"/>
            <a:ext cx="12192000" cy="6842342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3"/>
          <p:cNvSpPr txBox="1">
            <a:spLocks noGrp="1"/>
          </p:cNvSpPr>
          <p:nvPr>
            <p:ph type="sldNum" idx="12"/>
          </p:nvPr>
        </p:nvSpPr>
        <p:spPr>
          <a:xfrm>
            <a:off x="9475693" y="6239810"/>
            <a:ext cx="5154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Divider Sun Right">
  <p:cSld name="6_Divider Sun Righ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0"/>
          <p:cNvSpPr txBox="1">
            <a:spLocks noGrp="1"/>
          </p:cNvSpPr>
          <p:nvPr>
            <p:ph type="subTitle" idx="1"/>
          </p:nvPr>
        </p:nvSpPr>
        <p:spPr>
          <a:xfrm>
            <a:off x="7477046" y="3654890"/>
            <a:ext cx="3370936" cy="1070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p70"/>
          <p:cNvSpPr txBox="1">
            <a:spLocks noGrp="1"/>
          </p:cNvSpPr>
          <p:nvPr>
            <p:ph type="ctrTitle"/>
          </p:nvPr>
        </p:nvSpPr>
        <p:spPr>
          <a:xfrm>
            <a:off x="7478039" y="1805640"/>
            <a:ext cx="3370936" cy="18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Google Shape;173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Google Shape;17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Google Shape;17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9" name="Google Shape;17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Google Shape;184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Google Shape;185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Google Shape;189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Google Shape;19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Google Shape;19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Google Shape;19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Bullets Wht with Sun">
  <p:cSld name="Text Bullets Wht with Su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body" idx="1"/>
          </p:nvPr>
        </p:nvSpPr>
        <p:spPr>
          <a:xfrm>
            <a:off x="1271464" y="1700808"/>
            <a:ext cx="9298200" cy="37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ftr" idx="11"/>
          </p:nvPr>
        </p:nvSpPr>
        <p:spPr>
          <a:xfrm>
            <a:off x="4038600" y="704263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4" name="Google Shape;24;p24"/>
          <p:cNvCxnSpPr/>
          <p:nvPr/>
        </p:nvCxnSpPr>
        <p:spPr>
          <a:xfrm>
            <a:off x="11125562" y="6449496"/>
            <a:ext cx="0" cy="296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" name="Google Shape;25;p24"/>
          <p:cNvSpPr txBox="1">
            <a:spLocks noGrp="1"/>
          </p:cNvSpPr>
          <p:nvPr>
            <p:ph type="dt" idx="10"/>
          </p:nvPr>
        </p:nvSpPr>
        <p:spPr>
          <a:xfrm>
            <a:off x="1375475" y="7101408"/>
            <a:ext cx="826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title"/>
          </p:nvPr>
        </p:nvSpPr>
        <p:spPr>
          <a:xfrm>
            <a:off x="1274367" y="313286"/>
            <a:ext cx="784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sldNum" idx="12"/>
          </p:nvPr>
        </p:nvSpPr>
        <p:spPr>
          <a:xfrm>
            <a:off x="10875380" y="6165304"/>
            <a:ext cx="1269600" cy="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" name="Google Shape;28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63064" y="5877272"/>
            <a:ext cx="692436" cy="795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" name="Google Shape;195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Google Shape;196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Google Shape;19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8" name="Google Shape;19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9" name="Google Shape;19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2" name="Google Shape;202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4" name="Google Shape;204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5" name="Google Shape;20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8" name="Google Shape;208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9" name="Google Shape;20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0" name="Google Shape;21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1" name="Google Shape;21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739bdf266_0_531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218" name="Google Shape;218;g7739bdf266_0_53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219" name="Google Shape;219;g7739bdf266_0_53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7739bdf266_0_53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22" name="Google Shape;222;g7739bdf266_0_53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7739bdf266_0_53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g7739bdf266_0_53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26" name="Google Shape;226;g7739bdf266_0_53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7739bdf266_0_54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g7739bdf266_0_54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0" name="Google Shape;230;g7739bdf266_0_542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1" name="Google Shape;231;g7739bdf266_0_54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7739bdf266_0_54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g7739bdf266_0_54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7739bdf266_0_550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237" name="Google Shape;237;g7739bdf266_0_55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8" name="Google Shape;238;g7739bdf266_0_55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7739bdf266_0_554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241" name="Google Shape;241;g7739bdf266_0_55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BLK BG" type="title">
  <p:cSld name="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5"/>
          <p:cNvSpPr/>
          <p:nvPr/>
        </p:nvSpPr>
        <p:spPr>
          <a:xfrm>
            <a:off x="0" y="0"/>
            <a:ext cx="12360600" cy="63093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Google Shape;3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7368" y="-315416"/>
            <a:ext cx="11175025" cy="6285951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25"/>
          <p:cNvSpPr txBox="1">
            <a:spLocks noGrp="1"/>
          </p:cNvSpPr>
          <p:nvPr>
            <p:ph type="ctrTitle"/>
          </p:nvPr>
        </p:nvSpPr>
        <p:spPr>
          <a:xfrm>
            <a:off x="1524000" y="5025864"/>
            <a:ext cx="9144000" cy="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subTitle" idx="1"/>
          </p:nvPr>
        </p:nvSpPr>
        <p:spPr>
          <a:xfrm>
            <a:off x="1524000" y="5527651"/>
            <a:ext cx="9144000" cy="4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dt" idx="10"/>
          </p:nvPr>
        </p:nvSpPr>
        <p:spPr>
          <a:xfrm>
            <a:off x="858826" y="711262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ftr" idx="11"/>
          </p:nvPr>
        </p:nvSpPr>
        <p:spPr>
          <a:xfrm>
            <a:off x="4052351" y="712637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sldNum" idx="12"/>
          </p:nvPr>
        </p:nvSpPr>
        <p:spPr>
          <a:xfrm>
            <a:off x="8610600" y="710574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25"/>
          <p:cNvSpPr/>
          <p:nvPr/>
        </p:nvSpPr>
        <p:spPr>
          <a:xfrm>
            <a:off x="0" y="6309320"/>
            <a:ext cx="12192000" cy="5487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A021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7739bdf266_0_557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7739bdf266_0_55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245" name="Google Shape;245;g7739bdf266_0_557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46" name="Google Shape;246;g7739bdf266_0_557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47" name="Google Shape;247;g7739bdf266_0_55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7739bdf266_0_563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250" name="Google Shape;250;g7739bdf266_0_56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7739bdf266_0_566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53" name="Google Shape;253;g7739bdf266_0_566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54" name="Google Shape;254;g7739bdf266_0_56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7739bdf266_0_57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g7739bdf266_0_5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2543"/>
            <a:ext cx="12191999" cy="6842342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g7739bdf266_0_572"/>
          <p:cNvSpPr txBox="1">
            <a:spLocks noGrp="1"/>
          </p:cNvSpPr>
          <p:nvPr>
            <p:ph type="sldNum" idx="12"/>
          </p:nvPr>
        </p:nvSpPr>
        <p:spPr>
          <a:xfrm>
            <a:off x="9475693" y="6239810"/>
            <a:ext cx="515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Bullets Wht with Sun">
  <p:cSld name="Text Bullets Wht with Sun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7739bdf266_0_576"/>
          <p:cNvSpPr txBox="1">
            <a:spLocks noGrp="1"/>
          </p:cNvSpPr>
          <p:nvPr>
            <p:ph type="body" idx="1"/>
          </p:nvPr>
        </p:nvSpPr>
        <p:spPr>
          <a:xfrm>
            <a:off x="1271464" y="1700808"/>
            <a:ext cx="9298500" cy="37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/>
            </a:lvl1pPr>
            <a:lvl2pPr marL="91440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2pPr>
            <a:lvl3pPr marL="1371600" lvl="2" indent="-32385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/>
            </a:lvl3pPr>
            <a:lvl4pPr marL="1828800" lvl="3" indent="-32385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4pPr>
            <a:lvl5pPr marL="2286000" lvl="4" indent="-3048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5pPr>
            <a:lvl6pPr marL="2743200" lvl="5" indent="-34925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3" name="Google Shape;263;g7739bdf266_0_5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cxnSp>
        <p:nvCxnSpPr>
          <p:cNvPr id="264" name="Google Shape;264;g7739bdf266_0_576"/>
          <p:cNvCxnSpPr/>
          <p:nvPr/>
        </p:nvCxnSpPr>
        <p:spPr>
          <a:xfrm>
            <a:off x="11125562" y="6449496"/>
            <a:ext cx="0" cy="296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5" name="Google Shape;265;g7739bdf266_0_576"/>
          <p:cNvSpPr txBox="1">
            <a:spLocks noGrp="1"/>
          </p:cNvSpPr>
          <p:nvPr>
            <p:ph type="dt" idx="10"/>
          </p:nvPr>
        </p:nvSpPr>
        <p:spPr>
          <a:xfrm>
            <a:off x="1375475" y="7101408"/>
            <a:ext cx="826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266" name="Google Shape;266;g7739bdf266_0_576"/>
          <p:cNvSpPr txBox="1">
            <a:spLocks noGrp="1"/>
          </p:cNvSpPr>
          <p:nvPr>
            <p:ph type="title"/>
          </p:nvPr>
        </p:nvSpPr>
        <p:spPr>
          <a:xfrm>
            <a:off x="1274367" y="313286"/>
            <a:ext cx="784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g7739bdf266_0_576"/>
          <p:cNvSpPr txBox="1">
            <a:spLocks noGrp="1"/>
          </p:cNvSpPr>
          <p:nvPr>
            <p:ph type="sldNum" idx="12"/>
          </p:nvPr>
        </p:nvSpPr>
        <p:spPr>
          <a:xfrm>
            <a:off x="9884780" y="6165304"/>
            <a:ext cx="1269600" cy="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just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just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just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just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just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just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just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just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just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8" name="Google Shape;268;g7739bdf266_0_5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72464" y="5877272"/>
            <a:ext cx="692436" cy="795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vider Sun Right">
  <p:cSld name="3_Divider Sun Right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7739bdf266_0_584"/>
          <p:cNvSpPr txBox="1">
            <a:spLocks noGrp="1"/>
          </p:cNvSpPr>
          <p:nvPr>
            <p:ph type="subTitle" idx="1"/>
          </p:nvPr>
        </p:nvSpPr>
        <p:spPr>
          <a:xfrm>
            <a:off x="7477046" y="3654890"/>
            <a:ext cx="3370800" cy="10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1" name="Google Shape;271;g7739bdf266_0_584"/>
          <p:cNvSpPr txBox="1">
            <a:spLocks noGrp="1"/>
          </p:cNvSpPr>
          <p:nvPr>
            <p:ph type="ctrTitle"/>
          </p:nvPr>
        </p:nvSpPr>
        <p:spPr>
          <a:xfrm>
            <a:off x="7478039" y="1805640"/>
            <a:ext cx="3370800" cy="18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_1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g7739bdf266_0_5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2543"/>
            <a:ext cx="12191999" cy="6842342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g7739bdf266_0_587"/>
          <p:cNvSpPr txBox="1">
            <a:spLocks noGrp="1"/>
          </p:cNvSpPr>
          <p:nvPr>
            <p:ph type="sldNum" idx="12"/>
          </p:nvPr>
        </p:nvSpPr>
        <p:spPr>
          <a:xfrm>
            <a:off x="9475693" y="6239810"/>
            <a:ext cx="515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Sllde BLK">
  <p:cSld name="1_Image Sllde BL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6"/>
          <p:cNvSpPr txBox="1">
            <a:spLocks noGrp="1"/>
          </p:cNvSpPr>
          <p:nvPr>
            <p:ph type="body" idx="1"/>
          </p:nvPr>
        </p:nvSpPr>
        <p:spPr>
          <a:xfrm>
            <a:off x="7500129" y="3535224"/>
            <a:ext cx="3348900" cy="16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ftr" idx="11"/>
          </p:nvPr>
        </p:nvSpPr>
        <p:spPr>
          <a:xfrm>
            <a:off x="4038600" y="704263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title"/>
          </p:nvPr>
        </p:nvSpPr>
        <p:spPr>
          <a:xfrm>
            <a:off x="7500129" y="1773238"/>
            <a:ext cx="3348900" cy="17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>
            <a:spLocks noGrp="1"/>
          </p:cNvSpPr>
          <p:nvPr>
            <p:ph type="chart" idx="2"/>
          </p:nvPr>
        </p:nvSpPr>
        <p:spPr>
          <a:xfrm>
            <a:off x="1343025" y="1091889"/>
            <a:ext cx="4932000" cy="42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dt" idx="10"/>
          </p:nvPr>
        </p:nvSpPr>
        <p:spPr>
          <a:xfrm>
            <a:off x="1271464" y="6957392"/>
            <a:ext cx="10839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sldNum" idx="12"/>
          </p:nvPr>
        </p:nvSpPr>
        <p:spPr>
          <a:xfrm>
            <a:off x="9884780" y="6165304"/>
            <a:ext cx="1269600" cy="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5" name="Google Shape;45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72464" y="5877272"/>
            <a:ext cx="692436" cy="795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un Right">
  <p:cSld name="Divider Sun Righ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0"/>
            <a:ext cx="11016612" cy="6885383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7"/>
          <p:cNvSpPr txBox="1">
            <a:spLocks noGrp="1"/>
          </p:cNvSpPr>
          <p:nvPr>
            <p:ph type="subTitle" idx="1"/>
          </p:nvPr>
        </p:nvSpPr>
        <p:spPr>
          <a:xfrm>
            <a:off x="7477046" y="3429000"/>
            <a:ext cx="3370800" cy="10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ctrTitle"/>
          </p:nvPr>
        </p:nvSpPr>
        <p:spPr>
          <a:xfrm>
            <a:off x="7478039" y="1579750"/>
            <a:ext cx="3370800" cy="18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7"/>
          <p:cNvSpPr/>
          <p:nvPr/>
        </p:nvSpPr>
        <p:spPr>
          <a:xfrm>
            <a:off x="10920536" y="0"/>
            <a:ext cx="1368300" cy="685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A021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Divider Sun Right">
  <p:cSld name="5_Divider Sun Righ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8"/>
          <p:cNvSpPr txBox="1">
            <a:spLocks noGrp="1"/>
          </p:cNvSpPr>
          <p:nvPr>
            <p:ph type="subTitle" idx="1"/>
          </p:nvPr>
        </p:nvSpPr>
        <p:spPr>
          <a:xfrm>
            <a:off x="7477046" y="3654890"/>
            <a:ext cx="3370800" cy="10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ctrTitle"/>
          </p:nvPr>
        </p:nvSpPr>
        <p:spPr>
          <a:xfrm>
            <a:off x="7478039" y="1805640"/>
            <a:ext cx="3370800" cy="18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vider Sun Right">
  <p:cSld name="1_Divider Sun Righ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675456"/>
            <a:ext cx="12283952" cy="767747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9"/>
          <p:cNvSpPr txBox="1">
            <a:spLocks noGrp="1"/>
          </p:cNvSpPr>
          <p:nvPr>
            <p:ph type="subTitle" idx="1"/>
          </p:nvPr>
        </p:nvSpPr>
        <p:spPr>
          <a:xfrm>
            <a:off x="7477046" y="3654890"/>
            <a:ext cx="3370800" cy="10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ctrTitle"/>
          </p:nvPr>
        </p:nvSpPr>
        <p:spPr>
          <a:xfrm>
            <a:off x="7478039" y="1805640"/>
            <a:ext cx="3370800" cy="18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vider Sun Right">
  <p:cSld name="2_Divider Sun Righ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30"/>
          <p:cNvSpPr txBox="1">
            <a:spLocks noGrp="1"/>
          </p:cNvSpPr>
          <p:nvPr>
            <p:ph type="subTitle" idx="1"/>
          </p:nvPr>
        </p:nvSpPr>
        <p:spPr>
          <a:xfrm>
            <a:off x="7477046" y="3654890"/>
            <a:ext cx="3370800" cy="10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ctrTitle"/>
          </p:nvPr>
        </p:nvSpPr>
        <p:spPr>
          <a:xfrm>
            <a:off x="7478039" y="1805640"/>
            <a:ext cx="3370800" cy="18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1325667" y="332656"/>
            <a:ext cx="8333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1325667" y="1813966"/>
            <a:ext cx="8333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ftr" idx="11"/>
          </p:nvPr>
        </p:nvSpPr>
        <p:spPr>
          <a:xfrm>
            <a:off x="4038600" y="7042637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dt" idx="10"/>
          </p:nvPr>
        </p:nvSpPr>
        <p:spPr>
          <a:xfrm>
            <a:off x="1271464" y="7119730"/>
            <a:ext cx="10839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9840416" y="7121550"/>
            <a:ext cx="1269600" cy="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846">
          <p15:clr>
            <a:srgbClr val="F26B43"/>
          </p15:clr>
        </p15:guide>
        <p15:guide id="3" pos="6834">
          <p15:clr>
            <a:srgbClr val="F26B43"/>
          </p15:clr>
        </p15:guide>
        <p15:guide id="4" orient="horz" pos="4156">
          <p15:clr>
            <a:srgbClr val="F26B43"/>
          </p15:clr>
        </p15:guide>
        <p15:guide id="5" orient="horz" pos="111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"/>
          <p:cNvSpPr txBox="1">
            <a:spLocks noGrp="1"/>
          </p:cNvSpPr>
          <p:nvPr>
            <p:ph type="sldNum" idx="12"/>
          </p:nvPr>
        </p:nvSpPr>
        <p:spPr>
          <a:xfrm>
            <a:off x="9475693" y="6239810"/>
            <a:ext cx="5154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7739bdf266_0_5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4" name="Google Shape;214;g7739bdf266_0_5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g7739bdf266_0_5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epsagon.awsworkshop.io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0.png"/><Relationship Id="rId5" Type="http://schemas.openxmlformats.org/officeDocument/2006/relationships/hyperlink" Target="https://epsagon.awsworkshop.io/" TargetMode="External"/><Relationship Id="rId4" Type="http://schemas.openxmlformats.org/officeDocument/2006/relationships/hyperlink" Target="https://epsagon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g7739bdf266_0_5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g7739bdf266_0_519"/>
          <p:cNvSpPr txBox="1"/>
          <p:nvPr/>
        </p:nvSpPr>
        <p:spPr>
          <a:xfrm>
            <a:off x="5761500" y="765325"/>
            <a:ext cx="5976300" cy="26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 b="1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AWS Modernization Workshop </a:t>
            </a:r>
            <a:endParaRPr sz="3500" b="1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500" b="1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 b="1" i="1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Observability with       AWS &amp; Epsagon</a:t>
            </a:r>
            <a:endParaRPr sz="3500" b="1" i="1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500" b="1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3500" b="1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281" name="Google Shape;281;g7739bdf266_0_5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0747" y="295050"/>
            <a:ext cx="1043492" cy="867197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g7739bdf266_0_519"/>
          <p:cNvSpPr txBox="1"/>
          <p:nvPr/>
        </p:nvSpPr>
        <p:spPr>
          <a:xfrm>
            <a:off x="5711100" y="5122425"/>
            <a:ext cx="6077100" cy="14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900" i="1" dirty="0">
                <a:latin typeface="Maven Pro"/>
                <a:ea typeface="Maven Pro"/>
                <a:cs typeface="Maven Pro"/>
                <a:sym typeface="Maven Pro"/>
              </a:rPr>
              <a:t>Ran Ribenzaft, CTO &amp; Co-Founder</a:t>
            </a:r>
            <a:endParaRPr sz="2900" i="1" dirty="0"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900" i="1" dirty="0">
                <a:latin typeface="Maven Pro"/>
                <a:ea typeface="Maven Pro"/>
                <a:cs typeface="Maven Pro"/>
                <a:sym typeface="Maven Pro"/>
              </a:rPr>
              <a:t>AWS Serverless Hero</a:t>
            </a:r>
            <a:endParaRPr sz="2900" i="1" dirty="0"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900" i="1" dirty="0" err="1">
                <a:latin typeface="Maven Pro"/>
                <a:ea typeface="Maven Pro"/>
                <a:cs typeface="Maven Pro"/>
                <a:sym typeface="Maven Pro"/>
              </a:rPr>
              <a:t>ran@epsagon.com</a:t>
            </a:r>
            <a:endParaRPr sz="2900" i="1" dirty="0"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i="1" dirty="0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i="1" dirty="0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i="1" dirty="0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i="1" dirty="0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500" b="1" dirty="0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283" name="Google Shape;283;g7739bdf266_0_519"/>
          <p:cNvPicPr preferRelativeResize="0"/>
          <p:nvPr/>
        </p:nvPicPr>
        <p:blipFill rotWithShape="1">
          <a:blip r:embed="rId5">
            <a:alphaModFix/>
          </a:blip>
          <a:srcRect l="5989" r="69465" b="8908"/>
          <a:stretch/>
        </p:blipFill>
        <p:spPr>
          <a:xfrm>
            <a:off x="234813" y="222375"/>
            <a:ext cx="1197837" cy="10125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4" name="Google Shape;284;g7739bdf266_0_519"/>
          <p:cNvCxnSpPr/>
          <p:nvPr/>
        </p:nvCxnSpPr>
        <p:spPr>
          <a:xfrm>
            <a:off x="1587125" y="158925"/>
            <a:ext cx="0" cy="10950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6839733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48"/>
          <p:cNvSpPr/>
          <p:nvPr/>
        </p:nvSpPr>
        <p:spPr>
          <a:xfrm>
            <a:off x="675501" y="4417152"/>
            <a:ext cx="6096000" cy="64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Today’s Workshop</a:t>
            </a:r>
            <a:endParaRPr sz="36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US" sz="1100" dirty="0">
                <a:hlinkClick r:id="rId4"/>
              </a:rPr>
              <a:t>https://epsagon.awsworkshop.io/</a:t>
            </a:r>
            <a:endParaRPr sz="36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7739bdf266_0_254"/>
          <p:cNvSpPr/>
          <p:nvPr/>
        </p:nvSpPr>
        <p:spPr>
          <a:xfrm>
            <a:off x="651157" y="319995"/>
            <a:ext cx="10803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Workshops Objectives</a:t>
            </a:r>
            <a:endParaRPr sz="40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g7739bdf266_0_254"/>
          <p:cNvSpPr txBox="1">
            <a:spLocks noGrp="1"/>
          </p:cNvSpPr>
          <p:nvPr>
            <p:ph type="sldNum" idx="12"/>
          </p:nvPr>
        </p:nvSpPr>
        <p:spPr>
          <a:xfrm>
            <a:off x="9475693" y="6239810"/>
            <a:ext cx="515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395" name="Google Shape;395;g7739bdf266_0_254"/>
          <p:cNvSpPr/>
          <p:nvPr/>
        </p:nvSpPr>
        <p:spPr>
          <a:xfrm>
            <a:off x="847125" y="1448321"/>
            <a:ext cx="10027800" cy="47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200"/>
              <a:buFont typeface="Calibri"/>
              <a:buChar char="●"/>
            </a:pPr>
            <a:r>
              <a:rPr lang="en-US" sz="32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Deploy a fully working serverless retail store, including frontend and backend.</a:t>
            </a:r>
            <a:endParaRPr sz="32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200"/>
              <a:buFont typeface="Calibri"/>
              <a:buChar char="●"/>
            </a:pPr>
            <a:r>
              <a:rPr lang="en-US" sz="32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Setup and connect the application to Epsagon.</a:t>
            </a:r>
            <a:endParaRPr sz="32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200"/>
              <a:buFont typeface="Calibri"/>
              <a:buChar char="●"/>
            </a:pPr>
            <a:r>
              <a:rPr lang="en-US" sz="32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Troubleshoot some real-life scenarios using Epsagon’s distributed tracing.</a:t>
            </a:r>
            <a:endParaRPr sz="32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200"/>
              <a:buFont typeface="Calibri"/>
              <a:buChar char="●"/>
            </a:pPr>
            <a:r>
              <a:rPr lang="en-US" sz="32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Monitor the health of the application with simple visualizations.</a:t>
            </a:r>
            <a:endParaRPr sz="32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200"/>
              <a:buFont typeface="Calibri"/>
              <a:buChar char="●"/>
            </a:pPr>
            <a:r>
              <a:rPr lang="en-US" sz="32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Learn how to tag traces for pinpoint and aggregation.</a:t>
            </a:r>
            <a:endParaRPr sz="32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7739bdf266_0_265"/>
          <p:cNvSpPr/>
          <p:nvPr/>
        </p:nvSpPr>
        <p:spPr>
          <a:xfrm>
            <a:off x="651157" y="319995"/>
            <a:ext cx="10803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Workshops Key Takeaways</a:t>
            </a:r>
            <a:endParaRPr sz="40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0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g7739bdf266_0_265"/>
          <p:cNvSpPr txBox="1">
            <a:spLocks noGrp="1"/>
          </p:cNvSpPr>
          <p:nvPr>
            <p:ph type="sldNum" idx="12"/>
          </p:nvPr>
        </p:nvSpPr>
        <p:spPr>
          <a:xfrm>
            <a:off x="9475693" y="6239810"/>
            <a:ext cx="515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403" name="Google Shape;403;g7739bdf266_0_265"/>
          <p:cNvSpPr/>
          <p:nvPr/>
        </p:nvSpPr>
        <p:spPr>
          <a:xfrm>
            <a:off x="847125" y="1219725"/>
            <a:ext cx="10948500" cy="47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Calibri"/>
              <a:buChar char="●"/>
            </a:pPr>
            <a:r>
              <a:rPr lang="en-US" sz="32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How to deploy a fully working serverless application</a:t>
            </a:r>
            <a:endParaRPr sz="32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Calibri"/>
              <a:buChar char="●"/>
            </a:pPr>
            <a:r>
              <a:rPr lang="en-US" sz="32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How to quickly and efficiently troubleshoot exceptions and errors in your distributed applications</a:t>
            </a:r>
            <a:endParaRPr sz="32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Calibri"/>
              <a:buChar char="●"/>
            </a:pPr>
            <a:r>
              <a:rPr lang="en-US" sz="32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How to visualize and understand the performance of your applications</a:t>
            </a:r>
            <a:endParaRPr sz="32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Calibri"/>
              <a:buChar char="●"/>
            </a:pPr>
            <a:r>
              <a:rPr lang="en-US" sz="32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How to leverage metrics, logs and traces to gain observability using Epsagon</a:t>
            </a:r>
            <a:endParaRPr sz="32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5"/>
          <p:cNvSpPr/>
          <p:nvPr/>
        </p:nvSpPr>
        <p:spPr>
          <a:xfrm>
            <a:off x="651157" y="319995"/>
            <a:ext cx="1080355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en-US" sz="4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ourney to </a:t>
            </a:r>
            <a:r>
              <a:rPr lang="en-US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4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bservability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65"/>
          <p:cNvSpPr txBox="1">
            <a:spLocks noGrp="1"/>
          </p:cNvSpPr>
          <p:nvPr>
            <p:ph type="sldNum" idx="12"/>
          </p:nvPr>
        </p:nvSpPr>
        <p:spPr>
          <a:xfrm>
            <a:off x="9475693" y="6239810"/>
            <a:ext cx="5154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411" name="Google Shape;411;p65"/>
          <p:cNvSpPr/>
          <p:nvPr/>
        </p:nvSpPr>
        <p:spPr>
          <a:xfrm>
            <a:off x="651150" y="1332900"/>
            <a:ext cx="11046600" cy="42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Char char="●"/>
            </a:pPr>
            <a:r>
              <a:rPr lang="en-US" sz="3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Identify your business goals and architecture model</a:t>
            </a:r>
            <a:endParaRPr/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Char char="●"/>
            </a:pPr>
            <a:r>
              <a:rPr lang="en-US" sz="3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Determine your approach: DIY or managed</a:t>
            </a:r>
            <a:endParaRPr/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Char char="●"/>
            </a:pPr>
            <a:r>
              <a:rPr lang="en-US" sz="3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Trial observability solutions</a:t>
            </a:r>
            <a:endParaRPr/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Char char="●"/>
            </a:pPr>
            <a:r>
              <a:rPr lang="en-US" sz="3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Make sure the new service integrates to your ecosystem</a:t>
            </a:r>
            <a:endParaRPr/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Char char="●"/>
            </a:pPr>
            <a:r>
              <a:rPr lang="en-US" sz="3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Evaluate the benefit and influence decision-makers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g7739bdf266_0_6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g7739bdf266_0_602"/>
          <p:cNvSpPr/>
          <p:nvPr/>
        </p:nvSpPr>
        <p:spPr>
          <a:xfrm>
            <a:off x="1006967" y="1305000"/>
            <a:ext cx="8820000" cy="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 b="1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Thank you!</a:t>
            </a:r>
            <a:endParaRPr sz="5900" b="1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418" name="Google Shape;418;g7739bdf266_0_602"/>
          <p:cNvSpPr/>
          <p:nvPr/>
        </p:nvSpPr>
        <p:spPr>
          <a:xfrm>
            <a:off x="1006967" y="2511000"/>
            <a:ext cx="8820000" cy="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Get Started for free:</a:t>
            </a:r>
            <a:r>
              <a:rPr lang="en-US" sz="1700" dirty="0"/>
              <a:t> </a:t>
            </a:r>
            <a:r>
              <a:rPr lang="en-US" sz="2300" u="sng" dirty="0">
                <a:solidFill>
                  <a:srgbClr val="FFFFFF"/>
                </a:solidFill>
                <a:latin typeface="Maven Pro Regular"/>
                <a:ea typeface="Maven Pro Regular"/>
                <a:cs typeface="Maven Pro Regular"/>
                <a:sym typeface="Maven Pro Regular"/>
                <a:hlinkClick r:id="rId4"/>
              </a:rPr>
              <a:t>https://epsagon.com/</a:t>
            </a:r>
            <a:endParaRPr sz="2300" dirty="0">
              <a:solidFill>
                <a:srgbClr val="FFFFFF"/>
              </a:solidFill>
              <a:latin typeface="Maven Pro Regular"/>
              <a:ea typeface="Maven Pro Regular"/>
              <a:cs typeface="Maven Pro Regular"/>
              <a:sym typeface="Maven Pro Regular"/>
            </a:endParaRPr>
          </a:p>
          <a:p>
            <a:pPr lvl="0"/>
            <a:r>
              <a:rPr lang="en-US" sz="2300" dirty="0">
                <a:solidFill>
                  <a:srgbClr val="FFFFFF"/>
                </a:solidFill>
                <a:latin typeface="Maven Pro Regular"/>
                <a:ea typeface="Maven Pro Regular"/>
                <a:cs typeface="Maven Pro Regular"/>
                <a:sym typeface="Maven Pro Regular"/>
              </a:rPr>
              <a:t>Workshop: </a:t>
            </a:r>
            <a:r>
              <a:rPr lang="en-US" sz="2400" dirty="0">
                <a:hlinkClick r:id="rId5"/>
              </a:rPr>
              <a:t>https://epsagon.awsworkshop.io/</a:t>
            </a:r>
            <a:endParaRPr sz="2300" dirty="0">
              <a:solidFill>
                <a:srgbClr val="FFFFFF"/>
              </a:solidFill>
              <a:latin typeface="Maven Pro Regular"/>
              <a:ea typeface="Maven Pro Regular"/>
              <a:cs typeface="Maven Pro Regular"/>
              <a:sym typeface="Maven Pro Regular"/>
            </a:endParaRPr>
          </a:p>
        </p:txBody>
      </p:sp>
      <p:pic>
        <p:nvPicPr>
          <p:cNvPr id="419" name="Google Shape;419;g7739bdf266_0_60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06967" y="5404533"/>
            <a:ext cx="3277201" cy="68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7739bdf266_0_81"/>
          <p:cNvSpPr txBox="1"/>
          <p:nvPr/>
        </p:nvSpPr>
        <p:spPr>
          <a:xfrm>
            <a:off x="889400" y="1486125"/>
            <a:ext cx="4949700" cy="22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666666"/>
                </a:solidFill>
                <a:latin typeface="Maven Pro"/>
                <a:ea typeface="Maven Pro"/>
                <a:cs typeface="Maven Pro"/>
                <a:sym typeface="Maven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0"/>
                  </a:ext>
                </a:extLst>
              </a:rPr>
              <a:t>Dedicated</a:t>
            </a:r>
            <a:r>
              <a:rPr lang="en-US" sz="1900">
                <a:solidFill>
                  <a:srgbClr val="666666"/>
                </a:solidFill>
                <a:latin typeface="Maven Pro Regular"/>
                <a:ea typeface="Maven Pro Regular"/>
                <a:cs typeface="Maven Pro Regular"/>
                <a:sym typeface="Maven Pro Regular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"/>
                  </a:ext>
                </a:extLst>
              </a:rPr>
              <a:t> </a:t>
            </a:r>
            <a:r>
              <a:rPr lang="en-US" sz="1900">
                <a:solidFill>
                  <a:srgbClr val="666666"/>
                </a:solidFill>
                <a:latin typeface="Maven Pro"/>
                <a:ea typeface="Maven Pro"/>
                <a:cs typeface="Maven Pro"/>
                <a:sym typeface="Maven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"/>
                  </a:ext>
                </a:extLst>
              </a:rPr>
              <a:t>monitoring &amp; </a:t>
            </a:r>
            <a:r>
              <a:rPr lang="en-US" sz="1900">
                <a:solidFill>
                  <a:srgbClr val="666666"/>
                </a:solidFill>
                <a:latin typeface="Maven Pro"/>
                <a:ea typeface="Maven Pro"/>
                <a:cs typeface="Maven Pro"/>
                <a:sym typeface="Maven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3"/>
                  </a:ext>
                </a:extLst>
              </a:rPr>
              <a:t>troubleshooting</a:t>
            </a:r>
            <a:r>
              <a:rPr lang="en-US" sz="1900">
                <a:solidFill>
                  <a:srgbClr val="666666"/>
                </a:solidFill>
                <a:latin typeface="Maven Pro"/>
                <a:ea typeface="Maven Pro"/>
                <a:cs typeface="Maven Pro"/>
                <a:sym typeface="Maven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4"/>
                  </a:ext>
                </a:extLst>
              </a:rPr>
              <a:t> </a:t>
            </a:r>
            <a:br>
              <a:rPr lang="en-US" sz="1900">
                <a:solidFill>
                  <a:srgbClr val="666666"/>
                </a:solidFill>
                <a:latin typeface="Maven Pro"/>
                <a:ea typeface="Maven Pro"/>
                <a:cs typeface="Maven Pro"/>
                <a:sym typeface="Maven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4"/>
                  </a:ext>
                </a:extLst>
              </a:rPr>
            </a:br>
            <a:r>
              <a:rPr lang="en-US" sz="1900">
                <a:solidFill>
                  <a:srgbClr val="666666"/>
                </a:solidFill>
                <a:latin typeface="Maven Pro"/>
                <a:ea typeface="Maven Pro"/>
                <a:cs typeface="Maven Pro"/>
                <a:sym typeface="Maven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4"/>
                  </a:ext>
                </a:extLst>
              </a:rPr>
              <a:t>platform for </a:t>
            </a:r>
            <a:r>
              <a:rPr lang="en-US" sz="1900" b="1">
                <a:solidFill>
                  <a:srgbClr val="666666"/>
                </a:solidFill>
                <a:latin typeface="Maven Pro"/>
                <a:ea typeface="Maven Pro"/>
                <a:cs typeface="Maven Pro"/>
                <a:sym typeface="Maven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5"/>
                  </a:ext>
                </a:extLst>
              </a:rPr>
              <a:t>cloud microservices</a:t>
            </a:r>
            <a:endParaRPr sz="1900">
              <a:solidFill>
                <a:srgbClr val="666666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666666"/>
                </a:solidFill>
                <a:latin typeface="Maven Pro"/>
                <a:ea typeface="Maven Pro"/>
                <a:cs typeface="Maven Pro"/>
                <a:sym typeface="Maven Pro"/>
              </a:rPr>
              <a:t>Automated</a:t>
            </a:r>
            <a:r>
              <a:rPr lang="en-US" sz="1900">
                <a:solidFill>
                  <a:srgbClr val="666666"/>
                </a:solidFill>
                <a:latin typeface="Maven Pro Regular"/>
                <a:ea typeface="Maven Pro Regular"/>
                <a:cs typeface="Maven Pro Regular"/>
                <a:sym typeface="Maven Pro Regular"/>
              </a:rPr>
              <a:t> </a:t>
            </a:r>
            <a:r>
              <a:rPr lang="en-US" sz="1900">
                <a:solidFill>
                  <a:srgbClr val="666666"/>
                </a:solidFill>
                <a:latin typeface="Maven Pro"/>
                <a:ea typeface="Maven Pro"/>
                <a:cs typeface="Maven Pro"/>
                <a:sym typeface="Maven Pro"/>
              </a:rPr>
              <a:t>SaaS solution</a:t>
            </a:r>
            <a:endParaRPr sz="1900">
              <a:solidFill>
                <a:srgbClr val="666666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666666"/>
                </a:solidFill>
                <a:latin typeface="Maven Pro"/>
                <a:ea typeface="Maven Pro"/>
                <a:cs typeface="Maven Pro"/>
                <a:sym typeface="Maven Pro"/>
              </a:rPr>
              <a:t>Lightweight</a:t>
            </a:r>
            <a:r>
              <a:rPr lang="en-US" sz="1900">
                <a:solidFill>
                  <a:srgbClr val="666666"/>
                </a:solidFill>
                <a:latin typeface="Maven Pro Regular"/>
                <a:ea typeface="Maven Pro Regular"/>
                <a:cs typeface="Maven Pro Regular"/>
                <a:sym typeface="Maven Pro Regular"/>
              </a:rPr>
              <a:t> </a:t>
            </a:r>
            <a:r>
              <a:rPr lang="en-US" sz="1900">
                <a:solidFill>
                  <a:srgbClr val="666666"/>
                </a:solidFill>
                <a:latin typeface="Maven Pro"/>
                <a:ea typeface="Maven Pro"/>
                <a:cs typeface="Maven Pro"/>
                <a:sym typeface="Maven Pro"/>
              </a:rPr>
              <a:t>instrumentation</a:t>
            </a:r>
            <a:endParaRPr sz="1900">
              <a:solidFill>
                <a:srgbClr val="666666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1300"/>
              </a:spcAft>
              <a:buNone/>
            </a:pPr>
            <a:r>
              <a:rPr lang="en-US" sz="1900" b="1">
                <a:solidFill>
                  <a:srgbClr val="666666"/>
                </a:solidFill>
                <a:latin typeface="Maven Pro"/>
                <a:ea typeface="Maven Pro"/>
                <a:cs typeface="Maven Pro"/>
                <a:sym typeface="Maven Pro"/>
              </a:rPr>
              <a:t>Fast</a:t>
            </a:r>
            <a:r>
              <a:rPr lang="en-US" sz="1900">
                <a:solidFill>
                  <a:srgbClr val="666666"/>
                </a:solidFill>
                <a:latin typeface="Maven Pro Regular"/>
                <a:ea typeface="Maven Pro Regular"/>
                <a:cs typeface="Maven Pro Regular"/>
                <a:sym typeface="Maven Pro Regular"/>
              </a:rPr>
              <a:t> </a:t>
            </a:r>
            <a:r>
              <a:rPr lang="en-US" sz="1900">
                <a:solidFill>
                  <a:srgbClr val="666666"/>
                </a:solidFill>
                <a:latin typeface="Maven Pro"/>
                <a:ea typeface="Maven Pro"/>
                <a:cs typeface="Maven Pro"/>
                <a:sym typeface="Maven Pro"/>
              </a:rPr>
              <a:t>implementation</a:t>
            </a:r>
            <a:endParaRPr sz="1900">
              <a:solidFill>
                <a:srgbClr val="666666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291" name="Google Shape;291;g7739bdf266_0_81"/>
          <p:cNvSpPr/>
          <p:nvPr/>
        </p:nvSpPr>
        <p:spPr>
          <a:xfrm>
            <a:off x="675876" y="299700"/>
            <a:ext cx="11296200" cy="8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Epsagon Brings order to Distributed Environments</a:t>
            </a:r>
            <a:endParaRPr sz="3200" b="1">
              <a:solidFill>
                <a:srgbClr val="2F217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grpSp>
        <p:nvGrpSpPr>
          <p:cNvPr id="292" name="Google Shape;292;g7739bdf266_0_81"/>
          <p:cNvGrpSpPr/>
          <p:nvPr/>
        </p:nvGrpSpPr>
        <p:grpSpPr>
          <a:xfrm>
            <a:off x="1976732" y="4572617"/>
            <a:ext cx="8106350" cy="933577"/>
            <a:chOff x="1482586" y="3499475"/>
            <a:chExt cx="6079914" cy="700200"/>
          </a:xfrm>
        </p:grpSpPr>
        <p:sp>
          <p:nvSpPr>
            <p:cNvPr id="293" name="Google Shape;293;g7739bdf266_0_81"/>
            <p:cNvSpPr/>
            <p:nvPr/>
          </p:nvSpPr>
          <p:spPr>
            <a:xfrm>
              <a:off x="2257000" y="3499475"/>
              <a:ext cx="3339000" cy="65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lang="en-US" sz="1600" i="1">
                  <a:solidFill>
                    <a:srgbClr val="2F2171"/>
                  </a:solidFill>
                  <a:latin typeface="Maven Pro"/>
                  <a:ea typeface="Maven Pro"/>
                  <a:cs typeface="Maven Pro"/>
                  <a:sym typeface="Maven Pro"/>
                </a:rPr>
                <a:t>With Epsagon’s insights, we can solve issues before they happen. We see a reduction of 70% in error rates thanks to their data”. </a:t>
              </a:r>
              <a:endParaRPr sz="1900">
                <a:solidFill>
                  <a:srgbClr val="2F217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rgbClr val="2F2171"/>
                </a:solidFill>
              </a:endParaRPr>
            </a:p>
            <a:p>
              <a:pPr marL="0" marR="0" lvl="0" indent="0" algn="l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1">
                <a:solidFill>
                  <a:srgbClr val="2F217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94" name="Google Shape;294;g7739bdf266_0_8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82586" y="3578823"/>
              <a:ext cx="590854" cy="443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5" name="Google Shape;295;g7739bdf266_0_81"/>
            <p:cNvPicPr preferRelativeResize="0"/>
            <p:nvPr/>
          </p:nvPicPr>
          <p:blipFill rotWithShape="1">
            <a:blip r:embed="rId4">
              <a:alphaModFix/>
            </a:blip>
            <a:srcRect t="29593" b="29206"/>
            <a:stretch/>
          </p:blipFill>
          <p:spPr>
            <a:xfrm>
              <a:off x="5940375" y="3628027"/>
              <a:ext cx="1622125" cy="44310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96" name="Google Shape;296;g7739bdf266_0_81"/>
            <p:cNvCxnSpPr/>
            <p:nvPr/>
          </p:nvCxnSpPr>
          <p:spPr>
            <a:xfrm>
              <a:off x="5672200" y="3499475"/>
              <a:ext cx="0" cy="700200"/>
            </a:xfrm>
            <a:prstGeom prst="straightConnector1">
              <a:avLst/>
            </a:prstGeom>
            <a:noFill/>
            <a:ln w="9525" cap="flat" cmpd="sng">
              <a:solidFill>
                <a:srgbClr val="78A0C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97" name="Google Shape;297;g7739bdf266_0_81"/>
          <p:cNvSpPr txBox="1">
            <a:spLocks noGrp="1"/>
          </p:cNvSpPr>
          <p:nvPr>
            <p:ph type="sldNum" idx="12"/>
          </p:nvPr>
        </p:nvSpPr>
        <p:spPr>
          <a:xfrm>
            <a:off x="12634257" y="8319747"/>
            <a:ext cx="6873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298" name="Google Shape;298;g7739bdf266_0_81"/>
          <p:cNvSpPr txBox="1"/>
          <p:nvPr/>
        </p:nvSpPr>
        <p:spPr>
          <a:xfrm>
            <a:off x="8420267" y="1852000"/>
            <a:ext cx="3082500" cy="21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666666"/>
                </a:solidFill>
                <a:latin typeface="Maven Pro"/>
                <a:ea typeface="Maven Pro"/>
                <a:cs typeface="Maven Pro"/>
                <a:sym typeface="Maven Pr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6"/>
                  </a:ext>
                </a:extLst>
              </a:rPr>
              <a:t>Containers &amp; Serverless</a:t>
            </a:r>
            <a:endParaRPr sz="1900" b="1">
              <a:solidFill>
                <a:srgbClr val="666666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666666"/>
                </a:solidFill>
                <a:latin typeface="Maven Pro"/>
                <a:ea typeface="Maven Pro"/>
                <a:cs typeface="Maven Pro"/>
                <a:sym typeface="Maven Pro"/>
              </a:rPr>
              <a:t>No manual work needed</a:t>
            </a:r>
            <a:endParaRPr sz="1900" b="1">
              <a:solidFill>
                <a:srgbClr val="666666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666666"/>
                </a:solidFill>
                <a:latin typeface="Maven Pro"/>
                <a:ea typeface="Maven Pro"/>
                <a:cs typeface="Maven Pro"/>
                <a:sym typeface="Maven Pro"/>
              </a:rPr>
              <a:t>End-to-end visibility </a:t>
            </a:r>
            <a:endParaRPr sz="1900" b="1">
              <a:solidFill>
                <a:srgbClr val="666666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500"/>
              </a:spcBef>
              <a:spcAft>
                <a:spcPts val="1300"/>
              </a:spcAft>
              <a:buNone/>
            </a:pPr>
            <a:r>
              <a:rPr lang="en-US" sz="1900" b="1">
                <a:solidFill>
                  <a:srgbClr val="666666"/>
                </a:solidFill>
                <a:latin typeface="Maven Pro"/>
                <a:ea typeface="Maven Pro"/>
                <a:cs typeface="Maven Pro"/>
                <a:sym typeface="Maven Pro"/>
              </a:rPr>
              <a:t>Value within minutes</a:t>
            </a:r>
            <a:endParaRPr sz="1900" b="1">
              <a:solidFill>
                <a:srgbClr val="666666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299" name="Google Shape;299;g7739bdf266_0_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5867" y="3430516"/>
            <a:ext cx="204967" cy="236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g7739bdf266_0_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5867" y="2920458"/>
            <a:ext cx="204967" cy="236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g7739bdf266_0_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5867" y="2410399"/>
            <a:ext cx="204967" cy="236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g7739bdf266_0_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5867" y="1569549"/>
            <a:ext cx="204967" cy="236766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g7739bdf266_0_81"/>
          <p:cNvSpPr/>
          <p:nvPr/>
        </p:nvSpPr>
        <p:spPr>
          <a:xfrm>
            <a:off x="4734833" y="1928967"/>
            <a:ext cx="3685500" cy="236700"/>
          </a:xfrm>
          <a:prstGeom prst="stripedRightArrow">
            <a:avLst>
              <a:gd name="adj1" fmla="val 100000"/>
              <a:gd name="adj2" fmla="val 44298"/>
            </a:avLst>
          </a:prstGeom>
          <a:gradFill>
            <a:gsLst>
              <a:gs pos="0">
                <a:srgbClr val="FFFFFF"/>
              </a:gs>
              <a:gs pos="100000">
                <a:schemeClr val="accent5"/>
              </a:gs>
            </a:gsLst>
            <a:lin ang="18900044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g7739bdf266_0_81"/>
          <p:cNvSpPr/>
          <p:nvPr/>
        </p:nvSpPr>
        <p:spPr>
          <a:xfrm>
            <a:off x="3886967" y="2512967"/>
            <a:ext cx="4533300" cy="236700"/>
          </a:xfrm>
          <a:prstGeom prst="stripedRightArrow">
            <a:avLst>
              <a:gd name="adj1" fmla="val 100000"/>
              <a:gd name="adj2" fmla="val 44298"/>
            </a:avLst>
          </a:prstGeom>
          <a:gradFill>
            <a:gsLst>
              <a:gs pos="0">
                <a:srgbClr val="FFFFFF"/>
              </a:gs>
              <a:gs pos="100000">
                <a:schemeClr val="accent5"/>
              </a:gs>
            </a:gsLst>
            <a:lin ang="18900044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g7739bdf266_0_81"/>
          <p:cNvSpPr/>
          <p:nvPr/>
        </p:nvSpPr>
        <p:spPr>
          <a:xfrm>
            <a:off x="4262133" y="3020800"/>
            <a:ext cx="4158000" cy="236700"/>
          </a:xfrm>
          <a:prstGeom prst="stripedRightArrow">
            <a:avLst>
              <a:gd name="adj1" fmla="val 100000"/>
              <a:gd name="adj2" fmla="val 44298"/>
            </a:avLst>
          </a:prstGeom>
          <a:gradFill>
            <a:gsLst>
              <a:gs pos="0">
                <a:srgbClr val="FFFFFF"/>
              </a:gs>
              <a:gs pos="100000">
                <a:schemeClr val="accent5"/>
              </a:gs>
            </a:gsLst>
            <a:lin ang="18900044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g7739bdf266_0_81"/>
          <p:cNvSpPr/>
          <p:nvPr/>
        </p:nvSpPr>
        <p:spPr>
          <a:xfrm>
            <a:off x="3361733" y="3528600"/>
            <a:ext cx="5058300" cy="236700"/>
          </a:xfrm>
          <a:prstGeom prst="stripedRightArrow">
            <a:avLst>
              <a:gd name="adj1" fmla="val 100000"/>
              <a:gd name="adj2" fmla="val 44298"/>
            </a:avLst>
          </a:prstGeom>
          <a:gradFill>
            <a:gsLst>
              <a:gs pos="0">
                <a:srgbClr val="FFFFFF"/>
              </a:gs>
              <a:gs pos="100000">
                <a:schemeClr val="accent5"/>
              </a:gs>
            </a:gsLst>
            <a:lin ang="18900044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" name="Google Shape;307;g7739bdf266_0_81" descr="A close up of an animal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3501" y="4450623"/>
            <a:ext cx="1202173" cy="1202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2"/>
          <p:cNvSpPr/>
          <p:nvPr/>
        </p:nvSpPr>
        <p:spPr>
          <a:xfrm>
            <a:off x="651157" y="319995"/>
            <a:ext cx="1080355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What we’ll discuss today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42"/>
          <p:cNvSpPr/>
          <p:nvPr/>
        </p:nvSpPr>
        <p:spPr>
          <a:xfrm>
            <a:off x="651150" y="1256700"/>
            <a:ext cx="11085900" cy="47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Calibri"/>
              <a:buChar char="●"/>
            </a:pPr>
            <a:r>
              <a:rPr lang="en-US" sz="37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Best practices for observability in Modern Applications</a:t>
            </a:r>
            <a:endParaRPr sz="3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Calibri"/>
              <a:buChar char="●"/>
            </a:pPr>
            <a:r>
              <a:rPr lang="en-US" sz="37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Observability How to obtain observability in distributed environments </a:t>
            </a:r>
            <a:endParaRPr sz="3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Calibri"/>
              <a:buChar char="●"/>
            </a:pPr>
            <a:r>
              <a:rPr lang="en-US" sz="37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Value of end-to-end Observability</a:t>
            </a:r>
            <a:endParaRPr sz="3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Calibri"/>
              <a:buChar char="●"/>
            </a:pPr>
            <a:r>
              <a:rPr lang="en-US" sz="37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Hands-on Workshop to obtain observability </a:t>
            </a:r>
            <a:endParaRPr sz="3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000" marR="0" lvl="0" indent="-176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2600"/>
              <a:buFont typeface="Arial"/>
              <a:buNone/>
            </a:pPr>
            <a:endParaRPr sz="37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315" name="Google Shape;315;p42"/>
          <p:cNvSpPr txBox="1">
            <a:spLocks noGrp="1"/>
          </p:cNvSpPr>
          <p:nvPr>
            <p:ph type="sldNum" idx="12"/>
          </p:nvPr>
        </p:nvSpPr>
        <p:spPr>
          <a:xfrm>
            <a:off x="9475693" y="6239810"/>
            <a:ext cx="5154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0"/>
          <p:cNvSpPr/>
          <p:nvPr/>
        </p:nvSpPr>
        <p:spPr>
          <a:xfrm>
            <a:off x="651158" y="319995"/>
            <a:ext cx="10803557" cy="70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66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Challenges for Engineering and DevOps</a:t>
            </a:r>
            <a:endParaRPr sz="3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50"/>
          <p:cNvSpPr/>
          <p:nvPr/>
        </p:nvSpPr>
        <p:spPr>
          <a:xfrm>
            <a:off x="651157" y="1471088"/>
            <a:ext cx="7706043" cy="2848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38658" marR="0" lvl="0" indent="-33865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2000"/>
              <a:buFont typeface="Arial"/>
              <a:buChar char="•"/>
            </a:pPr>
            <a:r>
              <a:rPr lang="en-US" sz="32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Troubleshooting                                                              </a:t>
            </a:r>
            <a:r>
              <a:rPr lang="en-US"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Are basic logs and metrics the right tool for highly distributed applications?</a:t>
            </a:r>
            <a:endParaRPr sz="2400" b="1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8658" marR="0" lvl="0" indent="-338658" algn="l" rtl="0">
              <a:lnSpc>
                <a:spcPct val="100000"/>
              </a:lnSpc>
              <a:spcBef>
                <a:spcPts val="1467"/>
              </a:spcBef>
              <a:spcAft>
                <a:spcPts val="0"/>
              </a:spcAft>
              <a:buClr>
                <a:srgbClr val="222A35"/>
              </a:buClr>
              <a:buSzPts val="2000"/>
              <a:buFont typeface="Arial"/>
              <a:buChar char="•"/>
            </a:pPr>
            <a:r>
              <a:rPr lang="en-US" sz="32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Monitoring                                                                         </a:t>
            </a:r>
            <a:r>
              <a:rPr lang="en-US"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“Is my application working properly”?</a:t>
            </a:r>
            <a:endParaRPr sz="2400" b="1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8658" marR="0" lvl="0" indent="-338658" algn="l" rtl="0">
              <a:lnSpc>
                <a:spcPct val="100000"/>
              </a:lnSpc>
              <a:spcBef>
                <a:spcPts val="1467"/>
              </a:spcBef>
              <a:spcAft>
                <a:spcPts val="0"/>
              </a:spcAft>
              <a:buClr>
                <a:srgbClr val="222A35"/>
              </a:buClr>
              <a:buSzPts val="2000"/>
              <a:buFont typeface="Arial"/>
              <a:buChar char="•"/>
            </a:pPr>
            <a:r>
              <a:rPr lang="en-US" sz="32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Development                                                                    </a:t>
            </a:r>
            <a:r>
              <a:rPr lang="en-US"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I’m not sure what’s currently running in production.                                      How can I build new services?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50"/>
          <p:cNvSpPr txBox="1">
            <a:spLocks noGrp="1"/>
          </p:cNvSpPr>
          <p:nvPr>
            <p:ph type="sldNum" idx="12"/>
          </p:nvPr>
        </p:nvSpPr>
        <p:spPr>
          <a:xfrm>
            <a:off x="9475694" y="6239811"/>
            <a:ext cx="5154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sz="1467">
                <a:solidFill>
                  <a:schemeClr val="lt1"/>
                </a:solidFill>
              </a:rPr>
              <a:t>4</a:t>
            </a:fld>
            <a:endParaRPr sz="1467">
              <a:solidFill>
                <a:schemeClr val="lt1"/>
              </a:solidFill>
            </a:endParaRPr>
          </a:p>
        </p:txBody>
      </p:sp>
      <p:sp>
        <p:nvSpPr>
          <p:cNvPr id="325" name="Google Shape;325;p50"/>
          <p:cNvSpPr txBox="1"/>
          <p:nvPr/>
        </p:nvSpPr>
        <p:spPr>
          <a:xfrm>
            <a:off x="8357201" y="2557800"/>
            <a:ext cx="2838900" cy="267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6" name="Google Shape;326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85186" y="1387632"/>
            <a:ext cx="2843149" cy="3715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7739bdf266_0_299"/>
          <p:cNvSpPr/>
          <p:nvPr/>
        </p:nvSpPr>
        <p:spPr>
          <a:xfrm>
            <a:off x="675867" y="335400"/>
            <a:ext cx="9242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66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7"/>
                  </a:ext>
                </a:extLst>
              </a:rPr>
              <a:t>Traditional</a:t>
            </a:r>
            <a:r>
              <a:rPr lang="en-US" sz="3200" b="1">
                <a:solidFill>
                  <a:srgbClr val="2F2171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r>
              <a:rPr lang="en-US" sz="3866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Monitoring Solutions are Limited</a:t>
            </a:r>
            <a:r>
              <a:rPr lang="en-US" sz="3200" b="1">
                <a:solidFill>
                  <a:srgbClr val="2F2171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endParaRPr sz="3200" b="1">
              <a:solidFill>
                <a:srgbClr val="2F217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graphicFrame>
        <p:nvGraphicFramePr>
          <p:cNvPr id="334" name="Google Shape;334;g7739bdf266_0_299"/>
          <p:cNvGraphicFramePr/>
          <p:nvPr>
            <p:extLst>
              <p:ext uri="{D42A27DB-BD31-4B8C-83A1-F6EECF244321}">
                <p14:modId xmlns:p14="http://schemas.microsoft.com/office/powerpoint/2010/main" val="86807619"/>
              </p:ext>
            </p:extLst>
          </p:nvPr>
        </p:nvGraphicFramePr>
        <p:xfrm>
          <a:off x="761100" y="1918233"/>
          <a:ext cx="10795000" cy="3670220"/>
        </p:xfrm>
        <a:graphic>
          <a:graphicData uri="http://schemas.openxmlformats.org/drawingml/2006/table">
            <a:tbl>
              <a:tblPr>
                <a:noFill/>
                <a:tableStyleId>{74EDD979-3976-4568-9F4B-9DFDF9FA3F7F}</a:tableStyleId>
              </a:tblPr>
              <a:tblGrid>
                <a:gridCol w="3690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8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4826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ea typeface="Maven Pro"/>
                          <a:cs typeface="Calibri" panose="020F0502020204030204" pitchFamily="34" charset="0"/>
                          <a:sym typeface="Maven Pro"/>
                        </a:rPr>
                        <a:t>Logs &amp; Metrics </a:t>
                      </a:r>
                      <a:br>
                        <a:rPr lang="en-US" sz="2100" b="1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ea typeface="Maven Pro"/>
                          <a:cs typeface="Calibri" panose="020F0502020204030204" pitchFamily="34" charset="0"/>
                          <a:sym typeface="Maven Pro"/>
                        </a:rPr>
                      </a:br>
                      <a:r>
                        <a:rPr lang="en-US" sz="2100" b="1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ea typeface="Maven Pro"/>
                          <a:cs typeface="Calibri" panose="020F0502020204030204" pitchFamily="34" charset="0"/>
                          <a:sym typeface="Maven Pro"/>
                        </a:rPr>
                        <a:t>are NOT Enough  </a:t>
                      </a:r>
                      <a:endParaRPr sz="2100" dirty="0">
                        <a:solidFill>
                          <a:schemeClr val="accent5"/>
                        </a:solidFill>
                        <a:latin typeface="Calibri" panose="020F0502020204030204" pitchFamily="34" charset="0"/>
                        <a:ea typeface="Maven Pro Regular"/>
                        <a:cs typeface="Calibri" panose="020F0502020204030204" pitchFamily="34" charset="0"/>
                        <a:sym typeface="Maven Pro Regular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826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ea typeface="Maven Pro"/>
                          <a:cs typeface="Calibri" panose="020F0502020204030204" pitchFamily="34" charset="0"/>
                          <a:sym typeface="Maven Pro"/>
                        </a:rPr>
                        <a:t>Bytecode is </a:t>
                      </a:r>
                      <a:br>
                        <a:rPr lang="en-US" sz="2100" b="1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ea typeface="Maven Pro"/>
                          <a:cs typeface="Calibri" panose="020F0502020204030204" pitchFamily="34" charset="0"/>
                          <a:sym typeface="Maven Pro"/>
                        </a:rPr>
                      </a:br>
                      <a:r>
                        <a:rPr lang="en-US" sz="2100" b="1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ea typeface="Maven Pro"/>
                          <a:cs typeface="Calibri" panose="020F0502020204030204" pitchFamily="34" charset="0"/>
                          <a:sym typeface="Maven Pro"/>
                        </a:rPr>
                        <a:t>NOT </a:t>
                      </a:r>
                      <a:r>
                        <a:rPr lang="en-US" sz="2100" b="1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ea typeface="Maven Pro"/>
                          <a:cs typeface="Calibri" panose="020F0502020204030204" pitchFamily="34" charset="0"/>
                          <a:sym typeface="Maven Pro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8"/>
                            </a:ext>
                          </a:extLst>
                        </a:rPr>
                        <a:t>Scalable</a:t>
                      </a:r>
                      <a:r>
                        <a:rPr lang="en-US" sz="2100" b="1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ea typeface="Maven Pro"/>
                          <a:cs typeface="Calibri" panose="020F0502020204030204" pitchFamily="34" charset="0"/>
                          <a:sym typeface="Maven Pro"/>
                        </a:rPr>
                        <a:t> </a:t>
                      </a:r>
                      <a:endParaRPr sz="2100" b="1" dirty="0">
                        <a:solidFill>
                          <a:schemeClr val="accent5"/>
                        </a:solidFill>
                        <a:latin typeface="Calibri" panose="020F0502020204030204" pitchFamily="34" charset="0"/>
                        <a:ea typeface="Maven Pro"/>
                        <a:cs typeface="Calibri" panose="020F0502020204030204" pitchFamily="34" charset="0"/>
                        <a:sym typeface="Maven Pro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826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ea typeface="Maven Pro"/>
                          <a:cs typeface="Calibri" panose="020F0502020204030204" pitchFamily="34" charset="0"/>
                          <a:sym typeface="Maven Pro"/>
                        </a:rPr>
                        <a:t>Manual Monitoring </a:t>
                      </a:r>
                      <a:br>
                        <a:rPr lang="en-US" sz="2100" b="1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ea typeface="Maven Pro"/>
                          <a:cs typeface="Calibri" panose="020F0502020204030204" pitchFamily="34" charset="0"/>
                          <a:sym typeface="Maven Pro"/>
                        </a:rPr>
                      </a:br>
                      <a:r>
                        <a:rPr lang="en-US" sz="2100" b="1" dirty="0">
                          <a:solidFill>
                            <a:schemeClr val="accent5"/>
                          </a:solidFill>
                          <a:latin typeface="Calibri" panose="020F0502020204030204" pitchFamily="34" charset="0"/>
                          <a:ea typeface="Maven Pro"/>
                          <a:cs typeface="Calibri" panose="020F0502020204030204" pitchFamily="34" charset="0"/>
                          <a:sym typeface="Maven Pro"/>
                        </a:rPr>
                        <a:t>Kills Agility </a:t>
                      </a:r>
                      <a:endParaRPr sz="2100" b="1" dirty="0">
                        <a:solidFill>
                          <a:schemeClr val="accent5"/>
                        </a:solidFill>
                        <a:latin typeface="Calibri" panose="020F0502020204030204" pitchFamily="34" charset="0"/>
                        <a:ea typeface="Maven Pro"/>
                        <a:cs typeface="Calibri" panose="020F0502020204030204" pitchFamily="34" charset="0"/>
                        <a:sym typeface="Maven Pro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241300" lvl="0" indent="-184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900"/>
                        <a:buFont typeface="Maven Pro"/>
                        <a:buChar char="●"/>
                      </a:pPr>
                      <a:r>
                        <a:rPr lang="en-US" sz="2000" dirty="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Distributed tracing is crucial </a:t>
                      </a:r>
                      <a:br>
                        <a:rPr lang="en-US" sz="2000" dirty="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2000" dirty="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order to find the  root-cause efficiently </a:t>
                      </a:r>
                      <a:endParaRPr sz="2000" dirty="0"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41300" lvl="0" indent="-190500" algn="l" rtl="0">
                        <a:spcBef>
                          <a:spcPts val="1300"/>
                        </a:spcBef>
                        <a:spcAft>
                          <a:spcPts val="1300"/>
                        </a:spcAft>
                        <a:buClr>
                          <a:srgbClr val="434343"/>
                        </a:buClr>
                        <a:buSzPts val="2000"/>
                        <a:buFont typeface="Calibri"/>
                        <a:buChar char="●"/>
                      </a:pPr>
                      <a:r>
                        <a:rPr lang="en-US" sz="2000" dirty="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Traces are needed </a:t>
                      </a:r>
                      <a:br>
                        <a:rPr lang="en-US" sz="2000" dirty="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2000" dirty="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 top of metrics and logs</a:t>
                      </a:r>
                      <a:endParaRPr sz="2000" dirty="0"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41300" lvl="0" indent="-184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2171"/>
                        </a:buClr>
                        <a:buSzPts val="1900"/>
                        <a:buFont typeface="Maven Pro"/>
                        <a:buChar char="●"/>
                      </a:pPr>
                      <a:r>
                        <a:rPr lang="en-US" sz="20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Bytecode provides limited value on distributed apps and lacks visibility in managed services </a:t>
                      </a:r>
                      <a:endParaRPr sz="2000"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41300" lvl="0" indent="-165100" algn="l" rtl="0">
                        <a:spcBef>
                          <a:spcPts val="1300"/>
                        </a:spcBef>
                        <a:spcAft>
                          <a:spcPts val="1300"/>
                        </a:spcAft>
                        <a:buClr>
                          <a:srgbClr val="2F2171"/>
                        </a:buClr>
                        <a:buSzPts val="1600"/>
                        <a:buFont typeface="Maven Pro"/>
                        <a:buChar char="●"/>
                      </a:pPr>
                      <a:r>
                        <a:rPr lang="en-US" sz="200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Bytecode comes with significant overhead in microservice environments</a:t>
                      </a:r>
                      <a:br>
                        <a:rPr lang="en-US" sz="1600">
                          <a:solidFill>
                            <a:srgbClr val="2F217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</a:br>
                      <a:r>
                        <a:rPr lang="en-US" sz="1600">
                          <a:solidFill>
                            <a:srgbClr val="2F217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  </a:t>
                      </a:r>
                      <a:endParaRPr sz="1600">
                        <a:solidFill>
                          <a:srgbClr val="2F217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41300" marR="0" lvl="0" indent="-184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2171"/>
                        </a:buClr>
                        <a:buSzPts val="1900"/>
                        <a:buFont typeface="Maven Pro"/>
                        <a:buChar char="●"/>
                      </a:pPr>
                      <a:r>
                        <a:rPr lang="en-US" sz="2000" dirty="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Getting distributed </a:t>
                      </a:r>
                      <a:br>
                        <a:rPr lang="en-US" sz="2000" dirty="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2000" dirty="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traces require manual instrumentation  </a:t>
                      </a:r>
                      <a:endParaRPr sz="2000" dirty="0"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41300" marR="0" lvl="0" indent="-184150" algn="l" rtl="0">
                        <a:lnSpc>
                          <a:spcPct val="100000"/>
                        </a:lnSpc>
                        <a:spcBef>
                          <a:spcPts val="1300"/>
                        </a:spcBef>
                        <a:spcAft>
                          <a:spcPts val="1300"/>
                        </a:spcAft>
                        <a:buClr>
                          <a:srgbClr val="2F2171"/>
                        </a:buClr>
                        <a:buSzPts val="1900"/>
                        <a:buFont typeface="Maven Pro"/>
                        <a:buChar char="●"/>
                      </a:pPr>
                      <a:r>
                        <a:rPr lang="en-US" sz="2000" dirty="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Metrics, logs and traces </a:t>
                      </a:r>
                      <a:br>
                        <a:rPr lang="en-US" sz="2000" dirty="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2000" dirty="0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 correlated manually</a:t>
                      </a:r>
                      <a:endParaRPr sz="1900" dirty="0">
                        <a:solidFill>
                          <a:srgbClr val="2F217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5" name="Google Shape;335;g7739bdf266_0_299"/>
          <p:cNvSpPr txBox="1">
            <a:spLocks noGrp="1"/>
          </p:cNvSpPr>
          <p:nvPr>
            <p:ph type="sldNum" idx="12"/>
          </p:nvPr>
        </p:nvSpPr>
        <p:spPr>
          <a:xfrm>
            <a:off x="12634257" y="8319747"/>
            <a:ext cx="6873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336" name="Google Shape;336;g7739bdf266_0_2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767" y="2011417"/>
            <a:ext cx="614849" cy="7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g7739bdf266_0_2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0406" y="2011417"/>
            <a:ext cx="611744" cy="7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g7739bdf266_0_2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84101" y="2011417"/>
            <a:ext cx="611744" cy="7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39733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64"/>
          <p:cNvSpPr/>
          <p:nvPr/>
        </p:nvSpPr>
        <p:spPr>
          <a:xfrm>
            <a:off x="675501" y="4417152"/>
            <a:ext cx="6096000" cy="64629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Best Practices for Observability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73f7caebaf_0_0"/>
          <p:cNvSpPr/>
          <p:nvPr/>
        </p:nvSpPr>
        <p:spPr>
          <a:xfrm>
            <a:off x="651158" y="319995"/>
            <a:ext cx="9728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g73f7caebaf_0_0"/>
          <p:cNvSpPr txBox="1">
            <a:spLocks noGrp="1"/>
          </p:cNvSpPr>
          <p:nvPr>
            <p:ph type="sldNum" idx="12"/>
          </p:nvPr>
        </p:nvSpPr>
        <p:spPr>
          <a:xfrm>
            <a:off x="9475693" y="6239811"/>
            <a:ext cx="515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sz="1467">
                <a:solidFill>
                  <a:schemeClr val="lt1"/>
                </a:solidFill>
              </a:rPr>
              <a:t>7</a:t>
            </a:fld>
            <a:endParaRPr sz="1467">
              <a:solidFill>
                <a:schemeClr val="lt1"/>
              </a:solidFill>
            </a:endParaRPr>
          </a:p>
        </p:txBody>
      </p:sp>
      <p:sp>
        <p:nvSpPr>
          <p:cNvPr id="353" name="Google Shape;353;g73f7caebaf_0_0"/>
          <p:cNvSpPr/>
          <p:nvPr/>
        </p:nvSpPr>
        <p:spPr>
          <a:xfrm>
            <a:off x="651158" y="319995"/>
            <a:ext cx="9728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66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The Three Pillars of Observability</a:t>
            </a:r>
            <a:endParaRPr sz="3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g73f7caebaf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0907" y="1149803"/>
            <a:ext cx="6801786" cy="5090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73f7caebaf_0_226"/>
          <p:cNvSpPr/>
          <p:nvPr/>
        </p:nvSpPr>
        <p:spPr>
          <a:xfrm>
            <a:off x="651157" y="319995"/>
            <a:ext cx="9728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Best practices for observability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g73f7caebaf_0_226"/>
          <p:cNvSpPr txBox="1">
            <a:spLocks noGrp="1"/>
          </p:cNvSpPr>
          <p:nvPr>
            <p:ph type="sldNum" idx="12"/>
          </p:nvPr>
        </p:nvSpPr>
        <p:spPr>
          <a:xfrm>
            <a:off x="9475693" y="6239810"/>
            <a:ext cx="515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362" name="Google Shape;362;g73f7caebaf_0_226"/>
          <p:cNvSpPr txBox="1"/>
          <p:nvPr/>
        </p:nvSpPr>
        <p:spPr>
          <a:xfrm>
            <a:off x="587829" y="1545747"/>
            <a:ext cx="4692300" cy="37095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Arial"/>
              <a:buChar char="●"/>
            </a:pPr>
            <a:r>
              <a:rPr lang="en-US" sz="2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Automted</a:t>
            </a:r>
            <a:r>
              <a:rPr lang="en-US"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setup and zero maintenance</a:t>
            </a:r>
            <a:endParaRPr sz="24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Arial"/>
              <a:buChar char="●"/>
            </a:pPr>
            <a:r>
              <a:rPr lang="en-US" sz="2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Support any environment </a:t>
            </a:r>
            <a:endParaRPr sz="2400" b="1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(K8s, cloud, FaaS)</a:t>
            </a:r>
            <a:endParaRPr/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Arial"/>
              <a:buChar char="●"/>
            </a:pPr>
            <a:r>
              <a:rPr lang="en-US"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Connects </a:t>
            </a:r>
            <a:r>
              <a:rPr lang="en-US" sz="2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every request</a:t>
            </a:r>
            <a:r>
              <a:rPr lang="en-US"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in a transaction</a:t>
            </a:r>
            <a:endParaRPr sz="24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Arial"/>
              <a:buChar char="●"/>
            </a:pPr>
            <a:r>
              <a:rPr lang="en-US" sz="2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Search and analyze</a:t>
            </a:r>
            <a:r>
              <a:rPr lang="en-US"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your </a:t>
            </a:r>
            <a:r>
              <a:rPr lang="en-US" sz="2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/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Arial"/>
              <a:buChar char="●"/>
            </a:pPr>
            <a:r>
              <a:rPr lang="en-US" sz="2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Helps</a:t>
            </a:r>
            <a:r>
              <a:rPr lang="en-US"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to quickly pinpoint problems</a:t>
            </a:r>
            <a:endParaRPr sz="2400" b="1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g73f7caebaf_0_2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0125" y="1660266"/>
            <a:ext cx="6759452" cy="348047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7739bdf266_0_274"/>
          <p:cNvSpPr txBox="1"/>
          <p:nvPr/>
        </p:nvSpPr>
        <p:spPr>
          <a:xfrm>
            <a:off x="3629775" y="2539108"/>
            <a:ext cx="3999900" cy="8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609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Reduction in </a:t>
            </a:r>
            <a:br>
              <a:rPr lang="en-US" sz="27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7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troubleshooting time</a:t>
            </a:r>
            <a:endParaRPr sz="27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marR="0" lvl="0" indent="0" algn="l" rtl="0">
              <a:lnSpc>
                <a:spcPct val="100000"/>
              </a:lnSpc>
              <a:spcBef>
                <a:spcPts val="1500"/>
              </a:spcBef>
              <a:spcAft>
                <a:spcPts val="1300"/>
              </a:spcAft>
              <a:buNone/>
            </a:pPr>
            <a:endParaRPr sz="2400">
              <a:solidFill>
                <a:srgbClr val="666666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370" name="Google Shape;370;g7739bdf266_0_274"/>
          <p:cNvSpPr/>
          <p:nvPr/>
        </p:nvSpPr>
        <p:spPr>
          <a:xfrm>
            <a:off x="693541" y="364292"/>
            <a:ext cx="7988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Values of End-to-End Observability </a:t>
            </a:r>
            <a:endParaRPr sz="3200" b="1">
              <a:solidFill>
                <a:srgbClr val="2F217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371" name="Google Shape;371;g7739bdf266_0_274"/>
          <p:cNvSpPr txBox="1">
            <a:spLocks noGrp="1"/>
          </p:cNvSpPr>
          <p:nvPr>
            <p:ph type="sldNum" idx="12"/>
          </p:nvPr>
        </p:nvSpPr>
        <p:spPr>
          <a:xfrm>
            <a:off x="12634257" y="8319747"/>
            <a:ext cx="6873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372" name="Google Shape;372;g7739bdf266_0_274"/>
          <p:cNvSpPr txBox="1"/>
          <p:nvPr/>
        </p:nvSpPr>
        <p:spPr>
          <a:xfrm>
            <a:off x="7293925" y="2563492"/>
            <a:ext cx="39999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121900" anchor="t" anchorCtr="0">
            <a:noAutofit/>
          </a:bodyPr>
          <a:lstStyle/>
          <a:p>
            <a:pPr marL="0" lvl="0" indent="0" algn="ctr" rtl="0">
              <a:spcBef>
                <a:spcPts val="1500"/>
              </a:spcBef>
              <a:spcAft>
                <a:spcPts val="1300"/>
              </a:spcAft>
              <a:buNone/>
            </a:pPr>
            <a:r>
              <a:rPr lang="en-US" sz="27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DevOps &amp; engineering improvement</a:t>
            </a:r>
            <a:endParaRPr sz="27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g7739bdf266_0_274"/>
          <p:cNvSpPr txBox="1"/>
          <p:nvPr/>
        </p:nvSpPr>
        <p:spPr>
          <a:xfrm>
            <a:off x="577292" y="2521708"/>
            <a:ext cx="2534700" cy="8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121900" anchor="t" anchorCtr="0">
            <a:noAutofit/>
          </a:bodyPr>
          <a:lstStyle/>
          <a:p>
            <a:pPr marL="0" lvl="0" indent="0" algn="ctr" rtl="0">
              <a:spcBef>
                <a:spcPts val="1500"/>
              </a:spcBef>
              <a:spcAft>
                <a:spcPts val="1300"/>
              </a:spcAft>
              <a:buNone/>
            </a:pPr>
            <a:r>
              <a:rPr lang="en-US" sz="27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Reduction </a:t>
            </a:r>
            <a:br>
              <a:rPr lang="en-US" sz="27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7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in error rates</a:t>
            </a:r>
            <a:endParaRPr sz="27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g7739bdf266_0_274"/>
          <p:cNvSpPr txBox="1"/>
          <p:nvPr/>
        </p:nvSpPr>
        <p:spPr>
          <a:xfrm>
            <a:off x="1819751" y="1590275"/>
            <a:ext cx="1364400" cy="6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121900" anchor="t" anchorCtr="0">
            <a:noAutofit/>
          </a:bodyPr>
          <a:lstStyle/>
          <a:p>
            <a:pPr marL="0" lvl="0" indent="0" algn="l" rtl="0">
              <a:spcBef>
                <a:spcPts val="1500"/>
              </a:spcBef>
              <a:spcAft>
                <a:spcPts val="1300"/>
              </a:spcAft>
              <a:buNone/>
            </a:pPr>
            <a:r>
              <a:rPr lang="en-US" sz="4200">
                <a:solidFill>
                  <a:schemeClr val="accent5"/>
                </a:solidFill>
                <a:latin typeface="Maven Pro"/>
                <a:ea typeface="Maven Pro"/>
                <a:cs typeface="Maven Pro"/>
                <a:sym typeface="Maven Pro"/>
              </a:rPr>
              <a:t>75%</a:t>
            </a:r>
            <a:endParaRPr sz="4200">
              <a:solidFill>
                <a:schemeClr val="accent5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375" name="Google Shape;375;g7739bdf266_0_274"/>
          <p:cNvSpPr txBox="1"/>
          <p:nvPr/>
        </p:nvSpPr>
        <p:spPr>
          <a:xfrm>
            <a:off x="5459301" y="1590275"/>
            <a:ext cx="1364400" cy="6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121900" anchor="t" anchorCtr="0">
            <a:noAutofit/>
          </a:bodyPr>
          <a:lstStyle/>
          <a:p>
            <a:pPr marL="0" lvl="0" indent="0" algn="l" rtl="0">
              <a:spcBef>
                <a:spcPts val="1500"/>
              </a:spcBef>
              <a:spcAft>
                <a:spcPts val="1300"/>
              </a:spcAft>
              <a:buNone/>
            </a:pPr>
            <a:r>
              <a:rPr lang="en-US" sz="4200">
                <a:solidFill>
                  <a:schemeClr val="accent5"/>
                </a:solidFill>
                <a:latin typeface="Maven Pro"/>
                <a:ea typeface="Maven Pro"/>
                <a:cs typeface="Maven Pro"/>
                <a:sym typeface="Maven Pro"/>
              </a:rPr>
              <a:t>90%</a:t>
            </a:r>
            <a:endParaRPr sz="4200">
              <a:solidFill>
                <a:schemeClr val="accent5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376" name="Google Shape;376;g7739bdf266_0_274"/>
          <p:cNvSpPr txBox="1"/>
          <p:nvPr/>
        </p:nvSpPr>
        <p:spPr>
          <a:xfrm>
            <a:off x="8986276" y="1576200"/>
            <a:ext cx="1364400" cy="6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121900" anchor="t" anchorCtr="0">
            <a:noAutofit/>
          </a:bodyPr>
          <a:lstStyle/>
          <a:p>
            <a:pPr marL="0" lvl="0" indent="0" algn="l" rtl="0">
              <a:spcBef>
                <a:spcPts val="1500"/>
              </a:spcBef>
              <a:spcAft>
                <a:spcPts val="1300"/>
              </a:spcAft>
              <a:buNone/>
            </a:pPr>
            <a:r>
              <a:rPr lang="en-US" sz="4200">
                <a:solidFill>
                  <a:schemeClr val="accent5"/>
                </a:solidFill>
                <a:latin typeface="Maven Pro"/>
                <a:ea typeface="Maven Pro"/>
                <a:cs typeface="Maven Pro"/>
                <a:sym typeface="Maven Pro"/>
              </a:rPr>
              <a:t>50%</a:t>
            </a:r>
            <a:endParaRPr sz="4200">
              <a:solidFill>
                <a:schemeClr val="accent5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377" name="Google Shape;377;g7739bdf266_0_274"/>
          <p:cNvSpPr txBox="1">
            <a:spLocks noGrp="1"/>
          </p:cNvSpPr>
          <p:nvPr>
            <p:ph type="sldNum" idx="12"/>
          </p:nvPr>
        </p:nvSpPr>
        <p:spPr>
          <a:xfrm>
            <a:off x="6024918" y="4074485"/>
            <a:ext cx="515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100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9</a:t>
            </a:fld>
            <a:endParaRPr sz="1100">
              <a:solidFill>
                <a:srgbClr val="FFFFFF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378" name="Google Shape;378;g7739bdf266_0_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6051" y="1829000"/>
            <a:ext cx="687300" cy="604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g7739bdf266_0_2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3626" y="1843075"/>
            <a:ext cx="687300" cy="604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g7739bdf266_0_2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9075" y="1843075"/>
            <a:ext cx="687300" cy="604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010517"/>
      </a:dk1>
      <a:lt1>
        <a:srgbClr val="FFFFFF"/>
      </a:lt1>
      <a:dk2>
        <a:srgbClr val="221B4B"/>
      </a:dk2>
      <a:lt2>
        <a:srgbClr val="E7E6E6"/>
      </a:lt2>
      <a:accent1>
        <a:srgbClr val="0E0317"/>
      </a:accent1>
      <a:accent2>
        <a:srgbClr val="221B4B"/>
      </a:accent2>
      <a:accent3>
        <a:srgbClr val="595ACF"/>
      </a:accent3>
      <a:accent4>
        <a:srgbClr val="4EB7D7"/>
      </a:accent4>
      <a:accent5>
        <a:srgbClr val="2D7D8A"/>
      </a:accent5>
      <a:accent6>
        <a:srgbClr val="F3A106"/>
      </a:accent6>
      <a:hlink>
        <a:srgbClr val="FBFCFB"/>
      </a:hlink>
      <a:folHlink>
        <a:srgbClr val="0105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585958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498</Words>
  <Application>Microsoft Macintosh PowerPoint</Application>
  <PresentationFormat>Widescreen</PresentationFormat>
  <Paragraphs>99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Maven Pro Regular</vt:lpstr>
      <vt:lpstr>Calibri</vt:lpstr>
      <vt:lpstr>Open Sans</vt:lpstr>
      <vt:lpstr>Arial</vt:lpstr>
      <vt:lpstr>Maven Pro</vt:lpstr>
      <vt:lpstr>Office Theme</vt:lpstr>
      <vt:lpstr>Office Theme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Ran Ribenzaft</cp:lastModifiedBy>
  <cp:revision>3</cp:revision>
  <dcterms:modified xsi:type="dcterms:W3CDTF">2020-05-24T13:00:36Z</dcterms:modified>
</cp:coreProperties>
</file>