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1"/>
  </p:sldMasterIdLst>
  <p:notesMasterIdLst>
    <p:notesMasterId r:id="rId15"/>
  </p:notesMasterIdLst>
  <p:sldIdLst>
    <p:sldId id="279" r:id="rId2"/>
    <p:sldId id="325" r:id="rId3"/>
    <p:sldId id="328" r:id="rId4"/>
    <p:sldId id="329" r:id="rId5"/>
    <p:sldId id="332" r:id="rId6"/>
    <p:sldId id="333" r:id="rId7"/>
    <p:sldId id="330" r:id="rId8"/>
    <p:sldId id="331" r:id="rId9"/>
    <p:sldId id="334" r:id="rId10"/>
    <p:sldId id="335" r:id="rId11"/>
    <p:sldId id="336" r:id="rId12"/>
    <p:sldId id="327" r:id="rId13"/>
    <p:sldId id="280" r:id="rId1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4B9BC71-D708-3845-B028-4FCE1118777E}">
          <p14:sldIdLst>
            <p14:sldId id="279"/>
            <p14:sldId id="325"/>
            <p14:sldId id="328"/>
            <p14:sldId id="329"/>
            <p14:sldId id="332"/>
            <p14:sldId id="333"/>
            <p14:sldId id="330"/>
            <p14:sldId id="331"/>
            <p14:sldId id="334"/>
            <p14:sldId id="335"/>
            <p14:sldId id="336"/>
            <p14:sldId id="327"/>
            <p14:sldId id="28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27">
          <p15:clr>
            <a:srgbClr val="A4A3A4"/>
          </p15:clr>
        </p15:guide>
        <p15:guide id="2" orient="horz" pos="238">
          <p15:clr>
            <a:srgbClr val="A4A3A4"/>
          </p15:clr>
        </p15:guide>
        <p15:guide id="3" orient="horz" pos="148">
          <p15:clr>
            <a:srgbClr val="A4A3A4"/>
          </p15:clr>
        </p15:guide>
        <p15:guide id="4" orient="horz" pos="2302">
          <p15:clr>
            <a:srgbClr val="A4A3A4"/>
          </p15:clr>
        </p15:guide>
        <p15:guide id="5" orient="horz" pos="205">
          <p15:clr>
            <a:srgbClr val="A4A3A4"/>
          </p15:clr>
        </p15:guide>
        <p15:guide id="6" orient="horz" pos="1687">
          <p15:clr>
            <a:srgbClr val="A4A3A4"/>
          </p15:clr>
        </p15:guide>
        <p15:guide id="7" orient="horz" pos="234">
          <p15:clr>
            <a:srgbClr val="A4A3A4"/>
          </p15:clr>
        </p15:guide>
        <p15:guide id="8" orient="horz" pos="182">
          <p15:clr>
            <a:srgbClr val="A4A3A4"/>
          </p15:clr>
        </p15:guide>
        <p15:guide id="9" pos="4769">
          <p15:clr>
            <a:srgbClr val="A4A3A4"/>
          </p15:clr>
        </p15:guide>
        <p15:guide id="10" pos="1066">
          <p15:clr>
            <a:srgbClr val="A4A3A4"/>
          </p15:clr>
        </p15:guide>
        <p15:guide id="11" pos="164">
          <p15:clr>
            <a:srgbClr val="A4A3A4"/>
          </p15:clr>
        </p15:guide>
        <p15:guide id="12" pos="961">
          <p15:clr>
            <a:srgbClr val="A4A3A4"/>
          </p15:clr>
        </p15:guide>
        <p15:guide id="13" pos="4511">
          <p15:clr>
            <a:srgbClr val="A4A3A4"/>
          </p15:clr>
        </p15:guide>
        <p15:guide id="14" pos="1556">
          <p15:clr>
            <a:srgbClr val="A4A3A4"/>
          </p15:clr>
        </p15:guide>
        <p15:guide id="15" pos="4418">
          <p15:clr>
            <a:srgbClr val="A4A3A4"/>
          </p15:clr>
        </p15:guide>
        <p15:guide id="16" pos="989">
          <p15:clr>
            <a:srgbClr val="A4A3A4"/>
          </p15:clr>
        </p15:guide>
        <p15:guide id="17" pos="4122">
          <p15:clr>
            <a:srgbClr val="A4A3A4"/>
          </p15:clr>
        </p15:guide>
        <p15:guide id="18" pos="3972">
          <p15:clr>
            <a:srgbClr val="A4A3A4"/>
          </p15:clr>
        </p15:guide>
        <p15:guide id="19" pos="454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talano, Alec" initials="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4"/>
    <a:srgbClr val="3C3C3E"/>
    <a:srgbClr val="5F5F61"/>
    <a:srgbClr val="146EB4"/>
    <a:srgbClr val="8D8C8E"/>
    <a:srgbClr val="676668"/>
    <a:srgbClr val="414042"/>
    <a:srgbClr val="212021"/>
    <a:srgbClr val="E6E7E8"/>
    <a:srgbClr val="FAA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11" autoAdjust="0"/>
    <p:restoredTop sz="94917" autoAdjust="0"/>
  </p:normalViewPr>
  <p:slideViewPr>
    <p:cSldViewPr snapToGrid="0" snapToObjects="1" showGuides="1">
      <p:cViewPr>
        <p:scale>
          <a:sx n="120" d="100"/>
          <a:sy n="120" d="100"/>
        </p:scale>
        <p:origin x="3112" y="1848"/>
      </p:cViewPr>
      <p:guideLst>
        <p:guide orient="horz" pos="127"/>
        <p:guide orient="horz" pos="238"/>
        <p:guide orient="horz" pos="148"/>
        <p:guide orient="horz" pos="2302"/>
        <p:guide orient="horz" pos="205"/>
        <p:guide orient="horz" pos="1687"/>
        <p:guide orient="horz" pos="234"/>
        <p:guide orient="horz" pos="182"/>
        <p:guide pos="4769"/>
        <p:guide pos="1066"/>
        <p:guide pos="164"/>
        <p:guide pos="961"/>
        <p:guide pos="4511"/>
        <p:guide pos="1556"/>
        <p:guide pos="4418"/>
        <p:guide pos="989"/>
        <p:guide pos="4122"/>
        <p:guide pos="3972"/>
        <p:guide pos="45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6" d="100"/>
        <a:sy n="9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commentAuthors" Target="commentAuthors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ECF989-6525-C640-8C58-7B40451EDA8A}" type="datetimeFigureOut">
              <a:rPr lang="en-US" smtClean="0"/>
              <a:t>6/14/17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F73B6F-6C74-6846-B3E2-267958B98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622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268050" y="1507147"/>
            <a:ext cx="8609496" cy="686858"/>
          </a:xfrm>
        </p:spPr>
        <p:txBody>
          <a:bodyPr lIns="0" tIns="0"/>
          <a:lstStyle>
            <a:lvl1pPr>
              <a:defRPr b="0"/>
            </a:lvl1pPr>
          </a:lstStyle>
          <a:p>
            <a:r>
              <a:rPr lang="en-US" dirty="0" smtClean="0"/>
              <a:t>Sub Title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268050" y="2315586"/>
            <a:ext cx="2941638" cy="799953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400" b="0" baseline="0">
                <a:solidFill>
                  <a:srgbClr val="E6E7E8"/>
                </a:solidFill>
              </a:defRPr>
            </a:lvl1pPr>
          </a:lstStyle>
          <a:p>
            <a:pPr lvl="0"/>
            <a:r>
              <a:rPr lang="en-US" dirty="0" smtClean="0"/>
              <a:t>Presenter Name</a:t>
            </a:r>
          </a:p>
          <a:p>
            <a:pPr lvl="0"/>
            <a:r>
              <a:rPr lang="en-US" dirty="0" smtClean="0"/>
              <a:t>Presenter Title</a:t>
            </a:r>
          </a:p>
          <a:p>
            <a:pPr lvl="0"/>
            <a:r>
              <a:rPr lang="en-US" dirty="0" smtClean="0"/>
              <a:t>Month Day, Year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8048" y="3343623"/>
            <a:ext cx="2367149" cy="59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0776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268050" y="1624452"/>
            <a:ext cx="8609496" cy="686858"/>
          </a:xfrm>
        </p:spPr>
        <p:txBody>
          <a:bodyPr lIns="0" tIns="0"/>
          <a:lstStyle/>
          <a:p>
            <a:r>
              <a:rPr lang="en-US" dirty="0" smtClean="0"/>
              <a:t>Section Title Here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268050" y="2432892"/>
            <a:ext cx="2941638" cy="243164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400" b="0">
                <a:solidFill>
                  <a:srgbClr val="FAA634"/>
                </a:solidFill>
              </a:defRPr>
            </a:lvl1pPr>
          </a:lstStyle>
          <a:p>
            <a:pPr lvl="0"/>
            <a:r>
              <a:rPr lang="en-US" dirty="0" smtClean="0"/>
              <a:t>Sub Title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5413" y="4541354"/>
            <a:ext cx="982133" cy="368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053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050" y="801726"/>
            <a:ext cx="8609496" cy="355860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5413" y="4541354"/>
            <a:ext cx="982133" cy="368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812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Colum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8049" y="995836"/>
            <a:ext cx="4212207" cy="335635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5836"/>
            <a:ext cx="4229346" cy="3356356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568462" y="995836"/>
            <a:ext cx="0" cy="3356356"/>
          </a:xfrm>
          <a:prstGeom prst="line">
            <a:avLst/>
          </a:prstGeom>
          <a:ln w="9525" cmpd="sng">
            <a:solidFill>
              <a:srgbClr val="8D8C8E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5413" y="4541354"/>
            <a:ext cx="982133" cy="368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3478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8050" y="1377310"/>
            <a:ext cx="2776228" cy="2974882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0"/>
          </p:nvPr>
        </p:nvSpPr>
        <p:spPr>
          <a:xfrm>
            <a:off x="3191067" y="1377310"/>
            <a:ext cx="2776228" cy="2974882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1"/>
          </p:nvPr>
        </p:nvSpPr>
        <p:spPr>
          <a:xfrm>
            <a:off x="6101318" y="1377310"/>
            <a:ext cx="2776228" cy="2974882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3106063" y="995836"/>
            <a:ext cx="0" cy="3356356"/>
          </a:xfrm>
          <a:prstGeom prst="line">
            <a:avLst/>
          </a:prstGeom>
          <a:ln w="9525" cmpd="sng">
            <a:solidFill>
              <a:srgbClr val="8D8C8E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6036559" y="1007977"/>
            <a:ext cx="0" cy="3356356"/>
          </a:xfrm>
          <a:prstGeom prst="line">
            <a:avLst/>
          </a:prstGeom>
          <a:ln w="9525" cmpd="sng">
            <a:solidFill>
              <a:srgbClr val="8D8C8E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268050" y="995363"/>
            <a:ext cx="2776228" cy="288925"/>
          </a:xfrm>
        </p:spPr>
        <p:txBody>
          <a:bodyPr anchor="ctr" anchorCtr="0"/>
          <a:lstStyle>
            <a:lvl1pPr marL="0" indent="0" algn="ctr">
              <a:buNone/>
              <a:defRPr b="1">
                <a:solidFill>
                  <a:srgbClr val="E6E7E8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3191067" y="995363"/>
            <a:ext cx="2776228" cy="288925"/>
          </a:xfrm>
        </p:spPr>
        <p:txBody>
          <a:bodyPr anchor="ctr" anchorCtr="0"/>
          <a:lstStyle>
            <a:lvl1pPr marL="0" indent="0" algn="ctr">
              <a:buNone/>
              <a:defRPr b="1">
                <a:solidFill>
                  <a:srgbClr val="E6E7E8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6101318" y="995363"/>
            <a:ext cx="2776228" cy="288925"/>
          </a:xfrm>
        </p:spPr>
        <p:txBody>
          <a:bodyPr anchor="ctr" anchorCtr="0"/>
          <a:lstStyle>
            <a:lvl1pPr marL="0" indent="0" algn="ctr">
              <a:buNone/>
              <a:defRPr b="1">
                <a:solidFill>
                  <a:srgbClr val="E6E7E8"/>
                </a:solidFill>
              </a:defRPr>
            </a:lvl1pPr>
          </a:lstStyle>
          <a:p>
            <a:pPr lvl="0"/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5413" y="4541354"/>
            <a:ext cx="982133" cy="368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143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5413" y="4541354"/>
            <a:ext cx="982133" cy="368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962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Slide - Text/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175000" y="1014412"/>
            <a:ext cx="5702546" cy="364930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268050" y="1014413"/>
            <a:ext cx="2772012" cy="48136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268289" y="1587499"/>
            <a:ext cx="2771774" cy="3076221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5413" y="4541354"/>
            <a:ext cx="982133" cy="368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197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96866" y="1160818"/>
            <a:ext cx="2367149" cy="59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702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8050" y="114868"/>
            <a:ext cx="8609496" cy="6868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8050" y="982753"/>
            <a:ext cx="8609496" cy="3558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576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5" r:id="rId5"/>
    <p:sldLayoutId id="2147483687" r:id="rId6"/>
    <p:sldLayoutId id="2147483688" r:id="rId7"/>
    <p:sldLayoutId id="2147483689" r:id="rId8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2400" b="1" kern="1200">
          <a:solidFill>
            <a:schemeClr val="bg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800" kern="1200">
          <a:ln>
            <a:noFill/>
          </a:ln>
          <a:solidFill>
            <a:schemeClr val="bg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600" kern="1200">
          <a:ln>
            <a:noFill/>
          </a:ln>
          <a:solidFill>
            <a:schemeClr val="bg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400" kern="1200">
          <a:ln>
            <a:noFill/>
          </a:ln>
          <a:solidFill>
            <a:schemeClr val="bg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200" kern="1200">
          <a:ln>
            <a:noFill/>
          </a:ln>
          <a:solidFill>
            <a:schemeClr val="bg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200" kern="1200">
          <a:ln>
            <a:noFill/>
          </a:ln>
          <a:solidFill>
            <a:schemeClr val="bg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hyperlink" Target="http://aws.amazon.com/activat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Build A </a:t>
            </a:r>
            <a:r>
              <a:rPr lang="en-US" sz="3600" dirty="0" err="1" smtClean="0"/>
              <a:t>Rekognition</a:t>
            </a:r>
            <a:r>
              <a:rPr lang="en-US" sz="3600" dirty="0" smtClean="0"/>
              <a:t> Powered Twitter Bot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Randall Hunt, Developer Evangelist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0300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Semi-</a:t>
            </a:r>
            <a:r>
              <a:rPr lang="en-US" dirty="0" err="1" smtClean="0"/>
              <a:t>Serverless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EC2 streams all tweets into kinesis</a:t>
            </a:r>
          </a:p>
          <a:p>
            <a:r>
              <a:rPr lang="en-US" dirty="0" smtClean="0"/>
              <a:t>Stream processor does validation on the tweets</a:t>
            </a:r>
          </a:p>
          <a:p>
            <a:r>
              <a:rPr lang="en-US" dirty="0" smtClean="0"/>
              <a:t>It routes the media into the unprocessed bucket and sends the info ddb</a:t>
            </a:r>
          </a:p>
          <a:p>
            <a:r>
              <a:rPr lang="en-US" dirty="0" smtClean="0"/>
              <a:t>DDB triggers </a:t>
            </a:r>
            <a:r>
              <a:rPr lang="en-US" dirty="0" err="1" smtClean="0"/>
              <a:t>ProcessImage</a:t>
            </a:r>
            <a:endParaRPr lang="en-US" dirty="0" smtClean="0"/>
          </a:p>
          <a:p>
            <a:r>
              <a:rPr lang="en-US" dirty="0" err="1" smtClean="0"/>
              <a:t>ProcessImage</a:t>
            </a:r>
            <a:r>
              <a:rPr lang="en-US" dirty="0" smtClean="0"/>
              <a:t> builds the new image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284" y="1495778"/>
            <a:ext cx="544781" cy="65373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331784" y="2176702"/>
            <a:ext cx="667189" cy="408140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</a:rPr>
              <a:t>EC2 Stream Listener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35078" y="1855247"/>
            <a:ext cx="944097" cy="140798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ctr"/>
            <a:r>
              <a:rPr lang="en-US" sz="1200" b="1" smtClean="0">
                <a:solidFill>
                  <a:schemeClr val="bg1"/>
                </a:solidFill>
              </a:rPr>
              <a:t>Unprocessed</a:t>
            </a:r>
          </a:p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Bucket</a:t>
            </a:r>
            <a:endParaRPr lang="en-US" sz="1200" b="1" dirty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0000">
            <a:off x="5810020" y="2311479"/>
            <a:ext cx="543466" cy="60199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 rot="60000">
            <a:off x="5634378" y="2961882"/>
            <a:ext cx="894752" cy="155632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Tweets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Table</a:t>
            </a:r>
            <a:endParaRPr lang="en-US" sz="1400" b="1" dirty="0">
              <a:solidFill>
                <a:schemeClr val="bg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3943" y="1223825"/>
            <a:ext cx="533234" cy="64301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228785" y="1895408"/>
            <a:ext cx="943550" cy="155448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</a:rPr>
              <a:t>Amazon </a:t>
            </a:r>
            <a:r>
              <a:rPr lang="en-US" sz="1000" b="1" dirty="0" err="1" smtClean="0">
                <a:solidFill>
                  <a:schemeClr val="bg1"/>
                </a:solidFill>
              </a:rPr>
              <a:t>Rekognition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00443" y="2159911"/>
            <a:ext cx="738392" cy="24474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Stream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Processor</a:t>
            </a:r>
            <a:endParaRPr lang="en-US" sz="1400" b="1" dirty="0">
              <a:solidFill>
                <a:schemeClr val="bg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8269" y="1535688"/>
            <a:ext cx="543639" cy="56495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5557" y="1234891"/>
            <a:ext cx="503140" cy="521774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6578105" y="2644106"/>
            <a:ext cx="738392" cy="24474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Process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Image</a:t>
            </a:r>
            <a:endParaRPr lang="en-US" sz="1400" b="1" dirty="0">
              <a:solidFill>
                <a:schemeClr val="bg1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5931" y="2019883"/>
            <a:ext cx="543639" cy="564959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7213464" y="3021301"/>
            <a:ext cx="944097" cy="140798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Processed</a:t>
            </a:r>
          </a:p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Bucket</a:t>
            </a:r>
            <a:endParaRPr lang="en-US" sz="1200" b="1" dirty="0">
              <a:solidFill>
                <a:schemeClr val="bg1"/>
              </a:solidFill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3943" y="2400945"/>
            <a:ext cx="503140" cy="521774"/>
          </a:xfrm>
          <a:prstGeom prst="rect">
            <a:avLst/>
          </a:prstGeom>
        </p:spPr>
      </p:pic>
      <p:cxnSp>
        <p:nvCxnSpPr>
          <p:cNvPr id="20" name="Straight Arrow Connector 19"/>
          <p:cNvCxnSpPr>
            <a:endCxn id="14" idx="1"/>
          </p:cNvCxnSpPr>
          <p:nvPr/>
        </p:nvCxnSpPr>
        <p:spPr>
          <a:xfrm flipV="1">
            <a:off x="7209570" y="1545334"/>
            <a:ext cx="224373" cy="757029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209570" y="2302363"/>
            <a:ext cx="224373" cy="359469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7" idx="3"/>
          </p:cNvCxnSpPr>
          <p:nvPr/>
        </p:nvCxnSpPr>
        <p:spPr>
          <a:xfrm flipV="1">
            <a:off x="5431908" y="1495778"/>
            <a:ext cx="423649" cy="32239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3" name="Picture 2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7782" y="1495778"/>
            <a:ext cx="537317" cy="644780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4033902" y="2151152"/>
            <a:ext cx="731520" cy="155632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</a:rPr>
              <a:t>Tweet</a:t>
            </a:r>
          </a:p>
          <a:p>
            <a:pPr algn="ctr"/>
            <a:r>
              <a:rPr lang="en-US" sz="1000" b="1" dirty="0" smtClean="0">
                <a:solidFill>
                  <a:schemeClr val="bg1"/>
                </a:solidFill>
              </a:rPr>
              <a:t>Stream</a:t>
            </a:r>
            <a:endParaRPr lang="en-US" sz="1000" b="1" dirty="0">
              <a:solidFill>
                <a:schemeClr val="bg1"/>
              </a:solidFill>
            </a:endParaRPr>
          </a:p>
        </p:txBody>
      </p:sp>
      <p:cxnSp>
        <p:nvCxnSpPr>
          <p:cNvPr id="25" name="Straight Arrow Connector 24"/>
          <p:cNvCxnSpPr>
            <a:stCxn id="8" idx="3"/>
          </p:cNvCxnSpPr>
          <p:nvPr/>
        </p:nvCxnSpPr>
        <p:spPr>
          <a:xfrm flipV="1">
            <a:off x="3926065" y="1818168"/>
            <a:ext cx="221717" cy="4479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7" idx="1"/>
          </p:cNvCxnSpPr>
          <p:nvPr/>
        </p:nvCxnSpPr>
        <p:spPr>
          <a:xfrm>
            <a:off x="4685099" y="1818168"/>
            <a:ext cx="203170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7" idx="3"/>
            <a:endCxn id="12" idx="1"/>
          </p:cNvCxnSpPr>
          <p:nvPr/>
        </p:nvCxnSpPr>
        <p:spPr>
          <a:xfrm>
            <a:off x="5431908" y="1818168"/>
            <a:ext cx="378153" cy="789566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2" idx="3"/>
          </p:cNvCxnSpPr>
          <p:nvPr/>
        </p:nvCxnSpPr>
        <p:spPr>
          <a:xfrm flipV="1">
            <a:off x="6353445" y="2302363"/>
            <a:ext cx="312486" cy="314855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530420" y="4109002"/>
            <a:ext cx="738392" cy="24474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Tweet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Image</a:t>
            </a:r>
            <a:endParaRPr lang="en-US" sz="1400" b="1" dirty="0">
              <a:solidFill>
                <a:schemeClr val="bg1"/>
              </a:solidFill>
            </a:endParaRP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8246" y="3484779"/>
            <a:ext cx="543639" cy="564959"/>
          </a:xfrm>
          <a:prstGeom prst="rect">
            <a:avLst/>
          </a:prstGeom>
        </p:spPr>
      </p:pic>
      <p:cxnSp>
        <p:nvCxnSpPr>
          <p:cNvPr id="31" name="Straight Arrow Connector 30"/>
          <p:cNvCxnSpPr/>
          <p:nvPr/>
        </p:nvCxnSpPr>
        <p:spPr>
          <a:xfrm flipH="1">
            <a:off x="6890066" y="2661832"/>
            <a:ext cx="543877" cy="822947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2" idx="3"/>
          </p:cNvCxnSpPr>
          <p:nvPr/>
        </p:nvCxnSpPr>
        <p:spPr>
          <a:xfrm>
            <a:off x="6353445" y="2617218"/>
            <a:ext cx="536621" cy="867561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10182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Semi-</a:t>
            </a:r>
            <a:r>
              <a:rPr lang="en-US" dirty="0" err="1" smtClean="0"/>
              <a:t>Serverless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EC2 streams all tweets into kinesis</a:t>
            </a:r>
          </a:p>
          <a:p>
            <a:r>
              <a:rPr lang="en-US" dirty="0" smtClean="0"/>
              <a:t>Stream processor does validation on the tweets</a:t>
            </a:r>
          </a:p>
          <a:p>
            <a:r>
              <a:rPr lang="en-US" dirty="0" smtClean="0"/>
              <a:t>It routes the media into the unprocessed bucket and sends the info ddb</a:t>
            </a:r>
          </a:p>
          <a:p>
            <a:r>
              <a:rPr lang="en-US" dirty="0" smtClean="0"/>
              <a:t>DDB triggers </a:t>
            </a:r>
            <a:r>
              <a:rPr lang="en-US" dirty="0" err="1" smtClean="0"/>
              <a:t>ProcessImage</a:t>
            </a:r>
            <a:endParaRPr lang="en-US" dirty="0" smtClean="0"/>
          </a:p>
          <a:p>
            <a:r>
              <a:rPr lang="en-US" dirty="0" err="1" smtClean="0"/>
              <a:t>ProcessImage</a:t>
            </a:r>
            <a:r>
              <a:rPr lang="en-US" dirty="0" smtClean="0"/>
              <a:t> builds the new image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284" y="1495778"/>
            <a:ext cx="544781" cy="65373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331784" y="2176702"/>
            <a:ext cx="667189" cy="408140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</a:rPr>
              <a:t>EC2 Stream Listener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35078" y="1855247"/>
            <a:ext cx="944097" cy="140798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ctr"/>
            <a:r>
              <a:rPr lang="en-US" sz="1200" b="1" smtClean="0">
                <a:solidFill>
                  <a:schemeClr val="bg1"/>
                </a:solidFill>
              </a:rPr>
              <a:t>Unprocessed</a:t>
            </a:r>
          </a:p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Bucket</a:t>
            </a:r>
            <a:endParaRPr lang="en-US" sz="1200" b="1" dirty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0000">
            <a:off x="5810020" y="2311479"/>
            <a:ext cx="543466" cy="60199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 rot="60000">
            <a:off x="5634378" y="2961882"/>
            <a:ext cx="894752" cy="155632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Tweets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Table</a:t>
            </a:r>
            <a:endParaRPr lang="en-US" sz="1400" b="1" dirty="0">
              <a:solidFill>
                <a:schemeClr val="bg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3943" y="1223825"/>
            <a:ext cx="533234" cy="64301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228785" y="1895408"/>
            <a:ext cx="943550" cy="155448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</a:rPr>
              <a:t>Amazon </a:t>
            </a:r>
            <a:r>
              <a:rPr lang="en-US" sz="1000" b="1" dirty="0" err="1" smtClean="0">
                <a:solidFill>
                  <a:schemeClr val="bg1"/>
                </a:solidFill>
              </a:rPr>
              <a:t>Rekognition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00443" y="2159911"/>
            <a:ext cx="738392" cy="24474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Stream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Processor</a:t>
            </a:r>
            <a:endParaRPr lang="en-US" sz="1400" b="1" dirty="0">
              <a:solidFill>
                <a:schemeClr val="bg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8269" y="1535688"/>
            <a:ext cx="543639" cy="56495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5557" y="1234891"/>
            <a:ext cx="503140" cy="521774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6578105" y="2644106"/>
            <a:ext cx="738392" cy="24474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Process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Image</a:t>
            </a:r>
            <a:endParaRPr lang="en-US" sz="1400" b="1" dirty="0">
              <a:solidFill>
                <a:schemeClr val="bg1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5931" y="2019883"/>
            <a:ext cx="543639" cy="564959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7213464" y="3021301"/>
            <a:ext cx="944097" cy="140798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Processed</a:t>
            </a:r>
          </a:p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Bucket</a:t>
            </a:r>
            <a:endParaRPr lang="en-US" sz="1200" b="1" dirty="0">
              <a:solidFill>
                <a:schemeClr val="bg1"/>
              </a:solidFill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3943" y="2400945"/>
            <a:ext cx="503140" cy="521774"/>
          </a:xfrm>
          <a:prstGeom prst="rect">
            <a:avLst/>
          </a:prstGeom>
        </p:spPr>
      </p:pic>
      <p:cxnSp>
        <p:nvCxnSpPr>
          <p:cNvPr id="20" name="Straight Arrow Connector 19"/>
          <p:cNvCxnSpPr>
            <a:endCxn id="14" idx="1"/>
          </p:cNvCxnSpPr>
          <p:nvPr/>
        </p:nvCxnSpPr>
        <p:spPr>
          <a:xfrm flipV="1">
            <a:off x="7209570" y="1545334"/>
            <a:ext cx="224373" cy="757029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209570" y="2302363"/>
            <a:ext cx="224373" cy="359469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7" idx="3"/>
          </p:cNvCxnSpPr>
          <p:nvPr/>
        </p:nvCxnSpPr>
        <p:spPr>
          <a:xfrm flipV="1">
            <a:off x="5431908" y="1495778"/>
            <a:ext cx="423649" cy="32239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3" name="Picture 2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7782" y="1495778"/>
            <a:ext cx="537317" cy="644780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4033902" y="2151152"/>
            <a:ext cx="731520" cy="155632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</a:rPr>
              <a:t>Tweet</a:t>
            </a:r>
          </a:p>
          <a:p>
            <a:pPr algn="ctr"/>
            <a:r>
              <a:rPr lang="en-US" sz="1000" b="1" dirty="0" smtClean="0">
                <a:solidFill>
                  <a:schemeClr val="bg1"/>
                </a:solidFill>
              </a:rPr>
              <a:t>Stream</a:t>
            </a:r>
            <a:endParaRPr lang="en-US" sz="1000" b="1" dirty="0">
              <a:solidFill>
                <a:schemeClr val="bg1"/>
              </a:solidFill>
            </a:endParaRPr>
          </a:p>
        </p:txBody>
      </p:sp>
      <p:cxnSp>
        <p:nvCxnSpPr>
          <p:cNvPr id="25" name="Straight Arrow Connector 24"/>
          <p:cNvCxnSpPr>
            <a:stCxn id="8" idx="3"/>
          </p:cNvCxnSpPr>
          <p:nvPr/>
        </p:nvCxnSpPr>
        <p:spPr>
          <a:xfrm flipV="1">
            <a:off x="3926065" y="1818168"/>
            <a:ext cx="221717" cy="4479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7" idx="1"/>
          </p:cNvCxnSpPr>
          <p:nvPr/>
        </p:nvCxnSpPr>
        <p:spPr>
          <a:xfrm>
            <a:off x="4685099" y="1818168"/>
            <a:ext cx="203170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7" idx="3"/>
            <a:endCxn id="12" idx="1"/>
          </p:cNvCxnSpPr>
          <p:nvPr/>
        </p:nvCxnSpPr>
        <p:spPr>
          <a:xfrm>
            <a:off x="5431908" y="1818168"/>
            <a:ext cx="378153" cy="789566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2" idx="3"/>
          </p:cNvCxnSpPr>
          <p:nvPr/>
        </p:nvCxnSpPr>
        <p:spPr>
          <a:xfrm flipV="1">
            <a:off x="6353445" y="2302363"/>
            <a:ext cx="312486" cy="314855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530420" y="4109002"/>
            <a:ext cx="738392" cy="24474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Tweet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Image</a:t>
            </a:r>
            <a:endParaRPr lang="en-US" sz="1400" b="1" dirty="0">
              <a:solidFill>
                <a:schemeClr val="bg1"/>
              </a:solidFill>
            </a:endParaRP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8246" y="3484779"/>
            <a:ext cx="543639" cy="564959"/>
          </a:xfrm>
          <a:prstGeom prst="rect">
            <a:avLst/>
          </a:prstGeom>
        </p:spPr>
      </p:pic>
      <p:cxnSp>
        <p:nvCxnSpPr>
          <p:cNvPr id="31" name="Straight Arrow Connector 30"/>
          <p:cNvCxnSpPr/>
          <p:nvPr/>
        </p:nvCxnSpPr>
        <p:spPr>
          <a:xfrm flipH="1">
            <a:off x="6890066" y="2661832"/>
            <a:ext cx="543877" cy="822947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2" idx="3"/>
          </p:cNvCxnSpPr>
          <p:nvPr/>
        </p:nvCxnSpPr>
        <p:spPr>
          <a:xfrm>
            <a:off x="6353445" y="2617218"/>
            <a:ext cx="536621" cy="867561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01034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93809" y="2413590"/>
            <a:ext cx="18540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chemeClr val="bg1"/>
                </a:solidFill>
              </a:rPr>
              <a:t>Thank You. </a:t>
            </a:r>
            <a:endParaRPr lang="en-US" sz="28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89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81199" y="3161799"/>
            <a:ext cx="5184844" cy="2912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1" kern="1200" baseline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z="1400" b="0" dirty="0" err="1" smtClean="0">
                <a:hlinkClick r:id="rId2"/>
              </a:rPr>
              <a:t>aws.amazon.com</a:t>
            </a:r>
            <a:r>
              <a:rPr lang="en-US" sz="1400" b="0" dirty="0" smtClean="0">
                <a:hlinkClick r:id="rId2"/>
              </a:rPr>
              <a:t>/activate</a:t>
            </a:r>
            <a:endParaRPr lang="en-US" sz="1400" b="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981199" y="2178482"/>
            <a:ext cx="5184844" cy="755544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1" kern="1200" baseline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dirty="0" smtClean="0"/>
              <a:t>Everything and Anything Startups Need to Get Started on AWS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3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68050" y="114868"/>
            <a:ext cx="8609496" cy="686858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268050" y="982753"/>
            <a:ext cx="8609496" cy="3558601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ln>
                  <a:noFill/>
                </a:ln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ln>
                  <a:noFill/>
                </a:ln>
                <a:solidFill>
                  <a:schemeClr val="bg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ln>
                  <a:noFill/>
                </a:ln>
                <a:solidFill>
                  <a:schemeClr val="bg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200" kern="1200">
                <a:ln>
                  <a:noFill/>
                </a:ln>
                <a:solidFill>
                  <a:schemeClr val="bg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200" kern="1200">
                <a:ln>
                  <a:noFill/>
                </a:ln>
                <a:solidFill>
                  <a:schemeClr val="bg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Demo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Concepts, Services, and Overview</a:t>
            </a:r>
            <a:endParaRPr lang="en-US" sz="3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Getting started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Q </a:t>
            </a:r>
            <a:r>
              <a:rPr lang="en-US" sz="3200" dirty="0" smtClean="0"/>
              <a:t>&amp; </a:t>
            </a:r>
            <a:r>
              <a:rPr lang="en-US" sz="3200" dirty="0" smtClean="0"/>
              <a:t>A and Work Period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93479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785" y="2124183"/>
            <a:ext cx="8609496" cy="686858"/>
          </a:xfrm>
        </p:spPr>
        <p:txBody>
          <a:bodyPr>
            <a:noAutofit/>
          </a:bodyPr>
          <a:lstStyle/>
          <a:p>
            <a:pPr algn="ctr"/>
            <a:r>
              <a:rPr lang="en-US" sz="6000" dirty="0" smtClean="0"/>
              <a:t>DEMO!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55980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Fault tolerance in </a:t>
            </a:r>
            <a:r>
              <a:rPr lang="en-US" sz="2400" dirty="0" err="1" smtClean="0"/>
              <a:t>serverless</a:t>
            </a:r>
            <a:r>
              <a:rPr lang="en-US" sz="2400" dirty="0" smtClean="0"/>
              <a:t> applications</a:t>
            </a:r>
          </a:p>
          <a:p>
            <a:r>
              <a:rPr lang="en-US" sz="2400" dirty="0" smtClean="0"/>
              <a:t>Dealing with streaming data</a:t>
            </a:r>
          </a:p>
          <a:p>
            <a:r>
              <a:rPr lang="en-US" sz="2400" dirty="0" smtClean="0"/>
              <a:t>Creating orthogonal functions</a:t>
            </a:r>
          </a:p>
          <a:p>
            <a:r>
              <a:rPr lang="en-US" sz="2400" dirty="0" smtClean="0"/>
              <a:t>Orchestrating complex </a:t>
            </a:r>
            <a:r>
              <a:rPr lang="en-US" sz="2400" dirty="0" err="1" smtClean="0"/>
              <a:t>serverless</a:t>
            </a:r>
            <a:r>
              <a:rPr lang="en-US" sz="2400" dirty="0" smtClean="0"/>
              <a:t> workflows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77104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CloudFormation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90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575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Lambda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552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549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Rekognition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66549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1">
      <a:dk1>
        <a:srgbClr val="414042"/>
      </a:dk1>
      <a:lt1>
        <a:srgbClr val="FFFFFF"/>
      </a:lt1>
      <a:dk2>
        <a:srgbClr val="414042"/>
      </a:dk2>
      <a:lt2>
        <a:srgbClr val="EEECE1"/>
      </a:lt2>
      <a:accent1>
        <a:srgbClr val="FAA634"/>
      </a:accent1>
      <a:accent2>
        <a:srgbClr val="146EB4"/>
      </a:accent2>
      <a:accent3>
        <a:srgbClr val="A4D7F4"/>
      </a:accent3>
      <a:accent4>
        <a:srgbClr val="347F46"/>
      </a:accent4>
      <a:accent5>
        <a:srgbClr val="FCDD51"/>
      </a:accent5>
      <a:accent6>
        <a:srgbClr val="FFFFFF"/>
      </a:accent6>
      <a:hlink>
        <a:srgbClr val="FFFFFF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7147</TotalTime>
  <Words>175</Words>
  <Application>Microsoft Macintosh PowerPoint</Application>
  <PresentationFormat>On-screen Show (16:9)</PresentationFormat>
  <Paragraphs>67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Calibri</vt:lpstr>
      <vt:lpstr>Arial</vt:lpstr>
      <vt:lpstr>1_Office Theme</vt:lpstr>
      <vt:lpstr>Build A Rekognition Powered Twitter Bot Overview</vt:lpstr>
      <vt:lpstr>PowerPoint Presentation</vt:lpstr>
      <vt:lpstr>DEMO!</vt:lpstr>
      <vt:lpstr>Concepts</vt:lpstr>
      <vt:lpstr>CloudFormation</vt:lpstr>
      <vt:lpstr>EC2</vt:lpstr>
      <vt:lpstr>Lambda</vt:lpstr>
      <vt:lpstr>Kinesis</vt:lpstr>
      <vt:lpstr>Rekognition</vt:lpstr>
      <vt:lpstr>Overview</vt:lpstr>
      <vt:lpstr>Overview</vt:lpstr>
      <vt:lpstr>PowerPoint Presentation</vt:lpstr>
      <vt:lpstr>PowerPoint Presentation</vt:lpstr>
    </vt:vector>
  </TitlesOfParts>
  <Company>Amazon.com</Company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Hundreds of Thousands of Customers in 190 Countries</dc:title>
  <dc:creator>Catalano, Alec</dc:creator>
  <cp:lastModifiedBy>Randall Hunt</cp:lastModifiedBy>
  <cp:revision>224</cp:revision>
  <dcterms:created xsi:type="dcterms:W3CDTF">2012-10-09T16:32:19Z</dcterms:created>
  <dcterms:modified xsi:type="dcterms:W3CDTF">2017-06-15T09:02:09Z</dcterms:modified>
</cp:coreProperties>
</file>