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03"/>
    <p:restoredTop sz="94674"/>
  </p:normalViewPr>
  <p:slideViewPr>
    <p:cSldViewPr snapToGrid="0" snapToObjects="1">
      <p:cViewPr>
        <p:scale>
          <a:sx n="107" d="100"/>
          <a:sy n="107" d="100"/>
        </p:scale>
        <p:origin x="2952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D84E3-00BA-4A46-8256-7E527D8B4480}" type="datetimeFigureOut">
              <a:rPr lang="en-US" smtClean="0"/>
              <a:t>3/7/22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330C4-BBBB-FC4A-85DD-6AFA452BF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8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330C4-BBBB-FC4A-85DD-6AFA452BF0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E39E6-C119-1E4D-A419-E861B17C40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19CF07-B309-9E4D-B38F-59AE56F60C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B5109-8CFD-1A45-AF60-5503BB2CB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B71F1-6D03-8D4F-BA3D-5DD109021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D831F-B5BA-2741-A293-2BDD16B14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5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FE6E2-032B-D34A-8C33-D8E59969E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9624DE-FC90-2D46-A95F-DB0C20D8F6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62A1E-BB97-F748-921E-C0B7C114B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9316F-563B-EE4A-9458-AA33F158A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A0B5A-D558-E440-A6E7-DBB524B2C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7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429F84-CD1C-554A-8877-603BB266FE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CECAE6-9831-8241-8D7F-E695F4670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3747E-AE68-204F-A324-82E8BE1C4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24471-6B50-D64F-8CA1-D25F35167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DF571-0D93-204A-903B-1B43D16A5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11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82FBB-A2CC-1343-8B9C-743CDE709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F4EDD-B121-0B41-BBFC-8CDBF4A0F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F16AA-094E-E145-A0B3-5431462FB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B2462-300A-CA4C-A601-780C0CB5C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15309-ED82-9049-A252-62D663602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68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7BC92-573D-FE4E-8F5B-FC24FDFC1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6753C-45AC-3A48-B0E4-93D0ED5B8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77E69-E0B9-8748-A500-39F1187FF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23AEA-7111-3F4D-A8E2-489AFD7B3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99C01-94FA-9749-AE3B-7E4E0F129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22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FC70F-9184-F54F-8DAA-38D34FC1C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82314-F775-0F41-8E57-C4252AA18C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870627-254D-FA42-BB7E-001968037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09F184-E2B6-8A49-B168-5BD89CBF4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97CF92-C209-DA4B-AF96-91AE11BBB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BD5B8C-89FE-8E43-8410-188C85821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99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100B8-5D08-DD45-BD38-FF9EC6288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747982-AC3A-1D40-A5A8-2EE25D52C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BC529-78D8-6E42-BFE0-B049A727AB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8E0150-7649-7047-89F7-463BEF5FE0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72B8D8-1842-C346-80D2-E880E2BB44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D9AD04-6F5C-4C4E-9A9C-10FB43702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6FE0BB-EE38-4B4F-8DF3-1E51E2A04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2780A3-3B88-5443-89DD-51A4CC69A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3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9D5A-EFB7-5C42-BD06-9395A830B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760AD3-7B29-6848-9F00-9AB1AF3E6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FB53F3-E610-7346-97D2-BC8289608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3BE062-B18D-B94D-8C65-2645AB297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20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BDB6C5-008D-5845-B763-3FFC587B8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D0895C-49AF-9047-9B87-12D285379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3F55E2-6F9D-B744-922B-BBFB36AB9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3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A3E39-CADD-9649-8038-407E52772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0E62A-DE70-E34D-9E40-A3C3C428B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68FCB6-F55A-D845-A5F9-2679AB5F0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F1A47B-42A1-6F4E-B6F0-C1B07C39E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897241-9DA7-2A42-A773-F7DF5B3EA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5F1A96-764F-0D42-84A3-B73F47371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70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56019-285E-514D-BDFE-AF8F6BFC5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C5C0A8-C011-EA4A-9B00-8A580958ED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6EB05-058E-3F46-8A48-284D239A3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E90C11-0B93-9F4C-A7DE-549EA7918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710AD-2745-0D4F-832D-8008EC5EA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0E20F-3D3E-B24B-A0A0-0B0A62F0E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4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5EA83F-BAF0-8D43-B829-F294D1EA6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4FC284-163F-8B4C-B5B3-5EA276089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5EF18-4EE0-504C-8173-68C944ED97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4757B-ECE6-5847-8840-5068C47F84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2FAEB-E88E-444B-A1F5-2D8D7578DB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38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124">
            <a:extLst>
              <a:ext uri="{FF2B5EF4-FFF2-40B4-BE49-F238E27FC236}">
                <a16:creationId xmlns:a16="http://schemas.microsoft.com/office/drawing/2014/main" id="{09FB3F18-5D37-9F42-BE21-657A66F925D2}"/>
              </a:ext>
            </a:extLst>
          </p:cNvPr>
          <p:cNvSpPr/>
          <p:nvPr/>
        </p:nvSpPr>
        <p:spPr>
          <a:xfrm>
            <a:off x="504721" y="264902"/>
            <a:ext cx="10985231" cy="632819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126" name="Graphic 2">
            <a:extLst>
              <a:ext uri="{FF2B5EF4-FFF2-40B4-BE49-F238E27FC236}">
                <a16:creationId xmlns:a16="http://schemas.microsoft.com/office/drawing/2014/main" id="{F04267D0-7955-2C4A-842B-D8A3A9599C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4721" y="264902"/>
            <a:ext cx="330200" cy="330200"/>
          </a:xfrm>
          <a:prstGeom prst="rect">
            <a:avLst/>
          </a:prstGeom>
        </p:spPr>
      </p:pic>
      <p:sp>
        <p:nvSpPr>
          <p:cNvPr id="129" name="Rectangle 128">
            <a:extLst>
              <a:ext uri="{FF2B5EF4-FFF2-40B4-BE49-F238E27FC236}">
                <a16:creationId xmlns:a16="http://schemas.microsoft.com/office/drawing/2014/main" id="{FB73AA4D-BE37-B546-8168-72555838077A}"/>
              </a:ext>
            </a:extLst>
          </p:cNvPr>
          <p:cNvSpPr/>
          <p:nvPr/>
        </p:nvSpPr>
        <p:spPr>
          <a:xfrm>
            <a:off x="626093" y="648591"/>
            <a:ext cx="7240926" cy="4041883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Management Account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08B67E83-7D09-C748-AEEF-49786315014A}"/>
              </a:ext>
            </a:extLst>
          </p:cNvPr>
          <p:cNvSpPr txBox="1"/>
          <p:nvPr/>
        </p:nvSpPr>
        <p:spPr>
          <a:xfrm>
            <a:off x="726114" y="3489646"/>
            <a:ext cx="13072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AWS CloudFormation</a:t>
            </a:r>
          </a:p>
        </p:txBody>
      </p:sp>
      <p:pic>
        <p:nvPicPr>
          <p:cNvPr id="152" name="Graphic 151">
            <a:extLst>
              <a:ext uri="{FF2B5EF4-FFF2-40B4-BE49-F238E27FC236}">
                <a16:creationId xmlns:a16="http://schemas.microsoft.com/office/drawing/2014/main" id="{399FFB55-9DC7-0642-93ED-5122528124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53310" y="3034751"/>
            <a:ext cx="457200" cy="457200"/>
          </a:xfrm>
          <a:prstGeom prst="rect">
            <a:avLst/>
          </a:prstGeom>
        </p:spPr>
      </p:pic>
      <p:sp>
        <p:nvSpPr>
          <p:cNvPr id="226" name="Oval 225">
            <a:extLst>
              <a:ext uri="{FF2B5EF4-FFF2-40B4-BE49-F238E27FC236}">
                <a16:creationId xmlns:a16="http://schemas.microsoft.com/office/drawing/2014/main" id="{B075B0CF-8F6A-3947-BD02-50EB6DA85CEE}"/>
              </a:ext>
            </a:extLst>
          </p:cNvPr>
          <p:cNvSpPr/>
          <p:nvPr/>
        </p:nvSpPr>
        <p:spPr>
          <a:xfrm>
            <a:off x="648054" y="676022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1.0</a:t>
            </a:r>
          </a:p>
        </p:txBody>
      </p:sp>
      <p:sp>
        <p:nvSpPr>
          <p:cNvPr id="227" name="Oval 226">
            <a:extLst>
              <a:ext uri="{FF2B5EF4-FFF2-40B4-BE49-F238E27FC236}">
                <a16:creationId xmlns:a16="http://schemas.microsoft.com/office/drawing/2014/main" id="{F0D1735B-0005-B145-8C48-3E3934A1D64E}"/>
              </a:ext>
            </a:extLst>
          </p:cNvPr>
          <p:cNvSpPr/>
          <p:nvPr/>
        </p:nvSpPr>
        <p:spPr>
          <a:xfrm>
            <a:off x="1161340" y="3041456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1.1</a:t>
            </a:r>
          </a:p>
        </p:txBody>
      </p:sp>
      <p:sp>
        <p:nvSpPr>
          <p:cNvPr id="62" name="TextBox 17">
            <a:extLst>
              <a:ext uri="{FF2B5EF4-FFF2-40B4-BE49-F238E27FC236}">
                <a16:creationId xmlns:a16="http://schemas.microsoft.com/office/drawing/2014/main" id="{C27B09C0-4CF5-2042-835C-09CB7BEF2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9099" y="2951864"/>
            <a:ext cx="127592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Parameter </a:t>
            </a:r>
          </a:p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Lambda Function</a:t>
            </a:r>
          </a:p>
        </p:txBody>
      </p:sp>
      <p:pic>
        <p:nvPicPr>
          <p:cNvPr id="63" name="Graphic 13">
            <a:extLst>
              <a:ext uri="{FF2B5EF4-FFF2-40B4-BE49-F238E27FC236}">
                <a16:creationId xmlns:a16="http://schemas.microsoft.com/office/drawing/2014/main" id="{F956D650-C517-B043-A7F7-96C1963A21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131" y="249872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Graphic 7">
            <a:extLst>
              <a:ext uri="{FF2B5EF4-FFF2-40B4-BE49-F238E27FC236}">
                <a16:creationId xmlns:a16="http://schemas.microsoft.com/office/drawing/2014/main" id="{323145FD-C8DF-254B-A24D-00876CC45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840" y="358842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" name="TextBox 31">
            <a:extLst>
              <a:ext uri="{FF2B5EF4-FFF2-40B4-BE49-F238E27FC236}">
                <a16:creationId xmlns:a16="http://schemas.microsoft.com/office/drawing/2014/main" id="{E56420B5-7428-9044-8F07-51CF19F1F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2912" y="4020085"/>
            <a:ext cx="116363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CloudWatch Log Group</a:t>
            </a:r>
          </a:p>
        </p:txBody>
      </p:sp>
      <p:sp>
        <p:nvSpPr>
          <p:cNvPr id="66" name="TextBox 29">
            <a:extLst>
              <a:ext uri="{FF2B5EF4-FFF2-40B4-BE49-F238E27FC236}">
                <a16:creationId xmlns:a16="http://schemas.microsoft.com/office/drawing/2014/main" id="{9E0E69DC-60E3-2C4F-8D4D-5FADBFDF3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1443" y="1560410"/>
            <a:ext cx="111961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Parameter</a:t>
            </a:r>
          </a:p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Lambda Role</a:t>
            </a:r>
          </a:p>
        </p:txBody>
      </p:sp>
      <p:pic>
        <p:nvPicPr>
          <p:cNvPr id="67" name="Graphic 49">
            <a:extLst>
              <a:ext uri="{FF2B5EF4-FFF2-40B4-BE49-F238E27FC236}">
                <a16:creationId xmlns:a16="http://schemas.microsoft.com/office/drawing/2014/main" id="{C6A8E1EE-C7EC-154E-A17B-9AAAC0C20D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649" y="121778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" name="TextBox 23">
            <a:extLst>
              <a:ext uri="{FF2B5EF4-FFF2-40B4-BE49-F238E27FC236}">
                <a16:creationId xmlns:a16="http://schemas.microsoft.com/office/drawing/2014/main" id="{7F958851-8145-014D-BFA0-3124A10BD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5846" y="2935618"/>
            <a:ext cx="145504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SSM Parameter Store</a:t>
            </a:r>
          </a:p>
        </p:txBody>
      </p:sp>
      <p:pic>
        <p:nvPicPr>
          <p:cNvPr id="76" name="Graphic 26">
            <a:extLst>
              <a:ext uri="{FF2B5EF4-FFF2-40B4-BE49-F238E27FC236}">
                <a16:creationId xmlns:a16="http://schemas.microsoft.com/office/drawing/2014/main" id="{1B5A0656-8C2A-A940-9929-6FD88DF624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162" y="249547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" name="Oval 123">
            <a:extLst>
              <a:ext uri="{FF2B5EF4-FFF2-40B4-BE49-F238E27FC236}">
                <a16:creationId xmlns:a16="http://schemas.microsoft.com/office/drawing/2014/main" id="{D40D4053-4594-9844-A27B-00A3CD0AAC49}"/>
              </a:ext>
            </a:extLst>
          </p:cNvPr>
          <p:cNvSpPr/>
          <p:nvPr/>
        </p:nvSpPr>
        <p:spPr>
          <a:xfrm>
            <a:off x="4988013" y="2262629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1.8</a:t>
            </a: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E66ECBF1-FAAE-6942-900E-AFF12412B233}"/>
              </a:ext>
            </a:extLst>
          </p:cNvPr>
          <p:cNvSpPr/>
          <p:nvPr/>
        </p:nvSpPr>
        <p:spPr>
          <a:xfrm>
            <a:off x="4609764" y="3591352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1.9</a:t>
            </a:r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E90E9980-B378-8B48-A029-3577A1108948}"/>
              </a:ext>
            </a:extLst>
          </p:cNvPr>
          <p:cNvSpPr/>
          <p:nvPr/>
        </p:nvSpPr>
        <p:spPr>
          <a:xfrm>
            <a:off x="5002554" y="1083907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1.7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3AED725-6341-C04F-9CED-CBAE8EBE8D05}"/>
              </a:ext>
            </a:extLst>
          </p:cNvPr>
          <p:cNvSpPr/>
          <p:nvPr/>
        </p:nvSpPr>
        <p:spPr>
          <a:xfrm>
            <a:off x="6035025" y="1986421"/>
            <a:ext cx="1705868" cy="2556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region-1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C83918F-345A-D04B-9632-7A1BB4B88B3B}"/>
              </a:ext>
            </a:extLst>
          </p:cNvPr>
          <p:cNvSpPr/>
          <p:nvPr/>
        </p:nvSpPr>
        <p:spPr>
          <a:xfrm>
            <a:off x="6140005" y="2169301"/>
            <a:ext cx="1600888" cy="2373121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region-2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394C27D-1D38-6947-A9B3-603FEF0E565D}"/>
              </a:ext>
            </a:extLst>
          </p:cNvPr>
          <p:cNvSpPr/>
          <p:nvPr/>
        </p:nvSpPr>
        <p:spPr>
          <a:xfrm>
            <a:off x="6241010" y="2375481"/>
            <a:ext cx="1499884" cy="2166941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region-n</a:t>
            </a:r>
          </a:p>
        </p:txBody>
      </p:sp>
      <p:sp>
        <p:nvSpPr>
          <p:cNvPr id="56" name="TextBox 21">
            <a:extLst>
              <a:ext uri="{FF2B5EF4-FFF2-40B4-BE49-F238E27FC236}">
                <a16:creationId xmlns:a16="http://schemas.microsoft.com/office/drawing/2014/main" id="{105A15A0-F5B1-2B49-849D-A07711D91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3471" y="4020085"/>
            <a:ext cx="914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Staging</a:t>
            </a:r>
          </a:p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Bucket</a:t>
            </a:r>
          </a:p>
        </p:txBody>
      </p:sp>
      <p:pic>
        <p:nvPicPr>
          <p:cNvPr id="57" name="Graphic 14">
            <a:extLst>
              <a:ext uri="{FF2B5EF4-FFF2-40B4-BE49-F238E27FC236}">
                <a16:creationId xmlns:a16="http://schemas.microsoft.com/office/drawing/2014/main" id="{43CCC85A-89D6-5B48-8CC6-DDD22AFC19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2071" y="358842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" name="Rectangle 67">
            <a:extLst>
              <a:ext uri="{FF2B5EF4-FFF2-40B4-BE49-F238E27FC236}">
                <a16:creationId xmlns:a16="http://schemas.microsoft.com/office/drawing/2014/main" id="{F56113B6-D718-8249-9540-C31B7D054BDD}"/>
              </a:ext>
            </a:extLst>
          </p:cNvPr>
          <p:cNvSpPr/>
          <p:nvPr/>
        </p:nvSpPr>
        <p:spPr>
          <a:xfrm>
            <a:off x="766142" y="1986422"/>
            <a:ext cx="5017668" cy="2556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Home-region</a:t>
            </a:r>
          </a:p>
        </p:txBody>
      </p:sp>
      <p:sp>
        <p:nvSpPr>
          <p:cNvPr id="83" name="TextBox 23">
            <a:extLst>
              <a:ext uri="{FF2B5EF4-FFF2-40B4-BE49-F238E27FC236}">
                <a16:creationId xmlns:a16="http://schemas.microsoft.com/office/drawing/2014/main" id="{3E10141A-CF4E-7B45-9CF4-CB798E3A6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2220" y="2940290"/>
            <a:ext cx="145504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SSM Parameter Store</a:t>
            </a:r>
          </a:p>
        </p:txBody>
      </p:sp>
      <p:pic>
        <p:nvPicPr>
          <p:cNvPr id="84" name="Graphic 26">
            <a:extLst>
              <a:ext uri="{FF2B5EF4-FFF2-40B4-BE49-F238E27FC236}">
                <a16:creationId xmlns:a16="http://schemas.microsoft.com/office/drawing/2014/main" id="{6D213190-CF88-4B4E-A8B4-49F1CF5C0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536" y="250014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" name="TextBox 21">
            <a:extLst>
              <a:ext uri="{FF2B5EF4-FFF2-40B4-BE49-F238E27FC236}">
                <a16:creationId xmlns:a16="http://schemas.microsoft.com/office/drawing/2014/main" id="{01695DD7-E131-9548-BD25-475D13AF5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9845" y="4020085"/>
            <a:ext cx="914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Staging</a:t>
            </a:r>
          </a:p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Bucket</a:t>
            </a:r>
          </a:p>
        </p:txBody>
      </p:sp>
      <p:pic>
        <p:nvPicPr>
          <p:cNvPr id="87" name="Graphic 14">
            <a:extLst>
              <a:ext uri="{FF2B5EF4-FFF2-40B4-BE49-F238E27FC236}">
                <a16:creationId xmlns:a16="http://schemas.microsoft.com/office/drawing/2014/main" id="{15791832-7453-C649-B28E-8A450F46BA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445" y="358842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8" name="Elbow Connector 87">
            <a:extLst>
              <a:ext uri="{FF2B5EF4-FFF2-40B4-BE49-F238E27FC236}">
                <a16:creationId xmlns:a16="http://schemas.microsoft.com/office/drawing/2014/main" id="{6DE81F86-FF38-DB4C-BD20-6004CBABCA06}"/>
              </a:ext>
            </a:extLst>
          </p:cNvPr>
          <p:cNvCxnSpPr>
            <a:cxnSpLocks/>
            <a:stCxn id="63" idx="1"/>
            <a:endCxn id="84" idx="3"/>
          </p:cNvCxnSpPr>
          <p:nvPr/>
        </p:nvCxnSpPr>
        <p:spPr>
          <a:xfrm rot="10800000" flipV="1">
            <a:off x="4202737" y="2727320"/>
            <a:ext cx="683395" cy="1423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Oval 88">
            <a:extLst>
              <a:ext uri="{FF2B5EF4-FFF2-40B4-BE49-F238E27FC236}">
                <a16:creationId xmlns:a16="http://schemas.microsoft.com/office/drawing/2014/main" id="{C24704FF-9C2F-CC4F-9FC2-D1C33536B62A}"/>
              </a:ext>
            </a:extLst>
          </p:cNvPr>
          <p:cNvSpPr/>
          <p:nvPr/>
        </p:nvSpPr>
        <p:spPr>
          <a:xfrm>
            <a:off x="3776486" y="2262629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1.5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E594DFE4-F1B6-7149-8747-A950780B4D35}"/>
              </a:ext>
            </a:extLst>
          </p:cNvPr>
          <p:cNvSpPr/>
          <p:nvPr/>
        </p:nvSpPr>
        <p:spPr>
          <a:xfrm>
            <a:off x="7169723" y="2442646"/>
            <a:ext cx="283464" cy="2377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1.11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F551F0D-882A-8244-993C-595D9A0BD072}"/>
              </a:ext>
            </a:extLst>
          </p:cNvPr>
          <p:cNvCxnSpPr>
            <a:stCxn id="62" idx="2"/>
            <a:endCxn id="64" idx="0"/>
          </p:cNvCxnSpPr>
          <p:nvPr/>
        </p:nvCxnSpPr>
        <p:spPr>
          <a:xfrm flipH="1">
            <a:off x="5123440" y="3382751"/>
            <a:ext cx="3624" cy="2056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6BDF752-DAC2-0E46-B37C-35755C45AA64}"/>
              </a:ext>
            </a:extLst>
          </p:cNvPr>
          <p:cNvCxnSpPr>
            <a:stCxn id="63" idx="3"/>
            <a:endCxn id="76" idx="1"/>
          </p:cNvCxnSpPr>
          <p:nvPr/>
        </p:nvCxnSpPr>
        <p:spPr>
          <a:xfrm flipV="1">
            <a:off x="5343331" y="2724072"/>
            <a:ext cx="1495831" cy="324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TextBox 17">
            <a:extLst>
              <a:ext uri="{FF2B5EF4-FFF2-40B4-BE49-F238E27FC236}">
                <a16:creationId xmlns:a16="http://schemas.microsoft.com/office/drawing/2014/main" id="{79E1FDE1-121D-F741-ABF7-62FE9222E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9553" y="2943919"/>
            <a:ext cx="127592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Org ID </a:t>
            </a:r>
          </a:p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Lambda Function</a:t>
            </a:r>
          </a:p>
        </p:txBody>
      </p:sp>
      <p:pic>
        <p:nvPicPr>
          <p:cNvPr id="92" name="Graphic 13">
            <a:extLst>
              <a:ext uri="{FF2B5EF4-FFF2-40B4-BE49-F238E27FC236}">
                <a16:creationId xmlns:a16="http://schemas.microsoft.com/office/drawing/2014/main" id="{6474CCFC-61E0-754B-9E97-376BC225DB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6585" y="249077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" name="Graphic 7">
            <a:extLst>
              <a:ext uri="{FF2B5EF4-FFF2-40B4-BE49-F238E27FC236}">
                <a16:creationId xmlns:a16="http://schemas.microsoft.com/office/drawing/2014/main" id="{A37212BF-2730-504B-8A52-B60D64451B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294" y="358047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" name="TextBox 31">
            <a:extLst>
              <a:ext uri="{FF2B5EF4-FFF2-40B4-BE49-F238E27FC236}">
                <a16:creationId xmlns:a16="http://schemas.microsoft.com/office/drawing/2014/main" id="{8D4B1F6A-6504-C444-B90C-886560CDE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366" y="4012140"/>
            <a:ext cx="116363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CloudWatch Log Group</a:t>
            </a:r>
          </a:p>
        </p:txBody>
      </p:sp>
      <p:sp>
        <p:nvSpPr>
          <p:cNvPr id="95" name="TextBox 29">
            <a:extLst>
              <a:ext uri="{FF2B5EF4-FFF2-40B4-BE49-F238E27FC236}">
                <a16:creationId xmlns:a16="http://schemas.microsoft.com/office/drawing/2014/main" id="{169C5537-1CA5-5846-909B-CBE2E1D1B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1897" y="1552465"/>
            <a:ext cx="111961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Org ID</a:t>
            </a:r>
          </a:p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Lambda Role</a:t>
            </a:r>
          </a:p>
        </p:txBody>
      </p:sp>
      <p:pic>
        <p:nvPicPr>
          <p:cNvPr id="96" name="Graphic 49">
            <a:extLst>
              <a:ext uri="{FF2B5EF4-FFF2-40B4-BE49-F238E27FC236}">
                <a16:creationId xmlns:a16="http://schemas.microsoft.com/office/drawing/2014/main" id="{01F21790-0A72-8C4E-AB9A-FC45877750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103" y="120984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" name="Oval 96">
            <a:extLst>
              <a:ext uri="{FF2B5EF4-FFF2-40B4-BE49-F238E27FC236}">
                <a16:creationId xmlns:a16="http://schemas.microsoft.com/office/drawing/2014/main" id="{331102D3-2EA4-5649-A463-DB0BADC865B5}"/>
              </a:ext>
            </a:extLst>
          </p:cNvPr>
          <p:cNvSpPr/>
          <p:nvPr/>
        </p:nvSpPr>
        <p:spPr>
          <a:xfrm>
            <a:off x="2528467" y="2254684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1.3</a:t>
            </a: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CFAAA7F6-EC54-564F-AE46-9A7CBBEF8D2D}"/>
              </a:ext>
            </a:extLst>
          </p:cNvPr>
          <p:cNvSpPr/>
          <p:nvPr/>
        </p:nvSpPr>
        <p:spPr>
          <a:xfrm>
            <a:off x="2150218" y="3583407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1.4</a:t>
            </a: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E60D2483-F6F1-CC4D-9CAE-21E1F6C0C912}"/>
              </a:ext>
            </a:extLst>
          </p:cNvPr>
          <p:cNvSpPr/>
          <p:nvPr/>
        </p:nvSpPr>
        <p:spPr>
          <a:xfrm>
            <a:off x="2543008" y="1075962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1.2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B85E5D42-3908-464A-B30C-CEB3E2CAF033}"/>
              </a:ext>
            </a:extLst>
          </p:cNvPr>
          <p:cNvSpPr/>
          <p:nvPr/>
        </p:nvSpPr>
        <p:spPr>
          <a:xfrm>
            <a:off x="7973440" y="648591"/>
            <a:ext cx="3394945" cy="4041883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Existing and Future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Member Accounts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A5583D33-9ECD-D046-BE41-1D2A124C73DD}"/>
              </a:ext>
            </a:extLst>
          </p:cNvPr>
          <p:cNvSpPr/>
          <p:nvPr/>
        </p:nvSpPr>
        <p:spPr>
          <a:xfrm>
            <a:off x="8000270" y="675764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2.0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A0C0E56E-E47B-4E40-969C-476D78441460}"/>
              </a:ext>
            </a:extLst>
          </p:cNvPr>
          <p:cNvSpPr txBox="1"/>
          <p:nvPr/>
        </p:nvSpPr>
        <p:spPr>
          <a:xfrm>
            <a:off x="8107442" y="3394737"/>
            <a:ext cx="11783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AWS CloudFormation</a:t>
            </a:r>
          </a:p>
        </p:txBody>
      </p:sp>
      <p:pic>
        <p:nvPicPr>
          <p:cNvPr id="103" name="Graphic 102">
            <a:extLst>
              <a:ext uri="{FF2B5EF4-FFF2-40B4-BE49-F238E27FC236}">
                <a16:creationId xmlns:a16="http://schemas.microsoft.com/office/drawing/2014/main" id="{5729D7DF-2B24-4745-ABEF-6096FB3712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471296" y="2930255"/>
            <a:ext cx="457200" cy="457200"/>
          </a:xfrm>
          <a:prstGeom prst="rect">
            <a:avLst/>
          </a:prstGeom>
        </p:spPr>
      </p:pic>
      <p:sp>
        <p:nvSpPr>
          <p:cNvPr id="104" name="Oval 103">
            <a:extLst>
              <a:ext uri="{FF2B5EF4-FFF2-40B4-BE49-F238E27FC236}">
                <a16:creationId xmlns:a16="http://schemas.microsoft.com/office/drawing/2014/main" id="{FFCA2FCA-04E4-EC48-A62B-D3DC1BB8D3BB}"/>
              </a:ext>
            </a:extLst>
          </p:cNvPr>
          <p:cNvSpPr/>
          <p:nvPr/>
        </p:nvSpPr>
        <p:spPr>
          <a:xfrm>
            <a:off x="8479326" y="2936960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2.1</a:t>
            </a:r>
          </a:p>
        </p:txBody>
      </p:sp>
      <p:sp>
        <p:nvSpPr>
          <p:cNvPr id="106" name="TextBox 23">
            <a:extLst>
              <a:ext uri="{FF2B5EF4-FFF2-40B4-BE49-F238E27FC236}">
                <a16:creationId xmlns:a16="http://schemas.microsoft.com/office/drawing/2014/main" id="{65E1E3C5-2A50-104F-AE11-1A0C765A8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91915" y="2831120"/>
            <a:ext cx="145504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SSM Parameter Store</a:t>
            </a:r>
          </a:p>
        </p:txBody>
      </p:sp>
      <p:pic>
        <p:nvPicPr>
          <p:cNvPr id="110" name="Graphic 26">
            <a:extLst>
              <a:ext uri="{FF2B5EF4-FFF2-40B4-BE49-F238E27FC236}">
                <a16:creationId xmlns:a16="http://schemas.microsoft.com/office/drawing/2014/main" id="{901EF168-6591-EC48-9752-09DA48C38A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5231" y="239097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" name="Rectangle 111">
            <a:extLst>
              <a:ext uri="{FF2B5EF4-FFF2-40B4-BE49-F238E27FC236}">
                <a16:creationId xmlns:a16="http://schemas.microsoft.com/office/drawing/2014/main" id="{D64F836E-81FA-E04B-AE96-ABAA41E0808E}"/>
              </a:ext>
            </a:extLst>
          </p:cNvPr>
          <p:cNvSpPr/>
          <p:nvPr/>
        </p:nvSpPr>
        <p:spPr>
          <a:xfrm>
            <a:off x="9441094" y="1881923"/>
            <a:ext cx="1705868" cy="2556002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region-1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F5CA0CCA-9178-8C4E-81D5-105A42A2A796}"/>
              </a:ext>
            </a:extLst>
          </p:cNvPr>
          <p:cNvSpPr/>
          <p:nvPr/>
        </p:nvSpPr>
        <p:spPr>
          <a:xfrm>
            <a:off x="9546074" y="2064803"/>
            <a:ext cx="1600888" cy="2373122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region-2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FAF01C80-6CA2-9849-8F83-5C9E1C29CC8D}"/>
              </a:ext>
            </a:extLst>
          </p:cNvPr>
          <p:cNvSpPr/>
          <p:nvPr/>
        </p:nvSpPr>
        <p:spPr>
          <a:xfrm>
            <a:off x="9647079" y="2270984"/>
            <a:ext cx="1499884" cy="2166942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region-n</a:t>
            </a:r>
          </a:p>
        </p:txBody>
      </p:sp>
      <p:sp>
        <p:nvSpPr>
          <p:cNvPr id="116" name="TextBox 21">
            <a:extLst>
              <a:ext uri="{FF2B5EF4-FFF2-40B4-BE49-F238E27FC236}">
                <a16:creationId xmlns:a16="http://schemas.microsoft.com/office/drawing/2014/main" id="{F5A3BFA2-64D3-6643-99FB-FFAA38EA7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9540" y="3915587"/>
            <a:ext cx="914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Staging</a:t>
            </a:r>
          </a:p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Bucket</a:t>
            </a:r>
          </a:p>
        </p:txBody>
      </p:sp>
      <p:pic>
        <p:nvPicPr>
          <p:cNvPr id="117" name="Graphic 14">
            <a:extLst>
              <a:ext uri="{FF2B5EF4-FFF2-40B4-BE49-F238E27FC236}">
                <a16:creationId xmlns:a16="http://schemas.microsoft.com/office/drawing/2014/main" id="{3A7A9091-CC69-1A4E-B8FA-5FDBDE86F1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8140" y="348392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8" name="Oval 117">
            <a:extLst>
              <a:ext uri="{FF2B5EF4-FFF2-40B4-BE49-F238E27FC236}">
                <a16:creationId xmlns:a16="http://schemas.microsoft.com/office/drawing/2014/main" id="{9735F1A9-2F87-E042-8C1C-2E1E5F26D3A9}"/>
              </a:ext>
            </a:extLst>
          </p:cNvPr>
          <p:cNvSpPr/>
          <p:nvPr/>
        </p:nvSpPr>
        <p:spPr>
          <a:xfrm>
            <a:off x="10575792" y="2338148"/>
            <a:ext cx="256032" cy="2103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2.2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A5E7579E-5813-6C45-9351-0103314E8B8A}"/>
              </a:ext>
            </a:extLst>
          </p:cNvPr>
          <p:cNvSpPr/>
          <p:nvPr/>
        </p:nvSpPr>
        <p:spPr>
          <a:xfrm>
            <a:off x="8073475" y="1192313"/>
            <a:ext cx="3174187" cy="335010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solidFill>
                  <a:schemeClr val="tx1"/>
                </a:solidFill>
              </a:rPr>
              <a:t>Home-region</a:t>
            </a:r>
          </a:p>
        </p:txBody>
      </p:sp>
      <p:sp>
        <p:nvSpPr>
          <p:cNvPr id="69" name="TextBox 29">
            <a:extLst>
              <a:ext uri="{FF2B5EF4-FFF2-40B4-BE49-F238E27FC236}">
                <a16:creationId xmlns:a16="http://schemas.microsoft.com/office/drawing/2014/main" id="{9D269F0D-710C-6646-9123-8FF5F1D9A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9090" y="1573641"/>
            <a:ext cx="151964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Control Tower Execution Role</a:t>
            </a:r>
          </a:p>
        </p:txBody>
      </p:sp>
      <p:pic>
        <p:nvPicPr>
          <p:cNvPr id="70" name="Graphic 49">
            <a:extLst>
              <a:ext uri="{FF2B5EF4-FFF2-40B4-BE49-F238E27FC236}">
                <a16:creationId xmlns:a16="http://schemas.microsoft.com/office/drawing/2014/main" id="{6C536F06-6BC7-7E43-A6D4-59B26F6FD3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501" y="122209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Oval 70">
            <a:extLst>
              <a:ext uri="{FF2B5EF4-FFF2-40B4-BE49-F238E27FC236}">
                <a16:creationId xmlns:a16="http://schemas.microsoft.com/office/drawing/2014/main" id="{4678C487-BD13-9646-BE87-2F083BEB7BC8}"/>
              </a:ext>
            </a:extLst>
          </p:cNvPr>
          <p:cNvSpPr/>
          <p:nvPr/>
        </p:nvSpPr>
        <p:spPr>
          <a:xfrm>
            <a:off x="6830514" y="1062182"/>
            <a:ext cx="283464" cy="2377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1.10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F00FCB2-ABA7-4F4E-BA35-B2D8F508B01D}"/>
              </a:ext>
            </a:extLst>
          </p:cNvPr>
          <p:cNvSpPr/>
          <p:nvPr/>
        </p:nvSpPr>
        <p:spPr>
          <a:xfrm>
            <a:off x="5241448" y="4824352"/>
            <a:ext cx="2616268" cy="1652466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Account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F7CB35C-E5C1-E74A-9698-322A804D9CA0}"/>
              </a:ext>
            </a:extLst>
          </p:cNvPr>
          <p:cNvSpPr/>
          <p:nvPr/>
        </p:nvSpPr>
        <p:spPr>
          <a:xfrm>
            <a:off x="5363077" y="5190401"/>
            <a:ext cx="2380735" cy="1192392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Home-region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75B4886-B948-1E4B-A343-0BC6DB01BEBC}"/>
              </a:ext>
            </a:extLst>
          </p:cNvPr>
          <p:cNvSpPr txBox="1"/>
          <p:nvPr/>
        </p:nvSpPr>
        <p:spPr>
          <a:xfrm>
            <a:off x="5349252" y="5904786"/>
            <a:ext cx="12111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AWS CloudFormation</a:t>
            </a:r>
          </a:p>
        </p:txBody>
      </p:sp>
      <p:pic>
        <p:nvPicPr>
          <p:cNvPr id="82" name="Graphic 81">
            <a:extLst>
              <a:ext uri="{FF2B5EF4-FFF2-40B4-BE49-F238E27FC236}">
                <a16:creationId xmlns:a16="http://schemas.microsoft.com/office/drawing/2014/main" id="{B9337609-3170-2D46-ABF4-CB14D5695D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25294" y="5453745"/>
            <a:ext cx="457200" cy="457200"/>
          </a:xfrm>
          <a:prstGeom prst="rect">
            <a:avLst/>
          </a:prstGeom>
        </p:spPr>
      </p:pic>
      <p:sp>
        <p:nvSpPr>
          <p:cNvPr id="107" name="Oval 106">
            <a:extLst>
              <a:ext uri="{FF2B5EF4-FFF2-40B4-BE49-F238E27FC236}">
                <a16:creationId xmlns:a16="http://schemas.microsoft.com/office/drawing/2014/main" id="{1C4DBBA7-1DC2-FB41-B804-9345C3CE823F}"/>
              </a:ext>
            </a:extLst>
          </p:cNvPr>
          <p:cNvSpPr/>
          <p:nvPr/>
        </p:nvSpPr>
        <p:spPr>
          <a:xfrm>
            <a:off x="5733324" y="5460450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3.1</a:t>
            </a:r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55E65A7C-E059-234B-8BE4-B1F8514EA601}"/>
              </a:ext>
            </a:extLst>
          </p:cNvPr>
          <p:cNvSpPr/>
          <p:nvPr/>
        </p:nvSpPr>
        <p:spPr>
          <a:xfrm>
            <a:off x="5261121" y="4841953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3.0</a:t>
            </a:r>
          </a:p>
        </p:txBody>
      </p:sp>
      <p:pic>
        <p:nvPicPr>
          <p:cNvPr id="127" name="Graphic 7">
            <a:extLst>
              <a:ext uri="{FF2B5EF4-FFF2-40B4-BE49-F238E27FC236}">
                <a16:creationId xmlns:a16="http://schemas.microsoft.com/office/drawing/2014/main" id="{79374A76-43DA-674F-926C-11016F7D7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909" y="546045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" name="TextBox 127">
            <a:extLst>
              <a:ext uri="{FF2B5EF4-FFF2-40B4-BE49-F238E27FC236}">
                <a16:creationId xmlns:a16="http://schemas.microsoft.com/office/drawing/2014/main" id="{27A962B3-D245-5C49-8E3C-C201B05778F9}"/>
              </a:ext>
            </a:extLst>
          </p:cNvPr>
          <p:cNvSpPr txBox="1"/>
          <p:nvPr/>
        </p:nvSpPr>
        <p:spPr>
          <a:xfrm>
            <a:off x="6426363" y="5914436"/>
            <a:ext cx="11159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SRA Secrets KMS Key</a:t>
            </a: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6C8C1508-DD27-BF4B-88E0-C11CDE76CA5E}"/>
              </a:ext>
            </a:extLst>
          </p:cNvPr>
          <p:cNvSpPr/>
          <p:nvPr/>
        </p:nvSpPr>
        <p:spPr>
          <a:xfrm>
            <a:off x="6730909" y="5463844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3.2</a:t>
            </a: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5EB15DFF-E367-DE4E-8222-A26FDBF8690C}"/>
              </a:ext>
            </a:extLst>
          </p:cNvPr>
          <p:cNvSpPr/>
          <p:nvPr/>
        </p:nvSpPr>
        <p:spPr>
          <a:xfrm>
            <a:off x="6866068" y="3467853"/>
            <a:ext cx="283464" cy="2377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1.12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5F966B37-BA9A-2044-BCB0-B925BCD94408}"/>
              </a:ext>
            </a:extLst>
          </p:cNvPr>
          <p:cNvSpPr/>
          <p:nvPr/>
        </p:nvSpPr>
        <p:spPr>
          <a:xfrm>
            <a:off x="3805185" y="3499801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1.6</a:t>
            </a: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359C92E2-64AA-224B-87CD-09AB94FEF796}"/>
              </a:ext>
            </a:extLst>
          </p:cNvPr>
          <p:cNvSpPr/>
          <p:nvPr/>
        </p:nvSpPr>
        <p:spPr>
          <a:xfrm>
            <a:off x="10314216" y="3374806"/>
            <a:ext cx="256032" cy="2103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2.3</a:t>
            </a:r>
          </a:p>
        </p:txBody>
      </p:sp>
    </p:spTree>
    <p:extLst>
      <p:ext uri="{BB962C8B-B14F-4D97-AF65-F5344CB8AC3E}">
        <p14:creationId xmlns:p14="http://schemas.microsoft.com/office/powerpoint/2010/main" val="680312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2334</TotalTime>
  <Words>94</Words>
  <Application>Microsoft Macintosh PowerPoint</Application>
  <PresentationFormat>Widescreen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61</cp:revision>
  <dcterms:created xsi:type="dcterms:W3CDTF">2020-06-10T20:47:35Z</dcterms:created>
  <dcterms:modified xsi:type="dcterms:W3CDTF">2022-03-07T14:21:13Z</dcterms:modified>
</cp:coreProperties>
</file>