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2"/>
  </p:notesMasterIdLst>
  <p:handoutMasterIdLst>
    <p:handoutMasterId r:id="rId13"/>
  </p:handoutMasterIdLst>
  <p:sldIdLst>
    <p:sldId id="279" r:id="rId2"/>
    <p:sldId id="326" r:id="rId3"/>
    <p:sldId id="327" r:id="rId4"/>
    <p:sldId id="1528" r:id="rId5"/>
    <p:sldId id="1569" r:id="rId6"/>
    <p:sldId id="1575" r:id="rId7"/>
    <p:sldId id="1576" r:id="rId8"/>
    <p:sldId id="1577" r:id="rId9"/>
    <p:sldId id="287" r:id="rId10"/>
    <p:sldId id="289"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
          <p15:clr>
            <a:srgbClr val="A4A3A4"/>
          </p15:clr>
        </p15:guide>
        <p15:guide id="2" orient="horz" pos="238">
          <p15:clr>
            <a:srgbClr val="A4A3A4"/>
          </p15:clr>
        </p15:guide>
        <p15:guide id="3" orient="horz" pos="148">
          <p15:clr>
            <a:srgbClr val="A4A3A4"/>
          </p15:clr>
        </p15:guide>
        <p15:guide id="4" orient="horz" pos="2302">
          <p15:clr>
            <a:srgbClr val="A4A3A4"/>
          </p15:clr>
        </p15:guide>
        <p15:guide id="5" orient="horz" pos="205">
          <p15:clr>
            <a:srgbClr val="A4A3A4"/>
          </p15:clr>
        </p15:guide>
        <p15:guide id="6" orient="horz" pos="1687">
          <p15:clr>
            <a:srgbClr val="A4A3A4"/>
          </p15:clr>
        </p15:guide>
        <p15:guide id="7" orient="horz" pos="234">
          <p15:clr>
            <a:srgbClr val="A4A3A4"/>
          </p15:clr>
        </p15:guide>
        <p15:guide id="8" orient="horz" pos="182">
          <p15:clr>
            <a:srgbClr val="A4A3A4"/>
          </p15:clr>
        </p15:guide>
        <p15:guide id="9" pos="4769">
          <p15:clr>
            <a:srgbClr val="A4A3A4"/>
          </p15:clr>
        </p15:guide>
        <p15:guide id="10" pos="1066">
          <p15:clr>
            <a:srgbClr val="A4A3A4"/>
          </p15:clr>
        </p15:guide>
        <p15:guide id="11" pos="164">
          <p15:clr>
            <a:srgbClr val="A4A3A4"/>
          </p15:clr>
        </p15:guide>
        <p15:guide id="12" pos="961">
          <p15:clr>
            <a:srgbClr val="A4A3A4"/>
          </p15:clr>
        </p15:guide>
        <p15:guide id="13" pos="4511">
          <p15:clr>
            <a:srgbClr val="A4A3A4"/>
          </p15:clr>
        </p15:guide>
        <p15:guide id="14" pos="1556">
          <p15:clr>
            <a:srgbClr val="A4A3A4"/>
          </p15:clr>
        </p15:guide>
        <p15:guide id="15" pos="4418">
          <p15:clr>
            <a:srgbClr val="A4A3A4"/>
          </p15:clr>
        </p15:guide>
        <p15:guide id="16" pos="989">
          <p15:clr>
            <a:srgbClr val="A4A3A4"/>
          </p15:clr>
        </p15:guide>
        <p15:guide id="17" pos="4122">
          <p15:clr>
            <a:srgbClr val="A4A3A4"/>
          </p15:clr>
        </p15:guide>
        <p15:guide id="18" pos="3972">
          <p15:clr>
            <a:srgbClr val="A4A3A4"/>
          </p15:clr>
        </p15:guide>
        <p15:guide id="19" pos="454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F3E"/>
    <a:srgbClr val="FAA634"/>
    <a:srgbClr val="333334"/>
    <a:srgbClr val="3C3C3E"/>
    <a:srgbClr val="5F5F61"/>
    <a:srgbClr val="146EB4"/>
    <a:srgbClr val="8D8C8E"/>
    <a:srgbClr val="676668"/>
    <a:srgbClr val="414042"/>
    <a:srgbClr val="212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3417" autoAdjust="0"/>
    <p:restoredTop sz="80426" autoAdjust="0"/>
  </p:normalViewPr>
  <p:slideViewPr>
    <p:cSldViewPr snapToGrid="0" snapToObjects="1" showGuides="1">
      <p:cViewPr varScale="1">
        <p:scale>
          <a:sx n="176" d="100"/>
          <a:sy n="176" d="100"/>
        </p:scale>
        <p:origin x="480" y="192"/>
      </p:cViewPr>
      <p:guideLst>
        <p:guide orient="horz" pos="127"/>
        <p:guide orient="horz" pos="238"/>
        <p:guide orient="horz" pos="148"/>
        <p:guide orient="horz" pos="2302"/>
        <p:guide orient="horz" pos="205"/>
        <p:guide orient="horz" pos="1687"/>
        <p:guide orient="horz" pos="234"/>
        <p:guide orient="horz" pos="182"/>
        <p:guide pos="4769"/>
        <p:guide pos="1066"/>
        <p:guide pos="164"/>
        <p:guide pos="961"/>
        <p:guide pos="4511"/>
        <p:guide pos="1556"/>
        <p:guide pos="4418"/>
        <p:guide pos="989"/>
        <p:guide pos="4122"/>
        <p:guide pos="3972"/>
        <p:guide pos="45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1A57EC-C230-8544-942F-0B59C762A3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6E72F3-E4B3-0845-9662-D686F76928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5863F4-5D39-6449-8C13-4D9A94021C7A}" type="datetimeFigureOut">
              <a:rPr lang="en-US" smtClean="0"/>
              <a:t>2/16/20</a:t>
            </a:fld>
            <a:endParaRPr lang="en-US"/>
          </a:p>
        </p:txBody>
      </p:sp>
      <p:sp>
        <p:nvSpPr>
          <p:cNvPr id="4" name="Footer Placeholder 3">
            <a:extLst>
              <a:ext uri="{FF2B5EF4-FFF2-40B4-BE49-F238E27FC236}">
                <a16:creationId xmlns:a16="http://schemas.microsoft.com/office/drawing/2014/main" id="{DC4B7414-3CBD-5B4C-A17D-D8F77CB61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072C5D-C573-0949-9792-5019508AC9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E8F3BD-5601-D649-81B1-A1890115B705}" type="slidenum">
              <a:rPr lang="en-US" smtClean="0"/>
              <a:t>‹#›</a:t>
            </a:fld>
            <a:endParaRPr lang="en-US"/>
          </a:p>
        </p:txBody>
      </p:sp>
    </p:spTree>
    <p:extLst>
      <p:ext uri="{BB962C8B-B14F-4D97-AF65-F5344CB8AC3E}">
        <p14:creationId xmlns:p14="http://schemas.microsoft.com/office/powerpoint/2010/main" val="225911322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3T18:40:00.437"/>
    </inkml:context>
    <inkml:brush xml:id="br0">
      <inkml:brushProperty name="width" value="0.05" units="cm"/>
      <inkml:brushProperty name="height" value="0.05" units="cm"/>
      <inkml:brushProperty name="color" value="#33CCFF"/>
    </inkml:brush>
  </inkml:definitions>
  <inkml:trace contextRef="#ctx0" brushRef="#br0">78 226 24575,'0'6'0,"0"0"0,0 0 0,0 0 0,0 0 0,-3 1 0,2-1 0,-2 0 0,1 0 0,1 0 0,-2 0 0,3 0 0,0 1 0,0-1 0,0 0 0,0 0 0,0 0 0,0 3 0,0-2 0,0 5 0,0-6 0,3 6 0,-2-5 0,4 10 0,-4-9 0,2 12 0,-3-13 0,-3 13 0,2-11 0,-2 8 0,3-11 0,0 12 0,0-10 0,3 14 0,-2-14 0,1 12 0,-2-12 0,0 12 0,0-12 0,0 17 0,3-16 0,1 22 0,2-22 0,-6 22 0,2-22 0,-4 19 0,2-19 0,0 22 0,2-22 0,-1 22 0,2-22 0,-3 22 0,0-22 0,0 16 0,0-17 0,0 6 0,-3-10 0,2 7 0,-1-7 0,4 14 0,-1-10 0,2 12 0,-3-13 0,2 16 0,-1-14 0,2 16 0,-3-17 0,0 9 0,0-10 0,-3 13 0,2-11 0,-4 19 0,4-19 0,4 19 0,-2-19 0,7 19 0,-4-20 0,2 20 0,-3-19 0,0 22 0,-3-21 0,0 23 0,0-23 0,-3 23 0,3-23 0,-3 23 0,3-23 0,-3 23 0,2-23 0,-1 21 0,2-22 0,0 27 0,-3-25 0,2 38 0,-2-38 0,-2 38 0,3-38 0,-7 31 0,9-32 0,-3 35 0,3-33 0,0 36 0,0-37 0,0 31 0,0-31 0,-3 30 0,0-30 0,-4 28 0,4-29 0,-3 20 0,6-21 0,-3 25 0,3-24 0,0 24 0,0-26 0,-3 23 0,3-21 0,-3 26 0,3-26 0,0 27 0,0-28 0,0 27 0,0-25 0,-3 25 0,-1-27 0,-2 28 0,3-27 0,0 15 0,3-18 0,0 21 0,0-17 0,0 31 0,-3-31 0,0 28 0,-1-29 0,-1 29 0,4-29 0,-2 29 0,3-25 0,-3 28 0,3-27 0,-6 24 0,6-30 0,-3 25 0,3-24 0,0 30 0,0-29 0,0 31 0,0-28 0,2 26 0,-1-27 0,5 26 0,-3-31 0,0 24 0,0-26 0,0 23 0,-2-21 0,1 20 0,-2-19 0,0 22 0,-2-21 0,1 18 0,-2-20 0,6 17 0,-2-16 0,4 19 0,-2-22 0,1 13 0,-1-15 0,-1 8 0,-1-5 0,2 2 0,-3-3 0,0 0 0,0 0 0,-3-2 0,2 1 0,-2-1 0,6 2 0,1-3 0,-1 3 0,0-3 0,-3 3 0,0 0 0,0 0 0,0 1 0,0-1 0,2-3 0,-1 3 0,2-3 0,-3 3 0,0 6 0,0-5 0,5 10 0,-1-9 0,8 6 0,-8-7 0,4-1 0,-4-6 0,2 0 0,8-6 0,-5 5 0,19-4 0,-19 4 0,30 1 0,-28 1 0,31 1 0,-32-2 0,29 0 0,-29 0 0,24-2 0,-25 1 0,24-2 0,-23 0 0,30 0 0,-30-1 0,36 2 0,-34 2 0,37-3 0,-38 2 0,37-2 0,-36 3 0,30 0 0,-32-2 0,26 1 0,-26-2 0,26 3 0,-26 0 0,18 0 0,-23 3 0,25 0 0,-22 1 0,40 1 0,-35-1 0,45 2 0,-46 0 0,37-3 0,-39 0 0,21 0 0,-23-2 0,12 1 0,-12-2 0,6 0 0,-7 0 0,2 0 0,-3 0 0,0 0 0,0 3 0,9-2 0,-7 1 0,29 7 0,-25-7 0,43 6 0,-42-8 0,42 6 0,-43-5 0,28 7 0,-31-7 0,19 2 0,-19-3 0,19 0 0,-19 0 0,19 0 0,-19 0 0,19 0 0,-19 0 0,19 0 0,-19 0 0,19 3 0,-19-3 0,27 6 0,-25-6 0,32 3 0,-33 0 0,15-2 0,-18 1 0,2 1 0,-3-2 0,0 2 0,0-3 0,0 0 0,4 0 0,20 0 0,-11 0 0,57 3 0,-52-3 0,67 9 0,-72-7 0,56 4 0,-61-6 0,38-3 0,-42 2 0,16-2 0,-19 3 0,16-2 0,-10 1 0,39-2 0,-31 3 0,54 0 0,-53 0 0,50-3 0,-55 3 0,24-3 0,-36 0 0,6 3 0,-8-3 0,3 3 0,13 0 0,-7 0 0,74 6 0,-52-4 0,40 5 0,1 2 0,-37-3 0,28 1 0,-4 0 0,-37-3 0,37-4 0,-54-1 0,6-1 0,-10-1 0,1 2 0,-4-4 0,4 4 0,-1-2 0,-1 0 0,3 3 0,-3-3 0,0 0 0,3 2 0,-3-1 0,1-1 0,1 2 0,-1-2 0,5 1 0,-3 1 0,11-7 0,-8 6 0,8-9 0,-10 10 0,4-10 0,-4 9 0,-1-6 0,-3 4 0,-3-2 0,-3 0 0,2 0 0,-4-6 0,4 4 0,-4-17 0,4 15 0,-5-27 0,6 27 0,2-30 0,0 30 0,6-39 0,-7 33 0,1-50 0,-2 45 0,-3-49 0,3 50 0,-3-50 0,0 49 0,2-51 0,-2 51 0,0-46 0,2 48 0,-2-44 0,0 43 0,-3-45 0,-1 48 0,0-45 0,4 49 0,0-46 0,3 46 0,-6-49 0,6 48 0,-9-48 0,8 50 0,-13-44 0,12 44 0,-15-50 0,12 47 0,-11-50 0,12 49 0,-5-47 0,8 43 0,-5-43 0,5 47 0,-1-36 0,2 40 0,0-34 0,-4 32 0,1-33 0,-1 32 0,-2-31 0,6 31 0,-3-42 0,3 37 0,2-53 0,-1 55 0,8-57 0,-8 60 0,14-54 0,-13 52 0,13-52 0,-11 51 0,6-53 0,-7 57 0,2-48 0,-4 50 0,-1-38 0,-1 39 0,-1-38 0,2 37 0,2-37 0,-1 38 0,4-29 0,-4 30 0,2-24 0,-3 25 0,3-20 0,-3 21 0,3-12 0,-3 12 0,0-9 0,0 9 0,-3-15 0,3 14 0,-3-19 0,3 19 0,0-20 0,-3 23 0,2-27 0,-1 25 0,2-32 0,0 30 0,0-27 0,0 27 0,0-24 0,0 25 0,0-23 0,0 23 0,-6-19 0,5 19 0,-8-28 0,6 25 0,-3-31 0,2 33 0,-4-27 0,6 27 0,-9-24 0,10 24 0,-10-22 0,7 26 0,-3-13 0,5 15 0,-1-11 0,-1 7 0,-2-15 0,0 14 0,0-19 0,2 19 0,-4-17 0,6 18 0,-3-7 0,2 12 0,0 0 0,-1 0 0,-2 2 0,3-1 0,-3 2 0,0-3 0,-1 2 0,-10-4 0,8 4 0,-25-7 0,23 6 0,-35-3 0,31 8 0,-45 6 0,44-4 0,-50 16 0,50-19 0,-44 15 0,44-15 0,-39 9 0,42-10 0,-49 8 0,48-9 0,-55 6 0,52-5 0,-62 14 0,56-12 0,-56 11 0,61-10 0,-47 6 0,52-6 0,-30 7 0,34-9 0,-32 3 0,29-2 0,-50 3 0,45-2 0,-46 8 0,48-11 0,-32 8 0,37-6 0,-22 1 0,23 1 0,-13-4 0,13 1 0,-19 4 0,18-5 0,-30 10 0,25-9 0,-31 9 0,32-10 0,-42 4 0,43-5 0,-62 0 0,55 0 0,-62 3 0,60-2 0,-68 8 0,65-4 0,-28-1 0,-1-1 0,28 0 0,-26-1 0,1-1 0,27 0 0,-66 2 0,71-3 0,-53 3 0,59-5 0,-46 4 0,43-5 0,-44 3 0,44 0 0,-37 0 0,42 3 0,-15-2 0,20 1 0,-1-2 0,1 0 0,0 0 0,0 0 0,-6 0 0,4 0 0,-15 0 0,14 0 0,-19 0 0,19 0 0,-22 0 0,21 0 0,-24 0 0,24 0 0,-18 0 0,19 0 0,-5 0 0,7 0 0,1 0 0,0 0 0,0 0 0,-1 0 0,1 0 0,0 0 0,0 0 0,-1 0 0,1 0 0,0 0 0,0 0 0,-1 0 0,1 0 0,0 0 0,2 3 0,-1-5 0,1 4 0,-2-5 0,0 0 0,0 3 0,-1-3 0,1 3 0,0 0 0,2-3 0,-1 2 0,1-1 0,1-1 0,-3 2 0,3-2 0,-6 3 0,2 0 0,-19 0 0,16 0 0,-24-2 0,27 1 0,-6-2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3T18:40:08.825"/>
    </inkml:context>
    <inkml:brush xml:id="br0">
      <inkml:brushProperty name="width" value="0.05" units="cm"/>
      <inkml:brushProperty name="height" value="0.05" units="cm"/>
      <inkml:brushProperty name="color" value="#E71224"/>
    </inkml:brush>
  </inkml:definitions>
  <inkml:trace contextRef="#ctx0" brushRef="#br0">5783 3395 24575,'-3'1'0,"0"1"0,-3-8 0,-1 6 0,4-6 0,-11 0 0,8-1 0,-25-11 0,21 13 0,-46-24 0,39 22 0,-59-33 0,54 29 0,-26-13 0,0 1 0,22 11 0,-61-25 0,71 31 0,-46-21 0,48 21 0,-65-31 0,55 26 0,-31-13 0,-3 1 0,18 9-3392,-40-20 0,-1-3 3392,34 16-1513,-12-7 1,-14-7 0,15 8 1512,15 6-1424,-36-16 1,4 1 1423,45 19-130,-17-7 0,3 1 130,27 9 2998,-33-15-2998,40 23 4483,-16-16-4483,19 19 0,-19-22 0,16 19 0,-30-25 0,29 21 0,-38-28 0,33 27 0,-47-30 0,45 30 0,-27-13 0,-2-2 0,24 11 0,-29-14 0,-2 0 0,25 13 0,-23-15 0,-1 2 0,24 15 0,-30-19 0,0-1 0,27 16-200,-40-21 0,-4-1 200,32 16-1987,-38-19 0,2-1 1987,41 20-1201,-25-13 1,4 2 1200,36 19-710,-24-14 1,0 1 709,24 16 621,-20-15 1,2 1-622,21 15 1954,-46-36-1954,51 36 0,-59-45 0,54 43 0,-29-18 0,-4-1 0,24 15-400,-41-22 1,-4-3 399,25 13 0,-13-9 0,-17-11 0,14 9 1821,-1-1-1821,-6-3 0,-15-11 0,17 11 0,10 6 0,-2 3 0,-12-6 0,16 8 2035,16 5-2035,-17-3 0,5 2 0,39 17 1774,-16-11-1774,26 17 6621,-3-5-6621,2 5 492,-5-7-492,5 6 0,-5-6 0,5 7 0,-13-11 0,11 10 0,-31-21 0,25 19 0,-31-24 0,32 27 0,-42-34 0,39 32 0,-52-33 0,48 32 0,-39-29 0,45 28 0,-53-33 0,48 29 0,-29-15 0,-2 0 0,21 9 0,-33-17 0,-2 0 0,24 15 0,-19-10 0,3 1 0,32 16 0,-26-14 0,47 26 0,-8-10 0,5 9 0,-5-10 0,5 11 0,-5-10 0,5 12 0,-7-12 0,6 10 0,-6-5 0,9 5 0,0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3T18:40:13.049"/>
    </inkml:context>
    <inkml:brush xml:id="br0">
      <inkml:brushProperty name="width" value="0.05" units="cm"/>
      <inkml:brushProperty name="height" value="0.05" units="cm"/>
      <inkml:brushProperty name="color" value="#E71224"/>
    </inkml:brush>
  </inkml:definitions>
  <inkml:trace contextRef="#ctx0" brushRef="#br0">619 469 24575,'-7'0'0,"1"0"0,3-3 0,-3 2 0,5-4 0,-4 4 0,1-5 0,-2 6 0,3-6 0,-3 5 0,5-4 0,-10-4 0,9 1 0,-15-12 0,13 14 0,-14-19 0,11 19 0,-14-22 0,16 19 0,-15-17 0,16 20 0,-8-10 0,8 12 0,-1-5 0,1 5 0,-2-4 0,0 4 0,0-5 0,-1 2 0,-2 1 0,2 0 0,-10-9 0,9 7 0,-7-9 0,9 10 0,-1-2 0,4 2 0,-3-2 0,3 2 0,0-2 0,-3 3 0,2-3 0,1 2 0,-5-5 0,6 5 0,-6-2 0,4 3 0,1 0 0,-3 2 0,0-7 0,2 6 0,-7-12 0,10 15 0,7 0 0,-3 4 0,9 0 0,-12-8 0,-3 2 0,3-1 0,-6 1 0,5-2 0,-2 0 0,3 2 0,0 2 0</inkml:trace>
  <inkml:trace contextRef="#ctx0" brushRef="#br0" timeOffset="2190">638 611 24575,'-6'0'0,"0"0"0,-1 0 0,1 0 0,0 0 0,0 0 0,-6 3 0,4-3 0,-15 3 0,14-3 0,-11 0 0,13 0 0,-5 0 0,5 0 0,-4 0 0,4 0 0,-2 0 0,5-3 0,-1 3 0,1-3 0,-2 3 0,0 0 0,-6-3 0,4 2 0,-9-1 0,9 2 0,-9-3 0,9 2 0,-12-4 0,12 4 0,-12-2 0,12 3 0,-7 0 0,8 0 0,-2-3 0,3 3 0,0-3 0,0 3 0,-12-3 0,9 2 0,-19-4 0,19 4 0,-20-7 0,20 6 0,-11-6 0,13 7 0,-2-1 0,6-1 0,-3 2 0,3-2 0,-4 1 0,1 1 0,-3-5 0,2 6 0,1-6 0,0 5 0,3-1 0,-1-1 0,-4-1 0,4 1 0,-8-3 0,5 6 0,1-6 0,0 5 0,6-4 0,-6 4 0,3-2 0,-4 1 0,1 1 0,3-5 0,-3 6 0,5-3 0,-1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3T18:40:32.399"/>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ECF989-6525-C640-8C58-7B40451EDA8A}" type="datetimeFigureOut">
              <a:rPr lang="en-US" smtClean="0"/>
              <a:t>2/16/20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F73B6F-6C74-6846-B3E2-267958B98325}" type="slidenum">
              <a:rPr lang="en-US" smtClean="0"/>
              <a:t>‹#›</a:t>
            </a:fld>
            <a:endParaRPr lang="en-US"/>
          </a:p>
        </p:txBody>
      </p:sp>
    </p:spTree>
    <p:extLst>
      <p:ext uri="{BB962C8B-B14F-4D97-AF65-F5344CB8AC3E}">
        <p14:creationId xmlns:p14="http://schemas.microsoft.com/office/powerpoint/2010/main" val="3677622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6F73B6F-6C74-6846-B3E2-267958B98325}" type="slidenum">
              <a:rPr lang="en-US" smtClean="0"/>
              <a:t>1</a:t>
            </a:fld>
            <a:endParaRPr lang="en-US" dirty="0"/>
          </a:p>
        </p:txBody>
      </p:sp>
    </p:spTree>
    <p:extLst>
      <p:ext uri="{BB962C8B-B14F-4D97-AF65-F5344CB8AC3E}">
        <p14:creationId xmlns:p14="http://schemas.microsoft.com/office/powerpoint/2010/main" val="1271538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context, lets look at why we built AWS Security Hub. There are really 4 problems that we are addressing.</a:t>
            </a:r>
          </a:p>
          <a:p>
            <a:pPr marL="228600" indent="-228600">
              <a:buAutoNum type="arabicPeriod"/>
            </a:pPr>
            <a:r>
              <a:rPr lang="en-US" dirty="0"/>
              <a:t>Compliance is critical for many AWS users that face a myriad of internal and external compliance requirements as they migrate to the cloud. Compliance can also help ensure that accounts and resources are properly configured which is a top </a:t>
            </a:r>
            <a:r>
              <a:rPr lang="en-US" dirty="0" err="1"/>
              <a:t>painporint</a:t>
            </a:r>
            <a:r>
              <a:rPr lang="en-US" dirty="0"/>
              <a:t> for many users.</a:t>
            </a:r>
          </a:p>
          <a:p>
            <a:pPr marL="228600" indent="-228600">
              <a:buAutoNum type="arabicPeriod"/>
            </a:pPr>
            <a:r>
              <a:rPr lang="en-US" dirty="0"/>
              <a:t>AWS (and non-AWS) users are typically using dozens of different security tools. They all have different data formats that need to be parsed and normalized before they can be analyzed. Large organizations can spend 1000s of hours on this.</a:t>
            </a:r>
          </a:p>
          <a:p>
            <a:pPr marL="228600" indent="-228600">
              <a:buAutoNum type="arabicPeriod"/>
            </a:pPr>
            <a:r>
              <a:rPr lang="en-US" dirty="0"/>
              <a:t>AWS users may face a handful to tens of thousands of alerts per day depending on what tools they are using and how their environment is configured. This can be too much for a human to handle</a:t>
            </a:r>
          </a:p>
          <a:p>
            <a:pPr marL="228600" indent="-228600">
              <a:buAutoNum type="arabicPeriod"/>
            </a:pPr>
            <a:r>
              <a:rPr lang="en-US" dirty="0"/>
              <a:t>Lastly, customers want the coveted single pane of glass that brings together both their compliance and security information across all of their accounts into a single view.</a:t>
            </a:r>
          </a:p>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2</a:t>
            </a:fld>
            <a:endParaRPr lang="en-US" dirty="0"/>
          </a:p>
        </p:txBody>
      </p:sp>
    </p:spTree>
    <p:extLst>
      <p:ext uri="{BB962C8B-B14F-4D97-AF65-F5344CB8AC3E}">
        <p14:creationId xmlns:p14="http://schemas.microsoft.com/office/powerpoint/2010/main" val="104484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68"/>
              </a:spcBef>
              <a:spcAft>
                <a:spcPts val="600"/>
              </a:spcAft>
            </a:pPr>
            <a:r>
              <a:rPr lang="en-US" dirty="0"/>
              <a:t>Get started in a few clicks and a few more for multi-account rollup</a:t>
            </a:r>
          </a:p>
          <a:p>
            <a:pPr>
              <a:spcBef>
                <a:spcPts val="1368"/>
              </a:spcBef>
              <a:spcAft>
                <a:spcPts val="600"/>
              </a:spcAft>
            </a:pPr>
            <a:r>
              <a:rPr lang="en-US" dirty="0"/>
              <a:t>No normalization or parsing needed with AWS Finding Format</a:t>
            </a:r>
          </a:p>
          <a:p>
            <a:pPr>
              <a:spcBef>
                <a:spcPts val="1368"/>
              </a:spcBef>
              <a:spcAft>
                <a:spcPts val="600"/>
              </a:spcAft>
            </a:pPr>
            <a:r>
              <a:rPr lang="en-US" dirty="0"/>
              <a:t>29 partner integrations with simple setup (a few clicks to 15 min of CloudFormation deployment); 3 fully automated AWS integrations</a:t>
            </a:r>
          </a:p>
          <a:p>
            <a:pPr>
              <a:spcBef>
                <a:spcPts val="1368"/>
              </a:spcBef>
              <a:spcAft>
                <a:spcPts val="600"/>
              </a:spcAft>
            </a:pPr>
            <a:r>
              <a:rPr lang="en-US" dirty="0"/>
              <a:t>25+ out-of-the-box AWS correlation and stacking rules called “insights” and ability for customers to create their own; plus default ones from partners coming soon.</a:t>
            </a:r>
          </a:p>
          <a:p>
            <a:pPr marL="0" marR="0" lvl="0" indent="0" algn="l" defTabSz="1097212" rtl="0" eaLnBrk="1" fontAlgn="auto" latinLnBrk="0" hangingPunct="1">
              <a:lnSpc>
                <a:spcPct val="90000"/>
              </a:lnSpc>
              <a:spcBef>
                <a:spcPts val="1368"/>
              </a:spcBef>
              <a:spcAft>
                <a:spcPts val="600"/>
              </a:spcAft>
              <a:buClrTx/>
              <a:buSzTx/>
              <a:buFontTx/>
              <a:buNone/>
              <a:tabLst/>
              <a:defRPr/>
            </a:pPr>
            <a:r>
              <a:rPr lang="en-US" dirty="0"/>
              <a:t>Automated compliance checks via CIS AWS Foundations Benchmark</a:t>
            </a:r>
          </a:p>
          <a:p>
            <a:pPr>
              <a:spcBef>
                <a:spcPts val="1368"/>
              </a:spcBef>
              <a:spcAft>
                <a:spcPts val="600"/>
              </a:spcAft>
            </a:pPr>
            <a:r>
              <a:rPr lang="en-US" dirty="0"/>
              <a:t>Automated response and remediation actions on specific findings via CloudWatch Events rules and targets</a:t>
            </a:r>
          </a:p>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3</a:t>
            </a:fld>
            <a:endParaRPr lang="en-US" dirty="0"/>
          </a:p>
        </p:txBody>
      </p:sp>
    </p:spTree>
    <p:extLst>
      <p:ext uri="{BB962C8B-B14F-4D97-AF65-F5344CB8AC3E}">
        <p14:creationId xmlns:p14="http://schemas.microsoft.com/office/powerpoint/2010/main" val="368982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Added Cloud Custodian logo and text to 5. “… </a:t>
            </a:r>
            <a:r>
              <a:rPr lang="en-US" sz="1200" dirty="0">
                <a:solidFill>
                  <a:schemeClr val="bg1"/>
                </a:solidFill>
              </a:rPr>
              <a:t>for example a set of filters and actions in a Cloud Custodian Policy”</a:t>
            </a:r>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4</a:t>
            </a:fld>
            <a:endParaRPr lang="en-US" dirty="0"/>
          </a:p>
        </p:txBody>
      </p:sp>
    </p:spTree>
    <p:extLst>
      <p:ext uri="{BB962C8B-B14F-4D97-AF65-F5344CB8AC3E}">
        <p14:creationId xmlns:p14="http://schemas.microsoft.com/office/powerpoint/2010/main" val="171186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5</a:t>
            </a:fld>
            <a:endParaRPr lang="en-US" dirty="0"/>
          </a:p>
        </p:txBody>
      </p:sp>
    </p:spTree>
    <p:extLst>
      <p:ext uri="{BB962C8B-B14F-4D97-AF65-F5344CB8AC3E}">
        <p14:creationId xmlns:p14="http://schemas.microsoft.com/office/powerpoint/2010/main" val="1094587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 box shows examples of custom actions I’ve created</a:t>
            </a:r>
          </a:p>
          <a:p>
            <a:endParaRPr lang="en-US" dirty="0"/>
          </a:p>
          <a:p>
            <a:r>
              <a:rPr lang="en-US" dirty="0"/>
              <a:t>They can be invoked by selecting one of more findings, then clicking the desired Action.</a:t>
            </a:r>
          </a:p>
          <a:p>
            <a:endParaRPr lang="en-US" dirty="0"/>
          </a:p>
          <a:p>
            <a:endParaRPr lang="en-US" dirty="0"/>
          </a:p>
        </p:txBody>
      </p:sp>
      <p:sp>
        <p:nvSpPr>
          <p:cNvPr id="4" name="Slide Number Placeholder 3"/>
          <p:cNvSpPr>
            <a:spLocks noGrp="1"/>
          </p:cNvSpPr>
          <p:nvPr>
            <p:ph type="sldNum" sz="quarter" idx="5"/>
          </p:nvPr>
        </p:nvSpPr>
        <p:spPr/>
        <p:txBody>
          <a:bodyPr/>
          <a:lstStyle/>
          <a:p>
            <a:fld id="{69C3F2ED-74C5-7D4F-8560-0CC253E9A436}" type="slidenum">
              <a:rPr lang="en-US" smtClean="0"/>
              <a:pPr/>
              <a:t>6</a:t>
            </a:fld>
            <a:endParaRPr lang="en-US" dirty="0"/>
          </a:p>
        </p:txBody>
      </p:sp>
    </p:spTree>
    <p:extLst>
      <p:ext uri="{BB962C8B-B14F-4D97-AF65-F5344CB8AC3E}">
        <p14:creationId xmlns:p14="http://schemas.microsoft.com/office/powerpoint/2010/main" val="276322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Custom Actions can be coded with any of the ways supported by the target types for </a:t>
            </a:r>
            <a:r>
              <a:rPr lang="en-US" dirty="0" err="1"/>
              <a:t>Cloudwatch</a:t>
            </a:r>
            <a:r>
              <a:rPr lang="en-US" dirty="0"/>
              <a:t> events, this screenshot shows you how easy it can be using Cloud Custodian.</a:t>
            </a:r>
          </a:p>
          <a:p>
            <a:endParaRPr lang="en-US" dirty="0"/>
          </a:p>
          <a:p>
            <a:r>
              <a:rPr lang="en-US" dirty="0"/>
              <a:t>1) The first policy named “</a:t>
            </a:r>
            <a:r>
              <a:rPr lang="en-US" dirty="0" err="1"/>
              <a:t>DenySnapStop</a:t>
            </a:r>
            <a:r>
              <a:rPr lang="en-US" dirty="0"/>
              <a:t>”, works on ec2 instances, and will dissociate it’s </a:t>
            </a:r>
            <a:r>
              <a:rPr lang="en-US" dirty="0" err="1"/>
              <a:t>IamInstanceProfile</a:t>
            </a:r>
            <a:r>
              <a:rPr lang="en-US" dirty="0"/>
              <a:t>, Snapshot it’s volumes </a:t>
            </a:r>
          </a:p>
        </p:txBody>
      </p:sp>
      <p:sp>
        <p:nvSpPr>
          <p:cNvPr id="4" name="Slide Number Placeholder 3"/>
          <p:cNvSpPr>
            <a:spLocks noGrp="1"/>
          </p:cNvSpPr>
          <p:nvPr>
            <p:ph type="sldNum" sz="quarter" idx="5"/>
          </p:nvPr>
        </p:nvSpPr>
        <p:spPr/>
        <p:txBody>
          <a:bodyPr/>
          <a:lstStyle/>
          <a:p>
            <a:fld id="{69C3F2ED-74C5-7D4F-8560-0CC253E9A436}" type="slidenum">
              <a:rPr lang="en-US" smtClean="0"/>
              <a:pPr/>
              <a:t>7</a:t>
            </a:fld>
            <a:endParaRPr lang="en-US" dirty="0"/>
          </a:p>
        </p:txBody>
      </p:sp>
    </p:spTree>
    <p:extLst>
      <p:ext uri="{BB962C8B-B14F-4D97-AF65-F5344CB8AC3E}">
        <p14:creationId xmlns:p14="http://schemas.microsoft.com/office/powerpoint/2010/main" val="4199940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73B6F-6C74-6846-B3E2-267958B98325}" type="slidenum">
              <a:rPr lang="en-US" smtClean="0"/>
              <a:t>9</a:t>
            </a:fld>
            <a:endParaRPr lang="en-US" dirty="0"/>
          </a:p>
        </p:txBody>
      </p:sp>
    </p:spTree>
    <p:extLst>
      <p:ext uri="{BB962C8B-B14F-4D97-AF65-F5344CB8AC3E}">
        <p14:creationId xmlns:p14="http://schemas.microsoft.com/office/powerpoint/2010/main" val="132576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DAF72-26A2-49D4-9879-BFAE18BD185D}" type="slidenum">
              <a:rPr lang="en-US" smtClean="0"/>
              <a:t>10</a:t>
            </a:fld>
            <a:endParaRPr lang="en-US" dirty="0"/>
          </a:p>
        </p:txBody>
      </p:sp>
    </p:spTree>
    <p:extLst>
      <p:ext uri="{BB962C8B-B14F-4D97-AF65-F5344CB8AC3E}">
        <p14:creationId xmlns:p14="http://schemas.microsoft.com/office/powerpoint/2010/main" val="1970957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68050" y="1507147"/>
            <a:ext cx="8609496" cy="686858"/>
          </a:xfrm>
        </p:spPr>
        <p:txBody>
          <a:bodyPr lIns="0" tIns="0"/>
          <a:lstStyle>
            <a:lvl1pPr>
              <a:defRPr b="0"/>
            </a:lvl1pPr>
          </a:lstStyle>
          <a:p>
            <a:r>
              <a:rPr lang="en-US" dirty="0"/>
              <a:t>Sub Title</a:t>
            </a:r>
          </a:p>
        </p:txBody>
      </p:sp>
      <p:sp>
        <p:nvSpPr>
          <p:cNvPr id="6" name="Text Placeholder 6"/>
          <p:cNvSpPr>
            <a:spLocks noGrp="1"/>
          </p:cNvSpPr>
          <p:nvPr>
            <p:ph type="body" sz="quarter" idx="11" hasCustomPrompt="1"/>
          </p:nvPr>
        </p:nvSpPr>
        <p:spPr>
          <a:xfrm>
            <a:off x="268050" y="2315586"/>
            <a:ext cx="2941638" cy="799953"/>
          </a:xfrm>
        </p:spPr>
        <p:txBody>
          <a:bodyPr lIns="0" tIns="0" rIns="0" bIns="0">
            <a:normAutofit/>
          </a:bodyPr>
          <a:lstStyle>
            <a:lvl1pPr marL="0" indent="0" algn="l">
              <a:buNone/>
              <a:defRPr sz="1400" b="0" baseline="0">
                <a:solidFill>
                  <a:srgbClr val="E6E7E8"/>
                </a:solidFill>
              </a:defRPr>
            </a:lvl1pPr>
          </a:lstStyle>
          <a:p>
            <a:pPr lvl="0"/>
            <a:r>
              <a:rPr lang="en-US" dirty="0"/>
              <a:t>Presenter Name</a:t>
            </a:r>
          </a:p>
          <a:p>
            <a:pPr lvl="0"/>
            <a:r>
              <a:rPr lang="en-US" dirty="0"/>
              <a:t>Presenter Title</a:t>
            </a:r>
          </a:p>
          <a:p>
            <a:pPr lvl="0"/>
            <a:r>
              <a:rPr lang="en-US" dirty="0"/>
              <a:t>Month Day, Year</a:t>
            </a:r>
          </a:p>
        </p:txBody>
      </p:sp>
      <p:pic>
        <p:nvPicPr>
          <p:cNvPr id="4" name="Picture 3">
            <a:extLst>
              <a:ext uri="{FF2B5EF4-FFF2-40B4-BE49-F238E27FC236}">
                <a16:creationId xmlns:a16="http://schemas.microsoft.com/office/drawing/2014/main" id="{4B720371-612A-5F49-A97D-9BF27C41EB84}"/>
              </a:ext>
            </a:extLst>
          </p:cNvPr>
          <p:cNvPicPr>
            <a:picLocks noChangeAspect="1"/>
          </p:cNvPicPr>
          <p:nvPr userDrawn="1"/>
        </p:nvPicPr>
        <p:blipFill>
          <a:blip r:embed="rId2"/>
          <a:stretch>
            <a:fillRect/>
          </a:stretch>
        </p:blipFill>
        <p:spPr>
          <a:xfrm>
            <a:off x="315976" y="3431337"/>
            <a:ext cx="1421384" cy="540126"/>
          </a:xfrm>
          <a:prstGeom prst="rect">
            <a:avLst/>
          </a:prstGeom>
        </p:spPr>
      </p:pic>
    </p:spTree>
    <p:extLst>
      <p:ext uri="{BB962C8B-B14F-4D97-AF65-F5344CB8AC3E}">
        <p14:creationId xmlns:p14="http://schemas.microsoft.com/office/powerpoint/2010/main" val="71407768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146304" rIns="182880" bIns="146304"/>
          <a:lstStyle/>
          <a:p>
            <a:r>
              <a:rPr lang="en-US"/>
              <a:t>Click to edit Master title style</a:t>
            </a:r>
            <a:endParaRPr lang="en-US" dirty="0"/>
          </a:p>
        </p:txBody>
      </p:sp>
    </p:spTree>
    <p:extLst>
      <p:ext uri="{BB962C8B-B14F-4D97-AF65-F5344CB8AC3E}">
        <p14:creationId xmlns:p14="http://schemas.microsoft.com/office/powerpoint/2010/main" val="5868831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8050" y="1624452"/>
            <a:ext cx="8609496" cy="686858"/>
          </a:xfrm>
        </p:spPr>
        <p:txBody>
          <a:bodyPr lIns="0" tIns="0"/>
          <a:lstStyle/>
          <a:p>
            <a:r>
              <a:rPr lang="en-US" dirty="0"/>
              <a:t>Section Title Here</a:t>
            </a:r>
          </a:p>
        </p:txBody>
      </p:sp>
      <p:sp>
        <p:nvSpPr>
          <p:cNvPr id="8" name="Text Placeholder 6"/>
          <p:cNvSpPr>
            <a:spLocks noGrp="1"/>
          </p:cNvSpPr>
          <p:nvPr>
            <p:ph type="body" sz="quarter" idx="10" hasCustomPrompt="1"/>
          </p:nvPr>
        </p:nvSpPr>
        <p:spPr>
          <a:xfrm>
            <a:off x="268050" y="2432892"/>
            <a:ext cx="2941638" cy="243164"/>
          </a:xfrm>
        </p:spPr>
        <p:txBody>
          <a:bodyPr lIns="0" tIns="0" rIns="0" bIns="0">
            <a:normAutofit/>
          </a:bodyPr>
          <a:lstStyle>
            <a:lvl1pPr marL="0" indent="0" algn="l">
              <a:buNone/>
              <a:defRPr sz="1400" b="0">
                <a:solidFill>
                  <a:srgbClr val="FAA634"/>
                </a:solidFill>
              </a:defRPr>
            </a:lvl1pPr>
          </a:lstStyle>
          <a:p>
            <a:pPr lvl="0"/>
            <a:r>
              <a:rPr lang="en-US" dirty="0"/>
              <a:t>Sub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2546" y="4654804"/>
            <a:ext cx="635000" cy="381000"/>
          </a:xfrm>
          <a:prstGeom prst="rect">
            <a:avLst/>
          </a:prstGeom>
        </p:spPr>
      </p:pic>
    </p:spTree>
    <p:extLst>
      <p:ext uri="{BB962C8B-B14F-4D97-AF65-F5344CB8AC3E}">
        <p14:creationId xmlns:p14="http://schemas.microsoft.com/office/powerpoint/2010/main" val="183405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8050" y="801726"/>
            <a:ext cx="8609496" cy="3558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2546" y="4654804"/>
            <a:ext cx="635000" cy="381000"/>
          </a:xfrm>
          <a:prstGeom prst="rect">
            <a:avLst/>
          </a:prstGeom>
        </p:spPr>
      </p:pic>
    </p:spTree>
    <p:extLst>
      <p:ext uri="{BB962C8B-B14F-4D97-AF65-F5344CB8AC3E}">
        <p14:creationId xmlns:p14="http://schemas.microsoft.com/office/powerpoint/2010/main" val="356981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68049" y="995836"/>
            <a:ext cx="4212207" cy="3356356"/>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95836"/>
            <a:ext cx="4229346" cy="3356356"/>
          </a:xfrm>
        </p:spPr>
        <p:txBody>
          <a:bodyPr>
            <a:no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4568462" y="995836"/>
            <a:ext cx="0" cy="3356356"/>
          </a:xfrm>
          <a:prstGeom prst="line">
            <a:avLst/>
          </a:prstGeom>
          <a:ln w="9525" cmpd="sng">
            <a:solidFill>
              <a:srgbClr val="8D8C8E"/>
            </a:solidFill>
            <a:prstDash val="dash"/>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2546" y="4654804"/>
            <a:ext cx="635000" cy="381000"/>
          </a:xfrm>
          <a:prstGeom prst="rect">
            <a:avLst/>
          </a:prstGeom>
        </p:spPr>
      </p:pic>
    </p:spTree>
    <p:extLst>
      <p:ext uri="{BB962C8B-B14F-4D97-AF65-F5344CB8AC3E}">
        <p14:creationId xmlns:p14="http://schemas.microsoft.com/office/powerpoint/2010/main" val="198834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68050" y="1377310"/>
            <a:ext cx="2776228" cy="2974882"/>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p:nvPr>
        </p:nvSpPr>
        <p:spPr>
          <a:xfrm>
            <a:off x="3191067" y="1377310"/>
            <a:ext cx="2776228" cy="2974882"/>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half" idx="11"/>
          </p:nvPr>
        </p:nvSpPr>
        <p:spPr>
          <a:xfrm>
            <a:off x="6101318" y="1377310"/>
            <a:ext cx="2776228" cy="2974882"/>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3106063" y="995836"/>
            <a:ext cx="0" cy="3356356"/>
          </a:xfrm>
          <a:prstGeom prst="line">
            <a:avLst/>
          </a:prstGeom>
          <a:ln w="9525" cmpd="sng">
            <a:solidFill>
              <a:srgbClr val="8D8C8E"/>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6036559" y="1007977"/>
            <a:ext cx="0" cy="3356356"/>
          </a:xfrm>
          <a:prstGeom prst="line">
            <a:avLst/>
          </a:prstGeom>
          <a:ln w="9525" cmpd="sng">
            <a:solidFill>
              <a:srgbClr val="8D8C8E"/>
            </a:solidFill>
            <a:prstDash val="dash"/>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2"/>
          </p:nvPr>
        </p:nvSpPr>
        <p:spPr>
          <a:xfrm>
            <a:off x="268050" y="995363"/>
            <a:ext cx="2776228" cy="288925"/>
          </a:xfrm>
        </p:spPr>
        <p:txBody>
          <a:bodyPr anchor="ctr" anchorCtr="0"/>
          <a:lstStyle>
            <a:lvl1pPr marL="0" indent="0" algn="ctr">
              <a:buNone/>
              <a:defRPr b="1">
                <a:solidFill>
                  <a:srgbClr val="E6E7E8"/>
                </a:solidFill>
              </a:defRPr>
            </a:lvl1pPr>
          </a:lstStyle>
          <a:p>
            <a:pPr lvl="0"/>
            <a:endParaRPr lang="en-US" dirty="0"/>
          </a:p>
        </p:txBody>
      </p:sp>
      <p:sp>
        <p:nvSpPr>
          <p:cNvPr id="13" name="Text Placeholder 11"/>
          <p:cNvSpPr>
            <a:spLocks noGrp="1"/>
          </p:cNvSpPr>
          <p:nvPr>
            <p:ph type="body" sz="quarter" idx="13"/>
          </p:nvPr>
        </p:nvSpPr>
        <p:spPr>
          <a:xfrm>
            <a:off x="3191067" y="995363"/>
            <a:ext cx="2776228" cy="288925"/>
          </a:xfrm>
        </p:spPr>
        <p:txBody>
          <a:bodyPr anchor="ctr" anchorCtr="0"/>
          <a:lstStyle>
            <a:lvl1pPr marL="0" indent="0" algn="ctr">
              <a:buNone/>
              <a:defRPr b="1">
                <a:solidFill>
                  <a:srgbClr val="E6E7E8"/>
                </a:solidFill>
              </a:defRPr>
            </a:lvl1pPr>
          </a:lstStyle>
          <a:p>
            <a:pPr lvl="0"/>
            <a:endParaRPr lang="en-US" dirty="0"/>
          </a:p>
        </p:txBody>
      </p:sp>
      <p:sp>
        <p:nvSpPr>
          <p:cNvPr id="14" name="Text Placeholder 11"/>
          <p:cNvSpPr>
            <a:spLocks noGrp="1"/>
          </p:cNvSpPr>
          <p:nvPr>
            <p:ph type="body" sz="quarter" idx="14"/>
          </p:nvPr>
        </p:nvSpPr>
        <p:spPr>
          <a:xfrm>
            <a:off x="6101318" y="995363"/>
            <a:ext cx="2776228" cy="288925"/>
          </a:xfrm>
        </p:spPr>
        <p:txBody>
          <a:bodyPr anchor="ctr" anchorCtr="0"/>
          <a:lstStyle>
            <a:lvl1pPr marL="0" indent="0" algn="ctr">
              <a:buNone/>
              <a:defRPr b="1">
                <a:solidFill>
                  <a:srgbClr val="E6E7E8"/>
                </a:solidFill>
              </a:defRPr>
            </a:lvl1pPr>
          </a:lstStyle>
          <a:p>
            <a:pPr lvl="0"/>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2546" y="4654804"/>
            <a:ext cx="635000" cy="381000"/>
          </a:xfrm>
          <a:prstGeom prst="rect">
            <a:avLst/>
          </a:prstGeom>
        </p:spPr>
      </p:pic>
      <p:sp>
        <p:nvSpPr>
          <p:cNvPr id="4" name="Rectangle 3">
            <a:extLst>
              <a:ext uri="{FF2B5EF4-FFF2-40B4-BE49-F238E27FC236}">
                <a16:creationId xmlns:a16="http://schemas.microsoft.com/office/drawing/2014/main" id="{35579554-EF48-F746-8408-3BFF0DD7612B}"/>
              </a:ext>
            </a:extLst>
          </p:cNvPr>
          <p:cNvSpPr/>
          <p:nvPr userDrawn="1"/>
        </p:nvSpPr>
        <p:spPr>
          <a:xfrm>
            <a:off x="2492071" y="2387084"/>
            <a:ext cx="4159857" cy="369332"/>
          </a:xfrm>
          <a:prstGeom prst="rect">
            <a:avLst/>
          </a:prstGeom>
        </p:spPr>
        <p:txBody>
          <a:bodyPr wrap="none">
            <a:spAutoFit/>
          </a:bodyPr>
          <a:lstStyle/>
          <a:p>
            <a:r>
              <a:rPr lang="en-US" dirty="0"/>
              <a:t>https://quip-</a:t>
            </a:r>
            <a:r>
              <a:rPr lang="en-US" dirty="0" err="1"/>
              <a:t>amazon.com</a:t>
            </a:r>
            <a:r>
              <a:rPr lang="en-US" dirty="0"/>
              <a:t>/cwaWAa9t9qC5</a:t>
            </a:r>
          </a:p>
        </p:txBody>
      </p:sp>
    </p:spTree>
    <p:extLst>
      <p:ext uri="{BB962C8B-B14F-4D97-AF65-F5344CB8AC3E}">
        <p14:creationId xmlns:p14="http://schemas.microsoft.com/office/powerpoint/2010/main" val="2865143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2546" y="4654804"/>
            <a:ext cx="635000" cy="381000"/>
          </a:xfrm>
          <a:prstGeom prst="rect">
            <a:avLst/>
          </a:prstGeom>
        </p:spPr>
      </p:pic>
    </p:spTree>
    <p:extLst>
      <p:ext uri="{BB962C8B-B14F-4D97-AF65-F5344CB8AC3E}">
        <p14:creationId xmlns:p14="http://schemas.microsoft.com/office/powerpoint/2010/main" val="240396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Slide - Text/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3175000" y="1014412"/>
            <a:ext cx="5702546" cy="36493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4"/>
          </p:nvPr>
        </p:nvSpPr>
        <p:spPr>
          <a:xfrm>
            <a:off x="268050" y="1014413"/>
            <a:ext cx="2772012" cy="48136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4" name="Text Placeholder 13"/>
          <p:cNvSpPr>
            <a:spLocks noGrp="1"/>
          </p:cNvSpPr>
          <p:nvPr>
            <p:ph type="body" sz="quarter" idx="15"/>
          </p:nvPr>
        </p:nvSpPr>
        <p:spPr>
          <a:xfrm>
            <a:off x="268289" y="1587499"/>
            <a:ext cx="2771774" cy="3076221"/>
          </a:xfrm>
        </p:spPr>
        <p:txBody>
          <a:bodyPr>
            <a:normAutofit/>
          </a:bodyPr>
          <a:lstStyle>
            <a:lvl1pPr>
              <a:defRPr sz="1400"/>
            </a:lvl1pPr>
            <a:lvl2pPr>
              <a:defRPr sz="1200"/>
            </a:lvl2pPr>
            <a:lvl3pPr>
              <a:defRPr sz="11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2546" y="4654804"/>
            <a:ext cx="635000" cy="381000"/>
          </a:xfrm>
          <a:prstGeom prst="rect">
            <a:avLst/>
          </a:prstGeom>
        </p:spPr>
      </p:pic>
    </p:spTree>
    <p:extLst>
      <p:ext uri="{BB962C8B-B14F-4D97-AF65-F5344CB8AC3E}">
        <p14:creationId xmlns:p14="http://schemas.microsoft.com/office/powerpoint/2010/main" val="211219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B5CF4-0DA8-6343-88B6-1918AED4DBC6}"/>
              </a:ext>
            </a:extLst>
          </p:cNvPr>
          <p:cNvPicPr>
            <a:picLocks noChangeAspect="1"/>
          </p:cNvPicPr>
          <p:nvPr userDrawn="1"/>
        </p:nvPicPr>
        <p:blipFill>
          <a:blip r:embed="rId2"/>
          <a:stretch>
            <a:fillRect/>
          </a:stretch>
        </p:blipFill>
        <p:spPr>
          <a:xfrm>
            <a:off x="3613812" y="927980"/>
            <a:ext cx="1421384" cy="503581"/>
          </a:xfrm>
          <a:prstGeom prst="rect">
            <a:avLst/>
          </a:prstGeom>
        </p:spPr>
      </p:pic>
    </p:spTree>
    <p:extLst>
      <p:ext uri="{BB962C8B-B14F-4D97-AF65-F5344CB8AC3E}">
        <p14:creationId xmlns:p14="http://schemas.microsoft.com/office/powerpoint/2010/main" val="114270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7E4-E7F7-9646-880C-2CDC95018CB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42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32F3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050" y="114868"/>
            <a:ext cx="8609496" cy="6868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68050" y="982753"/>
            <a:ext cx="8609496" cy="35586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120380" y="4858702"/>
            <a:ext cx="2938625" cy="215444"/>
          </a:xfrm>
          <a:prstGeom prst="rect">
            <a:avLst/>
          </a:prstGeom>
        </p:spPr>
        <p:txBody>
          <a:bodyPr wrap="none">
            <a:spAutoFit/>
          </a:bodyPr>
          <a:lstStyle/>
          <a:p>
            <a:r>
              <a:rPr lang="en-US" sz="800">
                <a:solidFill>
                  <a:schemeClr val="bg1"/>
                </a:solidFill>
              </a:rPr>
              <a:t>© Amazon </a:t>
            </a:r>
            <a:r>
              <a:rPr lang="en-US" sz="800" dirty="0">
                <a:solidFill>
                  <a:schemeClr val="bg1"/>
                </a:solidFill>
              </a:rPr>
              <a:t>Web Services, Inc. or its Affiliates. All rights reserved</a:t>
            </a:r>
            <a:endParaRPr lang="en-US" dirty="0">
              <a:solidFill>
                <a:schemeClr val="bg1"/>
              </a:solidFill>
            </a:endParaRPr>
          </a:p>
        </p:txBody>
      </p:sp>
    </p:spTree>
    <p:extLst>
      <p:ext uri="{BB962C8B-B14F-4D97-AF65-F5344CB8AC3E}">
        <p14:creationId xmlns:p14="http://schemas.microsoft.com/office/powerpoint/2010/main" val="33675767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5" r:id="rId5"/>
    <p:sldLayoutId id="2147483687" r:id="rId6"/>
    <p:sldLayoutId id="2147483688" r:id="rId7"/>
    <p:sldLayoutId id="2147483689" r:id="rId8"/>
    <p:sldLayoutId id="2147483690" r:id="rId9"/>
    <p:sldLayoutId id="2147483691" r:id="rId10"/>
  </p:sldLayoutIdLst>
  <p:txStyles>
    <p:titleStyle>
      <a:lvl1pPr algn="l" defTabSz="457200" rtl="0" eaLnBrk="1" latinLnBrk="0" hangingPunct="1">
        <a:spcBef>
          <a:spcPct val="0"/>
        </a:spcBef>
        <a:buNone/>
        <a:defRPr sz="24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800" kern="1200">
          <a:ln>
            <a:noFill/>
          </a:ln>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1600" kern="1200">
          <a:ln>
            <a:noFill/>
          </a:ln>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1400" kern="1200">
          <a:ln>
            <a:noFill/>
          </a:ln>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1200" kern="1200">
          <a:ln>
            <a:noFill/>
          </a:ln>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1200" kern="1200">
          <a:ln>
            <a:noFill/>
          </a:ln>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5.tiff"/><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svg"/><Relationship Id="rId20"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19" Type="http://schemas.openxmlformats.org/officeDocument/2006/relationships/image" Target="../media/image21.tiff"/><Relationship Id="rId4" Type="http://schemas.openxmlformats.org/officeDocument/2006/relationships/image" Target="../media/image6.tiff"/><Relationship Id="rId9" Type="http://schemas.openxmlformats.org/officeDocument/2006/relationships/image" Target="../media/image11.pn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13" Type="http://schemas.openxmlformats.org/officeDocument/2006/relationships/slide" Target="slide4.xml"/><Relationship Id="rId18" Type="http://schemas.openxmlformats.org/officeDocument/2006/relationships/image" Target="../media/image37.tiff"/><Relationship Id="rId26" Type="http://schemas.openxmlformats.org/officeDocument/2006/relationships/image" Target="../media/image44.tiff"/><Relationship Id="rId39" Type="http://schemas.openxmlformats.org/officeDocument/2006/relationships/image" Target="../media/image56.svg"/><Relationship Id="rId21" Type="http://schemas.openxmlformats.org/officeDocument/2006/relationships/image" Target="../media/image39.tiff"/><Relationship Id="rId34" Type="http://schemas.openxmlformats.org/officeDocument/2006/relationships/image" Target="../media/image5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5" Type="http://schemas.openxmlformats.org/officeDocument/2006/relationships/image" Target="../media/image43.tiff"/><Relationship Id="rId33" Type="http://schemas.openxmlformats.org/officeDocument/2006/relationships/image" Target="../media/image51.png"/><Relationship Id="rId38" Type="http://schemas.openxmlformats.org/officeDocument/2006/relationships/image" Target="../media/image55.png"/><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8.png"/><Relationship Id="rId29" Type="http://schemas.openxmlformats.org/officeDocument/2006/relationships/image" Target="../media/image47.tiff"/><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31.tiff"/><Relationship Id="rId24" Type="http://schemas.openxmlformats.org/officeDocument/2006/relationships/image" Target="../media/image42.tiff"/><Relationship Id="rId32" Type="http://schemas.openxmlformats.org/officeDocument/2006/relationships/image" Target="../media/image50.tiff"/><Relationship Id="rId37" Type="http://schemas.openxmlformats.org/officeDocument/2006/relationships/image" Target="../media/image54.svg"/><Relationship Id="rId40" Type="http://schemas.openxmlformats.org/officeDocument/2006/relationships/image" Target="../media/image57.tiff"/><Relationship Id="rId5" Type="http://schemas.openxmlformats.org/officeDocument/2006/relationships/image" Target="../media/image25.png"/><Relationship Id="rId15" Type="http://schemas.openxmlformats.org/officeDocument/2006/relationships/image" Target="../media/image34.tiff"/><Relationship Id="rId23" Type="http://schemas.openxmlformats.org/officeDocument/2006/relationships/image" Target="../media/image41.png"/><Relationship Id="rId28" Type="http://schemas.openxmlformats.org/officeDocument/2006/relationships/image" Target="../media/image46.tiff"/><Relationship Id="rId36" Type="http://schemas.openxmlformats.org/officeDocument/2006/relationships/image" Target="../media/image53.png"/><Relationship Id="rId10" Type="http://schemas.openxmlformats.org/officeDocument/2006/relationships/image" Target="../media/image30.tiff"/><Relationship Id="rId19" Type="http://schemas.openxmlformats.org/officeDocument/2006/relationships/image" Target="../media/image22.png"/><Relationship Id="rId31" Type="http://schemas.openxmlformats.org/officeDocument/2006/relationships/image" Target="../media/image49.tiff"/><Relationship Id="rId4" Type="http://schemas.openxmlformats.org/officeDocument/2006/relationships/image" Target="../media/image24.png"/><Relationship Id="rId9" Type="http://schemas.openxmlformats.org/officeDocument/2006/relationships/image" Target="../media/image29.tiff"/><Relationship Id="rId14" Type="http://schemas.openxmlformats.org/officeDocument/2006/relationships/image" Target="../media/image33.png"/><Relationship Id="rId22" Type="http://schemas.openxmlformats.org/officeDocument/2006/relationships/image" Target="../media/image40.tiff"/><Relationship Id="rId27" Type="http://schemas.openxmlformats.org/officeDocument/2006/relationships/image" Target="../media/image45.tiff"/><Relationship Id="rId30" Type="http://schemas.openxmlformats.org/officeDocument/2006/relationships/image" Target="../media/image48.tiff"/><Relationship Id="rId35" Type="http://schemas.openxmlformats.org/officeDocument/2006/relationships/image" Target="../media/image20.svg"/><Relationship Id="rId8" Type="http://schemas.openxmlformats.org/officeDocument/2006/relationships/image" Target="../media/image28.tiff"/><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8.png"/><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customXml" Target="../ink/ink2.xml"/><Relationship Id="rId11" Type="http://schemas.openxmlformats.org/officeDocument/2006/relationships/image" Target="../media/image800.png"/><Relationship Id="rId5" Type="http://schemas.openxmlformats.org/officeDocument/2006/relationships/image" Target="../media/image77.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90.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dashboard.eventengine.run/"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github.com/FireballDWF/securityhub-remediations/blob/master/docs/index.md" TargetMode="External"/><Relationship Id="rId5" Type="http://schemas.openxmlformats.org/officeDocument/2006/relationships/hyperlink" Target="http://bit.ly/2NENDZT" TargetMode="External"/><Relationship Id="rId4" Type="http://schemas.openxmlformats.org/officeDocument/2006/relationships/hyperlink" Target="http://bit.ly/2r9lNg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Security Hub Automated Remediations Workshop</a:t>
            </a:r>
          </a:p>
        </p:txBody>
      </p:sp>
      <p:sp>
        <p:nvSpPr>
          <p:cNvPr id="3" name="Text Placeholder 2"/>
          <p:cNvSpPr>
            <a:spLocks noGrp="1"/>
          </p:cNvSpPr>
          <p:nvPr>
            <p:ph type="body" sz="quarter" idx="11"/>
          </p:nvPr>
        </p:nvSpPr>
        <p:spPr>
          <a:xfrm>
            <a:off x="268050" y="2315586"/>
            <a:ext cx="3769994" cy="1003854"/>
          </a:xfrm>
        </p:spPr>
        <p:txBody>
          <a:bodyPr/>
          <a:lstStyle/>
          <a:p>
            <a:r>
              <a:rPr lang="en-US" dirty="0"/>
              <a:t>David Filiatrault</a:t>
            </a:r>
          </a:p>
          <a:p>
            <a:r>
              <a:rPr lang="en-US" dirty="0"/>
              <a:t>Principal Security Transformation Consultant</a:t>
            </a:r>
          </a:p>
          <a:p>
            <a:r>
              <a:rPr lang="en-US" dirty="0"/>
              <a:t>AWS </a:t>
            </a:r>
            <a:r>
              <a:rPr lang="en-US"/>
              <a:t>Professional Services</a:t>
            </a:r>
            <a:endParaRPr lang="en-US" dirty="0"/>
          </a:p>
          <a:p>
            <a:endParaRPr lang="en-US" dirty="0"/>
          </a:p>
        </p:txBody>
      </p:sp>
    </p:spTree>
    <p:extLst>
      <p:ext uri="{BB962C8B-B14F-4D97-AF65-F5344CB8AC3E}">
        <p14:creationId xmlns:p14="http://schemas.microsoft.com/office/powerpoint/2010/main" val="1103004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lgn="ctr">
              <a:buNone/>
            </a:pPr>
            <a:endParaRPr lang="en-US" sz="4800" dirty="0"/>
          </a:p>
          <a:p>
            <a:pPr marL="0" indent="0" algn="ctr">
              <a:buNone/>
            </a:pPr>
            <a:r>
              <a:rPr lang="en-US" sz="4800"/>
              <a:t>Questions?</a:t>
            </a:r>
            <a:endParaRPr lang="en-US" sz="4800" dirty="0"/>
          </a:p>
        </p:txBody>
      </p:sp>
    </p:spTree>
    <p:extLst>
      <p:ext uri="{BB962C8B-B14F-4D97-AF65-F5344CB8AC3E}">
        <p14:creationId xmlns:p14="http://schemas.microsoft.com/office/powerpoint/2010/main" val="1282832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27EC-D05A-1F49-8B46-5F8639C5F368}"/>
              </a:ext>
            </a:extLst>
          </p:cNvPr>
          <p:cNvSpPr>
            <a:spLocks noGrp="1"/>
          </p:cNvSpPr>
          <p:nvPr>
            <p:ph type="title"/>
          </p:nvPr>
        </p:nvSpPr>
        <p:spPr/>
        <p:txBody>
          <a:bodyPr/>
          <a:lstStyle/>
          <a:p>
            <a:r>
              <a:rPr lang="en-US" dirty="0"/>
              <a:t>Problem statement</a:t>
            </a:r>
          </a:p>
        </p:txBody>
      </p:sp>
      <p:pic>
        <p:nvPicPr>
          <p:cNvPr id="3" name="Picture 2">
            <a:extLst>
              <a:ext uri="{FF2B5EF4-FFF2-40B4-BE49-F238E27FC236}">
                <a16:creationId xmlns:a16="http://schemas.microsoft.com/office/drawing/2014/main" id="{513A07DF-B0B0-3841-B38E-B1177267B53F}"/>
              </a:ext>
            </a:extLst>
          </p:cNvPr>
          <p:cNvPicPr>
            <a:picLocks noChangeAspect="1"/>
          </p:cNvPicPr>
          <p:nvPr/>
        </p:nvPicPr>
        <p:blipFill>
          <a:blip r:embed="rId3"/>
          <a:stretch>
            <a:fillRect/>
          </a:stretch>
        </p:blipFill>
        <p:spPr>
          <a:xfrm>
            <a:off x="206163" y="1272166"/>
            <a:ext cx="8807211" cy="2702511"/>
          </a:xfrm>
          <a:prstGeom prst="rect">
            <a:avLst/>
          </a:prstGeom>
        </p:spPr>
      </p:pic>
    </p:spTree>
    <p:extLst>
      <p:ext uri="{BB962C8B-B14F-4D97-AF65-F5344CB8AC3E}">
        <p14:creationId xmlns:p14="http://schemas.microsoft.com/office/powerpoint/2010/main" val="393783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08D7-6246-A243-84F8-50BFFE8AA56B}"/>
              </a:ext>
            </a:extLst>
          </p:cNvPr>
          <p:cNvSpPr>
            <a:spLocks noGrp="1"/>
          </p:cNvSpPr>
          <p:nvPr>
            <p:ph type="title"/>
          </p:nvPr>
        </p:nvSpPr>
        <p:spPr/>
        <p:txBody>
          <a:bodyPr/>
          <a:lstStyle/>
          <a:p>
            <a:r>
              <a:rPr lang="en-US" dirty="0"/>
              <a:t>AWS Security Hub overview</a:t>
            </a:r>
          </a:p>
        </p:txBody>
      </p:sp>
      <p:pic>
        <p:nvPicPr>
          <p:cNvPr id="3" name="Picture 2">
            <a:extLst>
              <a:ext uri="{FF2B5EF4-FFF2-40B4-BE49-F238E27FC236}">
                <a16:creationId xmlns:a16="http://schemas.microsoft.com/office/drawing/2014/main" id="{FE374CFA-00D9-C64E-BD2A-A3EECAB80C95}"/>
              </a:ext>
            </a:extLst>
          </p:cNvPr>
          <p:cNvPicPr>
            <a:picLocks noChangeAspect="1"/>
          </p:cNvPicPr>
          <p:nvPr/>
        </p:nvPicPr>
        <p:blipFill>
          <a:blip r:embed="rId3"/>
          <a:stretch>
            <a:fillRect/>
          </a:stretch>
        </p:blipFill>
        <p:spPr>
          <a:xfrm>
            <a:off x="553119" y="1249277"/>
            <a:ext cx="8071336" cy="2759305"/>
          </a:xfrm>
          <a:prstGeom prst="rect">
            <a:avLst/>
          </a:prstGeom>
        </p:spPr>
      </p:pic>
    </p:spTree>
    <p:extLst>
      <p:ext uri="{BB962C8B-B14F-4D97-AF65-F5344CB8AC3E}">
        <p14:creationId xmlns:p14="http://schemas.microsoft.com/office/powerpoint/2010/main" val="1221902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1AAE9-CE98-4E46-AF90-1EDD1317A1CB}"/>
              </a:ext>
            </a:extLst>
          </p:cNvPr>
          <p:cNvSpPr>
            <a:spLocks noGrp="1"/>
          </p:cNvSpPr>
          <p:nvPr>
            <p:ph type="title"/>
          </p:nvPr>
        </p:nvSpPr>
        <p:spPr/>
        <p:txBody>
          <a:bodyPr/>
          <a:lstStyle/>
          <a:p>
            <a:r>
              <a:rPr lang="en-US" dirty="0"/>
              <a:t>Customizable response and remediation actions</a:t>
            </a:r>
          </a:p>
        </p:txBody>
      </p:sp>
      <p:cxnSp>
        <p:nvCxnSpPr>
          <p:cNvPr id="4" name="Straight Arrow Connector 3">
            <a:extLst>
              <a:ext uri="{FF2B5EF4-FFF2-40B4-BE49-F238E27FC236}">
                <a16:creationId xmlns:a16="http://schemas.microsoft.com/office/drawing/2014/main" id="{C01D041D-B70E-514A-AB37-B0F92040A320}"/>
              </a:ext>
            </a:extLst>
          </p:cNvPr>
          <p:cNvCxnSpPr/>
          <p:nvPr/>
        </p:nvCxnSpPr>
        <p:spPr>
          <a:xfrm>
            <a:off x="2186371" y="1956385"/>
            <a:ext cx="1052763"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45A8A03-A630-1446-AABC-6B3A3AD177C4}"/>
              </a:ext>
            </a:extLst>
          </p:cNvPr>
          <p:cNvCxnSpPr/>
          <p:nvPr/>
        </p:nvCxnSpPr>
        <p:spPr>
          <a:xfrm>
            <a:off x="2072598" y="2141731"/>
            <a:ext cx="1052763"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B418351-646C-4E4A-9024-1A7674577415}"/>
              </a:ext>
            </a:extLst>
          </p:cNvPr>
          <p:cNvCxnSpPr/>
          <p:nvPr/>
        </p:nvCxnSpPr>
        <p:spPr>
          <a:xfrm>
            <a:off x="2266581" y="2312319"/>
            <a:ext cx="1052763"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5BD3DEF-011F-B54F-9FBE-6CC6541090B2}"/>
              </a:ext>
            </a:extLst>
          </p:cNvPr>
          <p:cNvCxnSpPr>
            <a:cxnSpLocks/>
          </p:cNvCxnSpPr>
          <p:nvPr/>
        </p:nvCxnSpPr>
        <p:spPr>
          <a:xfrm flipV="1">
            <a:off x="3992639" y="2682286"/>
            <a:ext cx="0" cy="373876"/>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E13175C-C3F2-A142-8FD7-A86964BE7489}"/>
              </a:ext>
            </a:extLst>
          </p:cNvPr>
          <p:cNvCxnSpPr>
            <a:cxnSpLocks/>
          </p:cNvCxnSpPr>
          <p:nvPr/>
        </p:nvCxnSpPr>
        <p:spPr>
          <a:xfrm>
            <a:off x="4585383" y="2148238"/>
            <a:ext cx="772090" cy="1"/>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020C388-D14B-9945-98C9-6CCAC7F5DC7F}"/>
              </a:ext>
            </a:extLst>
          </p:cNvPr>
          <p:cNvCxnSpPr>
            <a:cxnSpLocks/>
          </p:cNvCxnSpPr>
          <p:nvPr/>
        </p:nvCxnSpPr>
        <p:spPr>
          <a:xfrm flipV="1">
            <a:off x="6291013" y="1036114"/>
            <a:ext cx="858003" cy="1062813"/>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5FE238F-E00D-9847-91FD-970AB845B4E5}"/>
              </a:ext>
            </a:extLst>
          </p:cNvPr>
          <p:cNvCxnSpPr>
            <a:cxnSpLocks/>
            <a:endCxn id="15" idx="1"/>
          </p:cNvCxnSpPr>
          <p:nvPr/>
        </p:nvCxnSpPr>
        <p:spPr>
          <a:xfrm flipV="1">
            <a:off x="6279467" y="1364147"/>
            <a:ext cx="1479798" cy="74765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55F791-75C9-AE4B-A178-EEEAC1BFF381}"/>
              </a:ext>
            </a:extLst>
          </p:cNvPr>
          <p:cNvCxnSpPr>
            <a:cxnSpLocks/>
            <a:endCxn id="17" idx="1"/>
          </p:cNvCxnSpPr>
          <p:nvPr/>
        </p:nvCxnSpPr>
        <p:spPr>
          <a:xfrm flipV="1">
            <a:off x="6269755" y="2030520"/>
            <a:ext cx="1428204" cy="79732"/>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CD954AC-E6BD-6640-B39F-FBAD8AFA99E3}"/>
              </a:ext>
            </a:extLst>
          </p:cNvPr>
          <p:cNvPicPr>
            <a:picLocks noChangeAspect="1"/>
          </p:cNvPicPr>
          <p:nvPr/>
        </p:nvPicPr>
        <p:blipFill>
          <a:blip r:embed="rId3"/>
          <a:stretch>
            <a:fillRect/>
          </a:stretch>
        </p:blipFill>
        <p:spPr>
          <a:xfrm>
            <a:off x="7759265" y="1116701"/>
            <a:ext cx="494891" cy="494891"/>
          </a:xfrm>
          <a:prstGeom prst="rect">
            <a:avLst/>
          </a:prstGeom>
        </p:spPr>
      </p:pic>
      <p:sp>
        <p:nvSpPr>
          <p:cNvPr id="16" name="TextBox 15">
            <a:extLst>
              <a:ext uri="{FF2B5EF4-FFF2-40B4-BE49-F238E27FC236}">
                <a16:creationId xmlns:a16="http://schemas.microsoft.com/office/drawing/2014/main" id="{60EE457E-D553-5745-8333-FE516469690E}"/>
              </a:ext>
            </a:extLst>
          </p:cNvPr>
          <p:cNvSpPr txBox="1"/>
          <p:nvPr/>
        </p:nvSpPr>
        <p:spPr>
          <a:xfrm>
            <a:off x="5623897" y="1803943"/>
            <a:ext cx="569204" cy="288541"/>
          </a:xfrm>
          <a:prstGeom prst="rect">
            <a:avLst/>
          </a:prstGeom>
          <a:noFill/>
        </p:spPr>
        <p:txBody>
          <a:bodyPr wrap="square" lIns="114300" tIns="91440" rIns="114300" bIns="91440" rtlCol="0">
            <a:spAutoFit/>
          </a:bodyPr>
          <a:lstStyle/>
          <a:p>
            <a:pPr algn="ctr">
              <a:lnSpc>
                <a:spcPct val="90000"/>
              </a:lnSpc>
              <a:spcAft>
                <a:spcPts val="1125"/>
              </a:spcAft>
            </a:pPr>
            <a:r>
              <a:rPr lang="en-US" sz="750" dirty="0">
                <a:gradFill>
                  <a:gsLst>
                    <a:gs pos="2917">
                      <a:schemeClr val="tx1"/>
                    </a:gs>
                    <a:gs pos="30000">
                      <a:schemeClr val="tx1"/>
                    </a:gs>
                  </a:gsLst>
                  <a:lin ang="5400000" scaled="0"/>
                </a:gradFill>
              </a:rPr>
              <a:t>or</a:t>
            </a:r>
          </a:p>
        </p:txBody>
      </p:sp>
      <p:pic>
        <p:nvPicPr>
          <p:cNvPr id="17" name="Picture 16">
            <a:extLst>
              <a:ext uri="{FF2B5EF4-FFF2-40B4-BE49-F238E27FC236}">
                <a16:creationId xmlns:a16="http://schemas.microsoft.com/office/drawing/2014/main" id="{00DB4D0C-A9A9-B449-8187-A2E98237D48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97959" y="1721579"/>
            <a:ext cx="617881" cy="617881"/>
          </a:xfrm>
          <a:prstGeom prst="rect">
            <a:avLst/>
          </a:prstGeom>
        </p:spPr>
      </p:pic>
      <p:sp>
        <p:nvSpPr>
          <p:cNvPr id="27" name="TextBox 26">
            <a:extLst>
              <a:ext uri="{FF2B5EF4-FFF2-40B4-BE49-F238E27FC236}">
                <a16:creationId xmlns:a16="http://schemas.microsoft.com/office/drawing/2014/main" id="{0FEAE4A4-361C-6946-A8CD-06558B929112}"/>
              </a:ext>
            </a:extLst>
          </p:cNvPr>
          <p:cNvSpPr txBox="1"/>
          <p:nvPr/>
        </p:nvSpPr>
        <p:spPr>
          <a:xfrm>
            <a:off x="670289" y="3443528"/>
            <a:ext cx="2527259" cy="1052852"/>
          </a:xfrm>
          <a:prstGeom prst="rect">
            <a:avLst/>
          </a:prstGeom>
          <a:noFill/>
        </p:spPr>
        <p:txBody>
          <a:bodyPr wrap="square" lIns="114300" tIns="91440" rIns="114300" bIns="91440" rtlCol="0">
            <a:spAutoFit/>
          </a:bodyPr>
          <a:lstStyle/>
          <a:p>
            <a:pPr marL="142875" indent="-142875">
              <a:lnSpc>
                <a:spcPct val="90000"/>
              </a:lnSpc>
              <a:spcAft>
                <a:spcPts val="1125"/>
              </a:spcAft>
              <a:buAutoNum type="arabicPeriod"/>
            </a:pPr>
            <a:r>
              <a:rPr lang="en-US" sz="875" dirty="0">
                <a:solidFill>
                  <a:schemeClr val="bg1"/>
                </a:solidFill>
              </a:rPr>
              <a:t>All findings automatically send to CloudWatch events, </a:t>
            </a:r>
            <a:r>
              <a:rPr lang="en-US" sz="875" b="1" dirty="0">
                <a:solidFill>
                  <a:schemeClr val="bg1"/>
                </a:solidFill>
              </a:rPr>
              <a:t>and</a:t>
            </a:r>
            <a:endParaRPr lang="en-US" sz="875" b="1" dirty="0">
              <a:solidFill>
                <a:schemeClr val="bg1"/>
              </a:solidFill>
              <a:latin typeface="Amazon Ember" panose="02000000000000000000" pitchFamily="2" charset="0"/>
            </a:endParaRPr>
          </a:p>
          <a:p>
            <a:pPr marL="142875" indent="-142875">
              <a:lnSpc>
                <a:spcPct val="90000"/>
              </a:lnSpc>
              <a:spcAft>
                <a:spcPts val="1125"/>
              </a:spcAft>
              <a:buAutoNum type="arabicPeriod"/>
            </a:pPr>
            <a:r>
              <a:rPr lang="en-US" sz="875" dirty="0">
                <a:solidFill>
                  <a:schemeClr val="bg1"/>
                </a:solidFill>
              </a:rPr>
              <a:t>Security Hub user can select findings in the console and take a custom action on them. These findings are sent to CloudWatch decorated with a custom action ID</a:t>
            </a:r>
            <a:endParaRPr lang="en-US" sz="875" dirty="0">
              <a:solidFill>
                <a:schemeClr val="bg1"/>
              </a:solidFill>
              <a:latin typeface="Amazon Ember" panose="02000000000000000000" pitchFamily="2" charset="0"/>
            </a:endParaRPr>
          </a:p>
        </p:txBody>
      </p:sp>
      <p:sp>
        <p:nvSpPr>
          <p:cNvPr id="28" name="TextBox 27">
            <a:extLst>
              <a:ext uri="{FF2B5EF4-FFF2-40B4-BE49-F238E27FC236}">
                <a16:creationId xmlns:a16="http://schemas.microsoft.com/office/drawing/2014/main" id="{AA04B8AC-7129-9249-9314-27307AAC75A7}"/>
              </a:ext>
            </a:extLst>
          </p:cNvPr>
          <p:cNvSpPr txBox="1"/>
          <p:nvPr/>
        </p:nvSpPr>
        <p:spPr>
          <a:xfrm>
            <a:off x="3319344" y="3774228"/>
            <a:ext cx="1708784" cy="911788"/>
          </a:xfrm>
          <a:prstGeom prst="rect">
            <a:avLst/>
          </a:prstGeom>
          <a:noFill/>
        </p:spPr>
        <p:txBody>
          <a:bodyPr wrap="square" lIns="114300" tIns="91440" rIns="114300" bIns="91440" rtlCol="0">
            <a:spAutoFit/>
          </a:bodyPr>
          <a:lstStyle/>
          <a:p>
            <a:pPr>
              <a:lnSpc>
                <a:spcPct val="90000"/>
              </a:lnSpc>
              <a:spcAft>
                <a:spcPts val="1125"/>
              </a:spcAft>
            </a:pPr>
            <a:r>
              <a:rPr lang="en-US" sz="875" dirty="0">
                <a:solidFill>
                  <a:schemeClr val="bg1"/>
                </a:solidFill>
              </a:rPr>
              <a:t>3. User creates Amazon CloudWatch Events rules to look for certain findings associated with a custom action ID or findings with specific characteristics.</a:t>
            </a:r>
            <a:endParaRPr lang="en-US" sz="875" dirty="0">
              <a:solidFill>
                <a:schemeClr val="bg1"/>
              </a:solidFill>
              <a:latin typeface="Amazon Ember" panose="02000000000000000000" pitchFamily="2" charset="0"/>
            </a:endParaRPr>
          </a:p>
        </p:txBody>
      </p:sp>
      <p:sp>
        <p:nvSpPr>
          <p:cNvPr id="29" name="TextBox 28">
            <a:extLst>
              <a:ext uri="{FF2B5EF4-FFF2-40B4-BE49-F238E27FC236}">
                <a16:creationId xmlns:a16="http://schemas.microsoft.com/office/drawing/2014/main" id="{51E541AE-EC1A-2347-BEB9-3D615C304B5F}"/>
              </a:ext>
            </a:extLst>
          </p:cNvPr>
          <p:cNvSpPr txBox="1"/>
          <p:nvPr/>
        </p:nvSpPr>
        <p:spPr>
          <a:xfrm>
            <a:off x="5357473" y="3774228"/>
            <a:ext cx="1393836" cy="790601"/>
          </a:xfrm>
          <a:prstGeom prst="rect">
            <a:avLst/>
          </a:prstGeom>
          <a:noFill/>
        </p:spPr>
        <p:txBody>
          <a:bodyPr wrap="square" lIns="114300" tIns="91440" rIns="114300" bIns="91440" rtlCol="0">
            <a:spAutoFit/>
          </a:bodyPr>
          <a:lstStyle/>
          <a:p>
            <a:pPr>
              <a:lnSpc>
                <a:spcPct val="90000"/>
              </a:lnSpc>
              <a:spcAft>
                <a:spcPts val="1125"/>
              </a:spcAft>
            </a:pPr>
            <a:r>
              <a:rPr lang="en-US" sz="875" dirty="0">
                <a:solidFill>
                  <a:schemeClr val="bg1"/>
                </a:solidFill>
              </a:rPr>
              <a:t>4. The rule defines a target, typically a Lambda function, Step Function, or Automation document</a:t>
            </a:r>
            <a:endParaRPr lang="en-US" sz="875" dirty="0">
              <a:solidFill>
                <a:schemeClr val="bg1"/>
              </a:solidFill>
              <a:latin typeface="Amazon Ember" panose="02000000000000000000" pitchFamily="2" charset="0"/>
            </a:endParaRPr>
          </a:p>
        </p:txBody>
      </p:sp>
      <p:sp>
        <p:nvSpPr>
          <p:cNvPr id="30" name="TextBox 29">
            <a:extLst>
              <a:ext uri="{FF2B5EF4-FFF2-40B4-BE49-F238E27FC236}">
                <a16:creationId xmlns:a16="http://schemas.microsoft.com/office/drawing/2014/main" id="{E16DA15B-64A9-6B45-AC6D-D962E195BB65}"/>
              </a:ext>
            </a:extLst>
          </p:cNvPr>
          <p:cNvSpPr txBox="1"/>
          <p:nvPr/>
        </p:nvSpPr>
        <p:spPr>
          <a:xfrm>
            <a:off x="6978066" y="3683162"/>
            <a:ext cx="1646611" cy="1154162"/>
          </a:xfrm>
          <a:prstGeom prst="rect">
            <a:avLst/>
          </a:prstGeom>
          <a:noFill/>
        </p:spPr>
        <p:txBody>
          <a:bodyPr wrap="square" lIns="114300" tIns="91440" rIns="114300" bIns="91440" rtlCol="0">
            <a:spAutoFit/>
          </a:bodyPr>
          <a:lstStyle/>
          <a:p>
            <a:pPr>
              <a:lnSpc>
                <a:spcPct val="90000"/>
              </a:lnSpc>
              <a:spcAft>
                <a:spcPts val="1125"/>
              </a:spcAft>
            </a:pPr>
            <a:r>
              <a:rPr lang="en-US" sz="875" dirty="0">
                <a:solidFill>
                  <a:schemeClr val="bg1"/>
                </a:solidFill>
              </a:rPr>
              <a:t>5. The target could be things like a chat, ticketing, on-call management, SOAR platform, or custom remediation playbook, for example a set of filters and actions in a Cloud Custodian Policy</a:t>
            </a:r>
            <a:endParaRPr lang="en-US" sz="875" dirty="0">
              <a:solidFill>
                <a:schemeClr val="bg1"/>
              </a:solidFill>
              <a:latin typeface="Amazon Ember" panose="02000000000000000000" pitchFamily="2" charset="0"/>
            </a:endParaRPr>
          </a:p>
        </p:txBody>
      </p:sp>
      <p:sp>
        <p:nvSpPr>
          <p:cNvPr id="31" name="TextBox 30">
            <a:extLst>
              <a:ext uri="{FF2B5EF4-FFF2-40B4-BE49-F238E27FC236}">
                <a16:creationId xmlns:a16="http://schemas.microsoft.com/office/drawing/2014/main" id="{03E495F9-145A-CE4C-B52A-2959B95D23D6}"/>
              </a:ext>
            </a:extLst>
          </p:cNvPr>
          <p:cNvSpPr txBox="1"/>
          <p:nvPr/>
        </p:nvSpPr>
        <p:spPr>
          <a:xfrm>
            <a:off x="5623897" y="2795308"/>
            <a:ext cx="569204" cy="288541"/>
          </a:xfrm>
          <a:prstGeom prst="rect">
            <a:avLst/>
          </a:prstGeom>
          <a:noFill/>
        </p:spPr>
        <p:txBody>
          <a:bodyPr wrap="square" lIns="114300" tIns="91440" rIns="114300" bIns="91440" rtlCol="0">
            <a:spAutoFit/>
          </a:bodyPr>
          <a:lstStyle/>
          <a:p>
            <a:pPr algn="ctr">
              <a:lnSpc>
                <a:spcPct val="90000"/>
              </a:lnSpc>
              <a:spcAft>
                <a:spcPts val="1125"/>
              </a:spcAft>
            </a:pPr>
            <a:r>
              <a:rPr lang="en-US" sz="750" dirty="0">
                <a:gradFill>
                  <a:gsLst>
                    <a:gs pos="2917">
                      <a:schemeClr val="tx1"/>
                    </a:gs>
                    <a:gs pos="30000">
                      <a:schemeClr val="tx1"/>
                    </a:gs>
                  </a:gsLst>
                  <a:lin ang="5400000" scaled="0"/>
                </a:gradFill>
              </a:rPr>
              <a:t>or</a:t>
            </a:r>
          </a:p>
        </p:txBody>
      </p:sp>
      <p:pic>
        <p:nvPicPr>
          <p:cNvPr id="32" name="Graphic 31">
            <a:extLst>
              <a:ext uri="{FF2B5EF4-FFF2-40B4-BE49-F238E27FC236}">
                <a16:creationId xmlns:a16="http://schemas.microsoft.com/office/drawing/2014/main" id="{4AC29586-C2A9-5A4D-A6DF-B52CF6D8D3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3897" y="1036114"/>
            <a:ext cx="560600" cy="560600"/>
          </a:xfrm>
          <a:prstGeom prst="rect">
            <a:avLst/>
          </a:prstGeom>
        </p:spPr>
      </p:pic>
      <p:pic>
        <p:nvPicPr>
          <p:cNvPr id="33" name="Graphic 32">
            <a:extLst>
              <a:ext uri="{FF2B5EF4-FFF2-40B4-BE49-F238E27FC236}">
                <a16:creationId xmlns:a16="http://schemas.microsoft.com/office/drawing/2014/main" id="{E88E8E88-C550-D145-86D8-59A106FB84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21197" y="1308814"/>
            <a:ext cx="520265" cy="520265"/>
          </a:xfrm>
          <a:prstGeom prst="rect">
            <a:avLst/>
          </a:prstGeom>
        </p:spPr>
      </p:pic>
      <p:pic>
        <p:nvPicPr>
          <p:cNvPr id="34" name="Graphic 33">
            <a:extLst>
              <a:ext uri="{FF2B5EF4-FFF2-40B4-BE49-F238E27FC236}">
                <a16:creationId xmlns:a16="http://schemas.microsoft.com/office/drawing/2014/main" id="{61A42677-B97B-F642-861F-5C63BBDEB6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97714" y="1712986"/>
            <a:ext cx="794529" cy="794529"/>
          </a:xfrm>
          <a:prstGeom prst="rect">
            <a:avLst/>
          </a:prstGeom>
        </p:spPr>
      </p:pic>
      <p:pic>
        <p:nvPicPr>
          <p:cNvPr id="35" name="Graphic 34">
            <a:extLst>
              <a:ext uri="{FF2B5EF4-FFF2-40B4-BE49-F238E27FC236}">
                <a16:creationId xmlns:a16="http://schemas.microsoft.com/office/drawing/2014/main" id="{A225A34F-4C03-D744-938B-48E8713612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38495" y="3106139"/>
            <a:ext cx="492391" cy="492391"/>
          </a:xfrm>
          <a:prstGeom prst="rect">
            <a:avLst/>
          </a:prstGeom>
        </p:spPr>
      </p:pic>
      <p:sp>
        <p:nvSpPr>
          <p:cNvPr id="36" name="TextBox 35">
            <a:extLst>
              <a:ext uri="{FF2B5EF4-FFF2-40B4-BE49-F238E27FC236}">
                <a16:creationId xmlns:a16="http://schemas.microsoft.com/office/drawing/2014/main" id="{0D9DFE9A-CC13-084A-9665-0FA51CB01FAE}"/>
              </a:ext>
            </a:extLst>
          </p:cNvPr>
          <p:cNvSpPr txBox="1"/>
          <p:nvPr/>
        </p:nvSpPr>
        <p:spPr>
          <a:xfrm>
            <a:off x="5295435" y="2626695"/>
            <a:ext cx="1308448" cy="226985"/>
          </a:xfrm>
          <a:prstGeom prst="rect">
            <a:avLst/>
          </a:prstGeom>
          <a:noFill/>
        </p:spPr>
        <p:txBody>
          <a:bodyPr wrap="square" rtlCol="0">
            <a:spAutoFit/>
          </a:bodyPr>
          <a:lstStyle>
            <a:defPPr>
              <a:defRPr lang="en-US"/>
            </a:defPPr>
            <a:lvl1pPr algn="ctr">
              <a:defRPr sz="1400">
                <a:latin typeface="+mj-lt"/>
                <a:ea typeface="Amazon Ember" panose="020B0603020204020204" pitchFamily="34" charset="0"/>
                <a:cs typeface="Amazon Ember" panose="020B0603020204020204" pitchFamily="34" charset="0"/>
              </a:defRPr>
            </a:lvl1pPr>
          </a:lstStyle>
          <a:p>
            <a:r>
              <a:rPr lang="en-US" sz="875" dirty="0">
                <a:solidFill>
                  <a:schemeClr val="bg1"/>
                </a:solidFill>
              </a:rPr>
              <a:t>Automation document</a:t>
            </a:r>
          </a:p>
        </p:txBody>
      </p:sp>
      <p:pic>
        <p:nvPicPr>
          <p:cNvPr id="37" name="Graphic 36">
            <a:extLst>
              <a:ext uri="{FF2B5EF4-FFF2-40B4-BE49-F238E27FC236}">
                <a16:creationId xmlns:a16="http://schemas.microsoft.com/office/drawing/2014/main" id="{23ACF8CF-3D94-7C45-8177-A288253DD77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58450" y="2050442"/>
            <a:ext cx="511292" cy="511292"/>
          </a:xfrm>
          <a:prstGeom prst="rect">
            <a:avLst/>
          </a:prstGeom>
        </p:spPr>
      </p:pic>
      <p:sp>
        <p:nvSpPr>
          <p:cNvPr id="38" name="TextBox 37">
            <a:extLst>
              <a:ext uri="{FF2B5EF4-FFF2-40B4-BE49-F238E27FC236}">
                <a16:creationId xmlns:a16="http://schemas.microsoft.com/office/drawing/2014/main" id="{04E97970-47EB-CC47-8FFA-8FA9E911F1D5}"/>
              </a:ext>
            </a:extLst>
          </p:cNvPr>
          <p:cNvSpPr txBox="1"/>
          <p:nvPr/>
        </p:nvSpPr>
        <p:spPr>
          <a:xfrm>
            <a:off x="5218028" y="3594139"/>
            <a:ext cx="1386169" cy="226985"/>
          </a:xfrm>
          <a:prstGeom prst="rect">
            <a:avLst/>
          </a:prstGeom>
          <a:noFill/>
        </p:spPr>
        <p:txBody>
          <a:bodyPr wrap="square" rtlCol="0">
            <a:spAutoFit/>
          </a:bodyPr>
          <a:lstStyle/>
          <a:p>
            <a:pPr algn="ctr"/>
            <a:r>
              <a:rPr lang="en-US" sz="875" dirty="0">
                <a:solidFill>
                  <a:schemeClr val="bg1"/>
                </a:solidFill>
                <a:latin typeface="+mj-lt"/>
                <a:ea typeface="Amazon Ember" panose="020B0603020204020204" pitchFamily="34" charset="0"/>
                <a:cs typeface="Amazon Ember" panose="020B0603020204020204" pitchFamily="34" charset="0"/>
              </a:rPr>
              <a:t>AWS Step Function</a:t>
            </a:r>
          </a:p>
        </p:txBody>
      </p:sp>
      <p:pic>
        <p:nvPicPr>
          <p:cNvPr id="39" name="Graphic 38">
            <a:extLst>
              <a:ext uri="{FF2B5EF4-FFF2-40B4-BE49-F238E27FC236}">
                <a16:creationId xmlns:a16="http://schemas.microsoft.com/office/drawing/2014/main" id="{9345760E-6B4C-E948-A213-43624C16083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88862" y="3083849"/>
            <a:ext cx="444500" cy="444500"/>
          </a:xfrm>
          <a:prstGeom prst="rect">
            <a:avLst/>
          </a:prstGeom>
        </p:spPr>
      </p:pic>
      <p:sp>
        <p:nvSpPr>
          <p:cNvPr id="40" name="TextBox 39">
            <a:extLst>
              <a:ext uri="{FF2B5EF4-FFF2-40B4-BE49-F238E27FC236}">
                <a16:creationId xmlns:a16="http://schemas.microsoft.com/office/drawing/2014/main" id="{2E780707-8CF8-C140-B1D5-C7E43D3823C2}"/>
              </a:ext>
            </a:extLst>
          </p:cNvPr>
          <p:cNvSpPr txBox="1"/>
          <p:nvPr/>
        </p:nvSpPr>
        <p:spPr>
          <a:xfrm>
            <a:off x="5287027" y="1635576"/>
            <a:ext cx="1308448" cy="226985"/>
          </a:xfrm>
          <a:prstGeom prst="rect">
            <a:avLst/>
          </a:prstGeom>
          <a:noFill/>
        </p:spPr>
        <p:txBody>
          <a:bodyPr wrap="square" rtlCol="0">
            <a:spAutoFit/>
          </a:bodyPr>
          <a:lstStyle>
            <a:defPPr>
              <a:defRPr lang="en-US"/>
            </a:defPPr>
            <a:lvl1pPr algn="ctr">
              <a:defRPr sz="1400">
                <a:latin typeface="+mj-lt"/>
                <a:ea typeface="Amazon Ember" panose="020B0603020204020204" pitchFamily="34" charset="0"/>
                <a:cs typeface="Amazon Ember" panose="020B0603020204020204" pitchFamily="34" charset="0"/>
              </a:defRPr>
            </a:lvl1pPr>
          </a:lstStyle>
          <a:p>
            <a:r>
              <a:rPr lang="en-US" sz="875" dirty="0">
                <a:solidFill>
                  <a:schemeClr val="bg1"/>
                </a:solidFill>
              </a:rPr>
              <a:t>Lambda function</a:t>
            </a:r>
          </a:p>
        </p:txBody>
      </p:sp>
      <p:sp>
        <p:nvSpPr>
          <p:cNvPr id="41" name="TextBox 40">
            <a:extLst>
              <a:ext uri="{FF2B5EF4-FFF2-40B4-BE49-F238E27FC236}">
                <a16:creationId xmlns:a16="http://schemas.microsoft.com/office/drawing/2014/main" id="{5D776178-30E9-4240-90F9-8ABD59BB104E}"/>
              </a:ext>
            </a:extLst>
          </p:cNvPr>
          <p:cNvSpPr txBox="1"/>
          <p:nvPr/>
        </p:nvSpPr>
        <p:spPr>
          <a:xfrm>
            <a:off x="4262442" y="3280876"/>
            <a:ext cx="505458" cy="226985"/>
          </a:xfrm>
          <a:prstGeom prst="rect">
            <a:avLst/>
          </a:prstGeom>
          <a:noFill/>
        </p:spPr>
        <p:txBody>
          <a:bodyPr wrap="square" rtlCol="0">
            <a:spAutoFit/>
          </a:bodyPr>
          <a:lstStyle>
            <a:defPPr>
              <a:defRPr lang="en-US"/>
            </a:defPPr>
            <a:lvl1pPr algn="ctr">
              <a:defRPr sz="1400">
                <a:latin typeface="+mj-lt"/>
                <a:ea typeface="Amazon Ember" panose="020B0603020204020204" pitchFamily="34" charset="0"/>
                <a:cs typeface="Amazon Ember" panose="020B0603020204020204" pitchFamily="34" charset="0"/>
              </a:defRPr>
            </a:lvl1pPr>
          </a:lstStyle>
          <a:p>
            <a:r>
              <a:rPr lang="en-US" sz="875" dirty="0">
                <a:solidFill>
                  <a:schemeClr val="bg1"/>
                </a:solidFill>
              </a:rPr>
              <a:t>Rule</a:t>
            </a:r>
          </a:p>
        </p:txBody>
      </p:sp>
      <p:sp>
        <p:nvSpPr>
          <p:cNvPr id="42" name="TextBox 41">
            <a:extLst>
              <a:ext uri="{FF2B5EF4-FFF2-40B4-BE49-F238E27FC236}">
                <a16:creationId xmlns:a16="http://schemas.microsoft.com/office/drawing/2014/main" id="{AAC23F33-89C3-1843-9A52-2B11A8EAECF7}"/>
              </a:ext>
            </a:extLst>
          </p:cNvPr>
          <p:cNvSpPr txBox="1"/>
          <p:nvPr/>
        </p:nvSpPr>
        <p:spPr>
          <a:xfrm>
            <a:off x="3421272" y="1356076"/>
            <a:ext cx="1157574" cy="361637"/>
          </a:xfrm>
          <a:prstGeom prst="rect">
            <a:avLst/>
          </a:prstGeom>
          <a:noFill/>
        </p:spPr>
        <p:txBody>
          <a:bodyPr wrap="square" rtlCol="0">
            <a:spAutoFit/>
          </a:bodyPr>
          <a:lstStyle>
            <a:defPPr>
              <a:defRPr lang="en-US"/>
            </a:defPPr>
            <a:lvl1pPr algn="ctr">
              <a:defRPr sz="1400">
                <a:latin typeface="+mj-lt"/>
                <a:ea typeface="Amazon Ember" panose="020B0603020204020204" pitchFamily="34" charset="0"/>
                <a:cs typeface="Amazon Ember" panose="020B0603020204020204" pitchFamily="34" charset="0"/>
              </a:defRPr>
            </a:lvl1pPr>
          </a:lstStyle>
          <a:p>
            <a:r>
              <a:rPr lang="en-US" sz="875" dirty="0">
                <a:solidFill>
                  <a:schemeClr val="bg1"/>
                </a:solidFill>
              </a:rPr>
              <a:t>Amazon CloudWatch </a:t>
            </a:r>
          </a:p>
        </p:txBody>
      </p:sp>
      <p:sp>
        <p:nvSpPr>
          <p:cNvPr id="43" name="TextBox 42">
            <a:extLst>
              <a:ext uri="{FF2B5EF4-FFF2-40B4-BE49-F238E27FC236}">
                <a16:creationId xmlns:a16="http://schemas.microsoft.com/office/drawing/2014/main" id="{6A263FDB-2F95-C048-83C7-981D7047C3DA}"/>
              </a:ext>
            </a:extLst>
          </p:cNvPr>
          <p:cNvSpPr txBox="1"/>
          <p:nvPr/>
        </p:nvSpPr>
        <p:spPr>
          <a:xfrm>
            <a:off x="2159179" y="1231773"/>
            <a:ext cx="505458" cy="226985"/>
          </a:xfrm>
          <a:prstGeom prst="rect">
            <a:avLst/>
          </a:prstGeom>
          <a:noFill/>
        </p:spPr>
        <p:txBody>
          <a:bodyPr wrap="square" rtlCol="0">
            <a:spAutoFit/>
          </a:bodyPr>
          <a:lstStyle>
            <a:defPPr>
              <a:defRPr lang="en-US"/>
            </a:defPPr>
            <a:lvl1pPr algn="ctr">
              <a:defRPr sz="1400">
                <a:latin typeface="+mj-lt"/>
                <a:ea typeface="Amazon Ember" panose="020B0603020204020204" pitchFamily="34" charset="0"/>
                <a:cs typeface="Amazon Ember" panose="020B0603020204020204" pitchFamily="34" charset="0"/>
              </a:defRPr>
            </a:lvl1pPr>
          </a:lstStyle>
          <a:p>
            <a:r>
              <a:rPr lang="en-US" sz="875" dirty="0">
                <a:solidFill>
                  <a:schemeClr val="bg1"/>
                </a:solidFill>
              </a:rPr>
              <a:t>Event</a:t>
            </a:r>
          </a:p>
        </p:txBody>
      </p:sp>
      <p:sp>
        <p:nvSpPr>
          <p:cNvPr id="44" name="TextBox 43">
            <a:extLst>
              <a:ext uri="{FF2B5EF4-FFF2-40B4-BE49-F238E27FC236}">
                <a16:creationId xmlns:a16="http://schemas.microsoft.com/office/drawing/2014/main" id="{53BEC570-74FE-D443-9D6E-44FDE7462001}"/>
              </a:ext>
            </a:extLst>
          </p:cNvPr>
          <p:cNvSpPr txBox="1"/>
          <p:nvPr/>
        </p:nvSpPr>
        <p:spPr>
          <a:xfrm>
            <a:off x="339078" y="2615498"/>
            <a:ext cx="1438690" cy="226985"/>
          </a:xfrm>
          <a:prstGeom prst="rect">
            <a:avLst/>
          </a:prstGeom>
          <a:noFill/>
        </p:spPr>
        <p:txBody>
          <a:bodyPr wrap="square" rtlCol="0">
            <a:spAutoFit/>
          </a:bodyPr>
          <a:lstStyle>
            <a:defPPr>
              <a:defRPr lang="en-US"/>
            </a:defPPr>
            <a:lvl1pPr algn="ctr">
              <a:defRPr sz="1400">
                <a:latin typeface="+mj-lt"/>
                <a:ea typeface="Amazon Ember" panose="020B0603020204020204" pitchFamily="34" charset="0"/>
                <a:cs typeface="Amazon Ember" panose="020B0603020204020204" pitchFamily="34" charset="0"/>
              </a:defRPr>
            </a:lvl1pPr>
          </a:lstStyle>
          <a:p>
            <a:r>
              <a:rPr lang="en-US" sz="875" dirty="0">
                <a:solidFill>
                  <a:schemeClr val="bg1"/>
                </a:solidFill>
              </a:rPr>
              <a:t>AWS Security Hub </a:t>
            </a:r>
          </a:p>
        </p:txBody>
      </p:sp>
      <p:pic>
        <p:nvPicPr>
          <p:cNvPr id="45" name="Graphic 44">
            <a:extLst>
              <a:ext uri="{FF2B5EF4-FFF2-40B4-BE49-F238E27FC236}">
                <a16:creationId xmlns:a16="http://schemas.microsoft.com/office/drawing/2014/main" id="{AA9A952A-7B0D-8D45-9C7D-57B2650316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0436" y="1670994"/>
            <a:ext cx="823515" cy="823515"/>
          </a:xfrm>
          <a:prstGeom prst="rect">
            <a:avLst/>
          </a:prstGeom>
        </p:spPr>
      </p:pic>
      <p:sp>
        <p:nvSpPr>
          <p:cNvPr id="12" name="TextBox 11">
            <a:extLst>
              <a:ext uri="{FF2B5EF4-FFF2-40B4-BE49-F238E27FC236}">
                <a16:creationId xmlns:a16="http://schemas.microsoft.com/office/drawing/2014/main" id="{A5B51435-9E57-A54B-A8BE-7766B117021A}"/>
              </a:ext>
            </a:extLst>
          </p:cNvPr>
          <p:cNvSpPr txBox="1"/>
          <p:nvPr/>
        </p:nvSpPr>
        <p:spPr>
          <a:xfrm>
            <a:off x="7644921" y="2426087"/>
            <a:ext cx="1308448" cy="523220"/>
          </a:xfrm>
          <a:prstGeom prst="rect">
            <a:avLst/>
          </a:prstGeom>
          <a:noFill/>
        </p:spPr>
        <p:txBody>
          <a:bodyPr wrap="square" rtlCol="0">
            <a:spAutoFit/>
          </a:bodyPr>
          <a:lstStyle/>
          <a:p>
            <a:r>
              <a:rPr lang="en-US" sz="1400" b="1" dirty="0">
                <a:solidFill>
                  <a:schemeClr val="bg1"/>
                </a:solidFill>
              </a:rPr>
              <a:t>Custom Remediation</a:t>
            </a:r>
          </a:p>
        </p:txBody>
      </p:sp>
      <p:pic>
        <p:nvPicPr>
          <p:cNvPr id="18" name="Picture 17">
            <a:extLst>
              <a:ext uri="{FF2B5EF4-FFF2-40B4-BE49-F238E27FC236}">
                <a16:creationId xmlns:a16="http://schemas.microsoft.com/office/drawing/2014/main" id="{DF093000-14E6-B845-A31E-B3297C80E8B2}"/>
              </a:ext>
            </a:extLst>
          </p:cNvPr>
          <p:cNvPicPr>
            <a:picLocks noChangeAspect="1"/>
          </p:cNvPicPr>
          <p:nvPr/>
        </p:nvPicPr>
        <p:blipFill>
          <a:blip r:embed="rId19"/>
          <a:stretch>
            <a:fillRect/>
          </a:stretch>
        </p:blipFill>
        <p:spPr>
          <a:xfrm>
            <a:off x="7165608" y="496819"/>
            <a:ext cx="664387" cy="664387"/>
          </a:xfrm>
          <a:prstGeom prst="rect">
            <a:avLst/>
          </a:prstGeom>
        </p:spPr>
      </p:pic>
      <p:cxnSp>
        <p:nvCxnSpPr>
          <p:cNvPr id="46" name="Straight Arrow Connector 45">
            <a:extLst>
              <a:ext uri="{FF2B5EF4-FFF2-40B4-BE49-F238E27FC236}">
                <a16:creationId xmlns:a16="http://schemas.microsoft.com/office/drawing/2014/main" id="{F010BD10-3559-BB40-8C3D-D0E00E5E0799}"/>
              </a:ext>
            </a:extLst>
          </p:cNvPr>
          <p:cNvCxnSpPr>
            <a:cxnSpLocks/>
            <a:endCxn id="12" idx="1"/>
          </p:cNvCxnSpPr>
          <p:nvPr/>
        </p:nvCxnSpPr>
        <p:spPr>
          <a:xfrm>
            <a:off x="6271829" y="2093340"/>
            <a:ext cx="1373092" cy="594357"/>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8D25D436-99E3-3D42-B37D-051DB5A742E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426403" y="3095448"/>
            <a:ext cx="1198274" cy="379421"/>
          </a:xfrm>
          <a:prstGeom prst="rect">
            <a:avLst/>
          </a:prstGeom>
        </p:spPr>
      </p:pic>
    </p:spTree>
    <p:extLst>
      <p:ext uri="{BB962C8B-B14F-4D97-AF65-F5344CB8AC3E}">
        <p14:creationId xmlns:p14="http://schemas.microsoft.com/office/powerpoint/2010/main" val="31383924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E52D-2FD3-3C4F-8F90-0521300B1714}"/>
              </a:ext>
            </a:extLst>
          </p:cNvPr>
          <p:cNvSpPr>
            <a:spLocks noGrp="1"/>
          </p:cNvSpPr>
          <p:nvPr>
            <p:ph type="title"/>
          </p:nvPr>
        </p:nvSpPr>
        <p:spPr>
          <a:xfrm>
            <a:off x="-7416" y="67181"/>
            <a:ext cx="8989721" cy="674749"/>
          </a:xfrm>
        </p:spPr>
        <p:txBody>
          <a:bodyPr/>
          <a:lstStyle/>
          <a:p>
            <a:r>
              <a:rPr lang="en-US" dirty="0">
                <a:solidFill>
                  <a:srgbClr val="FFFFFF"/>
                </a:solidFill>
              </a:rPr>
              <a:t>Partner</a:t>
            </a:r>
            <a:r>
              <a:rPr lang="en-US" dirty="0"/>
              <a:t> integrations</a:t>
            </a:r>
          </a:p>
        </p:txBody>
      </p:sp>
      <p:sp>
        <p:nvSpPr>
          <p:cNvPr id="3" name="Rectangle 2">
            <a:extLst>
              <a:ext uri="{FF2B5EF4-FFF2-40B4-BE49-F238E27FC236}">
                <a16:creationId xmlns:a16="http://schemas.microsoft.com/office/drawing/2014/main" id="{5240DED3-A6F6-1444-8A70-604E40601E21}"/>
              </a:ext>
            </a:extLst>
          </p:cNvPr>
          <p:cNvSpPr/>
          <p:nvPr/>
        </p:nvSpPr>
        <p:spPr bwMode="auto">
          <a:xfrm>
            <a:off x="132692" y="1201167"/>
            <a:ext cx="3697147" cy="642392"/>
          </a:xfrm>
          <a:prstGeom prst="rect">
            <a:avLst/>
          </a:prstGeom>
          <a:solidFill>
            <a:schemeClr val="bg1">
              <a:lumMod val="75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a:extLst>
              <a:ext uri="{FF2B5EF4-FFF2-40B4-BE49-F238E27FC236}">
                <a16:creationId xmlns:a16="http://schemas.microsoft.com/office/drawing/2014/main" id="{9ACC201B-0F75-CC4C-94AC-7D7625C7369D}"/>
              </a:ext>
            </a:extLst>
          </p:cNvPr>
          <p:cNvSpPr txBox="1"/>
          <p:nvPr/>
        </p:nvSpPr>
        <p:spPr>
          <a:xfrm>
            <a:off x="58608" y="1135900"/>
            <a:ext cx="876300" cy="340478"/>
          </a:xfrm>
          <a:prstGeom prst="rect">
            <a:avLst/>
          </a:prstGeom>
          <a:noFill/>
          <a:ln>
            <a:noFill/>
          </a:ln>
        </p:spPr>
        <p:txBody>
          <a:bodyPr wrap="square" lIns="114300" tIns="91440" rIns="114300" bIns="91440" rtlCol="0">
            <a:spAutoFit/>
          </a:bodyPr>
          <a:lstStyle/>
          <a:p>
            <a:pPr>
              <a:lnSpc>
                <a:spcPct val="90000"/>
              </a:lnSpc>
              <a:spcAft>
                <a:spcPts val="1125"/>
              </a:spcAft>
            </a:pPr>
            <a:r>
              <a:rPr lang="en-US" sz="1125" b="1" dirty="0">
                <a:solidFill>
                  <a:srgbClr val="000000"/>
                </a:solidFill>
              </a:rPr>
              <a:t>Firewalls</a:t>
            </a:r>
            <a:endParaRPr lang="en-US" sz="1125" b="1" dirty="0">
              <a:solidFill>
                <a:srgbClr val="000000"/>
              </a:solidFill>
              <a:latin typeface="Amazon Ember" panose="02000000000000000000" pitchFamily="2" charset="0"/>
            </a:endParaRPr>
          </a:p>
        </p:txBody>
      </p:sp>
      <p:sp>
        <p:nvSpPr>
          <p:cNvPr id="5" name="Rectangle 4">
            <a:extLst>
              <a:ext uri="{FF2B5EF4-FFF2-40B4-BE49-F238E27FC236}">
                <a16:creationId xmlns:a16="http://schemas.microsoft.com/office/drawing/2014/main" id="{4CC6AFC1-C55E-0B47-966C-F114A40C6CA4}"/>
              </a:ext>
            </a:extLst>
          </p:cNvPr>
          <p:cNvSpPr/>
          <p:nvPr/>
        </p:nvSpPr>
        <p:spPr bwMode="auto">
          <a:xfrm>
            <a:off x="132692" y="1870664"/>
            <a:ext cx="3697147" cy="642392"/>
          </a:xfrm>
          <a:prstGeom prst="rect">
            <a:avLst/>
          </a:prstGeom>
          <a:solidFill>
            <a:schemeClr val="bg1">
              <a:lumMod val="75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7882A4A6-E42C-994C-96A0-9A11D21B6B0C}"/>
              </a:ext>
            </a:extLst>
          </p:cNvPr>
          <p:cNvSpPr txBox="1"/>
          <p:nvPr/>
        </p:nvSpPr>
        <p:spPr>
          <a:xfrm>
            <a:off x="48997" y="1813246"/>
            <a:ext cx="1152525" cy="340478"/>
          </a:xfrm>
          <a:prstGeom prst="rect">
            <a:avLst/>
          </a:prstGeom>
          <a:noFill/>
          <a:ln>
            <a:noFill/>
          </a:ln>
        </p:spPr>
        <p:txBody>
          <a:bodyPr wrap="square" lIns="114300" tIns="91440" rIns="114300" bIns="91440" rtlCol="0">
            <a:spAutoFit/>
          </a:bodyPr>
          <a:lstStyle/>
          <a:p>
            <a:pPr>
              <a:lnSpc>
                <a:spcPct val="90000"/>
              </a:lnSpc>
              <a:spcAft>
                <a:spcPts val="1125"/>
              </a:spcAft>
            </a:pPr>
            <a:r>
              <a:rPr lang="en-US" sz="1125" b="1" dirty="0">
                <a:solidFill>
                  <a:srgbClr val="000000"/>
                </a:solidFill>
              </a:rPr>
              <a:t>Vulnerability</a:t>
            </a:r>
            <a:endParaRPr lang="en-US" sz="1125" b="1" dirty="0">
              <a:solidFill>
                <a:srgbClr val="000000"/>
              </a:solidFill>
              <a:latin typeface="Amazon Ember" panose="02000000000000000000" pitchFamily="2" charset="0"/>
            </a:endParaRPr>
          </a:p>
        </p:txBody>
      </p:sp>
      <p:sp>
        <p:nvSpPr>
          <p:cNvPr id="15" name="Rectangle 14">
            <a:extLst>
              <a:ext uri="{FF2B5EF4-FFF2-40B4-BE49-F238E27FC236}">
                <a16:creationId xmlns:a16="http://schemas.microsoft.com/office/drawing/2014/main" id="{ACEF393C-E2ED-8245-9B78-DFF634AFD744}"/>
              </a:ext>
            </a:extLst>
          </p:cNvPr>
          <p:cNvSpPr/>
          <p:nvPr/>
        </p:nvSpPr>
        <p:spPr bwMode="auto">
          <a:xfrm>
            <a:off x="124925" y="3863839"/>
            <a:ext cx="1788191" cy="642392"/>
          </a:xfrm>
          <a:prstGeom prst="rect">
            <a:avLst/>
          </a:prstGeom>
          <a:solidFill>
            <a:schemeClr val="bg1">
              <a:lumMod val="75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a:extLst>
              <a:ext uri="{FF2B5EF4-FFF2-40B4-BE49-F238E27FC236}">
                <a16:creationId xmlns:a16="http://schemas.microsoft.com/office/drawing/2014/main" id="{9E7ADD9E-4FBF-9F4A-AE29-B085F5BD49C9}"/>
              </a:ext>
            </a:extLst>
          </p:cNvPr>
          <p:cNvSpPr txBox="1"/>
          <p:nvPr/>
        </p:nvSpPr>
        <p:spPr>
          <a:xfrm>
            <a:off x="43349" y="3814018"/>
            <a:ext cx="779907" cy="340478"/>
          </a:xfrm>
          <a:prstGeom prst="rect">
            <a:avLst/>
          </a:prstGeom>
          <a:noFill/>
          <a:ln>
            <a:noFill/>
          </a:ln>
        </p:spPr>
        <p:txBody>
          <a:bodyPr wrap="square" lIns="114300" tIns="91440" rIns="114300" bIns="91440" rtlCol="0">
            <a:spAutoFit/>
          </a:bodyPr>
          <a:lstStyle/>
          <a:p>
            <a:pPr>
              <a:lnSpc>
                <a:spcPct val="90000"/>
              </a:lnSpc>
              <a:spcAft>
                <a:spcPts val="1125"/>
              </a:spcAft>
            </a:pPr>
            <a:r>
              <a:rPr lang="en-US" sz="1125" b="1" dirty="0">
                <a:solidFill>
                  <a:srgbClr val="000000"/>
                </a:solidFill>
              </a:rPr>
              <a:t>MSSP</a:t>
            </a:r>
            <a:endParaRPr lang="en-US" sz="1125" b="1" dirty="0">
              <a:solidFill>
                <a:srgbClr val="000000"/>
              </a:solidFill>
              <a:latin typeface="Amazon Ember" panose="02000000000000000000" pitchFamily="2" charset="0"/>
            </a:endParaRPr>
          </a:p>
        </p:txBody>
      </p:sp>
      <p:pic>
        <p:nvPicPr>
          <p:cNvPr id="20" name="Picture 19">
            <a:extLst>
              <a:ext uri="{FF2B5EF4-FFF2-40B4-BE49-F238E27FC236}">
                <a16:creationId xmlns:a16="http://schemas.microsoft.com/office/drawing/2014/main" id="{3D8FDF49-7445-CB4E-9F18-C76C21C4BB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1170" y="2076421"/>
            <a:ext cx="1061516" cy="232951"/>
          </a:xfrm>
          <a:prstGeom prst="rect">
            <a:avLst/>
          </a:prstGeom>
        </p:spPr>
      </p:pic>
      <p:pic>
        <p:nvPicPr>
          <p:cNvPr id="22" name="Picture 21">
            <a:extLst>
              <a:ext uri="{FF2B5EF4-FFF2-40B4-BE49-F238E27FC236}">
                <a16:creationId xmlns:a16="http://schemas.microsoft.com/office/drawing/2014/main" id="{D7957AB8-2ACB-ED43-B539-F538F1A15A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2611" y="1489560"/>
            <a:ext cx="668516" cy="294918"/>
          </a:xfrm>
          <a:prstGeom prst="rect">
            <a:avLst/>
          </a:prstGeom>
        </p:spPr>
      </p:pic>
      <p:pic>
        <p:nvPicPr>
          <p:cNvPr id="23" name="Picture 22">
            <a:extLst>
              <a:ext uri="{FF2B5EF4-FFF2-40B4-BE49-F238E27FC236}">
                <a16:creationId xmlns:a16="http://schemas.microsoft.com/office/drawing/2014/main" id="{D45CEB3E-64B3-8A45-AF17-14ED4E17D9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8904" y="1957359"/>
            <a:ext cx="488074" cy="483194"/>
          </a:xfrm>
          <a:prstGeom prst="rect">
            <a:avLst/>
          </a:prstGeom>
        </p:spPr>
      </p:pic>
      <p:pic>
        <p:nvPicPr>
          <p:cNvPr id="27" name="Picture 26">
            <a:extLst>
              <a:ext uri="{FF2B5EF4-FFF2-40B4-BE49-F238E27FC236}">
                <a16:creationId xmlns:a16="http://schemas.microsoft.com/office/drawing/2014/main" id="{F622DA22-70BE-004B-B539-7180388DFA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5012" y="1434079"/>
            <a:ext cx="983853" cy="590312"/>
          </a:xfrm>
          <a:prstGeom prst="rect">
            <a:avLst/>
          </a:prstGeom>
        </p:spPr>
      </p:pic>
      <p:pic>
        <p:nvPicPr>
          <p:cNvPr id="28" name="Picture 27">
            <a:extLst>
              <a:ext uri="{FF2B5EF4-FFF2-40B4-BE49-F238E27FC236}">
                <a16:creationId xmlns:a16="http://schemas.microsoft.com/office/drawing/2014/main" id="{B9AD0BB5-CB9B-6742-8A2C-E46FE1A0A2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3754" y="3890094"/>
            <a:ext cx="1205443" cy="602721"/>
          </a:xfrm>
          <a:prstGeom prst="rect">
            <a:avLst/>
          </a:prstGeom>
        </p:spPr>
      </p:pic>
      <p:pic>
        <p:nvPicPr>
          <p:cNvPr id="30" name="Picture 29">
            <a:extLst>
              <a:ext uri="{FF2B5EF4-FFF2-40B4-BE49-F238E27FC236}">
                <a16:creationId xmlns:a16="http://schemas.microsoft.com/office/drawing/2014/main" id="{5F419682-EF82-FA46-82FC-27FA367E85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93222" y="3997601"/>
            <a:ext cx="365687" cy="351570"/>
          </a:xfrm>
          <a:prstGeom prst="rect">
            <a:avLst/>
          </a:prstGeom>
        </p:spPr>
      </p:pic>
      <p:pic>
        <p:nvPicPr>
          <p:cNvPr id="36" name="Picture 35">
            <a:extLst>
              <a:ext uri="{FF2B5EF4-FFF2-40B4-BE49-F238E27FC236}">
                <a16:creationId xmlns:a16="http://schemas.microsoft.com/office/drawing/2014/main" id="{A15D3FEB-38EE-B34D-A3EB-5D838B45A4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78426" y="2003384"/>
            <a:ext cx="912283" cy="167359"/>
          </a:xfrm>
          <a:prstGeom prst="rect">
            <a:avLst/>
          </a:prstGeom>
        </p:spPr>
      </p:pic>
      <p:pic>
        <p:nvPicPr>
          <p:cNvPr id="38" name="Picture 37">
            <a:extLst>
              <a:ext uri="{FF2B5EF4-FFF2-40B4-BE49-F238E27FC236}">
                <a16:creationId xmlns:a16="http://schemas.microsoft.com/office/drawing/2014/main" id="{F154755B-5E73-A844-A916-29BCDCA1A7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3035" y="1262624"/>
            <a:ext cx="528638" cy="528638"/>
          </a:xfrm>
          <a:prstGeom prst="rect">
            <a:avLst/>
          </a:prstGeom>
        </p:spPr>
      </p:pic>
      <p:pic>
        <p:nvPicPr>
          <p:cNvPr id="42" name="Picture 41">
            <a:extLst>
              <a:ext uri="{FF2B5EF4-FFF2-40B4-BE49-F238E27FC236}">
                <a16:creationId xmlns:a16="http://schemas.microsoft.com/office/drawing/2014/main" id="{F02BD7A2-7BAA-C646-84BD-D8741796ADC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05703" y="1272752"/>
            <a:ext cx="948639" cy="256389"/>
          </a:xfrm>
          <a:prstGeom prst="rect">
            <a:avLst/>
          </a:prstGeom>
        </p:spPr>
      </p:pic>
      <p:pic>
        <p:nvPicPr>
          <p:cNvPr id="52" name="Picture 51">
            <a:extLst>
              <a:ext uri="{FF2B5EF4-FFF2-40B4-BE49-F238E27FC236}">
                <a16:creationId xmlns:a16="http://schemas.microsoft.com/office/drawing/2014/main" id="{E5A4C409-77E2-7D4A-88E5-F1B32499F4C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36528" y="2214634"/>
            <a:ext cx="1000779" cy="180140"/>
          </a:xfrm>
          <a:prstGeom prst="rect">
            <a:avLst/>
          </a:prstGeom>
        </p:spPr>
      </p:pic>
      <p:pic>
        <p:nvPicPr>
          <p:cNvPr id="53" name="Picture 52">
            <a:hlinkClick r:id="rId13" action="ppaction://hlinksldjump"/>
            <a:extLst>
              <a:ext uri="{FF2B5EF4-FFF2-40B4-BE49-F238E27FC236}">
                <a16:creationId xmlns:a16="http://schemas.microsoft.com/office/drawing/2014/main" id="{6752D9CD-3882-A74E-A415-BEF0F19F1F65}"/>
              </a:ext>
            </a:extLst>
          </p:cNvPr>
          <p:cNvPicPr>
            <a:picLocks noChangeAspect="1"/>
          </p:cNvPicPr>
          <p:nvPr/>
        </p:nvPicPr>
        <p:blipFill>
          <a:blip r:embed="rId14" cstate="screen">
            <a:lum bright="70000" contrast="-70000"/>
            <a:extLst>
              <a:ext uri="{28A0092B-C50C-407E-A947-70E740481C1C}">
                <a14:useLocalDpi xmlns:a14="http://schemas.microsoft.com/office/drawing/2010/main"/>
              </a:ext>
            </a:extLst>
          </a:blip>
          <a:stretch>
            <a:fillRect/>
          </a:stretch>
        </p:blipFill>
        <p:spPr>
          <a:xfrm>
            <a:off x="122014" y="4713194"/>
            <a:ext cx="242048" cy="242048"/>
          </a:xfrm>
          <a:prstGeom prst="rect">
            <a:avLst/>
          </a:prstGeom>
        </p:spPr>
      </p:pic>
      <p:pic>
        <p:nvPicPr>
          <p:cNvPr id="54" name="Picture 53">
            <a:extLst>
              <a:ext uri="{FF2B5EF4-FFF2-40B4-BE49-F238E27FC236}">
                <a16:creationId xmlns:a16="http://schemas.microsoft.com/office/drawing/2014/main" id="{831E05FD-AC82-AA4E-9E94-636038BEDD6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84999" y="1203941"/>
            <a:ext cx="823878" cy="439491"/>
          </a:xfrm>
          <a:prstGeom prst="rect">
            <a:avLst/>
          </a:prstGeom>
        </p:spPr>
      </p:pic>
      <p:pic>
        <p:nvPicPr>
          <p:cNvPr id="55" name="Picture 54">
            <a:extLst>
              <a:ext uri="{FF2B5EF4-FFF2-40B4-BE49-F238E27FC236}">
                <a16:creationId xmlns:a16="http://schemas.microsoft.com/office/drawing/2014/main" id="{573D9E16-5D8D-DB45-9D3C-E0088E936FA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577277" y="1351223"/>
            <a:ext cx="1181100" cy="708660"/>
          </a:xfrm>
          <a:prstGeom prst="rect">
            <a:avLst/>
          </a:prstGeom>
        </p:spPr>
      </p:pic>
      <p:sp>
        <p:nvSpPr>
          <p:cNvPr id="56" name="Rectangle 55">
            <a:extLst>
              <a:ext uri="{FF2B5EF4-FFF2-40B4-BE49-F238E27FC236}">
                <a16:creationId xmlns:a16="http://schemas.microsoft.com/office/drawing/2014/main" id="{B4DE1D29-F326-3945-B9F1-E8FACC5F3645}"/>
              </a:ext>
            </a:extLst>
          </p:cNvPr>
          <p:cNvSpPr/>
          <p:nvPr/>
        </p:nvSpPr>
        <p:spPr bwMode="auto">
          <a:xfrm>
            <a:off x="132667" y="2532881"/>
            <a:ext cx="3697147" cy="642392"/>
          </a:xfrm>
          <a:prstGeom prst="rect">
            <a:avLst/>
          </a:prstGeom>
          <a:solidFill>
            <a:schemeClr val="bg1">
              <a:lumMod val="75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a:extLst>
              <a:ext uri="{FF2B5EF4-FFF2-40B4-BE49-F238E27FC236}">
                <a16:creationId xmlns:a16="http://schemas.microsoft.com/office/drawing/2014/main" id="{3D5322F9-6A89-D04C-AB00-49078CD88AFB}"/>
              </a:ext>
            </a:extLst>
          </p:cNvPr>
          <p:cNvSpPr/>
          <p:nvPr/>
        </p:nvSpPr>
        <p:spPr bwMode="auto">
          <a:xfrm>
            <a:off x="130361" y="3201165"/>
            <a:ext cx="3697147" cy="642392"/>
          </a:xfrm>
          <a:prstGeom prst="rect">
            <a:avLst/>
          </a:prstGeom>
          <a:solidFill>
            <a:schemeClr val="bg1">
              <a:lumMod val="75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a:extLst>
              <a:ext uri="{FF2B5EF4-FFF2-40B4-BE49-F238E27FC236}">
                <a16:creationId xmlns:a16="http://schemas.microsoft.com/office/drawing/2014/main" id="{A0FD49F0-139A-8042-A4C0-95C784A5BC06}"/>
              </a:ext>
            </a:extLst>
          </p:cNvPr>
          <p:cNvSpPr txBox="1"/>
          <p:nvPr/>
        </p:nvSpPr>
        <p:spPr>
          <a:xfrm>
            <a:off x="48997" y="2482254"/>
            <a:ext cx="876300" cy="340478"/>
          </a:xfrm>
          <a:prstGeom prst="rect">
            <a:avLst/>
          </a:prstGeom>
          <a:noFill/>
          <a:ln>
            <a:noFill/>
          </a:ln>
        </p:spPr>
        <p:txBody>
          <a:bodyPr wrap="square" lIns="114300" tIns="91440" rIns="114300" bIns="91440" rtlCol="0">
            <a:spAutoFit/>
          </a:bodyPr>
          <a:lstStyle/>
          <a:p>
            <a:pPr>
              <a:lnSpc>
                <a:spcPct val="90000"/>
              </a:lnSpc>
              <a:spcAft>
                <a:spcPts val="1125"/>
              </a:spcAft>
            </a:pPr>
            <a:r>
              <a:rPr lang="en-US" sz="1125" b="1" dirty="0">
                <a:solidFill>
                  <a:srgbClr val="000000"/>
                </a:solidFill>
              </a:rPr>
              <a:t>Endpoint</a:t>
            </a:r>
            <a:endParaRPr lang="en-US" sz="1125" b="1" dirty="0">
              <a:solidFill>
                <a:srgbClr val="000000"/>
              </a:solidFill>
              <a:latin typeface="Amazon Ember" panose="02000000000000000000" pitchFamily="2" charset="0"/>
            </a:endParaRPr>
          </a:p>
        </p:txBody>
      </p:sp>
      <p:pic>
        <p:nvPicPr>
          <p:cNvPr id="21" name="Picture 20">
            <a:extLst>
              <a:ext uri="{FF2B5EF4-FFF2-40B4-BE49-F238E27FC236}">
                <a16:creationId xmlns:a16="http://schemas.microsoft.com/office/drawing/2014/main" id="{B4BAE4F6-347E-B54B-816A-FD199D71662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212859" y="2659846"/>
            <a:ext cx="895265" cy="447633"/>
          </a:xfrm>
          <a:prstGeom prst="rect">
            <a:avLst/>
          </a:prstGeom>
        </p:spPr>
      </p:pic>
      <p:pic>
        <p:nvPicPr>
          <p:cNvPr id="32" name="Picture 31">
            <a:extLst>
              <a:ext uri="{FF2B5EF4-FFF2-40B4-BE49-F238E27FC236}">
                <a16:creationId xmlns:a16="http://schemas.microsoft.com/office/drawing/2014/main" id="{87B40BBE-85CA-5C49-BFDE-42D295D860A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349446" y="2598478"/>
            <a:ext cx="763501" cy="509001"/>
          </a:xfrm>
          <a:prstGeom prst="rect">
            <a:avLst/>
          </a:prstGeom>
        </p:spPr>
      </p:pic>
      <p:sp>
        <p:nvSpPr>
          <p:cNvPr id="14" name="TextBox 13">
            <a:extLst>
              <a:ext uri="{FF2B5EF4-FFF2-40B4-BE49-F238E27FC236}">
                <a16:creationId xmlns:a16="http://schemas.microsoft.com/office/drawing/2014/main" id="{FAFE0B1C-C686-1B41-9978-CD82B362F234}"/>
              </a:ext>
            </a:extLst>
          </p:cNvPr>
          <p:cNvSpPr txBox="1"/>
          <p:nvPr/>
        </p:nvSpPr>
        <p:spPr>
          <a:xfrm>
            <a:off x="43349" y="3147343"/>
            <a:ext cx="1047750" cy="340478"/>
          </a:xfrm>
          <a:prstGeom prst="rect">
            <a:avLst/>
          </a:prstGeom>
          <a:noFill/>
          <a:ln>
            <a:noFill/>
          </a:ln>
        </p:spPr>
        <p:txBody>
          <a:bodyPr wrap="square" lIns="114300" tIns="91440" rIns="114300" bIns="91440" rtlCol="0">
            <a:spAutoFit/>
          </a:bodyPr>
          <a:lstStyle/>
          <a:p>
            <a:pPr>
              <a:lnSpc>
                <a:spcPct val="90000"/>
              </a:lnSpc>
              <a:spcAft>
                <a:spcPts val="1125"/>
              </a:spcAft>
            </a:pPr>
            <a:r>
              <a:rPr lang="en-US" sz="1125" b="1" dirty="0">
                <a:solidFill>
                  <a:srgbClr val="000000"/>
                </a:solidFill>
              </a:rPr>
              <a:t>Compliance</a:t>
            </a:r>
            <a:endParaRPr lang="en-US" sz="1125" b="1" dirty="0">
              <a:solidFill>
                <a:srgbClr val="000000"/>
              </a:solidFill>
              <a:latin typeface="Amazon Ember" panose="02000000000000000000" pitchFamily="2" charset="0"/>
            </a:endParaRPr>
          </a:p>
        </p:txBody>
      </p:sp>
      <p:pic>
        <p:nvPicPr>
          <p:cNvPr id="39" name="Picture 38">
            <a:extLst>
              <a:ext uri="{FF2B5EF4-FFF2-40B4-BE49-F238E27FC236}">
                <a16:creationId xmlns:a16="http://schemas.microsoft.com/office/drawing/2014/main" id="{22F3E16C-1259-AB44-971B-683E2A80C6C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782824" y="3471812"/>
            <a:ext cx="947247" cy="299936"/>
          </a:xfrm>
          <a:prstGeom prst="rect">
            <a:avLst/>
          </a:prstGeom>
        </p:spPr>
      </p:pic>
      <p:pic>
        <p:nvPicPr>
          <p:cNvPr id="40" name="Picture 39">
            <a:extLst>
              <a:ext uri="{FF2B5EF4-FFF2-40B4-BE49-F238E27FC236}">
                <a16:creationId xmlns:a16="http://schemas.microsoft.com/office/drawing/2014/main" id="{AAD1ED5D-AB9E-6146-8747-7C045C90B52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3155" y="3343760"/>
            <a:ext cx="1181100" cy="708660"/>
          </a:xfrm>
          <a:prstGeom prst="rect">
            <a:avLst/>
          </a:prstGeom>
        </p:spPr>
      </p:pic>
      <p:pic>
        <p:nvPicPr>
          <p:cNvPr id="41" name="Picture 40">
            <a:extLst>
              <a:ext uri="{FF2B5EF4-FFF2-40B4-BE49-F238E27FC236}">
                <a16:creationId xmlns:a16="http://schemas.microsoft.com/office/drawing/2014/main" id="{09659315-8398-D64C-84A4-6E6B6D77A32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01764" y="3238972"/>
            <a:ext cx="823878" cy="439491"/>
          </a:xfrm>
          <a:prstGeom prst="rect">
            <a:avLst/>
          </a:prstGeom>
        </p:spPr>
      </p:pic>
      <p:sp>
        <p:nvSpPr>
          <p:cNvPr id="58" name="Rectangle 57">
            <a:extLst>
              <a:ext uri="{FF2B5EF4-FFF2-40B4-BE49-F238E27FC236}">
                <a16:creationId xmlns:a16="http://schemas.microsoft.com/office/drawing/2014/main" id="{BED50F94-EE2D-464A-8D8A-B37E00260D12}"/>
              </a:ext>
            </a:extLst>
          </p:cNvPr>
          <p:cNvSpPr/>
          <p:nvPr/>
        </p:nvSpPr>
        <p:spPr bwMode="auto">
          <a:xfrm>
            <a:off x="1940774" y="3866754"/>
            <a:ext cx="1884028" cy="642392"/>
          </a:xfrm>
          <a:prstGeom prst="rect">
            <a:avLst/>
          </a:prstGeom>
          <a:solidFill>
            <a:schemeClr val="bg1">
              <a:lumMod val="75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algn="ctr" defTabSz="582795" fontAlgn="base">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6937723A-A02D-A344-8F1B-5BF2CEC4FFEE}"/>
              </a:ext>
            </a:extLst>
          </p:cNvPr>
          <p:cNvSpPr txBox="1"/>
          <p:nvPr/>
        </p:nvSpPr>
        <p:spPr>
          <a:xfrm>
            <a:off x="1839761" y="3793485"/>
            <a:ext cx="628650" cy="340478"/>
          </a:xfrm>
          <a:prstGeom prst="rect">
            <a:avLst/>
          </a:prstGeom>
          <a:noFill/>
          <a:ln>
            <a:noFill/>
          </a:ln>
        </p:spPr>
        <p:txBody>
          <a:bodyPr wrap="square" lIns="114300" tIns="91440" rIns="114300" bIns="91440" rtlCol="0">
            <a:spAutoFit/>
          </a:bodyPr>
          <a:lstStyle/>
          <a:p>
            <a:pPr>
              <a:lnSpc>
                <a:spcPct val="90000"/>
              </a:lnSpc>
              <a:spcAft>
                <a:spcPts val="1125"/>
              </a:spcAft>
            </a:pPr>
            <a:r>
              <a:rPr lang="en-US" sz="1125" b="1" dirty="0">
                <a:solidFill>
                  <a:srgbClr val="000000"/>
                </a:solidFill>
              </a:rPr>
              <a:t>Other</a:t>
            </a:r>
            <a:endParaRPr lang="en-US" sz="1125" b="1" dirty="0">
              <a:solidFill>
                <a:srgbClr val="000000"/>
              </a:solidFill>
              <a:latin typeface="Amazon Ember" panose="02000000000000000000" pitchFamily="2" charset="0"/>
            </a:endParaRPr>
          </a:p>
        </p:txBody>
      </p:sp>
      <p:pic>
        <p:nvPicPr>
          <p:cNvPr id="19" name="Picture 18">
            <a:extLst>
              <a:ext uri="{FF2B5EF4-FFF2-40B4-BE49-F238E27FC236}">
                <a16:creationId xmlns:a16="http://schemas.microsoft.com/office/drawing/2014/main" id="{5F84D087-8989-AD4C-96DC-CC35410FB68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968107" y="3952859"/>
            <a:ext cx="966594" cy="483297"/>
          </a:xfrm>
          <a:prstGeom prst="rect">
            <a:avLst/>
          </a:prstGeom>
          <a:noFill/>
        </p:spPr>
      </p:pic>
      <p:pic>
        <p:nvPicPr>
          <p:cNvPr id="29" name="Picture 28">
            <a:extLst>
              <a:ext uri="{FF2B5EF4-FFF2-40B4-BE49-F238E27FC236}">
                <a16:creationId xmlns:a16="http://schemas.microsoft.com/office/drawing/2014/main" id="{F997514E-3F0B-5447-AEFC-A7682034B4D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612041" y="4080571"/>
            <a:ext cx="489004" cy="332523"/>
          </a:xfrm>
          <a:prstGeom prst="rect">
            <a:avLst/>
          </a:prstGeom>
        </p:spPr>
      </p:pic>
      <p:pic>
        <p:nvPicPr>
          <p:cNvPr id="31" name="Picture 30">
            <a:extLst>
              <a:ext uri="{FF2B5EF4-FFF2-40B4-BE49-F238E27FC236}">
                <a16:creationId xmlns:a16="http://schemas.microsoft.com/office/drawing/2014/main" id="{D269D4B1-2452-C649-9E18-6089F3EAB108}"/>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182956" y="4091330"/>
            <a:ext cx="377529" cy="363009"/>
          </a:xfrm>
          <a:prstGeom prst="rect">
            <a:avLst/>
          </a:prstGeom>
        </p:spPr>
      </p:pic>
      <p:sp>
        <p:nvSpPr>
          <p:cNvPr id="59" name="Rectangle 58">
            <a:extLst>
              <a:ext uri="{FF2B5EF4-FFF2-40B4-BE49-F238E27FC236}">
                <a16:creationId xmlns:a16="http://schemas.microsoft.com/office/drawing/2014/main" id="{699FC8DC-79C4-4042-AB00-F742DE8F0D9B}"/>
              </a:ext>
            </a:extLst>
          </p:cNvPr>
          <p:cNvSpPr/>
          <p:nvPr/>
        </p:nvSpPr>
        <p:spPr bwMode="auto">
          <a:xfrm>
            <a:off x="6450358" y="1151029"/>
            <a:ext cx="2536793" cy="3070242"/>
          </a:xfrm>
          <a:prstGeom prst="rect">
            <a:avLst/>
          </a:prstGeom>
          <a:solidFill>
            <a:schemeClr val="bg1">
              <a:lumMod val="75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300" tIns="91440" rIns="114300" bIns="91440" numCol="1" spcCol="0" rtlCol="0" fromWordArt="0" anchor="t" anchorCtr="0" forceAA="0" compatLnSpc="1">
            <a:prstTxWarp prst="textNoShape">
              <a:avLst/>
            </a:prstTxWarp>
            <a:noAutofit/>
          </a:bodyPr>
          <a:lstStyle/>
          <a:p>
            <a:pPr marL="0" algn="ctr" defTabSz="582795" rtl="0" eaLnBrk="1" fontAlgn="base" latinLnBrk="0" hangingPunct="1">
              <a:lnSpc>
                <a:spcPct val="90000"/>
              </a:lnSpc>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60" name="TextBox 59">
            <a:extLst>
              <a:ext uri="{FF2B5EF4-FFF2-40B4-BE49-F238E27FC236}">
                <a16:creationId xmlns:a16="http://schemas.microsoft.com/office/drawing/2014/main" id="{7288B9BA-0875-C44C-852B-C74E98719227}"/>
              </a:ext>
            </a:extLst>
          </p:cNvPr>
          <p:cNvSpPr txBox="1"/>
          <p:nvPr/>
        </p:nvSpPr>
        <p:spPr>
          <a:xfrm>
            <a:off x="7124148" y="811841"/>
            <a:ext cx="1600112" cy="350865"/>
          </a:xfrm>
          <a:prstGeom prst="rect">
            <a:avLst/>
          </a:prstGeom>
          <a:noFill/>
          <a:ln>
            <a:noFill/>
          </a:ln>
        </p:spPr>
        <p:txBody>
          <a:bodyPr wrap="square" lIns="114300" tIns="91440" rIns="114300" bIns="91440" rtlCol="0">
            <a:spAutoFit/>
          </a:bodyPr>
          <a:lstStyle/>
          <a:p>
            <a:pPr>
              <a:lnSpc>
                <a:spcPct val="90000"/>
              </a:lnSpc>
              <a:spcAft>
                <a:spcPts val="1125"/>
              </a:spcAft>
            </a:pPr>
            <a:r>
              <a:rPr lang="en-US" sz="1125" b="1" dirty="0">
                <a:solidFill>
                  <a:schemeClr val="bg1"/>
                </a:solidFill>
              </a:rPr>
              <a:t>“</a:t>
            </a: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Taking</a:t>
            </a:r>
            <a:r>
              <a:rPr lang="en-US" sz="1125" b="1" dirty="0">
                <a:solidFill>
                  <a:schemeClr val="bg1"/>
                </a:solidFill>
              </a:rPr>
              <a:t> Action”</a:t>
            </a:r>
            <a:endParaRPr lang="en-US" sz="1125" b="1" dirty="0">
              <a:solidFill>
                <a:schemeClr val="bg1"/>
              </a:solidFill>
              <a:latin typeface="Amazon Ember" panose="02000000000000000000" pitchFamily="2" charset="0"/>
            </a:endParaRPr>
          </a:p>
        </p:txBody>
      </p:sp>
      <p:pic>
        <p:nvPicPr>
          <p:cNvPr id="61" name="Picture 60">
            <a:extLst>
              <a:ext uri="{FF2B5EF4-FFF2-40B4-BE49-F238E27FC236}">
                <a16:creationId xmlns:a16="http://schemas.microsoft.com/office/drawing/2014/main" id="{EC063C38-60C2-A64A-9F85-C6EFD12D56CF}"/>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40459" y="2631781"/>
            <a:ext cx="1675731" cy="749032"/>
          </a:xfrm>
          <a:prstGeom prst="rect">
            <a:avLst/>
          </a:prstGeom>
        </p:spPr>
      </p:pic>
      <p:pic>
        <p:nvPicPr>
          <p:cNvPr id="62" name="Picture 61">
            <a:extLst>
              <a:ext uri="{FF2B5EF4-FFF2-40B4-BE49-F238E27FC236}">
                <a16:creationId xmlns:a16="http://schemas.microsoft.com/office/drawing/2014/main" id="{77ECE6EB-2FB3-EE42-A4BA-C11E8D6ACBD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931883" y="2863742"/>
            <a:ext cx="959375" cy="288714"/>
          </a:xfrm>
          <a:prstGeom prst="rect">
            <a:avLst/>
          </a:prstGeom>
        </p:spPr>
      </p:pic>
      <p:pic>
        <p:nvPicPr>
          <p:cNvPr id="63" name="Picture 62">
            <a:extLst>
              <a:ext uri="{FF2B5EF4-FFF2-40B4-BE49-F238E27FC236}">
                <a16:creationId xmlns:a16="http://schemas.microsoft.com/office/drawing/2014/main" id="{12D3B0CF-A150-C84F-8471-7526CFDE5EA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607412" y="3445081"/>
            <a:ext cx="1129790" cy="206489"/>
          </a:xfrm>
          <a:prstGeom prst="rect">
            <a:avLst/>
          </a:prstGeom>
        </p:spPr>
      </p:pic>
      <p:pic>
        <p:nvPicPr>
          <p:cNvPr id="64" name="Picture 63">
            <a:extLst>
              <a:ext uri="{FF2B5EF4-FFF2-40B4-BE49-F238E27FC236}">
                <a16:creationId xmlns:a16="http://schemas.microsoft.com/office/drawing/2014/main" id="{274717DF-3547-5942-8BB6-E1D36111436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98344" y="3376170"/>
            <a:ext cx="913519" cy="208425"/>
          </a:xfrm>
          <a:prstGeom prst="rect">
            <a:avLst/>
          </a:prstGeom>
        </p:spPr>
      </p:pic>
      <p:pic>
        <p:nvPicPr>
          <p:cNvPr id="66" name="Picture 65">
            <a:extLst>
              <a:ext uri="{FF2B5EF4-FFF2-40B4-BE49-F238E27FC236}">
                <a16:creationId xmlns:a16="http://schemas.microsoft.com/office/drawing/2014/main" id="{F628C96C-B949-DC4B-AED3-2CDDFF8C1B38}"/>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965930" y="1774991"/>
            <a:ext cx="898258" cy="164786"/>
          </a:xfrm>
          <a:prstGeom prst="rect">
            <a:avLst/>
          </a:prstGeom>
        </p:spPr>
      </p:pic>
      <p:pic>
        <p:nvPicPr>
          <p:cNvPr id="67" name="Picture 66">
            <a:extLst>
              <a:ext uri="{FF2B5EF4-FFF2-40B4-BE49-F238E27FC236}">
                <a16:creationId xmlns:a16="http://schemas.microsoft.com/office/drawing/2014/main" id="{EE75A526-FED8-4F44-AF43-03A0B567C8B1}"/>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519370" y="1074116"/>
            <a:ext cx="1363108" cy="733012"/>
          </a:xfrm>
          <a:prstGeom prst="rect">
            <a:avLst/>
          </a:prstGeom>
        </p:spPr>
      </p:pic>
      <p:pic>
        <p:nvPicPr>
          <p:cNvPr id="68" name="Picture 67">
            <a:extLst>
              <a:ext uri="{FF2B5EF4-FFF2-40B4-BE49-F238E27FC236}">
                <a16:creationId xmlns:a16="http://schemas.microsoft.com/office/drawing/2014/main" id="{9225080D-B106-A24B-90C3-6D64D20E41F9}"/>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530952" y="1831349"/>
            <a:ext cx="1224017" cy="151076"/>
          </a:xfrm>
          <a:prstGeom prst="rect">
            <a:avLst/>
          </a:prstGeom>
        </p:spPr>
      </p:pic>
      <p:pic>
        <p:nvPicPr>
          <p:cNvPr id="69" name="Picture 68">
            <a:extLst>
              <a:ext uri="{FF2B5EF4-FFF2-40B4-BE49-F238E27FC236}">
                <a16:creationId xmlns:a16="http://schemas.microsoft.com/office/drawing/2014/main" id="{4BE5E7B9-F7C3-7E40-BBF5-75B20218584A}"/>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882478" y="2219075"/>
            <a:ext cx="1065162" cy="574756"/>
          </a:xfrm>
          <a:prstGeom prst="rect">
            <a:avLst/>
          </a:prstGeom>
        </p:spPr>
      </p:pic>
      <p:pic>
        <p:nvPicPr>
          <p:cNvPr id="70" name="Picture 69">
            <a:extLst>
              <a:ext uri="{FF2B5EF4-FFF2-40B4-BE49-F238E27FC236}">
                <a16:creationId xmlns:a16="http://schemas.microsoft.com/office/drawing/2014/main" id="{90F09181-858E-CB40-B598-EEF6C23DBF5B}"/>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906841" y="1337404"/>
            <a:ext cx="974455" cy="300462"/>
          </a:xfrm>
          <a:prstGeom prst="rect">
            <a:avLst/>
          </a:prstGeom>
        </p:spPr>
      </p:pic>
      <p:pic>
        <p:nvPicPr>
          <p:cNvPr id="71" name="Picture 70">
            <a:extLst>
              <a:ext uri="{FF2B5EF4-FFF2-40B4-BE49-F238E27FC236}">
                <a16:creationId xmlns:a16="http://schemas.microsoft.com/office/drawing/2014/main" id="{00E7ABF1-C84E-6545-AC00-33BFFAFC95C3}"/>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6439744" y="2243396"/>
            <a:ext cx="1338749" cy="358576"/>
          </a:xfrm>
          <a:prstGeom prst="rect">
            <a:avLst/>
          </a:prstGeom>
        </p:spPr>
      </p:pic>
      <p:pic>
        <p:nvPicPr>
          <p:cNvPr id="72" name="Picture 71">
            <a:extLst>
              <a:ext uri="{FF2B5EF4-FFF2-40B4-BE49-F238E27FC236}">
                <a16:creationId xmlns:a16="http://schemas.microsoft.com/office/drawing/2014/main" id="{D141DBDF-4FBC-8641-ACBF-D22A65A7D179}"/>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7931883" y="1956748"/>
            <a:ext cx="924372" cy="177479"/>
          </a:xfrm>
          <a:prstGeom prst="rect">
            <a:avLst/>
          </a:prstGeom>
        </p:spPr>
      </p:pic>
      <p:sp>
        <p:nvSpPr>
          <p:cNvPr id="73" name="TextBox 72">
            <a:extLst>
              <a:ext uri="{FF2B5EF4-FFF2-40B4-BE49-F238E27FC236}">
                <a16:creationId xmlns:a16="http://schemas.microsoft.com/office/drawing/2014/main" id="{14899689-CE5C-9B4F-AF3E-6539394CA912}"/>
              </a:ext>
            </a:extLst>
          </p:cNvPr>
          <p:cNvSpPr txBox="1"/>
          <p:nvPr/>
        </p:nvSpPr>
        <p:spPr>
          <a:xfrm>
            <a:off x="4149627" y="2860803"/>
            <a:ext cx="832146" cy="553998"/>
          </a:xfrm>
          <a:prstGeom prst="rect">
            <a:avLst/>
          </a:prstGeom>
          <a:noFill/>
        </p:spPr>
        <p:txBody>
          <a:bodyPr wrap="square" rtlCol="0">
            <a:spAutoFit/>
          </a:bodyPr>
          <a:lstStyle/>
          <a:p>
            <a:pPr algn="ctr"/>
            <a:r>
              <a:rPr lang="en-US" sz="1000" dirty="0">
                <a:solidFill>
                  <a:schemeClr val="bg1"/>
                </a:solidFill>
              </a:rPr>
              <a:t>AWS </a:t>
            </a:r>
          </a:p>
          <a:p>
            <a:pPr algn="ctr"/>
            <a:r>
              <a:rPr lang="en-US" sz="1000" dirty="0">
                <a:solidFill>
                  <a:schemeClr val="bg1"/>
                </a:solidFill>
              </a:rPr>
              <a:t>Security Hub </a:t>
            </a:r>
          </a:p>
        </p:txBody>
      </p:sp>
      <p:sp>
        <p:nvSpPr>
          <p:cNvPr id="74" name="TextBox 73">
            <a:extLst>
              <a:ext uri="{FF2B5EF4-FFF2-40B4-BE49-F238E27FC236}">
                <a16:creationId xmlns:a16="http://schemas.microsoft.com/office/drawing/2014/main" id="{084FE294-0380-E14B-8196-E3B1E723950A}"/>
              </a:ext>
            </a:extLst>
          </p:cNvPr>
          <p:cNvSpPr txBox="1"/>
          <p:nvPr/>
        </p:nvSpPr>
        <p:spPr>
          <a:xfrm>
            <a:off x="5126380" y="2860803"/>
            <a:ext cx="889080" cy="553998"/>
          </a:xfrm>
          <a:prstGeom prst="rect">
            <a:avLst/>
          </a:prstGeom>
          <a:noFill/>
        </p:spPr>
        <p:txBody>
          <a:bodyPr wrap="square" rtlCol="0">
            <a:spAutoFit/>
          </a:bodyPr>
          <a:lstStyle/>
          <a:p>
            <a:pPr algn="ctr"/>
            <a:r>
              <a:rPr lang="en-US" sz="1000" dirty="0">
                <a:solidFill>
                  <a:schemeClr val="bg1"/>
                </a:solidFill>
              </a:rPr>
              <a:t>Amazon </a:t>
            </a:r>
          </a:p>
          <a:p>
            <a:pPr algn="ctr"/>
            <a:r>
              <a:rPr lang="en-US" sz="1000" dirty="0">
                <a:solidFill>
                  <a:schemeClr val="bg1"/>
                </a:solidFill>
              </a:rPr>
              <a:t>CloudWatch </a:t>
            </a:r>
          </a:p>
          <a:p>
            <a:pPr algn="ctr"/>
            <a:r>
              <a:rPr lang="en-US" sz="1000" dirty="0">
                <a:solidFill>
                  <a:schemeClr val="bg1"/>
                </a:solidFill>
              </a:rPr>
              <a:t>Events</a:t>
            </a:r>
          </a:p>
        </p:txBody>
      </p:sp>
      <p:cxnSp>
        <p:nvCxnSpPr>
          <p:cNvPr id="75" name="Straight Arrow Connector 74">
            <a:extLst>
              <a:ext uri="{FF2B5EF4-FFF2-40B4-BE49-F238E27FC236}">
                <a16:creationId xmlns:a16="http://schemas.microsoft.com/office/drawing/2014/main" id="{C388CEEA-3BD4-B445-AD33-78A0BC8E7A70}"/>
              </a:ext>
            </a:extLst>
          </p:cNvPr>
          <p:cNvCxnSpPr>
            <a:cxnSpLocks/>
          </p:cNvCxnSpPr>
          <p:nvPr/>
        </p:nvCxnSpPr>
        <p:spPr>
          <a:xfrm>
            <a:off x="4964348" y="2494735"/>
            <a:ext cx="266251" cy="0"/>
          </a:xfrm>
          <a:prstGeom prst="straightConnector1">
            <a:avLst/>
          </a:prstGeom>
          <a:ln w="5080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7" name="Graphic 76">
            <a:extLst>
              <a:ext uri="{FF2B5EF4-FFF2-40B4-BE49-F238E27FC236}">
                <a16:creationId xmlns:a16="http://schemas.microsoft.com/office/drawing/2014/main" id="{E98E0CF6-E3A2-FB4F-90B7-8BD2BA3C96A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245069" y="2177534"/>
            <a:ext cx="646760" cy="646760"/>
          </a:xfrm>
          <a:prstGeom prst="rect">
            <a:avLst/>
          </a:prstGeom>
        </p:spPr>
      </p:pic>
      <p:sp>
        <p:nvSpPr>
          <p:cNvPr id="78" name="TextBox 77">
            <a:extLst>
              <a:ext uri="{FF2B5EF4-FFF2-40B4-BE49-F238E27FC236}">
                <a16:creationId xmlns:a16="http://schemas.microsoft.com/office/drawing/2014/main" id="{14DAA01C-ADF3-0C40-8C94-9863994D4A9C}"/>
              </a:ext>
            </a:extLst>
          </p:cNvPr>
          <p:cNvSpPr txBox="1"/>
          <p:nvPr/>
        </p:nvSpPr>
        <p:spPr>
          <a:xfrm>
            <a:off x="5338696" y="3964499"/>
            <a:ext cx="623403" cy="553998"/>
          </a:xfrm>
          <a:prstGeom prst="rect">
            <a:avLst/>
          </a:prstGeom>
          <a:noFill/>
        </p:spPr>
        <p:txBody>
          <a:bodyPr wrap="square" rtlCol="0">
            <a:spAutoFit/>
          </a:bodyPr>
          <a:lstStyle/>
          <a:p>
            <a:pPr algn="ctr"/>
            <a:r>
              <a:rPr lang="en-US" sz="1000" dirty="0">
                <a:solidFill>
                  <a:schemeClr val="bg1"/>
                </a:solidFill>
              </a:rPr>
              <a:t>Event </a:t>
            </a:r>
          </a:p>
          <a:p>
            <a:pPr algn="ctr"/>
            <a:r>
              <a:rPr lang="en-US" sz="1000" dirty="0">
                <a:solidFill>
                  <a:schemeClr val="bg1"/>
                </a:solidFill>
              </a:rPr>
              <a:t>(event-</a:t>
            </a:r>
          </a:p>
          <a:p>
            <a:pPr algn="ctr"/>
            <a:r>
              <a:rPr lang="en-US" sz="1000" dirty="0">
                <a:solidFill>
                  <a:schemeClr val="bg1"/>
                </a:solidFill>
              </a:rPr>
              <a:t>based)</a:t>
            </a:r>
          </a:p>
        </p:txBody>
      </p:sp>
      <p:pic>
        <p:nvPicPr>
          <p:cNvPr id="79" name="Graphic 78">
            <a:extLst>
              <a:ext uri="{FF2B5EF4-FFF2-40B4-BE49-F238E27FC236}">
                <a16:creationId xmlns:a16="http://schemas.microsoft.com/office/drawing/2014/main" id="{4F00FAF9-0BE6-BF41-A1B5-0A73D26254A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388518" y="3430008"/>
            <a:ext cx="469900" cy="469900"/>
          </a:xfrm>
          <a:prstGeom prst="rect">
            <a:avLst/>
          </a:prstGeom>
        </p:spPr>
      </p:pic>
      <p:pic>
        <p:nvPicPr>
          <p:cNvPr id="80" name="Graphic 79">
            <a:extLst>
              <a:ext uri="{FF2B5EF4-FFF2-40B4-BE49-F238E27FC236}">
                <a16:creationId xmlns:a16="http://schemas.microsoft.com/office/drawing/2014/main" id="{56B9A70B-C7C1-5243-81E9-13794A674F8C}"/>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278748" y="2164639"/>
            <a:ext cx="658093" cy="658093"/>
          </a:xfrm>
          <a:prstGeom prst="rect">
            <a:avLst/>
          </a:prstGeom>
        </p:spPr>
      </p:pic>
      <p:cxnSp>
        <p:nvCxnSpPr>
          <p:cNvPr id="81" name="Straight Arrow Connector 80">
            <a:extLst>
              <a:ext uri="{FF2B5EF4-FFF2-40B4-BE49-F238E27FC236}">
                <a16:creationId xmlns:a16="http://schemas.microsoft.com/office/drawing/2014/main" id="{B4A10CEE-35A2-6148-913E-45F229DDC374}"/>
              </a:ext>
            </a:extLst>
          </p:cNvPr>
          <p:cNvCxnSpPr>
            <a:cxnSpLocks/>
          </p:cNvCxnSpPr>
          <p:nvPr/>
        </p:nvCxnSpPr>
        <p:spPr>
          <a:xfrm>
            <a:off x="3902626" y="2494735"/>
            <a:ext cx="266251" cy="0"/>
          </a:xfrm>
          <a:prstGeom prst="straightConnector1">
            <a:avLst/>
          </a:prstGeom>
          <a:ln w="5080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E48D693-F988-F74D-9E0A-65A7999E6239}"/>
              </a:ext>
            </a:extLst>
          </p:cNvPr>
          <p:cNvCxnSpPr>
            <a:cxnSpLocks/>
          </p:cNvCxnSpPr>
          <p:nvPr/>
        </p:nvCxnSpPr>
        <p:spPr>
          <a:xfrm>
            <a:off x="6073670" y="2482594"/>
            <a:ext cx="266251" cy="0"/>
          </a:xfrm>
          <a:prstGeom prst="straightConnector1">
            <a:avLst/>
          </a:prstGeom>
          <a:ln w="5080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086BB206-C857-AC43-A138-F1173F5829A0}"/>
              </a:ext>
            </a:extLst>
          </p:cNvPr>
          <p:cNvSpPr txBox="1"/>
          <p:nvPr/>
        </p:nvSpPr>
        <p:spPr>
          <a:xfrm>
            <a:off x="122014" y="828318"/>
            <a:ext cx="3941330" cy="350865"/>
          </a:xfrm>
          <a:prstGeom prst="rect">
            <a:avLst/>
          </a:prstGeom>
          <a:noFill/>
          <a:ln>
            <a:noFill/>
          </a:ln>
        </p:spPr>
        <p:txBody>
          <a:bodyPr wrap="square" lIns="114300" tIns="91440" rIns="114300" bIns="91440" rtlCol="0">
            <a:spAutoFit/>
          </a:bodyPr>
          <a:lstStyle/>
          <a:p>
            <a:pPr>
              <a:lnSpc>
                <a:spcPct val="90000"/>
              </a:lnSpc>
              <a:spcAft>
                <a:spcPts val="1125"/>
              </a:spcAft>
            </a:pP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Forwarding findings into AWS Security Hub</a:t>
            </a:r>
          </a:p>
        </p:txBody>
      </p:sp>
      <p:pic>
        <p:nvPicPr>
          <p:cNvPr id="8" name="Picture 7">
            <a:extLst>
              <a:ext uri="{FF2B5EF4-FFF2-40B4-BE49-F238E27FC236}">
                <a16:creationId xmlns:a16="http://schemas.microsoft.com/office/drawing/2014/main" id="{2475D7C0-84F4-8D4F-880B-3666C26B4DFC}"/>
              </a:ext>
            </a:extLst>
          </p:cNvPr>
          <p:cNvPicPr>
            <a:picLocks noChangeAspect="1"/>
          </p:cNvPicPr>
          <p:nvPr/>
        </p:nvPicPr>
        <p:blipFill>
          <a:blip r:embed="rId40"/>
          <a:stretch>
            <a:fillRect/>
          </a:stretch>
        </p:blipFill>
        <p:spPr>
          <a:xfrm>
            <a:off x="7786264" y="2934523"/>
            <a:ext cx="1159668" cy="1159668"/>
          </a:xfrm>
          <a:prstGeom prst="rect">
            <a:avLst/>
          </a:prstGeom>
        </p:spPr>
      </p:pic>
      <p:pic>
        <p:nvPicPr>
          <p:cNvPr id="65" name="Picture 64">
            <a:extLst>
              <a:ext uri="{FF2B5EF4-FFF2-40B4-BE49-F238E27FC236}">
                <a16:creationId xmlns:a16="http://schemas.microsoft.com/office/drawing/2014/main" id="{940CC6F2-FD09-074A-83A2-1FF83C88FFD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210350" y="3732344"/>
            <a:ext cx="1198274" cy="379421"/>
          </a:xfrm>
          <a:prstGeom prst="rect">
            <a:avLst/>
          </a:prstGeom>
        </p:spPr>
      </p:pic>
    </p:spTree>
    <p:extLst>
      <p:ext uri="{BB962C8B-B14F-4D97-AF65-F5344CB8AC3E}">
        <p14:creationId xmlns:p14="http://schemas.microsoft.com/office/powerpoint/2010/main" val="1338498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3"/>
                                        </p:tgtEl>
                                      </p:cBhvr>
                                    </p:animEffect>
                                    <p:animScale>
                                      <p:cBhvr>
                                        <p:cTn id="7" dur="250" autoRev="1" fill="hold"/>
                                        <p:tgtEl>
                                          <p:spTgt spid="8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0D02-96F6-7047-92BF-32BDF3D35AD1}"/>
              </a:ext>
            </a:extLst>
          </p:cNvPr>
          <p:cNvSpPr>
            <a:spLocks noGrp="1"/>
          </p:cNvSpPr>
          <p:nvPr>
            <p:ph type="title"/>
          </p:nvPr>
        </p:nvSpPr>
        <p:spPr/>
        <p:txBody>
          <a:bodyPr/>
          <a:lstStyle/>
          <a:p>
            <a:r>
              <a:rPr lang="en-US" dirty="0"/>
              <a:t>Custom Actions on Findings</a:t>
            </a:r>
          </a:p>
        </p:txBody>
      </p:sp>
      <p:pic>
        <p:nvPicPr>
          <p:cNvPr id="5" name="Picture 4">
            <a:extLst>
              <a:ext uri="{FF2B5EF4-FFF2-40B4-BE49-F238E27FC236}">
                <a16:creationId xmlns:a16="http://schemas.microsoft.com/office/drawing/2014/main" id="{770432EB-2B08-3043-B647-8505CC93565F}"/>
              </a:ext>
            </a:extLst>
          </p:cNvPr>
          <p:cNvPicPr>
            <a:picLocks noChangeAspect="1"/>
          </p:cNvPicPr>
          <p:nvPr/>
        </p:nvPicPr>
        <p:blipFill>
          <a:blip r:embed="rId3"/>
          <a:stretch>
            <a:fillRect/>
          </a:stretch>
        </p:blipFill>
        <p:spPr>
          <a:xfrm>
            <a:off x="149527" y="1172718"/>
            <a:ext cx="8844945" cy="2798064"/>
          </a:xfrm>
          <a:prstGeom prst="rect">
            <a:avLst/>
          </a:prstGeom>
        </p:spPr>
      </p:pic>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719C5526-1CB5-AA42-A5D6-DF48FF54E122}"/>
                  </a:ext>
                </a:extLst>
              </p14:cNvPr>
              <p14:cNvContentPartPr/>
              <p14:nvPr/>
            </p14:nvContentPartPr>
            <p14:xfrm>
              <a:off x="7103520" y="1910088"/>
              <a:ext cx="1196640" cy="1301400"/>
            </p14:xfrm>
          </p:contentPart>
        </mc:Choice>
        <mc:Fallback xmlns="">
          <p:pic>
            <p:nvPicPr>
              <p:cNvPr id="23" name="Ink 22">
                <a:extLst>
                  <a:ext uri="{FF2B5EF4-FFF2-40B4-BE49-F238E27FC236}">
                    <a16:creationId xmlns:a16="http://schemas.microsoft.com/office/drawing/2014/main" id="{719C5526-1CB5-AA42-A5D6-DF48FF54E122}"/>
                  </a:ext>
                </a:extLst>
              </p:cNvPr>
              <p:cNvPicPr/>
              <p:nvPr/>
            </p:nvPicPr>
            <p:blipFill>
              <a:blip r:embed="rId5"/>
              <a:stretch>
                <a:fillRect/>
              </a:stretch>
            </p:blipFill>
            <p:spPr>
              <a:xfrm>
                <a:off x="7094880" y="1901448"/>
                <a:ext cx="1214280" cy="1319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F8C7EE46-6F28-2E40-BF43-36CA6874A8D4}"/>
                  </a:ext>
                </a:extLst>
              </p14:cNvPr>
              <p14:cNvContentPartPr/>
              <p14:nvPr/>
            </p14:nvContentPartPr>
            <p14:xfrm>
              <a:off x="5044320" y="813528"/>
              <a:ext cx="2081880" cy="1223280"/>
            </p14:xfrm>
          </p:contentPart>
        </mc:Choice>
        <mc:Fallback xmlns="">
          <p:pic>
            <p:nvPicPr>
              <p:cNvPr id="24" name="Ink 23">
                <a:extLst>
                  <a:ext uri="{FF2B5EF4-FFF2-40B4-BE49-F238E27FC236}">
                    <a16:creationId xmlns:a16="http://schemas.microsoft.com/office/drawing/2014/main" id="{F8C7EE46-6F28-2E40-BF43-36CA6874A8D4}"/>
                  </a:ext>
                </a:extLst>
              </p:cNvPr>
              <p:cNvPicPr/>
              <p:nvPr/>
            </p:nvPicPr>
            <p:blipFill>
              <a:blip r:embed="rId7"/>
              <a:stretch>
                <a:fillRect/>
              </a:stretch>
            </p:blipFill>
            <p:spPr>
              <a:xfrm>
                <a:off x="5035680" y="804888"/>
                <a:ext cx="2099520" cy="1240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B51EF34B-05D9-C446-8084-48C0C0229B1D}"/>
                  </a:ext>
                </a:extLst>
              </p14:cNvPr>
              <p14:cNvContentPartPr/>
              <p14:nvPr/>
            </p14:nvContentPartPr>
            <p14:xfrm>
              <a:off x="6890040" y="1846368"/>
              <a:ext cx="230040" cy="222120"/>
            </p14:xfrm>
          </p:contentPart>
        </mc:Choice>
        <mc:Fallback xmlns="">
          <p:pic>
            <p:nvPicPr>
              <p:cNvPr id="27" name="Ink 26">
                <a:extLst>
                  <a:ext uri="{FF2B5EF4-FFF2-40B4-BE49-F238E27FC236}">
                    <a16:creationId xmlns:a16="http://schemas.microsoft.com/office/drawing/2014/main" id="{B51EF34B-05D9-C446-8084-48C0C0229B1D}"/>
                  </a:ext>
                </a:extLst>
              </p:cNvPr>
              <p:cNvPicPr/>
              <p:nvPr/>
            </p:nvPicPr>
            <p:blipFill>
              <a:blip r:embed="rId9"/>
              <a:stretch>
                <a:fillRect/>
              </a:stretch>
            </p:blipFill>
            <p:spPr>
              <a:xfrm>
                <a:off x="6881400" y="1837728"/>
                <a:ext cx="2476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6B5E3723-370C-8E49-A0B2-0193F315FC8E}"/>
                  </a:ext>
                </a:extLst>
              </p14:cNvPr>
              <p14:cNvContentPartPr/>
              <p14:nvPr/>
            </p14:nvContentPartPr>
            <p14:xfrm>
              <a:off x="6198840" y="-1425672"/>
              <a:ext cx="360" cy="360"/>
            </p14:xfrm>
          </p:contentPart>
        </mc:Choice>
        <mc:Fallback xmlns="">
          <p:pic>
            <p:nvPicPr>
              <p:cNvPr id="30" name="Ink 29">
                <a:extLst>
                  <a:ext uri="{FF2B5EF4-FFF2-40B4-BE49-F238E27FC236}">
                    <a16:creationId xmlns:a16="http://schemas.microsoft.com/office/drawing/2014/main" id="{6B5E3723-370C-8E49-A0B2-0193F315FC8E}"/>
                  </a:ext>
                </a:extLst>
              </p:cNvPr>
              <p:cNvPicPr/>
              <p:nvPr/>
            </p:nvPicPr>
            <p:blipFill>
              <a:blip r:embed="rId11"/>
              <a:stretch>
                <a:fillRect/>
              </a:stretch>
            </p:blipFill>
            <p:spPr>
              <a:xfrm>
                <a:off x="6189840" y="-1434672"/>
                <a:ext cx="18000" cy="18000"/>
              </a:xfrm>
              <a:prstGeom prst="rect">
                <a:avLst/>
              </a:prstGeom>
            </p:spPr>
          </p:pic>
        </mc:Fallback>
      </mc:AlternateContent>
    </p:spTree>
    <p:extLst>
      <p:ext uri="{BB962C8B-B14F-4D97-AF65-F5344CB8AC3E}">
        <p14:creationId xmlns:p14="http://schemas.microsoft.com/office/powerpoint/2010/main" val="1629941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0D02-96F6-7047-92BF-32BDF3D35AD1}"/>
              </a:ext>
            </a:extLst>
          </p:cNvPr>
          <p:cNvSpPr>
            <a:spLocks noGrp="1"/>
          </p:cNvSpPr>
          <p:nvPr>
            <p:ph type="title"/>
          </p:nvPr>
        </p:nvSpPr>
        <p:spPr/>
        <p:txBody>
          <a:bodyPr/>
          <a:lstStyle/>
          <a:p>
            <a:r>
              <a:rPr lang="en-US" dirty="0"/>
              <a:t>Custom Actions: How to create using Cloud Custodian</a:t>
            </a:r>
          </a:p>
        </p:txBody>
      </p:sp>
      <p:pic>
        <p:nvPicPr>
          <p:cNvPr id="5" name="Picture 4">
            <a:extLst>
              <a:ext uri="{FF2B5EF4-FFF2-40B4-BE49-F238E27FC236}">
                <a16:creationId xmlns:a16="http://schemas.microsoft.com/office/drawing/2014/main" id="{15848966-EB52-0F4F-9BAD-F444A0C9DED4}"/>
              </a:ext>
            </a:extLst>
          </p:cNvPr>
          <p:cNvPicPr>
            <a:picLocks noChangeAspect="1"/>
          </p:cNvPicPr>
          <p:nvPr/>
        </p:nvPicPr>
        <p:blipFill>
          <a:blip r:embed="rId3"/>
          <a:stretch>
            <a:fillRect/>
          </a:stretch>
        </p:blipFill>
        <p:spPr>
          <a:xfrm>
            <a:off x="638521" y="673217"/>
            <a:ext cx="7866957" cy="4151768"/>
          </a:xfrm>
          <a:prstGeom prst="rect">
            <a:avLst/>
          </a:prstGeom>
        </p:spPr>
      </p:pic>
    </p:spTree>
    <p:extLst>
      <p:ext uri="{BB962C8B-B14F-4D97-AF65-F5344CB8AC3E}">
        <p14:creationId xmlns:p14="http://schemas.microsoft.com/office/powerpoint/2010/main" val="518236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0D02-96F6-7047-92BF-32BDF3D35AD1}"/>
              </a:ext>
            </a:extLst>
          </p:cNvPr>
          <p:cNvSpPr>
            <a:spLocks noGrp="1"/>
          </p:cNvSpPr>
          <p:nvPr>
            <p:ph type="title"/>
          </p:nvPr>
        </p:nvSpPr>
        <p:spPr/>
        <p:txBody>
          <a:bodyPr>
            <a:normAutofit fontScale="90000"/>
          </a:bodyPr>
          <a:lstStyle/>
          <a:p>
            <a:r>
              <a:rPr lang="en-US" dirty="0"/>
              <a:t>Security Hub generated CW Events with Automated Remediation by Cloud Custodian</a:t>
            </a:r>
          </a:p>
        </p:txBody>
      </p:sp>
      <p:pic>
        <p:nvPicPr>
          <p:cNvPr id="5" name="Picture 4">
            <a:extLst>
              <a:ext uri="{FF2B5EF4-FFF2-40B4-BE49-F238E27FC236}">
                <a16:creationId xmlns:a16="http://schemas.microsoft.com/office/drawing/2014/main" id="{67E57E14-7230-7E42-9EE5-E9EA8329596F}"/>
              </a:ext>
            </a:extLst>
          </p:cNvPr>
          <p:cNvPicPr>
            <a:picLocks noChangeAspect="1"/>
          </p:cNvPicPr>
          <p:nvPr/>
        </p:nvPicPr>
        <p:blipFill>
          <a:blip r:embed="rId2"/>
          <a:stretch>
            <a:fillRect/>
          </a:stretch>
        </p:blipFill>
        <p:spPr>
          <a:xfrm>
            <a:off x="245990" y="903595"/>
            <a:ext cx="8561221" cy="3723269"/>
          </a:xfrm>
          <a:prstGeom prst="rect">
            <a:avLst/>
          </a:prstGeom>
        </p:spPr>
      </p:pic>
    </p:spTree>
    <p:extLst>
      <p:ext uri="{BB962C8B-B14F-4D97-AF65-F5344CB8AC3E}">
        <p14:creationId xmlns:p14="http://schemas.microsoft.com/office/powerpoint/2010/main" val="20661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Workshop Details</a:t>
            </a:r>
          </a:p>
        </p:txBody>
      </p:sp>
      <p:sp>
        <p:nvSpPr>
          <p:cNvPr id="10" name="Content Placeholder 9"/>
          <p:cNvSpPr>
            <a:spLocks noGrp="1"/>
          </p:cNvSpPr>
          <p:nvPr>
            <p:ph idx="1"/>
          </p:nvPr>
        </p:nvSpPr>
        <p:spPr>
          <a:xfrm>
            <a:off x="340593" y="1009332"/>
            <a:ext cx="8536953" cy="3553926"/>
          </a:xfrm>
        </p:spPr>
        <p:txBody>
          <a:bodyPr>
            <a:normAutofit fontScale="92500" lnSpcReduction="10000"/>
          </a:bodyPr>
          <a:lstStyle/>
          <a:p>
            <a:pPr>
              <a:buFont typeface="+mj-lt"/>
              <a:buAutoNum type="arabicPeriod"/>
            </a:pPr>
            <a:r>
              <a:rPr lang="en-US" dirty="0"/>
              <a:t>Browse to </a:t>
            </a:r>
            <a:r>
              <a:rPr lang="en-US" dirty="0">
                <a:hlinkClick r:id="rId3"/>
              </a:rPr>
              <a:t>https://dashboard.eventengine.run</a:t>
            </a:r>
            <a:r>
              <a:rPr lang="en-US" dirty="0"/>
              <a:t> or </a:t>
            </a:r>
            <a:r>
              <a:rPr lang="en-US" dirty="0">
                <a:hlinkClick r:id="rId4"/>
              </a:rPr>
              <a:t>http://</a:t>
            </a:r>
            <a:r>
              <a:rPr lang="en-US" dirty="0" err="1">
                <a:hlinkClick r:id="rId4"/>
              </a:rPr>
              <a:t>bit.ly</a:t>
            </a:r>
            <a:r>
              <a:rPr lang="en-US" dirty="0">
                <a:hlinkClick r:id="rId4"/>
              </a:rPr>
              <a:t>/2r9lNg2</a:t>
            </a:r>
            <a:endParaRPr lang="en-US" dirty="0"/>
          </a:p>
          <a:p>
            <a:pPr>
              <a:buFont typeface="+mj-lt"/>
              <a:buAutoNum type="arabicPeriod"/>
            </a:pPr>
            <a:r>
              <a:rPr lang="en-US" dirty="0"/>
              <a:t>Enter the 12 digit hash code given to you </a:t>
            </a:r>
          </a:p>
          <a:p>
            <a:pPr>
              <a:buFont typeface="+mj-lt"/>
              <a:buAutoNum type="arabicPeriod"/>
            </a:pPr>
            <a:r>
              <a:rPr lang="en-US" dirty="0"/>
              <a:t>Click the green “Proceed” button</a:t>
            </a:r>
          </a:p>
          <a:p>
            <a:pPr>
              <a:buFont typeface="+mj-lt"/>
              <a:buAutoNum type="arabicPeriod"/>
            </a:pPr>
            <a:r>
              <a:rPr lang="en-US" dirty="0"/>
              <a:t>When the User Dashboard page appears, click on the “AWS Console” button.</a:t>
            </a:r>
          </a:p>
          <a:p>
            <a:pPr>
              <a:buFont typeface="+mj-lt"/>
              <a:buAutoNum type="arabicPeriod"/>
            </a:pPr>
            <a:r>
              <a:rPr lang="en-US" dirty="0"/>
              <a:t>On the “AWS Console Login” popup window, click “Open AWS Console” which opens up a new browser tab into a AWS account for you to use for this workshop.  </a:t>
            </a:r>
          </a:p>
          <a:p>
            <a:pPr lvl="1">
              <a:buFont typeface="+mj-lt"/>
              <a:buAutoNum type="arabicPeriod"/>
            </a:pPr>
            <a:r>
              <a:rPr lang="en-US" dirty="0"/>
              <a:t>Note, All data and resources in this account will be deleted at the end of the workshop.</a:t>
            </a:r>
          </a:p>
          <a:p>
            <a:pPr>
              <a:buFont typeface="+mj-lt"/>
              <a:buAutoNum type="arabicPeriod"/>
            </a:pPr>
            <a:r>
              <a:rPr lang="en-US" dirty="0"/>
              <a:t>Open a new browser window/tab to follow the directions at </a:t>
            </a:r>
            <a:r>
              <a:rPr lang="en-US" dirty="0">
                <a:hlinkClick r:id="rId5"/>
              </a:rPr>
              <a:t>http://bit.ly/2NENDZT</a:t>
            </a:r>
            <a:r>
              <a:rPr lang="en-US" dirty="0"/>
              <a:t> which links to </a:t>
            </a:r>
            <a:r>
              <a:rPr lang="en-US" dirty="0">
                <a:hlinkClick r:id="rId6"/>
              </a:rPr>
              <a:t>https://github.com/FireballDWF/securityhub-remediations/blob/master/docs/index.md</a:t>
            </a:r>
            <a:endParaRPr lang="en-US" dirty="0"/>
          </a:p>
          <a:p>
            <a:pPr>
              <a:buFont typeface="+mj-lt"/>
              <a:buAutoNum type="arabicPeriod"/>
            </a:pPr>
            <a:r>
              <a:rPr lang="en-US" dirty="0"/>
              <a:t>Read the page down, skip over the Presentation deck link.</a:t>
            </a:r>
          </a:p>
          <a:p>
            <a:pPr>
              <a:buFont typeface="+mj-lt"/>
              <a:buAutoNum type="arabicPeriod"/>
            </a:pPr>
            <a:r>
              <a:rPr lang="en-US" dirty="0"/>
              <a:t>Open the first module as a new tab.  Repeat for each module, stop after #6</a:t>
            </a:r>
          </a:p>
          <a:p>
            <a:pPr>
              <a:buFont typeface="+mj-lt"/>
              <a:buAutoNum type="arabicPeriod"/>
            </a:pPr>
            <a:endParaRPr lang="en-US" dirty="0">
              <a:solidFill>
                <a:srgbClr val="FFC000"/>
              </a:solidFill>
            </a:endParaRPr>
          </a:p>
        </p:txBody>
      </p:sp>
      <p:sp>
        <p:nvSpPr>
          <p:cNvPr id="3" name="TextBox 2">
            <a:extLst>
              <a:ext uri="{FF2B5EF4-FFF2-40B4-BE49-F238E27FC236}">
                <a16:creationId xmlns:a16="http://schemas.microsoft.com/office/drawing/2014/main" id="{C39AB136-C26F-7741-8B34-22C4F042A84E}"/>
              </a:ext>
            </a:extLst>
          </p:cNvPr>
          <p:cNvSpPr txBox="1"/>
          <p:nvPr/>
        </p:nvSpPr>
        <p:spPr>
          <a:xfrm>
            <a:off x="1072444" y="46284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2823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1_Office Theme">
  <a:themeElements>
    <a:clrScheme name="Custom 1">
      <a:dk1>
        <a:srgbClr val="414042"/>
      </a:dk1>
      <a:lt1>
        <a:srgbClr val="FFFFFF"/>
      </a:lt1>
      <a:dk2>
        <a:srgbClr val="414042"/>
      </a:dk2>
      <a:lt2>
        <a:srgbClr val="EEECE1"/>
      </a:lt2>
      <a:accent1>
        <a:srgbClr val="FAA634"/>
      </a:accent1>
      <a:accent2>
        <a:srgbClr val="146EB4"/>
      </a:accent2>
      <a:accent3>
        <a:srgbClr val="A4D7F4"/>
      </a:accent3>
      <a:accent4>
        <a:srgbClr val="347F46"/>
      </a:accent4>
      <a:accent5>
        <a:srgbClr val="FCDD51"/>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14770</TotalTime>
  <Words>787</Words>
  <Application>Microsoft Macintosh PowerPoint</Application>
  <PresentationFormat>On-screen Show (16:9)</PresentationFormat>
  <Paragraphs>83</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Amazon Ember</vt:lpstr>
      <vt:lpstr>Arial</vt:lpstr>
      <vt:lpstr>Calibri</vt:lpstr>
      <vt:lpstr>1_Office Theme</vt:lpstr>
      <vt:lpstr>Security Hub Automated Remediations Workshop</vt:lpstr>
      <vt:lpstr>Problem statement</vt:lpstr>
      <vt:lpstr>AWS Security Hub overview</vt:lpstr>
      <vt:lpstr>Customizable response and remediation actions</vt:lpstr>
      <vt:lpstr>Partner integrations</vt:lpstr>
      <vt:lpstr>Custom Actions on Findings</vt:lpstr>
      <vt:lpstr>Custom Actions: How to create using Cloud Custodian</vt:lpstr>
      <vt:lpstr>Security Hub generated CW Events with Automated Remediation by Cloud Custodian</vt:lpstr>
      <vt:lpstr>Workshop Details</vt:lpstr>
      <vt:lpstr>PowerPoint Presentation</vt:lpstr>
    </vt:vector>
  </TitlesOfParts>
  <Manager/>
  <Company>Amazon.com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Hub Automated Remediations Workshop</dc:title>
  <dc:subject/>
  <dc:creator>David Filiatrault</dc:creator>
  <cp:keywords/>
  <dc:description/>
  <cp:lastModifiedBy>David Filiatrault</cp:lastModifiedBy>
  <cp:revision>295</cp:revision>
  <dcterms:created xsi:type="dcterms:W3CDTF">2012-10-09T16:32:19Z</dcterms:created>
  <dcterms:modified xsi:type="dcterms:W3CDTF">2020-02-17T00:05:54Z</dcterms:modified>
  <cp:category/>
</cp:coreProperties>
</file>