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1"/>
  </p:notesMasterIdLst>
  <p:sldIdLst>
    <p:sldId id="256" r:id="rId3"/>
    <p:sldId id="277" r:id="rId4"/>
    <p:sldId id="301" r:id="rId5"/>
    <p:sldId id="258" r:id="rId6"/>
    <p:sldId id="259" r:id="rId7"/>
    <p:sldId id="260" r:id="rId8"/>
    <p:sldId id="278" r:id="rId9"/>
    <p:sldId id="261" r:id="rId10"/>
    <p:sldId id="298" r:id="rId11"/>
    <p:sldId id="299" r:id="rId12"/>
    <p:sldId id="300" r:id="rId13"/>
    <p:sldId id="279" r:id="rId14"/>
    <p:sldId id="280" r:id="rId15"/>
    <p:sldId id="283" r:id="rId16"/>
    <p:sldId id="287" r:id="rId17"/>
    <p:sldId id="288" r:id="rId18"/>
    <p:sldId id="289" r:id="rId19"/>
    <p:sldId id="295" r:id="rId20"/>
    <p:sldId id="296" r:id="rId21"/>
    <p:sldId id="263" r:id="rId22"/>
    <p:sldId id="264" r:id="rId23"/>
    <p:sldId id="302" r:id="rId24"/>
    <p:sldId id="265" r:id="rId25"/>
    <p:sldId id="266" r:id="rId26"/>
    <p:sldId id="267" r:id="rId27"/>
    <p:sldId id="268" r:id="rId28"/>
    <p:sldId id="269" r:id="rId29"/>
    <p:sldId id="270" r:id="rId30"/>
    <p:sldId id="271" r:id="rId31"/>
    <p:sldId id="272" r:id="rId32"/>
    <p:sldId id="273" r:id="rId33"/>
    <p:sldId id="274" r:id="rId34"/>
    <p:sldId id="275" r:id="rId35"/>
    <p:sldId id="311" r:id="rId36"/>
    <p:sldId id="312" r:id="rId37"/>
    <p:sldId id="313" r:id="rId38"/>
    <p:sldId id="314" r:id="rId39"/>
    <p:sldId id="315" r:id="rId40"/>
    <p:sldId id="316" r:id="rId41"/>
    <p:sldId id="317" r:id="rId42"/>
    <p:sldId id="307" r:id="rId43"/>
    <p:sldId id="308" r:id="rId44"/>
    <p:sldId id="309" r:id="rId45"/>
    <p:sldId id="310" r:id="rId46"/>
    <p:sldId id="303" r:id="rId47"/>
    <p:sldId id="304" r:id="rId48"/>
    <p:sldId id="305"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68B98D-A7E1-ED4E-9A82-0692A8E7B148}">
          <p14:sldIdLst>
            <p14:sldId id="256"/>
            <p14:sldId id="277"/>
            <p14:sldId id="301"/>
          </p14:sldIdLst>
        </p14:section>
        <p14:section name="k8s-concepts" id="{6F44D6F6-3CAA-DD46-B70E-511108B95217}">
          <p14:sldIdLst>
            <p14:sldId id="258"/>
            <p14:sldId id="259"/>
            <p14:sldId id="260"/>
          </p14:sldIdLst>
        </p14:section>
        <p14:section name="cluster-deployments" id="{EDAA46CF-5A91-4648-8A10-B18718A6FC78}">
          <p14:sldIdLst>
            <p14:sldId id="278"/>
            <p14:sldId id="261"/>
            <p14:sldId id="298"/>
            <p14:sldId id="299"/>
            <p14:sldId id="300"/>
            <p14:sldId id="279"/>
            <p14:sldId id="280"/>
            <p14:sldId id="283"/>
            <p14:sldId id="287"/>
            <p14:sldId id="288"/>
            <p14:sldId id="289"/>
            <p14:sldId id="295"/>
            <p14:sldId id="296"/>
            <p14:sldId id="263"/>
            <p14:sldId id="264"/>
            <p14:sldId id="302"/>
          </p14:sldIdLst>
        </p14:section>
        <p14:section name="networking" id="{E033D0C8-2CD3-0E49-970F-0B9A0A9C1D0D}">
          <p14:sldIdLst>
            <p14:sldId id="265"/>
            <p14:sldId id="266"/>
            <p14:sldId id="267"/>
            <p14:sldId id="268"/>
            <p14:sldId id="269"/>
            <p14:sldId id="270"/>
            <p14:sldId id="271"/>
            <p14:sldId id="272"/>
            <p14:sldId id="273"/>
            <p14:sldId id="274"/>
            <p14:sldId id="275"/>
          </p14:sldIdLst>
        </p14:section>
        <p14:section name="service-discovery" id="{6DD9F04F-576F-6841-A270-483016AB5FF0}">
          <p14:sldIdLst>
            <p14:sldId id="311"/>
            <p14:sldId id="312"/>
            <p14:sldId id="313"/>
            <p14:sldId id="314"/>
            <p14:sldId id="315"/>
            <p14:sldId id="316"/>
            <p14:sldId id="317"/>
          </p14:sldIdLst>
        </p14:section>
        <p14:section name="service-mesh" id="{6627BAE6-2CA9-C64C-9267-59D716D60470}">
          <p14:sldIdLst>
            <p14:sldId id="307"/>
            <p14:sldId id="308"/>
            <p14:sldId id="309"/>
            <p14:sldId id="310"/>
          </p14:sldIdLst>
        </p14:section>
        <p14:section name="distributed-tracing" id="{9A230509-A748-7E4D-A5AB-634DC00BFDFD}">
          <p14:sldIdLst>
            <p14:sldId id="303"/>
            <p14:sldId id="304"/>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3"/>
    <p:restoredTop sz="87088"/>
  </p:normalViewPr>
  <p:slideViewPr>
    <p:cSldViewPr snapToGrid="0" snapToObjects="1">
      <p:cViewPr>
        <p:scale>
          <a:sx n="90" d="100"/>
          <a:sy n="90" d="100"/>
        </p:scale>
        <p:origin x="140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A8CF-3BAC-A64F-85D8-2B6F3ABA07E1}" type="datetimeFigureOut">
              <a:rPr lang="en-US" smtClean="0"/>
              <a:t>11/13/17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10E64-C08A-C344-8CA5-3F1F2B70EB1F}" type="slidenum">
              <a:rPr lang="en-US" smtClean="0"/>
              <a:t>‹#›</a:t>
            </a:fld>
            <a:endParaRPr lang="en-US"/>
          </a:p>
        </p:txBody>
      </p:sp>
    </p:spTree>
    <p:extLst>
      <p:ext uri="{BB962C8B-B14F-4D97-AF65-F5344CB8AC3E}">
        <p14:creationId xmlns:p14="http://schemas.microsoft.com/office/powerpoint/2010/main" val="84537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ithub.com/heptio/aws-quickstart/tree/master/packer" TargetMode="External"/><Relationship Id="rId4" Type="http://schemas.openxmlformats.org/officeDocument/2006/relationships/hyperlink" Target="http://docs.aws.amazon.com/AWSEC2/latest/UserGuide/AMIs.html" TargetMode="External"/><Relationship Id="rId5" Type="http://schemas.openxmlformats.org/officeDocument/2006/relationships/hyperlink" Target="http://kubernetes.io/docs/getting-started-guides/kubeadm/" TargetMode="External"/><Relationship Id="rId6" Type="http://schemas.openxmlformats.org/officeDocument/2006/relationships/hyperlink" Target="https://www.docker.com/" TargetMode="External"/><Relationship Id="rId7" Type="http://schemas.openxmlformats.org/officeDocument/2006/relationships/hyperlink" Target="https://www.projectcalico.org/calico-networking-for-kubernetes/" TargetMode="External"/><Relationship Id="rId8" Type="http://schemas.openxmlformats.org/officeDocument/2006/relationships/hyperlink" Target="https://github.com/weaveworks-experiments/weave-kub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educate the community, this</a:t>
            </a:r>
            <a:r>
              <a:rPr lang="en-US" baseline="0" dirty="0" smtClean="0"/>
              <a:t> ecosystem from developer, operations perspective or just generally around k8s. </a:t>
            </a:r>
          </a:p>
          <a:p>
            <a:r>
              <a:rPr lang="en-US" baseline="0" dirty="0" smtClean="0"/>
              <a:t>Its designed to be very informative and educational, to drive the learning in iterative fashion. </a:t>
            </a:r>
          </a:p>
          <a:p>
            <a:r>
              <a:rPr lang="en-US" baseline="0" dirty="0" smtClean="0"/>
              <a:t>If you have basic understanding of Docker and AWS in general, you are good to get started with this workshop</a:t>
            </a:r>
          </a:p>
          <a:p>
            <a:r>
              <a:rPr lang="en-US" baseline="0" dirty="0" smtClean="0"/>
              <a:t>All of the content is available on </a:t>
            </a:r>
            <a:r>
              <a:rPr lang="en-US" baseline="0" dirty="0" err="1" smtClean="0"/>
              <a:t>github</a:t>
            </a:r>
            <a:r>
              <a:rPr lang="en-US" baseline="0" dirty="0" smtClean="0"/>
              <a:t>. So you can try it out yourself, whether you are remote or here in person, you can follow the timeline and go home and continue working on these tutorials</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2</a:t>
            </a:fld>
            <a:endParaRPr lang="en-US"/>
          </a:p>
        </p:txBody>
      </p:sp>
    </p:spTree>
    <p:extLst>
      <p:ext uri="{BB962C8B-B14F-4D97-AF65-F5344CB8AC3E}">
        <p14:creationId xmlns:p14="http://schemas.microsoft.com/office/powerpoint/2010/main" val="204830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Supported by CoreOS</a:t>
            </a:r>
          </a:p>
          <a:p>
            <a:r>
              <a:rPr lang="en-US" dirty="0" smtClean="0"/>
              <a:t>- Orchestration</a:t>
            </a:r>
            <a:r>
              <a:rPr lang="en-US" baseline="0" dirty="0" smtClean="0"/>
              <a:t> layer on top of </a:t>
            </a:r>
            <a:r>
              <a:rPr lang="en-US" baseline="0" dirty="0" err="1" smtClean="0"/>
              <a:t>CFn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18</a:t>
            </a:fld>
            <a:endParaRPr lang="en-US"/>
          </a:p>
        </p:txBody>
      </p:sp>
    </p:spTree>
    <p:extLst>
      <p:ext uri="{BB962C8B-B14F-4D97-AF65-F5344CB8AC3E}">
        <p14:creationId xmlns:p14="http://schemas.microsoft.com/office/powerpoint/2010/main" val="24653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19</a:t>
            </a:fld>
            <a:endParaRPr lang="en-US"/>
          </a:p>
        </p:txBody>
      </p:sp>
    </p:spTree>
    <p:extLst>
      <p:ext uri="{BB962C8B-B14F-4D97-AF65-F5344CB8AC3E}">
        <p14:creationId xmlns:p14="http://schemas.microsoft.com/office/powerpoint/2010/main" val="111475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21</a:t>
            </a:fld>
            <a:endParaRPr lang="en-US"/>
          </a:p>
        </p:txBody>
      </p:sp>
    </p:spTree>
    <p:extLst>
      <p:ext uri="{BB962C8B-B14F-4D97-AF65-F5344CB8AC3E}">
        <p14:creationId xmlns:p14="http://schemas.microsoft.com/office/powerpoint/2010/main" val="73297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22</a:t>
            </a:fld>
            <a:endParaRPr lang="en-US"/>
          </a:p>
        </p:txBody>
      </p:sp>
    </p:spTree>
    <p:extLst>
      <p:ext uri="{BB962C8B-B14F-4D97-AF65-F5344CB8AC3E}">
        <p14:creationId xmlns:p14="http://schemas.microsoft.com/office/powerpoint/2010/main" val="85638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a:ea typeface="+mn-ea"/>
                <a:cs typeface="+mn-cs"/>
              </a:rPr>
              <a:t>Each CNI plugin is implemented as an executable that is invoked by the container management system (e.g. </a:t>
            </a:r>
            <a:r>
              <a:rPr lang="en-US" sz="1200" b="0" i="0" kern="1200" dirty="0" err="1" smtClean="0">
                <a:solidFill>
                  <a:schemeClr val="tx1"/>
                </a:solidFill>
                <a:effectLst/>
                <a:latin typeface="Arial"/>
                <a:ea typeface="+mn-ea"/>
                <a:cs typeface="+mn-cs"/>
              </a:rPr>
              <a:t>rkt</a:t>
            </a:r>
            <a:r>
              <a:rPr lang="en-US" sz="1200" b="0" i="0" kern="1200" dirty="0" smtClean="0">
                <a:solidFill>
                  <a:schemeClr val="tx1"/>
                </a:solidFill>
                <a:effectLst/>
                <a:latin typeface="Arial"/>
                <a:ea typeface="+mn-ea"/>
                <a:cs typeface="+mn-cs"/>
              </a:rPr>
              <a:t> or Docker).</a:t>
            </a:r>
          </a:p>
          <a:p>
            <a:r>
              <a:rPr lang="en-US" sz="1200" b="0" i="0" kern="1200" dirty="0" smtClean="0">
                <a:solidFill>
                  <a:schemeClr val="tx1"/>
                </a:solidFill>
                <a:effectLst/>
                <a:latin typeface="Arial"/>
                <a:ea typeface="+mn-ea"/>
                <a:cs typeface="+mn-cs"/>
              </a:rPr>
              <a:t>A CNI plugin is responsible for inserting a network interface into the container network namespace (e.g. one end of a </a:t>
            </a:r>
            <a:r>
              <a:rPr lang="en-US" sz="1200" b="0" i="0" kern="1200" dirty="0" err="1" smtClean="0">
                <a:solidFill>
                  <a:schemeClr val="tx1"/>
                </a:solidFill>
                <a:effectLst/>
                <a:latin typeface="Arial"/>
                <a:ea typeface="+mn-ea"/>
                <a:cs typeface="+mn-cs"/>
              </a:rPr>
              <a:t>veth</a:t>
            </a:r>
            <a:r>
              <a:rPr lang="en-US" sz="1200" b="0" i="0" kern="1200" dirty="0" smtClean="0">
                <a:solidFill>
                  <a:schemeClr val="tx1"/>
                </a:solidFill>
                <a:effectLst/>
                <a:latin typeface="Arial"/>
                <a:ea typeface="+mn-ea"/>
                <a:cs typeface="+mn-cs"/>
              </a:rPr>
              <a:t> pair) and making any necessary changes on the host (e.g. attaching other end of </a:t>
            </a:r>
            <a:r>
              <a:rPr lang="en-US" sz="1200" b="0" i="0" kern="1200" dirty="0" err="1" smtClean="0">
                <a:solidFill>
                  <a:schemeClr val="tx1"/>
                </a:solidFill>
                <a:effectLst/>
                <a:latin typeface="Arial"/>
                <a:ea typeface="+mn-ea"/>
                <a:cs typeface="+mn-cs"/>
              </a:rPr>
              <a:t>veth</a:t>
            </a:r>
            <a:r>
              <a:rPr lang="en-US" sz="1200" b="0" i="0" kern="1200" dirty="0" smtClean="0">
                <a:solidFill>
                  <a:schemeClr val="tx1"/>
                </a:solidFill>
                <a:effectLst/>
                <a:latin typeface="Arial"/>
                <a:ea typeface="+mn-ea"/>
                <a:cs typeface="+mn-cs"/>
              </a:rPr>
              <a:t> into a bridge). It should then assign the IP to the interface and setup the routes consistent with IP Address Management section by invoking appropriate IPAM plugin.</a:t>
            </a:r>
          </a:p>
          <a:p>
            <a:endParaRPr lang="en-US" sz="1200" b="0" i="0" kern="1200" dirty="0" smtClean="0">
              <a:solidFill>
                <a:schemeClr val="tx1"/>
              </a:solidFill>
              <a:effectLst/>
              <a:latin typeface="Arial"/>
              <a:ea typeface="+mn-ea"/>
              <a:cs typeface="+mn-cs"/>
            </a:endParaRPr>
          </a:p>
          <a:p>
            <a:r>
              <a:rPr lang="en-US" sz="1200" b="0" i="0" kern="1200" dirty="0" smtClean="0">
                <a:solidFill>
                  <a:schemeClr val="tx1"/>
                </a:solidFill>
                <a:effectLst/>
                <a:latin typeface="Arial"/>
                <a:ea typeface="+mn-ea"/>
                <a:cs typeface="+mn-cs"/>
              </a:rPr>
              <a:t>The intention is for the container runtime to first create a new network namespace for the container. It then determines which networks this container should belong to and for each network, which plugin must be executed. The network configuration is in JSON format and can easily be stored in a file. The network configuration includes mandatory fields such as "name" and "type" as well as plugin (type) specific ones. </a:t>
            </a:r>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285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mn-ea"/>
                <a:cs typeface="+mn-cs"/>
              </a:rPr>
              <a:t>Overlay networks implement a common network address space across the entire cluster on which containers can communicate. Most overlays use the Docker0 bridge interface, but they “extend” the bridge network by providing information about the Docker0 network on other hosts, and coordinate IP addressing to prevent conflicts. Information about the network is commonly stored in a backing key/value </a:t>
            </a:r>
            <a:r>
              <a:rPr lang="en-US" sz="1200" kern="1200" dirty="0" err="1" smtClean="0">
                <a:solidFill>
                  <a:schemeClr val="tx1"/>
                </a:solidFill>
                <a:effectLst/>
                <a:latin typeface="Arial"/>
                <a:ea typeface="+mn-ea"/>
                <a:cs typeface="+mn-cs"/>
              </a:rPr>
              <a:t>datastore</a:t>
            </a:r>
            <a:r>
              <a:rPr lang="en-US" sz="1200" kern="1200" dirty="0" smtClean="0">
                <a:solidFill>
                  <a:schemeClr val="tx1"/>
                </a:solidFill>
                <a:effectLst/>
                <a:latin typeface="Arial"/>
                <a:ea typeface="+mn-ea"/>
                <a:cs typeface="+mn-cs"/>
              </a:rPr>
              <a:t> like </a:t>
            </a:r>
            <a:r>
              <a:rPr lang="en-US" sz="1200" kern="1200" dirty="0" err="1" smtClean="0">
                <a:solidFill>
                  <a:schemeClr val="tx1"/>
                </a:solidFill>
                <a:effectLst/>
                <a:latin typeface="Arial"/>
                <a:ea typeface="+mn-ea"/>
                <a:cs typeface="+mn-cs"/>
              </a:rPr>
              <a:t>Etcd</a:t>
            </a:r>
            <a:r>
              <a:rPr lang="en-US" sz="1200" kern="1200" dirty="0" smtClean="0">
                <a:solidFill>
                  <a:schemeClr val="tx1"/>
                </a:solidFill>
                <a:effectLst/>
                <a:latin typeface="Arial"/>
                <a:ea typeface="+mn-ea"/>
                <a:cs typeface="+mn-cs"/>
              </a:rPr>
              <a:t>, with the one exception being Weave Net, in which information about the overlay is stored in-memory and replicated across the cluster. </a:t>
            </a:r>
          </a:p>
          <a:p>
            <a:endParaRPr lang="en-US" sz="1200" kern="1200" dirty="0" smtClean="0">
              <a:solidFill>
                <a:schemeClr val="tx1"/>
              </a:solidFill>
              <a:effectLst/>
              <a:latin typeface="Arial"/>
              <a:ea typeface="+mn-ea"/>
              <a:cs typeface="+mn-cs"/>
            </a:endParaRPr>
          </a:p>
          <a:p>
            <a:r>
              <a:rPr lang="en-US" sz="1200" kern="1200" dirty="0" smtClean="0">
                <a:solidFill>
                  <a:schemeClr val="tx1"/>
                </a:solidFill>
                <a:effectLst/>
                <a:latin typeface="Arial"/>
                <a:ea typeface="+mn-ea"/>
                <a:cs typeface="+mn-cs"/>
              </a:rPr>
              <a:t>One advantage of overlay networks is that the container orchestration platform maintains complete control over the networking functionality and feature set. This makes overlay networks platform agnostic, and doesn’t require custom integration development when workloads are deployed across networks with different features and capabilities. </a:t>
            </a:r>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589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4888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github.com</a:t>
            </a:r>
            <a:r>
              <a:rPr lang="en-US" dirty="0" smtClean="0"/>
              <a:t>/</a:t>
            </a:r>
            <a:r>
              <a:rPr lang="en-US" dirty="0" err="1" smtClean="0"/>
              <a:t>weaveworks</a:t>
            </a:r>
            <a:r>
              <a:rPr lang="en-US" dirty="0" smtClean="0"/>
              <a:t>/weave/issues/2045</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7545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mn-ea"/>
                <a:cs typeface="+mn-cs"/>
              </a:rPr>
              <a:t>Overlay networks implement a common network address space across the entire cluster on which containers can communicate. Most overlays use the Docker0 bridge interface, but they “extend” the bridge network by providing information about the Docker0 network on other hosts, and coordinate IP addressing to prevent conflicts. Information about the network is commonly stored in a backing key/value </a:t>
            </a:r>
            <a:r>
              <a:rPr lang="en-US" sz="1200" kern="1200" dirty="0" err="1" smtClean="0">
                <a:solidFill>
                  <a:schemeClr val="tx1"/>
                </a:solidFill>
                <a:effectLst/>
                <a:latin typeface="Arial"/>
                <a:ea typeface="+mn-ea"/>
                <a:cs typeface="+mn-cs"/>
              </a:rPr>
              <a:t>datastore</a:t>
            </a:r>
            <a:r>
              <a:rPr lang="en-US" sz="1200" kern="1200" dirty="0" smtClean="0">
                <a:solidFill>
                  <a:schemeClr val="tx1"/>
                </a:solidFill>
                <a:effectLst/>
                <a:latin typeface="Arial"/>
                <a:ea typeface="+mn-ea"/>
                <a:cs typeface="+mn-cs"/>
              </a:rPr>
              <a:t> like </a:t>
            </a:r>
            <a:r>
              <a:rPr lang="en-US" sz="1200" kern="1200" dirty="0" err="1" smtClean="0">
                <a:solidFill>
                  <a:schemeClr val="tx1"/>
                </a:solidFill>
                <a:effectLst/>
                <a:latin typeface="Arial"/>
                <a:ea typeface="+mn-ea"/>
                <a:cs typeface="+mn-cs"/>
              </a:rPr>
              <a:t>Etcd</a:t>
            </a:r>
            <a:r>
              <a:rPr lang="en-US" sz="1200" kern="1200" dirty="0" smtClean="0">
                <a:solidFill>
                  <a:schemeClr val="tx1"/>
                </a:solidFill>
                <a:effectLst/>
                <a:latin typeface="Arial"/>
                <a:ea typeface="+mn-ea"/>
                <a:cs typeface="+mn-cs"/>
              </a:rPr>
              <a:t>, with the one exception being Weave Net, in which information about the overlay is stored in-memory and replicated across the cluster. </a:t>
            </a:r>
          </a:p>
          <a:p>
            <a:endParaRPr lang="en-US" sz="1200" kern="1200" dirty="0" smtClean="0">
              <a:solidFill>
                <a:schemeClr val="tx1"/>
              </a:solidFill>
              <a:effectLst/>
              <a:latin typeface="Arial"/>
              <a:ea typeface="+mn-ea"/>
              <a:cs typeface="+mn-cs"/>
            </a:endParaRPr>
          </a:p>
          <a:p>
            <a:r>
              <a:rPr lang="en-US" sz="1200" kern="1200" dirty="0" smtClean="0">
                <a:solidFill>
                  <a:schemeClr val="tx1"/>
                </a:solidFill>
                <a:effectLst/>
                <a:latin typeface="Arial"/>
                <a:ea typeface="+mn-ea"/>
                <a:cs typeface="+mn-cs"/>
              </a:rPr>
              <a:t>One advantage of overlay networks is that the container orchestration platform maintains complete control over the networking functionality and feature set. This makes overlay networks platform agnostic, and doesn’t require custom integration development when workloads are deployed across networks with different features and capabilities. </a:t>
            </a:r>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8323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3630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Pods: think about</a:t>
            </a:r>
            <a:r>
              <a:rPr lang="en-US" baseline="0" dirty="0" smtClean="0"/>
              <a:t> loose coupling, scaling concerns before you package them as Pods. They share IP, namespace, file system. They can talk to each other via localhost</a:t>
            </a:r>
          </a:p>
          <a:p>
            <a:r>
              <a:rPr lang="en-US" baseline="0" dirty="0" smtClean="0"/>
              <a:t>Service: is when you want to expose your pods to other entities. You get an endpoint which doesn’t change. Pods can shuffle underneath but Service labels stays the same</a:t>
            </a:r>
          </a:p>
          <a:p>
            <a:r>
              <a:rPr lang="en-US" baseline="0" dirty="0" smtClean="0"/>
              <a:t>Replication Set:  </a:t>
            </a:r>
          </a:p>
          <a:p>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5</a:t>
            </a:fld>
            <a:endParaRPr lang="en-US"/>
          </a:p>
        </p:txBody>
      </p:sp>
    </p:spTree>
    <p:extLst>
      <p:ext uri="{BB962C8B-B14F-4D97-AF65-F5344CB8AC3E}">
        <p14:creationId xmlns:p14="http://schemas.microsoft.com/office/powerpoint/2010/main" val="1005687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3652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5241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have</a:t>
            </a:r>
            <a:r>
              <a:rPr lang="en-US" baseline="0" dirty="0" smtClean="0"/>
              <a:t> already gotten through the mid level slides so this will be a good follow up \</a:t>
            </a:r>
          </a:p>
          <a:p>
            <a:r>
              <a:rPr lang="en-US" baseline="0" dirty="0" smtClean="0"/>
              <a:t>Those that haven’t this will help give a primer for running through those</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34</a:t>
            </a:fld>
            <a:endParaRPr lang="en-US"/>
          </a:p>
        </p:txBody>
      </p:sp>
    </p:spTree>
    <p:extLst>
      <p:ext uri="{BB962C8B-B14F-4D97-AF65-F5344CB8AC3E}">
        <p14:creationId xmlns:p14="http://schemas.microsoft.com/office/powerpoint/2010/main" val="1569057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r>
              <a:rPr lang="en-US" baseline="0" dirty="0" smtClean="0"/>
              <a:t> discovery is best described by giving a very simple example \</a:t>
            </a:r>
          </a:p>
          <a:p>
            <a:r>
              <a:rPr lang="en-US" baseline="0" dirty="0" smtClean="0"/>
              <a:t>Take that you are an developer and you have a 3 node clusters each node is assigned one application \</a:t>
            </a:r>
          </a:p>
          <a:p>
            <a:r>
              <a:rPr lang="en-US" baseline="0" dirty="0" smtClean="0"/>
              <a:t>Networking is very simple here \ When service A needs to talk to Service B you point to that static host and port combination and make the request \</a:t>
            </a:r>
          </a:p>
          <a:p>
            <a:r>
              <a:rPr lang="en-US" baseline="0" dirty="0" smtClean="0"/>
              <a:t>In Dynamic system where you don’t know which host (or port) is running a particular service you add a Service Discovery Mechanism \</a:t>
            </a:r>
          </a:p>
          <a:p>
            <a:r>
              <a:rPr lang="en-US" baseline="0" dirty="0" smtClean="0"/>
              <a:t>These come in multiple flavors \</a:t>
            </a:r>
          </a:p>
          <a:p>
            <a:r>
              <a:rPr lang="en-US" baseline="0" dirty="0" smtClean="0"/>
              <a:t>	Client Side \</a:t>
            </a:r>
          </a:p>
          <a:p>
            <a:r>
              <a:rPr lang="en-US" baseline="0" dirty="0" smtClean="0"/>
              <a:t>		Using a REST client which communicates with a central registry that all services are “registered” to</a:t>
            </a:r>
          </a:p>
          <a:p>
            <a:r>
              <a:rPr lang="en-US" baseline="0" dirty="0" smtClean="0"/>
              <a:t>	Server Side \</a:t>
            </a:r>
          </a:p>
          <a:p>
            <a:r>
              <a:rPr lang="en-US" baseline="0" dirty="0" smtClean="0"/>
              <a:t>		Using a Load Balancer (or DNS) that all services are registered to</a:t>
            </a:r>
          </a:p>
          <a:p>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35</a:t>
            </a:fld>
            <a:endParaRPr lang="en-US"/>
          </a:p>
        </p:txBody>
      </p:sp>
    </p:spTree>
    <p:extLst>
      <p:ext uri="{BB962C8B-B14F-4D97-AF65-F5344CB8AC3E}">
        <p14:creationId xmlns:p14="http://schemas.microsoft.com/office/powerpoint/2010/main" val="1508616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Side \</a:t>
            </a:r>
          </a:p>
          <a:p>
            <a:r>
              <a:rPr lang="en-US" baseline="0" dirty="0" smtClean="0"/>
              <a:t>    </a:t>
            </a:r>
            <a:r>
              <a:rPr lang="en-US" dirty="0" smtClean="0"/>
              <a:t>Refers</a:t>
            </a:r>
            <a:r>
              <a:rPr lang="en-US" baseline="0" dirty="0" smtClean="0"/>
              <a:t> to a local service by service load balancing \</a:t>
            </a:r>
          </a:p>
          <a:p>
            <a:r>
              <a:rPr lang="en-US" baseline="0" dirty="0" smtClean="0"/>
              <a:t>    Beyond running the registry you need to create client libraries that handle \</a:t>
            </a:r>
          </a:p>
          <a:p>
            <a:r>
              <a:rPr lang="en-US" baseline="0" dirty="0" smtClean="0"/>
              <a:t>    load balancing, retries </a:t>
            </a:r>
            <a:r>
              <a:rPr lang="en-US" baseline="0" dirty="0" err="1" smtClean="0"/>
              <a:t>etc</a:t>
            </a:r>
            <a:endParaRPr lang="en-US" baseline="0" dirty="0" smtClean="0"/>
          </a:p>
          <a:p>
            <a:r>
              <a:rPr lang="en-US" baseline="0" dirty="0" smtClean="0"/>
              <a:t>The key issues that you’ll run into and why I personally don’t recommend this is</a:t>
            </a:r>
          </a:p>
          <a:p>
            <a:r>
              <a:rPr lang="en-US" baseline="0" dirty="0" smtClean="0"/>
              <a:t>    You are coupling your service together</a:t>
            </a:r>
          </a:p>
          <a:p>
            <a:r>
              <a:rPr lang="en-US" baseline="0" dirty="0" smtClean="0"/>
              <a:t>    Each service needs to implement these intelligent http frameworks</a:t>
            </a:r>
          </a:p>
        </p:txBody>
      </p:sp>
      <p:sp>
        <p:nvSpPr>
          <p:cNvPr id="4" name="Slide Number Placeholder 3"/>
          <p:cNvSpPr>
            <a:spLocks noGrp="1"/>
          </p:cNvSpPr>
          <p:nvPr>
            <p:ph type="sldNum" sz="quarter" idx="10"/>
          </p:nvPr>
        </p:nvSpPr>
        <p:spPr/>
        <p:txBody>
          <a:bodyPr/>
          <a:lstStyle/>
          <a:p>
            <a:fld id="{AC210E64-C08A-C344-8CA5-3F1F2B70EB1F}" type="slidenum">
              <a:rPr lang="en-US" smtClean="0"/>
              <a:t>36</a:t>
            </a:fld>
            <a:endParaRPr lang="en-US"/>
          </a:p>
        </p:txBody>
      </p:sp>
    </p:spTree>
    <p:extLst>
      <p:ext uri="{BB962C8B-B14F-4D97-AF65-F5344CB8AC3E}">
        <p14:creationId xmlns:p14="http://schemas.microsoft.com/office/powerpoint/2010/main" val="45672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Server Side</a:t>
            </a:r>
          </a:p>
          <a:p>
            <a:r>
              <a:rPr lang="en-US" dirty="0" smtClean="0"/>
              <a:t>    This is where you run a separat</a:t>
            </a:r>
            <a:r>
              <a:rPr lang="en-US" baseline="0" dirty="0" smtClean="0"/>
              <a:t>e infrastructure component \</a:t>
            </a:r>
          </a:p>
          <a:p>
            <a:r>
              <a:rPr lang="en-US" baseline="0" dirty="0" smtClean="0"/>
              <a:t>    This is meant to handle all the communication \</a:t>
            </a:r>
          </a:p>
          <a:p>
            <a:r>
              <a:rPr lang="en-US" baseline="0" dirty="0" smtClean="0"/>
              <a:t>    In a </a:t>
            </a:r>
            <a:r>
              <a:rPr lang="en-US" baseline="0" dirty="0" err="1" smtClean="0"/>
              <a:t>mircoservices</a:t>
            </a:r>
            <a:r>
              <a:rPr lang="en-US" baseline="0" dirty="0" smtClean="0"/>
              <a:t> world this fits really well \</a:t>
            </a:r>
          </a:p>
          <a:p>
            <a:r>
              <a:rPr lang="en-US" baseline="0" dirty="0" smtClean="0"/>
              <a:t>    All you need is a single HA component \</a:t>
            </a:r>
          </a:p>
          <a:p>
            <a:r>
              <a:rPr lang="en-US" baseline="0" dirty="0" smtClean="0"/>
              <a:t>    Point all your traffic through the proxy \</a:t>
            </a:r>
          </a:p>
          <a:p>
            <a:r>
              <a:rPr lang="en-US" baseline="0" dirty="0" smtClean="0"/>
              <a:t>    and it will handle things like load balancing,</a:t>
            </a:r>
          </a:p>
          <a:p>
            <a:r>
              <a:rPr lang="en-US" baseline="0" dirty="0" smtClean="0"/>
              <a:t>Drawbacks:</a:t>
            </a:r>
          </a:p>
          <a:p>
            <a:r>
              <a:rPr lang="en-US" baseline="0" dirty="0" smtClean="0"/>
              <a:t>    Beyond the extra component which you can treat it as any other service</a:t>
            </a:r>
          </a:p>
          <a:p>
            <a:r>
              <a:rPr lang="en-US" baseline="0" dirty="0" smtClean="0"/>
              <a:t>    There is an extra network hop</a:t>
            </a:r>
          </a:p>
          <a:p>
            <a:endParaRPr lang="en-US" baseline="0" dirty="0" smtClean="0"/>
          </a:p>
          <a:p>
            <a:r>
              <a:rPr lang="en-US" baseline="0" dirty="0" smtClean="0"/>
              <a:t>So how do these work in k8s</a:t>
            </a:r>
          </a:p>
        </p:txBody>
      </p:sp>
      <p:sp>
        <p:nvSpPr>
          <p:cNvPr id="4" name="Slide Number Placeholder 3"/>
          <p:cNvSpPr>
            <a:spLocks noGrp="1"/>
          </p:cNvSpPr>
          <p:nvPr>
            <p:ph type="sldNum" sz="quarter" idx="10"/>
          </p:nvPr>
        </p:nvSpPr>
        <p:spPr/>
        <p:txBody>
          <a:bodyPr/>
          <a:lstStyle/>
          <a:p>
            <a:fld id="{AC210E64-C08A-C344-8CA5-3F1F2B70EB1F}" type="slidenum">
              <a:rPr lang="en-US" smtClean="0"/>
              <a:t>37</a:t>
            </a:fld>
            <a:endParaRPr lang="en-US"/>
          </a:p>
        </p:txBody>
      </p:sp>
    </p:spTree>
    <p:extLst>
      <p:ext uri="{BB962C8B-B14F-4D97-AF65-F5344CB8AC3E}">
        <p14:creationId xmlns:p14="http://schemas.microsoft.com/office/powerpoint/2010/main" val="1359023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key mechanism without bringing in external providers like consul \</a:t>
            </a:r>
          </a:p>
          <a:p>
            <a:r>
              <a:rPr lang="en-US" baseline="0" dirty="0" smtClean="0"/>
              <a:t>You can do this via </a:t>
            </a:r>
            <a:r>
              <a:rPr lang="en-US" baseline="0" dirty="0" err="1" smtClean="0"/>
              <a:t>KubeDNS</a:t>
            </a:r>
            <a:r>
              <a:rPr lang="en-US" baseline="0" dirty="0" smtClean="0"/>
              <a:t> which is getting replaced by </a:t>
            </a:r>
            <a:r>
              <a:rPr lang="en-US" baseline="0" dirty="0" err="1" smtClean="0"/>
              <a:t>CoreDNS</a:t>
            </a:r>
            <a:r>
              <a:rPr lang="en-US" baseline="0" dirty="0" smtClean="0"/>
              <a:t> \</a:t>
            </a:r>
          </a:p>
          <a:p>
            <a:r>
              <a:rPr lang="en-US" baseline="0" dirty="0" smtClean="0"/>
              <a:t>As you can see here each service gets an FQDN \</a:t>
            </a:r>
          </a:p>
          <a:p>
            <a:r>
              <a:rPr lang="en-US" baseline="0" dirty="0" smtClean="0"/>
              <a:t>You can deploy this as an </a:t>
            </a:r>
            <a:r>
              <a:rPr lang="en-US" baseline="0" dirty="0" err="1" smtClean="0"/>
              <a:t>addon</a:t>
            </a:r>
            <a:r>
              <a:rPr lang="en-US" baseline="0" dirty="0" smtClean="0"/>
              <a:t> to the kops cluster</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38</a:t>
            </a:fld>
            <a:endParaRPr lang="en-US"/>
          </a:p>
        </p:txBody>
      </p:sp>
    </p:spTree>
    <p:extLst>
      <p:ext uri="{BB962C8B-B14F-4D97-AF65-F5344CB8AC3E}">
        <p14:creationId xmlns:p14="http://schemas.microsoft.com/office/powerpoint/2010/main" val="106477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and </a:t>
            </a:r>
            <a:r>
              <a:rPr lang="en-US" dirty="0" err="1" smtClean="0"/>
              <a:t>perferrable</a:t>
            </a:r>
            <a:r>
              <a:rPr lang="en-US" baseline="0" dirty="0" smtClean="0"/>
              <a:t> mechanism is to use Services to declare and interface that you can communicate with \</a:t>
            </a:r>
          </a:p>
          <a:p>
            <a:r>
              <a:rPr lang="en-US" baseline="0" dirty="0" smtClean="0"/>
              <a:t>So like Omar showed you with Type </a:t>
            </a:r>
            <a:r>
              <a:rPr lang="en-US" baseline="0" dirty="0" err="1" smtClean="0"/>
              <a:t>LoadBalancer</a:t>
            </a:r>
            <a:r>
              <a:rPr lang="en-US" baseline="0" dirty="0" smtClean="0"/>
              <a:t> \</a:t>
            </a:r>
          </a:p>
          <a:p>
            <a:r>
              <a:rPr lang="en-US" baseline="0" dirty="0" smtClean="0"/>
              <a:t>If you deploy some like you see on the right with a corresponding pod \</a:t>
            </a:r>
          </a:p>
          <a:p>
            <a:r>
              <a:rPr lang="en-US" baseline="0" dirty="0" smtClean="0"/>
              <a:t>You will expose an endpoint like http://products-svc:8080 that any service can communicate with \</a:t>
            </a:r>
          </a:p>
          <a:p>
            <a:r>
              <a:rPr lang="en-US" baseline="0" dirty="0" smtClean="0"/>
              <a:t>These are again built in components \ </a:t>
            </a:r>
          </a:p>
          <a:p>
            <a:r>
              <a:rPr lang="en-US" baseline="0" dirty="0" smtClean="0"/>
              <a:t>Can be version controlled and managed with your other </a:t>
            </a:r>
            <a:r>
              <a:rPr lang="en-US" baseline="0" dirty="0" err="1" smtClean="0"/>
              <a:t>confs</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39</a:t>
            </a:fld>
            <a:endParaRPr lang="en-US"/>
          </a:p>
        </p:txBody>
      </p:sp>
    </p:spTree>
    <p:extLst>
      <p:ext uri="{BB962C8B-B14F-4D97-AF65-F5344CB8AC3E}">
        <p14:creationId xmlns:p14="http://schemas.microsoft.com/office/powerpoint/2010/main" val="1597891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210E64-C08A-C344-8CA5-3F1F2B70EB1F}" type="slidenum">
              <a:rPr lang="en-US" smtClean="0"/>
              <a:t>40</a:t>
            </a:fld>
            <a:endParaRPr lang="en-US"/>
          </a:p>
        </p:txBody>
      </p:sp>
    </p:spTree>
    <p:extLst>
      <p:ext uri="{BB962C8B-B14F-4D97-AF65-F5344CB8AC3E}">
        <p14:creationId xmlns:p14="http://schemas.microsoft.com/office/powerpoint/2010/main" val="163138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really important component to</a:t>
            </a:r>
            <a:r>
              <a:rPr lang="en-US" baseline="0" dirty="0" smtClean="0"/>
              <a:t> talk about is a service mesh \</a:t>
            </a:r>
          </a:p>
          <a:p>
            <a:r>
              <a:rPr lang="en-US" baseline="0" dirty="0" smtClean="0"/>
              <a:t>If you haven’t heard of this concept let me give you the the quick run down</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41</a:t>
            </a:fld>
            <a:endParaRPr lang="en-US"/>
          </a:p>
        </p:txBody>
      </p:sp>
    </p:spTree>
    <p:extLst>
      <p:ext uri="{BB962C8B-B14F-4D97-AF65-F5344CB8AC3E}">
        <p14:creationId xmlns:p14="http://schemas.microsoft.com/office/powerpoint/2010/main" val="88279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Namespaces: </a:t>
            </a:r>
          </a:p>
          <a:p>
            <a:r>
              <a:rPr lang="en-US" dirty="0" smtClean="0"/>
              <a:t>Ingress</a:t>
            </a:r>
            <a:r>
              <a:rPr lang="en-US" baseline="0" dirty="0" smtClean="0"/>
              <a:t> controller: </a:t>
            </a:r>
          </a:p>
          <a:p>
            <a:r>
              <a:rPr lang="en-US" baseline="0" dirty="0" smtClean="0"/>
              <a:t>Deployments: </a:t>
            </a:r>
          </a:p>
          <a:p>
            <a:r>
              <a:rPr lang="en-US" baseline="0" dirty="0" smtClean="0"/>
              <a:t>Jobs:</a:t>
            </a:r>
          </a:p>
          <a:p>
            <a:r>
              <a:rPr lang="en-US" dirty="0" smtClean="0"/>
              <a:t>Network</a:t>
            </a:r>
            <a:r>
              <a:rPr lang="en-US" baseline="0" dirty="0" smtClean="0"/>
              <a:t> policies: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6</a:t>
            </a:fld>
            <a:endParaRPr lang="en-US"/>
          </a:p>
        </p:txBody>
      </p:sp>
    </p:spTree>
    <p:extLst>
      <p:ext uri="{BB962C8B-B14F-4D97-AF65-F5344CB8AC3E}">
        <p14:creationId xmlns:p14="http://schemas.microsoft.com/office/powerpoint/2010/main" val="4154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r>
              <a:rPr lang="en-US" baseline="0" dirty="0" smtClean="0"/>
              <a:t> Mesh is basically a way to abstract out the layer 7 traffic \</a:t>
            </a:r>
          </a:p>
          <a:p>
            <a:r>
              <a:rPr lang="en-US" baseline="0" dirty="0" smtClean="0"/>
              <a:t>Allowing you to add special capabilities like circuit breaking \</a:t>
            </a:r>
          </a:p>
          <a:p>
            <a:r>
              <a:rPr lang="en-US" baseline="0" dirty="0" smtClean="0"/>
              <a:t>blue green deployments \ load balancing \ and dynamic routing rules </a:t>
            </a:r>
          </a:p>
          <a:p>
            <a:r>
              <a:rPr lang="en-US" baseline="0" dirty="0" smtClean="0"/>
              <a:t>There are a couple key players in this space that help this \</a:t>
            </a:r>
          </a:p>
          <a:p>
            <a:r>
              <a:rPr lang="en-US" baseline="0" dirty="0" smtClean="0"/>
              <a:t>If you take a look at the diagram on the right \</a:t>
            </a:r>
          </a:p>
          <a:p>
            <a:r>
              <a:rPr lang="en-US" baseline="0" dirty="0" smtClean="0"/>
              <a:t>You can see a small segment of the complexity here</a:t>
            </a:r>
          </a:p>
        </p:txBody>
      </p:sp>
      <p:sp>
        <p:nvSpPr>
          <p:cNvPr id="4" name="Slide Number Placeholder 3"/>
          <p:cNvSpPr>
            <a:spLocks noGrp="1"/>
          </p:cNvSpPr>
          <p:nvPr>
            <p:ph type="sldNum" sz="quarter" idx="10"/>
          </p:nvPr>
        </p:nvSpPr>
        <p:spPr/>
        <p:txBody>
          <a:bodyPr/>
          <a:lstStyle/>
          <a:p>
            <a:fld id="{AC210E64-C08A-C344-8CA5-3F1F2B70EB1F}" type="slidenum">
              <a:rPr lang="en-US" smtClean="0"/>
              <a:t>42</a:t>
            </a:fld>
            <a:endParaRPr lang="en-US"/>
          </a:p>
        </p:txBody>
      </p:sp>
    </p:spTree>
    <p:extLst>
      <p:ext uri="{BB962C8B-B14F-4D97-AF65-F5344CB8AC3E}">
        <p14:creationId xmlns:p14="http://schemas.microsoft.com/office/powerpoint/2010/main" val="1330902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want</a:t>
            </a:r>
            <a:r>
              <a:rPr lang="en-US" baseline="0" dirty="0" smtClean="0"/>
              <a:t> to talk about is </a:t>
            </a:r>
            <a:r>
              <a:rPr lang="en-US" baseline="0" dirty="0" err="1" smtClean="0"/>
              <a:t>linkerd</a:t>
            </a:r>
            <a:r>
              <a:rPr lang="en-US" baseline="0" dirty="0" smtClean="0"/>
              <a:t> \</a:t>
            </a:r>
          </a:p>
          <a:p>
            <a:r>
              <a:rPr lang="en-US" baseline="0" dirty="0" smtClean="0"/>
              <a:t>They were one of the first providers for a service mesh \</a:t>
            </a:r>
          </a:p>
          <a:p>
            <a:r>
              <a:rPr lang="en-US" baseline="0" dirty="0" err="1" smtClean="0"/>
              <a:t>Linkerd</a:t>
            </a:r>
            <a:r>
              <a:rPr lang="en-US" baseline="0" dirty="0" smtClean="0"/>
              <a:t> is written by the team at Buoyant \ </a:t>
            </a:r>
          </a:p>
          <a:p>
            <a:r>
              <a:rPr lang="en-US" baseline="0" dirty="0" smtClean="0"/>
              <a:t>They expect that your </a:t>
            </a:r>
            <a:r>
              <a:rPr lang="en-US" baseline="0" dirty="0" err="1" smtClean="0"/>
              <a:t>underlaying</a:t>
            </a:r>
            <a:r>
              <a:rPr lang="en-US" baseline="0" dirty="0" smtClean="0"/>
              <a:t> networking stack is in order \</a:t>
            </a:r>
          </a:p>
          <a:p>
            <a:r>
              <a:rPr lang="en-US" baseline="0" dirty="0" smtClean="0"/>
              <a:t>Then they add on top all the components of a service mesh by using a sidecar \ </a:t>
            </a:r>
          </a:p>
          <a:p>
            <a:r>
              <a:rPr lang="en-US" baseline="0" dirty="0" smtClean="0"/>
              <a:t>Or standalone proxy \</a:t>
            </a:r>
          </a:p>
          <a:p>
            <a:r>
              <a:rPr lang="en-US" baseline="0" dirty="0" smtClean="0"/>
              <a:t>It currently supports http, thrift, and </a:t>
            </a:r>
            <a:r>
              <a:rPr lang="en-US" baseline="0" dirty="0" err="1" smtClean="0"/>
              <a:t>grpc</a:t>
            </a:r>
            <a:r>
              <a:rPr lang="en-US" baseline="0" dirty="0" smtClean="0"/>
              <a:t> calls and has ways of handling automatic \</a:t>
            </a:r>
          </a:p>
          <a:p>
            <a:r>
              <a:rPr lang="en-US" baseline="0" dirty="0" smtClean="0"/>
              <a:t>Retries of requests \ internal load balancing \ and dynamic routing rules </a:t>
            </a:r>
          </a:p>
          <a:p>
            <a:r>
              <a:rPr lang="en-US" baseline="0" dirty="0" smtClean="0"/>
              <a:t>This means if you’d like to do a canary deployment you can roll out a new service and then have your service mesh \</a:t>
            </a:r>
          </a:p>
          <a:p>
            <a:r>
              <a:rPr lang="en-US" baseline="0" dirty="0" smtClean="0"/>
              <a:t>Shift traffic and monitor</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43</a:t>
            </a:fld>
            <a:endParaRPr lang="en-US"/>
          </a:p>
        </p:txBody>
      </p:sp>
    </p:spTree>
    <p:extLst>
      <p:ext uri="{BB962C8B-B14F-4D97-AF65-F5344CB8AC3E}">
        <p14:creationId xmlns:p14="http://schemas.microsoft.com/office/powerpoint/2010/main" val="55138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other key player in this space is </a:t>
            </a:r>
            <a:r>
              <a:rPr lang="en-US" baseline="0" dirty="0" err="1" smtClean="0"/>
              <a:t>Istio</a:t>
            </a:r>
            <a:r>
              <a:rPr lang="en-US" baseline="0" dirty="0" smtClean="0"/>
              <a:t> and Envoy \</a:t>
            </a:r>
          </a:p>
          <a:p>
            <a:r>
              <a:rPr lang="en-US" baseline="0" dirty="0" err="1" smtClean="0"/>
              <a:t>Istio</a:t>
            </a:r>
            <a:r>
              <a:rPr lang="en-US" baseline="0" dirty="0" smtClean="0"/>
              <a:t> was written by the team at google they built it in a very </a:t>
            </a:r>
            <a:r>
              <a:rPr lang="en-US" baseline="0" dirty="0" err="1" smtClean="0"/>
              <a:t>kubernetes</a:t>
            </a:r>
            <a:r>
              <a:rPr lang="en-US" baseline="0" dirty="0" smtClean="0"/>
              <a:t> way \</a:t>
            </a:r>
          </a:p>
          <a:p>
            <a:r>
              <a:rPr lang="en-US" baseline="0" dirty="0" smtClean="0"/>
              <a:t>They everything is highly portable, they use three key components \</a:t>
            </a:r>
          </a:p>
          <a:p>
            <a:r>
              <a:rPr lang="en-US" baseline="0" dirty="0" smtClean="0"/>
              <a:t>    Envoy </a:t>
            </a:r>
            <a:r>
              <a:rPr lang="mr-IN" baseline="0" dirty="0" smtClean="0"/>
              <a:t>–</a:t>
            </a:r>
            <a:r>
              <a:rPr lang="en-US" baseline="0" dirty="0" smtClean="0"/>
              <a:t> is the L7 proxy for network traffic</a:t>
            </a:r>
          </a:p>
          <a:p>
            <a:r>
              <a:rPr lang="en-US" baseline="0" dirty="0" smtClean="0"/>
              <a:t>    Pilot - which is there to manage the life cycle</a:t>
            </a:r>
          </a:p>
          <a:p>
            <a:r>
              <a:rPr lang="en-US" baseline="0" dirty="0" smtClean="0"/>
              <a:t>    Mixer - which is an abstraction layer for the state of the services below \</a:t>
            </a:r>
          </a:p>
          <a:p>
            <a:r>
              <a:rPr lang="en-US" dirty="0" smtClean="0"/>
              <a:t>Just like </a:t>
            </a:r>
            <a:r>
              <a:rPr lang="en-US" dirty="0" err="1" smtClean="0"/>
              <a:t>linkerd</a:t>
            </a:r>
            <a:r>
              <a:rPr lang="en-US" baseline="0" dirty="0" smtClean="0"/>
              <a:t> it supports load balancing, circuit breaking, retires of request and dynamic routing</a:t>
            </a:r>
          </a:p>
          <a:p>
            <a:r>
              <a:rPr lang="en-US" baseline="0" dirty="0" smtClean="0"/>
              <a:t>It has a lot of steam behind it right now and people are writing more plugins to extend </a:t>
            </a:r>
            <a:r>
              <a:rPr lang="en-US" baseline="0" dirty="0" err="1" smtClean="0"/>
              <a:t>istio</a:t>
            </a:r>
            <a:r>
              <a:rPr lang="en-US" baseline="0" dirty="0" smtClean="0"/>
              <a:t> \</a:t>
            </a:r>
          </a:p>
          <a:p>
            <a:r>
              <a:rPr lang="en-US" baseline="0" dirty="0" smtClean="0"/>
              <a:t>In fact you can actually run </a:t>
            </a:r>
            <a:r>
              <a:rPr lang="en-US" baseline="0" dirty="0" err="1" smtClean="0"/>
              <a:t>linkerd</a:t>
            </a:r>
            <a:r>
              <a:rPr lang="en-US" baseline="0" dirty="0" smtClean="0"/>
              <a:t> and </a:t>
            </a:r>
            <a:r>
              <a:rPr lang="en-US" baseline="0" dirty="0" err="1" smtClean="0"/>
              <a:t>istio</a:t>
            </a:r>
            <a:r>
              <a:rPr lang="en-US" baseline="0" dirty="0" smtClean="0"/>
              <a:t> together</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44</a:t>
            </a:fld>
            <a:endParaRPr lang="en-US"/>
          </a:p>
        </p:txBody>
      </p:sp>
    </p:spTree>
    <p:extLst>
      <p:ext uri="{BB962C8B-B14F-4D97-AF65-F5344CB8AC3E}">
        <p14:creationId xmlns:p14="http://schemas.microsoft.com/office/powerpoint/2010/main" val="198170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Provides a series of loosely coupled and extensible components that can apply to a wide range of differing workloads</a:t>
            </a:r>
            <a:endParaRPr lang="en-US" dirty="0" smtClean="0"/>
          </a:p>
          <a:p>
            <a:r>
              <a:rPr lang="en-US" baseline="0" dirty="0" smtClean="0"/>
              <a:t>API Server is stateless and is backed by </a:t>
            </a:r>
            <a:r>
              <a:rPr lang="en-US" baseline="0" dirty="0" err="1" smtClean="0"/>
              <a:t>etcd</a:t>
            </a:r>
            <a:r>
              <a:rPr lang="en-US" baseline="0" dirty="0" smtClean="0"/>
              <a:t>, you interact via </a:t>
            </a:r>
            <a:r>
              <a:rPr lang="en-US" baseline="0" dirty="0" err="1" smtClean="0"/>
              <a:t>kubectrl</a:t>
            </a:r>
            <a:r>
              <a:rPr lang="en-US" baseline="0" dirty="0" smtClean="0"/>
              <a:t> or ajax, or libraries like python or java</a:t>
            </a:r>
          </a:p>
          <a:p>
            <a:r>
              <a:rPr lang="en-US" baseline="0" dirty="0" err="1" smtClean="0"/>
              <a:t>Etcd</a:t>
            </a:r>
            <a:r>
              <a:rPr lang="en-US" baseline="0" dirty="0" smtClean="0"/>
              <a:t> provides storage behind the scenes</a:t>
            </a:r>
          </a:p>
          <a:p>
            <a:r>
              <a:rPr lang="en-US" baseline="0" dirty="0" smtClean="0"/>
              <a:t>Scheduler is for scheduling containers on to machines</a:t>
            </a:r>
          </a:p>
          <a:p>
            <a:r>
              <a:rPr lang="en-US" baseline="0" dirty="0" smtClean="0"/>
              <a:t>Controller manager does health maintenance – self healing, notion of reconciliation. </a:t>
            </a:r>
          </a:p>
          <a:p>
            <a:r>
              <a:rPr lang="en-US" baseline="0" dirty="0" smtClean="0"/>
              <a:t>On each machine you have </a:t>
            </a:r>
            <a:r>
              <a:rPr lang="en-US" baseline="0" dirty="0" err="1" smtClean="0"/>
              <a:t>kubelet</a:t>
            </a:r>
            <a:r>
              <a:rPr lang="en-US" baseline="0" dirty="0" smtClean="0"/>
              <a:t> and service proxy (load balancing </a:t>
            </a:r>
            <a:r>
              <a:rPr lang="en-US" baseline="0" smtClean="0"/>
              <a:t>and services which is conceptual idea of frontend and backend)</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300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KOPS is for managing clusters itself</a:t>
            </a:r>
            <a:r>
              <a:rPr lang="en-US" baseline="0" dirty="0" smtClean="0"/>
              <a:t> just like </a:t>
            </a:r>
            <a:r>
              <a:rPr lang="en-US" baseline="0" dirty="0" err="1" smtClean="0"/>
              <a:t>kubectl</a:t>
            </a:r>
            <a:r>
              <a:rPr lang="en-US" baseline="0" dirty="0" smtClean="0"/>
              <a:t> manages cluster resources</a:t>
            </a:r>
            <a:endParaRPr lang="en-US" dirty="0"/>
          </a:p>
        </p:txBody>
      </p:sp>
      <p:sp>
        <p:nvSpPr>
          <p:cNvPr id="4" name="Slide Number Placeholder 3"/>
          <p:cNvSpPr>
            <a:spLocks noGrp="1"/>
          </p:cNvSpPr>
          <p:nvPr>
            <p:ph type="sldNum" sz="quarter" idx="10"/>
          </p:nvPr>
        </p:nvSpPr>
        <p:spPr/>
        <p:txBody>
          <a:bodyPr/>
          <a:lstStyle/>
          <a:p>
            <a:fld id="{AC210E64-C08A-C344-8CA5-3F1F2B70EB1F}" type="slidenum">
              <a:rPr lang="en-US" smtClean="0"/>
              <a:t>9</a:t>
            </a:fld>
            <a:endParaRPr lang="en-US"/>
          </a:p>
        </p:txBody>
      </p:sp>
    </p:spTree>
    <p:extLst>
      <p:ext uri="{BB962C8B-B14F-4D97-AF65-F5344CB8AC3E}">
        <p14:creationId xmlns:p14="http://schemas.microsoft.com/office/powerpoint/2010/main" val="131361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-KOPS are contributing to</a:t>
            </a:r>
            <a:r>
              <a:rPr lang="en-US" baseline="0" dirty="0" smtClean="0"/>
              <a:t> this</a:t>
            </a:r>
          </a:p>
          <a:p>
            <a:r>
              <a:rPr lang="en-US" baseline="0" dirty="0" smtClean="0"/>
              <a:t>-Weave are contributing to this</a:t>
            </a:r>
          </a:p>
          <a:p>
            <a:r>
              <a:rPr lang="en-US" baseline="0" dirty="0" smtClean="0"/>
              <a:t>-New things: </a:t>
            </a:r>
            <a:r>
              <a:rPr lang="en-US" baseline="0" dirty="0" err="1" smtClean="0"/>
              <a:t>Elasticsearch</a:t>
            </a:r>
            <a:r>
              <a:rPr lang="en-US" baseline="0" dirty="0" smtClean="0"/>
              <a:t> service integration by default</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12</a:t>
            </a:fld>
            <a:endParaRPr lang="en-US" dirty="0"/>
          </a:p>
        </p:txBody>
      </p:sp>
    </p:spTree>
    <p:extLst>
      <p:ext uri="{BB962C8B-B14F-4D97-AF65-F5344CB8AC3E}">
        <p14:creationId xmlns:p14="http://schemas.microsoft.com/office/powerpoint/2010/main" val="84576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-KOPS are contributing to</a:t>
            </a:r>
            <a:r>
              <a:rPr lang="en-US" baseline="0" dirty="0" smtClean="0"/>
              <a:t> this</a:t>
            </a:r>
          </a:p>
          <a:p>
            <a:r>
              <a:rPr lang="en-US" baseline="0" dirty="0" smtClean="0"/>
              <a:t>-Weave are contributing to this</a:t>
            </a:r>
          </a:p>
          <a:p>
            <a:r>
              <a:rPr lang="en-US" baseline="0" dirty="0" smtClean="0"/>
              <a:t>-New things: </a:t>
            </a:r>
            <a:r>
              <a:rPr lang="en-US" baseline="0" dirty="0" err="1" smtClean="0"/>
              <a:t>Elasticsearch</a:t>
            </a:r>
            <a:r>
              <a:rPr lang="en-US" baseline="0" dirty="0" smtClean="0"/>
              <a:t> service integration by default</a:t>
            </a:r>
          </a:p>
          <a:p>
            <a:r>
              <a:rPr lang="en-US" sz="1200" b="0" i="0" kern="1200" dirty="0" smtClean="0">
                <a:solidFill>
                  <a:schemeClr val="tx1"/>
                </a:solidFill>
                <a:effectLst/>
                <a:latin typeface="Arial"/>
                <a:ea typeface="+mn-ea"/>
                <a:cs typeface="+mn-cs"/>
              </a:rPr>
              <a:t>Kubernetes 1.5.2</a:t>
            </a:r>
          </a:p>
          <a:p>
            <a:r>
              <a:rPr lang="en-US" sz="1200" b="0" i="0" kern="1200" dirty="0" smtClean="0">
                <a:solidFill>
                  <a:schemeClr val="tx1"/>
                </a:solidFill>
                <a:effectLst/>
                <a:latin typeface="Arial"/>
                <a:ea typeface="+mn-ea"/>
                <a:cs typeface="+mn-cs"/>
              </a:rPr>
              <a:t>A VPC in a single Availability Zone</a:t>
            </a:r>
          </a:p>
          <a:p>
            <a:r>
              <a:rPr lang="en-US" sz="1200" b="0" i="0" kern="1200" dirty="0" smtClean="0">
                <a:solidFill>
                  <a:schemeClr val="tx1"/>
                </a:solidFill>
                <a:effectLst/>
                <a:latin typeface="Arial"/>
                <a:ea typeface="+mn-ea"/>
                <a:cs typeface="+mn-cs"/>
              </a:rPr>
              <a:t>2 subnets, one public and one private</a:t>
            </a:r>
          </a:p>
          <a:p>
            <a:r>
              <a:rPr lang="en-US" sz="1200" b="0" i="0" kern="1200" dirty="0" smtClean="0">
                <a:solidFill>
                  <a:schemeClr val="tx1"/>
                </a:solidFill>
                <a:effectLst/>
                <a:latin typeface="Arial"/>
                <a:ea typeface="+mn-ea"/>
                <a:cs typeface="+mn-cs"/>
              </a:rPr>
              <a:t>1 EC2 instance acting as a bastion host in the public subnet</a:t>
            </a:r>
          </a:p>
          <a:p>
            <a:r>
              <a:rPr lang="en-US" sz="1200" b="0" i="0" kern="1200" dirty="0" smtClean="0">
                <a:solidFill>
                  <a:schemeClr val="tx1"/>
                </a:solidFill>
                <a:effectLst/>
                <a:latin typeface="Arial"/>
                <a:ea typeface="+mn-ea"/>
                <a:cs typeface="+mn-cs"/>
              </a:rPr>
              <a:t>1 EC2 instance with automatic recovery for the master node in the private subnet</a:t>
            </a:r>
          </a:p>
          <a:p>
            <a:r>
              <a:rPr lang="en-US" sz="1200" b="0" i="0" kern="1200" dirty="0" smtClean="0">
                <a:solidFill>
                  <a:schemeClr val="tx1"/>
                </a:solidFill>
                <a:effectLst/>
                <a:latin typeface="Arial"/>
                <a:ea typeface="+mn-ea"/>
                <a:cs typeface="+mn-cs"/>
              </a:rPr>
              <a:t>1-20 EC2 instances in an Auto Scaling Group for additional nodes in the private subnet (2 with default settings)</a:t>
            </a:r>
          </a:p>
          <a:p>
            <a:r>
              <a:rPr lang="en-US" sz="1200" b="0" i="0" kern="1200" dirty="0" smtClean="0">
                <a:solidFill>
                  <a:schemeClr val="tx1"/>
                </a:solidFill>
                <a:effectLst/>
                <a:latin typeface="Arial"/>
                <a:ea typeface="+mn-ea"/>
                <a:cs typeface="+mn-cs"/>
              </a:rPr>
              <a:t>1 ELB load balancer for HTTPS access to the Kubernetes API</a:t>
            </a:r>
          </a:p>
          <a:p>
            <a:r>
              <a:rPr lang="en-US" sz="1200" b="0" i="0" kern="1200" dirty="0" smtClean="0">
                <a:solidFill>
                  <a:schemeClr val="tx1"/>
                </a:solidFill>
                <a:effectLst/>
                <a:latin typeface="Arial"/>
                <a:ea typeface="+mn-ea"/>
                <a:cs typeface="+mn-cs"/>
              </a:rPr>
              <a:t>Ubuntu 16.04 LTS for all nodes; the </a:t>
            </a:r>
            <a:r>
              <a:rPr lang="en-US" sz="1200" b="0" i="0" u="none" strike="noStrike" kern="1200" dirty="0" smtClean="0">
                <a:solidFill>
                  <a:schemeClr val="tx1"/>
                </a:solidFill>
                <a:effectLst/>
                <a:latin typeface="Arial"/>
                <a:ea typeface="+mn-ea"/>
                <a:cs typeface="+mn-cs"/>
                <a:hlinkClick r:id="rId3"/>
              </a:rPr>
              <a:t>base image</a:t>
            </a:r>
            <a:r>
              <a:rPr lang="en-US" sz="1200" b="0" i="0" kern="1200" dirty="0" smtClean="0">
                <a:solidFill>
                  <a:schemeClr val="tx1"/>
                </a:solidFill>
                <a:effectLst/>
                <a:latin typeface="Arial"/>
                <a:ea typeface="+mn-ea"/>
                <a:cs typeface="+mn-cs"/>
              </a:rPr>
              <a:t> is a </a:t>
            </a:r>
            <a:r>
              <a:rPr lang="en-US" sz="1200" b="0" i="0" u="none" strike="noStrike" kern="1200" dirty="0" smtClean="0">
                <a:solidFill>
                  <a:schemeClr val="tx1"/>
                </a:solidFill>
                <a:effectLst/>
                <a:latin typeface="Arial"/>
                <a:ea typeface="+mn-ea"/>
                <a:cs typeface="+mn-cs"/>
                <a:hlinkClick r:id="rId4"/>
              </a:rPr>
              <a:t>custom AMI</a:t>
            </a:r>
            <a:r>
              <a:rPr lang="en-US" sz="1200" b="0" i="0" kern="1200" dirty="0" smtClean="0">
                <a:solidFill>
                  <a:schemeClr val="tx1"/>
                </a:solidFill>
                <a:effectLst/>
                <a:latin typeface="Arial"/>
                <a:ea typeface="+mn-ea"/>
                <a:cs typeface="+mn-cs"/>
              </a:rPr>
              <a:t> based on Ubuntu 16.04</a:t>
            </a:r>
          </a:p>
          <a:p>
            <a:r>
              <a:rPr lang="en-US" sz="1200" b="0" i="0" u="none" strike="noStrike" kern="1200" dirty="0" smtClean="0">
                <a:solidFill>
                  <a:schemeClr val="tx1"/>
                </a:solidFill>
                <a:effectLst/>
                <a:latin typeface="Arial"/>
                <a:ea typeface="+mn-ea"/>
                <a:cs typeface="+mn-cs"/>
                <a:hlinkClick r:id="rId5"/>
              </a:rPr>
              <a:t>kubeadm</a:t>
            </a:r>
            <a:r>
              <a:rPr lang="en-US" sz="1200" b="0" i="0" kern="1200" dirty="0" smtClean="0">
                <a:solidFill>
                  <a:schemeClr val="tx1"/>
                </a:solidFill>
                <a:effectLst/>
                <a:latin typeface="Arial"/>
                <a:ea typeface="+mn-ea"/>
                <a:cs typeface="+mn-cs"/>
              </a:rPr>
              <a:t> for bootstrapping Kubernetes on Linux</a:t>
            </a:r>
          </a:p>
          <a:p>
            <a:r>
              <a:rPr lang="en-US" sz="1200" b="0" i="0" u="none" strike="noStrike" kern="1200" dirty="0" smtClean="0">
                <a:solidFill>
                  <a:schemeClr val="tx1"/>
                </a:solidFill>
                <a:effectLst/>
                <a:latin typeface="Arial"/>
                <a:ea typeface="+mn-ea"/>
                <a:cs typeface="+mn-cs"/>
                <a:hlinkClick r:id="rId6"/>
              </a:rPr>
              <a:t>Docker</a:t>
            </a:r>
            <a:r>
              <a:rPr lang="en-US" sz="1200" b="0" i="0" kern="1200" dirty="0" smtClean="0">
                <a:solidFill>
                  <a:schemeClr val="tx1"/>
                </a:solidFill>
                <a:effectLst/>
                <a:latin typeface="Arial"/>
                <a:ea typeface="+mn-ea"/>
                <a:cs typeface="+mn-cs"/>
              </a:rPr>
              <a:t> for the container runtime, which Kubernetes depends on</a:t>
            </a:r>
          </a:p>
          <a:p>
            <a:r>
              <a:rPr lang="en-US" sz="1200" b="0" i="0" u="none" strike="noStrike" kern="1200" dirty="0" smtClean="0">
                <a:solidFill>
                  <a:schemeClr val="tx1"/>
                </a:solidFill>
                <a:effectLst/>
                <a:latin typeface="Arial"/>
                <a:ea typeface="+mn-ea"/>
                <a:cs typeface="+mn-cs"/>
                <a:hlinkClick r:id="rId7"/>
              </a:rPr>
              <a:t>Calico</a:t>
            </a:r>
            <a:r>
              <a:rPr lang="en-US" sz="1200" b="0" i="0" kern="1200" dirty="0" smtClean="0">
                <a:solidFill>
                  <a:schemeClr val="tx1"/>
                </a:solidFill>
                <a:effectLst/>
                <a:latin typeface="Arial"/>
                <a:ea typeface="+mn-ea"/>
                <a:cs typeface="+mn-cs"/>
              </a:rPr>
              <a:t> or </a:t>
            </a:r>
            <a:r>
              <a:rPr lang="en-US" sz="1200" b="0" i="0" u="none" strike="noStrike" kern="1200" dirty="0" smtClean="0">
                <a:solidFill>
                  <a:schemeClr val="tx1"/>
                </a:solidFill>
                <a:effectLst/>
                <a:latin typeface="Arial"/>
                <a:ea typeface="+mn-ea"/>
                <a:cs typeface="+mn-cs"/>
                <a:hlinkClick r:id="rId8"/>
              </a:rPr>
              <a:t>Weave</a:t>
            </a:r>
            <a:r>
              <a:rPr lang="en-US" sz="1200" b="0" i="0" kern="1200" dirty="0" smtClean="0">
                <a:solidFill>
                  <a:schemeClr val="tx1"/>
                </a:solidFill>
                <a:effectLst/>
                <a:latin typeface="Arial"/>
                <a:ea typeface="+mn-ea"/>
                <a:cs typeface="+mn-cs"/>
              </a:rPr>
              <a:t> for pod networking</a:t>
            </a:r>
          </a:p>
          <a:p>
            <a:r>
              <a:rPr lang="en-US" sz="1200" b="0" i="0" kern="1200" dirty="0" smtClean="0">
                <a:solidFill>
                  <a:schemeClr val="tx1"/>
                </a:solidFill>
                <a:effectLst/>
                <a:latin typeface="Arial"/>
                <a:ea typeface="+mn-ea"/>
                <a:cs typeface="+mn-cs"/>
              </a:rPr>
              <a:t>One stack-only security group that allows port 22 for SSH access from the bastion host, port 6443 for HTTPS access to the API, and inter-node connectivity on all ports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13</a:t>
            </a:fld>
            <a:endParaRPr lang="en-US" dirty="0"/>
          </a:p>
        </p:txBody>
      </p:sp>
    </p:spTree>
    <p:extLst>
      <p:ext uri="{BB962C8B-B14F-4D97-AF65-F5344CB8AC3E}">
        <p14:creationId xmlns:p14="http://schemas.microsoft.com/office/powerpoint/2010/main" val="97395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-KOPS are contributing to</a:t>
            </a:r>
            <a:r>
              <a:rPr lang="en-US" baseline="0" dirty="0" smtClean="0"/>
              <a:t> this</a:t>
            </a:r>
          </a:p>
          <a:p>
            <a:r>
              <a:rPr lang="en-US" baseline="0" dirty="0" smtClean="0"/>
              <a:t>-Weave are contributing to this</a:t>
            </a:r>
          </a:p>
          <a:p>
            <a:r>
              <a:rPr lang="en-US" baseline="0" dirty="0" smtClean="0"/>
              <a:t>-New things: </a:t>
            </a:r>
            <a:r>
              <a:rPr lang="en-US" baseline="0" dirty="0" err="1" smtClean="0"/>
              <a:t>Elasticsearch</a:t>
            </a:r>
            <a:r>
              <a:rPr lang="en-US" baseline="0" dirty="0" smtClean="0"/>
              <a:t> service integration by default</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14</a:t>
            </a:fld>
            <a:endParaRPr lang="en-US" dirty="0"/>
          </a:p>
        </p:txBody>
      </p:sp>
    </p:spTree>
    <p:extLst>
      <p:ext uri="{BB962C8B-B14F-4D97-AF65-F5344CB8AC3E}">
        <p14:creationId xmlns:p14="http://schemas.microsoft.com/office/powerpoint/2010/main" val="122316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15</a:t>
            </a:fld>
            <a:endParaRPr lang="en-US" dirty="0"/>
          </a:p>
        </p:txBody>
      </p:sp>
    </p:spTree>
    <p:extLst>
      <p:ext uri="{BB962C8B-B14F-4D97-AF65-F5344CB8AC3E}">
        <p14:creationId xmlns:p14="http://schemas.microsoft.com/office/powerpoint/2010/main" val="19804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F6E88-B4ED-B54A-A79D-04CCBE4B33D5}"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0443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F6E88-B4ED-B54A-A79D-04CCBE4B33D5}"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00353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F6E88-B4ED-B54A-A79D-04CCBE4B33D5}"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2340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xfrm>
            <a:off x="8610600" y="6356352"/>
            <a:ext cx="2743200" cy="365125"/>
          </a:xfrm>
          <a:prstGeom prst="rect">
            <a:avLst/>
          </a:prstGeom>
        </p:spPr>
        <p:txBody>
          <a:bodyPr/>
          <a:lstStyle/>
          <a:p>
            <a:pPr defTabSz="609570"/>
            <a:fld id="{86CB4B4D-7CA3-9044-876B-883B54F8677D}" type="slidenum">
              <a:rPr lang="uk-UA" smtClean="0">
                <a:solidFill>
                  <a:srgbClr val="474746"/>
                </a:solidFill>
              </a:rPr>
              <a:pPr defTabSz="609570"/>
              <a:t>‹#›</a:t>
            </a:fld>
            <a:endParaRPr lang="uk-UA">
              <a:solidFill>
                <a:srgbClr val="474746"/>
              </a:solidFill>
            </a:endParaRPr>
          </a:p>
        </p:txBody>
      </p:sp>
    </p:spTree>
    <p:extLst>
      <p:ext uri="{BB962C8B-B14F-4D97-AF65-F5344CB8AC3E}">
        <p14:creationId xmlns:p14="http://schemas.microsoft.com/office/powerpoint/2010/main" val="4479741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Orange">
    <p:spTree>
      <p:nvGrpSpPr>
        <p:cNvPr id="1" name=""/>
        <p:cNvGrpSpPr/>
        <p:nvPr/>
      </p:nvGrpSpPr>
      <p:grpSpPr>
        <a:xfrm>
          <a:off x="0" y="0"/>
          <a:ext cx="0" cy="0"/>
          <a:chOff x="0" y="0"/>
          <a:chExt cx="0" cy="0"/>
        </a:xfrm>
      </p:grpSpPr>
      <p:sp>
        <p:nvSpPr>
          <p:cNvPr id="10" name="TextBox 3"/>
          <p:cNvSpPr txBox="1">
            <a:spLocks noChangeArrowheads="1"/>
          </p:cNvSpPr>
          <p:nvPr userDrawn="1"/>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a:t>
            </a:r>
            <a:r>
              <a:rPr lang="en-US" altLang="x-none" sz="933" b="0" i="0" dirty="0" smtClean="0">
                <a:solidFill>
                  <a:srgbClr val="7F7F7F"/>
                </a:solidFill>
                <a:latin typeface="Amazon Ember" charset="0"/>
                <a:ea typeface="Amazon Ember" charset="0"/>
                <a:cs typeface="Amazon Ember" charset="0"/>
              </a:rPr>
              <a:t>2017, </a:t>
            </a:r>
            <a:r>
              <a:rPr lang="en-US" altLang="x-none" sz="933" b="0" i="0" dirty="0">
                <a:solidFill>
                  <a:srgbClr val="7F7F7F"/>
                </a:solidFill>
                <a:latin typeface="Amazon Ember" charset="0"/>
                <a:ea typeface="Amazon Ember" charset="0"/>
                <a:cs typeface="Amazon Ember" charset="0"/>
              </a:rPr>
              <a:t>Amazon Web Services, Inc. or its Affiliates. All rights reserved.</a:t>
            </a:r>
          </a:p>
        </p:txBody>
      </p:sp>
      <p:sp>
        <p:nvSpPr>
          <p:cNvPr id="2" name="Title 1"/>
          <p:cNvSpPr>
            <a:spLocks noGrp="1"/>
          </p:cNvSpPr>
          <p:nvPr>
            <p:ph type="title" hasCustomPrompt="1"/>
          </p:nvPr>
        </p:nvSpPr>
        <p:spPr>
          <a:xfrm>
            <a:off x="475487" y="463296"/>
            <a:ext cx="11265408" cy="626440"/>
          </a:xfrm>
        </p:spPr>
        <p:txBody>
          <a:bodyPr lIns="91440" tIns="45720" rIns="91440" bIns="45720"/>
          <a:lstStyle>
            <a:lvl1pPr>
              <a:defRPr b="0" i="0" spc="400">
                <a:latin typeface="Amazon Ember Light" charset="0"/>
                <a:ea typeface="Amazon Ember Light" charset="0"/>
                <a:cs typeface="Amazon Ember Light" charset="0"/>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475487" y="1304261"/>
            <a:ext cx="11265407" cy="4309729"/>
          </a:xfrm>
        </p:spPr>
        <p:txBody>
          <a:bodyPr/>
          <a:lstStyle>
            <a:lvl1pPr>
              <a:defRPr sz="1600" b="0" i="0" spc="67" baseline="0">
                <a:latin typeface="Amazon Ember" charset="0"/>
                <a:ea typeface="Amazon Ember" charset="0"/>
                <a:cs typeface="Amazon Ember" charset="0"/>
              </a:defRPr>
            </a:lvl1pPr>
            <a:lvl2pPr>
              <a:defRPr sz="1600" b="0" i="0" spc="67" baseline="0">
                <a:latin typeface="Amazon Ember" charset="0"/>
                <a:ea typeface="Amazon Ember" charset="0"/>
                <a:cs typeface="Amazon Ember" charset="0"/>
              </a:defRPr>
            </a:lvl2pPr>
            <a:lvl3pPr>
              <a:defRPr sz="1600" b="0" i="0" spc="67" baseline="0">
                <a:latin typeface="Amazon Ember" charset="0"/>
                <a:ea typeface="Amazon Ember" charset="0"/>
                <a:cs typeface="Amazon Ember" charset="0"/>
              </a:defRPr>
            </a:lvl3pPr>
            <a:lvl4pPr>
              <a:defRPr sz="1600" b="0" i="0" spc="67" baseline="0">
                <a:latin typeface="Amazon Ember" charset="0"/>
                <a:ea typeface="Amazon Ember" charset="0"/>
                <a:cs typeface="Amazon Ember" charset="0"/>
              </a:defRPr>
            </a:lvl4pPr>
            <a:lvl5pPr>
              <a:defRPr sz="1600" b="0" i="0" spc="67" baseline="0">
                <a:latin typeface="Amazon Ember" charset="0"/>
                <a:ea typeface="Amazon Ember" charset="0"/>
                <a:cs typeface="Amazon Ember"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01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rgbClr val="4D4D4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29829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11"/>
          <p:cNvSpPr>
            <a:spLocks noGrp="1"/>
          </p:cNvSpPr>
          <p:nvPr>
            <p:ph type="body" sz="quarter" idx="10" hasCustomPrompt="1"/>
          </p:nvPr>
        </p:nvSpPr>
        <p:spPr>
          <a:xfrm>
            <a:off x="650532" y="4643694"/>
            <a:ext cx="4910667" cy="577849"/>
          </a:xfrm>
        </p:spPr>
        <p:txBody>
          <a:bodyPr>
            <a:normAutofit/>
          </a:bodyPr>
          <a:lstStyle>
            <a:lvl1pPr marL="0" indent="0" algn="l">
              <a:buNone/>
              <a:defRPr sz="2133" baseline="0"/>
            </a:lvl1pPr>
          </a:lstStyle>
          <a:p>
            <a:pPr lvl="0"/>
            <a:r>
              <a:rPr lang="en-US" dirty="0" smtClean="0"/>
              <a:t>Click to edit Presenter, Team</a:t>
            </a:r>
            <a:endParaRPr lang="en-US" dirty="0"/>
          </a:p>
        </p:txBody>
      </p:sp>
      <p:sp>
        <p:nvSpPr>
          <p:cNvPr id="7" name="Text Placeholder 11"/>
          <p:cNvSpPr>
            <a:spLocks noGrp="1"/>
          </p:cNvSpPr>
          <p:nvPr>
            <p:ph type="body" sz="quarter" idx="11" hasCustomPrompt="1"/>
          </p:nvPr>
        </p:nvSpPr>
        <p:spPr>
          <a:xfrm>
            <a:off x="650532" y="5151695"/>
            <a:ext cx="4910667" cy="493184"/>
          </a:xfrm>
        </p:spPr>
        <p:txBody>
          <a:bodyPr>
            <a:normAutofit/>
          </a:bodyPr>
          <a:lstStyle>
            <a:lvl1pPr marL="0" indent="0" algn="l">
              <a:buNone/>
              <a:defRPr sz="2133" baseline="0">
                <a:solidFill>
                  <a:schemeClr val="accent6"/>
                </a:solidFill>
              </a:defRPr>
            </a:lvl1pPr>
          </a:lstStyle>
          <a:p>
            <a:pPr lvl="0"/>
            <a:r>
              <a:rPr lang="en-US" dirty="0" smtClean="0"/>
              <a:t>Click to edit Date</a:t>
            </a:r>
            <a:endParaRPr lang="en-US" dirty="0"/>
          </a:p>
        </p:txBody>
      </p:sp>
      <p:sp>
        <p:nvSpPr>
          <p:cNvPr id="10" name="Text Placeholder 8"/>
          <p:cNvSpPr>
            <a:spLocks noGrp="1"/>
          </p:cNvSpPr>
          <p:nvPr>
            <p:ph type="body" sz="quarter" idx="12" hasCustomPrompt="1"/>
          </p:nvPr>
        </p:nvSpPr>
        <p:spPr>
          <a:xfrm>
            <a:off x="650532" y="1667429"/>
            <a:ext cx="9766651" cy="992716"/>
          </a:xfrm>
        </p:spPr>
        <p:txBody>
          <a:bodyPr>
            <a:noAutofit/>
          </a:bodyPr>
          <a:lstStyle>
            <a:lvl1pPr marL="0" indent="0" algn="l">
              <a:buNone/>
              <a:defRPr sz="5333" b="1" baseline="0"/>
            </a:lvl1pPr>
          </a:lstStyle>
          <a:p>
            <a:pPr lvl="0"/>
            <a:r>
              <a:rPr lang="en-US" dirty="0" smtClean="0"/>
              <a:t>Click to edit Master title style</a:t>
            </a:r>
            <a:endParaRPr lang="en-US" dirty="0"/>
          </a:p>
        </p:txBody>
      </p:sp>
      <p:sp>
        <p:nvSpPr>
          <p:cNvPr id="12" name="Text Placeholder 11"/>
          <p:cNvSpPr>
            <a:spLocks noGrp="1"/>
          </p:cNvSpPr>
          <p:nvPr>
            <p:ph type="body" sz="quarter" idx="13"/>
          </p:nvPr>
        </p:nvSpPr>
        <p:spPr>
          <a:xfrm>
            <a:off x="650532" y="2667892"/>
            <a:ext cx="8055443" cy="650465"/>
          </a:xfrm>
        </p:spPr>
        <p:txBody>
          <a:bodyPr/>
          <a:lstStyle>
            <a:lvl1pPr marL="0" indent="0" algn="l">
              <a:buNone/>
              <a:defRPr/>
            </a:lvl1pPr>
          </a:lstStyle>
          <a:p>
            <a:pPr lvl="0"/>
            <a:r>
              <a:rPr lang="en-US" smtClean="0"/>
              <a:t>Click to edit Master text styles</a:t>
            </a:r>
          </a:p>
        </p:txBody>
      </p:sp>
      <p:sp>
        <p:nvSpPr>
          <p:cNvPr id="13" name="TextBox 12"/>
          <p:cNvSpPr txBox="1"/>
          <p:nvPr userDrawn="1"/>
        </p:nvSpPr>
        <p:spPr>
          <a:xfrm>
            <a:off x="652200" y="6521788"/>
            <a:ext cx="4037032" cy="143565"/>
          </a:xfrm>
          <a:prstGeom prst="rect">
            <a:avLst/>
          </a:prstGeom>
          <a:noFill/>
        </p:spPr>
        <p:txBody>
          <a:bodyPr wrap="square" lIns="0" tIns="0" rIns="0" bIns="0" rtlCol="0">
            <a:spAutoFit/>
          </a:bodyPr>
          <a:lstStyle/>
          <a:p>
            <a:pPr defTabSz="609585"/>
            <a:r>
              <a:rPr lang="en-US" sz="933" dirty="0" smtClean="0">
                <a:solidFill>
                  <a:srgbClr val="999A98">
                    <a:lumMod val="60000"/>
                    <a:lumOff val="40000"/>
                  </a:srgbClr>
                </a:solidFill>
              </a:rPr>
              <a:t>© 2016, Amazon Web Services, Inc. or its Affiliates. All rights reserved.</a:t>
            </a:r>
            <a:endParaRPr lang="en-US" sz="933" dirty="0">
              <a:solidFill>
                <a:srgbClr val="999A98">
                  <a:lumMod val="60000"/>
                  <a:lumOff val="40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lvl1pPr>
              <a:defRPr>
                <a:solidFill>
                  <a:srgbClr val="4D4D4C"/>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rgbClr val="4D4D4C"/>
                </a:solidFill>
              </a:defRPr>
            </a:lvl1pPr>
            <a:lvl2pPr marL="990575" indent="-380990">
              <a:buFont typeface="Arial"/>
              <a:buChar char="•"/>
              <a:defRPr>
                <a:solidFill>
                  <a:srgbClr val="4D4D4C"/>
                </a:solidFill>
              </a:defRPr>
            </a:lvl2pPr>
            <a:lvl3pPr marL="1523962" indent="-304792">
              <a:buFont typeface="Arial"/>
              <a:buChar char="•"/>
              <a:defRPr>
                <a:solidFill>
                  <a:srgbClr val="4D4D4C"/>
                </a:solidFill>
              </a:defRPr>
            </a:lvl3pPr>
            <a:lvl4pPr>
              <a:defRPr>
                <a:solidFill>
                  <a:srgbClr val="4D4D4C"/>
                </a:solidFill>
              </a:defRPr>
            </a:lvl4pPr>
            <a:lvl5pPr>
              <a:defRPr>
                <a:solidFill>
                  <a:srgbClr val="4D4D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de Snippe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lvl1pPr>
              <a:defRPr>
                <a:solidFill>
                  <a:srgbClr val="4D4D4C"/>
                </a:solidFill>
              </a:defRPr>
            </a:lvl1pPr>
          </a:lstStyle>
          <a:p>
            <a:r>
              <a:rPr lang="en-US" smtClean="0"/>
              <a:t>Click to edit Master title style</a:t>
            </a:r>
            <a:endParaRPr lang="en-US" dirty="0"/>
          </a:p>
        </p:txBody>
      </p:sp>
      <p:sp>
        <p:nvSpPr>
          <p:cNvPr id="6" name="Content Placeholder 3"/>
          <p:cNvSpPr>
            <a:spLocks noGrp="1"/>
          </p:cNvSpPr>
          <p:nvPr>
            <p:ph sz="quarter" idx="11" hasCustomPrompt="1"/>
          </p:nvPr>
        </p:nvSpPr>
        <p:spPr>
          <a:xfrm>
            <a:off x="448817" y="1347211"/>
            <a:ext cx="10943656" cy="4855901"/>
          </a:xfrm>
          <a:noFill/>
        </p:spPr>
        <p:txBody>
          <a:bodyPr/>
          <a:lstStyle>
            <a:lvl1pPr marL="0" indent="0">
              <a:buNone/>
              <a:defRPr lang="en-US" sz="1467">
                <a:solidFill>
                  <a:srgbClr val="3366FF"/>
                </a:solidFill>
                <a:effectLst/>
                <a:latin typeface="Lucida Console" panose="020B0609040504020204" pitchFamily="49" charset="0"/>
              </a:defRPr>
            </a:lvl1pPr>
            <a:lvl2pPr marL="609585" indent="0">
              <a:buNone/>
              <a:defRPr>
                <a:latin typeface="Lucida Console" panose="020B0609040504020204" pitchFamily="49" charset="0"/>
              </a:defRPr>
            </a:lvl2pPr>
            <a:lvl3pPr marL="1219170" indent="0">
              <a:buNone/>
              <a:defRPr>
                <a:latin typeface="Lucida Console" panose="020B0609040504020204" pitchFamily="49" charset="0"/>
              </a:defRPr>
            </a:lvl3pPr>
            <a:lvl4pPr marL="1828754" indent="0">
              <a:buNone/>
              <a:defRPr>
                <a:latin typeface="Lucida Console" panose="020B0609040504020204" pitchFamily="49" charset="0"/>
              </a:defRPr>
            </a:lvl4pPr>
            <a:lvl5pPr marL="2438339" indent="0">
              <a:buNone/>
              <a:defRPr>
                <a:latin typeface="Lucida Console" panose="020B0609040504020204" pitchFamily="49" charset="0"/>
              </a:defRPr>
            </a:lvl5pPr>
          </a:lstStyle>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 Syntax Test file for 68k Assembly code</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 Some comments about this file</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.D0 00000000</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MS 2100 00000002</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MM 2000;DI</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 LEA.L $002100,A1</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867" dirty="0" smtClean="0">
                <a:effectLst/>
                <a:latin typeface="Lucida Console" panose="020B0609040504020204" pitchFamily="49" charset="0"/>
                <a:ea typeface="Calibri" panose="020F0502020204030204" pitchFamily="34" charset="0"/>
                <a:cs typeface="Consolas" panose="020B0609020204030204" pitchFamily="49" charset="0"/>
              </a:rPr>
              <a:t> MOVE.L #2,-(A1)</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 BSR $00002050</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MM 2050;DI</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 MOVE.L (A1)+,D1</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 MOVE.L (A1),D2</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 ADD.L D1,D2</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 MOVE.L D2,D0</a:t>
            </a:r>
            <a:endParaRPr lang="en-US" sz="1467"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k-SK" sz="1867" dirty="0" smtClean="0">
                <a:effectLst/>
                <a:latin typeface="Lucida Console" panose="020B0609040504020204" pitchFamily="49" charset="0"/>
                <a:ea typeface="Calibri" panose="020F0502020204030204" pitchFamily="34" charset="0"/>
                <a:cs typeface="Consolas" panose="020B0609020204030204" pitchFamily="49" charset="0"/>
              </a:rPr>
              <a:t> RTS</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rgbClr val="4D4D4C"/>
                </a:solidFill>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normAutofit/>
          </a:bodyPr>
          <a:lstStyle>
            <a:lvl1pPr>
              <a:defRPr sz="3733">
                <a:solidFill>
                  <a:schemeClr val="accent6">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4767" y="1350010"/>
            <a:ext cx="5384800" cy="4629431"/>
          </a:xfrm>
        </p:spPr>
        <p:txBody>
          <a:bodyPr/>
          <a:lstStyle>
            <a:lvl1pPr>
              <a:defRPr sz="2933">
                <a:solidFill>
                  <a:schemeClr val="accent6">
                    <a:lumMod val="50000"/>
                  </a:schemeClr>
                </a:solidFill>
              </a:defRPr>
            </a:lvl1pPr>
            <a:lvl2pPr>
              <a:defRPr sz="2667">
                <a:solidFill>
                  <a:schemeClr val="accent6">
                    <a:lumMod val="50000"/>
                  </a:schemeClr>
                </a:solidFill>
              </a:defRPr>
            </a:lvl2pPr>
            <a:lvl3pPr>
              <a:defRPr sz="2133">
                <a:solidFill>
                  <a:schemeClr val="accent6">
                    <a:lumMod val="50000"/>
                  </a:schemeClr>
                </a:solidFill>
              </a:defRPr>
            </a:lvl3pPr>
            <a:lvl4pPr>
              <a:defRPr sz="2133">
                <a:solidFill>
                  <a:schemeClr val="accent6">
                    <a:lumMod val="50000"/>
                  </a:schemeClr>
                </a:solidFill>
              </a:defRPr>
            </a:lvl4pPr>
            <a:lvl5pPr>
              <a:defRPr sz="2133">
                <a:solidFill>
                  <a:schemeClr val="accent6">
                    <a:lumMod val="50000"/>
                  </a:schemeClr>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32767" y="1350010"/>
            <a:ext cx="5384800" cy="4629431"/>
          </a:xfrm>
        </p:spPr>
        <p:txBody>
          <a:bodyPr/>
          <a:lstStyle>
            <a:lvl1pPr>
              <a:defRPr sz="2933">
                <a:solidFill>
                  <a:schemeClr val="accent6">
                    <a:lumMod val="50000"/>
                  </a:schemeClr>
                </a:solidFill>
              </a:defRPr>
            </a:lvl1pPr>
            <a:lvl2pPr>
              <a:defRPr sz="2667">
                <a:solidFill>
                  <a:schemeClr val="accent6">
                    <a:lumMod val="50000"/>
                  </a:schemeClr>
                </a:solidFill>
              </a:defRPr>
            </a:lvl2pPr>
            <a:lvl3pPr>
              <a:defRPr sz="2133">
                <a:solidFill>
                  <a:schemeClr val="accent6">
                    <a:lumMod val="50000"/>
                  </a:schemeClr>
                </a:solidFill>
              </a:defRPr>
            </a:lvl3pPr>
            <a:lvl4pPr>
              <a:defRPr sz="2133">
                <a:solidFill>
                  <a:schemeClr val="accent6">
                    <a:lumMod val="50000"/>
                  </a:schemeClr>
                </a:solidFill>
              </a:defRPr>
            </a:lvl4pPr>
            <a:lvl5pPr>
              <a:defRPr sz="2133">
                <a:solidFill>
                  <a:schemeClr val="accent6">
                    <a:lumMod val="50000"/>
                  </a:schemeClr>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F6E88-B4ED-B54A-A79D-04CCBE4B33D5}"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209362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324" y="1344071"/>
            <a:ext cx="5386917" cy="639763"/>
          </a:xfrm>
        </p:spPr>
        <p:txBody>
          <a:bodyPr anchor="b">
            <a:no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0324" y="1983832"/>
            <a:ext cx="5386917" cy="3951288"/>
          </a:xfrm>
        </p:spPr>
        <p:txBody>
          <a:bodyPr/>
          <a:lstStyle>
            <a:lvl1pPr>
              <a:defRPr sz="2667"/>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49052" y="153249"/>
            <a:ext cx="10940405" cy="727655"/>
          </a:xfrm>
        </p:spPr>
        <p:txBody>
          <a:bodyPr>
            <a:normAutofit/>
          </a:bodyPr>
          <a:lstStyle>
            <a:lvl1pPr>
              <a:defRPr sz="3733">
                <a:solidFill>
                  <a:schemeClr val="accent6">
                    <a:lumMod val="50000"/>
                  </a:schemeClr>
                </a:solidFill>
              </a:defRPr>
            </a:lvl1pPr>
          </a:lstStyle>
          <a:p>
            <a:r>
              <a:rPr lang="en-US" smtClean="0"/>
              <a:t>Click to edit Master title style</a:t>
            </a:r>
            <a:endParaRPr lang="en-US" dirty="0"/>
          </a:p>
        </p:txBody>
      </p:sp>
      <p:sp>
        <p:nvSpPr>
          <p:cNvPr id="15" name="Text Placeholder 4"/>
          <p:cNvSpPr>
            <a:spLocks noGrp="1"/>
          </p:cNvSpPr>
          <p:nvPr>
            <p:ph type="body" sz="quarter" idx="3"/>
          </p:nvPr>
        </p:nvSpPr>
        <p:spPr>
          <a:xfrm>
            <a:off x="6034093" y="1344071"/>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16" name="Content Placeholder 5"/>
          <p:cNvSpPr>
            <a:spLocks noGrp="1"/>
          </p:cNvSpPr>
          <p:nvPr>
            <p:ph sz="quarter" idx="4"/>
          </p:nvPr>
        </p:nvSpPr>
        <p:spPr>
          <a:xfrm>
            <a:off x="6034093" y="1983832"/>
            <a:ext cx="5389033" cy="3951288"/>
          </a:xfrm>
        </p:spPr>
        <p:txBody>
          <a:bodyPr/>
          <a:lstStyle>
            <a:lvl1pPr>
              <a:defRPr sz="2667"/>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0025" y="1348723"/>
            <a:ext cx="3256844" cy="4525963"/>
          </a:xfr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2"/>
          <p:cNvSpPr>
            <a:spLocks noGrp="1"/>
          </p:cNvSpPr>
          <p:nvPr>
            <p:ph sz="half" idx="10"/>
          </p:nvPr>
        </p:nvSpPr>
        <p:spPr>
          <a:xfrm>
            <a:off x="4308002" y="1348723"/>
            <a:ext cx="3256844" cy="4525963"/>
          </a:xfr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Content Placeholder 2"/>
          <p:cNvSpPr>
            <a:spLocks noGrp="1"/>
          </p:cNvSpPr>
          <p:nvPr>
            <p:ph sz="half" idx="11"/>
          </p:nvPr>
        </p:nvSpPr>
        <p:spPr>
          <a:xfrm>
            <a:off x="8165981" y="1348723"/>
            <a:ext cx="3256844" cy="4525963"/>
          </a:xfr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smtClean="0"/>
              <a:t>Click to edit Master title style</a:t>
            </a:r>
            <a:endParaRPr lang="en-US" dirty="0"/>
          </a:p>
        </p:txBody>
      </p:sp>
      <p:sp>
        <p:nvSpPr>
          <p:cNvPr id="11" name="Text Placeholder 3"/>
          <p:cNvSpPr>
            <a:spLocks noGrp="1"/>
          </p:cNvSpPr>
          <p:nvPr>
            <p:ph type="body" sz="half" idx="2"/>
          </p:nvPr>
        </p:nvSpPr>
        <p:spPr>
          <a:xfrm>
            <a:off x="450323" y="4169445"/>
            <a:ext cx="2396067" cy="454587"/>
          </a:xfrm>
        </p:spPr>
        <p:txBody>
          <a:bodyPr>
            <a:noAutofit/>
          </a:bodyPr>
          <a:lstStyle>
            <a:lvl1pPr marL="0" indent="0" algn="ctr">
              <a:buNone/>
              <a:defRPr sz="1867">
                <a:solidFill>
                  <a:srgbClr val="4D4D4C"/>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12" name="Text Placeholder 3"/>
          <p:cNvSpPr>
            <a:spLocks noGrp="1"/>
          </p:cNvSpPr>
          <p:nvPr>
            <p:ph type="body" sz="half" idx="11"/>
          </p:nvPr>
        </p:nvSpPr>
        <p:spPr>
          <a:xfrm>
            <a:off x="3328996" y="4169445"/>
            <a:ext cx="2396067" cy="454587"/>
          </a:xfrm>
        </p:spPr>
        <p:txBody>
          <a:bodyPr>
            <a:noAutofit/>
          </a:bodyPr>
          <a:lstStyle>
            <a:lvl1pPr marL="0" indent="0" algn="ctr">
              <a:buNone/>
              <a:defRPr sz="1867">
                <a:solidFill>
                  <a:srgbClr val="4D4D4C"/>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13" name="Text Placeholder 3"/>
          <p:cNvSpPr>
            <a:spLocks noGrp="1"/>
          </p:cNvSpPr>
          <p:nvPr>
            <p:ph type="body" sz="half" idx="13"/>
          </p:nvPr>
        </p:nvSpPr>
        <p:spPr>
          <a:xfrm>
            <a:off x="6179447" y="4169445"/>
            <a:ext cx="2396067" cy="454587"/>
          </a:xfrm>
        </p:spPr>
        <p:txBody>
          <a:bodyPr>
            <a:noAutofit/>
          </a:bodyPr>
          <a:lstStyle>
            <a:lvl1pPr marL="0" indent="0" algn="ctr">
              <a:buNone/>
              <a:defRPr sz="1867">
                <a:solidFill>
                  <a:srgbClr val="4D4D4C"/>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14" name="Text Placeholder 3"/>
          <p:cNvSpPr>
            <a:spLocks noGrp="1"/>
          </p:cNvSpPr>
          <p:nvPr>
            <p:ph type="body" sz="half" idx="15"/>
          </p:nvPr>
        </p:nvSpPr>
        <p:spPr>
          <a:xfrm>
            <a:off x="9320460" y="4169445"/>
            <a:ext cx="2396067" cy="454587"/>
          </a:xfrm>
        </p:spPr>
        <p:txBody>
          <a:bodyPr>
            <a:noAutofit/>
          </a:bodyPr>
          <a:lstStyle>
            <a:lvl1pPr marL="0" indent="0" algn="ctr">
              <a:buNone/>
              <a:defRPr sz="1867">
                <a:solidFill>
                  <a:srgbClr val="4D4D4C"/>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15" name="Picture Placeholder 2"/>
          <p:cNvSpPr>
            <a:spLocks noGrp="1"/>
          </p:cNvSpPr>
          <p:nvPr>
            <p:ph type="pic" sz="quarter" idx="16"/>
          </p:nvPr>
        </p:nvSpPr>
        <p:spPr>
          <a:xfrm>
            <a:off x="450323" y="2139139"/>
            <a:ext cx="2396067" cy="1792816"/>
          </a:xfrm>
        </p:spPr>
        <p:txBody>
          <a:bodyPr>
            <a:normAutofit/>
          </a:bodyPr>
          <a:lstStyle>
            <a:lvl1pPr>
              <a:defRPr sz="1867">
                <a:solidFill>
                  <a:schemeClr val="accent6">
                    <a:lumMod val="60000"/>
                    <a:lumOff val="40000"/>
                  </a:schemeClr>
                </a:solidFill>
              </a:defRPr>
            </a:lvl1pPr>
          </a:lstStyle>
          <a:p>
            <a:r>
              <a:rPr lang="en-US" smtClean="0"/>
              <a:t>Drag picture to placeholder or click icon to add</a:t>
            </a:r>
            <a:endParaRPr lang="en-US" dirty="0"/>
          </a:p>
        </p:txBody>
      </p:sp>
      <p:sp>
        <p:nvSpPr>
          <p:cNvPr id="16" name="Picture Placeholder 2"/>
          <p:cNvSpPr>
            <a:spLocks noGrp="1"/>
          </p:cNvSpPr>
          <p:nvPr>
            <p:ph type="pic" sz="quarter" idx="17"/>
          </p:nvPr>
        </p:nvSpPr>
        <p:spPr>
          <a:xfrm>
            <a:off x="3328996" y="2139139"/>
            <a:ext cx="2396067" cy="1792816"/>
          </a:xfrm>
        </p:spPr>
        <p:txBody>
          <a:bodyPr>
            <a:normAutofit/>
          </a:bodyPr>
          <a:lstStyle>
            <a:lvl1pPr>
              <a:defRPr sz="1867">
                <a:solidFill>
                  <a:schemeClr val="accent6">
                    <a:lumMod val="60000"/>
                    <a:lumOff val="40000"/>
                  </a:schemeClr>
                </a:solidFill>
              </a:defRPr>
            </a:lvl1pPr>
          </a:lstStyle>
          <a:p>
            <a:r>
              <a:rPr lang="en-US" smtClean="0"/>
              <a:t>Drag picture to placeholder or click icon to add</a:t>
            </a:r>
            <a:endParaRPr lang="en-US" dirty="0"/>
          </a:p>
        </p:txBody>
      </p:sp>
      <p:sp>
        <p:nvSpPr>
          <p:cNvPr id="17" name="Picture Placeholder 2"/>
          <p:cNvSpPr>
            <a:spLocks noGrp="1"/>
          </p:cNvSpPr>
          <p:nvPr>
            <p:ph type="pic" sz="quarter" idx="18"/>
          </p:nvPr>
        </p:nvSpPr>
        <p:spPr>
          <a:xfrm>
            <a:off x="6179447" y="2139139"/>
            <a:ext cx="2396067" cy="1792816"/>
          </a:xfrm>
        </p:spPr>
        <p:txBody>
          <a:bodyPr>
            <a:normAutofit/>
          </a:bodyPr>
          <a:lstStyle>
            <a:lvl1pPr>
              <a:defRPr sz="1867">
                <a:solidFill>
                  <a:schemeClr val="accent6">
                    <a:lumMod val="60000"/>
                    <a:lumOff val="40000"/>
                  </a:schemeClr>
                </a:solidFill>
              </a:defRPr>
            </a:lvl1pPr>
          </a:lstStyle>
          <a:p>
            <a:r>
              <a:rPr lang="en-US" smtClean="0"/>
              <a:t>Drag picture to placeholder or click icon to add</a:t>
            </a:r>
            <a:endParaRPr lang="en-US" dirty="0"/>
          </a:p>
        </p:txBody>
      </p:sp>
      <p:sp>
        <p:nvSpPr>
          <p:cNvPr id="18" name="Picture Placeholder 2"/>
          <p:cNvSpPr>
            <a:spLocks noGrp="1"/>
          </p:cNvSpPr>
          <p:nvPr>
            <p:ph type="pic" sz="quarter" idx="19"/>
          </p:nvPr>
        </p:nvSpPr>
        <p:spPr>
          <a:xfrm>
            <a:off x="9320460" y="2139139"/>
            <a:ext cx="2396067" cy="1792816"/>
          </a:xfrm>
        </p:spPr>
        <p:txBody>
          <a:bodyPr>
            <a:normAutofit/>
          </a:bodyPr>
          <a:lstStyle>
            <a:lvl1pPr>
              <a:defRPr sz="1867">
                <a:solidFill>
                  <a:schemeClr val="accent6">
                    <a:lumMod val="60000"/>
                    <a:lumOff val="40000"/>
                  </a:schemeClr>
                </a:solidFill>
              </a:defRPr>
            </a:lvl1pPr>
          </a:lstStyle>
          <a:p>
            <a:r>
              <a:rPr lang="en-US" smtClean="0"/>
              <a:t>Drag picture to placeholder or click icon to add</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x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smtClean="0"/>
              <a:t>Click to edit Master title style</a:t>
            </a:r>
            <a:endParaRPr lang="en-US"/>
          </a:p>
        </p:txBody>
      </p:sp>
      <p:sp>
        <p:nvSpPr>
          <p:cNvPr id="3" name="Text Placeholder 3"/>
          <p:cNvSpPr>
            <a:spLocks noGrp="1"/>
          </p:cNvSpPr>
          <p:nvPr>
            <p:ph type="body" sz="half" idx="2"/>
          </p:nvPr>
        </p:nvSpPr>
        <p:spPr>
          <a:xfrm>
            <a:off x="453244" y="2869196"/>
            <a:ext cx="2565400" cy="454587"/>
          </a:xfrm>
        </p:spPr>
        <p:txBody>
          <a:bodyPr>
            <a:noAutofit/>
          </a:bodyPr>
          <a:lstStyle>
            <a:lvl1pPr marL="0" indent="0" algn="ctr">
              <a:buNone/>
              <a:defRPr sz="1867">
                <a:solidFill>
                  <a:schemeClr val="accent6">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4" name="Text Placeholder 3"/>
          <p:cNvSpPr>
            <a:spLocks noGrp="1"/>
          </p:cNvSpPr>
          <p:nvPr>
            <p:ph type="body" sz="half" idx="11"/>
          </p:nvPr>
        </p:nvSpPr>
        <p:spPr>
          <a:xfrm>
            <a:off x="4639077" y="2869196"/>
            <a:ext cx="2565400" cy="454587"/>
          </a:xfrm>
        </p:spPr>
        <p:txBody>
          <a:bodyPr>
            <a:noAutofit/>
          </a:bodyPr>
          <a:lstStyle>
            <a:lvl1pPr marL="0" indent="0" algn="ctr">
              <a:buNone/>
              <a:defRPr sz="1867">
                <a:solidFill>
                  <a:schemeClr val="accent6">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Text Placeholder 3"/>
          <p:cNvSpPr>
            <a:spLocks noGrp="1"/>
          </p:cNvSpPr>
          <p:nvPr>
            <p:ph type="body" sz="half" idx="13"/>
          </p:nvPr>
        </p:nvSpPr>
        <p:spPr>
          <a:xfrm>
            <a:off x="8833299" y="2869196"/>
            <a:ext cx="2565400" cy="454587"/>
          </a:xfrm>
        </p:spPr>
        <p:txBody>
          <a:bodyPr>
            <a:noAutofit/>
          </a:bodyPr>
          <a:lstStyle>
            <a:lvl1pPr marL="0" indent="0" algn="ctr">
              <a:buNone/>
              <a:defRPr sz="1867">
                <a:solidFill>
                  <a:schemeClr val="accent6">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6" name="Text Placeholder 3"/>
          <p:cNvSpPr>
            <a:spLocks noGrp="1"/>
          </p:cNvSpPr>
          <p:nvPr>
            <p:ph type="body" sz="half" idx="15"/>
          </p:nvPr>
        </p:nvSpPr>
        <p:spPr>
          <a:xfrm>
            <a:off x="453244" y="5284853"/>
            <a:ext cx="2565400" cy="454587"/>
          </a:xfrm>
        </p:spPr>
        <p:txBody>
          <a:bodyPr>
            <a:noAutofit/>
          </a:bodyPr>
          <a:lstStyle>
            <a:lvl1pPr marL="0" indent="0" algn="ctr">
              <a:buNone/>
              <a:defRPr sz="1867">
                <a:solidFill>
                  <a:schemeClr val="accent6">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Text Placeholder 3"/>
          <p:cNvSpPr>
            <a:spLocks noGrp="1"/>
          </p:cNvSpPr>
          <p:nvPr>
            <p:ph type="body" sz="half" idx="17"/>
          </p:nvPr>
        </p:nvSpPr>
        <p:spPr>
          <a:xfrm>
            <a:off x="4639077" y="5284853"/>
            <a:ext cx="2565400" cy="454587"/>
          </a:xfrm>
        </p:spPr>
        <p:txBody>
          <a:bodyPr>
            <a:noAutofit/>
          </a:bodyPr>
          <a:lstStyle>
            <a:lvl1pPr marL="0" indent="0" algn="ctr">
              <a:buNone/>
              <a:defRPr sz="1867">
                <a:solidFill>
                  <a:schemeClr val="accent6">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8" name="Text Placeholder 3"/>
          <p:cNvSpPr>
            <a:spLocks noGrp="1"/>
          </p:cNvSpPr>
          <p:nvPr>
            <p:ph type="body" sz="half" idx="19"/>
          </p:nvPr>
        </p:nvSpPr>
        <p:spPr>
          <a:xfrm>
            <a:off x="8833299" y="5284853"/>
            <a:ext cx="2565400" cy="454587"/>
          </a:xfrm>
        </p:spPr>
        <p:txBody>
          <a:bodyPr>
            <a:noAutofit/>
          </a:bodyPr>
          <a:lstStyle>
            <a:lvl1pPr marL="0" indent="0" algn="ctr">
              <a:buNone/>
              <a:defRPr sz="1867">
                <a:solidFill>
                  <a:schemeClr val="accent6">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9" name="Picture Placeholder 2"/>
          <p:cNvSpPr>
            <a:spLocks noGrp="1"/>
          </p:cNvSpPr>
          <p:nvPr>
            <p:ph type="pic" sz="quarter" idx="20"/>
          </p:nvPr>
        </p:nvSpPr>
        <p:spPr>
          <a:xfrm>
            <a:off x="453252" y="1237731"/>
            <a:ext cx="2565400" cy="1467556"/>
          </a:xfrm>
        </p:spPr>
        <p:txBody>
          <a:bodyPr>
            <a:normAutofit/>
          </a:bodyPr>
          <a:lstStyle>
            <a:lvl1pPr>
              <a:defRPr sz="1867">
                <a:solidFill>
                  <a:srgbClr val="C2C2C1"/>
                </a:solidFill>
              </a:defRPr>
            </a:lvl1pPr>
          </a:lstStyle>
          <a:p>
            <a:r>
              <a:rPr lang="en-US" smtClean="0"/>
              <a:t>Drag picture to placeholder or click icon to add</a:t>
            </a:r>
            <a:endParaRPr lang="en-US" dirty="0"/>
          </a:p>
        </p:txBody>
      </p:sp>
      <p:sp>
        <p:nvSpPr>
          <p:cNvPr id="10" name="Picture Placeholder 2"/>
          <p:cNvSpPr>
            <a:spLocks noGrp="1"/>
          </p:cNvSpPr>
          <p:nvPr>
            <p:ph type="pic" sz="quarter" idx="21"/>
          </p:nvPr>
        </p:nvSpPr>
        <p:spPr>
          <a:xfrm>
            <a:off x="4639077" y="1237731"/>
            <a:ext cx="2565400" cy="1467556"/>
          </a:xfrm>
        </p:spPr>
        <p:txBody>
          <a:bodyPr>
            <a:normAutofit/>
          </a:bodyPr>
          <a:lstStyle>
            <a:lvl1pPr>
              <a:defRPr sz="1867">
                <a:solidFill>
                  <a:srgbClr val="C2C2C1"/>
                </a:solidFill>
              </a:defRPr>
            </a:lvl1pPr>
          </a:lstStyle>
          <a:p>
            <a:r>
              <a:rPr lang="en-US" smtClean="0"/>
              <a:t>Drag picture to placeholder or click icon to add</a:t>
            </a:r>
            <a:endParaRPr lang="en-US" dirty="0"/>
          </a:p>
        </p:txBody>
      </p:sp>
      <p:sp>
        <p:nvSpPr>
          <p:cNvPr id="11" name="Picture Placeholder 2"/>
          <p:cNvSpPr>
            <a:spLocks noGrp="1"/>
          </p:cNvSpPr>
          <p:nvPr>
            <p:ph type="pic" sz="quarter" idx="22"/>
          </p:nvPr>
        </p:nvSpPr>
        <p:spPr>
          <a:xfrm>
            <a:off x="8833299" y="1237731"/>
            <a:ext cx="2565400" cy="1467556"/>
          </a:xfrm>
        </p:spPr>
        <p:txBody>
          <a:bodyPr>
            <a:normAutofit/>
          </a:bodyPr>
          <a:lstStyle>
            <a:lvl1pPr>
              <a:defRPr sz="1867">
                <a:solidFill>
                  <a:srgbClr val="C2C2C1"/>
                </a:solidFill>
              </a:defRPr>
            </a:lvl1pPr>
          </a:lstStyle>
          <a:p>
            <a:r>
              <a:rPr lang="en-US" smtClean="0"/>
              <a:t>Drag picture to placeholder or click icon to add</a:t>
            </a:r>
            <a:endParaRPr lang="en-US" dirty="0"/>
          </a:p>
        </p:txBody>
      </p:sp>
      <p:sp>
        <p:nvSpPr>
          <p:cNvPr id="12" name="Picture Placeholder 2"/>
          <p:cNvSpPr>
            <a:spLocks noGrp="1"/>
          </p:cNvSpPr>
          <p:nvPr>
            <p:ph type="pic" sz="quarter" idx="23"/>
          </p:nvPr>
        </p:nvSpPr>
        <p:spPr>
          <a:xfrm>
            <a:off x="453252" y="3709830"/>
            <a:ext cx="2565400" cy="1467556"/>
          </a:xfrm>
        </p:spPr>
        <p:txBody>
          <a:bodyPr>
            <a:normAutofit/>
          </a:bodyPr>
          <a:lstStyle>
            <a:lvl1pPr>
              <a:defRPr sz="1867">
                <a:solidFill>
                  <a:srgbClr val="C2C2C1"/>
                </a:solidFill>
              </a:defRPr>
            </a:lvl1pPr>
          </a:lstStyle>
          <a:p>
            <a:r>
              <a:rPr lang="en-US" smtClean="0"/>
              <a:t>Drag picture to placeholder or click icon to add</a:t>
            </a:r>
            <a:endParaRPr lang="en-US" dirty="0"/>
          </a:p>
        </p:txBody>
      </p:sp>
      <p:sp>
        <p:nvSpPr>
          <p:cNvPr id="13" name="Picture Placeholder 2"/>
          <p:cNvSpPr>
            <a:spLocks noGrp="1"/>
          </p:cNvSpPr>
          <p:nvPr>
            <p:ph type="pic" sz="quarter" idx="24"/>
          </p:nvPr>
        </p:nvSpPr>
        <p:spPr>
          <a:xfrm>
            <a:off x="4639077" y="3709830"/>
            <a:ext cx="2565400" cy="1467556"/>
          </a:xfrm>
        </p:spPr>
        <p:txBody>
          <a:bodyPr>
            <a:normAutofit/>
          </a:bodyPr>
          <a:lstStyle>
            <a:lvl1pPr>
              <a:defRPr sz="1867">
                <a:solidFill>
                  <a:srgbClr val="C2C2C1"/>
                </a:solidFill>
              </a:defRPr>
            </a:lvl1pPr>
          </a:lstStyle>
          <a:p>
            <a:r>
              <a:rPr lang="en-US" smtClean="0"/>
              <a:t>Drag picture to placeholder or click icon to add</a:t>
            </a:r>
            <a:endParaRPr lang="en-US" dirty="0"/>
          </a:p>
        </p:txBody>
      </p:sp>
      <p:sp>
        <p:nvSpPr>
          <p:cNvPr id="14" name="Picture Placeholder 2"/>
          <p:cNvSpPr>
            <a:spLocks noGrp="1"/>
          </p:cNvSpPr>
          <p:nvPr>
            <p:ph type="pic" sz="quarter" idx="25"/>
          </p:nvPr>
        </p:nvSpPr>
        <p:spPr>
          <a:xfrm>
            <a:off x="8833299" y="3709830"/>
            <a:ext cx="2565400" cy="1467556"/>
          </a:xfrm>
        </p:spPr>
        <p:txBody>
          <a:bodyPr>
            <a:normAutofit/>
          </a:bodyPr>
          <a:lstStyle>
            <a:lvl1pPr>
              <a:defRPr sz="1867">
                <a:solidFill>
                  <a:srgbClr val="C2C2C1"/>
                </a:solidFill>
              </a:defRPr>
            </a:lvl1pPr>
          </a:lstStyle>
          <a:p>
            <a:r>
              <a:rPr lang="en-US" smtClean="0"/>
              <a:t>Drag picture to placeholder or click icon to add</a:t>
            </a:r>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smtClean="0"/>
              <a:t>Click to edit Master title style</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No Logo">
    <p:spTree>
      <p:nvGrpSpPr>
        <p:cNvPr id="1" name=""/>
        <p:cNvGrpSpPr/>
        <p:nvPr/>
      </p:nvGrpSpPr>
      <p:grpSpPr>
        <a:xfrm>
          <a:off x="0" y="0"/>
          <a:ext cx="0" cy="0"/>
          <a:chOff x="0" y="0"/>
          <a:chExt cx="0" cy="0"/>
        </a:xfrm>
      </p:grpSpPr>
      <p:sp>
        <p:nvSpPr>
          <p:cNvPr id="5" name="Rectangle 4"/>
          <p:cNvSpPr/>
          <p:nvPr userDrawn="1"/>
        </p:nvSpPr>
        <p:spPr>
          <a:xfrm>
            <a:off x="10738601" y="6186346"/>
            <a:ext cx="1358044" cy="586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4099280" y="2232571"/>
            <a:ext cx="8092721" cy="1667557"/>
          </a:xfrm>
        </p:spPr>
        <p:txBody>
          <a:bodyPr anchor="ctr" anchorCtr="0">
            <a:noAutofit/>
          </a:bodyPr>
          <a:lstStyle>
            <a:lvl1pPr>
              <a:defRPr sz="4000"/>
            </a:lvl1pPr>
          </a:lstStyle>
          <a:p>
            <a:r>
              <a:rPr lang="en-US" smtClean="0"/>
              <a:t>Click to edit Master title style</a:t>
            </a:r>
            <a:endParaRPr 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269" y="2067775"/>
            <a:ext cx="10363200" cy="1362075"/>
          </a:xfrm>
        </p:spPr>
        <p:txBody>
          <a:bodyPr anchor="ctr">
            <a:noAutofit/>
          </a:bodyPr>
          <a:lstStyle>
            <a:lvl1pPr algn="l">
              <a:defRPr sz="5333" b="1" cap="none"/>
            </a:lvl1pPr>
          </a:lstStyle>
          <a:p>
            <a:r>
              <a:rPr lang="en-US" dirty="0" smtClean="0"/>
              <a:t>Thank you!</a:t>
            </a:r>
            <a:endParaRPr lang="en-US" dirty="0"/>
          </a:p>
        </p:txBody>
      </p:sp>
      <p:sp>
        <p:nvSpPr>
          <p:cNvPr id="3" name="Text Placeholder 11"/>
          <p:cNvSpPr>
            <a:spLocks noGrp="1"/>
          </p:cNvSpPr>
          <p:nvPr>
            <p:ph type="body" sz="quarter" idx="10"/>
          </p:nvPr>
        </p:nvSpPr>
        <p:spPr>
          <a:xfrm>
            <a:off x="650532" y="4643694"/>
            <a:ext cx="4910667" cy="577849"/>
          </a:xfrm>
        </p:spPr>
        <p:txBody>
          <a:bodyPr>
            <a:normAutofit/>
          </a:bodyPr>
          <a:lstStyle>
            <a:lvl1pPr marL="0" indent="0" algn="l">
              <a:buNone/>
              <a:defRPr sz="2133" baseline="0"/>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F6E88-B4ED-B54A-A79D-04CCBE4B33D5}"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97394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F6E88-B4ED-B54A-A79D-04CCBE4B33D5}"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84037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F6E88-B4ED-B54A-A79D-04CCBE4B33D5}"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92222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F6E88-B4ED-B54A-A79D-04CCBE4B33D5}"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49325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F6E88-B4ED-B54A-A79D-04CCBE4B33D5}" type="datetimeFigureOut">
              <a:rPr lang="en-US" smtClean="0"/>
              <a:t>11/13/17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64360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F6E88-B4ED-B54A-A79D-04CCBE4B33D5}"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05194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F6E88-B4ED-B54A-A79D-04CCBE4B33D5}"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85558-DD9F-8647-90CC-93B8FD1EBA1A}" type="slidenum">
              <a:rPr lang="en-US" smtClean="0"/>
              <a:t>‹#›</a:t>
            </a:fld>
            <a:endParaRPr lang="en-US"/>
          </a:p>
        </p:txBody>
      </p:sp>
    </p:spTree>
    <p:extLst>
      <p:ext uri="{BB962C8B-B14F-4D97-AF65-F5344CB8AC3E}">
        <p14:creationId xmlns:p14="http://schemas.microsoft.com/office/powerpoint/2010/main" val="1901324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2.emf"/><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F6E88-B4ED-B54A-A79D-04CCBE4B33D5}" type="datetimeFigureOut">
              <a:rPr lang="en-US" smtClean="0"/>
              <a:t>11/13/17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85558-DD9F-8647-90CC-93B8FD1EBA1A}" type="slidenum">
              <a:rPr lang="en-US" smtClean="0"/>
              <a:t>‹#›</a:t>
            </a:fld>
            <a:endParaRPr lang="en-US"/>
          </a:p>
        </p:txBody>
      </p:sp>
    </p:spTree>
    <p:extLst>
      <p:ext uri="{BB962C8B-B14F-4D97-AF65-F5344CB8AC3E}">
        <p14:creationId xmlns:p14="http://schemas.microsoft.com/office/powerpoint/2010/main" val="117033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052" y="153248"/>
            <a:ext cx="10940405"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123" y="1345776"/>
            <a:ext cx="10940405" cy="473856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814549" y="6265520"/>
            <a:ext cx="1178200" cy="441467"/>
          </a:xfrm>
          <a:prstGeom prst="rect">
            <a:avLst/>
          </a:prstGeom>
        </p:spPr>
      </p:pic>
    </p:spTree>
    <p:extLst>
      <p:ext uri="{BB962C8B-B14F-4D97-AF65-F5344CB8AC3E}">
        <p14:creationId xmlns:p14="http://schemas.microsoft.com/office/powerpoint/2010/main" val="21127126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p:titleStyle>
    <p:bodyStyle>
      <a:lvl1pPr marL="0" indent="0" algn="l" defTabSz="609585" rtl="0" eaLnBrk="1" latinLnBrk="0" hangingPunct="1">
        <a:spcBef>
          <a:spcPct val="20000"/>
        </a:spcBef>
        <a:buFontTx/>
        <a:buNone/>
        <a:defRPr sz="3200" b="0" i="0" kern="1200">
          <a:solidFill>
            <a:schemeClr val="accent6">
              <a:lumMod val="50000"/>
            </a:schemeClr>
          </a:solidFill>
          <a:latin typeface="Arial"/>
          <a:ea typeface="+mn-ea"/>
          <a:cs typeface="Arial"/>
        </a:defRPr>
      </a:lvl1pPr>
      <a:lvl2pPr marL="990575" indent="-380990" algn="l" defTabSz="609585" rtl="0" eaLnBrk="1" latinLnBrk="0" hangingPunct="1">
        <a:spcBef>
          <a:spcPct val="20000"/>
        </a:spcBef>
        <a:buFont typeface="Arial"/>
        <a:buChar char="•"/>
        <a:defRPr sz="2667" b="0" i="0" kern="1200">
          <a:solidFill>
            <a:schemeClr val="accent6">
              <a:lumMod val="50000"/>
            </a:schemeClr>
          </a:solidFill>
          <a:latin typeface="Arial"/>
          <a:ea typeface="+mn-ea"/>
          <a:cs typeface="Arial"/>
        </a:defRPr>
      </a:lvl2pPr>
      <a:lvl3pPr marL="1523962" indent="-304792" algn="l" defTabSz="609585" rtl="0" eaLnBrk="1" latinLnBrk="0" hangingPunct="1">
        <a:spcBef>
          <a:spcPct val="20000"/>
        </a:spcBef>
        <a:buFont typeface="Arial"/>
        <a:buChar char="•"/>
        <a:defRPr sz="2400" b="0" i="0" kern="1200">
          <a:solidFill>
            <a:schemeClr val="accent6">
              <a:lumMod val="50000"/>
            </a:schemeClr>
          </a:solidFill>
          <a:latin typeface="Arial"/>
          <a:ea typeface="+mn-ea"/>
          <a:cs typeface="Arial"/>
        </a:defRPr>
      </a:lvl3pPr>
      <a:lvl4pPr marL="2133547" indent="-304792" algn="l" defTabSz="609585" rtl="0" eaLnBrk="1" latinLnBrk="0" hangingPunct="1">
        <a:spcBef>
          <a:spcPct val="20000"/>
        </a:spcBef>
        <a:buFont typeface="Arial"/>
        <a:buChar char="–"/>
        <a:defRPr sz="2133" b="0" i="0" kern="1200">
          <a:solidFill>
            <a:schemeClr val="accent6">
              <a:lumMod val="50000"/>
            </a:schemeClr>
          </a:solidFill>
          <a:latin typeface="Arial"/>
          <a:ea typeface="+mn-ea"/>
          <a:cs typeface="Arial"/>
        </a:defRPr>
      </a:lvl4pPr>
      <a:lvl5pPr marL="2743131" indent="-304792" algn="l" defTabSz="609585" rtl="0" eaLnBrk="1" latinLnBrk="0" hangingPunct="1">
        <a:spcBef>
          <a:spcPct val="20000"/>
        </a:spcBef>
        <a:buFont typeface="Arial"/>
        <a:buChar char="»"/>
        <a:defRPr sz="2133" b="0" i="0" kern="1200">
          <a:solidFill>
            <a:schemeClr val="accent6">
              <a:lumMod val="50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s://github.com/weaveworks/kubernetes-ami" TargetMode="External"/><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hyperlink" Target="https://github.com/containernetworking/cni/blob/master/SPEC.m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4.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hyperlink" Target="http://products-svc:808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6.png"/><Relationship Id="rId3" Type="http://schemas.openxmlformats.org/officeDocument/2006/relationships/image" Target="../media/image4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4.tif"/><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266701"/>
            <a:ext cx="11823700" cy="2019300"/>
          </a:xfrm>
        </p:spPr>
        <p:txBody>
          <a:bodyPr>
            <a:noAutofit/>
          </a:bodyPr>
          <a:lstStyle/>
          <a:p>
            <a:r>
              <a:rPr lang="en-US" b="1" dirty="0">
                <a:solidFill>
                  <a:srgbClr val="999A98">
                    <a:lumMod val="50000"/>
                  </a:srgbClr>
                </a:solidFill>
                <a:latin typeface="Arial"/>
                <a:cs typeface="Arial"/>
              </a:rPr>
              <a:t>Kubernetes on </a:t>
            </a:r>
            <a:r>
              <a:rPr lang="en-US" b="1" dirty="0" smtClean="0">
                <a:solidFill>
                  <a:srgbClr val="999A98">
                    <a:lumMod val="50000"/>
                  </a:srgbClr>
                </a:solidFill>
                <a:latin typeface="Arial"/>
                <a:cs typeface="Arial"/>
              </a:rPr>
              <a:t>AWS Workshop</a:t>
            </a:r>
            <a:endParaRPr lang="en-US" sz="8800" dirty="0"/>
          </a:p>
        </p:txBody>
      </p:sp>
      <p:sp>
        <p:nvSpPr>
          <p:cNvPr id="3" name="Subtitle 2"/>
          <p:cNvSpPr>
            <a:spLocks noGrp="1"/>
          </p:cNvSpPr>
          <p:nvPr>
            <p:ph type="subTitle" idx="1"/>
          </p:nvPr>
        </p:nvSpPr>
        <p:spPr>
          <a:xfrm>
            <a:off x="546100" y="3602038"/>
            <a:ext cx="5778500" cy="2430462"/>
          </a:xfrm>
        </p:spPr>
        <p:txBody>
          <a:bodyPr>
            <a:normAutofit fontScale="92500" lnSpcReduction="10000"/>
          </a:bodyPr>
          <a:lstStyle/>
          <a:p>
            <a:pPr algn="l"/>
            <a:r>
              <a:rPr lang="en-US" dirty="0" smtClean="0"/>
              <a:t>Presenter’s:</a:t>
            </a:r>
          </a:p>
          <a:p>
            <a:pPr algn="l"/>
            <a:r>
              <a:rPr lang="en-US" dirty="0" smtClean="0"/>
              <a:t>-- Peter Dalbhanjan</a:t>
            </a:r>
          </a:p>
          <a:p>
            <a:pPr algn="l"/>
            <a:r>
              <a:rPr lang="en-US" dirty="0"/>
              <a:t>-</a:t>
            </a:r>
            <a:r>
              <a:rPr lang="en-US" dirty="0" smtClean="0"/>
              <a:t>- Omar </a:t>
            </a:r>
            <a:r>
              <a:rPr lang="en-US" dirty="0" err="1" smtClean="0"/>
              <a:t>Lari</a:t>
            </a:r>
            <a:endParaRPr lang="en-US" dirty="0"/>
          </a:p>
          <a:p>
            <a:pPr algn="l"/>
            <a:r>
              <a:rPr lang="en-US" dirty="0" smtClean="0"/>
              <a:t>-- Chris Hein</a:t>
            </a:r>
          </a:p>
          <a:p>
            <a:pPr algn="l"/>
            <a:endParaRPr lang="en-US" dirty="0"/>
          </a:p>
          <a:p>
            <a:pPr algn="l"/>
            <a:r>
              <a:rPr lang="en-US" dirty="0" smtClean="0"/>
              <a:t>Date: 11-03-17</a:t>
            </a:r>
            <a:endParaRPr lang="en-US" dirty="0"/>
          </a:p>
        </p:txBody>
      </p:sp>
      <p:sp>
        <p:nvSpPr>
          <p:cNvPr id="4" name="Subtitle 2"/>
          <p:cNvSpPr txBox="1">
            <a:spLocks/>
          </p:cNvSpPr>
          <p:nvPr/>
        </p:nvSpPr>
        <p:spPr>
          <a:xfrm>
            <a:off x="7188200" y="3411538"/>
            <a:ext cx="4329028" cy="1211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883" y="3957638"/>
            <a:ext cx="1405837" cy="13636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003" y="3957638"/>
            <a:ext cx="1363662" cy="1363662"/>
          </a:xfrm>
          <a:prstGeom prst="rect">
            <a:avLst/>
          </a:prstGeom>
        </p:spPr>
      </p:pic>
    </p:spTree>
    <p:extLst>
      <p:ext uri="{BB962C8B-B14F-4D97-AF65-F5344CB8AC3E}">
        <p14:creationId xmlns:p14="http://schemas.microsoft.com/office/powerpoint/2010/main" val="42004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219" y="979157"/>
            <a:ext cx="8008412" cy="5433115"/>
          </a:xfrm>
          <a:prstGeom prst="rect">
            <a:avLst/>
          </a:prstGeom>
        </p:spPr>
      </p:pic>
      <p:sp>
        <p:nvSpPr>
          <p:cNvPr id="5" name="Title 1"/>
          <p:cNvSpPr txBox="1">
            <a:spLocks/>
          </p:cNvSpPr>
          <p:nvPr/>
        </p:nvSpPr>
        <p:spPr>
          <a:xfrm>
            <a:off x="723901" y="221911"/>
            <a:ext cx="8205304" cy="545192"/>
          </a:xfrm>
          <a:prstGeom prst="rect">
            <a:avLst/>
          </a:prstGeom>
        </p:spPr>
        <p:txBody>
          <a:bodyPr vert="horz" lIns="91440" tIns="45720" rIns="91440" bIns="45720" rtlCol="0" anchor="t">
            <a:noAutofit/>
          </a:bodyPr>
          <a:lstStyle>
            <a:defPPr>
              <a:defRPr lang="en-US"/>
            </a:defPPr>
            <a:lvl1pPr defTabSz="342900">
              <a:spcBef>
                <a:spcPct val="0"/>
              </a:spcBef>
              <a:buNone/>
              <a:defRPr sz="2400" b="1" i="0">
                <a:latin typeface="Arial"/>
                <a:ea typeface=""/>
                <a:cs typeface="Arial"/>
              </a:defRPr>
            </a:lvl1pPr>
          </a:lstStyle>
          <a:p>
            <a:r>
              <a:rPr lang="en-US" sz="3200" dirty="0"/>
              <a:t>KOPS (Kubernetes Ops)</a:t>
            </a:r>
            <a:endParaRPr lang="en-US" sz="3200" dirty="0">
              <a:solidFill>
                <a:srgbClr val="474746"/>
              </a:solidFill>
            </a:endParaRPr>
          </a:p>
        </p:txBody>
      </p:sp>
    </p:spTree>
    <p:extLst>
      <p:ext uri="{BB962C8B-B14F-4D97-AF65-F5344CB8AC3E}">
        <p14:creationId xmlns:p14="http://schemas.microsoft.com/office/powerpoint/2010/main" val="149733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45" y="1251209"/>
            <a:ext cx="9779820" cy="4645415"/>
          </a:xfrm>
          <a:prstGeom prst="rect">
            <a:avLst/>
          </a:prstGeom>
        </p:spPr>
      </p:pic>
      <p:sp>
        <p:nvSpPr>
          <p:cNvPr id="5" name="Title 1"/>
          <p:cNvSpPr txBox="1">
            <a:spLocks/>
          </p:cNvSpPr>
          <p:nvPr/>
        </p:nvSpPr>
        <p:spPr>
          <a:xfrm>
            <a:off x="723901" y="221911"/>
            <a:ext cx="8205304" cy="545192"/>
          </a:xfrm>
          <a:prstGeom prst="rect">
            <a:avLst/>
          </a:prstGeom>
        </p:spPr>
        <p:txBody>
          <a:bodyPr vert="horz" lIns="91440" tIns="45720" rIns="91440" bIns="45720" rtlCol="0" anchor="t">
            <a:noAutofit/>
          </a:bodyPr>
          <a:lstStyle>
            <a:defPPr>
              <a:defRPr lang="en-US"/>
            </a:defPPr>
            <a:lvl1pPr defTabSz="342900">
              <a:spcBef>
                <a:spcPct val="0"/>
              </a:spcBef>
              <a:buNone/>
              <a:defRPr sz="2400" b="1" i="0">
                <a:latin typeface="Arial"/>
                <a:ea typeface=""/>
                <a:cs typeface="Arial"/>
              </a:defRPr>
            </a:lvl1pPr>
          </a:lstStyle>
          <a:p>
            <a:r>
              <a:rPr lang="en-US" sz="3200" dirty="0"/>
              <a:t>KOPS (Kubernetes Ops)</a:t>
            </a:r>
            <a:endParaRPr lang="en-US" sz="3200" dirty="0">
              <a:solidFill>
                <a:srgbClr val="474746"/>
              </a:solidFill>
            </a:endParaRPr>
          </a:p>
        </p:txBody>
      </p:sp>
    </p:spTree>
    <p:extLst>
      <p:ext uri="{BB962C8B-B14F-4D97-AF65-F5344CB8AC3E}">
        <p14:creationId xmlns:p14="http://schemas.microsoft.com/office/powerpoint/2010/main" val="1563600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186267"/>
            <a:ext cx="3335867" cy="1376045"/>
          </a:xfrm>
          <a:prstGeom prst="rect">
            <a:avLst/>
          </a:prstGeom>
        </p:spPr>
      </p:pic>
      <p:sp>
        <p:nvSpPr>
          <p:cNvPr id="5" name="TextBox 4"/>
          <p:cNvSpPr txBox="1"/>
          <p:nvPr/>
        </p:nvSpPr>
        <p:spPr>
          <a:xfrm>
            <a:off x="880533" y="2065867"/>
            <a:ext cx="10718800" cy="4154984"/>
          </a:xfrm>
          <a:prstGeom prst="rect">
            <a:avLst/>
          </a:prstGeom>
          <a:noFill/>
        </p:spPr>
        <p:txBody>
          <a:bodyPr wrap="square" rtlCol="0">
            <a:spAutoFit/>
          </a:bodyPr>
          <a:lstStyle/>
          <a:p>
            <a:pPr marL="380990" indent="-380990">
              <a:buFont typeface="Arial" charset="0"/>
              <a:buChar char="•"/>
            </a:pPr>
            <a:r>
              <a:rPr lang="en-US" sz="2400" dirty="0" err="1"/>
              <a:t>Heptio</a:t>
            </a:r>
            <a:r>
              <a:rPr lang="en-US" sz="2400" dirty="0"/>
              <a:t>: Open Source “knowledge base” company founded by Joe Beda + Craig </a:t>
            </a:r>
            <a:r>
              <a:rPr lang="en-US" sz="2400" dirty="0" err="1"/>
              <a:t>McLuckie</a:t>
            </a:r>
            <a:endParaRPr lang="en-US" sz="2400" dirty="0"/>
          </a:p>
          <a:p>
            <a:pPr marL="380990" indent="-380990">
              <a:buFont typeface="Arial" charset="0"/>
              <a:buChar char="•"/>
            </a:pPr>
            <a:endParaRPr lang="en-US" sz="2400" dirty="0"/>
          </a:p>
          <a:p>
            <a:pPr marL="380990" indent="-380990">
              <a:buFont typeface="Arial" charset="0"/>
              <a:buChar char="•"/>
            </a:pPr>
            <a:r>
              <a:rPr lang="en-US" sz="2400" dirty="0" err="1" smtClean="0"/>
              <a:t>Heptio</a:t>
            </a:r>
            <a:r>
              <a:rPr lang="en-US" sz="2400" dirty="0" smtClean="0"/>
              <a:t> quick start uses CloudFormation to automate deployment. </a:t>
            </a:r>
            <a:endParaRPr lang="en-US" sz="2400" dirty="0"/>
          </a:p>
          <a:p>
            <a:pPr marL="380990" indent="-380990">
              <a:buFont typeface="Arial" charset="0"/>
              <a:buChar char="•"/>
            </a:pPr>
            <a:endParaRPr lang="en-US" sz="2400" dirty="0"/>
          </a:p>
          <a:p>
            <a:pPr marL="380990" indent="-380990">
              <a:buFont typeface="Arial" charset="0"/>
              <a:buChar char="•"/>
            </a:pPr>
            <a:r>
              <a:rPr lang="en-US" sz="2400" dirty="0" smtClean="0"/>
              <a:t>Recommends to run one cluster per AZ and use tooling* to coordinate across </a:t>
            </a:r>
            <a:r>
              <a:rPr lang="en-US" sz="2400" dirty="0" err="1" smtClean="0"/>
              <a:t>Azs</a:t>
            </a:r>
            <a:endParaRPr lang="en-US" sz="2400" dirty="0" smtClean="0"/>
          </a:p>
          <a:p>
            <a:pPr marL="380990" indent="-380990">
              <a:buFont typeface="Arial" charset="0"/>
              <a:buChar char="•"/>
            </a:pPr>
            <a:endParaRPr lang="en-US" sz="2400" dirty="0"/>
          </a:p>
          <a:p>
            <a:pPr marL="380990" indent="-380990">
              <a:buFont typeface="Arial" charset="0"/>
              <a:buChar char="•"/>
            </a:pPr>
            <a:r>
              <a:rPr lang="en-US" sz="2400" dirty="0" err="1" smtClean="0"/>
              <a:t>Heptio’s</a:t>
            </a:r>
            <a:r>
              <a:rPr lang="en-US" sz="2400" dirty="0"/>
              <a:t> position is that the cost and complexity to make the master node highly available isn’t always </a:t>
            </a:r>
            <a:r>
              <a:rPr lang="en-US" sz="2400" dirty="0" smtClean="0"/>
              <a:t>justified</a:t>
            </a:r>
          </a:p>
          <a:p>
            <a:pPr marL="380990" indent="-380990">
              <a:buFont typeface="Arial" charset="0"/>
              <a:buChar char="•"/>
            </a:pPr>
            <a:endParaRPr lang="en-US" sz="2400" dirty="0"/>
          </a:p>
          <a:p>
            <a:pPr marL="380990" indent="-380990">
              <a:buFont typeface="Arial" charset="0"/>
              <a:buChar char="•"/>
            </a:pPr>
            <a:r>
              <a:rPr lang="en-US" sz="2400" dirty="0" smtClean="0"/>
              <a:t>Uses EC2 Auto Recovery in case of hardware failure on a singleton master</a:t>
            </a:r>
          </a:p>
        </p:txBody>
      </p:sp>
      <p:sp>
        <p:nvSpPr>
          <p:cNvPr id="2" name="TextBox 1"/>
          <p:cNvSpPr txBox="1"/>
          <p:nvPr/>
        </p:nvSpPr>
        <p:spPr>
          <a:xfrm>
            <a:off x="1384300" y="6355074"/>
            <a:ext cx="3911600" cy="307777"/>
          </a:xfrm>
          <a:prstGeom prst="rect">
            <a:avLst/>
          </a:prstGeom>
          <a:noFill/>
        </p:spPr>
        <p:txBody>
          <a:bodyPr wrap="square" rtlCol="0">
            <a:spAutoFit/>
          </a:bodyPr>
          <a:lstStyle/>
          <a:p>
            <a:r>
              <a:rPr lang="en-US" sz="1400" dirty="0" smtClean="0"/>
              <a:t>* No guidance </a:t>
            </a:r>
            <a:r>
              <a:rPr lang="en-US" sz="1400" smtClean="0"/>
              <a:t>on tooling</a:t>
            </a:r>
            <a:endParaRPr lang="en-US" sz="1400"/>
          </a:p>
        </p:txBody>
      </p:sp>
    </p:spTree>
    <p:extLst>
      <p:ext uri="{BB962C8B-B14F-4D97-AF65-F5344CB8AC3E}">
        <p14:creationId xmlns:p14="http://schemas.microsoft.com/office/powerpoint/2010/main" val="1223478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186267"/>
            <a:ext cx="3335867" cy="1376045"/>
          </a:xfrm>
          <a:prstGeom prst="rect">
            <a:avLst/>
          </a:prstGeom>
        </p:spPr>
      </p:pic>
      <p:sp>
        <p:nvSpPr>
          <p:cNvPr id="5" name="TextBox 4"/>
          <p:cNvSpPr txBox="1"/>
          <p:nvPr/>
        </p:nvSpPr>
        <p:spPr>
          <a:xfrm>
            <a:off x="220134" y="1810465"/>
            <a:ext cx="4893733" cy="3170291"/>
          </a:xfrm>
          <a:prstGeom prst="rect">
            <a:avLst/>
          </a:prstGeom>
          <a:noFill/>
        </p:spPr>
        <p:txBody>
          <a:bodyPr wrap="square" rtlCol="0">
            <a:spAutoFit/>
          </a:bodyPr>
          <a:lstStyle/>
          <a:p>
            <a:pPr marL="380990" indent="-380990">
              <a:buFont typeface="Arial" charset="0"/>
              <a:buChar char="•"/>
            </a:pPr>
            <a:r>
              <a:rPr lang="en-US" sz="2400" dirty="0" smtClean="0"/>
              <a:t>Not for Production usage</a:t>
            </a:r>
          </a:p>
          <a:p>
            <a:pPr marL="380990" indent="-380990">
              <a:buFont typeface="Arial" charset="0"/>
              <a:buChar char="•"/>
            </a:pPr>
            <a:endParaRPr lang="en-US" sz="2400" dirty="0"/>
          </a:p>
          <a:p>
            <a:pPr marL="380990" indent="-380990">
              <a:buFont typeface="Arial" charset="0"/>
              <a:buChar char="•"/>
            </a:pPr>
            <a:r>
              <a:rPr lang="en-US" sz="2400" dirty="0"/>
              <a:t>Calico and Weave networking support included</a:t>
            </a:r>
          </a:p>
          <a:p>
            <a:pPr marL="380990" indent="-380990">
              <a:buFont typeface="Arial" charset="0"/>
              <a:buChar char="•"/>
            </a:pPr>
            <a:endParaRPr lang="en-US" sz="2400" dirty="0"/>
          </a:p>
          <a:p>
            <a:pPr marL="380990" indent="-380990">
              <a:buFont typeface="Arial" charset="0"/>
              <a:buChar char="•"/>
            </a:pPr>
            <a:r>
              <a:rPr lang="en-US" sz="2400" dirty="0"/>
              <a:t>AMI </a:t>
            </a:r>
            <a:r>
              <a:rPr lang="en-US" sz="2400" dirty="0" err="1"/>
              <a:t>config</a:t>
            </a:r>
            <a:r>
              <a:rPr lang="en-US" sz="2400" dirty="0"/>
              <a:t> based off </a:t>
            </a:r>
            <a:r>
              <a:rPr lang="en-US" sz="1867" dirty="0">
                <a:hlinkClick r:id="rId4"/>
              </a:rPr>
              <a:t>https://github.com/weaveworks/kubernetes-ami</a:t>
            </a:r>
            <a:endParaRPr lang="en-US" sz="1867" dirty="0"/>
          </a:p>
          <a:p>
            <a:pPr marL="380990" indent="-380990">
              <a:buFont typeface="Arial" charset="0"/>
              <a:buChar char="•"/>
            </a:pPr>
            <a:endParaRPr lang="en-US" sz="1867"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0934" y="0"/>
            <a:ext cx="5357812" cy="6858000"/>
          </a:xfrm>
          <a:prstGeom prst="rect">
            <a:avLst/>
          </a:prstGeom>
        </p:spPr>
      </p:pic>
    </p:spTree>
    <p:extLst>
      <p:ext uri="{BB962C8B-B14F-4D97-AF65-F5344CB8AC3E}">
        <p14:creationId xmlns:p14="http://schemas.microsoft.com/office/powerpoint/2010/main" val="61618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3" y="186267"/>
            <a:ext cx="3335867" cy="13760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867" y="1562313"/>
            <a:ext cx="8703733" cy="4864916"/>
          </a:xfrm>
          <a:prstGeom prst="rect">
            <a:avLst/>
          </a:prstGeom>
        </p:spPr>
      </p:pic>
    </p:spTree>
    <p:extLst>
      <p:ext uri="{BB962C8B-B14F-4D97-AF65-F5344CB8AC3E}">
        <p14:creationId xmlns:p14="http://schemas.microsoft.com/office/powerpoint/2010/main" val="935755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coreos tect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99" y="170427"/>
            <a:ext cx="2451509" cy="655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607" y="1571722"/>
            <a:ext cx="4614607" cy="5262979"/>
          </a:xfrm>
          <a:prstGeom prst="rect">
            <a:avLst/>
          </a:prstGeom>
          <a:noFill/>
        </p:spPr>
        <p:txBody>
          <a:bodyPr wrap="square" rtlCol="0">
            <a:spAutoFit/>
          </a:bodyPr>
          <a:lstStyle/>
          <a:p>
            <a:pPr marL="380990" indent="-380990">
              <a:buFont typeface="Arial" charset="0"/>
              <a:buChar char="•"/>
            </a:pPr>
            <a:r>
              <a:rPr lang="en-US" sz="2400" dirty="0"/>
              <a:t>Tectonic is an “enterprise distribution” of Kubernetes produced by CoreOS</a:t>
            </a:r>
          </a:p>
          <a:p>
            <a:pPr marL="380990" indent="-380990">
              <a:buFont typeface="Arial" charset="0"/>
              <a:buChar char="•"/>
            </a:pPr>
            <a:endParaRPr lang="en-US" sz="2400" dirty="0"/>
          </a:p>
          <a:p>
            <a:pPr marL="380990" indent="-380990">
              <a:buFont typeface="Arial" charset="0"/>
              <a:buChar char="•"/>
            </a:pPr>
            <a:r>
              <a:rPr lang="en-US" sz="2400" dirty="0"/>
              <a:t>Packaged </a:t>
            </a:r>
            <a:r>
              <a:rPr lang="en-US" sz="2400" dirty="0" smtClean="0"/>
              <a:t>with most current </a:t>
            </a:r>
            <a:r>
              <a:rPr lang="en-US" sz="2400" dirty="0"/>
              <a:t>upstream</a:t>
            </a:r>
            <a:r>
              <a:rPr lang="en-US" sz="2400" dirty="0" smtClean="0"/>
              <a:t> version of Kubernetes</a:t>
            </a:r>
            <a:r>
              <a:rPr lang="en-US" sz="2400" dirty="0"/>
              <a:t>, </a:t>
            </a:r>
            <a:r>
              <a:rPr lang="en-US" sz="2400" dirty="0" smtClean="0"/>
              <a:t>commercial offering comes with features</a:t>
            </a:r>
          </a:p>
          <a:p>
            <a:pPr marL="838190" lvl="1" indent="-380990">
              <a:buFont typeface="Arial" charset="0"/>
              <a:buChar char="•"/>
            </a:pPr>
            <a:r>
              <a:rPr lang="en-US" sz="2400" dirty="0" smtClean="0"/>
              <a:t>Up to 10 nodes can be created with free account</a:t>
            </a:r>
          </a:p>
          <a:p>
            <a:pPr marL="380990" indent="-380990">
              <a:buFont typeface="Arial" charset="0"/>
              <a:buChar char="•"/>
            </a:pPr>
            <a:endParaRPr lang="en-US" sz="2400" dirty="0"/>
          </a:p>
          <a:p>
            <a:pPr marL="380990" indent="-380990">
              <a:buFont typeface="Arial" charset="0"/>
              <a:buChar char="•"/>
            </a:pPr>
            <a:r>
              <a:rPr lang="en-US" sz="2400" dirty="0" smtClean="0"/>
              <a:t>Installed using GUI installer or Terraform scripts</a:t>
            </a:r>
            <a:endParaRPr lang="en-US" sz="2400" dirty="0"/>
          </a:p>
          <a:p>
            <a:pPr marL="380990" indent="-380990">
              <a:buFont typeface="Arial" charset="0"/>
              <a:buChar char="•"/>
            </a:pP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928" y="1978121"/>
            <a:ext cx="6154232" cy="3200201"/>
          </a:xfrm>
          <a:prstGeom prst="rect">
            <a:avLst/>
          </a:prstGeom>
        </p:spPr>
      </p:pic>
    </p:spTree>
    <p:extLst>
      <p:ext uri="{BB962C8B-B14F-4D97-AF65-F5344CB8AC3E}">
        <p14:creationId xmlns:p14="http://schemas.microsoft.com/office/powerpoint/2010/main" val="197472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coreos tect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99" y="170427"/>
            <a:ext cx="2451509" cy="6559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264" y="1468285"/>
            <a:ext cx="11064568" cy="3785652"/>
          </a:xfrm>
          <a:prstGeom prst="rect">
            <a:avLst/>
          </a:prstGeom>
          <a:noFill/>
        </p:spPr>
        <p:txBody>
          <a:bodyPr wrap="square" rtlCol="0">
            <a:spAutoFit/>
          </a:bodyPr>
          <a:lstStyle/>
          <a:p>
            <a:pPr marL="380990" indent="-380990">
              <a:buFont typeface="Arial" charset="0"/>
              <a:buChar char="•"/>
            </a:pPr>
            <a:r>
              <a:rPr lang="en-US" sz="2400" dirty="0" smtClean="0"/>
              <a:t>Self-hosted</a:t>
            </a:r>
            <a:r>
              <a:rPr lang="en-US" sz="2400" dirty="0"/>
              <a:t>: uses Kubernetes to schedule and manage its own components</a:t>
            </a:r>
          </a:p>
          <a:p>
            <a:pPr marL="380990" indent="-380990">
              <a:buFont typeface="Arial" charset="0"/>
              <a:buChar char="•"/>
            </a:pPr>
            <a:endParaRPr lang="en-US" sz="2400" dirty="0"/>
          </a:p>
          <a:p>
            <a:pPr marL="380990" indent="-380990">
              <a:buFont typeface="Arial" charset="0"/>
              <a:buChar char="•"/>
            </a:pPr>
            <a:r>
              <a:rPr lang="en-US" sz="2400" dirty="0"/>
              <a:t>Uses “Operators” to provide logic for </a:t>
            </a:r>
            <a:r>
              <a:rPr lang="en-US" sz="2400" i="1" dirty="0"/>
              <a:t>how</a:t>
            </a:r>
            <a:r>
              <a:rPr lang="en-US" sz="2400" dirty="0"/>
              <a:t> to manage Kubernetes and Tectonic components</a:t>
            </a:r>
          </a:p>
          <a:p>
            <a:pPr marL="380990" indent="-380990">
              <a:buFont typeface="Arial" charset="0"/>
              <a:buChar char="•"/>
            </a:pPr>
            <a:endParaRPr lang="en-US" sz="2400" dirty="0"/>
          </a:p>
          <a:p>
            <a:pPr marL="380990" indent="-380990">
              <a:buFont typeface="Arial" charset="0"/>
              <a:buChar char="•"/>
            </a:pPr>
            <a:r>
              <a:rPr lang="en-US" sz="2400" dirty="0"/>
              <a:t>Zero-downtime upgrades of Container Linux and the Cluster itself</a:t>
            </a:r>
          </a:p>
          <a:p>
            <a:pPr marL="380990" indent="-380990">
              <a:buFont typeface="Arial" charset="0"/>
              <a:buChar char="•"/>
            </a:pPr>
            <a:endParaRPr lang="en-US" sz="2400" dirty="0"/>
          </a:p>
          <a:p>
            <a:pPr marL="380990" indent="-380990">
              <a:buFont typeface="Arial" charset="0"/>
              <a:buChar char="•"/>
            </a:pPr>
            <a:r>
              <a:rPr lang="en-US" sz="2400" dirty="0"/>
              <a:t>Generates and manages all TLS components</a:t>
            </a:r>
          </a:p>
          <a:p>
            <a:pPr marL="380990" indent="-380990">
              <a:buFont typeface="Arial" charset="0"/>
              <a:buChar char="•"/>
            </a:pPr>
            <a:endParaRPr lang="en-US" sz="2400" dirty="0"/>
          </a:p>
          <a:p>
            <a:pPr marL="380990" indent="-380990">
              <a:buFont typeface="Arial" charset="0"/>
              <a:buChar char="•"/>
            </a:pPr>
            <a:r>
              <a:rPr lang="en-US" sz="2400" dirty="0"/>
              <a:t>LDAP integration + RBAC</a:t>
            </a:r>
          </a:p>
        </p:txBody>
      </p:sp>
    </p:spTree>
    <p:extLst>
      <p:ext uri="{BB962C8B-B14F-4D97-AF65-F5344CB8AC3E}">
        <p14:creationId xmlns:p14="http://schemas.microsoft.com/office/powerpoint/2010/main" val="86041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coreos tect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99" y="170427"/>
            <a:ext cx="2451509" cy="6559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264" y="1468285"/>
            <a:ext cx="11064568" cy="4893647"/>
          </a:xfrm>
          <a:prstGeom prst="rect">
            <a:avLst/>
          </a:prstGeom>
          <a:noFill/>
        </p:spPr>
        <p:txBody>
          <a:bodyPr wrap="square" rtlCol="0">
            <a:spAutoFit/>
          </a:bodyPr>
          <a:lstStyle/>
          <a:p>
            <a:r>
              <a:rPr lang="en-US" sz="2400" dirty="0"/>
              <a:t>AWS Integrations:</a:t>
            </a:r>
          </a:p>
          <a:p>
            <a:endParaRPr lang="en-US" sz="2400" dirty="0"/>
          </a:p>
          <a:p>
            <a:pPr marL="380990" indent="-380990">
              <a:buFont typeface="Arial" charset="0"/>
              <a:buChar char="•"/>
            </a:pPr>
            <a:r>
              <a:rPr lang="en-US" sz="2400" dirty="0"/>
              <a:t>KMS to encrypt secrets sent to the control plane</a:t>
            </a:r>
          </a:p>
          <a:p>
            <a:pPr marL="380990" indent="-380990">
              <a:buFont typeface="Arial" charset="0"/>
              <a:buChar char="•"/>
            </a:pPr>
            <a:endParaRPr lang="en-US" sz="2400" dirty="0"/>
          </a:p>
          <a:p>
            <a:pPr marL="380990" indent="-380990">
              <a:buFont typeface="Arial" charset="0"/>
              <a:buChar char="•"/>
            </a:pPr>
            <a:r>
              <a:rPr lang="en-US" sz="2400" dirty="0"/>
              <a:t>Intelligent distribution of components across three AZs</a:t>
            </a:r>
          </a:p>
          <a:p>
            <a:pPr marL="380990" indent="-380990">
              <a:buFont typeface="Arial" charset="0"/>
              <a:buChar char="•"/>
            </a:pPr>
            <a:endParaRPr lang="en-US" sz="2400" dirty="0"/>
          </a:p>
          <a:p>
            <a:pPr marL="380990" indent="-380990">
              <a:buFont typeface="Arial" charset="0"/>
              <a:buChar char="•"/>
            </a:pPr>
            <a:r>
              <a:rPr lang="en-US" sz="2400" dirty="0" err="1"/>
              <a:t>Etcd</a:t>
            </a:r>
            <a:r>
              <a:rPr lang="en-US" sz="2400" dirty="0"/>
              <a:t> + S3 backup and restore</a:t>
            </a:r>
          </a:p>
          <a:p>
            <a:pPr marL="380990" indent="-380990">
              <a:buFont typeface="Arial" charset="0"/>
              <a:buChar char="•"/>
            </a:pPr>
            <a:endParaRPr lang="en-US" sz="2400" dirty="0"/>
          </a:p>
          <a:p>
            <a:pPr marL="380990" indent="-380990">
              <a:buFont typeface="Arial" charset="0"/>
              <a:buChar char="•"/>
            </a:pPr>
            <a:r>
              <a:rPr lang="en-US" sz="2400" dirty="0"/>
              <a:t>Route 53 zone configuration</a:t>
            </a:r>
          </a:p>
          <a:p>
            <a:pPr marL="380990" indent="-380990">
              <a:buFont typeface="Arial" charset="0"/>
              <a:buChar char="•"/>
            </a:pPr>
            <a:endParaRPr lang="en-US" sz="2400" dirty="0"/>
          </a:p>
          <a:p>
            <a:pPr marL="380990" indent="-380990">
              <a:buFont typeface="Arial" charset="0"/>
              <a:buChar char="•"/>
            </a:pPr>
            <a:r>
              <a:rPr lang="en-US" sz="2400" dirty="0"/>
              <a:t>ELBs for API server and Nodes</a:t>
            </a:r>
          </a:p>
          <a:p>
            <a:pPr marL="380990" indent="-380990">
              <a:buFont typeface="Arial" charset="0"/>
              <a:buChar char="•"/>
            </a:pPr>
            <a:endParaRPr lang="en-US" sz="2400" dirty="0"/>
          </a:p>
          <a:p>
            <a:pPr marL="380990" indent="-380990">
              <a:buFont typeface="Arial" charset="0"/>
              <a:buChar char="•"/>
            </a:pPr>
            <a:endParaRPr lang="en-US" sz="2400" dirty="0"/>
          </a:p>
        </p:txBody>
      </p:sp>
    </p:spTree>
    <p:extLst>
      <p:ext uri="{BB962C8B-B14F-4D97-AF65-F5344CB8AC3E}">
        <p14:creationId xmlns:p14="http://schemas.microsoft.com/office/powerpoint/2010/main" val="1948836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a:t>
            </a:r>
            <a:r>
              <a:rPr lang="en-US" dirty="0" err="1" smtClean="0"/>
              <a:t>Kube</a:t>
            </a:r>
            <a:r>
              <a:rPr lang="en-US" dirty="0" smtClean="0"/>
              <a:t>-AWS</a:t>
            </a:r>
            <a:endParaRPr lang="en-US" dirty="0"/>
          </a:p>
        </p:txBody>
      </p:sp>
      <p:sp>
        <p:nvSpPr>
          <p:cNvPr id="3" name="TextBox 2"/>
          <p:cNvSpPr txBox="1"/>
          <p:nvPr/>
        </p:nvSpPr>
        <p:spPr>
          <a:xfrm>
            <a:off x="668594" y="1297859"/>
            <a:ext cx="7983793" cy="5015797"/>
          </a:xfrm>
          <a:prstGeom prst="rect">
            <a:avLst/>
          </a:prstGeom>
          <a:noFill/>
        </p:spPr>
        <p:txBody>
          <a:bodyPr wrap="square" rtlCol="0">
            <a:spAutoFit/>
          </a:bodyPr>
          <a:lstStyle/>
          <a:p>
            <a:pPr marL="685783" indent="-380990">
              <a:buFont typeface="Arial"/>
              <a:buChar char="•"/>
            </a:pPr>
            <a:r>
              <a:rPr lang="en" sz="2133" dirty="0" err="1"/>
              <a:t>github.com</a:t>
            </a:r>
            <a:r>
              <a:rPr lang="en" sz="2133" dirty="0"/>
              <a:t>/</a:t>
            </a:r>
            <a:r>
              <a:rPr lang="en" sz="2133" dirty="0" err="1"/>
              <a:t>coreos</a:t>
            </a:r>
            <a:r>
              <a:rPr lang="en" sz="2133" dirty="0"/>
              <a:t>/</a:t>
            </a:r>
            <a:r>
              <a:rPr lang="en" sz="2133" dirty="0" err="1"/>
              <a:t>kube-aws</a:t>
            </a:r>
            <a:endParaRPr lang="en-US" sz="2133" dirty="0"/>
          </a:p>
          <a:p>
            <a:pPr marL="304792"/>
            <a:endParaRPr lang="en" sz="2133" dirty="0"/>
          </a:p>
          <a:p>
            <a:pPr marL="685783" indent="-380990">
              <a:buFont typeface="Arial"/>
              <a:buChar char="•"/>
            </a:pPr>
            <a:r>
              <a:rPr lang="en" sz="2133" dirty="0" err="1"/>
              <a:t>kube-aws</a:t>
            </a:r>
            <a:r>
              <a:rPr lang="en" sz="2133" dirty="0"/>
              <a:t> is a templating engine for </a:t>
            </a:r>
            <a:r>
              <a:rPr lang="en-US" sz="2133" dirty="0"/>
              <a:t>AWS C</a:t>
            </a:r>
            <a:r>
              <a:rPr lang="en" sz="2133" dirty="0" err="1"/>
              <a:t>loudformation</a:t>
            </a:r>
            <a:r>
              <a:rPr lang="en" sz="2133" dirty="0"/>
              <a:t> </a:t>
            </a:r>
            <a:r>
              <a:rPr lang="en-US" sz="2133" dirty="0"/>
              <a:t>templates</a:t>
            </a:r>
          </a:p>
          <a:p>
            <a:pPr marL="685783" indent="-380990">
              <a:buFont typeface="Arial"/>
              <a:buChar char="•"/>
            </a:pPr>
            <a:endParaRPr lang="en" sz="2133" dirty="0"/>
          </a:p>
          <a:p>
            <a:pPr marL="685783" indent="-380990">
              <a:buFont typeface="Arial"/>
              <a:buChar char="•"/>
            </a:pPr>
            <a:r>
              <a:rPr lang="en" sz="2133" dirty="0"/>
              <a:t>All assets (</a:t>
            </a:r>
            <a:r>
              <a:rPr lang="en" sz="2133" dirty="0" err="1"/>
              <a:t>CloudFormation</a:t>
            </a:r>
            <a:r>
              <a:rPr lang="en" sz="2133" dirty="0"/>
              <a:t>, </a:t>
            </a:r>
            <a:r>
              <a:rPr lang="en" sz="2133" dirty="0" err="1"/>
              <a:t>userdata</a:t>
            </a:r>
            <a:r>
              <a:rPr lang="en" sz="2133" dirty="0"/>
              <a:t> for instances) are declarative templates that can be checked into </a:t>
            </a:r>
            <a:r>
              <a:rPr lang="en" sz="2133" dirty="0" err="1"/>
              <a:t>git</a:t>
            </a:r>
            <a:r>
              <a:rPr lang="en" sz="2133" dirty="0"/>
              <a:t> </a:t>
            </a:r>
            <a:r>
              <a:rPr lang="en-US" sz="2133" dirty="0"/>
              <a:t>and version controlled</a:t>
            </a:r>
          </a:p>
          <a:p>
            <a:pPr marL="685783" indent="-380990">
              <a:buFont typeface="Arial"/>
              <a:buChar char="•"/>
            </a:pPr>
            <a:endParaRPr lang="en" sz="2133" dirty="0"/>
          </a:p>
          <a:p>
            <a:pPr marL="685783" indent="-380990">
              <a:buFont typeface="Arial"/>
              <a:buChar char="•"/>
            </a:pPr>
            <a:r>
              <a:rPr lang="en-US" sz="2133" dirty="0"/>
              <a:t>Uses Amazon </a:t>
            </a:r>
            <a:r>
              <a:rPr lang="en" sz="2133" dirty="0"/>
              <a:t>KMS to encrypt all secrets before putting them into assets files</a:t>
            </a:r>
            <a:r>
              <a:rPr lang="en-US" sz="2133" dirty="0"/>
              <a:t>. Secrets are u</a:t>
            </a:r>
            <a:r>
              <a:rPr lang="en" sz="2133" dirty="0" err="1"/>
              <a:t>nlocked</a:t>
            </a:r>
            <a:r>
              <a:rPr lang="en" sz="2133" dirty="0"/>
              <a:t> once the machines boot into their IAM roles</a:t>
            </a:r>
            <a:endParaRPr lang="en-US" sz="2133" dirty="0"/>
          </a:p>
          <a:p>
            <a:pPr marL="304792"/>
            <a:endParaRPr lang="en" sz="2133" dirty="0"/>
          </a:p>
          <a:p>
            <a:pPr marL="685783" indent="-380990">
              <a:buFont typeface="Arial"/>
              <a:buChar char="•"/>
            </a:pPr>
            <a:r>
              <a:rPr lang="en" sz="2133" dirty="0"/>
              <a:t>Spreading of workers and control plane nodes across AZs</a:t>
            </a:r>
          </a:p>
          <a:p>
            <a:endParaRPr lang="en-US" sz="2133" dirty="0"/>
          </a:p>
        </p:txBody>
      </p:sp>
    </p:spTree>
    <p:extLst>
      <p:ext uri="{BB962C8B-B14F-4D97-AF65-F5344CB8AC3E}">
        <p14:creationId xmlns:p14="http://schemas.microsoft.com/office/powerpoint/2010/main" val="1279421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a:t>
            </a:r>
            <a:r>
              <a:rPr lang="en-US" dirty="0" err="1" smtClean="0"/>
              <a:t>KubeADM</a:t>
            </a:r>
            <a:endParaRPr lang="en-US" dirty="0"/>
          </a:p>
        </p:txBody>
      </p:sp>
      <p:sp>
        <p:nvSpPr>
          <p:cNvPr id="3" name="TextBox 2"/>
          <p:cNvSpPr txBox="1"/>
          <p:nvPr/>
        </p:nvSpPr>
        <p:spPr>
          <a:xfrm>
            <a:off x="576826" y="1520723"/>
            <a:ext cx="9819149" cy="3785652"/>
          </a:xfrm>
          <a:prstGeom prst="rect">
            <a:avLst/>
          </a:prstGeom>
          <a:noFill/>
        </p:spPr>
        <p:txBody>
          <a:bodyPr wrap="square" rtlCol="0">
            <a:spAutoFit/>
          </a:bodyPr>
          <a:lstStyle/>
          <a:p>
            <a:pPr marL="380990" indent="-380990">
              <a:buFont typeface="Arial" charset="0"/>
              <a:buChar char="•"/>
            </a:pPr>
            <a:r>
              <a:rPr lang="en-US" sz="2400" dirty="0"/>
              <a:t>OS level tool for bootstrapping a cluster</a:t>
            </a:r>
          </a:p>
          <a:p>
            <a:pPr marL="380990" indent="-380990">
              <a:buFont typeface="Arial" charset="0"/>
              <a:buChar char="•"/>
            </a:pPr>
            <a:endParaRPr lang="en-US" sz="2400" dirty="0"/>
          </a:p>
          <a:p>
            <a:pPr marL="380990" indent="-380990">
              <a:buFont typeface="Arial" charset="0"/>
              <a:buChar char="•"/>
            </a:pPr>
            <a:r>
              <a:rPr lang="en-US" sz="2400" dirty="0"/>
              <a:t>Does not manage any underlying infrastructure</a:t>
            </a:r>
          </a:p>
          <a:p>
            <a:pPr marL="380990" indent="-380990">
              <a:buFont typeface="Arial" charset="0"/>
              <a:buChar char="•"/>
            </a:pPr>
            <a:endParaRPr lang="en-US" sz="2400" dirty="0"/>
          </a:p>
          <a:p>
            <a:pPr marL="380990" indent="-380990">
              <a:buFont typeface="Arial" charset="0"/>
              <a:buChar char="•"/>
            </a:pPr>
            <a:r>
              <a:rPr lang="en-US" sz="2400" dirty="0"/>
              <a:t>Intended to be used as part of another provisioning tool, i.e. in </a:t>
            </a:r>
            <a:r>
              <a:rPr lang="en-US" sz="2400" dirty="0" err="1"/>
              <a:t>userdata</a:t>
            </a:r>
            <a:r>
              <a:rPr lang="en-US" sz="2400" dirty="0"/>
              <a:t>, </a:t>
            </a:r>
            <a:r>
              <a:rPr lang="en-US" sz="2400" dirty="0" err="1"/>
              <a:t>cloudformation</a:t>
            </a:r>
            <a:r>
              <a:rPr lang="en-US" sz="2400" dirty="0"/>
              <a:t>, terraform, </a:t>
            </a:r>
            <a:r>
              <a:rPr lang="en-US" sz="2400" dirty="0" err="1"/>
              <a:t>etc</a:t>
            </a:r>
            <a:endParaRPr lang="en-US" sz="2400" dirty="0"/>
          </a:p>
          <a:p>
            <a:pPr marL="380990" indent="-380990">
              <a:buFont typeface="Arial" charset="0"/>
              <a:buChar char="•"/>
            </a:pPr>
            <a:endParaRPr lang="en-US" sz="2400" dirty="0"/>
          </a:p>
          <a:p>
            <a:pPr marL="380990" indent="-380990">
              <a:buFont typeface="Arial" charset="0"/>
              <a:buChar char="•"/>
            </a:pPr>
            <a:r>
              <a:rPr lang="en-US" sz="2400" dirty="0"/>
              <a:t>Requires installation of </a:t>
            </a:r>
            <a:r>
              <a:rPr lang="en-US" sz="2400" dirty="0" err="1"/>
              <a:t>docker</a:t>
            </a:r>
            <a:r>
              <a:rPr lang="en-US" sz="2400" dirty="0"/>
              <a:t>, </a:t>
            </a:r>
            <a:r>
              <a:rPr lang="en-US" sz="2400" dirty="0" err="1"/>
              <a:t>kubelet</a:t>
            </a:r>
            <a:r>
              <a:rPr lang="en-US" sz="2400" dirty="0"/>
              <a:t>, </a:t>
            </a:r>
            <a:r>
              <a:rPr lang="en-US" sz="2400" dirty="0" err="1"/>
              <a:t>kubectl</a:t>
            </a:r>
            <a:r>
              <a:rPr lang="en-US" sz="2400" dirty="0"/>
              <a:t> </a:t>
            </a:r>
          </a:p>
          <a:p>
            <a:pPr marL="380990" indent="-380990">
              <a:buFont typeface="Arial" charset="0"/>
              <a:buChar char="•"/>
            </a:pPr>
            <a:endParaRPr lang="en-US" sz="2400" dirty="0"/>
          </a:p>
          <a:p>
            <a:pPr marL="380990" indent="-380990">
              <a:buFont typeface="Arial" charset="0"/>
              <a:buChar char="•"/>
            </a:pPr>
            <a:r>
              <a:rPr lang="en-US" sz="2400" dirty="0"/>
              <a:t>`</a:t>
            </a:r>
            <a:r>
              <a:rPr lang="en-US" sz="2400" dirty="0" err="1"/>
              <a:t>Kubeadm</a:t>
            </a:r>
            <a:r>
              <a:rPr lang="en-US" sz="2400" dirty="0"/>
              <a:t> </a:t>
            </a:r>
            <a:r>
              <a:rPr lang="en-US" sz="2400" dirty="0" err="1"/>
              <a:t>init</a:t>
            </a:r>
            <a:r>
              <a:rPr lang="en-US" sz="2400" dirty="0"/>
              <a:t>` initializes a master, `</a:t>
            </a:r>
            <a:r>
              <a:rPr lang="en-US" sz="2400" dirty="0" err="1"/>
              <a:t>kubeadm</a:t>
            </a:r>
            <a:r>
              <a:rPr lang="en-US" sz="2400" dirty="0"/>
              <a:t> join` joins the cluster</a:t>
            </a:r>
          </a:p>
        </p:txBody>
      </p:sp>
    </p:spTree>
    <p:extLst>
      <p:ext uri="{BB962C8B-B14F-4D97-AF65-F5344CB8AC3E}">
        <p14:creationId xmlns:p14="http://schemas.microsoft.com/office/powerpoint/2010/main" val="48105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2546238"/>
              </p:ext>
            </p:extLst>
          </p:nvPr>
        </p:nvGraphicFramePr>
        <p:xfrm>
          <a:off x="486889" y="1401290"/>
          <a:ext cx="11257808" cy="4963784"/>
        </p:xfrm>
        <a:graphic>
          <a:graphicData uri="http://schemas.openxmlformats.org/drawingml/2006/table">
            <a:tbl>
              <a:tblPr firstRow="1" bandRow="1">
                <a:tableStyleId>{21E4AEA4-8DFA-4A89-87EB-49C32662AFE0}</a:tableStyleId>
              </a:tblPr>
              <a:tblGrid>
                <a:gridCol w="11257808"/>
              </a:tblGrid>
              <a:tr h="673808">
                <a:tc>
                  <a:txBody>
                    <a:bodyPr/>
                    <a:lstStyle/>
                    <a:p>
                      <a:r>
                        <a:rPr lang="en-US" sz="1900" dirty="0" smtClean="0"/>
                        <a:t>Title</a:t>
                      </a:r>
                      <a:endParaRPr lang="en-US" sz="1900" dirty="0"/>
                    </a:p>
                  </a:txBody>
                  <a:tcPr/>
                </a:tc>
              </a:tr>
              <a:tr h="483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Introduction</a:t>
                      </a:r>
                      <a:r>
                        <a:rPr lang="en-US" sz="1900" b="1" baseline="0" dirty="0" smtClean="0"/>
                        <a:t> to Kubernetes [Concepts, Cluster Deployments]</a:t>
                      </a:r>
                      <a:endParaRPr lang="en-US" sz="1900" b="1" dirty="0" smtClean="0"/>
                    </a:p>
                  </a:txBody>
                  <a:tcPr/>
                </a:tc>
              </a:tr>
              <a:tr h="687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Beginners</a:t>
                      </a:r>
                      <a:r>
                        <a:rPr lang="en-US" sz="1900" b="1" baseline="0" dirty="0" smtClean="0"/>
                        <a:t> </a:t>
                      </a:r>
                      <a:r>
                        <a:rPr lang="en-US" sz="1900" b="1" dirty="0" smtClean="0"/>
                        <a:t>tutorials [Setup</a:t>
                      </a:r>
                      <a:r>
                        <a:rPr lang="en-US" sz="1900" b="1" baseline="0" dirty="0" smtClean="0"/>
                        <a:t> Dev Environment, I</a:t>
                      </a:r>
                      <a:r>
                        <a:rPr lang="en-US" sz="1900" b="1" dirty="0" smtClean="0"/>
                        <a:t>nstall</a:t>
                      </a:r>
                      <a:r>
                        <a:rPr lang="en-US" sz="1900" b="1" baseline="0" dirty="0" smtClean="0"/>
                        <a:t> K8s Cluster, Deployment Concepts]</a:t>
                      </a:r>
                      <a:endParaRPr lang="en-US" sz="1900" b="1" dirty="0" smtClean="0"/>
                    </a:p>
                  </a:txBody>
                  <a:tcPr/>
                </a:tc>
              </a:tr>
              <a:tr h="687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Kubernetes Ecosystem - 1 (Networking, Storage</a:t>
                      </a:r>
                      <a:r>
                        <a:rPr lang="en-US" sz="1900" b="1" baseline="0" dirty="0" smtClean="0"/>
                        <a:t>)</a:t>
                      </a:r>
                      <a:endParaRPr lang="en-US" sz="1900" b="1" dirty="0" smtClean="0"/>
                    </a:p>
                  </a:txBody>
                  <a:tcPr/>
                </a:tc>
              </a:tr>
              <a:tr h="985061">
                <a:tc>
                  <a:txBody>
                    <a:bodyPr/>
                    <a:lstStyle/>
                    <a:p>
                      <a:r>
                        <a:rPr lang="en-US" sz="1900" b="1" dirty="0" smtClean="0"/>
                        <a:t>Mid-level tutorials [Service</a:t>
                      </a:r>
                      <a:r>
                        <a:rPr lang="en-US" sz="1900" b="1" baseline="0" dirty="0" smtClean="0"/>
                        <a:t> Discovery, </a:t>
                      </a:r>
                      <a:r>
                        <a:rPr lang="en-US" sz="1900" b="1" dirty="0" smtClean="0"/>
                        <a:t>Cluster-*</a:t>
                      </a:r>
                      <a:r>
                        <a:rPr lang="en-US" sz="1900" b="1" baseline="0" dirty="0" smtClean="0"/>
                        <a:t> (</a:t>
                      </a:r>
                      <a:r>
                        <a:rPr lang="en-US" sz="1900" b="1" dirty="0" smtClean="0"/>
                        <a:t>Monitoring</a:t>
                      </a:r>
                      <a:r>
                        <a:rPr lang="en-US" sz="1900" b="1" baseline="0" dirty="0" smtClean="0"/>
                        <a:t>, Logging, Upgrades, Scaling), Helm Charts, App Scaling, Configuration and Secrets Management</a:t>
                      </a:r>
                      <a:r>
                        <a:rPr lang="en-US" sz="1900" b="1" dirty="0" smtClean="0"/>
                        <a:t>)</a:t>
                      </a:r>
                      <a:endParaRPr lang="en-US" sz="1900" b="1" dirty="0"/>
                    </a:p>
                  </a:txBody>
                  <a:tcPr/>
                </a:tc>
              </a:tr>
              <a:tr h="7570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dirty="0" smtClean="0"/>
                        <a:t>Kubernetes Ecosystem - 2 (Service Discovery, Service Mesh,</a:t>
                      </a:r>
                      <a:r>
                        <a:rPr lang="en-US" sz="1900" b="1" baseline="0" dirty="0" smtClean="0"/>
                        <a:t> Distributed Tracing)</a:t>
                      </a:r>
                      <a:endParaRPr lang="en-US" sz="1900" b="1" dirty="0" smtClean="0"/>
                    </a:p>
                  </a:txBody>
                  <a:tcPr/>
                </a:tc>
              </a:tr>
              <a:tr h="687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Advanced tutorials</a:t>
                      </a:r>
                      <a:r>
                        <a:rPr lang="en-US" sz="1900" b="1" baseline="0" dirty="0" smtClean="0"/>
                        <a:t> (Network policies with Calico, IAM roles with kube2iam, </a:t>
                      </a:r>
                      <a:r>
                        <a:rPr lang="en-US" sz="1900" b="1" baseline="0" dirty="0" err="1" smtClean="0"/>
                        <a:t>Statefulsets</a:t>
                      </a:r>
                      <a:r>
                        <a:rPr lang="en-US" sz="1900" b="1" baseline="0" dirty="0" smtClean="0"/>
                        <a:t> with EBS, Service mesh with </a:t>
                      </a:r>
                      <a:r>
                        <a:rPr lang="en-US" sz="1900" b="1" baseline="0" dirty="0" err="1" smtClean="0"/>
                        <a:t>Linkerd</a:t>
                      </a:r>
                      <a:r>
                        <a:rPr lang="en-US" sz="1900" b="1" baseline="0" dirty="0" smtClean="0"/>
                        <a:t>)</a:t>
                      </a:r>
                      <a:endParaRPr lang="en-US" sz="1900" b="1" dirty="0" smtClean="0"/>
                    </a:p>
                  </a:txBody>
                  <a:tcPr/>
                </a:tc>
              </a:tr>
            </a:tbl>
          </a:graphicData>
        </a:graphic>
      </p:graphicFrame>
      <p:sp>
        <p:nvSpPr>
          <p:cNvPr id="5" name="Title 1"/>
          <p:cNvSpPr txBox="1">
            <a:spLocks/>
          </p:cNvSpPr>
          <p:nvPr/>
        </p:nvSpPr>
        <p:spPr>
          <a:xfrm>
            <a:off x="723901" y="221911"/>
            <a:ext cx="8205304" cy="54519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chemeClr val="accent6">
                    <a:lumMod val="50000"/>
                  </a:schemeClr>
                </a:solidFill>
                <a:latin typeface="Arial"/>
                <a:ea typeface="+mj-ea"/>
                <a:cs typeface="Arial"/>
              </a:defRPr>
            </a:lvl1pPr>
          </a:lstStyle>
          <a:p>
            <a:pPr defTabSz="457178">
              <a:defRPr/>
            </a:pPr>
            <a:r>
              <a:rPr lang="en-US" sz="3200" dirty="0">
                <a:solidFill>
                  <a:srgbClr val="474746"/>
                </a:solidFill>
              </a:rPr>
              <a:t>Agenda</a:t>
            </a:r>
          </a:p>
        </p:txBody>
      </p:sp>
    </p:spTree>
    <p:extLst>
      <p:ext uri="{BB962C8B-B14F-4D97-AF65-F5344CB8AC3E}">
        <p14:creationId xmlns:p14="http://schemas.microsoft.com/office/powerpoint/2010/main" val="557350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Minikube</a:t>
            </a:r>
            <a:endParaRPr lang="en-US" dirty="0"/>
          </a:p>
        </p:txBody>
      </p:sp>
      <p:sp>
        <p:nvSpPr>
          <p:cNvPr id="3" name="Content Placeholder 2"/>
          <p:cNvSpPr>
            <a:spLocks noGrp="1"/>
          </p:cNvSpPr>
          <p:nvPr>
            <p:ph sz="quarter" idx="10"/>
          </p:nvPr>
        </p:nvSpPr>
        <p:spPr/>
        <p:txBody>
          <a:bodyPr/>
          <a:lstStyle/>
          <a:p>
            <a:r>
              <a:rPr lang="en-US" sz="2133" dirty="0"/>
              <a:t>Runs a single node cluster in a VM</a:t>
            </a:r>
          </a:p>
          <a:p>
            <a:pPr lvl="1"/>
            <a:r>
              <a:rPr lang="en-US" sz="2133" dirty="0"/>
              <a:t>	OSX: </a:t>
            </a:r>
            <a:r>
              <a:rPr lang="en-US" sz="2133" dirty="0" err="1" smtClean="0"/>
              <a:t>xhyve</a:t>
            </a:r>
            <a:r>
              <a:rPr lang="en-US" sz="2133" dirty="0"/>
              <a:t>, </a:t>
            </a:r>
            <a:r>
              <a:rPr lang="en-US" sz="2133" dirty="0" err="1"/>
              <a:t>VirtualBox</a:t>
            </a:r>
            <a:r>
              <a:rPr lang="en-US" sz="2133" dirty="0"/>
              <a:t> or VMWare Fusion</a:t>
            </a:r>
          </a:p>
          <a:p>
            <a:pPr lvl="1"/>
            <a:r>
              <a:rPr lang="en-US" sz="2133" dirty="0"/>
              <a:t>	Linux: </a:t>
            </a:r>
            <a:r>
              <a:rPr lang="en-US" sz="2133" dirty="0" err="1"/>
              <a:t>VirtualBox</a:t>
            </a:r>
            <a:r>
              <a:rPr lang="en-US" sz="2133" dirty="0"/>
              <a:t> or </a:t>
            </a:r>
            <a:r>
              <a:rPr lang="en-US" sz="2133" dirty="0" err="1"/>
              <a:t>kvm</a:t>
            </a:r>
            <a:endParaRPr lang="en-US" sz="2133" dirty="0"/>
          </a:p>
          <a:p>
            <a:pPr lvl="1"/>
            <a:r>
              <a:rPr lang="en-US" sz="2133" dirty="0"/>
              <a:t>	Windows: </a:t>
            </a:r>
            <a:r>
              <a:rPr lang="en-US" sz="2133" dirty="0" err="1"/>
              <a:t>VirtualBox</a:t>
            </a:r>
            <a:r>
              <a:rPr lang="en-US" sz="2133" dirty="0"/>
              <a:t> or Hyper-V</a:t>
            </a:r>
          </a:p>
          <a:p>
            <a:r>
              <a:rPr lang="en-US" sz="2133" dirty="0"/>
              <a:t>Targeted for local development</a:t>
            </a:r>
          </a:p>
          <a:p>
            <a:r>
              <a:rPr lang="en-US" sz="2133" dirty="0"/>
              <a:t>Flow</a:t>
            </a:r>
          </a:p>
          <a:p>
            <a:pPr lvl="1"/>
            <a:r>
              <a:rPr lang="en-US" sz="2133" dirty="0"/>
              <a:t>	brew cask install </a:t>
            </a:r>
            <a:r>
              <a:rPr lang="en-US" sz="2133" dirty="0" err="1"/>
              <a:t>minikube</a:t>
            </a:r>
            <a:endParaRPr lang="en-US" sz="2133" dirty="0"/>
          </a:p>
          <a:p>
            <a:pPr lvl="1"/>
            <a:r>
              <a:rPr lang="en-US" sz="2133" dirty="0"/>
              <a:t>	</a:t>
            </a:r>
            <a:r>
              <a:rPr lang="en-US" sz="2133" dirty="0" err="1"/>
              <a:t>minikube</a:t>
            </a:r>
            <a:r>
              <a:rPr lang="en-US" sz="2133" dirty="0"/>
              <a:t> start</a:t>
            </a:r>
          </a:p>
          <a:p>
            <a:pPr lvl="1"/>
            <a:r>
              <a:rPr lang="en-US" sz="2133" dirty="0"/>
              <a:t>	</a:t>
            </a:r>
            <a:r>
              <a:rPr lang="en-US" sz="2133" dirty="0" err="1"/>
              <a:t>kubectl</a:t>
            </a:r>
            <a:r>
              <a:rPr lang="en-US" sz="2133" dirty="0"/>
              <a:t> create </a:t>
            </a:r>
            <a:r>
              <a:rPr lang="mr-IN" sz="2133" dirty="0"/>
              <a:t>–</a:t>
            </a:r>
            <a:r>
              <a:rPr lang="en-US" sz="2133" dirty="0"/>
              <a:t>f &lt;file&gt;</a:t>
            </a:r>
          </a:p>
          <a:p>
            <a:r>
              <a:rPr lang="en-US" sz="2133" dirty="0"/>
              <a:t>https://</a:t>
            </a:r>
            <a:r>
              <a:rPr lang="en-US" sz="2133" dirty="0" err="1"/>
              <a:t>github.com</a:t>
            </a:r>
            <a:r>
              <a:rPr lang="en-US" sz="2133" dirty="0"/>
              <a:t>/</a:t>
            </a:r>
            <a:r>
              <a:rPr lang="en-US" sz="2133" dirty="0" err="1"/>
              <a:t>kubernetes</a:t>
            </a:r>
            <a:r>
              <a:rPr lang="en-US" sz="2133" dirty="0"/>
              <a:t>/</a:t>
            </a:r>
            <a:r>
              <a:rPr lang="en-US" sz="2133" dirty="0" err="1"/>
              <a:t>minikube</a:t>
            </a:r>
            <a:endParaRPr lang="en-US" sz="2133" dirty="0"/>
          </a:p>
        </p:txBody>
      </p:sp>
      <p:pic>
        <p:nvPicPr>
          <p:cNvPr id="4" name="Image" descr="Image"/>
          <p:cNvPicPr>
            <a:picLocks noChangeAspect="1"/>
          </p:cNvPicPr>
          <p:nvPr/>
        </p:nvPicPr>
        <p:blipFill>
          <a:blip r:embed="rId2">
            <a:extLst/>
          </a:blip>
          <a:stretch>
            <a:fillRect/>
          </a:stretch>
        </p:blipFill>
        <p:spPr>
          <a:xfrm>
            <a:off x="9126473" y="48411"/>
            <a:ext cx="2926632" cy="829773"/>
          </a:xfrm>
          <a:prstGeom prst="rect">
            <a:avLst/>
          </a:prstGeom>
          <a:ln w="12700">
            <a:miter lim="400000"/>
          </a:ln>
        </p:spPr>
      </p:pic>
    </p:spTree>
    <p:extLst>
      <p:ext uri="{BB962C8B-B14F-4D97-AF65-F5344CB8AC3E}">
        <p14:creationId xmlns:p14="http://schemas.microsoft.com/office/powerpoint/2010/main" val="1318250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Kubernetes on AWS </a:t>
            </a:r>
            <a:r>
              <a:rPr lang="mr-IN" dirty="0" smtClean="0"/>
              <a:t>–</a:t>
            </a:r>
            <a:r>
              <a:rPr lang="en-US" dirty="0" smtClean="0"/>
              <a:t> Getting Started</a:t>
            </a:r>
            <a:endParaRPr lang="en-US" dirty="0"/>
          </a:p>
        </p:txBody>
      </p:sp>
      <p:pic>
        <p:nvPicPr>
          <p:cNvPr id="4" name="Picture 3"/>
          <p:cNvPicPr>
            <a:picLocks noChangeAspect="1"/>
          </p:cNvPicPr>
          <p:nvPr/>
        </p:nvPicPr>
        <p:blipFill>
          <a:blip r:embed="rId3"/>
          <a:stretch>
            <a:fillRect/>
          </a:stretch>
        </p:blipFill>
        <p:spPr>
          <a:xfrm>
            <a:off x="1846407" y="1421432"/>
            <a:ext cx="8107823" cy="5436568"/>
          </a:xfrm>
          <a:prstGeom prst="rect">
            <a:avLst/>
          </a:prstGeom>
        </p:spPr>
      </p:pic>
      <p:sp>
        <p:nvSpPr>
          <p:cNvPr id="5" name="TextBox 4"/>
          <p:cNvSpPr txBox="1"/>
          <p:nvPr/>
        </p:nvSpPr>
        <p:spPr>
          <a:xfrm>
            <a:off x="1821549" y="2785502"/>
            <a:ext cx="7833811" cy="1323439"/>
          </a:xfrm>
          <a:prstGeom prst="rect">
            <a:avLst/>
          </a:prstGeom>
          <a:noFill/>
        </p:spPr>
        <p:txBody>
          <a:bodyPr wrap="none" rtlCol="0">
            <a:spAutoFit/>
          </a:bodyPr>
          <a:lstStyle/>
          <a:p>
            <a:pPr defTabSz="609570"/>
            <a:r>
              <a:rPr lang="en-US" sz="8000" dirty="0" err="1">
                <a:solidFill>
                  <a:srgbClr val="FF0080"/>
                </a:solidFill>
              </a:rPr>
              <a:t>kubernetes-aws.io</a:t>
            </a:r>
            <a:endParaRPr lang="en-US" sz="8000" dirty="0">
              <a:solidFill>
                <a:srgbClr val="FF0080"/>
              </a:solidFill>
            </a:endParaRPr>
          </a:p>
        </p:txBody>
      </p:sp>
    </p:spTree>
    <p:extLst>
      <p:ext uri="{BB962C8B-B14F-4D97-AF65-F5344CB8AC3E}">
        <p14:creationId xmlns:p14="http://schemas.microsoft.com/office/powerpoint/2010/main" val="2499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Kubernetes on AWS </a:t>
            </a:r>
            <a:r>
              <a:rPr lang="mr-IN" dirty="0" smtClean="0"/>
              <a:t>–</a:t>
            </a:r>
            <a:r>
              <a:rPr lang="en-US" dirty="0" smtClean="0"/>
              <a:t> Workshop</a:t>
            </a:r>
            <a:endParaRPr lang="en-US" dirty="0"/>
          </a:p>
        </p:txBody>
      </p:sp>
      <p:sp>
        <p:nvSpPr>
          <p:cNvPr id="3" name="Rectangle 2"/>
          <p:cNvSpPr/>
          <p:nvPr/>
        </p:nvSpPr>
        <p:spPr>
          <a:xfrm>
            <a:off x="615413" y="2687122"/>
            <a:ext cx="11125482" cy="646331"/>
          </a:xfrm>
          <a:prstGeom prst="rect">
            <a:avLst/>
          </a:prstGeom>
        </p:spPr>
        <p:txBody>
          <a:bodyPr wrap="none">
            <a:spAutoFit/>
          </a:bodyPr>
          <a:lstStyle/>
          <a:p>
            <a:r>
              <a:rPr lang="en-US" sz="3600" dirty="0"/>
              <a:t>https://</a:t>
            </a:r>
            <a:r>
              <a:rPr lang="en-US" sz="3600" dirty="0" err="1"/>
              <a:t>github.com</a:t>
            </a:r>
            <a:r>
              <a:rPr lang="en-US" sz="3600" dirty="0"/>
              <a:t>/</a:t>
            </a:r>
            <a:r>
              <a:rPr lang="en-US" sz="3600" dirty="0" err="1"/>
              <a:t>arun-gupta</a:t>
            </a:r>
            <a:r>
              <a:rPr lang="en-US" sz="3600" dirty="0"/>
              <a:t>/</a:t>
            </a:r>
            <a:r>
              <a:rPr lang="en-US" sz="3600" dirty="0" err="1"/>
              <a:t>kubernetes</a:t>
            </a:r>
            <a:r>
              <a:rPr lang="en-US" sz="3600" dirty="0"/>
              <a:t>-</a:t>
            </a:r>
            <a:r>
              <a:rPr lang="en-US" sz="3600" dirty="0" err="1"/>
              <a:t>aws</a:t>
            </a:r>
            <a:r>
              <a:rPr lang="en-US" sz="3600" dirty="0"/>
              <a:t>-workshop</a:t>
            </a:r>
          </a:p>
        </p:txBody>
      </p:sp>
    </p:spTree>
    <p:extLst>
      <p:ext uri="{BB962C8B-B14F-4D97-AF65-F5344CB8AC3E}">
        <p14:creationId xmlns:p14="http://schemas.microsoft.com/office/powerpoint/2010/main" val="2001362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Tree>
    <p:extLst>
      <p:ext uri="{BB962C8B-B14F-4D97-AF65-F5344CB8AC3E}">
        <p14:creationId xmlns:p14="http://schemas.microsoft.com/office/powerpoint/2010/main" val="1866166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59" y="259680"/>
            <a:ext cx="10940405" cy="726923"/>
          </a:xfrm>
        </p:spPr>
        <p:txBody>
          <a:bodyPr/>
          <a:lstStyle/>
          <a:p>
            <a:r>
              <a:rPr lang="en-US" dirty="0" smtClean="0"/>
              <a:t>CNI Plugins </a:t>
            </a:r>
            <a:endParaRPr lang="en-US" dirty="0"/>
          </a:p>
        </p:txBody>
      </p:sp>
      <p:sp>
        <p:nvSpPr>
          <p:cNvPr id="5" name="TextBox 4"/>
          <p:cNvSpPr txBox="1"/>
          <p:nvPr/>
        </p:nvSpPr>
        <p:spPr>
          <a:xfrm>
            <a:off x="660400" y="1557867"/>
            <a:ext cx="10414000" cy="3785652"/>
          </a:xfrm>
          <a:prstGeom prst="rect">
            <a:avLst/>
          </a:prstGeom>
          <a:noFill/>
        </p:spPr>
        <p:txBody>
          <a:bodyPr wrap="square" rtlCol="0">
            <a:spAutoFit/>
          </a:bodyPr>
          <a:lstStyle/>
          <a:p>
            <a:pPr marL="380990" indent="-380990" defTabSz="609585">
              <a:buFont typeface="Arial" charset="0"/>
              <a:buChar char="•"/>
            </a:pPr>
            <a:r>
              <a:rPr lang="en-US" sz="2400" dirty="0">
                <a:solidFill>
                  <a:srgbClr val="474746"/>
                </a:solidFill>
              </a:rPr>
              <a:t>The Container Network Interface is a set of specs and libs for writing networking plugins</a:t>
            </a:r>
          </a:p>
          <a:p>
            <a:pPr marL="380990" indent="-380990" defTabSz="609585">
              <a:buFont typeface="Arial" charset="0"/>
              <a:buChar char="•"/>
            </a:pPr>
            <a:endParaRPr lang="en-US" sz="2400" dirty="0">
              <a:solidFill>
                <a:srgbClr val="474746"/>
              </a:solidFill>
            </a:endParaRPr>
          </a:p>
          <a:p>
            <a:pPr marL="380990" indent="-380990" defTabSz="609585">
              <a:buFont typeface="Arial" charset="0"/>
              <a:buChar char="•"/>
            </a:pPr>
            <a:r>
              <a:rPr lang="en-US" sz="2400" dirty="0">
                <a:solidFill>
                  <a:srgbClr val="474746"/>
                </a:solidFill>
              </a:rPr>
              <a:t>Handles standards around namespace and interface configuration </a:t>
            </a:r>
          </a:p>
          <a:p>
            <a:pPr marL="380990" indent="-380990" defTabSz="609585">
              <a:buFont typeface="Arial" charset="0"/>
              <a:buChar char="•"/>
            </a:pPr>
            <a:endParaRPr lang="en-US" sz="2400" dirty="0">
              <a:solidFill>
                <a:srgbClr val="474746"/>
              </a:solidFill>
            </a:endParaRPr>
          </a:p>
          <a:p>
            <a:pPr marL="380990" indent="-380990" defTabSz="609585">
              <a:buFont typeface="Arial" charset="0"/>
              <a:buChar char="•"/>
            </a:pPr>
            <a:r>
              <a:rPr lang="en-US" sz="2400" dirty="0">
                <a:solidFill>
                  <a:srgbClr val="474746"/>
                </a:solidFill>
              </a:rPr>
              <a:t>Configured by passing “—networking CNI” flag in cluster spec; then installing the desired plugin as a </a:t>
            </a:r>
            <a:r>
              <a:rPr lang="en-US" sz="2400" dirty="0" err="1">
                <a:solidFill>
                  <a:srgbClr val="474746"/>
                </a:solidFill>
              </a:rPr>
              <a:t>daemonset</a:t>
            </a:r>
            <a:r>
              <a:rPr lang="en-US" sz="2400" dirty="0">
                <a:solidFill>
                  <a:srgbClr val="474746"/>
                </a:solidFill>
              </a:rPr>
              <a:t> (run once on all hosts)</a:t>
            </a:r>
          </a:p>
          <a:p>
            <a:pPr marL="380990" indent="-380990" defTabSz="609585">
              <a:buFont typeface="Arial" charset="0"/>
              <a:buChar char="•"/>
            </a:pPr>
            <a:endParaRPr lang="en-US" sz="2400" dirty="0">
              <a:solidFill>
                <a:srgbClr val="474746"/>
              </a:solidFill>
            </a:endParaRPr>
          </a:p>
          <a:p>
            <a:pPr marL="380990" indent="-380990" defTabSz="609585">
              <a:buFont typeface="Arial" charset="0"/>
              <a:buChar char="•"/>
            </a:pPr>
            <a:r>
              <a:rPr lang="en-US" sz="2400" dirty="0">
                <a:solidFill>
                  <a:srgbClr val="474746"/>
                </a:solidFill>
              </a:rPr>
              <a:t>CNI standards have allowed for a number of networking approaches in Kubernetes, each with their own advantages and disadvantages</a:t>
            </a:r>
          </a:p>
        </p:txBody>
      </p:sp>
      <p:sp>
        <p:nvSpPr>
          <p:cNvPr id="6" name="TextBox 5"/>
          <p:cNvSpPr txBox="1"/>
          <p:nvPr/>
        </p:nvSpPr>
        <p:spPr>
          <a:xfrm>
            <a:off x="0" y="6366934"/>
            <a:ext cx="7450667" cy="297454"/>
          </a:xfrm>
          <a:prstGeom prst="rect">
            <a:avLst/>
          </a:prstGeom>
          <a:noFill/>
        </p:spPr>
        <p:txBody>
          <a:bodyPr wrap="square" rtlCol="0">
            <a:spAutoFit/>
          </a:bodyPr>
          <a:lstStyle/>
          <a:p>
            <a:pPr defTabSz="609585"/>
            <a:r>
              <a:rPr lang="en-US" sz="1333" dirty="0">
                <a:solidFill>
                  <a:srgbClr val="474746"/>
                </a:solidFill>
                <a:hlinkClick r:id="rId3"/>
              </a:rPr>
              <a:t>https://github.com/containernetworking/cni/blob/master/SPEC.md</a:t>
            </a:r>
            <a:r>
              <a:rPr lang="en-US" sz="1333" dirty="0">
                <a:solidFill>
                  <a:srgbClr val="474746"/>
                </a:solidFill>
              </a:rPr>
              <a:t> </a:t>
            </a:r>
            <a:r>
              <a:rPr lang="en-US" sz="1333" dirty="0">
                <a:solidFill>
                  <a:srgbClr val="474746"/>
                </a:solidFill>
                <a:sym typeface="Wingdings"/>
              </a:rPr>
              <a:t> you should read this</a:t>
            </a:r>
            <a:endParaRPr lang="en-US" sz="1333" dirty="0">
              <a:solidFill>
                <a:srgbClr val="474746"/>
              </a:solidFill>
            </a:endParaRPr>
          </a:p>
        </p:txBody>
      </p:sp>
    </p:spTree>
    <p:extLst>
      <p:ext uri="{BB962C8B-B14F-4D97-AF65-F5344CB8AC3E}">
        <p14:creationId xmlns:p14="http://schemas.microsoft.com/office/powerpoint/2010/main" val="659196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Networks</a:t>
            </a:r>
            <a:endParaRPr lang="en-US" dirty="0"/>
          </a:p>
        </p:txBody>
      </p:sp>
      <p:pic>
        <p:nvPicPr>
          <p:cNvPr id="3" name="Picture 2"/>
          <p:cNvPicPr/>
          <p:nvPr/>
        </p:nvPicPr>
        <p:blipFill>
          <a:blip r:embed="rId3"/>
          <a:stretch>
            <a:fillRect/>
          </a:stretch>
        </p:blipFill>
        <p:spPr>
          <a:xfrm>
            <a:off x="2710639" y="1819956"/>
            <a:ext cx="5797432" cy="3359595"/>
          </a:xfrm>
          <a:prstGeom prst="rect">
            <a:avLst/>
          </a:prstGeom>
        </p:spPr>
      </p:pic>
      <p:sp>
        <p:nvSpPr>
          <p:cNvPr id="4" name="Rectangle 3"/>
          <p:cNvSpPr/>
          <p:nvPr/>
        </p:nvSpPr>
        <p:spPr>
          <a:xfrm>
            <a:off x="-1163382" y="6529706"/>
            <a:ext cx="7748041" cy="297454"/>
          </a:xfrm>
          <a:prstGeom prst="rect">
            <a:avLst/>
          </a:prstGeom>
        </p:spPr>
        <p:txBody>
          <a:bodyPr wrap="square">
            <a:spAutoFit/>
          </a:bodyPr>
          <a:lstStyle/>
          <a:p>
            <a:pPr algn="ctr" defTabSz="609585"/>
            <a:r>
              <a:rPr lang="en-US" sz="1333" dirty="0">
                <a:solidFill>
                  <a:srgbClr val="474746"/>
                </a:solidFill>
                <a:latin typeface="Calibri" charset="0"/>
                <a:ea typeface="Calibri" charset="0"/>
                <a:cs typeface="Times New Roman" charset="0"/>
              </a:rPr>
              <a:t>http://</a:t>
            </a:r>
            <a:r>
              <a:rPr lang="en-US" sz="1333" dirty="0" err="1">
                <a:solidFill>
                  <a:srgbClr val="474746"/>
                </a:solidFill>
                <a:latin typeface="Calibri" charset="0"/>
                <a:ea typeface="Calibri" charset="0"/>
                <a:cs typeface="Times New Roman" charset="0"/>
              </a:rPr>
              <a:t>blog.nigelpoulton.com</a:t>
            </a:r>
            <a:r>
              <a:rPr lang="en-US" sz="1333" dirty="0">
                <a:solidFill>
                  <a:srgbClr val="474746"/>
                </a:solidFill>
                <a:latin typeface="Calibri" charset="0"/>
                <a:ea typeface="Calibri" charset="0"/>
                <a:cs typeface="Times New Roman" charset="0"/>
              </a:rPr>
              <a:t>/demystifying-</a:t>
            </a:r>
            <a:r>
              <a:rPr lang="en-US" sz="1333" dirty="0" err="1">
                <a:solidFill>
                  <a:srgbClr val="474746"/>
                </a:solidFill>
                <a:latin typeface="Calibri" charset="0"/>
                <a:ea typeface="Calibri" charset="0"/>
                <a:cs typeface="Times New Roman" charset="0"/>
              </a:rPr>
              <a:t>docker</a:t>
            </a:r>
            <a:r>
              <a:rPr lang="en-US" sz="1333" dirty="0">
                <a:solidFill>
                  <a:srgbClr val="474746"/>
                </a:solidFill>
                <a:latin typeface="Calibri" charset="0"/>
                <a:ea typeface="Calibri" charset="0"/>
                <a:cs typeface="Times New Roman" charset="0"/>
              </a:rPr>
              <a:t>-overlay-networking/</a:t>
            </a:r>
          </a:p>
        </p:txBody>
      </p:sp>
    </p:spTree>
    <p:extLst>
      <p:ext uri="{BB962C8B-B14F-4D97-AF65-F5344CB8AC3E}">
        <p14:creationId xmlns:p14="http://schemas.microsoft.com/office/powerpoint/2010/main" val="196899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4008" y="1566194"/>
            <a:ext cx="3887449" cy="3374642"/>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CoreOS project</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Stores configuration data in </a:t>
            </a:r>
            <a:r>
              <a:rPr lang="en-US" sz="2133" dirty="0" err="1">
                <a:solidFill>
                  <a:srgbClr val="474746"/>
                </a:solidFill>
              </a:rPr>
              <a:t>etcd</a:t>
            </a:r>
            <a:endParaRPr lang="en-US" sz="2133" dirty="0">
              <a:solidFill>
                <a:srgbClr val="474746"/>
              </a:solidFill>
            </a:endParaRP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err="1">
                <a:solidFill>
                  <a:srgbClr val="474746"/>
                </a:solidFill>
              </a:rPr>
              <a:t>VXLan</a:t>
            </a:r>
            <a:r>
              <a:rPr lang="en-US" sz="2133" dirty="0">
                <a:solidFill>
                  <a:srgbClr val="474746"/>
                </a:solidFill>
              </a:rPr>
              <a:t> for L2 </a:t>
            </a:r>
            <a:r>
              <a:rPr lang="en-US" sz="2133" dirty="0" err="1">
                <a:solidFill>
                  <a:srgbClr val="474746"/>
                </a:solidFill>
              </a:rPr>
              <a:t>encap</a:t>
            </a:r>
            <a:r>
              <a:rPr lang="en-US" sz="2133" dirty="0">
                <a:solidFill>
                  <a:srgbClr val="474746"/>
                </a:solidFill>
              </a:rPr>
              <a:t> (default)</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Each pod gets a /24 subnet on the flannel /16 overlay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07" y="194937"/>
            <a:ext cx="2397316" cy="730889"/>
          </a:xfrm>
          <a:prstGeom prst="rect">
            <a:avLst/>
          </a:prstGeom>
        </p:spPr>
      </p:pic>
      <p:pic>
        <p:nvPicPr>
          <p:cNvPr id="8" name="Picture 7"/>
          <p:cNvPicPr/>
          <p:nvPr/>
        </p:nvPicPr>
        <p:blipFill>
          <a:blip r:embed="rId4"/>
          <a:stretch>
            <a:fillRect/>
          </a:stretch>
        </p:blipFill>
        <p:spPr>
          <a:xfrm>
            <a:off x="5541364" y="1566194"/>
            <a:ext cx="5596328" cy="3857919"/>
          </a:xfrm>
          <a:prstGeom prst="rect">
            <a:avLst/>
          </a:prstGeom>
        </p:spPr>
      </p:pic>
    </p:spTree>
    <p:extLst>
      <p:ext uri="{BB962C8B-B14F-4D97-AF65-F5344CB8AC3E}">
        <p14:creationId xmlns:p14="http://schemas.microsoft.com/office/powerpoint/2010/main" val="802769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15" y="229851"/>
            <a:ext cx="2536221" cy="660955"/>
          </a:xfrm>
          <a:prstGeom prst="rect">
            <a:avLst/>
          </a:prstGeom>
        </p:spPr>
      </p:pic>
      <p:sp>
        <p:nvSpPr>
          <p:cNvPr id="5" name="TextBox 4"/>
          <p:cNvSpPr txBox="1"/>
          <p:nvPr/>
        </p:nvSpPr>
        <p:spPr>
          <a:xfrm>
            <a:off x="599608" y="1329128"/>
            <a:ext cx="3887449" cy="4031104"/>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Open source project owned by </a:t>
            </a:r>
            <a:r>
              <a:rPr lang="en-US" sz="2133" dirty="0" err="1">
                <a:solidFill>
                  <a:srgbClr val="474746"/>
                </a:solidFill>
              </a:rPr>
              <a:t>Weaveworks</a:t>
            </a:r>
            <a:endParaRPr lang="en-US" sz="2133" dirty="0">
              <a:solidFill>
                <a:srgbClr val="474746"/>
              </a:solidFill>
            </a:endParaRP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No backing k/v store required; cluster state replicated in memory</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Supports multicast + </a:t>
            </a:r>
            <a:r>
              <a:rPr lang="en-US" sz="2133" dirty="0" err="1">
                <a:solidFill>
                  <a:srgbClr val="474746"/>
                </a:solidFill>
              </a:rPr>
              <a:t>NaCL</a:t>
            </a:r>
            <a:r>
              <a:rPr lang="en-US" sz="2133" dirty="0">
                <a:solidFill>
                  <a:srgbClr val="474746"/>
                </a:solidFill>
              </a:rPr>
              <a:t> encryption</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Has DNS service discovery and load balancing built in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057" y="1866108"/>
            <a:ext cx="6741009" cy="2988689"/>
          </a:xfrm>
          <a:prstGeom prst="rect">
            <a:avLst/>
          </a:prstGeom>
        </p:spPr>
      </p:pic>
    </p:spTree>
    <p:extLst>
      <p:ext uri="{BB962C8B-B14F-4D97-AF65-F5344CB8AC3E}">
        <p14:creationId xmlns:p14="http://schemas.microsoft.com/office/powerpoint/2010/main" val="166469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Networks</a:t>
            </a:r>
            <a:endParaRPr lang="en-US" dirty="0"/>
          </a:p>
        </p:txBody>
      </p:sp>
      <p:sp>
        <p:nvSpPr>
          <p:cNvPr id="5" name="TextBox 4"/>
          <p:cNvSpPr txBox="1"/>
          <p:nvPr/>
        </p:nvSpPr>
        <p:spPr>
          <a:xfrm>
            <a:off x="449052" y="2036461"/>
            <a:ext cx="4676091" cy="3702873"/>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Agnostic to underlying topology and platform</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Can easily span networks and platforms</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Some offer cool functionality (encryption, multicast)</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No cluster size limitations due to routes or hosts</a:t>
            </a:r>
          </a:p>
        </p:txBody>
      </p:sp>
      <p:sp>
        <p:nvSpPr>
          <p:cNvPr id="6" name="TextBox 5"/>
          <p:cNvSpPr txBox="1"/>
          <p:nvPr/>
        </p:nvSpPr>
        <p:spPr>
          <a:xfrm>
            <a:off x="5638980" y="2036461"/>
            <a:ext cx="4676091" cy="3702873"/>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Can be difficult to troubleshoot due to encapsulation</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Require port mapping on host or load balancers for access from other networks</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Performance overhead</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Can’t use security groups</a:t>
            </a:r>
          </a:p>
          <a:p>
            <a:pPr marL="380990" indent="-380990" defTabSz="609585">
              <a:buFont typeface="Arial" charset="0"/>
              <a:buChar char="•"/>
            </a:pPr>
            <a:endParaRPr lang="en-US" sz="2133" dirty="0">
              <a:solidFill>
                <a:srgbClr val="474746"/>
              </a:solidFill>
            </a:endParaRPr>
          </a:p>
        </p:txBody>
      </p:sp>
      <p:sp>
        <p:nvSpPr>
          <p:cNvPr id="7" name="TextBox 6"/>
          <p:cNvSpPr txBox="1"/>
          <p:nvPr/>
        </p:nvSpPr>
        <p:spPr>
          <a:xfrm>
            <a:off x="739515" y="1069300"/>
            <a:ext cx="2238531" cy="461665"/>
          </a:xfrm>
          <a:prstGeom prst="rect">
            <a:avLst/>
          </a:prstGeom>
          <a:noFill/>
        </p:spPr>
        <p:txBody>
          <a:bodyPr wrap="square" rtlCol="0">
            <a:spAutoFit/>
          </a:bodyPr>
          <a:lstStyle/>
          <a:p>
            <a:pPr defTabSz="609585"/>
            <a:r>
              <a:rPr lang="en-US" sz="2400" b="1" dirty="0">
                <a:solidFill>
                  <a:srgbClr val="474746"/>
                </a:solidFill>
              </a:rPr>
              <a:t>Pros:</a:t>
            </a:r>
          </a:p>
        </p:txBody>
      </p:sp>
      <p:sp>
        <p:nvSpPr>
          <p:cNvPr id="8" name="TextBox 7"/>
          <p:cNvSpPr txBox="1"/>
          <p:nvPr/>
        </p:nvSpPr>
        <p:spPr>
          <a:xfrm>
            <a:off x="6089337" y="1069300"/>
            <a:ext cx="2238531" cy="461665"/>
          </a:xfrm>
          <a:prstGeom prst="rect">
            <a:avLst/>
          </a:prstGeom>
          <a:noFill/>
        </p:spPr>
        <p:txBody>
          <a:bodyPr wrap="square" rtlCol="0">
            <a:spAutoFit/>
          </a:bodyPr>
          <a:lstStyle/>
          <a:p>
            <a:pPr defTabSz="609585"/>
            <a:r>
              <a:rPr lang="en-US" sz="2400" b="1" dirty="0">
                <a:solidFill>
                  <a:srgbClr val="474746"/>
                </a:solidFill>
              </a:rPr>
              <a:t>Cons:</a:t>
            </a:r>
          </a:p>
        </p:txBody>
      </p:sp>
    </p:spTree>
    <p:extLst>
      <p:ext uri="{BB962C8B-B14F-4D97-AF65-F5344CB8AC3E}">
        <p14:creationId xmlns:p14="http://schemas.microsoft.com/office/powerpoint/2010/main" val="199184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97" y="171626"/>
            <a:ext cx="2588300" cy="850665"/>
          </a:xfrm>
          <a:prstGeom prst="rect">
            <a:avLst/>
          </a:prstGeom>
        </p:spPr>
      </p:pic>
      <p:sp>
        <p:nvSpPr>
          <p:cNvPr id="6" name="Rounded Rectangle 5"/>
          <p:cNvSpPr/>
          <p:nvPr/>
        </p:nvSpPr>
        <p:spPr>
          <a:xfrm>
            <a:off x="2038941" y="1549273"/>
            <a:ext cx="4035599" cy="4328259"/>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cs typeface="Arial"/>
            </a:endParaRPr>
          </a:p>
        </p:txBody>
      </p:sp>
      <p:sp>
        <p:nvSpPr>
          <p:cNvPr id="7" name="TextBox 35"/>
          <p:cNvSpPr txBox="1">
            <a:spLocks noChangeArrowheads="1"/>
          </p:cNvSpPr>
          <p:nvPr/>
        </p:nvSpPr>
        <p:spPr bwMode="auto">
          <a:xfrm>
            <a:off x="2811552" y="5916845"/>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474746"/>
                </a:solidFill>
                <a:ea typeface="Verdana" pitchFamily="34" charset="0"/>
                <a:cs typeface="Helvetica Neue"/>
              </a:rPr>
              <a:t>VPC – 10.0.0.0/16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41" y="1199377"/>
            <a:ext cx="831979" cy="543097"/>
          </a:xfrm>
          <a:prstGeom prst="rect">
            <a:avLst/>
          </a:prstGeom>
        </p:spPr>
      </p:pic>
      <p:sp>
        <p:nvSpPr>
          <p:cNvPr id="10" name="Rounded Rectangle 9"/>
          <p:cNvSpPr/>
          <p:nvPr/>
        </p:nvSpPr>
        <p:spPr>
          <a:xfrm>
            <a:off x="7236831" y="2307760"/>
            <a:ext cx="2334684" cy="231140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cs typeface="Aria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848" y="2082143"/>
            <a:ext cx="471805" cy="489279"/>
          </a:xfrm>
          <a:prstGeom prst="rect">
            <a:avLst/>
          </a:prstGeom>
        </p:spPr>
      </p:pic>
      <p:sp>
        <p:nvSpPr>
          <p:cNvPr id="14" name="TextBox 13"/>
          <p:cNvSpPr txBox="1"/>
          <p:nvPr/>
        </p:nvSpPr>
        <p:spPr>
          <a:xfrm>
            <a:off x="2214241" y="3218329"/>
            <a:ext cx="853440" cy="365760"/>
          </a:xfrm>
          <a:prstGeom prst="rect">
            <a:avLst/>
          </a:prstGeom>
          <a:noFill/>
        </p:spPr>
        <p:txBody>
          <a:bodyPr wrap="square" lIns="0" tIns="0" rIns="0" bIns="0" rtlCol="0" anchor="t">
            <a:noAutofit/>
          </a:bodyPr>
          <a:lstStyle/>
          <a:p>
            <a:pPr algn="ctr" defTabSz="609585"/>
            <a:r>
              <a:rPr lang="en-US" sz="1067" b="1" dirty="0">
                <a:solidFill>
                  <a:srgbClr val="474746"/>
                </a:solidFill>
              </a:rPr>
              <a:t>instance1</a:t>
            </a:r>
            <a:endParaRPr lang="en-US" sz="1867" b="1" dirty="0">
              <a:solidFill>
                <a:srgbClr val="474746"/>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775" y="2307761"/>
            <a:ext cx="726375" cy="75327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995" y="2307761"/>
            <a:ext cx="726375" cy="753279"/>
          </a:xfrm>
          <a:prstGeom prst="rect">
            <a:avLst/>
          </a:prstGeom>
        </p:spPr>
      </p:pic>
      <p:sp>
        <p:nvSpPr>
          <p:cNvPr id="18" name="TextBox 35"/>
          <p:cNvSpPr txBox="1">
            <a:spLocks noChangeArrowheads="1"/>
          </p:cNvSpPr>
          <p:nvPr/>
        </p:nvSpPr>
        <p:spPr bwMode="auto">
          <a:xfrm>
            <a:off x="1549009" y="3346053"/>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474746"/>
                </a:solidFill>
                <a:ea typeface="Verdana" pitchFamily="34" charset="0"/>
                <a:cs typeface="Helvetica Neue"/>
              </a:rPr>
              <a:t>10.0.0.10</a:t>
            </a:r>
          </a:p>
        </p:txBody>
      </p:sp>
      <p:sp>
        <p:nvSpPr>
          <p:cNvPr id="19" name="TextBox 35"/>
          <p:cNvSpPr txBox="1">
            <a:spLocks noChangeArrowheads="1"/>
          </p:cNvSpPr>
          <p:nvPr/>
        </p:nvSpPr>
        <p:spPr bwMode="auto">
          <a:xfrm>
            <a:off x="7322951" y="4793762"/>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474746"/>
                </a:solidFill>
                <a:ea typeface="Verdana" pitchFamily="34" charset="0"/>
                <a:cs typeface="Helvetica Neue"/>
              </a:rPr>
              <a:t>10.0.0.12</a:t>
            </a:r>
          </a:p>
        </p:txBody>
      </p:sp>
      <p:sp>
        <p:nvSpPr>
          <p:cNvPr id="20" name="Rounded Rectangle 19"/>
          <p:cNvSpPr/>
          <p:nvPr/>
        </p:nvSpPr>
        <p:spPr>
          <a:xfrm>
            <a:off x="2472419" y="1954975"/>
            <a:ext cx="3213100" cy="604055"/>
          </a:xfrm>
          <a:prstGeom prst="roundRect">
            <a:avLst>
              <a:gd name="adj" fmla="val 9818"/>
            </a:avLst>
          </a:prstGeom>
          <a:noFill/>
          <a:ln w="19050">
            <a:solidFill>
              <a:schemeClr val="accent3"/>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latin typeface="Helvetica Neue"/>
              <a:cs typeface="Helvetica Neue"/>
            </a:endParaRPr>
          </a:p>
        </p:txBody>
      </p:sp>
      <p:sp>
        <p:nvSpPr>
          <p:cNvPr id="21" name="TextBox 35"/>
          <p:cNvSpPr txBox="1">
            <a:spLocks noChangeArrowheads="1"/>
          </p:cNvSpPr>
          <p:nvPr/>
        </p:nvSpPr>
        <p:spPr bwMode="auto">
          <a:xfrm>
            <a:off x="2907851" y="1967912"/>
            <a:ext cx="2162443" cy="461665"/>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Calico Subnet – 172.16.1.0/16</a:t>
            </a:r>
          </a:p>
        </p:txBody>
      </p:sp>
      <p:sp>
        <p:nvSpPr>
          <p:cNvPr id="22" name="TextBox 35"/>
          <p:cNvSpPr txBox="1">
            <a:spLocks noChangeArrowheads="1"/>
          </p:cNvSpPr>
          <p:nvPr/>
        </p:nvSpPr>
        <p:spPr bwMode="auto">
          <a:xfrm>
            <a:off x="1905949" y="2284247"/>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172.16.0.1/24</a:t>
            </a:r>
          </a:p>
        </p:txBody>
      </p:sp>
      <p:sp>
        <p:nvSpPr>
          <p:cNvPr id="23" name="TextBox 35"/>
          <p:cNvSpPr txBox="1">
            <a:spLocks noChangeArrowheads="1"/>
          </p:cNvSpPr>
          <p:nvPr/>
        </p:nvSpPr>
        <p:spPr bwMode="auto">
          <a:xfrm>
            <a:off x="4068392" y="2257002"/>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172.16.0.2/24</a:t>
            </a:r>
          </a:p>
        </p:txBody>
      </p:sp>
      <p:sp>
        <p:nvSpPr>
          <p:cNvPr id="24" name="Rounded Rectangle 23"/>
          <p:cNvSpPr/>
          <p:nvPr/>
        </p:nvSpPr>
        <p:spPr>
          <a:xfrm>
            <a:off x="7541061" y="2797039"/>
            <a:ext cx="609896" cy="642093"/>
          </a:xfrm>
          <a:prstGeom prst="roundRect">
            <a:avLst>
              <a:gd name="adj" fmla="val 9818"/>
            </a:avLst>
          </a:prstGeom>
          <a:noFill/>
          <a:ln w="19050">
            <a:solidFill>
              <a:schemeClr val="accent3"/>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latin typeface="Helvetica Neue"/>
              <a:cs typeface="Helvetica Neue"/>
            </a:endParaRPr>
          </a:p>
        </p:txBody>
      </p:sp>
      <p:sp>
        <p:nvSpPr>
          <p:cNvPr id="25" name="TextBox 35"/>
          <p:cNvSpPr txBox="1">
            <a:spLocks noChangeArrowheads="1"/>
          </p:cNvSpPr>
          <p:nvPr/>
        </p:nvSpPr>
        <p:spPr bwMode="auto">
          <a:xfrm>
            <a:off x="7162283" y="3463461"/>
            <a:ext cx="1367452" cy="461665"/>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Calico BGP daemon </a:t>
            </a:r>
          </a:p>
        </p:txBody>
      </p:sp>
      <p:sp>
        <p:nvSpPr>
          <p:cNvPr id="26" name="TextBox 25"/>
          <p:cNvSpPr txBox="1"/>
          <p:nvPr/>
        </p:nvSpPr>
        <p:spPr>
          <a:xfrm>
            <a:off x="7977452" y="4654936"/>
            <a:ext cx="853440" cy="365760"/>
          </a:xfrm>
          <a:prstGeom prst="rect">
            <a:avLst/>
          </a:prstGeom>
          <a:noFill/>
        </p:spPr>
        <p:txBody>
          <a:bodyPr wrap="square" lIns="0" tIns="0" rIns="0" bIns="0" rtlCol="0" anchor="t">
            <a:noAutofit/>
          </a:bodyPr>
          <a:lstStyle/>
          <a:p>
            <a:pPr algn="ctr" defTabSz="609585"/>
            <a:r>
              <a:rPr lang="en-US" sz="1067" b="1" dirty="0">
                <a:solidFill>
                  <a:srgbClr val="474746"/>
                </a:solidFill>
              </a:rPr>
              <a:t>instance2</a:t>
            </a:r>
            <a:endParaRPr lang="en-US" sz="1867" b="1" dirty="0">
              <a:solidFill>
                <a:srgbClr val="474746"/>
              </a:solidFill>
            </a:endParaRPr>
          </a:p>
        </p:txBody>
      </p:sp>
      <p:sp>
        <p:nvSpPr>
          <p:cNvPr id="27" name="Rounded Rectangle 26"/>
          <p:cNvSpPr/>
          <p:nvPr/>
        </p:nvSpPr>
        <p:spPr>
          <a:xfrm>
            <a:off x="8556288" y="2797039"/>
            <a:ext cx="609896" cy="642093"/>
          </a:xfrm>
          <a:prstGeom prst="roundRect">
            <a:avLst>
              <a:gd name="adj" fmla="val 9818"/>
            </a:avLst>
          </a:prstGeom>
          <a:noFill/>
          <a:ln w="19050">
            <a:solidFill>
              <a:schemeClr val="accent3"/>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latin typeface="Helvetica Neue"/>
              <a:cs typeface="Helvetica Neue"/>
            </a:endParaRPr>
          </a:p>
        </p:txBody>
      </p:sp>
      <p:sp>
        <p:nvSpPr>
          <p:cNvPr id="28" name="TextBox 35"/>
          <p:cNvSpPr txBox="1">
            <a:spLocks noChangeArrowheads="1"/>
          </p:cNvSpPr>
          <p:nvPr/>
        </p:nvSpPr>
        <p:spPr bwMode="auto">
          <a:xfrm>
            <a:off x="8177510" y="3463461"/>
            <a:ext cx="1367452" cy="646331"/>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IF on Calico Subnet –</a:t>
            </a:r>
          </a:p>
          <a:p>
            <a:pPr algn="ctr" defTabSz="609585"/>
            <a:r>
              <a:rPr lang="en-US" sz="1200" b="1" dirty="0">
                <a:solidFill>
                  <a:srgbClr val="0C67AE"/>
                </a:solidFill>
                <a:ea typeface="Verdana" pitchFamily="34" charset="0"/>
                <a:cs typeface="Helvetica Neue"/>
              </a:rPr>
              <a:t>172.16.0.2/24</a:t>
            </a:r>
          </a:p>
        </p:txBody>
      </p:sp>
      <p:sp>
        <p:nvSpPr>
          <p:cNvPr id="31" name="TextBox 30"/>
          <p:cNvSpPr txBox="1"/>
          <p:nvPr/>
        </p:nvSpPr>
        <p:spPr>
          <a:xfrm>
            <a:off x="4881455" y="3218329"/>
            <a:ext cx="853440" cy="365760"/>
          </a:xfrm>
          <a:prstGeom prst="rect">
            <a:avLst/>
          </a:prstGeom>
          <a:noFill/>
        </p:spPr>
        <p:txBody>
          <a:bodyPr wrap="square" lIns="0" tIns="0" rIns="0" bIns="0" rtlCol="0" anchor="t">
            <a:noAutofit/>
          </a:bodyPr>
          <a:lstStyle/>
          <a:p>
            <a:pPr algn="ctr" defTabSz="609585"/>
            <a:r>
              <a:rPr lang="en-US" sz="1067" b="1" dirty="0">
                <a:solidFill>
                  <a:srgbClr val="474746"/>
                </a:solidFill>
              </a:rPr>
              <a:t>instance2</a:t>
            </a:r>
            <a:endParaRPr lang="en-US" sz="1867" b="1" dirty="0">
              <a:solidFill>
                <a:srgbClr val="474746"/>
              </a:solidFill>
            </a:endParaRPr>
          </a:p>
        </p:txBody>
      </p:sp>
      <p:sp>
        <p:nvSpPr>
          <p:cNvPr id="32" name="TextBox 35"/>
          <p:cNvSpPr txBox="1">
            <a:spLocks noChangeArrowheads="1"/>
          </p:cNvSpPr>
          <p:nvPr/>
        </p:nvSpPr>
        <p:spPr bwMode="auto">
          <a:xfrm>
            <a:off x="4218077" y="3346053"/>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474746"/>
                </a:solidFill>
                <a:ea typeface="Verdana" pitchFamily="34" charset="0"/>
                <a:cs typeface="Helvetica Neue"/>
              </a:rPr>
              <a:t>10.0.0.12</a:t>
            </a:r>
          </a:p>
        </p:txBody>
      </p:sp>
      <p:sp>
        <p:nvSpPr>
          <p:cNvPr id="35" name="TextBox 34"/>
          <p:cNvSpPr txBox="1"/>
          <p:nvPr/>
        </p:nvSpPr>
        <p:spPr>
          <a:xfrm>
            <a:off x="7419288" y="4130504"/>
            <a:ext cx="2066105" cy="365760"/>
          </a:xfrm>
          <a:prstGeom prst="rect">
            <a:avLst/>
          </a:prstGeom>
          <a:noFill/>
        </p:spPr>
        <p:txBody>
          <a:bodyPr wrap="square" lIns="0" tIns="0" rIns="0" bIns="0" rtlCol="0" anchor="t">
            <a:noAutofit/>
          </a:bodyPr>
          <a:lstStyle/>
          <a:p>
            <a:pPr algn="ctr" defTabSz="609585"/>
            <a:r>
              <a:rPr lang="en-US" sz="1067" b="1" dirty="0">
                <a:solidFill>
                  <a:srgbClr val="474746"/>
                </a:solidFill>
                <a:latin typeface="Consolas" charset="0"/>
                <a:ea typeface="Consolas" charset="0"/>
                <a:cs typeface="Consolas" charset="0"/>
              </a:rPr>
              <a:t>Instance2 route table:</a:t>
            </a:r>
          </a:p>
          <a:p>
            <a:pPr algn="ctr" defTabSz="609585"/>
            <a:r>
              <a:rPr lang="en-US" sz="1067" b="1" dirty="0">
                <a:solidFill>
                  <a:srgbClr val="474746"/>
                </a:solidFill>
                <a:latin typeface="Consolas" charset="0"/>
                <a:ea typeface="Consolas" charset="0"/>
                <a:cs typeface="Consolas" charset="0"/>
              </a:rPr>
              <a:t>172.16.0.1/24 via 10.0.0.10</a:t>
            </a: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251" y="4220407"/>
            <a:ext cx="2084531" cy="2084531"/>
          </a:xfrm>
          <a:prstGeom prst="rect">
            <a:avLst/>
          </a:prstGeom>
        </p:spPr>
      </p:pic>
      <p:sp>
        <p:nvSpPr>
          <p:cNvPr id="37" name="TextBox 36"/>
          <p:cNvSpPr txBox="1"/>
          <p:nvPr/>
        </p:nvSpPr>
        <p:spPr>
          <a:xfrm>
            <a:off x="7968524" y="2376149"/>
            <a:ext cx="853440" cy="365760"/>
          </a:xfrm>
          <a:prstGeom prst="rect">
            <a:avLst/>
          </a:prstGeom>
          <a:noFill/>
        </p:spPr>
        <p:txBody>
          <a:bodyPr wrap="square" lIns="0" tIns="0" rIns="0" bIns="0" rtlCol="0" anchor="t">
            <a:noAutofit/>
          </a:bodyPr>
          <a:lstStyle/>
          <a:p>
            <a:pPr algn="ctr" defTabSz="609585"/>
            <a:r>
              <a:rPr lang="en-US" sz="1067" b="1" dirty="0" err="1">
                <a:solidFill>
                  <a:srgbClr val="474746"/>
                </a:solidFill>
              </a:rPr>
              <a:t>Src</a:t>
            </a:r>
            <a:r>
              <a:rPr lang="en-US" sz="1067" b="1" dirty="0">
                <a:solidFill>
                  <a:srgbClr val="474746"/>
                </a:solidFill>
              </a:rPr>
              <a:t>/</a:t>
            </a:r>
            <a:r>
              <a:rPr lang="en-US" sz="1067" b="1" dirty="0" err="1">
                <a:solidFill>
                  <a:srgbClr val="474746"/>
                </a:solidFill>
              </a:rPr>
              <a:t>dst</a:t>
            </a:r>
            <a:r>
              <a:rPr lang="en-US" sz="1067" b="1" dirty="0">
                <a:solidFill>
                  <a:srgbClr val="474746"/>
                </a:solidFill>
              </a:rPr>
              <a:t> disabled</a:t>
            </a:r>
            <a:endParaRPr lang="en-US" sz="1867" b="1" dirty="0">
              <a:solidFill>
                <a:srgbClr val="474746"/>
              </a:solidFill>
            </a:endParaRPr>
          </a:p>
        </p:txBody>
      </p:sp>
      <p:cxnSp>
        <p:nvCxnSpPr>
          <p:cNvPr id="39" name="Straight Arrow Connector 38"/>
          <p:cNvCxnSpPr/>
          <p:nvPr/>
        </p:nvCxnSpPr>
        <p:spPr>
          <a:xfrm>
            <a:off x="5734895" y="3218330"/>
            <a:ext cx="861055" cy="11701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2131024" y="1742474"/>
            <a:ext cx="3850529" cy="1995189"/>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latin typeface="Helvetica Neue"/>
              <a:cs typeface="Helvetica Neue"/>
            </a:endParaRPr>
          </a:p>
        </p:txBody>
      </p:sp>
      <p:sp>
        <p:nvSpPr>
          <p:cNvPr id="43" name="Rounded Rectangle 42"/>
          <p:cNvSpPr/>
          <p:nvPr/>
        </p:nvSpPr>
        <p:spPr>
          <a:xfrm>
            <a:off x="2104472" y="3815068"/>
            <a:ext cx="3850529" cy="1995189"/>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latin typeface="Helvetica Neue"/>
              <a:cs typeface="Helvetica Neue"/>
            </a:endParaRPr>
          </a:p>
        </p:txBody>
      </p:sp>
      <p:sp>
        <p:nvSpPr>
          <p:cNvPr id="44" name="TextBox 43"/>
          <p:cNvSpPr txBox="1"/>
          <p:nvPr/>
        </p:nvSpPr>
        <p:spPr>
          <a:xfrm>
            <a:off x="2194393" y="4252220"/>
            <a:ext cx="853440" cy="365760"/>
          </a:xfrm>
          <a:prstGeom prst="rect">
            <a:avLst/>
          </a:prstGeom>
          <a:noFill/>
        </p:spPr>
        <p:txBody>
          <a:bodyPr wrap="square" lIns="0" tIns="0" rIns="0" bIns="0" rtlCol="0" anchor="t">
            <a:noAutofit/>
          </a:bodyPr>
          <a:lstStyle/>
          <a:p>
            <a:pPr algn="ctr" defTabSz="609585"/>
            <a:r>
              <a:rPr lang="en-US" sz="1067" b="1" dirty="0">
                <a:solidFill>
                  <a:srgbClr val="474746"/>
                </a:solidFill>
              </a:rPr>
              <a:t>instance3</a:t>
            </a:r>
            <a:endParaRPr lang="en-US" sz="1867" b="1" dirty="0">
              <a:solidFill>
                <a:srgbClr val="474746"/>
              </a:solidFill>
            </a:endParaRP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706" y="4662519"/>
            <a:ext cx="726375" cy="753279"/>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926" y="4662519"/>
            <a:ext cx="726375" cy="753279"/>
          </a:xfrm>
          <a:prstGeom prst="rect">
            <a:avLst/>
          </a:prstGeom>
        </p:spPr>
      </p:pic>
      <p:sp>
        <p:nvSpPr>
          <p:cNvPr id="47" name="Rounded Rectangle 46"/>
          <p:cNvSpPr/>
          <p:nvPr/>
        </p:nvSpPr>
        <p:spPr>
          <a:xfrm>
            <a:off x="2382522" y="5011059"/>
            <a:ext cx="3213100" cy="604055"/>
          </a:xfrm>
          <a:prstGeom prst="roundRect">
            <a:avLst>
              <a:gd name="adj" fmla="val 9818"/>
            </a:avLst>
          </a:prstGeom>
          <a:noFill/>
          <a:ln w="19050">
            <a:solidFill>
              <a:schemeClr val="accent3"/>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dirty="0">
              <a:solidFill>
                <a:srgbClr val="474746"/>
              </a:solidFill>
              <a:latin typeface="Helvetica Neue"/>
              <a:cs typeface="Helvetica Neue"/>
            </a:endParaRPr>
          </a:p>
        </p:txBody>
      </p:sp>
      <p:sp>
        <p:nvSpPr>
          <p:cNvPr id="48" name="TextBox 35"/>
          <p:cNvSpPr txBox="1">
            <a:spLocks noChangeArrowheads="1"/>
          </p:cNvSpPr>
          <p:nvPr/>
        </p:nvSpPr>
        <p:spPr bwMode="auto">
          <a:xfrm>
            <a:off x="2886588" y="5084596"/>
            <a:ext cx="2162443" cy="461665"/>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Calico Subnet – 172.16.1.0/16</a:t>
            </a:r>
          </a:p>
        </p:txBody>
      </p:sp>
      <p:sp>
        <p:nvSpPr>
          <p:cNvPr id="49" name="TextBox 35"/>
          <p:cNvSpPr txBox="1">
            <a:spLocks noChangeArrowheads="1"/>
          </p:cNvSpPr>
          <p:nvPr/>
        </p:nvSpPr>
        <p:spPr bwMode="auto">
          <a:xfrm>
            <a:off x="1881965" y="4981715"/>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172.16.0.3/24</a:t>
            </a:r>
          </a:p>
        </p:txBody>
      </p:sp>
      <p:sp>
        <p:nvSpPr>
          <p:cNvPr id="50" name="TextBox 35"/>
          <p:cNvSpPr txBox="1">
            <a:spLocks noChangeArrowheads="1"/>
          </p:cNvSpPr>
          <p:nvPr/>
        </p:nvSpPr>
        <p:spPr bwMode="auto">
          <a:xfrm>
            <a:off x="3991944" y="4967343"/>
            <a:ext cx="2162443" cy="276999"/>
          </a:xfrm>
          <a:prstGeom prst="rect">
            <a:avLst/>
          </a:prstGeom>
          <a:noFill/>
          <a:ln w="9525">
            <a:noFill/>
            <a:miter lim="800000"/>
            <a:headEnd/>
            <a:tailEnd/>
          </a:ln>
        </p:spPr>
        <p:txBody>
          <a:bodyPr wrap="square">
            <a:spAutoFit/>
          </a:bodyPr>
          <a:lstStyle/>
          <a:p>
            <a:pPr algn="ctr" defTabSz="609585"/>
            <a:r>
              <a:rPr lang="en-US" sz="1200" b="1">
                <a:solidFill>
                  <a:srgbClr val="0C67AE"/>
                </a:solidFill>
                <a:ea typeface="Verdana" pitchFamily="34" charset="0"/>
                <a:cs typeface="Helvetica Neue"/>
              </a:rPr>
              <a:t>172.16.0.4/24</a:t>
            </a:r>
            <a:endParaRPr lang="en-US" sz="1200" b="1" dirty="0">
              <a:solidFill>
                <a:srgbClr val="0C67AE"/>
              </a:solidFill>
              <a:ea typeface="Verdana" pitchFamily="34" charset="0"/>
              <a:cs typeface="Helvetica Neue"/>
            </a:endParaRPr>
          </a:p>
        </p:txBody>
      </p:sp>
      <p:sp>
        <p:nvSpPr>
          <p:cNvPr id="51" name="TextBox 50"/>
          <p:cNvSpPr txBox="1"/>
          <p:nvPr/>
        </p:nvSpPr>
        <p:spPr>
          <a:xfrm>
            <a:off x="4881455" y="4313384"/>
            <a:ext cx="853440" cy="365760"/>
          </a:xfrm>
          <a:prstGeom prst="rect">
            <a:avLst/>
          </a:prstGeom>
          <a:noFill/>
        </p:spPr>
        <p:txBody>
          <a:bodyPr wrap="square" lIns="0" tIns="0" rIns="0" bIns="0" rtlCol="0" anchor="t">
            <a:noAutofit/>
          </a:bodyPr>
          <a:lstStyle/>
          <a:p>
            <a:pPr algn="ctr" defTabSz="609585"/>
            <a:r>
              <a:rPr lang="en-US" sz="1067" b="1" dirty="0">
                <a:solidFill>
                  <a:srgbClr val="474746"/>
                </a:solidFill>
              </a:rPr>
              <a:t>instance4</a:t>
            </a:r>
            <a:endParaRPr lang="en-US" sz="1867" b="1" dirty="0">
              <a:solidFill>
                <a:srgbClr val="474746"/>
              </a:solidFill>
            </a:endParaRPr>
          </a:p>
        </p:txBody>
      </p:sp>
      <p:sp>
        <p:nvSpPr>
          <p:cNvPr id="52" name="TextBox 35"/>
          <p:cNvSpPr txBox="1">
            <a:spLocks noChangeArrowheads="1"/>
          </p:cNvSpPr>
          <p:nvPr/>
        </p:nvSpPr>
        <p:spPr bwMode="auto">
          <a:xfrm>
            <a:off x="4228111" y="4391025"/>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474746"/>
                </a:solidFill>
                <a:ea typeface="Verdana" pitchFamily="34" charset="0"/>
                <a:cs typeface="Helvetica Neue"/>
              </a:rPr>
              <a:t>10.0.1.22</a:t>
            </a:r>
          </a:p>
        </p:txBody>
      </p:sp>
      <p:sp>
        <p:nvSpPr>
          <p:cNvPr id="53" name="TextBox 35"/>
          <p:cNvSpPr txBox="1">
            <a:spLocks noChangeArrowheads="1"/>
          </p:cNvSpPr>
          <p:nvPr/>
        </p:nvSpPr>
        <p:spPr bwMode="auto">
          <a:xfrm>
            <a:off x="1535620" y="4362199"/>
            <a:ext cx="2162443" cy="276999"/>
          </a:xfrm>
          <a:prstGeom prst="rect">
            <a:avLst/>
          </a:prstGeom>
          <a:noFill/>
          <a:ln w="9525">
            <a:noFill/>
            <a:miter lim="800000"/>
            <a:headEnd/>
            <a:tailEnd/>
          </a:ln>
        </p:spPr>
        <p:txBody>
          <a:bodyPr wrap="square">
            <a:spAutoFit/>
          </a:bodyPr>
          <a:lstStyle/>
          <a:p>
            <a:pPr algn="ctr" defTabSz="609585"/>
            <a:r>
              <a:rPr lang="en-US" sz="1200" b="1" dirty="0">
                <a:solidFill>
                  <a:srgbClr val="474746"/>
                </a:solidFill>
                <a:ea typeface="Verdana" pitchFamily="34" charset="0"/>
                <a:cs typeface="Helvetica Neue"/>
              </a:rPr>
              <a:t>10.0.1.20</a:t>
            </a:r>
          </a:p>
        </p:txBody>
      </p:sp>
      <p:sp>
        <p:nvSpPr>
          <p:cNvPr id="54" name="Can 53"/>
          <p:cNvSpPr/>
          <p:nvPr/>
        </p:nvSpPr>
        <p:spPr>
          <a:xfrm>
            <a:off x="3977461" y="2988543"/>
            <a:ext cx="284075" cy="1391207"/>
          </a:xfrm>
          <a:prstGeom prst="ca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
        <p:nvSpPr>
          <p:cNvPr id="56" name="TextBox 35"/>
          <p:cNvSpPr txBox="1">
            <a:spLocks noChangeArrowheads="1"/>
          </p:cNvSpPr>
          <p:nvPr/>
        </p:nvSpPr>
        <p:spPr bwMode="auto">
          <a:xfrm>
            <a:off x="3910237" y="3780018"/>
            <a:ext cx="2011748" cy="461665"/>
          </a:xfrm>
          <a:prstGeom prst="rect">
            <a:avLst/>
          </a:prstGeom>
          <a:noFill/>
          <a:ln w="9525">
            <a:noFill/>
            <a:miter lim="800000"/>
            <a:headEnd/>
            <a:tailEnd/>
          </a:ln>
        </p:spPr>
        <p:txBody>
          <a:bodyPr wrap="square">
            <a:spAutoFit/>
          </a:bodyPr>
          <a:lstStyle/>
          <a:p>
            <a:pPr algn="ctr" defTabSz="609585"/>
            <a:r>
              <a:rPr lang="en-US" sz="1200" b="1" dirty="0">
                <a:solidFill>
                  <a:srgbClr val="0C67AE"/>
                </a:solidFill>
                <a:ea typeface="Verdana" pitchFamily="34" charset="0"/>
                <a:cs typeface="Helvetica Neue"/>
              </a:rPr>
              <a:t>Calico IPIP </a:t>
            </a:r>
            <a:r>
              <a:rPr lang="en-US" sz="1200" b="1">
                <a:solidFill>
                  <a:srgbClr val="0C67AE"/>
                </a:solidFill>
                <a:ea typeface="Verdana" pitchFamily="34" charset="0"/>
                <a:cs typeface="Helvetica Neue"/>
              </a:rPr>
              <a:t>tunnel across subnets</a:t>
            </a:r>
            <a:endParaRPr lang="en-US" sz="1200" b="1" dirty="0">
              <a:solidFill>
                <a:srgbClr val="0C67AE"/>
              </a:solidFill>
              <a:ea typeface="Verdana" pitchFamily="34" charset="0"/>
              <a:cs typeface="Helvetica Neue"/>
            </a:endParaRPr>
          </a:p>
        </p:txBody>
      </p:sp>
    </p:spTree>
    <p:extLst>
      <p:ext uri="{BB962C8B-B14F-4D97-AF65-F5344CB8AC3E}">
        <p14:creationId xmlns:p14="http://schemas.microsoft.com/office/powerpoint/2010/main" val="118148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P spid="21" grpId="0"/>
      <p:bldP spid="22" grpId="0"/>
      <p:bldP spid="23" grpId="0"/>
      <p:bldP spid="24" grpId="0" animBg="1"/>
      <p:bldP spid="25" grpId="0"/>
      <p:bldP spid="26" grpId="0"/>
      <p:bldP spid="27" grpId="0" animBg="1"/>
      <p:bldP spid="28" grpId="0"/>
      <p:bldP spid="35" grpId="0"/>
      <p:bldP spid="37" grpId="0"/>
      <p:bldP spid="47" grpId="0" animBg="1"/>
      <p:bldP spid="48" grpId="0"/>
      <p:bldP spid="49" grpId="0"/>
      <p:bldP spid="50" grpId="0"/>
      <p:bldP spid="54"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96037" y="1584023"/>
            <a:ext cx="2362200" cy="3835400"/>
          </a:xfrm>
          <a:prstGeom prst="rect">
            <a:avLst/>
          </a:prstGeom>
        </p:spPr>
      </p:pic>
      <p:sp>
        <p:nvSpPr>
          <p:cNvPr id="5" name="Title 1"/>
          <p:cNvSpPr txBox="1">
            <a:spLocks/>
          </p:cNvSpPr>
          <p:nvPr/>
        </p:nvSpPr>
        <p:spPr>
          <a:xfrm>
            <a:off x="723901" y="221911"/>
            <a:ext cx="8205304" cy="54519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chemeClr val="accent6">
                    <a:lumMod val="50000"/>
                  </a:schemeClr>
                </a:solidFill>
                <a:latin typeface="Arial"/>
                <a:ea typeface="+mj-ea"/>
                <a:cs typeface="Arial"/>
              </a:defRPr>
            </a:lvl1pPr>
          </a:lstStyle>
          <a:p>
            <a:pPr defTabSz="457178">
              <a:defRPr/>
            </a:pPr>
            <a:r>
              <a:rPr lang="en-US" sz="3200" dirty="0" err="1" smtClean="0">
                <a:solidFill>
                  <a:srgbClr val="474746"/>
                </a:solidFill>
              </a:rPr>
              <a:t>Github</a:t>
            </a:r>
            <a:r>
              <a:rPr lang="en-US" sz="3200" dirty="0" smtClean="0">
                <a:solidFill>
                  <a:srgbClr val="474746"/>
                </a:solidFill>
              </a:rPr>
              <a:t> Contributors</a:t>
            </a:r>
            <a:endParaRPr lang="en-US" sz="3200" dirty="0">
              <a:solidFill>
                <a:srgbClr val="474746"/>
              </a:solidFill>
            </a:endParaRPr>
          </a:p>
        </p:txBody>
      </p:sp>
      <p:pic>
        <p:nvPicPr>
          <p:cNvPr id="7" name="Picture 6"/>
          <p:cNvPicPr>
            <a:picLocks noChangeAspect="1"/>
          </p:cNvPicPr>
          <p:nvPr/>
        </p:nvPicPr>
        <p:blipFill>
          <a:blip r:embed="rId3"/>
          <a:stretch>
            <a:fillRect/>
          </a:stretch>
        </p:blipFill>
        <p:spPr>
          <a:xfrm>
            <a:off x="2334421" y="1243033"/>
            <a:ext cx="2273300" cy="3771900"/>
          </a:xfrm>
          <a:prstGeom prst="rect">
            <a:avLst/>
          </a:prstGeom>
        </p:spPr>
      </p:pic>
      <p:pic>
        <p:nvPicPr>
          <p:cNvPr id="10" name="Picture 9"/>
          <p:cNvPicPr>
            <a:picLocks noChangeAspect="1"/>
          </p:cNvPicPr>
          <p:nvPr/>
        </p:nvPicPr>
        <p:blipFill>
          <a:blip r:embed="rId4"/>
          <a:stretch>
            <a:fillRect/>
          </a:stretch>
        </p:blipFill>
        <p:spPr>
          <a:xfrm>
            <a:off x="2786994" y="4607409"/>
            <a:ext cx="1692481" cy="2283740"/>
          </a:xfrm>
          <a:prstGeom prst="rect">
            <a:avLst/>
          </a:prstGeom>
        </p:spPr>
      </p:pic>
      <p:pic>
        <p:nvPicPr>
          <p:cNvPr id="11" name="Picture 10"/>
          <p:cNvPicPr>
            <a:picLocks noChangeAspect="1"/>
          </p:cNvPicPr>
          <p:nvPr/>
        </p:nvPicPr>
        <p:blipFill>
          <a:blip r:embed="rId5"/>
          <a:stretch>
            <a:fillRect/>
          </a:stretch>
        </p:blipFill>
        <p:spPr>
          <a:xfrm>
            <a:off x="4589948" y="937053"/>
            <a:ext cx="2324100" cy="3822700"/>
          </a:xfrm>
          <a:prstGeom prst="rect">
            <a:avLst/>
          </a:prstGeom>
        </p:spPr>
      </p:pic>
      <p:pic>
        <p:nvPicPr>
          <p:cNvPr id="14" name="Picture 13"/>
          <p:cNvPicPr>
            <a:picLocks noChangeAspect="1"/>
          </p:cNvPicPr>
          <p:nvPr/>
        </p:nvPicPr>
        <p:blipFill>
          <a:blip r:embed="rId6"/>
          <a:stretch>
            <a:fillRect/>
          </a:stretch>
        </p:blipFill>
        <p:spPr>
          <a:xfrm>
            <a:off x="6558893" y="3055749"/>
            <a:ext cx="2298700" cy="3835400"/>
          </a:xfrm>
          <a:prstGeom prst="rect">
            <a:avLst/>
          </a:prstGeom>
        </p:spPr>
      </p:pic>
      <p:pic>
        <p:nvPicPr>
          <p:cNvPr id="9" name="Picture 8"/>
          <p:cNvPicPr>
            <a:picLocks noChangeAspect="1"/>
          </p:cNvPicPr>
          <p:nvPr/>
        </p:nvPicPr>
        <p:blipFill>
          <a:blip r:embed="rId7"/>
          <a:stretch>
            <a:fillRect/>
          </a:stretch>
        </p:blipFill>
        <p:spPr>
          <a:xfrm>
            <a:off x="9103941" y="348451"/>
            <a:ext cx="2349500" cy="3835400"/>
          </a:xfrm>
          <a:prstGeom prst="rect">
            <a:avLst/>
          </a:prstGeom>
        </p:spPr>
      </p:pic>
      <p:pic>
        <p:nvPicPr>
          <p:cNvPr id="12" name="Picture 11"/>
          <p:cNvPicPr>
            <a:picLocks noChangeAspect="1"/>
          </p:cNvPicPr>
          <p:nvPr/>
        </p:nvPicPr>
        <p:blipFill>
          <a:blip r:embed="rId8"/>
          <a:stretch>
            <a:fillRect/>
          </a:stretch>
        </p:blipFill>
        <p:spPr>
          <a:xfrm>
            <a:off x="4740561" y="4474221"/>
            <a:ext cx="1833324" cy="2404228"/>
          </a:xfrm>
          <a:prstGeom prst="rect">
            <a:avLst/>
          </a:prstGeom>
        </p:spPr>
      </p:pic>
      <p:pic>
        <p:nvPicPr>
          <p:cNvPr id="8" name="Picture 7"/>
          <p:cNvPicPr>
            <a:picLocks noChangeAspect="1"/>
          </p:cNvPicPr>
          <p:nvPr/>
        </p:nvPicPr>
        <p:blipFill>
          <a:blip r:embed="rId9"/>
          <a:stretch>
            <a:fillRect/>
          </a:stretch>
        </p:blipFill>
        <p:spPr>
          <a:xfrm>
            <a:off x="6817941" y="348451"/>
            <a:ext cx="2286000" cy="3771900"/>
          </a:xfrm>
          <a:prstGeom prst="rect">
            <a:avLst/>
          </a:prstGeom>
        </p:spPr>
      </p:pic>
      <p:pic>
        <p:nvPicPr>
          <p:cNvPr id="13" name="Picture 12"/>
          <p:cNvPicPr>
            <a:picLocks noChangeAspect="1"/>
          </p:cNvPicPr>
          <p:nvPr/>
        </p:nvPicPr>
        <p:blipFill>
          <a:blip r:embed="rId10"/>
          <a:stretch>
            <a:fillRect/>
          </a:stretch>
        </p:blipFill>
        <p:spPr>
          <a:xfrm>
            <a:off x="8730925" y="2761629"/>
            <a:ext cx="2311400" cy="3835400"/>
          </a:xfrm>
          <a:prstGeom prst="rect">
            <a:avLst/>
          </a:prstGeom>
        </p:spPr>
      </p:pic>
    </p:spTree>
    <p:extLst>
      <p:ext uri="{BB962C8B-B14F-4D97-AF65-F5344CB8AC3E}">
        <p14:creationId xmlns:p14="http://schemas.microsoft.com/office/powerpoint/2010/main" val="337239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3 networking (Calico)</a:t>
            </a:r>
            <a:endParaRPr lang="en-US" dirty="0"/>
          </a:p>
        </p:txBody>
      </p:sp>
      <p:sp>
        <p:nvSpPr>
          <p:cNvPr id="5" name="TextBox 4"/>
          <p:cNvSpPr txBox="1"/>
          <p:nvPr/>
        </p:nvSpPr>
        <p:spPr>
          <a:xfrm>
            <a:off x="449052" y="2036461"/>
            <a:ext cx="4676091" cy="3374642"/>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No </a:t>
            </a:r>
            <a:r>
              <a:rPr lang="en-US" sz="2133" dirty="0" err="1">
                <a:solidFill>
                  <a:srgbClr val="474746"/>
                </a:solidFill>
              </a:rPr>
              <a:t>encap</a:t>
            </a:r>
            <a:r>
              <a:rPr lang="en-US" sz="2133" dirty="0">
                <a:solidFill>
                  <a:srgbClr val="474746"/>
                </a:solidFill>
              </a:rPr>
              <a:t>/</a:t>
            </a:r>
            <a:r>
              <a:rPr lang="en-US" sz="2133" dirty="0" err="1">
                <a:solidFill>
                  <a:srgbClr val="474746"/>
                </a:solidFill>
              </a:rPr>
              <a:t>decap</a:t>
            </a:r>
            <a:r>
              <a:rPr lang="en-US" sz="2133" dirty="0">
                <a:solidFill>
                  <a:srgbClr val="474746"/>
                </a:solidFill>
              </a:rPr>
              <a:t> overhead*</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Easier debugging, well known tools/protocols (</a:t>
            </a:r>
            <a:r>
              <a:rPr lang="en-US" sz="2133" dirty="0" err="1">
                <a:solidFill>
                  <a:srgbClr val="474746"/>
                </a:solidFill>
              </a:rPr>
              <a:t>iptables</a:t>
            </a:r>
            <a:r>
              <a:rPr lang="en-US" sz="2133" dirty="0">
                <a:solidFill>
                  <a:srgbClr val="474746"/>
                </a:solidFill>
              </a:rPr>
              <a:t>, BGP)</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Uses BGP for routing - supports large clusters</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No cluster size limitations due to routes or hosts</a:t>
            </a:r>
          </a:p>
        </p:txBody>
      </p:sp>
      <p:sp>
        <p:nvSpPr>
          <p:cNvPr id="6" name="TextBox 5"/>
          <p:cNvSpPr txBox="1"/>
          <p:nvPr/>
        </p:nvSpPr>
        <p:spPr>
          <a:xfrm>
            <a:off x="5638980" y="2036460"/>
            <a:ext cx="4676091" cy="2389950"/>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Limited to UDP/ICMP/TCP protocol support</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Uses BGP for routing - complexity</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Can’t use security groups*</a:t>
            </a:r>
          </a:p>
          <a:p>
            <a:pPr marL="380990" indent="-380990" defTabSz="609585">
              <a:buFont typeface="Arial" charset="0"/>
              <a:buChar char="•"/>
            </a:pPr>
            <a:endParaRPr lang="en-US" sz="2133" dirty="0">
              <a:solidFill>
                <a:srgbClr val="474746"/>
              </a:solidFill>
            </a:endParaRPr>
          </a:p>
        </p:txBody>
      </p:sp>
      <p:sp>
        <p:nvSpPr>
          <p:cNvPr id="7" name="TextBox 6"/>
          <p:cNvSpPr txBox="1"/>
          <p:nvPr/>
        </p:nvSpPr>
        <p:spPr>
          <a:xfrm>
            <a:off x="739515" y="1069300"/>
            <a:ext cx="2238531" cy="461665"/>
          </a:xfrm>
          <a:prstGeom prst="rect">
            <a:avLst/>
          </a:prstGeom>
          <a:noFill/>
        </p:spPr>
        <p:txBody>
          <a:bodyPr wrap="square" rtlCol="0">
            <a:spAutoFit/>
          </a:bodyPr>
          <a:lstStyle/>
          <a:p>
            <a:pPr defTabSz="609585"/>
            <a:r>
              <a:rPr lang="en-US" sz="2400" b="1" dirty="0">
                <a:solidFill>
                  <a:srgbClr val="474746"/>
                </a:solidFill>
              </a:rPr>
              <a:t>Pros:</a:t>
            </a:r>
          </a:p>
        </p:txBody>
      </p:sp>
      <p:sp>
        <p:nvSpPr>
          <p:cNvPr id="8" name="TextBox 7"/>
          <p:cNvSpPr txBox="1"/>
          <p:nvPr/>
        </p:nvSpPr>
        <p:spPr>
          <a:xfrm>
            <a:off x="6089337" y="1069300"/>
            <a:ext cx="2238531" cy="461665"/>
          </a:xfrm>
          <a:prstGeom prst="rect">
            <a:avLst/>
          </a:prstGeom>
          <a:noFill/>
        </p:spPr>
        <p:txBody>
          <a:bodyPr wrap="square" rtlCol="0">
            <a:spAutoFit/>
          </a:bodyPr>
          <a:lstStyle/>
          <a:p>
            <a:pPr defTabSz="609585"/>
            <a:r>
              <a:rPr lang="en-US" sz="2400" b="1" dirty="0">
                <a:solidFill>
                  <a:srgbClr val="474746"/>
                </a:solidFill>
              </a:rPr>
              <a:t>Cons:</a:t>
            </a:r>
          </a:p>
        </p:txBody>
      </p:sp>
      <p:sp>
        <p:nvSpPr>
          <p:cNvPr id="3" name="TextBox 2"/>
          <p:cNvSpPr txBox="1"/>
          <p:nvPr/>
        </p:nvSpPr>
        <p:spPr>
          <a:xfrm>
            <a:off x="152906" y="6434662"/>
            <a:ext cx="3411748" cy="297454"/>
          </a:xfrm>
          <a:prstGeom prst="rect">
            <a:avLst/>
          </a:prstGeom>
          <a:noFill/>
        </p:spPr>
        <p:txBody>
          <a:bodyPr wrap="square" rtlCol="0">
            <a:spAutoFit/>
          </a:bodyPr>
          <a:lstStyle/>
          <a:p>
            <a:pPr defTabSz="609585"/>
            <a:r>
              <a:rPr lang="en-US" sz="1333" dirty="0">
                <a:solidFill>
                  <a:srgbClr val="474746"/>
                </a:solidFill>
              </a:rPr>
              <a:t>*except across subnets</a:t>
            </a:r>
          </a:p>
        </p:txBody>
      </p:sp>
    </p:spTree>
    <p:extLst>
      <p:ext uri="{BB962C8B-B14F-4D97-AF65-F5344CB8AC3E}">
        <p14:creationId xmlns:p14="http://schemas.microsoft.com/office/powerpoint/2010/main" val="1528392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7" y="239843"/>
            <a:ext cx="1817068" cy="10193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045" y="1813422"/>
            <a:ext cx="7415135" cy="3736695"/>
          </a:xfrm>
          <a:prstGeom prst="rect">
            <a:avLst/>
          </a:prstGeom>
        </p:spPr>
      </p:pic>
    </p:spTree>
    <p:extLst>
      <p:ext uri="{BB962C8B-B14F-4D97-AF65-F5344CB8AC3E}">
        <p14:creationId xmlns:p14="http://schemas.microsoft.com/office/powerpoint/2010/main" val="750333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VPC Networking (</a:t>
            </a:r>
            <a:r>
              <a:rPr lang="en-US" dirty="0" err="1"/>
              <a:t>K</a:t>
            </a:r>
            <a:r>
              <a:rPr lang="en-US" dirty="0" err="1" smtClean="0"/>
              <a:t>ubenet</a:t>
            </a:r>
            <a:r>
              <a:rPr lang="en-US" dirty="0" smtClean="0"/>
              <a:t>)</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563081" y="1653858"/>
            <a:ext cx="6215844" cy="3435773"/>
          </a:xfrm>
          <a:prstGeom prst="rect">
            <a:avLst/>
          </a:prstGeom>
        </p:spPr>
      </p:pic>
      <p:sp>
        <p:nvSpPr>
          <p:cNvPr id="4" name="TextBox 3"/>
          <p:cNvSpPr txBox="1"/>
          <p:nvPr/>
        </p:nvSpPr>
        <p:spPr>
          <a:xfrm>
            <a:off x="609600" y="1642534"/>
            <a:ext cx="4487333" cy="4893647"/>
          </a:xfrm>
          <a:prstGeom prst="rect">
            <a:avLst/>
          </a:prstGeom>
          <a:noFill/>
        </p:spPr>
        <p:txBody>
          <a:bodyPr wrap="square" rtlCol="0">
            <a:spAutoFit/>
          </a:bodyPr>
          <a:lstStyle/>
          <a:p>
            <a:pPr marL="380990" indent="-380990" defTabSz="609585">
              <a:buFont typeface="Arial" charset="0"/>
              <a:buChar char="•"/>
            </a:pPr>
            <a:r>
              <a:rPr lang="en-US" sz="2400" dirty="0">
                <a:solidFill>
                  <a:srgbClr val="474746"/>
                </a:solidFill>
              </a:rPr>
              <a:t>Default networking mode for KOPS</a:t>
            </a:r>
          </a:p>
          <a:p>
            <a:pPr marL="380990" indent="-380990" defTabSz="609585">
              <a:buFont typeface="Arial" charset="0"/>
              <a:buChar char="•"/>
            </a:pPr>
            <a:endParaRPr lang="en-US" sz="2400" dirty="0">
              <a:solidFill>
                <a:srgbClr val="474746"/>
              </a:solidFill>
            </a:endParaRPr>
          </a:p>
          <a:p>
            <a:pPr marL="380990" indent="-380990" defTabSz="609585">
              <a:buFont typeface="Arial" charset="0"/>
              <a:buChar char="•"/>
            </a:pPr>
            <a:r>
              <a:rPr lang="en-US" sz="2400" dirty="0">
                <a:solidFill>
                  <a:srgbClr val="474746"/>
                </a:solidFill>
              </a:rPr>
              <a:t>--network-plugin=</a:t>
            </a:r>
            <a:r>
              <a:rPr lang="en-US" sz="2400" dirty="0" err="1">
                <a:solidFill>
                  <a:srgbClr val="474746"/>
                </a:solidFill>
              </a:rPr>
              <a:t>kubenet</a:t>
            </a:r>
            <a:endParaRPr lang="en-US" sz="2400" dirty="0">
              <a:solidFill>
                <a:srgbClr val="474746"/>
              </a:solidFill>
            </a:endParaRPr>
          </a:p>
          <a:p>
            <a:pPr marL="380990" indent="-380990" defTabSz="609585">
              <a:buFont typeface="Arial" charset="0"/>
              <a:buChar char="•"/>
            </a:pPr>
            <a:endParaRPr lang="en-US" sz="2400" dirty="0">
              <a:solidFill>
                <a:srgbClr val="474746"/>
              </a:solidFill>
            </a:endParaRPr>
          </a:p>
          <a:p>
            <a:pPr marL="380990" indent="-380990" defTabSz="609585">
              <a:buFont typeface="Arial" charset="0"/>
              <a:buChar char="•"/>
            </a:pPr>
            <a:r>
              <a:rPr lang="en-US" sz="2400" dirty="0">
                <a:solidFill>
                  <a:srgbClr val="474746"/>
                </a:solidFill>
              </a:rPr>
              <a:t>Creates a bridge called cbr0; connects a </a:t>
            </a:r>
            <a:r>
              <a:rPr lang="en-US" sz="2400" dirty="0" err="1">
                <a:solidFill>
                  <a:srgbClr val="474746"/>
                </a:solidFill>
              </a:rPr>
              <a:t>Veth</a:t>
            </a:r>
            <a:r>
              <a:rPr lang="en-US" sz="2400" dirty="0">
                <a:solidFill>
                  <a:srgbClr val="474746"/>
                </a:solidFill>
              </a:rPr>
              <a:t> pair to each pods</a:t>
            </a:r>
          </a:p>
          <a:p>
            <a:pPr marL="380990" indent="-380990" defTabSz="609585">
              <a:buFont typeface="Arial" charset="0"/>
              <a:buChar char="•"/>
            </a:pPr>
            <a:endParaRPr lang="en-US" sz="2400" dirty="0">
              <a:solidFill>
                <a:srgbClr val="474746"/>
              </a:solidFill>
            </a:endParaRPr>
          </a:p>
          <a:p>
            <a:pPr marL="380990" indent="-380990" defTabSz="609585">
              <a:buFont typeface="Arial" charset="0"/>
              <a:buChar char="•"/>
            </a:pPr>
            <a:r>
              <a:rPr lang="en-US" sz="2400" dirty="0">
                <a:solidFill>
                  <a:srgbClr val="474746"/>
                </a:solidFill>
              </a:rPr>
              <a:t>Manages an out-of-band subnet across the cluster (like Calico, so </a:t>
            </a:r>
            <a:r>
              <a:rPr lang="en-US" sz="2400" dirty="0" err="1">
                <a:solidFill>
                  <a:srgbClr val="474746"/>
                </a:solidFill>
              </a:rPr>
              <a:t>src</a:t>
            </a:r>
            <a:r>
              <a:rPr lang="en-US" sz="2400" dirty="0">
                <a:solidFill>
                  <a:srgbClr val="474746"/>
                </a:solidFill>
              </a:rPr>
              <a:t>/</a:t>
            </a:r>
            <a:r>
              <a:rPr lang="en-US" sz="2400" dirty="0" err="1">
                <a:solidFill>
                  <a:srgbClr val="474746"/>
                </a:solidFill>
              </a:rPr>
              <a:t>dst</a:t>
            </a:r>
            <a:r>
              <a:rPr lang="en-US" sz="2400" dirty="0">
                <a:solidFill>
                  <a:srgbClr val="474746"/>
                </a:solidFill>
              </a:rPr>
              <a:t> = disabled is required)</a:t>
            </a:r>
          </a:p>
        </p:txBody>
      </p:sp>
    </p:spTree>
    <p:extLst>
      <p:ext uri="{BB962C8B-B14F-4D97-AF65-F5344CB8AC3E}">
        <p14:creationId xmlns:p14="http://schemas.microsoft.com/office/powerpoint/2010/main" val="1976275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VPC Networking (</a:t>
            </a:r>
            <a:r>
              <a:rPr lang="en-US" dirty="0" err="1" smtClean="0"/>
              <a:t>Kubenet</a:t>
            </a:r>
            <a:r>
              <a:rPr lang="en-US" dirty="0" smtClean="0"/>
              <a:t>)</a:t>
            </a:r>
            <a:endParaRPr lang="en-US" dirty="0"/>
          </a:p>
        </p:txBody>
      </p:sp>
      <p:sp>
        <p:nvSpPr>
          <p:cNvPr id="5" name="TextBox 4"/>
          <p:cNvSpPr txBox="1"/>
          <p:nvPr/>
        </p:nvSpPr>
        <p:spPr>
          <a:xfrm>
            <a:off x="449052" y="2036460"/>
            <a:ext cx="4676091" cy="3046411"/>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Interacts directly with the VPC</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No </a:t>
            </a:r>
            <a:r>
              <a:rPr lang="en-US" sz="2133" dirty="0" err="1">
                <a:solidFill>
                  <a:srgbClr val="474746"/>
                </a:solidFill>
              </a:rPr>
              <a:t>encap</a:t>
            </a:r>
            <a:r>
              <a:rPr lang="en-US" sz="2133" dirty="0">
                <a:solidFill>
                  <a:srgbClr val="474746"/>
                </a:solidFill>
              </a:rPr>
              <a:t>/</a:t>
            </a:r>
            <a:r>
              <a:rPr lang="en-US" sz="2133" dirty="0" err="1">
                <a:solidFill>
                  <a:srgbClr val="474746"/>
                </a:solidFill>
              </a:rPr>
              <a:t>decap</a:t>
            </a:r>
            <a:r>
              <a:rPr lang="en-US" sz="2133" dirty="0">
                <a:solidFill>
                  <a:srgbClr val="474746"/>
                </a:solidFill>
              </a:rPr>
              <a:t> overhead</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Easier debugging</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Uses VPC routing tables*</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endParaRPr lang="en-US" sz="2133" dirty="0">
              <a:solidFill>
                <a:srgbClr val="474746"/>
              </a:solidFill>
            </a:endParaRPr>
          </a:p>
        </p:txBody>
      </p:sp>
      <p:sp>
        <p:nvSpPr>
          <p:cNvPr id="6" name="TextBox 5"/>
          <p:cNvSpPr txBox="1"/>
          <p:nvPr/>
        </p:nvSpPr>
        <p:spPr>
          <a:xfrm>
            <a:off x="5638980" y="2036461"/>
            <a:ext cx="4676091" cy="4359335"/>
          </a:xfrm>
          <a:prstGeom prst="rect">
            <a:avLst/>
          </a:prstGeom>
          <a:noFill/>
        </p:spPr>
        <p:txBody>
          <a:bodyPr wrap="square" rtlCol="0">
            <a:spAutoFit/>
          </a:bodyPr>
          <a:lstStyle/>
          <a:p>
            <a:pPr marL="380990" indent="-380990" defTabSz="609585">
              <a:buFont typeface="Arial" charset="0"/>
              <a:buChar char="•"/>
            </a:pPr>
            <a:r>
              <a:rPr lang="en-US" sz="2133" dirty="0">
                <a:solidFill>
                  <a:srgbClr val="474746"/>
                </a:solidFill>
              </a:rPr>
              <a:t>Cluster size limited to number of routes per subnet</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Can’t use security groups</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Doesn’t automatically update routes on scaling events (</a:t>
            </a:r>
            <a:r>
              <a:rPr lang="en-US" sz="2133" dirty="0" err="1">
                <a:solidFill>
                  <a:srgbClr val="474746"/>
                </a:solidFill>
              </a:rPr>
              <a:t>userdata</a:t>
            </a:r>
            <a:r>
              <a:rPr lang="en-US" sz="2133" dirty="0">
                <a:solidFill>
                  <a:srgbClr val="474746"/>
                </a:solidFill>
              </a:rPr>
              <a:t>/lifecycle hooks?)</a:t>
            </a:r>
          </a:p>
          <a:p>
            <a:pPr marL="380990" indent="-380990" defTabSz="609585">
              <a:buFont typeface="Arial" charset="0"/>
              <a:buChar char="•"/>
            </a:pPr>
            <a:endParaRPr lang="en-US" sz="2133" dirty="0">
              <a:solidFill>
                <a:srgbClr val="474746"/>
              </a:solidFill>
            </a:endParaRPr>
          </a:p>
          <a:p>
            <a:pPr marL="380990" indent="-380990" defTabSz="609585">
              <a:buFont typeface="Arial" charset="0"/>
              <a:buChar char="•"/>
            </a:pPr>
            <a:r>
              <a:rPr lang="en-US" sz="2133" dirty="0">
                <a:solidFill>
                  <a:srgbClr val="474746"/>
                </a:solidFill>
              </a:rPr>
              <a:t>Is recommended to be used in its own subnet to prevent route table conflicts</a:t>
            </a:r>
          </a:p>
          <a:p>
            <a:pPr marL="380990" indent="-380990" defTabSz="609585">
              <a:buFont typeface="Arial" charset="0"/>
              <a:buChar char="•"/>
            </a:pPr>
            <a:endParaRPr lang="en-US" sz="2133" dirty="0">
              <a:solidFill>
                <a:srgbClr val="474746"/>
              </a:solidFill>
            </a:endParaRPr>
          </a:p>
        </p:txBody>
      </p:sp>
      <p:sp>
        <p:nvSpPr>
          <p:cNvPr id="7" name="TextBox 6"/>
          <p:cNvSpPr txBox="1"/>
          <p:nvPr/>
        </p:nvSpPr>
        <p:spPr>
          <a:xfrm>
            <a:off x="739515" y="1069300"/>
            <a:ext cx="2238531" cy="461665"/>
          </a:xfrm>
          <a:prstGeom prst="rect">
            <a:avLst/>
          </a:prstGeom>
          <a:noFill/>
        </p:spPr>
        <p:txBody>
          <a:bodyPr wrap="square" rtlCol="0">
            <a:spAutoFit/>
          </a:bodyPr>
          <a:lstStyle/>
          <a:p>
            <a:pPr defTabSz="609585"/>
            <a:r>
              <a:rPr lang="en-US" sz="2400" b="1" dirty="0">
                <a:solidFill>
                  <a:srgbClr val="474746"/>
                </a:solidFill>
              </a:rPr>
              <a:t>Pros:</a:t>
            </a:r>
          </a:p>
        </p:txBody>
      </p:sp>
      <p:sp>
        <p:nvSpPr>
          <p:cNvPr id="8" name="TextBox 7"/>
          <p:cNvSpPr txBox="1"/>
          <p:nvPr/>
        </p:nvSpPr>
        <p:spPr>
          <a:xfrm>
            <a:off x="6089337" y="1069300"/>
            <a:ext cx="2238531" cy="461665"/>
          </a:xfrm>
          <a:prstGeom prst="rect">
            <a:avLst/>
          </a:prstGeom>
          <a:noFill/>
        </p:spPr>
        <p:txBody>
          <a:bodyPr wrap="square" rtlCol="0">
            <a:spAutoFit/>
          </a:bodyPr>
          <a:lstStyle/>
          <a:p>
            <a:pPr defTabSz="609585"/>
            <a:r>
              <a:rPr lang="en-US" sz="2400" b="1" dirty="0">
                <a:solidFill>
                  <a:srgbClr val="474746"/>
                </a:solidFill>
              </a:rPr>
              <a:t>Cons:</a:t>
            </a:r>
          </a:p>
        </p:txBody>
      </p:sp>
      <p:sp>
        <p:nvSpPr>
          <p:cNvPr id="3" name="TextBox 2"/>
          <p:cNvSpPr txBox="1"/>
          <p:nvPr/>
        </p:nvSpPr>
        <p:spPr>
          <a:xfrm>
            <a:off x="0" y="6427406"/>
            <a:ext cx="3996267" cy="297454"/>
          </a:xfrm>
          <a:prstGeom prst="rect">
            <a:avLst/>
          </a:prstGeom>
          <a:noFill/>
        </p:spPr>
        <p:txBody>
          <a:bodyPr wrap="square" rtlCol="0">
            <a:spAutoFit/>
          </a:bodyPr>
          <a:lstStyle/>
          <a:p>
            <a:pPr defTabSz="609585"/>
            <a:r>
              <a:rPr lang="en-US" sz="1333" dirty="0">
                <a:solidFill>
                  <a:srgbClr val="474746"/>
                </a:solidFill>
              </a:rPr>
              <a:t>*maybe also a negative</a:t>
            </a:r>
          </a:p>
        </p:txBody>
      </p:sp>
    </p:spTree>
    <p:extLst>
      <p:ext uri="{BB962C8B-B14F-4D97-AF65-F5344CB8AC3E}">
        <p14:creationId xmlns:p14="http://schemas.microsoft.com/office/powerpoint/2010/main" val="127398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Discovery</a:t>
            </a:r>
            <a:endParaRPr lang="en-US" dirty="0"/>
          </a:p>
        </p:txBody>
      </p:sp>
    </p:spTree>
    <p:extLst>
      <p:ext uri="{BB962C8B-B14F-4D97-AF65-F5344CB8AC3E}">
        <p14:creationId xmlns:p14="http://schemas.microsoft.com/office/powerpoint/2010/main" val="459437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Discovery</a:t>
            </a:r>
            <a:endParaRPr lang="en-US" b="1" dirty="0"/>
          </a:p>
        </p:txBody>
      </p:sp>
      <p:sp>
        <p:nvSpPr>
          <p:cNvPr id="3" name="Content Placeholder 2"/>
          <p:cNvSpPr>
            <a:spLocks noGrp="1"/>
          </p:cNvSpPr>
          <p:nvPr>
            <p:ph idx="1"/>
          </p:nvPr>
        </p:nvSpPr>
        <p:spPr>
          <a:xfrm>
            <a:off x="838200" y="1608058"/>
            <a:ext cx="10515600" cy="4786472"/>
          </a:xfrm>
        </p:spPr>
        <p:txBody>
          <a:bodyPr/>
          <a:lstStyle/>
          <a:p>
            <a:r>
              <a:rPr lang="en-US" dirty="0" smtClean="0"/>
              <a:t>Refers to the </a:t>
            </a:r>
            <a:r>
              <a:rPr lang="en-US" dirty="0"/>
              <a:t>d</a:t>
            </a:r>
            <a:r>
              <a:rPr lang="en-US" dirty="0" smtClean="0"/>
              <a:t>ynamic association of host &amp; port mappings in a dynamic architecture</a:t>
            </a:r>
          </a:p>
          <a:p>
            <a:r>
              <a:rPr lang="en-US" dirty="0" smtClean="0"/>
              <a:t>Two Types of Service Discovery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45" y="3553691"/>
            <a:ext cx="3581501" cy="284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918" y="3614055"/>
            <a:ext cx="3115019" cy="2782455"/>
          </a:xfrm>
          <a:prstGeom prst="rect">
            <a:avLst/>
          </a:prstGeom>
        </p:spPr>
      </p:pic>
      <p:sp>
        <p:nvSpPr>
          <p:cNvPr id="6" name="TextBox 5"/>
          <p:cNvSpPr txBox="1"/>
          <p:nvPr/>
        </p:nvSpPr>
        <p:spPr>
          <a:xfrm>
            <a:off x="1828800" y="3102264"/>
            <a:ext cx="2556164" cy="461665"/>
          </a:xfrm>
          <a:prstGeom prst="rect">
            <a:avLst/>
          </a:prstGeom>
          <a:noFill/>
        </p:spPr>
        <p:txBody>
          <a:bodyPr wrap="square" rtlCol="0">
            <a:spAutoFit/>
          </a:bodyPr>
          <a:lstStyle/>
          <a:p>
            <a:pPr algn="ctr"/>
            <a:r>
              <a:rPr lang="en-US" sz="2400" b="1" smtClean="0"/>
              <a:t>Client Side</a:t>
            </a:r>
            <a:endParaRPr lang="en-US" sz="2400" b="1"/>
          </a:p>
        </p:txBody>
      </p:sp>
      <p:sp>
        <p:nvSpPr>
          <p:cNvPr id="7" name="TextBox 6"/>
          <p:cNvSpPr txBox="1"/>
          <p:nvPr/>
        </p:nvSpPr>
        <p:spPr>
          <a:xfrm>
            <a:off x="7753510" y="3103174"/>
            <a:ext cx="2323785" cy="461665"/>
          </a:xfrm>
          <a:prstGeom prst="rect">
            <a:avLst/>
          </a:prstGeom>
          <a:noFill/>
        </p:spPr>
        <p:txBody>
          <a:bodyPr wrap="square" rtlCol="0">
            <a:spAutoFit/>
          </a:bodyPr>
          <a:lstStyle/>
          <a:p>
            <a:pPr algn="ctr"/>
            <a:r>
              <a:rPr lang="en-US" sz="2400" b="1" dirty="0" smtClean="0"/>
              <a:t>Server Side</a:t>
            </a:r>
            <a:endParaRPr lang="en-US" sz="2400" b="1" dirty="0"/>
          </a:p>
        </p:txBody>
      </p:sp>
    </p:spTree>
    <p:extLst>
      <p:ext uri="{BB962C8B-B14F-4D97-AF65-F5344CB8AC3E}">
        <p14:creationId xmlns:p14="http://schemas.microsoft.com/office/powerpoint/2010/main" val="50687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 Side</a:t>
            </a:r>
            <a:endParaRPr lang="en-US" b="1" dirty="0"/>
          </a:p>
        </p:txBody>
      </p:sp>
      <p:sp>
        <p:nvSpPr>
          <p:cNvPr id="3" name="Content Placeholder 2"/>
          <p:cNvSpPr>
            <a:spLocks noGrp="1"/>
          </p:cNvSpPr>
          <p:nvPr>
            <p:ph idx="1"/>
          </p:nvPr>
        </p:nvSpPr>
        <p:spPr>
          <a:xfrm>
            <a:off x="838200" y="1825625"/>
            <a:ext cx="5261264" cy="4351338"/>
          </a:xfrm>
        </p:spPr>
        <p:txBody>
          <a:bodyPr/>
          <a:lstStyle/>
          <a:p>
            <a:r>
              <a:rPr lang="en-US" b="1" dirty="0" smtClean="0"/>
              <a:t>Benefits</a:t>
            </a:r>
          </a:p>
          <a:p>
            <a:pPr lvl="1"/>
            <a:r>
              <a:rPr lang="en-US" dirty="0" smtClean="0"/>
              <a:t>Beyond the registry no additional Infra</a:t>
            </a:r>
          </a:p>
          <a:p>
            <a:pPr lvl="1"/>
            <a:r>
              <a:rPr lang="en-US" dirty="0" smtClean="0"/>
              <a:t>Service can implement unique load balancing strategies</a:t>
            </a:r>
          </a:p>
          <a:p>
            <a:pPr lvl="1"/>
            <a:endParaRPr lang="en-US" dirty="0" smtClean="0"/>
          </a:p>
          <a:p>
            <a:r>
              <a:rPr lang="en-US" b="1" dirty="0" smtClean="0"/>
              <a:t>Drawbacks</a:t>
            </a:r>
          </a:p>
          <a:p>
            <a:pPr lvl="1"/>
            <a:r>
              <a:rPr lang="en-US" dirty="0" smtClean="0"/>
              <a:t>Couples the client to the Service Registry</a:t>
            </a:r>
          </a:p>
          <a:p>
            <a:pPr lvl="1"/>
            <a:r>
              <a:rPr lang="en-US" dirty="0" smtClean="0"/>
              <a:t>Intelligent clients need to be implemented for each language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844" y="2504210"/>
            <a:ext cx="3581501" cy="2844800"/>
          </a:xfrm>
          <a:prstGeom prst="rect">
            <a:avLst/>
          </a:prstGeom>
        </p:spPr>
      </p:pic>
    </p:spTree>
    <p:extLst>
      <p:ext uri="{BB962C8B-B14F-4D97-AF65-F5344CB8AC3E}">
        <p14:creationId xmlns:p14="http://schemas.microsoft.com/office/powerpoint/2010/main" val="211952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Server Side</a:t>
            </a:r>
            <a:endParaRPr lang="en-US" b="1" dirty="0"/>
          </a:p>
        </p:txBody>
      </p:sp>
      <p:sp>
        <p:nvSpPr>
          <p:cNvPr id="3" name="Content Placeholder 2"/>
          <p:cNvSpPr>
            <a:spLocks noGrp="1"/>
          </p:cNvSpPr>
          <p:nvPr>
            <p:ph idx="1"/>
          </p:nvPr>
        </p:nvSpPr>
        <p:spPr>
          <a:xfrm>
            <a:off x="838200" y="1825625"/>
            <a:ext cx="5261264" cy="4351338"/>
          </a:xfrm>
        </p:spPr>
        <p:txBody>
          <a:bodyPr/>
          <a:lstStyle/>
          <a:p>
            <a:r>
              <a:rPr lang="en-US" b="1" dirty="0" smtClean="0"/>
              <a:t>Benefits</a:t>
            </a:r>
          </a:p>
          <a:p>
            <a:pPr lvl="1"/>
            <a:r>
              <a:rPr lang="en-US" dirty="0" smtClean="0"/>
              <a:t>Applications &amp; Clients only need to speak to a HTTP/Thrift/</a:t>
            </a:r>
            <a:r>
              <a:rPr lang="en-US" dirty="0" err="1" smtClean="0"/>
              <a:t>gRPC</a:t>
            </a:r>
            <a:r>
              <a:rPr lang="en-US" dirty="0" smtClean="0"/>
              <a:t>, etc.</a:t>
            </a:r>
          </a:p>
          <a:p>
            <a:pPr lvl="1"/>
            <a:r>
              <a:rPr lang="en-US" dirty="0" smtClean="0"/>
              <a:t>Provided by some platforms such as Kubernetes &amp; DC/OS</a:t>
            </a:r>
          </a:p>
          <a:p>
            <a:pPr lvl="1"/>
            <a:endParaRPr lang="en-US" dirty="0" smtClean="0"/>
          </a:p>
          <a:p>
            <a:r>
              <a:rPr lang="en-US" b="1" dirty="0" smtClean="0"/>
              <a:t>Drawbacks</a:t>
            </a:r>
          </a:p>
          <a:p>
            <a:pPr lvl="1"/>
            <a:r>
              <a:rPr lang="en-US" dirty="0" smtClean="0"/>
              <a:t>Another component that needs to be maintained</a:t>
            </a:r>
          </a:p>
          <a:p>
            <a:pPr lvl="1"/>
            <a:r>
              <a:rPr lang="en-US" dirty="0" smtClean="0"/>
              <a:t>Additional network hop is required for each request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084" y="2504210"/>
            <a:ext cx="3115019" cy="2782455"/>
          </a:xfrm>
          <a:prstGeom prst="rect">
            <a:avLst/>
          </a:prstGeom>
        </p:spPr>
      </p:pic>
    </p:spTree>
    <p:extLst>
      <p:ext uri="{BB962C8B-B14F-4D97-AF65-F5344CB8AC3E}">
        <p14:creationId xmlns:p14="http://schemas.microsoft.com/office/powerpoint/2010/main" val="1145311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Discovery | DNS</a:t>
            </a:r>
            <a:endParaRPr lang="en-US" b="1" dirty="0"/>
          </a:p>
        </p:txBody>
      </p:sp>
      <p:sp>
        <p:nvSpPr>
          <p:cNvPr id="3" name="Content Placeholder 2"/>
          <p:cNvSpPr>
            <a:spLocks noGrp="1"/>
          </p:cNvSpPr>
          <p:nvPr>
            <p:ph idx="1"/>
          </p:nvPr>
        </p:nvSpPr>
        <p:spPr/>
        <p:txBody>
          <a:bodyPr/>
          <a:lstStyle/>
          <a:p>
            <a:r>
              <a:rPr lang="en-US" dirty="0" smtClean="0"/>
              <a:t>Built in support for Service Discovery in k8s using the DNS Cluster </a:t>
            </a:r>
            <a:r>
              <a:rPr lang="en-US" dirty="0" err="1" smtClean="0"/>
              <a:t>Addon</a:t>
            </a:r>
            <a:endParaRPr lang="en-US" dirty="0" smtClean="0"/>
          </a:p>
          <a:p>
            <a:pPr lvl="1"/>
            <a:r>
              <a:rPr lang="en-US" dirty="0" smtClean="0"/>
              <a:t>This means each service can be accessed via a FQDN like</a:t>
            </a:r>
          </a:p>
          <a:p>
            <a:pPr lvl="2"/>
            <a:r>
              <a:rPr lang="en-US" dirty="0" smtClean="0">
                <a:latin typeface="Monaco" charset="0"/>
                <a:ea typeface="Monaco" charset="0"/>
                <a:cs typeface="Monaco" charset="0"/>
              </a:rPr>
              <a:t>[service].[namespace].</a:t>
            </a:r>
            <a:r>
              <a:rPr lang="en-US" dirty="0" err="1" smtClean="0">
                <a:latin typeface="Monaco" charset="0"/>
                <a:ea typeface="Monaco" charset="0"/>
                <a:cs typeface="Monaco" charset="0"/>
              </a:rPr>
              <a:t>svc.cluster.local</a:t>
            </a:r>
            <a:endParaRPr lang="en-US" dirty="0" smtClean="0">
              <a:latin typeface="Monaco" charset="0"/>
              <a:ea typeface="Monaco" charset="0"/>
              <a:cs typeface="Monaco" charset="0"/>
            </a:endParaRPr>
          </a:p>
          <a:p>
            <a:r>
              <a:rPr lang="en-US" dirty="0" smtClean="0"/>
              <a:t>Each node runs the DNS </a:t>
            </a:r>
            <a:r>
              <a:rPr lang="en-US" dirty="0" err="1" smtClean="0"/>
              <a:t>addon</a:t>
            </a:r>
            <a:r>
              <a:rPr lang="en-US" dirty="0" smtClean="0"/>
              <a:t> and configures the host file dynamically</a:t>
            </a:r>
          </a:p>
        </p:txBody>
      </p:sp>
    </p:spTree>
    <p:extLst>
      <p:ext uri="{BB962C8B-B14F-4D97-AF65-F5344CB8AC3E}">
        <p14:creationId xmlns:p14="http://schemas.microsoft.com/office/powerpoint/2010/main" val="479340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Discovery | Service</a:t>
            </a:r>
            <a:endParaRPr lang="en-US" b="1" dirty="0"/>
          </a:p>
        </p:txBody>
      </p:sp>
      <p:sp>
        <p:nvSpPr>
          <p:cNvPr id="3" name="Content Placeholder 2"/>
          <p:cNvSpPr>
            <a:spLocks noGrp="1"/>
          </p:cNvSpPr>
          <p:nvPr>
            <p:ph idx="1"/>
          </p:nvPr>
        </p:nvSpPr>
        <p:spPr>
          <a:xfrm>
            <a:off x="838200" y="1901825"/>
            <a:ext cx="6040582" cy="3482975"/>
          </a:xfrm>
        </p:spPr>
        <p:txBody>
          <a:bodyPr anchor="t"/>
          <a:lstStyle/>
          <a:p>
            <a:r>
              <a:rPr lang="en-US" dirty="0" smtClean="0"/>
              <a:t>You can also do this using Kubernetes Services</a:t>
            </a:r>
          </a:p>
          <a:p>
            <a:r>
              <a:rPr lang="en-US" dirty="0" smtClean="0"/>
              <a:t>By referencing a pod in a service you are creating a routable FQDN</a:t>
            </a:r>
          </a:p>
          <a:p>
            <a:pPr lvl="1"/>
            <a:r>
              <a:rPr lang="en-US" dirty="0" smtClean="0">
                <a:hlinkClick r:id="rId3"/>
              </a:rPr>
              <a:t>http://products-svc:8080</a:t>
            </a:r>
            <a:endParaRPr lang="en-US" dirty="0" smtClean="0"/>
          </a:p>
        </p:txBody>
      </p:sp>
      <p:sp>
        <p:nvSpPr>
          <p:cNvPr id="8" name="TextBox 7"/>
          <p:cNvSpPr txBox="1"/>
          <p:nvPr/>
        </p:nvSpPr>
        <p:spPr>
          <a:xfrm>
            <a:off x="7543800" y="2258199"/>
            <a:ext cx="4229100" cy="2862322"/>
          </a:xfrm>
          <a:prstGeom prst="rect">
            <a:avLst/>
          </a:prstGeom>
          <a:noFill/>
        </p:spPr>
        <p:txBody>
          <a:bodyPr wrap="square" rtlCol="0" anchor="ctr">
            <a:spAutoFit/>
          </a:bodyPr>
          <a:lstStyle/>
          <a:p>
            <a:r>
              <a:rPr lang="en-US" sz="2000" dirty="0" err="1">
                <a:latin typeface="Monaco" charset="0"/>
                <a:ea typeface="Monaco" charset="0"/>
                <a:cs typeface="Monaco" charset="0"/>
              </a:rPr>
              <a:t>apiVersion</a:t>
            </a:r>
            <a:r>
              <a:rPr lang="en-US" sz="2000" dirty="0">
                <a:latin typeface="Monaco" charset="0"/>
                <a:ea typeface="Monaco" charset="0"/>
                <a:cs typeface="Monaco" charset="0"/>
              </a:rPr>
              <a:t>: v1 </a:t>
            </a:r>
            <a:endParaRPr lang="en-US" sz="2000" dirty="0" smtClean="0">
              <a:latin typeface="Monaco" charset="0"/>
              <a:ea typeface="Monaco" charset="0"/>
              <a:cs typeface="Monaco" charset="0"/>
            </a:endParaRPr>
          </a:p>
          <a:p>
            <a:r>
              <a:rPr lang="en-US" sz="2000" dirty="0" smtClean="0">
                <a:latin typeface="Monaco" charset="0"/>
                <a:ea typeface="Monaco" charset="0"/>
                <a:cs typeface="Monaco" charset="0"/>
              </a:rPr>
              <a:t>kind</a:t>
            </a:r>
            <a:r>
              <a:rPr lang="en-US" sz="2000" dirty="0">
                <a:latin typeface="Monaco" charset="0"/>
                <a:ea typeface="Monaco" charset="0"/>
                <a:cs typeface="Monaco" charset="0"/>
              </a:rPr>
              <a:t>: Service </a:t>
            </a:r>
            <a:endParaRPr lang="en-US" sz="2000" dirty="0" smtClean="0">
              <a:latin typeface="Monaco" charset="0"/>
              <a:ea typeface="Monaco" charset="0"/>
              <a:cs typeface="Monaco" charset="0"/>
            </a:endParaRPr>
          </a:p>
          <a:p>
            <a:r>
              <a:rPr lang="en-US" sz="2000" dirty="0" smtClean="0">
                <a:latin typeface="Monaco" charset="0"/>
                <a:ea typeface="Monaco" charset="0"/>
                <a:cs typeface="Monaco" charset="0"/>
              </a:rPr>
              <a:t>metadata</a:t>
            </a:r>
            <a:r>
              <a:rPr lang="en-US" sz="2000" dirty="0">
                <a:latin typeface="Monaco" charset="0"/>
                <a:ea typeface="Monaco" charset="0"/>
                <a:cs typeface="Monaco" charset="0"/>
              </a:rPr>
              <a:t>: </a:t>
            </a:r>
            <a:endParaRPr lang="en-US" sz="2000" dirty="0" smtClean="0">
              <a:latin typeface="Monaco" charset="0"/>
              <a:ea typeface="Monaco" charset="0"/>
              <a:cs typeface="Monaco" charset="0"/>
            </a:endParaRPr>
          </a:p>
          <a:p>
            <a:r>
              <a:rPr lang="en-US" sz="2000" dirty="0">
                <a:latin typeface="Monaco" charset="0"/>
                <a:ea typeface="Monaco" charset="0"/>
                <a:cs typeface="Monaco" charset="0"/>
              </a:rPr>
              <a:t> </a:t>
            </a:r>
            <a:r>
              <a:rPr lang="en-US" sz="2000" dirty="0" smtClean="0">
                <a:latin typeface="Monaco" charset="0"/>
                <a:ea typeface="Monaco" charset="0"/>
                <a:cs typeface="Monaco" charset="0"/>
              </a:rPr>
              <a:t>   name</a:t>
            </a:r>
            <a:r>
              <a:rPr lang="en-US" sz="2000" dirty="0">
                <a:latin typeface="Monaco" charset="0"/>
                <a:ea typeface="Monaco" charset="0"/>
                <a:cs typeface="Monaco" charset="0"/>
              </a:rPr>
              <a:t>: </a:t>
            </a:r>
            <a:r>
              <a:rPr lang="en-US" sz="2000" dirty="0" smtClean="0">
                <a:latin typeface="Monaco" charset="0"/>
                <a:ea typeface="Monaco" charset="0"/>
                <a:cs typeface="Monaco" charset="0"/>
              </a:rPr>
              <a:t>products-svc </a:t>
            </a:r>
          </a:p>
          <a:p>
            <a:r>
              <a:rPr lang="en-US" sz="2000" dirty="0" smtClean="0">
                <a:latin typeface="Monaco" charset="0"/>
                <a:ea typeface="Monaco" charset="0"/>
                <a:cs typeface="Monaco" charset="0"/>
              </a:rPr>
              <a:t>spec</a:t>
            </a:r>
            <a:r>
              <a:rPr lang="en-US" sz="2000" dirty="0">
                <a:latin typeface="Monaco" charset="0"/>
                <a:ea typeface="Monaco" charset="0"/>
                <a:cs typeface="Monaco" charset="0"/>
              </a:rPr>
              <a:t>: </a:t>
            </a:r>
            <a:endParaRPr lang="en-US" sz="2000" dirty="0" smtClean="0">
              <a:latin typeface="Monaco" charset="0"/>
              <a:ea typeface="Monaco" charset="0"/>
              <a:cs typeface="Monaco" charset="0"/>
            </a:endParaRPr>
          </a:p>
          <a:p>
            <a:r>
              <a:rPr lang="en-US" sz="2000" dirty="0">
                <a:latin typeface="Monaco" charset="0"/>
                <a:ea typeface="Monaco" charset="0"/>
                <a:cs typeface="Monaco" charset="0"/>
              </a:rPr>
              <a:t> </a:t>
            </a:r>
            <a:r>
              <a:rPr lang="en-US" sz="2000" dirty="0" smtClean="0">
                <a:latin typeface="Monaco" charset="0"/>
                <a:ea typeface="Monaco" charset="0"/>
                <a:cs typeface="Monaco" charset="0"/>
              </a:rPr>
              <a:t>   selector</a:t>
            </a:r>
            <a:r>
              <a:rPr lang="en-US" sz="2000" dirty="0">
                <a:latin typeface="Monaco" charset="0"/>
                <a:ea typeface="Monaco" charset="0"/>
                <a:cs typeface="Monaco" charset="0"/>
              </a:rPr>
              <a:t>: </a:t>
            </a:r>
            <a:endParaRPr lang="en-US" sz="2000" dirty="0" smtClean="0">
              <a:latin typeface="Monaco" charset="0"/>
              <a:ea typeface="Monaco" charset="0"/>
              <a:cs typeface="Monaco" charset="0"/>
            </a:endParaRPr>
          </a:p>
          <a:p>
            <a:r>
              <a:rPr lang="en-US" sz="2000" dirty="0">
                <a:latin typeface="Monaco" charset="0"/>
                <a:ea typeface="Monaco" charset="0"/>
                <a:cs typeface="Monaco" charset="0"/>
              </a:rPr>
              <a:t> </a:t>
            </a:r>
            <a:r>
              <a:rPr lang="en-US" sz="2000" dirty="0" smtClean="0">
                <a:latin typeface="Monaco" charset="0"/>
                <a:ea typeface="Monaco" charset="0"/>
                <a:cs typeface="Monaco" charset="0"/>
              </a:rPr>
              <a:t>       app</a:t>
            </a:r>
            <a:r>
              <a:rPr lang="en-US" sz="2000" dirty="0">
                <a:latin typeface="Monaco" charset="0"/>
                <a:ea typeface="Monaco" charset="0"/>
                <a:cs typeface="Monaco" charset="0"/>
              </a:rPr>
              <a:t>: </a:t>
            </a:r>
            <a:r>
              <a:rPr lang="en-US" sz="2000" dirty="0" smtClean="0">
                <a:latin typeface="Monaco" charset="0"/>
                <a:ea typeface="Monaco" charset="0"/>
                <a:cs typeface="Monaco" charset="0"/>
              </a:rPr>
              <a:t>products-pod </a:t>
            </a:r>
          </a:p>
          <a:p>
            <a:r>
              <a:rPr lang="en-US" sz="2000" dirty="0">
                <a:latin typeface="Monaco" charset="0"/>
                <a:ea typeface="Monaco" charset="0"/>
                <a:cs typeface="Monaco" charset="0"/>
              </a:rPr>
              <a:t> </a:t>
            </a:r>
            <a:r>
              <a:rPr lang="en-US" sz="2000" dirty="0" smtClean="0">
                <a:latin typeface="Monaco" charset="0"/>
                <a:ea typeface="Monaco" charset="0"/>
                <a:cs typeface="Monaco" charset="0"/>
              </a:rPr>
              <a:t>       ports</a:t>
            </a:r>
            <a:r>
              <a:rPr lang="en-US" sz="2000" dirty="0">
                <a:latin typeface="Monaco" charset="0"/>
                <a:ea typeface="Monaco" charset="0"/>
                <a:cs typeface="Monaco" charset="0"/>
              </a:rPr>
              <a:t>: </a:t>
            </a:r>
            <a:endParaRPr lang="en-US" sz="2000" dirty="0" smtClean="0">
              <a:latin typeface="Monaco" charset="0"/>
              <a:ea typeface="Monaco" charset="0"/>
              <a:cs typeface="Monaco" charset="0"/>
            </a:endParaRPr>
          </a:p>
          <a:p>
            <a:r>
              <a:rPr lang="en-US" sz="2000" dirty="0">
                <a:latin typeface="Monaco" charset="0"/>
                <a:ea typeface="Monaco" charset="0"/>
                <a:cs typeface="Monaco" charset="0"/>
              </a:rPr>
              <a:t> </a:t>
            </a:r>
            <a:r>
              <a:rPr lang="en-US" sz="2000" dirty="0" smtClean="0">
                <a:latin typeface="Monaco" charset="0"/>
                <a:ea typeface="Monaco" charset="0"/>
                <a:cs typeface="Monaco" charset="0"/>
              </a:rPr>
              <a:t>           - </a:t>
            </a:r>
            <a:r>
              <a:rPr lang="en-US" sz="2000" dirty="0">
                <a:latin typeface="Monaco" charset="0"/>
                <a:ea typeface="Monaco" charset="0"/>
                <a:cs typeface="Monaco" charset="0"/>
              </a:rPr>
              <a:t>port: 8080</a:t>
            </a:r>
          </a:p>
        </p:txBody>
      </p:sp>
    </p:spTree>
    <p:extLst>
      <p:ext uri="{BB962C8B-B14F-4D97-AF65-F5344CB8AC3E}">
        <p14:creationId xmlns:p14="http://schemas.microsoft.com/office/powerpoint/2010/main" val="68994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pen source orchestration system for containers…"/>
          <p:cNvSpPr txBox="1">
            <a:spLocks noGrp="1"/>
          </p:cNvSpPr>
          <p:nvPr>
            <p:ph type="body" idx="1"/>
          </p:nvPr>
        </p:nvSpPr>
        <p:spPr>
          <a:xfrm>
            <a:off x="838200" y="1168401"/>
            <a:ext cx="10456333" cy="5008563"/>
          </a:xfrm>
          <a:prstGeom prst="rect">
            <a:avLst/>
          </a:prstGeom>
        </p:spPr>
        <p:txBody>
          <a:bodyPr>
            <a:normAutofit fontScale="92500" lnSpcReduction="20000"/>
          </a:bodyPr>
          <a:lstStyle/>
          <a:p>
            <a:pPr marL="457178" indent="-457178">
              <a:buFont typeface="Arial" charset="0"/>
              <a:buChar char="•"/>
            </a:pPr>
            <a:r>
              <a:rPr lang="en-US" dirty="0" smtClean="0"/>
              <a:t>Ancient </a:t>
            </a:r>
            <a:r>
              <a:rPr lang="en-US" dirty="0" err="1"/>
              <a:t>greek</a:t>
            </a:r>
            <a:r>
              <a:rPr lang="en-US" dirty="0"/>
              <a:t> for “Helmsman”. Root of the word “Governor”, “Cybernetics”</a:t>
            </a:r>
          </a:p>
          <a:p>
            <a:pPr marL="457178" indent="-457178">
              <a:buFont typeface="Arial" charset="0"/>
              <a:buChar char="•"/>
            </a:pPr>
            <a:r>
              <a:rPr dirty="0"/>
              <a:t>Open source orchestration system for containers</a:t>
            </a:r>
          </a:p>
          <a:p>
            <a:pPr lvl="1"/>
            <a:r>
              <a:rPr dirty="0"/>
              <a:t>Docker, rkt, OCI, …</a:t>
            </a:r>
          </a:p>
          <a:p>
            <a:pPr marL="457178" indent="-457178">
              <a:buFont typeface="Arial" charset="0"/>
              <a:buChar char="•"/>
            </a:pPr>
            <a:r>
              <a:rPr lang="en-US" dirty="0" smtClean="0"/>
              <a:t>A Cloud Native Computing Foundation (CNCF) project</a:t>
            </a:r>
            <a:endParaRPr lang="en-US" dirty="0"/>
          </a:p>
          <a:p>
            <a:pPr marL="457178" indent="-457178">
              <a:buFont typeface="Arial" charset="0"/>
              <a:buChar char="•"/>
            </a:pPr>
            <a:r>
              <a:rPr lang="en-US" dirty="0"/>
              <a:t>Active open source project and growing ecosystem</a:t>
            </a:r>
          </a:p>
          <a:p>
            <a:pPr lvl="1"/>
            <a:r>
              <a:rPr lang="en-US" dirty="0" smtClean="0"/>
              <a:t>&gt;28K stars, &gt;1400 contributors</a:t>
            </a:r>
            <a:endParaRPr dirty="0"/>
          </a:p>
          <a:p>
            <a:pPr marL="457178" indent="-457178">
              <a:buFont typeface="Arial" charset="0"/>
              <a:buChar char="•"/>
            </a:pPr>
            <a:r>
              <a:rPr lang="en-US" dirty="0"/>
              <a:t>Written in Go</a:t>
            </a:r>
          </a:p>
          <a:p>
            <a:pPr marL="457178" indent="-457178">
              <a:buFont typeface="Arial" charset="0"/>
              <a:buChar char="•"/>
            </a:pPr>
            <a:r>
              <a:rPr dirty="0"/>
              <a:t>Provide declarative primitives for the “desired state”</a:t>
            </a:r>
          </a:p>
          <a:p>
            <a:pPr marL="573914" lvl="1" indent="-256430">
              <a:defRPr sz="4200"/>
            </a:pPr>
            <a:r>
              <a:rPr sz="2800" dirty="0"/>
              <a:t>Self-healing</a:t>
            </a:r>
          </a:p>
          <a:p>
            <a:pPr marL="573914" lvl="1" indent="-256430">
              <a:defRPr sz="4200"/>
            </a:pPr>
            <a:r>
              <a:rPr sz="2800" dirty="0"/>
              <a:t>Horizontal scaling</a:t>
            </a:r>
          </a:p>
          <a:p>
            <a:pPr marL="573914" lvl="1" indent="-256430">
              <a:defRPr sz="4200"/>
            </a:pPr>
            <a:r>
              <a:rPr sz="2800" dirty="0"/>
              <a:t>Automatic binpacking</a:t>
            </a:r>
          </a:p>
          <a:p>
            <a:pPr marL="573914" lvl="1" indent="-256430">
              <a:defRPr sz="4200"/>
            </a:pPr>
            <a:r>
              <a:rPr sz="2800" dirty="0"/>
              <a:t>Service discovery and load balancing</a:t>
            </a:r>
          </a:p>
        </p:txBody>
      </p:sp>
      <p:sp>
        <p:nvSpPr>
          <p:cNvPr id="113" name="Slide Number"/>
          <p:cNvSpPr txBox="1">
            <a:spLocks noGrp="1"/>
          </p:cNvSpPr>
          <p:nvPr>
            <p:ph type="sldNum" sz="quarter" idx="2"/>
          </p:nvPr>
        </p:nvSpPr>
        <p:spPr>
          <a:xfrm>
            <a:off x="11905591" y="6369049"/>
            <a:ext cx="113640" cy="1714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solidFill>
                  <a:srgbClr val="474746"/>
                </a:solidFill>
              </a:rPr>
              <a:pPr/>
              <a:t>4</a:t>
            </a:fld>
            <a:endParaRPr>
              <a:solidFill>
                <a:srgbClr val="474746"/>
              </a:solidFill>
            </a:endParaRPr>
          </a:p>
        </p:txBody>
      </p:sp>
      <p:sp>
        <p:nvSpPr>
          <p:cNvPr id="5" name="Title 1"/>
          <p:cNvSpPr txBox="1">
            <a:spLocks/>
          </p:cNvSpPr>
          <p:nvPr/>
        </p:nvSpPr>
        <p:spPr>
          <a:xfrm>
            <a:off x="723901" y="221911"/>
            <a:ext cx="8205304" cy="545192"/>
          </a:xfrm>
          <a:prstGeom prst="rect">
            <a:avLst/>
          </a:prstGeom>
        </p:spPr>
        <p:txBody>
          <a:bodyPr vert="horz" lIns="91440" tIns="45720" rIns="91440" bIns="45720" rtlCol="0" anchor="t">
            <a:noAutofit/>
          </a:bodyPr>
          <a:lstStyle>
            <a:defPPr>
              <a:defRPr lang="en-US"/>
            </a:defPPr>
            <a:lvl1pPr defTabSz="342900">
              <a:spcBef>
                <a:spcPct val="0"/>
              </a:spcBef>
              <a:buNone/>
              <a:defRPr sz="2400" b="1" i="0">
                <a:latin typeface="Arial"/>
                <a:ea typeface=""/>
                <a:cs typeface="Arial"/>
              </a:defRPr>
            </a:lvl1pPr>
          </a:lstStyle>
          <a:p>
            <a:r>
              <a:rPr lang="en-US" sz="3200" dirty="0">
                <a:solidFill>
                  <a:srgbClr val="474746"/>
                </a:solidFill>
              </a:rPr>
              <a:t>What is Kubernetes?</a:t>
            </a:r>
          </a:p>
        </p:txBody>
      </p:sp>
    </p:spTree>
    <p:extLst>
      <p:ext uri="{BB962C8B-B14F-4D97-AF65-F5344CB8AC3E}">
        <p14:creationId xmlns:p14="http://schemas.microsoft.com/office/powerpoint/2010/main" val="24023931"/>
      </p:ext>
    </p:extLst>
  </p:cSld>
  <p:clrMapOvr>
    <a:masterClrMapping/>
  </p:clrMapOvr>
  <p:transition spd="med"/>
  <p:timing>
    <p:tnLst>
      <p:par>
        <p:cTn id="1" dur="indefinite" restart="never" fill="hold"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Discovery Mechanisms | Consul</a:t>
            </a:r>
            <a:endParaRPr lang="en-US" b="1" dirty="0"/>
          </a:p>
        </p:txBody>
      </p:sp>
      <p:sp>
        <p:nvSpPr>
          <p:cNvPr id="3" name="Content Placeholder 2"/>
          <p:cNvSpPr>
            <a:spLocks noGrp="1"/>
          </p:cNvSpPr>
          <p:nvPr>
            <p:ph idx="1"/>
          </p:nvPr>
        </p:nvSpPr>
        <p:spPr>
          <a:xfrm>
            <a:off x="838200" y="1901825"/>
            <a:ext cx="6040582" cy="3482975"/>
          </a:xfrm>
        </p:spPr>
        <p:txBody>
          <a:bodyPr anchor="t"/>
          <a:lstStyle/>
          <a:p>
            <a:r>
              <a:rPr lang="en-US" dirty="0" smtClean="0"/>
              <a:t>External tool, needs to be deployed into the K8s infra</a:t>
            </a:r>
          </a:p>
          <a:p>
            <a:r>
              <a:rPr lang="en-US" dirty="0" smtClean="0"/>
              <a:t>Use gossip protocol to track what is going on in a cluster</a:t>
            </a:r>
          </a:p>
          <a:p>
            <a:r>
              <a:rPr lang="en-US" dirty="0" smtClean="0"/>
              <a:t>Rich health checking beyond native k8s (</a:t>
            </a:r>
            <a:r>
              <a:rPr lang="en-US" dirty="0"/>
              <a:t>N</a:t>
            </a:r>
            <a:r>
              <a:rPr lang="en-US" dirty="0" smtClean="0"/>
              <a:t>agios-style plugins)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100" y="1690688"/>
            <a:ext cx="4445000" cy="3333750"/>
          </a:xfrm>
          <a:prstGeom prst="rect">
            <a:avLst/>
          </a:prstGeom>
        </p:spPr>
      </p:pic>
    </p:spTree>
    <p:extLst>
      <p:ext uri="{BB962C8B-B14F-4D97-AF65-F5344CB8AC3E}">
        <p14:creationId xmlns:p14="http://schemas.microsoft.com/office/powerpoint/2010/main" val="1479838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Mesh</a:t>
            </a:r>
            <a:endParaRPr lang="en-US" dirty="0"/>
          </a:p>
        </p:txBody>
      </p:sp>
    </p:spTree>
    <p:extLst>
      <p:ext uri="{BB962C8B-B14F-4D97-AF65-F5344CB8AC3E}">
        <p14:creationId xmlns:p14="http://schemas.microsoft.com/office/powerpoint/2010/main" val="8722321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10515600" cy="1325563"/>
          </a:xfrm>
        </p:spPr>
        <p:txBody>
          <a:bodyPr/>
          <a:lstStyle/>
          <a:p>
            <a:r>
              <a:rPr lang="en-US" b="1" dirty="0" smtClean="0"/>
              <a:t>Service Mesh</a:t>
            </a:r>
            <a:endParaRPr lang="en-US" b="1" dirty="0"/>
          </a:p>
        </p:txBody>
      </p:sp>
      <p:sp>
        <p:nvSpPr>
          <p:cNvPr id="3" name="Content Placeholder 2"/>
          <p:cNvSpPr>
            <a:spLocks noGrp="1"/>
          </p:cNvSpPr>
          <p:nvPr>
            <p:ph idx="1"/>
          </p:nvPr>
        </p:nvSpPr>
        <p:spPr>
          <a:xfrm>
            <a:off x="838200" y="1608058"/>
            <a:ext cx="6527800" cy="4786472"/>
          </a:xfrm>
        </p:spPr>
        <p:txBody>
          <a:bodyPr/>
          <a:lstStyle/>
          <a:p>
            <a:r>
              <a:rPr lang="en-US" dirty="0" smtClean="0"/>
              <a:t>“</a:t>
            </a:r>
            <a:r>
              <a:rPr lang="en-US" dirty="0"/>
              <a:t>dedicated infrastructure layer for making service-to-service communication safe, fast, and reliable</a:t>
            </a:r>
            <a:r>
              <a:rPr lang="en-US" dirty="0" smtClean="0"/>
              <a:t>.” </a:t>
            </a:r>
          </a:p>
          <a:p>
            <a:pPr marL="0" indent="0">
              <a:buNone/>
            </a:pPr>
            <a:r>
              <a:rPr lang="en-US" dirty="0"/>
              <a:t>	</a:t>
            </a:r>
            <a:r>
              <a:rPr lang="mr-IN" dirty="0" smtClean="0"/>
              <a:t>–</a:t>
            </a:r>
            <a:r>
              <a:rPr lang="en-US" dirty="0" smtClean="0"/>
              <a:t> William Morgan from Buoyant</a:t>
            </a:r>
          </a:p>
          <a:p>
            <a:r>
              <a:rPr lang="en-US" dirty="0" smtClean="0"/>
              <a:t>Separates the connection management (load balancing), request retries/timeouts, circuit breaking, routing rules.</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0" y="2197100"/>
            <a:ext cx="3822700" cy="2298700"/>
          </a:xfrm>
          <a:prstGeom prst="rect">
            <a:avLst/>
          </a:prstGeom>
        </p:spPr>
      </p:pic>
    </p:spTree>
    <p:extLst>
      <p:ext uri="{BB962C8B-B14F-4D97-AF65-F5344CB8AC3E}">
        <p14:creationId xmlns:p14="http://schemas.microsoft.com/office/powerpoint/2010/main" val="100508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Mesh | </a:t>
            </a:r>
            <a:r>
              <a:rPr lang="en-US" b="1" dirty="0" err="1" smtClean="0"/>
              <a:t>linkerd</a:t>
            </a:r>
            <a:endParaRPr lang="en-US" b="1" dirty="0"/>
          </a:p>
        </p:txBody>
      </p:sp>
      <p:sp>
        <p:nvSpPr>
          <p:cNvPr id="3" name="Content Placeholder 2"/>
          <p:cNvSpPr>
            <a:spLocks noGrp="1"/>
          </p:cNvSpPr>
          <p:nvPr>
            <p:ph idx="1"/>
          </p:nvPr>
        </p:nvSpPr>
        <p:spPr>
          <a:xfrm>
            <a:off x="838200" y="1901825"/>
            <a:ext cx="6040582" cy="4117975"/>
          </a:xfrm>
        </p:spPr>
        <p:txBody>
          <a:bodyPr anchor="t">
            <a:normAutofit fontScale="92500" lnSpcReduction="20000"/>
          </a:bodyPr>
          <a:lstStyle/>
          <a:p>
            <a:r>
              <a:rPr lang="en-US" dirty="0" smtClean="0"/>
              <a:t>Runs as a standalone or sidecar proxy</a:t>
            </a:r>
          </a:p>
          <a:p>
            <a:r>
              <a:rPr lang="en-US" dirty="0" smtClean="0"/>
              <a:t>Expects the Layer 3/4 Networking to be in a healthy state</a:t>
            </a:r>
          </a:p>
          <a:p>
            <a:r>
              <a:rPr lang="en-US" dirty="0" smtClean="0"/>
              <a:t>Route your network traffic HTTP/Thrift/</a:t>
            </a:r>
            <a:r>
              <a:rPr lang="en-US" dirty="0" err="1" smtClean="0"/>
              <a:t>gRPC</a:t>
            </a:r>
            <a:r>
              <a:rPr lang="en-US" dirty="0" smtClean="0"/>
              <a:t> calls through the proxy</a:t>
            </a:r>
          </a:p>
          <a:p>
            <a:r>
              <a:rPr lang="en-US" dirty="0" smtClean="0"/>
              <a:t>Adds retries mechanisms, load balancing, circuit breaking, and dynamic routing rules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0" y="2562225"/>
            <a:ext cx="4191000" cy="1721150"/>
          </a:xfrm>
          <a:prstGeom prst="rect">
            <a:avLst/>
          </a:prstGeom>
        </p:spPr>
      </p:pic>
    </p:spTree>
    <p:extLst>
      <p:ext uri="{BB962C8B-B14F-4D97-AF65-F5344CB8AC3E}">
        <p14:creationId xmlns:p14="http://schemas.microsoft.com/office/powerpoint/2010/main" val="282667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 Mesh | </a:t>
            </a:r>
            <a:r>
              <a:rPr lang="en-US" b="1" dirty="0" err="1" smtClean="0"/>
              <a:t>Istio</a:t>
            </a:r>
            <a:r>
              <a:rPr lang="en-US" b="1" dirty="0" smtClean="0"/>
              <a:t> &amp; Envoy</a:t>
            </a:r>
            <a:endParaRPr lang="en-US" b="1" dirty="0"/>
          </a:p>
        </p:txBody>
      </p:sp>
      <p:sp>
        <p:nvSpPr>
          <p:cNvPr id="3" name="Content Placeholder 2"/>
          <p:cNvSpPr>
            <a:spLocks noGrp="1"/>
          </p:cNvSpPr>
          <p:nvPr>
            <p:ph idx="1"/>
          </p:nvPr>
        </p:nvSpPr>
        <p:spPr>
          <a:xfrm>
            <a:off x="838200" y="1901825"/>
            <a:ext cx="6040582" cy="4117975"/>
          </a:xfrm>
        </p:spPr>
        <p:txBody>
          <a:bodyPr anchor="t">
            <a:normAutofit lnSpcReduction="10000"/>
          </a:bodyPr>
          <a:lstStyle/>
          <a:p>
            <a:r>
              <a:rPr lang="en-US" dirty="0" smtClean="0"/>
              <a:t>Highly portable service mesh</a:t>
            </a:r>
          </a:p>
          <a:p>
            <a:r>
              <a:rPr lang="en-US" dirty="0" smtClean="0"/>
              <a:t>Built using exchangeable components like envoy, pilot, mixer</a:t>
            </a:r>
          </a:p>
          <a:p>
            <a:pPr lvl="1"/>
            <a:r>
              <a:rPr lang="en-US" dirty="0" smtClean="0"/>
              <a:t>Envoy (from </a:t>
            </a:r>
            <a:r>
              <a:rPr lang="en-US" dirty="0" err="1" smtClean="0"/>
              <a:t>lyft</a:t>
            </a:r>
            <a:r>
              <a:rPr lang="en-US" dirty="0"/>
              <a:t>) - L7 </a:t>
            </a:r>
            <a:r>
              <a:rPr lang="en-US" dirty="0" smtClean="0"/>
              <a:t>proxy</a:t>
            </a:r>
          </a:p>
          <a:p>
            <a:pPr lvl="1"/>
            <a:r>
              <a:rPr lang="en-US" dirty="0" smtClean="0"/>
              <a:t>Pilot </a:t>
            </a:r>
            <a:r>
              <a:rPr lang="mr-IN" dirty="0" smtClean="0"/>
              <a:t>–</a:t>
            </a:r>
            <a:r>
              <a:rPr lang="en-US" dirty="0" smtClean="0"/>
              <a:t> Manages the lifecycle of the Envoy Instances </a:t>
            </a:r>
          </a:p>
          <a:p>
            <a:pPr lvl="1"/>
            <a:r>
              <a:rPr lang="en-US" dirty="0" smtClean="0"/>
              <a:t>Mixer - </a:t>
            </a:r>
            <a:r>
              <a:rPr lang="en-US" dirty="0"/>
              <a:t>Abstraction layer for the state of the service </a:t>
            </a:r>
            <a:r>
              <a:rPr lang="en-US" dirty="0" smtClean="0"/>
              <a:t>below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0" y="2628900"/>
            <a:ext cx="1176403" cy="1752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900" y="2800350"/>
            <a:ext cx="1885161" cy="1409700"/>
          </a:xfrm>
          <a:prstGeom prst="rect">
            <a:avLst/>
          </a:prstGeom>
        </p:spPr>
      </p:pic>
      <p:sp>
        <p:nvSpPr>
          <p:cNvPr id="8" name="TextBox 7"/>
          <p:cNvSpPr txBox="1"/>
          <p:nvPr/>
        </p:nvSpPr>
        <p:spPr>
          <a:xfrm>
            <a:off x="9093200" y="3251200"/>
            <a:ext cx="444500" cy="707886"/>
          </a:xfrm>
          <a:prstGeom prst="rect">
            <a:avLst/>
          </a:prstGeom>
          <a:noFill/>
        </p:spPr>
        <p:txBody>
          <a:bodyPr wrap="square" rtlCol="0">
            <a:spAutoFit/>
          </a:bodyPr>
          <a:lstStyle/>
          <a:p>
            <a:r>
              <a:rPr lang="en-US" sz="4000" smtClean="0"/>
              <a:t>+</a:t>
            </a:r>
            <a:endParaRPr lang="en-US" sz="4000" dirty="0"/>
          </a:p>
        </p:txBody>
      </p:sp>
    </p:spTree>
    <p:extLst>
      <p:ext uri="{BB962C8B-B14F-4D97-AF65-F5344CB8AC3E}">
        <p14:creationId xmlns:p14="http://schemas.microsoft.com/office/powerpoint/2010/main" val="702614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Tracing</a:t>
            </a:r>
            <a:endParaRPr lang="en-US" dirty="0"/>
          </a:p>
        </p:txBody>
      </p:sp>
    </p:spTree>
    <p:extLst>
      <p:ext uri="{BB962C8B-B14F-4D97-AF65-F5344CB8AC3E}">
        <p14:creationId xmlns:p14="http://schemas.microsoft.com/office/powerpoint/2010/main" val="340143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Distributed Tracing</a:t>
            </a:r>
            <a:endParaRPr lang="en-US" b="1" dirty="0"/>
          </a:p>
        </p:txBody>
      </p:sp>
      <p:sp>
        <p:nvSpPr>
          <p:cNvPr id="3" name="Content Placeholder 2"/>
          <p:cNvSpPr>
            <a:spLocks noGrp="1"/>
          </p:cNvSpPr>
          <p:nvPr>
            <p:ph idx="1"/>
          </p:nvPr>
        </p:nvSpPr>
        <p:spPr>
          <a:xfrm>
            <a:off x="838200" y="1825625"/>
            <a:ext cx="10515600" cy="2009775"/>
          </a:xfrm>
        </p:spPr>
        <p:txBody>
          <a:bodyPr/>
          <a:lstStyle/>
          <a:p>
            <a:r>
              <a:rPr lang="en-US" dirty="0" smtClean="0"/>
              <a:t>Allows you to track, analyze, and optimize your requests throughout k8s</a:t>
            </a:r>
          </a:p>
          <a:p>
            <a:r>
              <a:rPr lang="en-US" dirty="0" smtClean="0"/>
              <a:t>AWS X-Ray === Distributed Tracing</a:t>
            </a:r>
          </a:p>
          <a:p>
            <a:r>
              <a:rPr lang="en-US" dirty="0" smtClean="0"/>
              <a:t>Two common Mechanisms in Kubernetes</a:t>
            </a:r>
          </a:p>
          <a:p>
            <a:endParaRPr lang="en-US" dirty="0" smtClean="0"/>
          </a:p>
          <a:p>
            <a:endParaRPr lang="en-US" dirty="0"/>
          </a:p>
        </p:txBody>
      </p:sp>
      <p:sp>
        <p:nvSpPr>
          <p:cNvPr id="4" name="TextBox 3"/>
          <p:cNvSpPr txBox="1"/>
          <p:nvPr/>
        </p:nvSpPr>
        <p:spPr>
          <a:xfrm>
            <a:off x="2324100" y="3835400"/>
            <a:ext cx="960519" cy="461665"/>
          </a:xfrm>
          <a:prstGeom prst="rect">
            <a:avLst/>
          </a:prstGeom>
          <a:noFill/>
        </p:spPr>
        <p:txBody>
          <a:bodyPr wrap="none" rtlCol="0">
            <a:spAutoFit/>
          </a:bodyPr>
          <a:lstStyle/>
          <a:p>
            <a:r>
              <a:rPr lang="en-US" sz="2400" b="1" dirty="0" err="1" smtClean="0"/>
              <a:t>Zipkin</a:t>
            </a:r>
            <a:endParaRPr lang="en-US" sz="2400" b="1" dirty="0"/>
          </a:p>
        </p:txBody>
      </p:sp>
      <p:sp>
        <p:nvSpPr>
          <p:cNvPr id="5" name="TextBox 4"/>
          <p:cNvSpPr txBox="1"/>
          <p:nvPr/>
        </p:nvSpPr>
        <p:spPr>
          <a:xfrm>
            <a:off x="8204200" y="3835400"/>
            <a:ext cx="1002326" cy="461665"/>
          </a:xfrm>
          <a:prstGeom prst="rect">
            <a:avLst/>
          </a:prstGeom>
          <a:noFill/>
        </p:spPr>
        <p:txBody>
          <a:bodyPr wrap="none" rtlCol="0">
            <a:spAutoFit/>
          </a:bodyPr>
          <a:lstStyle/>
          <a:p>
            <a:r>
              <a:rPr lang="en-US" sz="2400" b="1" dirty="0" smtClean="0"/>
              <a:t>Jaeger</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726" y="4330700"/>
            <a:ext cx="1603274" cy="1701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218" y="4600575"/>
            <a:ext cx="2138281" cy="1272277"/>
          </a:xfrm>
          <a:prstGeom prst="rect">
            <a:avLst/>
          </a:prstGeom>
        </p:spPr>
      </p:pic>
    </p:spTree>
    <p:extLst>
      <p:ext uri="{BB962C8B-B14F-4D97-AF65-F5344CB8AC3E}">
        <p14:creationId xmlns:p14="http://schemas.microsoft.com/office/powerpoint/2010/main" val="182873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Distributed Tracing | </a:t>
            </a:r>
            <a:r>
              <a:rPr lang="en-US" b="1" dirty="0" err="1" smtClean="0"/>
              <a:t>Zipkin</a:t>
            </a:r>
            <a:endParaRPr lang="en-US" dirty="0"/>
          </a:p>
        </p:txBody>
      </p:sp>
      <p:sp>
        <p:nvSpPr>
          <p:cNvPr id="3" name="Content Placeholder 2"/>
          <p:cNvSpPr>
            <a:spLocks noGrp="1"/>
          </p:cNvSpPr>
          <p:nvPr>
            <p:ph idx="1"/>
          </p:nvPr>
        </p:nvSpPr>
        <p:spPr>
          <a:xfrm>
            <a:off x="838200" y="1825625"/>
            <a:ext cx="6146800" cy="4351338"/>
          </a:xfrm>
        </p:spPr>
        <p:txBody>
          <a:bodyPr/>
          <a:lstStyle/>
          <a:p>
            <a:r>
              <a:rPr lang="en-US" dirty="0" smtClean="0"/>
              <a:t>Built toward </a:t>
            </a:r>
            <a:r>
              <a:rPr lang="en-US" dirty="0" err="1" smtClean="0"/>
              <a:t>OpenTracing</a:t>
            </a:r>
            <a:r>
              <a:rPr lang="en-US" dirty="0" smtClean="0"/>
              <a:t> Standards</a:t>
            </a:r>
          </a:p>
          <a:p>
            <a:r>
              <a:rPr lang="en-US" dirty="0" smtClean="0"/>
              <a:t>Deployable with </a:t>
            </a:r>
            <a:r>
              <a:rPr lang="en-US" dirty="0" err="1" smtClean="0"/>
              <a:t>linkerd</a:t>
            </a:r>
            <a:r>
              <a:rPr lang="en-US" dirty="0" smtClean="0"/>
              <a:t> or </a:t>
            </a:r>
            <a:r>
              <a:rPr lang="en-US" dirty="0" err="1" smtClean="0"/>
              <a:t>istio</a:t>
            </a:r>
            <a:endParaRPr lang="en-US" dirty="0" smtClean="0"/>
          </a:p>
          <a:p>
            <a:r>
              <a:rPr lang="en-US" dirty="0" smtClean="0"/>
              <a:t>Uses client libraries and service mesh backend to record response times</a:t>
            </a:r>
          </a:p>
          <a:p>
            <a:r>
              <a:rPr lang="en-US" dirty="0" smtClean="0"/>
              <a:t>Allows you to visualize and analyze where there are discrepancies in your architecture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0" y="2120346"/>
            <a:ext cx="4851399" cy="2148351"/>
          </a:xfrm>
          <a:prstGeom prst="rect">
            <a:avLst/>
          </a:prstGeom>
        </p:spPr>
      </p:pic>
    </p:spTree>
    <p:extLst>
      <p:ext uri="{BB962C8B-B14F-4D97-AF65-F5344CB8AC3E}">
        <p14:creationId xmlns:p14="http://schemas.microsoft.com/office/powerpoint/2010/main" val="512168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Distributed Tracing | Jaeger</a:t>
            </a:r>
            <a:endParaRPr lang="en-US" dirty="0"/>
          </a:p>
        </p:txBody>
      </p:sp>
      <p:sp>
        <p:nvSpPr>
          <p:cNvPr id="3" name="Content Placeholder 2"/>
          <p:cNvSpPr>
            <a:spLocks noGrp="1"/>
          </p:cNvSpPr>
          <p:nvPr>
            <p:ph idx="1"/>
          </p:nvPr>
        </p:nvSpPr>
        <p:spPr>
          <a:xfrm>
            <a:off x="838200" y="1825625"/>
            <a:ext cx="6146800" cy="4351338"/>
          </a:xfrm>
        </p:spPr>
        <p:txBody>
          <a:bodyPr/>
          <a:lstStyle/>
          <a:p>
            <a:r>
              <a:rPr lang="en-US" dirty="0" smtClean="0"/>
              <a:t>Built for </a:t>
            </a:r>
            <a:r>
              <a:rPr lang="en-US" dirty="0" err="1" smtClean="0"/>
              <a:t>Istio</a:t>
            </a:r>
            <a:r>
              <a:rPr lang="en-US" dirty="0" smtClean="0"/>
              <a:t> </a:t>
            </a:r>
          </a:p>
          <a:p>
            <a:r>
              <a:rPr lang="en-US" dirty="0" smtClean="0"/>
              <a:t>Uses client libraries and service mesh backend to record response times</a:t>
            </a:r>
          </a:p>
          <a:p>
            <a:r>
              <a:rPr lang="en-US" dirty="0" smtClean="0"/>
              <a:t>Allows you to visualize and analyze where there are discrepancies in your architecture</a:t>
            </a:r>
          </a:p>
          <a:p>
            <a:r>
              <a:rPr lang="en-US" dirty="0" smtClean="0"/>
              <a:t>Written by Uber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100" y="2400301"/>
            <a:ext cx="4483100" cy="1898654"/>
          </a:xfrm>
          <a:prstGeom prst="rect">
            <a:avLst/>
          </a:prstGeom>
        </p:spPr>
      </p:pic>
    </p:spTree>
    <p:extLst>
      <p:ext uri="{BB962C8B-B14F-4D97-AF65-F5344CB8AC3E}">
        <p14:creationId xmlns:p14="http://schemas.microsoft.com/office/powerpoint/2010/main" val="904698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ods: colocated group of containers that share an IP, namespace, storage volume…"/>
          <p:cNvSpPr txBox="1">
            <a:spLocks noGrp="1"/>
          </p:cNvSpPr>
          <p:nvPr>
            <p:ph type="body" sz="half" idx="1"/>
          </p:nvPr>
        </p:nvSpPr>
        <p:spPr>
          <a:xfrm>
            <a:off x="844552" y="982133"/>
            <a:ext cx="6915331" cy="5240867"/>
          </a:xfrm>
          <a:prstGeom prst="rect">
            <a:avLst/>
          </a:prstGeom>
        </p:spPr>
        <p:txBody>
          <a:bodyPr>
            <a:noAutofit/>
          </a:bodyPr>
          <a:lstStyle/>
          <a:p>
            <a:pPr marL="113152" indent="-113152" defTabSz="408602">
              <a:spcBef>
                <a:spcPts val="751"/>
              </a:spcBef>
              <a:defRPr sz="5148"/>
            </a:pPr>
            <a:r>
              <a:rPr sz="3000" b="1" dirty="0">
                <a:latin typeface="Calibri" charset="0"/>
                <a:ea typeface="Calibri" charset="0"/>
                <a:cs typeface="Calibri" charset="0"/>
                <a:sym typeface="Helvetica"/>
              </a:rPr>
              <a:t>Pods</a:t>
            </a:r>
            <a:r>
              <a:rPr sz="3000" dirty="0">
                <a:latin typeface="Calibri" charset="0"/>
                <a:ea typeface="Calibri" charset="0"/>
                <a:cs typeface="Calibri" charset="0"/>
              </a:rPr>
              <a:t>: colocated group of containers that share an IP, namespace, storage volume</a:t>
            </a:r>
          </a:p>
          <a:p>
            <a:pPr marL="113152" indent="-113152" defTabSz="408602">
              <a:spcBef>
                <a:spcPts val="751"/>
              </a:spcBef>
              <a:defRPr sz="5148"/>
            </a:pPr>
            <a:r>
              <a:rPr sz="3000" b="1" dirty="0">
                <a:latin typeface="Calibri" charset="0"/>
                <a:ea typeface="Calibri" charset="0"/>
                <a:cs typeface="Calibri" charset="0"/>
                <a:sym typeface="Helvetica"/>
              </a:rPr>
              <a:t>Service</a:t>
            </a:r>
            <a:r>
              <a:rPr sz="3000" dirty="0">
                <a:latin typeface="Calibri" charset="0"/>
                <a:ea typeface="Calibri" charset="0"/>
                <a:cs typeface="Calibri" charset="0"/>
              </a:rPr>
              <a:t>: Single, stable name for a set of pods, also acts as LB</a:t>
            </a:r>
            <a:endParaRPr lang="en-US" sz="3000" dirty="0">
              <a:latin typeface="Calibri" charset="0"/>
              <a:ea typeface="Calibri" charset="0"/>
              <a:cs typeface="Calibri" charset="0"/>
            </a:endParaRPr>
          </a:p>
          <a:p>
            <a:pPr marL="113152" indent="-113152" defTabSz="408602">
              <a:spcBef>
                <a:spcPts val="751"/>
              </a:spcBef>
              <a:defRPr sz="5148"/>
            </a:pPr>
            <a:r>
              <a:rPr lang="en-US" sz="3000" b="1" dirty="0">
                <a:latin typeface="Calibri" charset="0"/>
                <a:ea typeface="Calibri" charset="0"/>
                <a:cs typeface="Calibri" charset="0"/>
                <a:sym typeface="Helvetica"/>
              </a:rPr>
              <a:t>Replication Set</a:t>
            </a:r>
            <a:r>
              <a:rPr lang="en-US" sz="3000" dirty="0">
                <a:latin typeface="Calibri" charset="0"/>
                <a:ea typeface="Calibri" charset="0"/>
                <a:cs typeface="Calibri" charset="0"/>
              </a:rPr>
              <a:t>: manages the lifecycle of pods and ensures specified number are running</a:t>
            </a:r>
            <a:endParaRPr sz="3000" dirty="0">
              <a:latin typeface="Calibri" charset="0"/>
              <a:ea typeface="Calibri" charset="0"/>
              <a:cs typeface="Calibri" charset="0"/>
            </a:endParaRPr>
          </a:p>
          <a:p>
            <a:pPr marL="113152" indent="-113152" defTabSz="408602">
              <a:spcBef>
                <a:spcPts val="751"/>
              </a:spcBef>
              <a:defRPr sz="5148"/>
            </a:pPr>
            <a:r>
              <a:rPr sz="3000" b="1" dirty="0">
                <a:latin typeface="Calibri" charset="0"/>
                <a:ea typeface="Calibri" charset="0"/>
                <a:cs typeface="Calibri" charset="0"/>
                <a:sym typeface="Helvetica"/>
              </a:rPr>
              <a:t>Label</a:t>
            </a:r>
            <a:r>
              <a:rPr sz="3000" dirty="0">
                <a:latin typeface="Calibri" charset="0"/>
                <a:ea typeface="Calibri" charset="0"/>
                <a:cs typeface="Calibri" charset="0"/>
              </a:rPr>
              <a:t>: used to organize and select group of objects</a:t>
            </a:r>
          </a:p>
        </p:txBody>
      </p:sp>
      <p:sp>
        <p:nvSpPr>
          <p:cNvPr id="117" name="Slide Number"/>
          <p:cNvSpPr txBox="1">
            <a:spLocks noGrp="1"/>
          </p:cNvSpPr>
          <p:nvPr>
            <p:ph type="sldNum" sz="quarter" idx="2"/>
          </p:nvPr>
        </p:nvSpPr>
        <p:spPr>
          <a:xfrm>
            <a:off x="10991189" y="6369053"/>
            <a:ext cx="240451" cy="225703"/>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solidFill>
                  <a:srgbClr val="474746"/>
                </a:solidFill>
              </a:rPr>
              <a:pPr/>
              <a:t>5</a:t>
            </a:fld>
            <a:endParaRPr>
              <a:solidFill>
                <a:srgbClr val="474746"/>
              </a:solidFill>
            </a:endParaRPr>
          </a:p>
        </p:txBody>
      </p:sp>
      <p:grpSp>
        <p:nvGrpSpPr>
          <p:cNvPr id="9" name="Group 8"/>
          <p:cNvGrpSpPr/>
          <p:nvPr/>
        </p:nvGrpSpPr>
        <p:grpSpPr>
          <a:xfrm>
            <a:off x="8303016" y="1103666"/>
            <a:ext cx="3452471" cy="1662111"/>
            <a:chOff x="7585189" y="1628596"/>
            <a:chExt cx="4840882" cy="2390950"/>
          </a:xfrm>
        </p:grpSpPr>
        <p:sp>
          <p:nvSpPr>
            <p:cNvPr id="130" name="Node"/>
            <p:cNvSpPr/>
            <p:nvPr/>
          </p:nvSpPr>
          <p:spPr>
            <a:xfrm>
              <a:off x="7585189" y="1628596"/>
              <a:ext cx="3603368" cy="1676644"/>
            </a:xfrm>
            <a:prstGeom prst="rect">
              <a:avLst/>
            </a:prstGeom>
            <a:solidFill>
              <a:schemeClr val="accent3"/>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lstStyle>
              <a:lvl1pPr algn="r" defTabSz="584200">
                <a:defRPr sz="3200" b="1">
                  <a:solidFill>
                    <a:srgbClr val="FFFFFF"/>
                  </a:solidFill>
                  <a:latin typeface="Helvetica"/>
                  <a:ea typeface="Helvetica"/>
                  <a:cs typeface="Helvetica"/>
                  <a:sym typeface="Helvetica"/>
                </a:defRPr>
              </a:lvl1pPr>
            </a:lstStyle>
            <a:p>
              <a:pPr hangingPunct="0"/>
              <a:r>
                <a:rPr sz="1600" kern="0" dirty="0"/>
                <a:t>Node</a:t>
              </a:r>
            </a:p>
          </p:txBody>
        </p:sp>
        <p:sp>
          <p:nvSpPr>
            <p:cNvPr id="131" name="Docker"/>
            <p:cNvSpPr/>
            <p:nvPr/>
          </p:nvSpPr>
          <p:spPr>
            <a:xfrm>
              <a:off x="7794224" y="2037143"/>
              <a:ext cx="3185297" cy="1145250"/>
            </a:xfrm>
            <a:prstGeom prst="rect">
              <a:avLst/>
            </a:prstGeom>
            <a:solidFill>
              <a:schemeClr val="accent1">
                <a:hueOff val="47394"/>
                <a:satOff val="-25753"/>
                <a:lumOff val="-7544"/>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25400" tIns="25400" rIns="25400" bIns="25400"/>
            <a:lstStyle>
              <a:lvl1pPr algn="r">
                <a:defRPr sz="2400" b="1">
                  <a:solidFill>
                    <a:srgbClr val="FFFFFF"/>
                  </a:solidFill>
                  <a:latin typeface="Helvetica"/>
                  <a:ea typeface="Helvetica"/>
                  <a:cs typeface="Helvetica"/>
                  <a:sym typeface="Helvetica"/>
                </a:defRPr>
              </a:lvl1pPr>
            </a:lstStyle>
            <a:p>
              <a:pPr defTabSz="412730" hangingPunct="0"/>
              <a:r>
                <a:rPr sz="1200" kern="0"/>
                <a:t>Docker</a:t>
              </a:r>
            </a:p>
          </p:txBody>
        </p:sp>
        <p:sp>
          <p:nvSpPr>
            <p:cNvPr id="132" name="Rectangle"/>
            <p:cNvSpPr/>
            <p:nvPr/>
          </p:nvSpPr>
          <p:spPr>
            <a:xfrm>
              <a:off x="7893132" y="2369405"/>
              <a:ext cx="752013" cy="647701"/>
            </a:xfrm>
            <a:prstGeom prst="rect">
              <a:avLst/>
            </a:prstGeom>
            <a:solidFill>
              <a:schemeClr val="accent4"/>
            </a:solidFill>
            <a:ln w="12700">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3" name="Rectangle"/>
            <p:cNvSpPr/>
            <p:nvPr/>
          </p:nvSpPr>
          <p:spPr>
            <a:xfrm>
              <a:off x="8783713" y="2376612"/>
              <a:ext cx="815811" cy="635001"/>
            </a:xfrm>
            <a:prstGeom prst="rect">
              <a:avLst/>
            </a:prstGeom>
            <a:solidFill>
              <a:schemeClr val="accent4"/>
            </a:solidFill>
            <a:ln w="12700">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4" name="Rectangle"/>
            <p:cNvSpPr/>
            <p:nvPr/>
          </p:nvSpPr>
          <p:spPr>
            <a:xfrm>
              <a:off x="7958849" y="2471845"/>
              <a:ext cx="310970" cy="275845"/>
            </a:xfrm>
            <a:prstGeom prst="rect">
              <a:avLst/>
            </a:prstGeom>
            <a:solidFill>
              <a:schemeClr val="accent2"/>
            </a:solidFill>
            <a:ln w="25400">
              <a:solidFill>
                <a:srgbClr val="000000"/>
              </a:solidFill>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5" name="Rectangle"/>
            <p:cNvSpPr/>
            <p:nvPr/>
          </p:nvSpPr>
          <p:spPr>
            <a:xfrm>
              <a:off x="8313332" y="2701995"/>
              <a:ext cx="310970" cy="244730"/>
            </a:xfrm>
            <a:prstGeom prst="rect">
              <a:avLst/>
            </a:prstGeom>
            <a:solidFill>
              <a:schemeClr val="accent2"/>
            </a:solidFill>
            <a:ln w="25400">
              <a:solidFill>
                <a:srgbClr val="000000"/>
              </a:solidFill>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6" name="Rectangle"/>
            <p:cNvSpPr/>
            <p:nvPr/>
          </p:nvSpPr>
          <p:spPr>
            <a:xfrm>
              <a:off x="8991485" y="2503952"/>
              <a:ext cx="400267" cy="307238"/>
            </a:xfrm>
            <a:prstGeom prst="rect">
              <a:avLst/>
            </a:prstGeom>
            <a:solidFill>
              <a:schemeClr val="accent2"/>
            </a:solidFill>
            <a:ln w="25400">
              <a:solidFill>
                <a:srgbClr val="000000"/>
              </a:solidFill>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7" name="Rectangle"/>
            <p:cNvSpPr/>
            <p:nvPr/>
          </p:nvSpPr>
          <p:spPr>
            <a:xfrm>
              <a:off x="9750699" y="2363126"/>
              <a:ext cx="741238" cy="647701"/>
            </a:xfrm>
            <a:prstGeom prst="rect">
              <a:avLst/>
            </a:prstGeom>
            <a:solidFill>
              <a:schemeClr val="accent4"/>
            </a:solidFill>
            <a:ln w="12700">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8" name="Rectangle"/>
            <p:cNvSpPr/>
            <p:nvPr/>
          </p:nvSpPr>
          <p:spPr>
            <a:xfrm>
              <a:off x="9864034" y="2457158"/>
              <a:ext cx="400267" cy="307238"/>
            </a:xfrm>
            <a:prstGeom prst="rect">
              <a:avLst/>
            </a:prstGeom>
            <a:solidFill>
              <a:schemeClr val="accent2"/>
            </a:solidFill>
            <a:ln w="25400">
              <a:solidFill>
                <a:srgbClr val="000000"/>
              </a:solidFill>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39" name="Rectangle"/>
            <p:cNvSpPr/>
            <p:nvPr/>
          </p:nvSpPr>
          <p:spPr>
            <a:xfrm>
              <a:off x="9927534" y="2520658"/>
              <a:ext cx="400267" cy="307238"/>
            </a:xfrm>
            <a:prstGeom prst="rect">
              <a:avLst/>
            </a:prstGeom>
            <a:solidFill>
              <a:schemeClr val="accent2"/>
            </a:solidFill>
            <a:ln w="25400">
              <a:solidFill>
                <a:srgbClr val="000000"/>
              </a:solidFill>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40" name="Rectangle"/>
            <p:cNvSpPr/>
            <p:nvPr/>
          </p:nvSpPr>
          <p:spPr>
            <a:xfrm>
              <a:off x="9991034" y="2584158"/>
              <a:ext cx="400267" cy="307238"/>
            </a:xfrm>
            <a:prstGeom prst="rect">
              <a:avLst/>
            </a:prstGeom>
            <a:solidFill>
              <a:schemeClr val="accent2"/>
            </a:solidFill>
            <a:ln w="25400">
              <a:solidFill>
                <a:srgbClr val="000000"/>
              </a:solidFill>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3200">
                  <a:solidFill>
                    <a:srgbClr val="FFFFFF"/>
                  </a:solidFill>
                </a:defRPr>
              </a:pPr>
              <a:endParaRPr sz="1600" kern="0">
                <a:solidFill>
                  <a:srgbClr val="FFFFFF"/>
                </a:solidFill>
                <a:sym typeface="Helvetica Light"/>
              </a:endParaRPr>
            </a:p>
          </p:txBody>
        </p:sp>
        <p:sp>
          <p:nvSpPr>
            <p:cNvPr id="141" name="Pod"/>
            <p:cNvSpPr txBox="1"/>
            <p:nvPr/>
          </p:nvSpPr>
          <p:spPr>
            <a:xfrm>
              <a:off x="11312153" y="2215801"/>
              <a:ext cx="712505" cy="502231"/>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600" b="1">
                  <a:latin typeface="Helvetica"/>
                  <a:ea typeface="Helvetica"/>
                  <a:cs typeface="Helvetica"/>
                  <a:sym typeface="Helvetica"/>
                </a:defRPr>
              </a:lvl1pPr>
            </a:lstStyle>
            <a:p>
              <a:pPr algn="ctr" hangingPunct="0"/>
              <a:r>
                <a:rPr sz="1800" kern="0">
                  <a:solidFill>
                    <a:srgbClr val="000000"/>
                  </a:solidFill>
                </a:rPr>
                <a:t>Pod</a:t>
              </a:r>
            </a:p>
          </p:txBody>
        </p:sp>
        <p:sp>
          <p:nvSpPr>
            <p:cNvPr id="142" name="Containers"/>
            <p:cNvSpPr txBox="1"/>
            <p:nvPr/>
          </p:nvSpPr>
          <p:spPr>
            <a:xfrm>
              <a:off x="10634693" y="3517315"/>
              <a:ext cx="1791378" cy="502231"/>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600" b="1">
                  <a:latin typeface="Helvetica"/>
                  <a:ea typeface="Helvetica"/>
                  <a:cs typeface="Helvetica"/>
                  <a:sym typeface="Helvetica"/>
                </a:defRPr>
              </a:lvl1pPr>
            </a:lstStyle>
            <a:p>
              <a:pPr algn="ctr" hangingPunct="0"/>
              <a:r>
                <a:rPr sz="1800" kern="0" dirty="0">
                  <a:solidFill>
                    <a:srgbClr val="000000"/>
                  </a:solidFill>
                </a:rPr>
                <a:t>Containers</a:t>
              </a:r>
            </a:p>
          </p:txBody>
        </p:sp>
        <p:cxnSp>
          <p:nvCxnSpPr>
            <p:cNvPr id="143" name="Connection Line"/>
            <p:cNvCxnSpPr>
              <a:endCxn id="142" idx="0"/>
            </p:cNvCxnSpPr>
            <p:nvPr/>
          </p:nvCxnSpPr>
          <p:spPr>
            <a:xfrm>
              <a:off x="10191169" y="2764397"/>
              <a:ext cx="1339213" cy="752918"/>
            </a:xfrm>
            <a:prstGeom prst="straightConnector1">
              <a:avLst/>
            </a:prstGeom>
            <a:ln w="50800">
              <a:solidFill>
                <a:srgbClr val="000000"/>
              </a:solidFill>
              <a:miter lim="400000"/>
              <a:headEnd type="triangle"/>
            </a:ln>
          </p:spPr>
        </p:cxnSp>
        <p:cxnSp>
          <p:nvCxnSpPr>
            <p:cNvPr id="144" name="Connection Line"/>
            <p:cNvCxnSpPr>
              <a:stCxn id="140" idx="3"/>
              <a:endCxn id="141" idx="1"/>
            </p:cNvCxnSpPr>
            <p:nvPr/>
          </p:nvCxnSpPr>
          <p:spPr>
            <a:xfrm flipV="1">
              <a:off x="10391302" y="2466918"/>
              <a:ext cx="920851" cy="270860"/>
            </a:xfrm>
            <a:prstGeom prst="straightConnector1">
              <a:avLst/>
            </a:prstGeom>
            <a:ln w="50800">
              <a:solidFill>
                <a:srgbClr val="000000"/>
              </a:solidFill>
              <a:miter lim="400000"/>
              <a:headEnd type="triangle"/>
            </a:ln>
          </p:spPr>
        </p:cxnSp>
      </p:grpSp>
      <p:grpSp>
        <p:nvGrpSpPr>
          <p:cNvPr id="10" name="Group 9"/>
          <p:cNvGrpSpPr/>
          <p:nvPr/>
        </p:nvGrpSpPr>
        <p:grpSpPr>
          <a:xfrm>
            <a:off x="8580278" y="4344284"/>
            <a:ext cx="2076465" cy="2038357"/>
            <a:chOff x="7826408" y="3596186"/>
            <a:chExt cx="2905869" cy="2836371"/>
          </a:xfrm>
        </p:grpSpPr>
        <p:sp>
          <p:nvSpPr>
            <p:cNvPr id="118" name="Rectangle"/>
            <p:cNvSpPr/>
            <p:nvPr/>
          </p:nvSpPr>
          <p:spPr>
            <a:xfrm>
              <a:off x="7826408" y="5443726"/>
              <a:ext cx="2905869" cy="988831"/>
            </a:xfrm>
            <a:prstGeom prst="rect">
              <a:avLst/>
            </a:prstGeom>
            <a:ln w="50800">
              <a:solidFill>
                <a:schemeClr val="accent5"/>
              </a:solidFill>
              <a:custDash>
                <a:ds d="600000" sp="600000"/>
              </a:custDash>
              <a:miter lim="400000"/>
            </a:ln>
          </p:spPr>
          <p:txBody>
            <a:bodyPr lIns="25400" tIns="25400" rIns="25400" bIns="25400" anchor="ctr"/>
            <a:lstStyle/>
            <a:p>
              <a:pPr algn="ctr" defTabSz="412730" hangingPunct="0">
                <a:defRPr sz="3200">
                  <a:solidFill>
                    <a:srgbClr val="FFFFFF"/>
                  </a:solidFill>
                </a:defRPr>
              </a:pPr>
              <a:endParaRPr sz="1600" kern="0">
                <a:solidFill>
                  <a:srgbClr val="FFFFFF"/>
                </a:solidFill>
                <a:sym typeface="Helvetica Light"/>
              </a:endParaRPr>
            </a:p>
          </p:txBody>
        </p:sp>
        <p:sp>
          <p:nvSpPr>
            <p:cNvPr id="119" name="Rectangle"/>
            <p:cNvSpPr/>
            <p:nvPr/>
          </p:nvSpPr>
          <p:spPr>
            <a:xfrm>
              <a:off x="8002667" y="5582353"/>
              <a:ext cx="1167646" cy="711578"/>
            </a:xfrm>
            <a:prstGeom prst="rect">
              <a:avLst/>
            </a:prstGeom>
            <a:solidFill>
              <a:schemeClr val="accent4"/>
            </a:solidFill>
            <a:ln w="12700">
              <a:miter lim="400000"/>
            </a:ln>
            <a:effectLst>
              <a:outerShdw blurRad="50800" dist="25400" dir="5400000" rotWithShape="0">
                <a:srgbClr val="000000">
                  <a:alpha val="50000"/>
                </a:srgbClr>
              </a:outerShdw>
            </a:effectLst>
          </p:spPr>
          <p:txBody>
            <a:bodyPr lIns="35719" tIns="35719" rIns="35719" bIns="35719" anchor="b"/>
            <a:lstStyle/>
            <a:p>
              <a:pPr algn="ctr" defTabSz="292086" hangingPunct="0">
                <a:defRPr sz="3200" b="1">
                  <a:solidFill>
                    <a:srgbClr val="FFFFFF"/>
                  </a:solidFill>
                  <a:latin typeface="Helvetica"/>
                  <a:ea typeface="Helvetica"/>
                  <a:cs typeface="Helvetica"/>
                  <a:sym typeface="Helvetica"/>
                </a:defRPr>
              </a:pPr>
              <a:endParaRPr sz="1600" b="1" kern="0">
                <a:solidFill>
                  <a:srgbClr val="FFFFFF"/>
                </a:solidFill>
                <a:latin typeface="Helvetica"/>
                <a:ea typeface="Helvetica"/>
                <a:cs typeface="Helvetica"/>
                <a:sym typeface="Helvetica"/>
              </a:endParaRPr>
            </a:p>
          </p:txBody>
        </p:sp>
        <p:sp>
          <p:nvSpPr>
            <p:cNvPr id="120" name="Rectangle"/>
            <p:cNvSpPr/>
            <p:nvPr/>
          </p:nvSpPr>
          <p:spPr>
            <a:xfrm>
              <a:off x="8166996" y="5705609"/>
              <a:ext cx="838986" cy="476448"/>
            </a:xfrm>
            <a:prstGeom prst="rect">
              <a:avLst/>
            </a:prstGeom>
            <a:solidFill>
              <a:schemeClr val="accent2"/>
            </a:solidFill>
            <a:ln w="12700">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2100" b="1">
                  <a:solidFill>
                    <a:srgbClr val="FFFFFF"/>
                  </a:solidFill>
                  <a:latin typeface="Helvetica"/>
                  <a:ea typeface="Helvetica"/>
                  <a:cs typeface="Helvetica"/>
                  <a:sym typeface="Helvetica"/>
                </a:defRPr>
              </a:pPr>
              <a:endParaRPr sz="1051" b="1" kern="0">
                <a:solidFill>
                  <a:srgbClr val="FFFFFF"/>
                </a:solidFill>
                <a:latin typeface="Helvetica"/>
                <a:ea typeface="Helvetica"/>
                <a:cs typeface="Helvetica"/>
                <a:sym typeface="Helvetica"/>
              </a:endParaRPr>
            </a:p>
          </p:txBody>
        </p:sp>
        <p:sp>
          <p:nvSpPr>
            <p:cNvPr id="121" name="Rectangle"/>
            <p:cNvSpPr/>
            <p:nvPr/>
          </p:nvSpPr>
          <p:spPr>
            <a:xfrm>
              <a:off x="9388372" y="5582353"/>
              <a:ext cx="1167646" cy="711578"/>
            </a:xfrm>
            <a:prstGeom prst="rect">
              <a:avLst/>
            </a:prstGeom>
            <a:solidFill>
              <a:schemeClr val="accent4"/>
            </a:solidFill>
            <a:ln w="12700">
              <a:miter lim="400000"/>
            </a:ln>
            <a:effectLst>
              <a:outerShdw blurRad="50800" dist="25400" dir="5400000" rotWithShape="0">
                <a:srgbClr val="000000">
                  <a:alpha val="50000"/>
                </a:srgbClr>
              </a:outerShdw>
            </a:effectLst>
          </p:spPr>
          <p:txBody>
            <a:bodyPr lIns="35719" tIns="35719" rIns="35719" bIns="35719" anchor="b"/>
            <a:lstStyle/>
            <a:p>
              <a:pPr algn="ctr" defTabSz="292086" hangingPunct="0">
                <a:defRPr sz="3200" b="1">
                  <a:solidFill>
                    <a:srgbClr val="FFFFFF"/>
                  </a:solidFill>
                  <a:latin typeface="Helvetica"/>
                  <a:ea typeface="Helvetica"/>
                  <a:cs typeface="Helvetica"/>
                  <a:sym typeface="Helvetica"/>
                </a:defRPr>
              </a:pPr>
              <a:endParaRPr sz="1600" b="1" kern="0">
                <a:solidFill>
                  <a:srgbClr val="FFFFFF"/>
                </a:solidFill>
                <a:latin typeface="Helvetica"/>
                <a:ea typeface="Helvetica"/>
                <a:cs typeface="Helvetica"/>
                <a:sym typeface="Helvetica"/>
              </a:endParaRPr>
            </a:p>
          </p:txBody>
        </p:sp>
        <p:sp>
          <p:nvSpPr>
            <p:cNvPr id="122" name="Rectangle"/>
            <p:cNvSpPr/>
            <p:nvPr/>
          </p:nvSpPr>
          <p:spPr>
            <a:xfrm>
              <a:off x="9552701" y="5705609"/>
              <a:ext cx="838986" cy="476448"/>
            </a:xfrm>
            <a:prstGeom prst="rect">
              <a:avLst/>
            </a:prstGeom>
            <a:solidFill>
              <a:schemeClr val="accent2"/>
            </a:solidFill>
            <a:ln w="12700">
              <a:miter lim="400000"/>
            </a:ln>
            <a:effectLst>
              <a:outerShdw blurRad="50800" dist="25400" dir="5400000" rotWithShape="0">
                <a:srgbClr val="000000">
                  <a:alpha val="50000"/>
                </a:srgbClr>
              </a:outerShdw>
            </a:effectLst>
          </p:spPr>
          <p:txBody>
            <a:bodyPr lIns="35719" tIns="35719" rIns="35719" bIns="35719" anchor="ctr"/>
            <a:lstStyle/>
            <a:p>
              <a:pPr algn="ctr" defTabSz="292086" hangingPunct="0">
                <a:defRPr sz="2200" b="1">
                  <a:solidFill>
                    <a:srgbClr val="FFFFFF"/>
                  </a:solidFill>
                  <a:latin typeface="Helvetica"/>
                  <a:ea typeface="Helvetica"/>
                  <a:cs typeface="Helvetica"/>
                  <a:sym typeface="Helvetica"/>
                </a:defRPr>
              </a:pPr>
              <a:endParaRPr sz="1100" b="1" kern="0">
                <a:solidFill>
                  <a:srgbClr val="FFFFFF"/>
                </a:solidFill>
                <a:latin typeface="Helvetica"/>
                <a:ea typeface="Helvetica"/>
                <a:cs typeface="Helvetica"/>
                <a:sym typeface="Helvetica"/>
              </a:endParaRPr>
            </a:p>
          </p:txBody>
        </p:sp>
        <p:sp>
          <p:nvSpPr>
            <p:cNvPr id="123" name="“web”"/>
            <p:cNvSpPr/>
            <p:nvPr/>
          </p:nvSpPr>
          <p:spPr>
            <a:xfrm>
              <a:off x="8226432" y="3596186"/>
              <a:ext cx="2105821" cy="601986"/>
            </a:xfrm>
            <a:prstGeom prst="rect">
              <a:avLst/>
            </a:prstGeom>
            <a:solidFill>
              <a:schemeClr val="accent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9" tIns="35719" rIns="35719" bIns="35719" anchor="ctr"/>
            <a:lstStyle>
              <a:lvl1pPr defTabSz="584200">
                <a:defRPr sz="3200" b="1">
                  <a:solidFill>
                    <a:srgbClr val="FFFFFF"/>
                  </a:solidFill>
                  <a:latin typeface="Helvetica"/>
                  <a:ea typeface="Helvetica"/>
                  <a:cs typeface="Helvetica"/>
                  <a:sym typeface="Helvetica"/>
                </a:defRPr>
              </a:lvl1pPr>
            </a:lstStyle>
            <a:p>
              <a:pPr algn="ctr" hangingPunct="0"/>
              <a:r>
                <a:rPr sz="1600" kern="0"/>
                <a:t>“web”</a:t>
              </a:r>
            </a:p>
          </p:txBody>
        </p:sp>
        <p:sp>
          <p:nvSpPr>
            <p:cNvPr id="124" name="port 8080"/>
            <p:cNvSpPr txBox="1"/>
            <p:nvPr/>
          </p:nvSpPr>
          <p:spPr>
            <a:xfrm>
              <a:off x="8116520" y="4770850"/>
              <a:ext cx="939940" cy="32539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000" b="1">
                  <a:latin typeface="Helvetica"/>
                  <a:ea typeface="Helvetica"/>
                  <a:cs typeface="Helvetica"/>
                  <a:sym typeface="Helvetica"/>
                </a:defRPr>
              </a:lvl1pPr>
            </a:lstStyle>
            <a:p>
              <a:pPr algn="ctr" hangingPunct="0"/>
              <a:r>
                <a:rPr sz="1051" kern="0" dirty="0">
                  <a:solidFill>
                    <a:srgbClr val="000000"/>
                  </a:solidFill>
                </a:rPr>
                <a:t>port 8080</a:t>
              </a:r>
            </a:p>
          </p:txBody>
        </p:sp>
        <p:sp>
          <p:nvSpPr>
            <p:cNvPr id="125" name="port 8080"/>
            <p:cNvSpPr txBox="1"/>
            <p:nvPr/>
          </p:nvSpPr>
          <p:spPr>
            <a:xfrm>
              <a:off x="9502221" y="4770850"/>
              <a:ext cx="939940" cy="32539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000" b="1">
                  <a:latin typeface="Helvetica"/>
                  <a:ea typeface="Helvetica"/>
                  <a:cs typeface="Helvetica"/>
                  <a:sym typeface="Helvetica"/>
                </a:defRPr>
              </a:lvl1pPr>
            </a:lstStyle>
            <a:p>
              <a:pPr algn="ctr" hangingPunct="0"/>
              <a:r>
                <a:rPr sz="1051" kern="0" dirty="0">
                  <a:solidFill>
                    <a:srgbClr val="000000"/>
                  </a:solidFill>
                </a:rPr>
                <a:t>port 8080</a:t>
              </a:r>
            </a:p>
          </p:txBody>
        </p:sp>
        <p:cxnSp>
          <p:nvCxnSpPr>
            <p:cNvPr id="126" name="Connection Line"/>
            <p:cNvCxnSpPr>
              <a:stCxn id="120" idx="0"/>
              <a:endCxn id="124" idx="2"/>
            </p:cNvCxnSpPr>
            <p:nvPr/>
          </p:nvCxnSpPr>
          <p:spPr>
            <a:xfrm flipV="1">
              <a:off x="8586489" y="5096248"/>
              <a:ext cx="1" cy="609361"/>
            </a:xfrm>
            <a:prstGeom prst="straightConnector1">
              <a:avLst/>
            </a:prstGeom>
            <a:ln w="50800">
              <a:solidFill>
                <a:srgbClr val="000000"/>
              </a:solidFill>
              <a:miter lim="400000"/>
              <a:tailEnd type="triangle"/>
            </a:ln>
          </p:spPr>
        </p:cxnSp>
        <p:cxnSp>
          <p:nvCxnSpPr>
            <p:cNvPr id="127" name="Connection Line"/>
            <p:cNvCxnSpPr>
              <a:stCxn id="122" idx="0"/>
              <a:endCxn id="125" idx="2"/>
            </p:cNvCxnSpPr>
            <p:nvPr/>
          </p:nvCxnSpPr>
          <p:spPr>
            <a:xfrm flipH="1" flipV="1">
              <a:off x="9972192" y="5096248"/>
              <a:ext cx="3" cy="609361"/>
            </a:xfrm>
            <a:prstGeom prst="straightConnector1">
              <a:avLst/>
            </a:prstGeom>
            <a:ln w="50800">
              <a:solidFill>
                <a:srgbClr val="000000"/>
              </a:solidFill>
              <a:miter lim="400000"/>
              <a:tailEnd type="triangle"/>
            </a:ln>
          </p:spPr>
        </p:cxnSp>
        <p:sp>
          <p:nvSpPr>
            <p:cNvPr id="128" name="Line"/>
            <p:cNvSpPr/>
            <p:nvPr/>
          </p:nvSpPr>
          <p:spPr>
            <a:xfrm flipV="1">
              <a:off x="8535241" y="4201963"/>
              <a:ext cx="563060" cy="563060"/>
            </a:xfrm>
            <a:prstGeom prst="line">
              <a:avLst/>
            </a:prstGeom>
            <a:ln w="50800">
              <a:solidFill>
                <a:srgbClr val="000000"/>
              </a:solidFill>
              <a:miter lim="400000"/>
              <a:tailEnd type="triangle"/>
            </a:ln>
          </p:spPr>
          <p:txBody>
            <a:bodyPr lIns="35719" tIns="35719" rIns="35719" bIns="35719" anchor="ctr"/>
            <a:lstStyle/>
            <a:p>
              <a:pPr algn="ctr" defTabSz="292086" hangingPunct="0">
                <a:defRPr sz="3200"/>
              </a:pPr>
              <a:endParaRPr sz="1600" kern="0">
                <a:solidFill>
                  <a:srgbClr val="000000"/>
                </a:solidFill>
                <a:sym typeface="Helvetica Light"/>
              </a:endParaRPr>
            </a:p>
          </p:txBody>
        </p:sp>
        <p:sp>
          <p:nvSpPr>
            <p:cNvPr id="129" name="Line"/>
            <p:cNvSpPr/>
            <p:nvPr/>
          </p:nvSpPr>
          <p:spPr>
            <a:xfrm flipH="1" flipV="1">
              <a:off x="9389419" y="4201963"/>
              <a:ext cx="563060" cy="563060"/>
            </a:xfrm>
            <a:prstGeom prst="line">
              <a:avLst/>
            </a:prstGeom>
            <a:ln w="50800">
              <a:solidFill>
                <a:srgbClr val="000000"/>
              </a:solidFill>
              <a:miter lim="400000"/>
              <a:tailEnd type="triangle"/>
            </a:ln>
          </p:spPr>
          <p:txBody>
            <a:bodyPr lIns="35719" tIns="35719" rIns="35719" bIns="35719" anchor="ctr"/>
            <a:lstStyle/>
            <a:p>
              <a:pPr algn="ctr" defTabSz="292086" hangingPunct="0">
                <a:defRPr sz="3200"/>
              </a:pPr>
              <a:endParaRPr sz="1600" kern="0">
                <a:solidFill>
                  <a:srgbClr val="000000"/>
                </a:solidFill>
                <a:sym typeface="Helvetica Light"/>
              </a:endParaRPr>
            </a:p>
          </p:txBody>
        </p:sp>
        <p:pic>
          <p:nvPicPr>
            <p:cNvPr id="145" name="Image" descr="Image"/>
            <p:cNvPicPr>
              <a:picLocks noChangeAspect="1"/>
            </p:cNvPicPr>
            <p:nvPr/>
          </p:nvPicPr>
          <p:blipFill>
            <a:blip r:embed="rId3">
              <a:extLst/>
            </a:blip>
            <a:srcRect t="15332" b="20417"/>
            <a:stretch>
              <a:fillRect/>
            </a:stretch>
          </p:blipFill>
          <p:spPr>
            <a:xfrm>
              <a:off x="8273156" y="5736827"/>
              <a:ext cx="626762" cy="402700"/>
            </a:xfrm>
            <a:prstGeom prst="rect">
              <a:avLst/>
            </a:prstGeom>
            <a:ln w="12700">
              <a:miter lim="400000"/>
            </a:ln>
          </p:spPr>
        </p:pic>
        <p:pic>
          <p:nvPicPr>
            <p:cNvPr id="146" name="Image" descr="Image"/>
            <p:cNvPicPr>
              <a:picLocks noChangeAspect="1"/>
            </p:cNvPicPr>
            <p:nvPr/>
          </p:nvPicPr>
          <p:blipFill>
            <a:blip r:embed="rId3">
              <a:extLst/>
            </a:blip>
            <a:srcRect t="15332" b="20417"/>
            <a:stretch>
              <a:fillRect/>
            </a:stretch>
          </p:blipFill>
          <p:spPr>
            <a:xfrm>
              <a:off x="9658862" y="5736827"/>
              <a:ext cx="626762" cy="402700"/>
            </a:xfrm>
            <a:prstGeom prst="rect">
              <a:avLst/>
            </a:prstGeom>
            <a:ln w="12700">
              <a:miter lim="400000"/>
            </a:ln>
          </p:spPr>
        </p:pic>
      </p:grpSp>
      <p:pic>
        <p:nvPicPr>
          <p:cNvPr id="44" name="Picture 43"/>
          <p:cNvPicPr>
            <a:picLocks noChangeAspect="1"/>
          </p:cNvPicPr>
          <p:nvPr/>
        </p:nvPicPr>
        <p:blipFill>
          <a:blip r:embed="rId4"/>
          <a:stretch>
            <a:fillRect/>
          </a:stretch>
        </p:blipFill>
        <p:spPr>
          <a:xfrm>
            <a:off x="7663516" y="3078183"/>
            <a:ext cx="4387851" cy="781199"/>
          </a:xfrm>
          <a:prstGeom prst="rect">
            <a:avLst/>
          </a:prstGeom>
        </p:spPr>
      </p:pic>
      <p:sp>
        <p:nvSpPr>
          <p:cNvPr id="45" name="Title 1"/>
          <p:cNvSpPr txBox="1">
            <a:spLocks/>
          </p:cNvSpPr>
          <p:nvPr/>
        </p:nvSpPr>
        <p:spPr>
          <a:xfrm>
            <a:off x="723901" y="221911"/>
            <a:ext cx="8205304" cy="54519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chemeClr val="accent6">
                    <a:lumMod val="50000"/>
                  </a:schemeClr>
                </a:solidFill>
                <a:latin typeface="Arial"/>
                <a:ea typeface="+mj-ea"/>
                <a:cs typeface="Arial"/>
              </a:defRPr>
            </a:lvl1pPr>
          </a:lstStyle>
          <a:p>
            <a:pPr>
              <a:defRPr/>
            </a:pPr>
            <a:r>
              <a:rPr lang="en-US" sz="3200" dirty="0">
                <a:solidFill>
                  <a:srgbClr val="474746"/>
                </a:solidFill>
              </a:rPr>
              <a:t>Kubernetes</a:t>
            </a:r>
            <a:r>
              <a:rPr lang="en-US" sz="3200" dirty="0">
                <a:solidFill>
                  <a:srgbClr val="474746"/>
                </a:solidFill>
                <a:latin typeface="Calibri" charset="0"/>
                <a:ea typeface="Calibri" charset="0"/>
                <a:cs typeface="Calibri" charset="0"/>
              </a:rPr>
              <a:t> </a:t>
            </a:r>
            <a:r>
              <a:rPr lang="en-US" sz="3200" dirty="0">
                <a:solidFill>
                  <a:srgbClr val="474746"/>
                </a:solidFill>
              </a:rPr>
              <a:t>Concepts - Developer</a:t>
            </a:r>
          </a:p>
        </p:txBody>
      </p:sp>
    </p:spTree>
    <p:extLst>
      <p:ext uri="{BB962C8B-B14F-4D97-AF65-F5344CB8AC3E}">
        <p14:creationId xmlns:p14="http://schemas.microsoft.com/office/powerpoint/2010/main" val="4328268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ods: colocated group of containers that share an IP, namespace, storage volume…"/>
          <p:cNvSpPr txBox="1">
            <a:spLocks noGrp="1"/>
          </p:cNvSpPr>
          <p:nvPr>
            <p:ph type="body" sz="half" idx="1"/>
          </p:nvPr>
        </p:nvSpPr>
        <p:spPr>
          <a:xfrm>
            <a:off x="844549" y="1032933"/>
            <a:ext cx="10991851" cy="5190067"/>
          </a:xfrm>
          <a:prstGeom prst="rect">
            <a:avLst/>
          </a:prstGeom>
        </p:spPr>
        <p:txBody>
          <a:bodyPr>
            <a:normAutofit/>
          </a:bodyPr>
          <a:lstStyle/>
          <a:p>
            <a:pPr marL="113152" indent="-113152" defTabSz="408602">
              <a:spcBef>
                <a:spcPts val="751"/>
              </a:spcBef>
              <a:defRPr sz="5148"/>
            </a:pPr>
            <a:r>
              <a:rPr lang="en-US" sz="3000" b="1" dirty="0">
                <a:latin typeface="Calibri" charset="0"/>
                <a:ea typeface="Calibri" charset="0"/>
                <a:cs typeface="Calibri" charset="0"/>
                <a:sym typeface="Helvetica"/>
              </a:rPr>
              <a:t>Namespaces</a:t>
            </a:r>
            <a:r>
              <a:rPr sz="3000" dirty="0">
                <a:latin typeface="Calibri" charset="0"/>
                <a:ea typeface="Calibri" charset="0"/>
                <a:cs typeface="Calibri" charset="0"/>
              </a:rPr>
              <a:t>: </a:t>
            </a:r>
            <a:r>
              <a:rPr lang="en-US" sz="3000" dirty="0">
                <a:latin typeface="Calibri" charset="0"/>
                <a:ea typeface="Calibri" charset="0"/>
                <a:cs typeface="Calibri" charset="0"/>
              </a:rPr>
              <a:t>Isolated workspaces for users/projects</a:t>
            </a:r>
          </a:p>
          <a:p>
            <a:pPr marL="113152" indent="-113152" defTabSz="408602">
              <a:spcBef>
                <a:spcPts val="751"/>
              </a:spcBef>
              <a:defRPr sz="5148"/>
            </a:pPr>
            <a:r>
              <a:rPr lang="en-US" sz="3000" b="1" dirty="0">
                <a:latin typeface="Calibri" charset="0"/>
                <a:ea typeface="Calibri" charset="0"/>
                <a:cs typeface="Calibri" charset="0"/>
              </a:rPr>
              <a:t>Ingress controller</a:t>
            </a:r>
            <a:r>
              <a:rPr lang="en-US" sz="3000" dirty="0">
                <a:latin typeface="Calibri" charset="0"/>
                <a:ea typeface="Calibri" charset="0"/>
                <a:cs typeface="Calibri" charset="0"/>
              </a:rPr>
              <a:t>: L7 load balancing</a:t>
            </a:r>
          </a:p>
          <a:p>
            <a:pPr marL="113152" indent="-113152" defTabSz="408602">
              <a:spcBef>
                <a:spcPts val="751"/>
              </a:spcBef>
              <a:defRPr sz="5148"/>
            </a:pPr>
            <a:r>
              <a:rPr lang="en-US" sz="3000" b="1" dirty="0">
                <a:latin typeface="Calibri" charset="0"/>
                <a:ea typeface="Calibri" charset="0"/>
                <a:cs typeface="Calibri" charset="0"/>
              </a:rPr>
              <a:t>Deployments</a:t>
            </a:r>
            <a:r>
              <a:rPr lang="en-US" sz="3000" dirty="0">
                <a:latin typeface="Calibri" charset="0"/>
                <a:ea typeface="Calibri" charset="0"/>
                <a:cs typeface="Calibri" charset="0"/>
              </a:rPr>
              <a:t>: Declarative version updates</a:t>
            </a:r>
          </a:p>
          <a:p>
            <a:pPr marL="113152" indent="-113152" defTabSz="408602">
              <a:spcBef>
                <a:spcPts val="751"/>
              </a:spcBef>
              <a:defRPr sz="5148"/>
            </a:pPr>
            <a:r>
              <a:rPr lang="en-US" sz="3000" b="1" dirty="0">
                <a:latin typeface="Calibri" charset="0"/>
                <a:ea typeface="Calibri" charset="0"/>
                <a:cs typeface="Calibri" charset="0"/>
              </a:rPr>
              <a:t>Jobs</a:t>
            </a:r>
            <a:r>
              <a:rPr lang="en-US" sz="3000" dirty="0">
                <a:latin typeface="Calibri" charset="0"/>
                <a:ea typeface="Calibri" charset="0"/>
                <a:cs typeface="Calibri" charset="0"/>
              </a:rPr>
              <a:t>: Run to completion</a:t>
            </a:r>
          </a:p>
          <a:p>
            <a:pPr marL="113152" indent="-113152" defTabSz="408602">
              <a:spcBef>
                <a:spcPts val="751"/>
              </a:spcBef>
              <a:defRPr sz="5148"/>
            </a:pPr>
            <a:r>
              <a:rPr lang="en-US" sz="3000" b="1" dirty="0" err="1">
                <a:latin typeface="Calibri" charset="0"/>
                <a:ea typeface="Calibri" charset="0"/>
                <a:cs typeface="Calibri" charset="0"/>
              </a:rPr>
              <a:t>Autoscale</a:t>
            </a:r>
            <a:r>
              <a:rPr lang="en-US" sz="3000" dirty="0">
                <a:latin typeface="Calibri" charset="0"/>
                <a:ea typeface="Calibri" charset="0"/>
                <a:cs typeface="Calibri" charset="0"/>
              </a:rPr>
              <a:t>: Automatically adjust number of Pods </a:t>
            </a:r>
          </a:p>
          <a:p>
            <a:pPr marL="113152" indent="-113152" defTabSz="408602">
              <a:spcBef>
                <a:spcPts val="751"/>
              </a:spcBef>
              <a:defRPr sz="5148"/>
            </a:pPr>
            <a:r>
              <a:rPr lang="en-US" sz="3000" b="1" dirty="0">
                <a:latin typeface="Calibri" charset="0"/>
                <a:ea typeface="Calibri" charset="0"/>
                <a:cs typeface="Calibri" charset="0"/>
              </a:rPr>
              <a:t>Network Policies</a:t>
            </a:r>
            <a:r>
              <a:rPr lang="en-US" sz="3000" dirty="0">
                <a:latin typeface="Calibri" charset="0"/>
                <a:ea typeface="Calibri" charset="0"/>
                <a:cs typeface="Calibri" charset="0"/>
              </a:rPr>
              <a:t>: aka Security Groups for Pods</a:t>
            </a:r>
          </a:p>
          <a:p>
            <a:pPr marL="113152" indent="-113152" defTabSz="408602">
              <a:spcBef>
                <a:spcPts val="751"/>
              </a:spcBef>
              <a:defRPr sz="5148"/>
            </a:pPr>
            <a:r>
              <a:rPr lang="en-US" sz="3000" b="1" dirty="0" err="1">
                <a:latin typeface="Calibri" charset="0"/>
                <a:ea typeface="Calibri" charset="0"/>
                <a:cs typeface="Calibri" charset="0"/>
              </a:rPr>
              <a:t>StatefulSet</a:t>
            </a:r>
            <a:r>
              <a:rPr lang="en-US" sz="3000" dirty="0">
                <a:latin typeface="Calibri" charset="0"/>
                <a:ea typeface="Calibri" charset="0"/>
                <a:cs typeface="Calibri" charset="0"/>
              </a:rPr>
              <a:t>: Support for long term </a:t>
            </a:r>
            <a:r>
              <a:rPr lang="en-US" sz="3000" dirty="0" err="1">
                <a:latin typeface="Calibri" charset="0"/>
                <a:ea typeface="Calibri" charset="0"/>
                <a:cs typeface="Calibri" charset="0"/>
              </a:rPr>
              <a:t>stateful</a:t>
            </a:r>
            <a:r>
              <a:rPr lang="en-US" sz="3000" dirty="0">
                <a:latin typeface="Calibri" charset="0"/>
                <a:ea typeface="Calibri" charset="0"/>
                <a:cs typeface="Calibri" charset="0"/>
              </a:rPr>
              <a:t> distributed systems</a:t>
            </a:r>
          </a:p>
          <a:p>
            <a:pPr marL="113152" indent="-113152" defTabSz="408602">
              <a:spcBef>
                <a:spcPts val="751"/>
              </a:spcBef>
              <a:defRPr sz="5148"/>
            </a:pPr>
            <a:r>
              <a:rPr lang="en-US" sz="3000" b="1" dirty="0">
                <a:latin typeface="Calibri" charset="0"/>
                <a:ea typeface="Calibri" charset="0"/>
                <a:cs typeface="Calibri" charset="0"/>
              </a:rPr>
              <a:t>M</a:t>
            </a:r>
            <a:r>
              <a:rPr lang="is-IS" sz="3000" b="1" dirty="0">
                <a:latin typeface="Calibri" charset="0"/>
                <a:ea typeface="Calibri" charset="0"/>
                <a:cs typeface="Calibri" charset="0"/>
              </a:rPr>
              <a:t>ore </a:t>
            </a:r>
            <a:r>
              <a:rPr lang="is-IS" sz="3000" dirty="0">
                <a:latin typeface="Calibri" charset="0"/>
                <a:ea typeface="Calibri" charset="0"/>
                <a:cs typeface="Calibri" charset="0"/>
              </a:rPr>
              <a:t>…</a:t>
            </a:r>
            <a:endParaRPr lang="en-US" sz="3000" dirty="0">
              <a:latin typeface="Calibri" charset="0"/>
              <a:ea typeface="Calibri" charset="0"/>
              <a:cs typeface="Calibri" charset="0"/>
            </a:endParaRPr>
          </a:p>
        </p:txBody>
      </p:sp>
      <p:sp>
        <p:nvSpPr>
          <p:cNvPr id="35" name="Title 1"/>
          <p:cNvSpPr txBox="1">
            <a:spLocks/>
          </p:cNvSpPr>
          <p:nvPr/>
        </p:nvSpPr>
        <p:spPr>
          <a:xfrm>
            <a:off x="723901" y="221911"/>
            <a:ext cx="8205304" cy="54519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chemeClr val="accent6">
                    <a:lumMod val="50000"/>
                  </a:schemeClr>
                </a:solidFill>
                <a:latin typeface="Arial"/>
                <a:ea typeface="+mj-ea"/>
                <a:cs typeface="Arial"/>
              </a:defRPr>
            </a:lvl1pPr>
          </a:lstStyle>
          <a:p>
            <a:pPr>
              <a:defRPr/>
            </a:pPr>
            <a:r>
              <a:rPr lang="en-US" sz="3200" dirty="0">
                <a:solidFill>
                  <a:srgbClr val="474746"/>
                </a:solidFill>
                <a:ea typeface="Calibri" charset="0"/>
                <a:cs typeface="Calibri" charset="0"/>
              </a:rPr>
              <a:t>Kubernetes Concepts - Developer</a:t>
            </a:r>
          </a:p>
        </p:txBody>
      </p:sp>
    </p:spTree>
    <p:extLst>
      <p:ext uri="{BB962C8B-B14F-4D97-AF65-F5344CB8AC3E}">
        <p14:creationId xmlns:p14="http://schemas.microsoft.com/office/powerpoint/2010/main" val="1602546881"/>
      </p:ext>
    </p:extLst>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Deployments</a:t>
            </a:r>
            <a:endParaRPr lang="en-US" dirty="0"/>
          </a:p>
        </p:txBody>
      </p:sp>
    </p:spTree>
    <p:extLst>
      <p:ext uri="{BB962C8B-B14F-4D97-AF65-F5344CB8AC3E}">
        <p14:creationId xmlns:p14="http://schemas.microsoft.com/office/powerpoint/2010/main" val="115146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8997" y="173649"/>
            <a:ext cx="8742003" cy="6383048"/>
          </a:xfrm>
          <a:prstGeom prst="rect">
            <a:avLst/>
          </a:prstGeom>
        </p:spPr>
      </p:pic>
      <p:pic>
        <p:nvPicPr>
          <p:cNvPr id="5" name="Picture 4"/>
          <p:cNvPicPr>
            <a:picLocks noChangeAspect="1"/>
          </p:cNvPicPr>
          <p:nvPr/>
        </p:nvPicPr>
        <p:blipFill>
          <a:blip r:embed="rId4"/>
          <a:stretch>
            <a:fillRect/>
          </a:stretch>
        </p:blipFill>
        <p:spPr>
          <a:xfrm>
            <a:off x="601387" y="2277171"/>
            <a:ext cx="1908196" cy="1700784"/>
          </a:xfrm>
          <a:prstGeom prst="rect">
            <a:avLst/>
          </a:prstGeom>
        </p:spPr>
      </p:pic>
      <p:sp>
        <p:nvSpPr>
          <p:cNvPr id="6" name="Title 1"/>
          <p:cNvSpPr txBox="1">
            <a:spLocks/>
          </p:cNvSpPr>
          <p:nvPr/>
        </p:nvSpPr>
        <p:spPr>
          <a:xfrm>
            <a:off x="723901" y="221911"/>
            <a:ext cx="8205304" cy="545192"/>
          </a:xfrm>
          <a:prstGeom prst="rect">
            <a:avLst/>
          </a:prstGeom>
        </p:spPr>
        <p:txBody>
          <a:bodyPr vert="horz" lIns="91440" tIns="45720" rIns="91440" bIns="45720" rtlCol="0" anchor="t">
            <a:noAutofit/>
          </a:bodyPr>
          <a:lstStyle>
            <a:defPPr>
              <a:defRPr lang="en-US"/>
            </a:defPPr>
            <a:lvl1pPr defTabSz="342900">
              <a:spcBef>
                <a:spcPct val="0"/>
              </a:spcBef>
              <a:buNone/>
              <a:defRPr sz="2400" b="1" i="0">
                <a:latin typeface="Arial"/>
                <a:ea typeface=""/>
                <a:cs typeface="Arial"/>
              </a:defRPr>
            </a:lvl1pPr>
          </a:lstStyle>
          <a:p>
            <a:r>
              <a:rPr lang="en-US" sz="3200" dirty="0">
                <a:solidFill>
                  <a:srgbClr val="474746"/>
                </a:solidFill>
              </a:rPr>
              <a:t>Architecture</a:t>
            </a:r>
          </a:p>
        </p:txBody>
      </p:sp>
    </p:spTree>
    <p:extLst>
      <p:ext uri="{BB962C8B-B14F-4D97-AF65-F5344CB8AC3E}">
        <p14:creationId xmlns:p14="http://schemas.microsoft.com/office/powerpoint/2010/main" val="26552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7827" y="1197172"/>
            <a:ext cx="9448755" cy="5632311"/>
          </a:xfrm>
          <a:prstGeom prst="rect">
            <a:avLst/>
          </a:prstGeom>
          <a:noFill/>
        </p:spPr>
        <p:txBody>
          <a:bodyPr wrap="square" rtlCol="0">
            <a:spAutoFit/>
          </a:bodyPr>
          <a:lstStyle/>
          <a:p>
            <a:pPr marL="380990" indent="-380990">
              <a:buFont typeface="Arial" charset="0"/>
              <a:buChar char="•"/>
            </a:pPr>
            <a:r>
              <a:rPr lang="en-US" sz="2400" dirty="0"/>
              <a:t>Owned by Kubernetes AWS SIG; successor to </a:t>
            </a:r>
            <a:r>
              <a:rPr lang="en-US" sz="2400" dirty="0" err="1"/>
              <a:t>kube-up.sh</a:t>
            </a:r>
            <a:endParaRPr lang="en-US" sz="2400" dirty="0"/>
          </a:p>
          <a:p>
            <a:pPr marL="380990" indent="-380990">
              <a:buFont typeface="Arial" charset="0"/>
              <a:buChar char="•"/>
            </a:pPr>
            <a:endParaRPr lang="en-US" sz="2400" dirty="0"/>
          </a:p>
          <a:p>
            <a:pPr marL="380990" indent="-380990">
              <a:buFont typeface="Arial" charset="0"/>
              <a:buChar char="•"/>
            </a:pPr>
            <a:r>
              <a:rPr lang="en-US" sz="2400" dirty="0"/>
              <a:t>CLI tool for launching and managing clusters</a:t>
            </a:r>
          </a:p>
          <a:p>
            <a:pPr marL="380990" indent="-380990">
              <a:buFont typeface="Arial" charset="0"/>
              <a:buChar char="•"/>
            </a:pPr>
            <a:endParaRPr lang="en-US" sz="2400" dirty="0"/>
          </a:p>
          <a:p>
            <a:pPr marL="380990" indent="-380990">
              <a:buFont typeface="Arial" charset="0"/>
              <a:buChar char="•"/>
            </a:pPr>
            <a:r>
              <a:rPr lang="en-US" sz="2400" dirty="0"/>
              <a:t>Can provision simple single-AZ clusters or multi-AZ production ready clusters</a:t>
            </a:r>
          </a:p>
          <a:p>
            <a:pPr marL="380990" indent="-380990">
              <a:buFont typeface="Arial" charset="0"/>
              <a:buChar char="•"/>
            </a:pPr>
            <a:endParaRPr lang="en-US" sz="2400" dirty="0"/>
          </a:p>
          <a:p>
            <a:pPr marL="380990" indent="-380990">
              <a:buFont typeface="Arial" charset="0"/>
              <a:buChar char="•"/>
            </a:pPr>
            <a:r>
              <a:rPr lang="en-US" sz="2400" dirty="0"/>
              <a:t>Provides choice of networking configuration</a:t>
            </a:r>
          </a:p>
          <a:p>
            <a:pPr marL="380990" indent="-380990">
              <a:buFont typeface="Arial" charset="0"/>
              <a:buChar char="•"/>
            </a:pPr>
            <a:endParaRPr lang="en-US" sz="2400" dirty="0"/>
          </a:p>
          <a:p>
            <a:pPr marL="380990" indent="-380990">
              <a:buFont typeface="Arial" charset="0"/>
              <a:buChar char="•"/>
            </a:pPr>
            <a:r>
              <a:rPr lang="en-US" sz="2400" dirty="0"/>
              <a:t>Manages DNS </a:t>
            </a:r>
            <a:r>
              <a:rPr lang="en-US" sz="2400" dirty="0" smtClean="0"/>
              <a:t>configuration in Route53</a:t>
            </a:r>
            <a:endParaRPr lang="en-US" sz="2400" dirty="0"/>
          </a:p>
          <a:p>
            <a:pPr marL="380990" indent="-380990">
              <a:buFont typeface="Arial" charset="0"/>
              <a:buChar char="•"/>
            </a:pPr>
            <a:endParaRPr lang="en-US" sz="2400" dirty="0"/>
          </a:p>
          <a:p>
            <a:pPr marL="380990" indent="-380990">
              <a:buFont typeface="Arial" charset="0"/>
              <a:buChar char="•"/>
            </a:pPr>
            <a:r>
              <a:rPr lang="en-US" sz="2400" dirty="0"/>
              <a:t>Can generate Terraform </a:t>
            </a:r>
            <a:r>
              <a:rPr lang="en-US" sz="2400" dirty="0" err="1"/>
              <a:t>config</a:t>
            </a:r>
            <a:r>
              <a:rPr lang="en-US" sz="2400" dirty="0"/>
              <a:t> </a:t>
            </a:r>
            <a:r>
              <a:rPr lang="en-US" sz="2400" dirty="0" smtClean="0"/>
              <a:t>and basic CloudFormation</a:t>
            </a:r>
            <a:endParaRPr lang="en-US" sz="2400" dirty="0"/>
          </a:p>
          <a:p>
            <a:pPr marL="380990" indent="-380990">
              <a:buFont typeface="Arial" charset="0"/>
              <a:buChar char="•"/>
            </a:pPr>
            <a:endParaRPr lang="en-US" sz="2400" dirty="0"/>
          </a:p>
          <a:p>
            <a:pPr marL="380990" indent="-380990">
              <a:buFont typeface="Arial" charset="0"/>
              <a:buChar char="•"/>
            </a:pPr>
            <a:r>
              <a:rPr lang="en-US" sz="2400" dirty="0"/>
              <a:t>Stores cluster state in S3</a:t>
            </a:r>
          </a:p>
          <a:p>
            <a:pPr marL="380990" indent="-380990">
              <a:buFont typeface="Arial" charset="0"/>
              <a:buChar char="•"/>
            </a:pPr>
            <a:endParaRPr lang="en-US" sz="2400" dirty="0"/>
          </a:p>
        </p:txBody>
      </p:sp>
      <p:sp>
        <p:nvSpPr>
          <p:cNvPr id="4" name="Title 1"/>
          <p:cNvSpPr txBox="1">
            <a:spLocks/>
          </p:cNvSpPr>
          <p:nvPr/>
        </p:nvSpPr>
        <p:spPr>
          <a:xfrm>
            <a:off x="723901" y="221911"/>
            <a:ext cx="8205304" cy="545192"/>
          </a:xfrm>
          <a:prstGeom prst="rect">
            <a:avLst/>
          </a:prstGeom>
        </p:spPr>
        <p:txBody>
          <a:bodyPr vert="horz" lIns="91440" tIns="45720" rIns="91440" bIns="45720" rtlCol="0" anchor="t">
            <a:noAutofit/>
          </a:bodyPr>
          <a:lstStyle>
            <a:defPPr>
              <a:defRPr lang="en-US"/>
            </a:defPPr>
            <a:lvl1pPr defTabSz="342900">
              <a:spcBef>
                <a:spcPct val="0"/>
              </a:spcBef>
              <a:buNone/>
              <a:defRPr sz="2400" b="1" i="0">
                <a:latin typeface="Arial"/>
                <a:ea typeface=""/>
                <a:cs typeface="Arial"/>
              </a:defRPr>
            </a:lvl1pPr>
          </a:lstStyle>
          <a:p>
            <a:r>
              <a:rPr lang="en-US" sz="3200" dirty="0"/>
              <a:t>KOPS (Kubernetes Ops)</a:t>
            </a:r>
            <a:endParaRPr lang="en-US" sz="3200" dirty="0">
              <a:solidFill>
                <a:srgbClr val="474746"/>
              </a:solidFill>
            </a:endParaRPr>
          </a:p>
        </p:txBody>
      </p:sp>
    </p:spTree>
    <p:extLst>
      <p:ext uri="{BB962C8B-B14F-4D97-AF65-F5344CB8AC3E}">
        <p14:creationId xmlns:p14="http://schemas.microsoft.com/office/powerpoint/2010/main" val="1652196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ckTemplate-AWS">
  <a:themeElements>
    <a:clrScheme name="Custom 1">
      <a:dk1>
        <a:srgbClr val="474746"/>
      </a:dk1>
      <a:lt1>
        <a:sysClr val="window" lastClr="FFFFFF"/>
      </a:lt1>
      <a:dk2>
        <a:srgbClr val="6D6E6D"/>
      </a:dk2>
      <a:lt2>
        <a:srgbClr val="F8F8F8"/>
      </a:lt2>
      <a:accent1>
        <a:srgbClr val="FCB64C"/>
      </a:accent1>
      <a:accent2>
        <a:srgbClr val="F7A028"/>
      </a:accent2>
      <a:accent3>
        <a:srgbClr val="0C67AE"/>
      </a:accent3>
      <a:accent4>
        <a:srgbClr val="7BC233"/>
      </a:accent4>
      <a:accent5>
        <a:srgbClr val="FDD645"/>
      </a:accent5>
      <a:accent6>
        <a:srgbClr val="999A98"/>
      </a:accent6>
      <a:hlink>
        <a:srgbClr val="686CEA"/>
      </a:hlink>
      <a:folHlink>
        <a:srgbClr val="9F5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2951</TotalTime>
  <Words>3315</Words>
  <Application>Microsoft Macintosh PowerPoint</Application>
  <PresentationFormat>Widescreen</PresentationFormat>
  <Paragraphs>488</Paragraphs>
  <Slides>48</Slides>
  <Notes>32</Notes>
  <HiddenSlides>5</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48</vt:i4>
      </vt:variant>
    </vt:vector>
  </HeadingPairs>
  <TitlesOfParts>
    <vt:vector size="65" baseType="lpstr">
      <vt:lpstr>Amazon Ember</vt:lpstr>
      <vt:lpstr>Amazon Ember Light</vt:lpstr>
      <vt:lpstr>Calibri</vt:lpstr>
      <vt:lpstr>Calibri Light</vt:lpstr>
      <vt:lpstr>Consolas</vt:lpstr>
      <vt:lpstr>Helvetica</vt:lpstr>
      <vt:lpstr>Helvetica Light</vt:lpstr>
      <vt:lpstr>Helvetica Neue</vt:lpstr>
      <vt:lpstr>Lucida Console</vt:lpstr>
      <vt:lpstr>Mangal</vt:lpstr>
      <vt:lpstr>Monaco</vt:lpstr>
      <vt:lpstr>Times New Roman</vt:lpstr>
      <vt:lpstr>Verdana</vt:lpstr>
      <vt:lpstr>Wingdings</vt:lpstr>
      <vt:lpstr>Arial</vt:lpstr>
      <vt:lpstr>Office Theme</vt:lpstr>
      <vt:lpstr>DeckTemplate-AWS</vt:lpstr>
      <vt:lpstr>Kubernetes on AWS Workshop</vt:lpstr>
      <vt:lpstr>PowerPoint Presentation</vt:lpstr>
      <vt:lpstr>PowerPoint Presentation</vt:lpstr>
      <vt:lpstr>PowerPoint Presentation</vt:lpstr>
      <vt:lpstr>PowerPoint Presentation</vt:lpstr>
      <vt:lpstr>PowerPoint Presentation</vt:lpstr>
      <vt:lpstr>Cluster Deployments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Others: Kube-AWS</vt:lpstr>
      <vt:lpstr>Others: KubeADM</vt:lpstr>
      <vt:lpstr>Minikube</vt:lpstr>
      <vt:lpstr>Kubernetes on AWS – Getting Started</vt:lpstr>
      <vt:lpstr>Kubernetes on AWS – Workshop</vt:lpstr>
      <vt:lpstr>Networking</vt:lpstr>
      <vt:lpstr>CNI Plugins </vt:lpstr>
      <vt:lpstr>Overlay Networks</vt:lpstr>
      <vt:lpstr>PowerPoint Presentation</vt:lpstr>
      <vt:lpstr>PowerPoint Presentation</vt:lpstr>
      <vt:lpstr>Overlay Networks</vt:lpstr>
      <vt:lpstr>PowerPoint Presentation</vt:lpstr>
      <vt:lpstr>Layer 3 networking (Calico)</vt:lpstr>
      <vt:lpstr>PowerPoint Presentation</vt:lpstr>
      <vt:lpstr>VPC Networking (Kubenet)</vt:lpstr>
      <vt:lpstr>VPC Networking (Kubenet)</vt:lpstr>
      <vt:lpstr>Service Discovery</vt:lpstr>
      <vt:lpstr>Service Discovery</vt:lpstr>
      <vt:lpstr>Client Side</vt:lpstr>
      <vt:lpstr>Server Side</vt:lpstr>
      <vt:lpstr>Service Discovery | DNS</vt:lpstr>
      <vt:lpstr>Service Discovery | Service</vt:lpstr>
      <vt:lpstr>Service Discovery Mechanisms | Consul</vt:lpstr>
      <vt:lpstr>Service Mesh</vt:lpstr>
      <vt:lpstr>Service Mesh</vt:lpstr>
      <vt:lpstr>Service Mesh | linkerd</vt:lpstr>
      <vt:lpstr>Service Mesh | Istio &amp; Envoy</vt:lpstr>
      <vt:lpstr>Distributed Tracing</vt:lpstr>
      <vt:lpstr>Distributed Tracing</vt:lpstr>
      <vt:lpstr>Distributed Tracing | Zipkin</vt:lpstr>
      <vt:lpstr>Distributed Tracing | Jaeger</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Dalbhanjan</dc:creator>
  <cp:lastModifiedBy>Chris Hein</cp:lastModifiedBy>
  <cp:revision>272</cp:revision>
  <dcterms:created xsi:type="dcterms:W3CDTF">2017-10-13T19:55:50Z</dcterms:created>
  <dcterms:modified xsi:type="dcterms:W3CDTF">2017-11-14T00:59:13Z</dcterms:modified>
</cp:coreProperties>
</file>