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52" userDrawn="1">
          <p15:clr>
            <a:srgbClr val="A4A3A4"/>
          </p15:clr>
        </p15:guide>
        <p15:guide id="3" pos="5664" userDrawn="1">
          <p15:clr>
            <a:srgbClr val="A4A3A4"/>
          </p15:clr>
        </p15:guide>
        <p15:guide id="4" pos="55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lle Nolan" initials="JN" lastIdx="7" clrIdx="0">
    <p:extLst>
      <p:ext uri="{19B8F6BF-5375-455C-9EA6-DF929625EA0E}">
        <p15:presenceInfo xmlns:p15="http://schemas.microsoft.com/office/powerpoint/2012/main" userId="Janelle Nolan" providerId="None"/>
      </p:ext>
    </p:extLst>
  </p:cmAuthor>
  <p:cmAuthor id="2" name="Lorelei Shannon" initials="LS" lastIdx="24" clrIdx="1">
    <p:extLst>
      <p:ext uri="{19B8F6BF-5375-455C-9EA6-DF929625EA0E}">
        <p15:presenceInfo xmlns:p15="http://schemas.microsoft.com/office/powerpoint/2012/main" userId="Lorelei Shannon" providerId="None"/>
      </p:ext>
    </p:extLst>
  </p:cmAuthor>
  <p:cmAuthor id="3" name="Microsoft Office User" initials="MOU" lastIdx="18" clrIdx="2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DED"/>
    <a:srgbClr val="D5DBDB"/>
    <a:srgbClr val="545B64"/>
    <a:srgbClr val="FF9900"/>
    <a:srgbClr val="232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–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6" autoAdjust="0"/>
    <p:restoredTop sz="96755"/>
  </p:normalViewPr>
  <p:slideViewPr>
    <p:cSldViewPr>
      <p:cViewPr varScale="1">
        <p:scale>
          <a:sx n="114" d="100"/>
          <a:sy n="114" d="100"/>
        </p:scale>
        <p:origin x="1000" y="184"/>
      </p:cViewPr>
      <p:guideLst>
        <p:guide orient="horz" pos="2160"/>
        <p:guide pos="5952"/>
        <p:guide pos="5664"/>
        <p:guide pos="55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3D1AE-04B2-F147-8122-2A32BD7879DD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C6CBF-D31D-B841-861D-EC168426F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5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C6CBF-D31D-B841-861D-EC168426F2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9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C6CBF-D31D-B841-861D-EC168426F20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1862D1-343F-4BDC-DA16-13BE8EF3CEE4}"/>
              </a:ext>
            </a:extLst>
          </p:cNvPr>
          <p:cNvSpPr/>
          <p:nvPr userDrawn="1"/>
        </p:nvSpPr>
        <p:spPr>
          <a:xfrm>
            <a:off x="914400" y="6492679"/>
            <a:ext cx="3810000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6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20400" cy="1216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820400" cy="4117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28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4A98F68-EAC1-6F7E-D99C-236F6E7FCF2C}"/>
              </a:ext>
            </a:extLst>
          </p:cNvPr>
          <p:cNvSpPr/>
          <p:nvPr/>
        </p:nvSpPr>
        <p:spPr>
          <a:xfrm>
            <a:off x="2666686" y="2208434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A6DCCA7-BC50-8436-818F-61C591F9D703}"/>
              </a:ext>
            </a:extLst>
          </p:cNvPr>
          <p:cNvSpPr/>
          <p:nvPr/>
        </p:nvSpPr>
        <p:spPr>
          <a:xfrm>
            <a:off x="1090837" y="2213577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Endpoints subnet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5C540FF-0010-3C46-844A-7D2C75A3851E}"/>
              </a:ext>
            </a:extLst>
          </p:cNvPr>
          <p:cNvSpPr/>
          <p:nvPr/>
        </p:nvSpPr>
        <p:spPr>
          <a:xfrm>
            <a:off x="647271" y="457200"/>
            <a:ext cx="10075117" cy="5715000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Region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CB2C5B88-76DC-BC48-8620-9681FF0F6A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426" y="454687"/>
            <a:ext cx="408913" cy="408913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8D8DABC2-EE0F-46EA-C9E5-28E2460574FB}"/>
              </a:ext>
            </a:extLst>
          </p:cNvPr>
          <p:cNvSpPr/>
          <p:nvPr/>
        </p:nvSpPr>
        <p:spPr>
          <a:xfrm>
            <a:off x="846901" y="968918"/>
            <a:ext cx="3738369" cy="5050882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CD2264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consumer account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5D2330D4-71BC-C34E-E1D8-83329FC60D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3883" y="966058"/>
            <a:ext cx="408913" cy="40891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C65A452-0463-E7C5-EE92-77127CA7AF20}"/>
              </a:ext>
            </a:extLst>
          </p:cNvPr>
          <p:cNvSpPr/>
          <p:nvPr/>
        </p:nvSpPr>
        <p:spPr>
          <a:xfrm>
            <a:off x="5912454" y="2012494"/>
            <a:ext cx="1555146" cy="2413828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CD2264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network account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3974F6B-CF14-A508-39E6-9F2F034338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2454" y="2008722"/>
            <a:ext cx="323700" cy="3237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6E1B0D2-9D57-2CC7-9CD7-7F767A4B7C52}"/>
              </a:ext>
            </a:extLst>
          </p:cNvPr>
          <p:cNvSpPr/>
          <p:nvPr/>
        </p:nvSpPr>
        <p:spPr>
          <a:xfrm>
            <a:off x="959911" y="1450530"/>
            <a:ext cx="3398287" cy="2153087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r>
              <a:rPr lang="en-US" sz="1200" dirty="0">
                <a:ln w="0"/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52" name="Graphic 51">
            <a:extLst>
              <a:ext uri="{FF2B5EF4-FFF2-40B4-BE49-F238E27FC236}">
                <a16:creationId xmlns:a16="http://schemas.microsoft.com/office/drawing/2014/main" id="{AC0C2E63-6B28-EFE6-88BE-8B0ADC005E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3650" y="2215709"/>
            <a:ext cx="381000" cy="381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DFE8C48A-F163-A763-D307-D1C10854749F}"/>
              </a:ext>
            </a:extLst>
          </p:cNvPr>
          <p:cNvSpPr/>
          <p:nvPr/>
        </p:nvSpPr>
        <p:spPr>
          <a:xfrm>
            <a:off x="1020826" y="1895139"/>
            <a:ext cx="3223912" cy="163227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">
            <a:extLst>
              <a:ext uri="{FF2B5EF4-FFF2-40B4-BE49-F238E27FC236}">
                <a16:creationId xmlns:a16="http://schemas.microsoft.com/office/drawing/2014/main" id="{4C220DBD-3AE5-5EA3-7F9C-89B57B738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686" y="3183413"/>
            <a:ext cx="1641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EC2</a:t>
            </a:r>
          </a:p>
        </p:txBody>
      </p:sp>
      <p:pic>
        <p:nvPicPr>
          <p:cNvPr id="70" name="Graphic 10">
            <a:extLst>
              <a:ext uri="{FF2B5EF4-FFF2-40B4-BE49-F238E27FC236}">
                <a16:creationId xmlns:a16="http://schemas.microsoft.com/office/drawing/2014/main" id="{12B1AD16-25BF-8DC1-82CC-A1423DA91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054" y="3285828"/>
            <a:ext cx="561223" cy="561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20">
            <a:extLst>
              <a:ext uri="{FF2B5EF4-FFF2-40B4-BE49-F238E27FC236}">
                <a16:creationId xmlns:a16="http://schemas.microsoft.com/office/drawing/2014/main" id="{9B9E87DC-8641-547D-F312-88EEF92A4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1831" y="3881701"/>
            <a:ext cx="134055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Lambda</a:t>
            </a:r>
          </a:p>
        </p:txBody>
      </p:sp>
      <p:cxnSp>
        <p:nvCxnSpPr>
          <p:cNvPr id="102" name="Straight Connector 61">
            <a:extLst>
              <a:ext uri="{FF2B5EF4-FFF2-40B4-BE49-F238E27FC236}">
                <a16:creationId xmlns:a16="http://schemas.microsoft.com/office/drawing/2014/main" id="{99249326-1841-B86F-B6BC-AB39006FC1B9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4358198" y="2527074"/>
            <a:ext cx="1905090" cy="888267"/>
          </a:xfrm>
          <a:prstGeom prst="bentConnector3">
            <a:avLst>
              <a:gd name="adj1" fmla="val 26297"/>
            </a:avLst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7" name="TextBox 26">
            <a:extLst>
              <a:ext uri="{FF2B5EF4-FFF2-40B4-BE49-F238E27FC236}">
                <a16:creationId xmlns:a16="http://schemas.microsoft.com/office/drawing/2014/main" id="{B1D83552-2875-88FB-4F30-DF463C54F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8969" y="2997947"/>
            <a:ext cx="8337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solidFill>
                  <a:srgbClr val="7030A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association</a:t>
            </a:r>
          </a:p>
        </p:txBody>
      </p:sp>
      <p:sp>
        <p:nvSpPr>
          <p:cNvPr id="134" name="TextBox 26">
            <a:extLst>
              <a:ext uri="{FF2B5EF4-FFF2-40B4-BE49-F238E27FC236}">
                <a16:creationId xmlns:a16="http://schemas.microsoft.com/office/drawing/2014/main" id="{1F702941-B3EE-3638-F1D3-B937E21A1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5445" y="3168471"/>
            <a:ext cx="9333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</a:t>
            </a:r>
          </a:p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association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4AFA819-A068-F19D-EAEB-FC969A12AE1A}"/>
              </a:ext>
            </a:extLst>
          </p:cNvPr>
          <p:cNvSpPr/>
          <p:nvPr/>
        </p:nvSpPr>
        <p:spPr>
          <a:xfrm>
            <a:off x="8469859" y="2453678"/>
            <a:ext cx="2125283" cy="1827201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CD2264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provider account</a:t>
            </a:r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id="{77C8072C-CFD9-8F6C-7413-0DC366D4BE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64729" y="2450586"/>
            <a:ext cx="323700" cy="323700"/>
          </a:xfrm>
          <a:prstGeom prst="rect">
            <a:avLst/>
          </a:prstGeom>
        </p:spPr>
      </p:pic>
      <p:sp>
        <p:nvSpPr>
          <p:cNvPr id="4" name="TextBox 21">
            <a:extLst>
              <a:ext uri="{FF2B5EF4-FFF2-40B4-BE49-F238E27FC236}">
                <a16:creationId xmlns:a16="http://schemas.microsoft.com/office/drawing/2014/main" id="{A84C3FAA-8AEA-64A0-8292-E7D55260E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742" y="3096376"/>
            <a:ext cx="93339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policy</a:t>
            </a:r>
          </a:p>
        </p:txBody>
      </p:sp>
      <p:pic>
        <p:nvPicPr>
          <p:cNvPr id="7" name="Graphic 35">
            <a:extLst>
              <a:ext uri="{FF2B5EF4-FFF2-40B4-BE49-F238E27FC236}">
                <a16:creationId xmlns:a16="http://schemas.microsoft.com/office/drawing/2014/main" id="{BA77A3FD-39F2-51A1-1348-C55B08A9B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835" y="2818422"/>
            <a:ext cx="297339" cy="29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phic 35">
            <a:extLst>
              <a:ext uri="{FF2B5EF4-FFF2-40B4-BE49-F238E27FC236}">
                <a16:creationId xmlns:a16="http://schemas.microsoft.com/office/drawing/2014/main" id="{A9E29073-A2F9-DD20-28CE-829981A13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180" y="2512624"/>
            <a:ext cx="297339" cy="29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21">
            <a:extLst>
              <a:ext uri="{FF2B5EF4-FFF2-40B4-BE49-F238E27FC236}">
                <a16:creationId xmlns:a16="http://schemas.microsoft.com/office/drawing/2014/main" id="{06729A26-0FF4-33BA-384F-8FB738837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153" y="2765929"/>
            <a:ext cx="1028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network policy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F62886-A877-73CC-94B5-4886E4538917}"/>
              </a:ext>
            </a:extLst>
          </p:cNvPr>
          <p:cNvSpPr/>
          <p:nvPr/>
        </p:nvSpPr>
        <p:spPr>
          <a:xfrm>
            <a:off x="1526937" y="1955201"/>
            <a:ext cx="500181" cy="15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24C57A52-A858-A1B2-2BF9-1624D9647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39" y="1953010"/>
            <a:ext cx="12516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solidFill>
                  <a:srgbClr val="00B0F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Availability Zone</a:t>
            </a:r>
          </a:p>
        </p:txBody>
      </p:sp>
      <p:pic>
        <p:nvPicPr>
          <p:cNvPr id="58" name="Graphic 5">
            <a:extLst>
              <a:ext uri="{FF2B5EF4-FFF2-40B4-BE49-F238E27FC236}">
                <a16:creationId xmlns:a16="http://schemas.microsoft.com/office/drawing/2014/main" id="{F4CAA5CE-B5AB-32D0-6F8C-54E909248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4" y="2607504"/>
            <a:ext cx="547964" cy="54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355B361-98B4-A750-2D7C-AC5F51E97E6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288" y="3125361"/>
            <a:ext cx="853477" cy="853477"/>
          </a:xfrm>
          <a:prstGeom prst="rect">
            <a:avLst/>
          </a:prstGeom>
        </p:spPr>
      </p:pic>
      <p:sp>
        <p:nvSpPr>
          <p:cNvPr id="23" name="TextBox 26">
            <a:extLst>
              <a:ext uri="{FF2B5EF4-FFF2-40B4-BE49-F238E27FC236}">
                <a16:creationId xmlns:a16="http://schemas.microsoft.com/office/drawing/2014/main" id="{421D2A32-E946-67A3-5390-717082270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0392" y="4010665"/>
            <a:ext cx="14767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Network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9A22BFD-735F-1C4F-6C1D-73FEFDADD2D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532" y="3284533"/>
            <a:ext cx="563814" cy="56381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7E681D4-F021-359C-8904-DFF37F2D7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0527" y="3882128"/>
            <a:ext cx="11689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</a:t>
            </a:r>
          </a:p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(</a:t>
            </a:r>
            <a:r>
              <a:rPr lang="en-US" altLang="en-US" sz="1000" i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service1</a:t>
            </a:r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)</a:t>
            </a:r>
          </a:p>
        </p:txBody>
      </p:sp>
      <p:cxnSp>
        <p:nvCxnSpPr>
          <p:cNvPr id="65" name="Straight Connector 61">
            <a:extLst>
              <a:ext uri="{FF2B5EF4-FFF2-40B4-BE49-F238E27FC236}">
                <a16:creationId xmlns:a16="http://schemas.microsoft.com/office/drawing/2014/main" id="{74E330F2-20B6-07A1-C24C-436AC99B02C3}"/>
              </a:ext>
            </a:extLst>
          </p:cNvPr>
          <p:cNvCxnSpPr>
            <a:cxnSpLocks/>
            <a:stCxn id="13" idx="3"/>
            <a:endCxn id="24" idx="1"/>
          </p:cNvCxnSpPr>
          <p:nvPr/>
        </p:nvCxnSpPr>
        <p:spPr>
          <a:xfrm>
            <a:off x="7116765" y="3552100"/>
            <a:ext cx="1529767" cy="14340"/>
          </a:xfrm>
          <a:prstGeom prst="straightConnector1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61">
            <a:extLst>
              <a:ext uri="{FF2B5EF4-FFF2-40B4-BE49-F238E27FC236}">
                <a16:creationId xmlns:a16="http://schemas.microsoft.com/office/drawing/2014/main" id="{BE99036A-63B3-44EE-FA22-FE12B7BE886E}"/>
              </a:ext>
            </a:extLst>
          </p:cNvPr>
          <p:cNvCxnSpPr>
            <a:cxnSpLocks/>
            <a:stCxn id="70" idx="1"/>
            <a:endCxn id="24" idx="3"/>
          </p:cNvCxnSpPr>
          <p:nvPr/>
        </p:nvCxnSpPr>
        <p:spPr>
          <a:xfrm flipH="1">
            <a:off x="9210346" y="3566440"/>
            <a:ext cx="617708" cy="0"/>
          </a:xfrm>
          <a:prstGeom prst="straightConnector1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8" name="Graphic 17">
            <a:extLst>
              <a:ext uri="{FF2B5EF4-FFF2-40B4-BE49-F238E27FC236}">
                <a16:creationId xmlns:a16="http://schemas.microsoft.com/office/drawing/2014/main" id="{F9795032-540E-99F0-EC36-F28381EDEF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9499" y="2210566"/>
            <a:ext cx="381000" cy="381000"/>
          </a:xfrm>
          <a:prstGeom prst="rect">
            <a:avLst/>
          </a:prstGeom>
        </p:spPr>
      </p:pic>
      <p:pic>
        <p:nvPicPr>
          <p:cNvPr id="19" name="Graphic 29">
            <a:extLst>
              <a:ext uri="{FF2B5EF4-FFF2-40B4-BE49-F238E27FC236}">
                <a16:creationId xmlns:a16="http://schemas.microsoft.com/office/drawing/2014/main" id="{CB8F8189-EA1B-9799-8EAD-2757CE139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050" y="2632885"/>
            <a:ext cx="529412" cy="52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6">
            <a:extLst>
              <a:ext uri="{FF2B5EF4-FFF2-40B4-BE49-F238E27FC236}">
                <a16:creationId xmlns:a16="http://schemas.microsoft.com/office/drawing/2014/main" id="{F69A5DB6-C851-3FF2-0496-CA4152DBD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041" y="3120947"/>
            <a:ext cx="1641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endpoints</a:t>
            </a:r>
          </a:p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(AWS Systems Manager)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E2B1B4-6E49-37B8-3247-3A0B11ABD314}"/>
              </a:ext>
            </a:extLst>
          </p:cNvPr>
          <p:cNvSpPr/>
          <p:nvPr/>
        </p:nvSpPr>
        <p:spPr>
          <a:xfrm>
            <a:off x="2666329" y="4437080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9C20B09-335D-0C2F-D04D-81EF72309325}"/>
              </a:ext>
            </a:extLst>
          </p:cNvPr>
          <p:cNvSpPr/>
          <p:nvPr/>
        </p:nvSpPr>
        <p:spPr>
          <a:xfrm>
            <a:off x="1090480" y="4442223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Endpoints subnet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2414F22-04C4-F467-1115-C956FA0428EC}"/>
              </a:ext>
            </a:extLst>
          </p:cNvPr>
          <p:cNvSpPr/>
          <p:nvPr/>
        </p:nvSpPr>
        <p:spPr>
          <a:xfrm>
            <a:off x="959554" y="3679176"/>
            <a:ext cx="3398287" cy="2153087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r>
              <a:rPr lang="en-US" sz="1200" dirty="0">
                <a:ln w="0"/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9090A6CC-45B9-498F-2979-A33EE9E484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3293" y="4444355"/>
            <a:ext cx="381000" cy="38100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7B67F1D9-15B6-0E22-FE12-0F86F2A5D723}"/>
              </a:ext>
            </a:extLst>
          </p:cNvPr>
          <p:cNvSpPr/>
          <p:nvPr/>
        </p:nvSpPr>
        <p:spPr>
          <a:xfrm>
            <a:off x="1020469" y="4123785"/>
            <a:ext cx="3223912" cy="163227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06F26203-7136-ADB4-D5E1-079603F72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329" y="5412059"/>
            <a:ext cx="1641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EC2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96E679D-6CA6-E6EA-6F8B-FBAF33EBDC9E}"/>
              </a:ext>
            </a:extLst>
          </p:cNvPr>
          <p:cNvSpPr/>
          <p:nvPr/>
        </p:nvSpPr>
        <p:spPr>
          <a:xfrm>
            <a:off x="1526580" y="4183847"/>
            <a:ext cx="500181" cy="15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">
            <a:extLst>
              <a:ext uri="{FF2B5EF4-FFF2-40B4-BE49-F238E27FC236}">
                <a16:creationId xmlns:a16="http://schemas.microsoft.com/office/drawing/2014/main" id="{1BC472BA-F28C-94BB-1AC7-47CAA5CC3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782" y="4181656"/>
            <a:ext cx="12516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solidFill>
                  <a:srgbClr val="00B0F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Availability Zone</a:t>
            </a:r>
          </a:p>
        </p:txBody>
      </p:sp>
      <p:pic>
        <p:nvPicPr>
          <p:cNvPr id="63" name="Graphic 5">
            <a:extLst>
              <a:ext uri="{FF2B5EF4-FFF2-40B4-BE49-F238E27FC236}">
                <a16:creationId xmlns:a16="http://schemas.microsoft.com/office/drawing/2014/main" id="{BDEC9A95-7E46-4239-9DAC-99AAA93E1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487" y="4836150"/>
            <a:ext cx="547964" cy="54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7A0A5C0D-A982-9D72-8F3E-097367976A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9142" y="4439212"/>
            <a:ext cx="381000" cy="381000"/>
          </a:xfrm>
          <a:prstGeom prst="rect">
            <a:avLst/>
          </a:prstGeom>
        </p:spPr>
      </p:pic>
      <p:pic>
        <p:nvPicPr>
          <p:cNvPr id="66" name="Graphic 29">
            <a:extLst>
              <a:ext uri="{FF2B5EF4-FFF2-40B4-BE49-F238E27FC236}">
                <a16:creationId xmlns:a16="http://schemas.microsoft.com/office/drawing/2014/main" id="{900E1FE7-01F4-3423-19C0-676398BE0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93" y="4861531"/>
            <a:ext cx="529412" cy="52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6">
            <a:extLst>
              <a:ext uri="{FF2B5EF4-FFF2-40B4-BE49-F238E27FC236}">
                <a16:creationId xmlns:a16="http://schemas.microsoft.com/office/drawing/2014/main" id="{9B4BA13A-5761-CF32-1FEA-CA5DDE76B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84" y="5349593"/>
            <a:ext cx="1641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endpoints</a:t>
            </a:r>
          </a:p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(AWS Systems Manager)</a:t>
            </a:r>
          </a:p>
        </p:txBody>
      </p:sp>
      <p:cxnSp>
        <p:nvCxnSpPr>
          <p:cNvPr id="71" name="Straight Connector 61">
            <a:extLst>
              <a:ext uri="{FF2B5EF4-FFF2-40B4-BE49-F238E27FC236}">
                <a16:creationId xmlns:a16="http://schemas.microsoft.com/office/drawing/2014/main" id="{8458F7F2-7FFC-0A3C-F08F-B8DA12C75CC7}"/>
              </a:ext>
            </a:extLst>
          </p:cNvPr>
          <p:cNvCxnSpPr>
            <a:cxnSpLocks/>
            <a:stCxn id="50" idx="3"/>
            <a:endCxn id="13" idx="1"/>
          </p:cNvCxnSpPr>
          <p:nvPr/>
        </p:nvCxnSpPr>
        <p:spPr>
          <a:xfrm flipV="1">
            <a:off x="4357841" y="3552100"/>
            <a:ext cx="1905447" cy="1203620"/>
          </a:xfrm>
          <a:prstGeom prst="bentConnector3">
            <a:avLst>
              <a:gd name="adj1" fmla="val 26302"/>
            </a:avLst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7" name="TextBox 26">
            <a:extLst>
              <a:ext uri="{FF2B5EF4-FFF2-40B4-BE49-F238E27FC236}">
                <a16:creationId xmlns:a16="http://schemas.microsoft.com/office/drawing/2014/main" id="{6818D878-930B-8405-542F-51FDC381F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8969" y="3629987"/>
            <a:ext cx="8337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solidFill>
                  <a:srgbClr val="7030A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association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3999522-33F3-0707-0864-8D0C0512B67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967349" y="1450716"/>
            <a:ext cx="381000" cy="3810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223CEA6F-019C-59FD-5FF6-0B10402411B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969432" y="3677898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56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4A98F68-EAC1-6F7E-D99C-236F6E7FCF2C}"/>
              </a:ext>
            </a:extLst>
          </p:cNvPr>
          <p:cNvSpPr/>
          <p:nvPr/>
        </p:nvSpPr>
        <p:spPr>
          <a:xfrm>
            <a:off x="2666686" y="2208434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A6DCCA7-BC50-8436-818F-61C591F9D703}"/>
              </a:ext>
            </a:extLst>
          </p:cNvPr>
          <p:cNvSpPr/>
          <p:nvPr/>
        </p:nvSpPr>
        <p:spPr>
          <a:xfrm>
            <a:off x="1090837" y="2213577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Endpoints subnet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5C540FF-0010-3C46-844A-7D2C75A3851E}"/>
              </a:ext>
            </a:extLst>
          </p:cNvPr>
          <p:cNvSpPr/>
          <p:nvPr/>
        </p:nvSpPr>
        <p:spPr>
          <a:xfrm>
            <a:off x="647271" y="457200"/>
            <a:ext cx="10075117" cy="5715000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Region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CB2C5B88-76DC-BC48-8620-9681FF0F6A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426" y="454687"/>
            <a:ext cx="408913" cy="408913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8D8DABC2-EE0F-46EA-C9E5-28E2460574FB}"/>
              </a:ext>
            </a:extLst>
          </p:cNvPr>
          <p:cNvSpPr/>
          <p:nvPr/>
        </p:nvSpPr>
        <p:spPr>
          <a:xfrm>
            <a:off x="846901" y="968918"/>
            <a:ext cx="5771960" cy="5050882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CD2264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consumer account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5D2330D4-71BC-C34E-E1D8-83329FC60D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3883" y="966058"/>
            <a:ext cx="408913" cy="40891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6E1B0D2-9D57-2CC7-9CD7-7F767A4B7C52}"/>
              </a:ext>
            </a:extLst>
          </p:cNvPr>
          <p:cNvSpPr/>
          <p:nvPr/>
        </p:nvSpPr>
        <p:spPr>
          <a:xfrm>
            <a:off x="959911" y="1450530"/>
            <a:ext cx="3398287" cy="2153087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r>
              <a:rPr lang="en-US" sz="1200" dirty="0">
                <a:ln w="0"/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52" name="Graphic 51">
            <a:extLst>
              <a:ext uri="{FF2B5EF4-FFF2-40B4-BE49-F238E27FC236}">
                <a16:creationId xmlns:a16="http://schemas.microsoft.com/office/drawing/2014/main" id="{AC0C2E63-6B28-EFE6-88BE-8B0ADC005E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3650" y="2215709"/>
            <a:ext cx="381000" cy="381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DFE8C48A-F163-A763-D307-D1C10854749F}"/>
              </a:ext>
            </a:extLst>
          </p:cNvPr>
          <p:cNvSpPr/>
          <p:nvPr/>
        </p:nvSpPr>
        <p:spPr>
          <a:xfrm>
            <a:off x="1020826" y="1895139"/>
            <a:ext cx="3223912" cy="163227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">
            <a:extLst>
              <a:ext uri="{FF2B5EF4-FFF2-40B4-BE49-F238E27FC236}">
                <a16:creationId xmlns:a16="http://schemas.microsoft.com/office/drawing/2014/main" id="{4C220DBD-3AE5-5EA3-7F9C-89B57B738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686" y="3183413"/>
            <a:ext cx="1641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EC2</a:t>
            </a:r>
          </a:p>
        </p:txBody>
      </p:sp>
      <p:pic>
        <p:nvPicPr>
          <p:cNvPr id="70" name="Graphic 10">
            <a:extLst>
              <a:ext uri="{FF2B5EF4-FFF2-40B4-BE49-F238E27FC236}">
                <a16:creationId xmlns:a16="http://schemas.microsoft.com/office/drawing/2014/main" id="{12B1AD16-25BF-8DC1-82CC-A1423DA91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054" y="3285828"/>
            <a:ext cx="561223" cy="561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20">
            <a:extLst>
              <a:ext uri="{FF2B5EF4-FFF2-40B4-BE49-F238E27FC236}">
                <a16:creationId xmlns:a16="http://schemas.microsoft.com/office/drawing/2014/main" id="{9B9E87DC-8641-547D-F312-88EEF92A4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1831" y="3881701"/>
            <a:ext cx="134055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Lambda</a:t>
            </a:r>
          </a:p>
        </p:txBody>
      </p:sp>
      <p:cxnSp>
        <p:nvCxnSpPr>
          <p:cNvPr id="102" name="Straight Connector 61">
            <a:extLst>
              <a:ext uri="{FF2B5EF4-FFF2-40B4-BE49-F238E27FC236}">
                <a16:creationId xmlns:a16="http://schemas.microsoft.com/office/drawing/2014/main" id="{99249326-1841-B86F-B6BC-AB39006FC1B9}"/>
              </a:ext>
            </a:extLst>
          </p:cNvPr>
          <p:cNvCxnSpPr>
            <a:cxnSpLocks/>
            <a:stCxn id="29" idx="3"/>
            <a:endCxn id="8" idx="1"/>
          </p:cNvCxnSpPr>
          <p:nvPr/>
        </p:nvCxnSpPr>
        <p:spPr>
          <a:xfrm flipV="1">
            <a:off x="4358198" y="2527073"/>
            <a:ext cx="1111907" cy="1"/>
          </a:xfrm>
          <a:prstGeom prst="straightConnector1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7" name="TextBox 26">
            <a:extLst>
              <a:ext uri="{FF2B5EF4-FFF2-40B4-BE49-F238E27FC236}">
                <a16:creationId xmlns:a16="http://schemas.microsoft.com/office/drawing/2014/main" id="{B1D83552-2875-88FB-4F30-DF463C54F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320" y="1528016"/>
            <a:ext cx="8337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association</a:t>
            </a:r>
          </a:p>
        </p:txBody>
      </p:sp>
      <p:sp>
        <p:nvSpPr>
          <p:cNvPr id="134" name="TextBox 26">
            <a:extLst>
              <a:ext uri="{FF2B5EF4-FFF2-40B4-BE49-F238E27FC236}">
                <a16:creationId xmlns:a16="http://schemas.microsoft.com/office/drawing/2014/main" id="{1F702941-B3EE-3638-F1D3-B937E21A1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249" y="3021136"/>
            <a:ext cx="9333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</a:t>
            </a:r>
          </a:p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association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4AFA819-A068-F19D-EAEB-FC969A12AE1A}"/>
              </a:ext>
            </a:extLst>
          </p:cNvPr>
          <p:cNvSpPr/>
          <p:nvPr/>
        </p:nvSpPr>
        <p:spPr>
          <a:xfrm>
            <a:off x="8469859" y="2453678"/>
            <a:ext cx="2125283" cy="1827201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CD2264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provider account</a:t>
            </a:r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id="{77C8072C-CFD9-8F6C-7413-0DC366D4BE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64729" y="2450586"/>
            <a:ext cx="323700" cy="323700"/>
          </a:xfrm>
          <a:prstGeom prst="rect">
            <a:avLst/>
          </a:prstGeom>
        </p:spPr>
      </p:pic>
      <p:sp>
        <p:nvSpPr>
          <p:cNvPr id="4" name="TextBox 21">
            <a:extLst>
              <a:ext uri="{FF2B5EF4-FFF2-40B4-BE49-F238E27FC236}">
                <a16:creationId xmlns:a16="http://schemas.microsoft.com/office/drawing/2014/main" id="{A84C3FAA-8AEA-64A0-8292-E7D55260E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742" y="3096376"/>
            <a:ext cx="93339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policy</a:t>
            </a:r>
          </a:p>
        </p:txBody>
      </p:sp>
      <p:pic>
        <p:nvPicPr>
          <p:cNvPr id="7" name="Graphic 35">
            <a:extLst>
              <a:ext uri="{FF2B5EF4-FFF2-40B4-BE49-F238E27FC236}">
                <a16:creationId xmlns:a16="http://schemas.microsoft.com/office/drawing/2014/main" id="{BA77A3FD-39F2-51A1-1348-C55B08A9B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835" y="2818422"/>
            <a:ext cx="297339" cy="29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phic 35">
            <a:extLst>
              <a:ext uri="{FF2B5EF4-FFF2-40B4-BE49-F238E27FC236}">
                <a16:creationId xmlns:a16="http://schemas.microsoft.com/office/drawing/2014/main" id="{A9E29073-A2F9-DD20-28CE-829981A13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90" y="3685814"/>
            <a:ext cx="297339" cy="29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21">
            <a:extLst>
              <a:ext uri="{FF2B5EF4-FFF2-40B4-BE49-F238E27FC236}">
                <a16:creationId xmlns:a16="http://schemas.microsoft.com/office/drawing/2014/main" id="{06729A26-0FF4-33BA-384F-8FB738837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5163" y="3939119"/>
            <a:ext cx="1028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network policy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F62886-A877-73CC-94B5-4886E4538917}"/>
              </a:ext>
            </a:extLst>
          </p:cNvPr>
          <p:cNvSpPr/>
          <p:nvPr/>
        </p:nvSpPr>
        <p:spPr>
          <a:xfrm>
            <a:off x="1526937" y="1955201"/>
            <a:ext cx="500181" cy="15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24C57A52-A858-A1B2-2BF9-1624D9647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39" y="1953010"/>
            <a:ext cx="12516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solidFill>
                  <a:srgbClr val="00B0F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Availability Zone</a:t>
            </a:r>
          </a:p>
        </p:txBody>
      </p:sp>
      <p:pic>
        <p:nvPicPr>
          <p:cNvPr id="58" name="Graphic 5">
            <a:extLst>
              <a:ext uri="{FF2B5EF4-FFF2-40B4-BE49-F238E27FC236}">
                <a16:creationId xmlns:a16="http://schemas.microsoft.com/office/drawing/2014/main" id="{F4CAA5CE-B5AB-32D0-6F8C-54E909248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4" y="2607504"/>
            <a:ext cx="547964" cy="54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9A22BFD-735F-1C4F-6C1D-73FEFDADD2D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532" y="3284533"/>
            <a:ext cx="563814" cy="56381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7E681D4-F021-359C-8904-DFF37F2D7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0527" y="3882128"/>
            <a:ext cx="11689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</a:t>
            </a:r>
          </a:p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(</a:t>
            </a:r>
            <a:r>
              <a:rPr lang="en-US" altLang="en-US" sz="1000" i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service1</a:t>
            </a:r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)</a:t>
            </a:r>
          </a:p>
        </p:txBody>
      </p:sp>
      <p:cxnSp>
        <p:nvCxnSpPr>
          <p:cNvPr id="65" name="Straight Connector 61">
            <a:extLst>
              <a:ext uri="{FF2B5EF4-FFF2-40B4-BE49-F238E27FC236}">
                <a16:creationId xmlns:a16="http://schemas.microsoft.com/office/drawing/2014/main" id="{74E330F2-20B6-07A1-C24C-436AC99B02C3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323582" y="2527073"/>
            <a:ext cx="2333975" cy="889911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61">
            <a:extLst>
              <a:ext uri="{FF2B5EF4-FFF2-40B4-BE49-F238E27FC236}">
                <a16:creationId xmlns:a16="http://schemas.microsoft.com/office/drawing/2014/main" id="{BE99036A-63B3-44EE-FA22-FE12B7BE886E}"/>
              </a:ext>
            </a:extLst>
          </p:cNvPr>
          <p:cNvCxnSpPr>
            <a:cxnSpLocks/>
            <a:stCxn id="70" idx="1"/>
            <a:endCxn id="24" idx="3"/>
          </p:cNvCxnSpPr>
          <p:nvPr/>
        </p:nvCxnSpPr>
        <p:spPr>
          <a:xfrm flipH="1">
            <a:off x="9210346" y="3566440"/>
            <a:ext cx="617708" cy="0"/>
          </a:xfrm>
          <a:prstGeom prst="straightConnector1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8" name="Graphic 17">
            <a:extLst>
              <a:ext uri="{FF2B5EF4-FFF2-40B4-BE49-F238E27FC236}">
                <a16:creationId xmlns:a16="http://schemas.microsoft.com/office/drawing/2014/main" id="{F9795032-540E-99F0-EC36-F28381EDEF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9499" y="2210566"/>
            <a:ext cx="381000" cy="381000"/>
          </a:xfrm>
          <a:prstGeom prst="rect">
            <a:avLst/>
          </a:prstGeom>
        </p:spPr>
      </p:pic>
      <p:pic>
        <p:nvPicPr>
          <p:cNvPr id="19" name="Graphic 29">
            <a:extLst>
              <a:ext uri="{FF2B5EF4-FFF2-40B4-BE49-F238E27FC236}">
                <a16:creationId xmlns:a16="http://schemas.microsoft.com/office/drawing/2014/main" id="{CB8F8189-EA1B-9799-8EAD-2757CE139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050" y="2632885"/>
            <a:ext cx="529412" cy="52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6">
            <a:extLst>
              <a:ext uri="{FF2B5EF4-FFF2-40B4-BE49-F238E27FC236}">
                <a16:creationId xmlns:a16="http://schemas.microsoft.com/office/drawing/2014/main" id="{F69A5DB6-C851-3FF2-0496-CA4152DBD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041" y="3120947"/>
            <a:ext cx="1641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endpoints</a:t>
            </a:r>
          </a:p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(AWS Systems Manager)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E2B1B4-6E49-37B8-3247-3A0B11ABD314}"/>
              </a:ext>
            </a:extLst>
          </p:cNvPr>
          <p:cNvSpPr/>
          <p:nvPr/>
        </p:nvSpPr>
        <p:spPr>
          <a:xfrm>
            <a:off x="2666329" y="4437080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9C20B09-335D-0C2F-D04D-81EF72309325}"/>
              </a:ext>
            </a:extLst>
          </p:cNvPr>
          <p:cNvSpPr/>
          <p:nvPr/>
        </p:nvSpPr>
        <p:spPr>
          <a:xfrm>
            <a:off x="1090480" y="4442223"/>
            <a:ext cx="1515401" cy="12880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Endpoints subnet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2414F22-04C4-F467-1115-C956FA0428EC}"/>
              </a:ext>
            </a:extLst>
          </p:cNvPr>
          <p:cNvSpPr/>
          <p:nvPr/>
        </p:nvSpPr>
        <p:spPr>
          <a:xfrm>
            <a:off x="959554" y="3679176"/>
            <a:ext cx="3398287" cy="2153087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r>
              <a:rPr lang="en-US" sz="1200" dirty="0">
                <a:ln w="0"/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9090A6CC-45B9-498F-2979-A33EE9E484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3293" y="4444355"/>
            <a:ext cx="381000" cy="38100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7B67F1D9-15B6-0E22-FE12-0F86F2A5D723}"/>
              </a:ext>
            </a:extLst>
          </p:cNvPr>
          <p:cNvSpPr/>
          <p:nvPr/>
        </p:nvSpPr>
        <p:spPr>
          <a:xfrm>
            <a:off x="1020469" y="4123785"/>
            <a:ext cx="3223912" cy="163227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06F26203-7136-ADB4-D5E1-079603F72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329" y="5412059"/>
            <a:ext cx="1641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EC2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96E679D-6CA6-E6EA-6F8B-FBAF33EBDC9E}"/>
              </a:ext>
            </a:extLst>
          </p:cNvPr>
          <p:cNvSpPr/>
          <p:nvPr/>
        </p:nvSpPr>
        <p:spPr>
          <a:xfrm>
            <a:off x="1526580" y="4183847"/>
            <a:ext cx="500181" cy="15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">
            <a:extLst>
              <a:ext uri="{FF2B5EF4-FFF2-40B4-BE49-F238E27FC236}">
                <a16:creationId xmlns:a16="http://schemas.microsoft.com/office/drawing/2014/main" id="{1BC472BA-F28C-94BB-1AC7-47CAA5CC3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782" y="4181656"/>
            <a:ext cx="12516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solidFill>
                  <a:srgbClr val="00B0F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Availability Zone</a:t>
            </a:r>
          </a:p>
        </p:txBody>
      </p:sp>
      <p:pic>
        <p:nvPicPr>
          <p:cNvPr id="63" name="Graphic 5">
            <a:extLst>
              <a:ext uri="{FF2B5EF4-FFF2-40B4-BE49-F238E27FC236}">
                <a16:creationId xmlns:a16="http://schemas.microsoft.com/office/drawing/2014/main" id="{BDEC9A95-7E46-4239-9DAC-99AAA93E1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487" y="4836150"/>
            <a:ext cx="547964" cy="54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7A0A5C0D-A982-9D72-8F3E-097367976A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9142" y="4439212"/>
            <a:ext cx="381000" cy="381000"/>
          </a:xfrm>
          <a:prstGeom prst="rect">
            <a:avLst/>
          </a:prstGeom>
        </p:spPr>
      </p:pic>
      <p:pic>
        <p:nvPicPr>
          <p:cNvPr id="66" name="Graphic 29">
            <a:extLst>
              <a:ext uri="{FF2B5EF4-FFF2-40B4-BE49-F238E27FC236}">
                <a16:creationId xmlns:a16="http://schemas.microsoft.com/office/drawing/2014/main" id="{900E1FE7-01F4-3423-19C0-676398BE0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93" y="4861531"/>
            <a:ext cx="529412" cy="52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6">
            <a:extLst>
              <a:ext uri="{FF2B5EF4-FFF2-40B4-BE49-F238E27FC236}">
                <a16:creationId xmlns:a16="http://schemas.microsoft.com/office/drawing/2014/main" id="{9B4BA13A-5761-CF32-1FEA-CA5DDE76B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84" y="5349593"/>
            <a:ext cx="1641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endpoints</a:t>
            </a:r>
          </a:p>
          <a:p>
            <a:pPr algn="ctr" eaLnBrk="1" hangingPunct="1"/>
            <a:r>
              <a:rPr lang="en-US" alt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(AWS Systems Manager)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CD7E6E-8672-5638-932E-24516371739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105" y="2100334"/>
            <a:ext cx="853477" cy="853477"/>
          </a:xfrm>
          <a:prstGeom prst="rect">
            <a:avLst/>
          </a:prstGeom>
        </p:spPr>
      </p:pic>
      <p:sp>
        <p:nvSpPr>
          <p:cNvPr id="11" name="TextBox 26">
            <a:extLst>
              <a:ext uri="{FF2B5EF4-FFF2-40B4-BE49-F238E27FC236}">
                <a16:creationId xmlns:a16="http://schemas.microsoft.com/office/drawing/2014/main" id="{039E0283-8AEB-152B-5AEA-5134F4C69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269" y="2964571"/>
            <a:ext cx="14767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Network</a:t>
            </a:r>
          </a:p>
        </p:txBody>
      </p:sp>
      <p:cxnSp>
        <p:nvCxnSpPr>
          <p:cNvPr id="16" name="Straight Connector 61">
            <a:extLst>
              <a:ext uri="{FF2B5EF4-FFF2-40B4-BE49-F238E27FC236}">
                <a16:creationId xmlns:a16="http://schemas.microsoft.com/office/drawing/2014/main" id="{6FFA1CAE-F0E4-F3FA-8089-C6286D978B68}"/>
              </a:ext>
            </a:extLst>
          </p:cNvPr>
          <p:cNvCxnSpPr>
            <a:cxnSpLocks/>
            <a:stCxn id="50" idx="3"/>
            <a:endCxn id="21" idx="1"/>
          </p:cNvCxnSpPr>
          <p:nvPr/>
        </p:nvCxnSpPr>
        <p:spPr>
          <a:xfrm flipV="1">
            <a:off x="4357841" y="4753520"/>
            <a:ext cx="1069071" cy="2200"/>
          </a:xfrm>
          <a:prstGeom prst="straightConnector1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13887231-01C2-2563-D10A-7046253823B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912" y="4326781"/>
            <a:ext cx="853477" cy="853477"/>
          </a:xfrm>
          <a:prstGeom prst="rect">
            <a:avLst/>
          </a:prstGeom>
        </p:spPr>
      </p:pic>
      <p:sp>
        <p:nvSpPr>
          <p:cNvPr id="26" name="TextBox 26">
            <a:extLst>
              <a:ext uri="{FF2B5EF4-FFF2-40B4-BE49-F238E27FC236}">
                <a16:creationId xmlns:a16="http://schemas.microsoft.com/office/drawing/2014/main" id="{CD8ACA00-924F-2C46-9E22-FC2C496BC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597" y="5175349"/>
            <a:ext cx="14767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Network</a:t>
            </a:r>
          </a:p>
        </p:txBody>
      </p:sp>
      <p:pic>
        <p:nvPicPr>
          <p:cNvPr id="33" name="Graphic 35">
            <a:extLst>
              <a:ext uri="{FF2B5EF4-FFF2-40B4-BE49-F238E27FC236}">
                <a16:creationId xmlns:a16="http://schemas.microsoft.com/office/drawing/2014/main" id="{0207B18A-CAC2-E833-66F7-9434DD3DA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812" y="1466937"/>
            <a:ext cx="297339" cy="29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21">
            <a:extLst>
              <a:ext uri="{FF2B5EF4-FFF2-40B4-BE49-F238E27FC236}">
                <a16:creationId xmlns:a16="http://schemas.microsoft.com/office/drawing/2014/main" id="{C580F2B6-E864-9548-8F3F-3FF641FDB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785" y="1720242"/>
            <a:ext cx="1028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network policy</a:t>
            </a:r>
          </a:p>
        </p:txBody>
      </p:sp>
      <p:cxnSp>
        <p:nvCxnSpPr>
          <p:cNvPr id="37" name="Straight Connector 61">
            <a:extLst>
              <a:ext uri="{FF2B5EF4-FFF2-40B4-BE49-F238E27FC236}">
                <a16:creationId xmlns:a16="http://schemas.microsoft.com/office/drawing/2014/main" id="{48D3F473-101D-3661-16A1-159DDD1940E6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6280389" y="3733283"/>
            <a:ext cx="2366143" cy="102023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26">
            <a:extLst>
              <a:ext uri="{FF2B5EF4-FFF2-40B4-BE49-F238E27FC236}">
                <a16:creationId xmlns:a16="http://schemas.microsoft.com/office/drawing/2014/main" id="{2D973322-6111-7BD5-65EF-B7C53F777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620" y="3787654"/>
            <a:ext cx="9333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service </a:t>
            </a:r>
          </a:p>
          <a:p>
            <a:pPr algn="ctr" eaLnBrk="1" hangingPunct="1"/>
            <a:r>
              <a:rPr lang="en-US" altLang="en-US" sz="9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association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523D38C-FE2E-BD10-8249-403DB33C8E0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959554" y="1449633"/>
            <a:ext cx="381000" cy="381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97DD50D-FAC9-F644-10BD-2404C277A4A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959554" y="3690037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3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WS-architecture-icons">
      <a:dk1>
        <a:srgbClr val="232F3C"/>
      </a:dk1>
      <a:lt1>
        <a:srgbClr val="FAFAFA"/>
      </a:lt1>
      <a:dk2>
        <a:srgbClr val="545B63"/>
      </a:dk2>
      <a:lt2>
        <a:srgbClr val="E5ECEF"/>
      </a:lt2>
      <a:accent1>
        <a:srgbClr val="FF9900"/>
      </a:accent1>
      <a:accent2>
        <a:srgbClr val="F0613C"/>
      </a:accent2>
      <a:accent3>
        <a:srgbClr val="007CBD"/>
      </a:accent3>
      <a:accent4>
        <a:srgbClr val="00A0C8"/>
      </a:accent4>
      <a:accent5>
        <a:srgbClr val="1D8900"/>
      </a:accent5>
      <a:accent6>
        <a:srgbClr val="69AE34"/>
      </a:accent6>
      <a:hlink>
        <a:srgbClr val="007CBC"/>
      </a:hlink>
      <a:folHlink>
        <a:srgbClr val="007CB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35439</TotalTime>
  <Words>124</Words>
  <Application>Microsoft Macintosh PowerPoint</Application>
  <PresentationFormat>Widescreen</PresentationFormat>
  <Paragraphs>60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Amazon Ember</vt:lpstr>
      <vt:lpstr>Arial</vt:lpstr>
      <vt:lpstr>Calibri</vt:lpstr>
      <vt:lpstr>Office Theme</vt:lpstr>
      <vt:lpstr>PowerPoint Presentation</vt:lpstr>
      <vt:lpstr>PowerPoint Presentation</vt:lpstr>
    </vt:vector>
  </TitlesOfParts>
  <Manager/>
  <Company>Amazon.com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 Architecture Title</dc:title>
  <dc:subject/>
  <dc:creator>Amazon Web Services</dc:creator>
  <cp:keywords/>
  <dc:description/>
  <cp:lastModifiedBy>Microsoft Office User</cp:lastModifiedBy>
  <cp:revision>336</cp:revision>
  <dcterms:created xsi:type="dcterms:W3CDTF">2018-02-11T04:20:17Z</dcterms:created>
  <dcterms:modified xsi:type="dcterms:W3CDTF">2023-07-08T14:01:50Z</dcterms:modified>
  <cp:category/>
</cp:coreProperties>
</file>