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75" r:id="rId4"/>
  </p:sldMasterIdLst>
  <p:notesMasterIdLst>
    <p:notesMasterId r:id="rId50"/>
  </p:notesMasterIdLst>
  <p:handoutMasterIdLst>
    <p:handoutMasterId r:id="rId51"/>
  </p:handoutMasterIdLst>
  <p:sldIdLst>
    <p:sldId id="1458" r:id="rId5"/>
    <p:sldId id="1485" r:id="rId6"/>
    <p:sldId id="1460" r:id="rId7"/>
    <p:sldId id="1532" r:id="rId8"/>
    <p:sldId id="1522" r:id="rId9"/>
    <p:sldId id="1514" r:id="rId10"/>
    <p:sldId id="1526" r:id="rId11"/>
    <p:sldId id="275" r:id="rId12"/>
    <p:sldId id="276" r:id="rId13"/>
    <p:sldId id="1523" r:id="rId14"/>
    <p:sldId id="1525" r:id="rId15"/>
    <p:sldId id="1538" r:id="rId16"/>
    <p:sldId id="1506" r:id="rId17"/>
    <p:sldId id="1512" r:id="rId18"/>
    <p:sldId id="1537" r:id="rId19"/>
    <p:sldId id="1539" r:id="rId20"/>
    <p:sldId id="1528" r:id="rId21"/>
    <p:sldId id="1533" r:id="rId22"/>
    <p:sldId id="1509" r:id="rId23"/>
    <p:sldId id="1540" r:id="rId24"/>
    <p:sldId id="1530" r:id="rId25"/>
    <p:sldId id="1507" r:id="rId26"/>
    <p:sldId id="1488" r:id="rId27"/>
    <p:sldId id="1500" r:id="rId28"/>
    <p:sldId id="1541" r:id="rId29"/>
    <p:sldId id="1531" r:id="rId30"/>
    <p:sldId id="1534" r:id="rId31"/>
    <p:sldId id="1511" r:id="rId32"/>
    <p:sldId id="1536" r:id="rId33"/>
    <p:sldId id="1513" r:id="rId34"/>
    <p:sldId id="1544" r:id="rId35"/>
    <p:sldId id="1516" r:id="rId36"/>
    <p:sldId id="1517" r:id="rId37"/>
    <p:sldId id="1515" r:id="rId38"/>
    <p:sldId id="1545" r:id="rId39"/>
    <p:sldId id="1518" r:id="rId40"/>
    <p:sldId id="1519" r:id="rId41"/>
    <p:sldId id="1546" r:id="rId42"/>
    <p:sldId id="1520" r:id="rId43"/>
    <p:sldId id="1547" r:id="rId44"/>
    <p:sldId id="1521" r:id="rId45"/>
    <p:sldId id="1535" r:id="rId46"/>
    <p:sldId id="1543" r:id="rId47"/>
    <p:sldId id="1474" r:id="rId48"/>
    <p:sldId id="1475" r:id="rId49"/>
  </p:sldIdLst>
  <p:sldSz cx="14630400" cy="8229600"/>
  <p:notesSz cx="6858000" cy="9144000"/>
  <p:defaultTextStyle>
    <a:defPPr>
      <a:defRPr lang="en-US"/>
    </a:defPPr>
    <a:lvl1pPr marL="0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1pPr>
    <a:lvl2pPr marL="548606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2pPr>
    <a:lvl3pPr marL="1097212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3pPr>
    <a:lvl4pPr marL="1645818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4pPr>
    <a:lvl5pPr marL="2194424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5pPr>
    <a:lvl6pPr marL="2743031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6pPr>
    <a:lvl7pPr marL="3291635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7pPr>
    <a:lvl8pPr marL="3840241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8pPr>
    <a:lvl9pPr marL="4388848" algn="l" defTabSz="1097212" rtl="0" eaLnBrk="1" latinLnBrk="0" hangingPunct="1">
      <a:defRPr sz="211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/>
  </p:cmAuthor>
  <p:cmAuthor id="3" name="Mary Feil-Jacobs" initials="MF" lastIdx="22" clrIdx="3">
    <p:extLst/>
  </p:cmAuthor>
  <p:cmAuthor id="4" name="Mitchell Derrey" initials="MD" lastIdx="28" clrIdx="4">
    <p:extLst>
      <p:ext uri="{19B8F6BF-5375-455C-9EA6-DF929625EA0E}">
        <p15:presenceInfo xmlns:p15="http://schemas.microsoft.com/office/powerpoint/2012/main" userId="S-1-5-21-383413107-1061881802-891584314-4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32AA"/>
    <a:srgbClr val="232F3D"/>
    <a:srgbClr val="150454"/>
    <a:srgbClr val="FAEAF6"/>
    <a:srgbClr val="4509EC"/>
    <a:srgbClr val="DE316F"/>
    <a:srgbClr val="3404FA"/>
    <a:srgbClr val="FFFFFF"/>
    <a:srgbClr val="000000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88" autoAdjust="0"/>
    <p:restoredTop sz="68841" autoAdjust="0"/>
  </p:normalViewPr>
  <p:slideViewPr>
    <p:cSldViewPr snapToGrid="0">
      <p:cViewPr varScale="1">
        <p:scale>
          <a:sx n="52" d="100"/>
          <a:sy n="52" d="100"/>
        </p:scale>
        <p:origin x="1376" y="192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3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err="1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ReInvent</a:t>
            </a: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2018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BB702-E265-E34A-BDE0-A7FC310AB52F}" type="datetime8">
              <a:rPr lang="en-US" smtClean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12/3/18 1:03 PM</a:t>
            </a:fld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r>
              <a:rPr lang="en-US"/>
              <a:t>ReInvent 2018</a:t>
            </a:r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109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1097212" rtl="0" eaLnBrk="1" latinLnBrk="0" hangingPunct="1">
      <a:lnSpc>
        <a:spcPct val="90000"/>
      </a:lnSpc>
      <a:spcAft>
        <a:spcPts val="400"/>
      </a:spcAft>
      <a:defRPr sz="1059" kern="1200">
        <a:solidFill>
          <a:schemeClr val="tx1"/>
        </a:solidFill>
        <a:latin typeface="+mj-lt"/>
        <a:ea typeface="+mn-ea"/>
        <a:cs typeface="+mn-cs"/>
      </a:defRPr>
    </a:lvl1pPr>
    <a:lvl2pPr marL="255572" indent="-126991" algn="l" defTabSz="1097212" rtl="0" eaLnBrk="1" latinLnBrk="0" hangingPunct="1">
      <a:lnSpc>
        <a:spcPct val="90000"/>
      </a:lnSpc>
      <a:spcAft>
        <a:spcPts val="400"/>
      </a:spcAft>
      <a:buFont typeface="Arial" pitchFamily="34" charset="0"/>
      <a:buChar char="•"/>
      <a:defRPr sz="1059" kern="1200">
        <a:solidFill>
          <a:schemeClr val="tx1"/>
        </a:solidFill>
        <a:latin typeface="+mn-lt"/>
        <a:ea typeface="+mn-ea"/>
        <a:cs typeface="+mn-cs"/>
      </a:defRPr>
    </a:lvl2pPr>
    <a:lvl3pPr marL="393675" indent="-138105" algn="l" defTabSz="1097212" rtl="0" eaLnBrk="1" latinLnBrk="0" hangingPunct="1">
      <a:lnSpc>
        <a:spcPct val="90000"/>
      </a:lnSpc>
      <a:spcAft>
        <a:spcPts val="400"/>
      </a:spcAft>
      <a:buFont typeface="Arial" pitchFamily="34" charset="0"/>
      <a:buChar char="•"/>
      <a:defRPr sz="1059" kern="1200">
        <a:solidFill>
          <a:schemeClr val="tx1"/>
        </a:solidFill>
        <a:latin typeface="+mn-lt"/>
        <a:ea typeface="+mn-ea"/>
        <a:cs typeface="+mn-cs"/>
      </a:defRPr>
    </a:lvl3pPr>
    <a:lvl4pPr marL="579402" indent="-176201" algn="l" defTabSz="1097212" rtl="0" eaLnBrk="1" latinLnBrk="0" hangingPunct="1">
      <a:lnSpc>
        <a:spcPct val="90000"/>
      </a:lnSpc>
      <a:spcAft>
        <a:spcPts val="400"/>
      </a:spcAft>
      <a:buFont typeface="Arial" pitchFamily="34" charset="0"/>
      <a:buChar char="•"/>
      <a:defRPr sz="1059" kern="1200">
        <a:solidFill>
          <a:schemeClr val="tx1"/>
        </a:solidFill>
        <a:latin typeface="+mn-lt"/>
        <a:ea typeface="+mn-ea"/>
        <a:cs typeface="+mn-cs"/>
      </a:defRPr>
    </a:lvl4pPr>
    <a:lvl5pPr marL="738142" indent="-138105" algn="l" defTabSz="1097212" rtl="0" eaLnBrk="1" latinLnBrk="0" hangingPunct="1">
      <a:lnSpc>
        <a:spcPct val="90000"/>
      </a:lnSpc>
      <a:spcAft>
        <a:spcPts val="400"/>
      </a:spcAft>
      <a:buFont typeface="Arial" pitchFamily="34" charset="0"/>
      <a:buChar char="•"/>
      <a:defRPr sz="1059" kern="1200">
        <a:solidFill>
          <a:schemeClr val="tx1"/>
        </a:solidFill>
        <a:latin typeface="+mn-lt"/>
        <a:ea typeface="+mn-ea"/>
        <a:cs typeface="+mn-cs"/>
      </a:defRPr>
    </a:lvl5pPr>
    <a:lvl6pPr marL="2743031" algn="l" defTabSz="1097212" rtl="0" eaLnBrk="1" latinLnBrk="0" hangingPunct="1">
      <a:defRPr sz="1412" kern="1200">
        <a:solidFill>
          <a:schemeClr val="tx1"/>
        </a:solidFill>
        <a:latin typeface="+mn-lt"/>
        <a:ea typeface="+mn-ea"/>
        <a:cs typeface="+mn-cs"/>
      </a:defRPr>
    </a:lvl6pPr>
    <a:lvl7pPr marL="3291635" algn="l" defTabSz="1097212" rtl="0" eaLnBrk="1" latinLnBrk="0" hangingPunct="1">
      <a:defRPr sz="1412" kern="1200">
        <a:solidFill>
          <a:schemeClr val="tx1"/>
        </a:solidFill>
        <a:latin typeface="+mn-lt"/>
        <a:ea typeface="+mn-ea"/>
        <a:cs typeface="+mn-cs"/>
      </a:defRPr>
    </a:lvl7pPr>
    <a:lvl8pPr marL="3840241" algn="l" defTabSz="1097212" rtl="0" eaLnBrk="1" latinLnBrk="0" hangingPunct="1">
      <a:defRPr sz="1412" kern="1200">
        <a:solidFill>
          <a:schemeClr val="tx1"/>
        </a:solidFill>
        <a:latin typeface="+mn-lt"/>
        <a:ea typeface="+mn-ea"/>
        <a:cs typeface="+mn-cs"/>
      </a:defRPr>
    </a:lvl8pPr>
    <a:lvl9pPr marL="4388848" algn="l" defTabSz="1097212" rtl="0" eaLnBrk="1" latinLnBrk="0" hangingPunct="1">
      <a:defRPr sz="141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09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109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5AE33-8762-CB48-8069-61FC714534F0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pPr marL="0" marR="0" lvl="0" indent="0" algn="r" defTabSz="1097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12/3/18 1:03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109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97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601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ReInvent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430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705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15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16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140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ReInvent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93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57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Query – read</a:t>
            </a:r>
          </a:p>
          <a:p>
            <a:r>
              <a:rPr lang="en-US" dirty="0"/>
              <a:t>Mutation – any write operation</a:t>
            </a:r>
          </a:p>
          <a:p>
            <a:r>
              <a:rPr lang="en-US" dirty="0"/>
              <a:t>Subscription -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76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ReInvent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594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a look at how we are going to achieve this with the architecture of the system.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102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ReInvent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5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65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ReInvent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52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ReInvent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08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ReInvent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1:05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38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94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06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49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97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9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09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Arial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109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4C243-A5A9-8D44-83F5-E8823C4F81E7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pPr marL="0" marR="0" lvl="0" indent="0" algn="r" defTabSz="1097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12/3/18 1:03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109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97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189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09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Arial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109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4C243-A5A9-8D44-83F5-E8823C4F81E7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pPr marL="0" marR="0" lvl="0" indent="0" algn="r" defTabSz="1097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12/3/18 1:03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1097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972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386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29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27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255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ReInvent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  <a:endParaRPr lang="en-US" altLang="x-none" sz="700" dirty="0">
              <a:solidFill>
                <a:srgbClr val="282828"/>
              </a:solidFill>
              <a:latin typeface="Amazon Ember" charset="0"/>
              <a:ea typeface="Amazon Ember" charset="0"/>
              <a:cs typeface="Amazon Ember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6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ReInvent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x-none" sz="700" dirty="0">
                <a:solidFill>
                  <a:srgbClr val="282828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E1BB1-B036-4140-B110-296DC0701D04}" type="datetime8">
              <a:rPr lang="en-US" smtClean="0"/>
              <a:pPr/>
              <a:t>12/3/18 1:03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906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59F925-2352-4891-8D43-6D9E2419D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323087" y="2493360"/>
            <a:ext cx="7529968" cy="323523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5142" tIns="172114" rIns="215142" bIns="17211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9696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2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E005A7-7E65-4756-AF89-359FFFE7B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33950" y="3571875"/>
            <a:ext cx="47625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8110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1C44F60-96AF-4ABC-A435-2C2A133BC1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3088" y="1427011"/>
            <a:ext cx="14017752" cy="5716067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88" y="347413"/>
            <a:ext cx="14017752" cy="10795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A9D83BD-CBDA-47B5-82D5-43BD58971F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white">
          <a:xfrm>
            <a:off x="323088" y="1427011"/>
            <a:ext cx="7310437" cy="849463"/>
          </a:xfrm>
          <a:prstGeom prst="rect">
            <a:avLst/>
          </a:prstGeom>
        </p:spPr>
        <p:txBody>
          <a:bodyPr vert="horz" wrap="square" lIns="182880" tIns="146304" rIns="182880" bIns="146304" rtlCol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75431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BD08D5-9363-49D4-89A2-50503090D09C}"/>
              </a:ext>
            </a:extLst>
          </p:cNvPr>
          <p:cNvSpPr/>
          <p:nvPr userDrawn="1"/>
        </p:nvSpPr>
        <p:spPr bwMode="white">
          <a:xfrm>
            <a:off x="5397500" y="7437439"/>
            <a:ext cx="2393689" cy="338094"/>
          </a:xfrm>
          <a:prstGeom prst="rect">
            <a:avLst/>
          </a:prstGeom>
          <a:solidFill>
            <a:srgbClr val="28282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88" y="347412"/>
            <a:ext cx="6260590" cy="16185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14BFDE4-EF97-4A84-B9A4-E3628474195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3089" y="2432855"/>
            <a:ext cx="6260591" cy="2265236"/>
          </a:xfrm>
          <a:prstGeom prst="rect">
            <a:avLst/>
          </a:prstGeom>
        </p:spPr>
        <p:txBody>
          <a:bodyPr vert="horz" wrap="square" lIns="182880" tIns="146304" rIns="182880" bIns="146304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79D2916E-6016-4F1A-B09E-321ABAA077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5200" y="0"/>
            <a:ext cx="7315200" cy="822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01457115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Blee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0172A3F-D37C-4935-8664-1AA9E132A4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4630400" cy="822960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insert </a:t>
            </a:r>
            <a:r>
              <a:rPr lang="en-US" dirty="0"/>
              <a:t>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083C0-33B4-4180-9120-11EA27B97C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white">
          <a:xfrm>
            <a:off x="323088" y="1427011"/>
            <a:ext cx="7310437" cy="849463"/>
          </a:xfrm>
          <a:prstGeom prst="rect">
            <a:avLst/>
          </a:prstGeom>
        </p:spPr>
        <p:txBody>
          <a:bodyPr vert="horz" wrap="square" lIns="182880" tIns="146304" rIns="182880" bIns="146304" rtlCol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4EF9DF8-E8E9-4CAD-A5B5-16FBEC81DD8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23088" y="347413"/>
            <a:ext cx="13987008" cy="10795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9821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bed_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AC034E-E54C-4458-8A41-EB0300702CFF}"/>
              </a:ext>
            </a:extLst>
          </p:cNvPr>
          <p:cNvSpPr/>
          <p:nvPr userDrawn="1"/>
        </p:nvSpPr>
        <p:spPr bwMode="auto">
          <a:xfrm rot="5400000">
            <a:off x="6088380" y="2887980"/>
            <a:ext cx="2453640" cy="2453640"/>
          </a:xfrm>
          <a:custGeom>
            <a:avLst/>
            <a:gdLst>
              <a:gd name="connsiteX0" fmla="*/ 696468 w 2453640"/>
              <a:gd name="connsiteY0" fmla="*/ 1493520 h 2453640"/>
              <a:gd name="connsiteX1" fmla="*/ 1757172 w 2453640"/>
              <a:gd name="connsiteY1" fmla="*/ 1493520 h 2453640"/>
              <a:gd name="connsiteX2" fmla="*/ 1226820 w 2453640"/>
              <a:gd name="connsiteY2" fmla="*/ 701040 h 2453640"/>
              <a:gd name="connsiteX3" fmla="*/ 0 w 2453640"/>
              <a:gd name="connsiteY3" fmla="*/ 1226820 h 2453640"/>
              <a:gd name="connsiteX4" fmla="*/ 1226820 w 2453640"/>
              <a:gd name="connsiteY4" fmla="*/ 0 h 2453640"/>
              <a:gd name="connsiteX5" fmla="*/ 2453640 w 2453640"/>
              <a:gd name="connsiteY5" fmla="*/ 1226820 h 2453640"/>
              <a:gd name="connsiteX6" fmla="*/ 1226820 w 2453640"/>
              <a:gd name="connsiteY6" fmla="*/ 2453640 h 2453640"/>
              <a:gd name="connsiteX7" fmla="*/ 0 w 2453640"/>
              <a:gd name="connsiteY7" fmla="*/ 1226820 h 245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3640" h="2453640">
                <a:moveTo>
                  <a:pt x="696468" y="1493520"/>
                </a:moveTo>
                <a:lnTo>
                  <a:pt x="1757172" y="1493520"/>
                </a:lnTo>
                <a:lnTo>
                  <a:pt x="1226820" y="701040"/>
                </a:lnTo>
                <a:close/>
                <a:moveTo>
                  <a:pt x="0" y="1226820"/>
                </a:moveTo>
                <a:cubicBezTo>
                  <a:pt x="0" y="549266"/>
                  <a:pt x="549266" y="0"/>
                  <a:pt x="1226820" y="0"/>
                </a:cubicBezTo>
                <a:cubicBezTo>
                  <a:pt x="1904374" y="0"/>
                  <a:pt x="2453640" y="549266"/>
                  <a:pt x="2453640" y="1226820"/>
                </a:cubicBezTo>
                <a:cubicBezTo>
                  <a:pt x="2453640" y="1904374"/>
                  <a:pt x="1904374" y="2453640"/>
                  <a:pt x="1226820" y="2453640"/>
                </a:cubicBezTo>
                <a:cubicBezTo>
                  <a:pt x="549266" y="2453640"/>
                  <a:pt x="0" y="1904374"/>
                  <a:pt x="0" y="1226820"/>
                </a:cubicBezTo>
                <a:close/>
              </a:path>
            </a:pathLst>
          </a:cu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62EA48BA-8AA5-4D2B-BA49-A7696755D9F4}"/>
              </a:ext>
            </a:extLst>
          </p:cNvPr>
          <p:cNvSpPr>
            <a:spLocks noGrp="1"/>
          </p:cNvSpPr>
          <p:nvPr userDrawn="1">
            <p:ph type="media" sz="quarter" idx="10" hasCustomPrompt="1"/>
          </p:nvPr>
        </p:nvSpPr>
        <p:spPr>
          <a:xfrm>
            <a:off x="0" y="0"/>
            <a:ext cx="14630400" cy="8229600"/>
          </a:xfrm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626312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C9571B55-C11F-4D26-B011-4F09A250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323850" y="3444973"/>
            <a:ext cx="12908725" cy="1126462"/>
          </a:xfrm>
          <a:noFill/>
        </p:spPr>
        <p:txBody>
          <a:bodyPr wrap="square" tIns="146304" bIns="146304" anchor="t" anchorCtr="0">
            <a:spAutoFit/>
          </a:bodyPr>
          <a:lstStyle>
            <a:lvl1pPr>
              <a:defRPr sz="6000" spc="-11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92D843-89F4-4F98-A23F-83882EAAAF1D}"/>
              </a:ext>
            </a:extLst>
          </p:cNvPr>
          <p:cNvGrpSpPr/>
          <p:nvPr userDrawn="1"/>
        </p:nvGrpSpPr>
        <p:grpSpPr bwMode="white">
          <a:xfrm>
            <a:off x="548569" y="7406123"/>
            <a:ext cx="8747832" cy="261106"/>
            <a:chOff x="548569" y="7406123"/>
            <a:chExt cx="8747832" cy="26110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C822435-BAE8-4282-84A4-90191476B7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white">
            <a:xfrm>
              <a:off x="548569" y="7406123"/>
              <a:ext cx="1075500" cy="245214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3B8DAA67-CC92-4CF0-9FA5-BD2C6039FC8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5334001" y="7528730"/>
              <a:ext cx="39624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x-none" sz="900" b="0" i="0" dirty="0">
                  <a:solidFill>
                    <a:schemeClr val="tx1"/>
                  </a:solidFill>
                  <a:latin typeface="Amazon Ember" charset="0"/>
                  <a:ea typeface="Amazon Ember" charset="0"/>
                  <a:cs typeface="Amazon Ember" charset="0"/>
                </a:rPr>
                <a:t>© 2018, Amazon Web Services, Inc. or its affiliates. All rights reserved.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6E41032-D589-4546-B9F1-22E0581F68F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261" y="7435780"/>
            <a:ext cx="774273" cy="4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6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59AB8F-F889-4858-8333-C8736D20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322675" y="3444973"/>
            <a:ext cx="12908725" cy="1126462"/>
          </a:xfrm>
          <a:noFill/>
        </p:spPr>
        <p:txBody>
          <a:bodyPr vert="horz" wrap="square" lIns="182880" tIns="146304" rIns="182880" bIns="146304" rtlCol="0" anchor="t" anchorCtr="0">
            <a:spAutoFit/>
          </a:bodyPr>
          <a:lstStyle>
            <a:lvl1pPr>
              <a:defRPr lang="en-US" sz="6000" spc="-118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Video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436F05-F070-4159-B68A-8D29AF290135}"/>
              </a:ext>
            </a:extLst>
          </p:cNvPr>
          <p:cNvGrpSpPr/>
          <p:nvPr userDrawn="1"/>
        </p:nvGrpSpPr>
        <p:grpSpPr bwMode="white">
          <a:xfrm>
            <a:off x="548569" y="7406123"/>
            <a:ext cx="8747832" cy="261106"/>
            <a:chOff x="548569" y="7406123"/>
            <a:chExt cx="8747832" cy="26110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87DB9A7-4AB6-49C1-ABE2-766D96966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white">
            <a:xfrm>
              <a:off x="548569" y="7406123"/>
              <a:ext cx="1075500" cy="245214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C31626E3-1E13-4965-B277-26C4DAEDC39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5334001" y="7528730"/>
              <a:ext cx="39624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x-none" sz="900" b="0" i="0" dirty="0">
                  <a:solidFill>
                    <a:schemeClr val="tx1"/>
                  </a:solidFill>
                  <a:latin typeface="Amazon Ember" charset="0"/>
                  <a:ea typeface="Amazon Ember" charset="0"/>
                  <a:cs typeface="Amazon Ember" charset="0"/>
                </a:rPr>
                <a:t>© 2018, Amazon Web Services, Inc. or its affiliates. All rights reserved.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FE560A4-56E6-4564-BB52-39283940C7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261" y="7435780"/>
            <a:ext cx="774273" cy="4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1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_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B5BCDF69-7CA5-4D61-8B97-90CC34C0A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4630401" cy="8229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323850" y="3444973"/>
            <a:ext cx="12908725" cy="1126462"/>
          </a:xfrm>
          <a:noFill/>
        </p:spPr>
        <p:txBody>
          <a:bodyPr vert="horz" wrap="square" lIns="182880" tIns="146304" rIns="182880" bIns="146304" rtlCol="0" anchor="t" anchorCtr="0">
            <a:spAutoFit/>
          </a:bodyPr>
          <a:lstStyle>
            <a:lvl1pPr>
              <a:defRPr lang="en-US" sz="6000" spc="-118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Demo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EEF905-FAED-46A8-A897-14D40C217D5A}"/>
              </a:ext>
            </a:extLst>
          </p:cNvPr>
          <p:cNvGrpSpPr/>
          <p:nvPr userDrawn="1"/>
        </p:nvGrpSpPr>
        <p:grpSpPr bwMode="white">
          <a:xfrm>
            <a:off x="548569" y="7406123"/>
            <a:ext cx="8747832" cy="261106"/>
            <a:chOff x="548569" y="7406123"/>
            <a:chExt cx="8747832" cy="26110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E9E71C6-FF89-42FD-A814-26596712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white">
            <a:xfrm>
              <a:off x="548569" y="7406123"/>
              <a:ext cx="1075500" cy="245214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6DC6AB55-A62E-4AF6-8FBC-8DDB1DDD185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5334001" y="7528730"/>
              <a:ext cx="39624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x-none" sz="900" b="0" i="0" dirty="0">
                  <a:solidFill>
                    <a:schemeClr val="tx1"/>
                  </a:solidFill>
                  <a:latin typeface="Amazon Ember" charset="0"/>
                  <a:ea typeface="Amazon Ember" charset="0"/>
                  <a:cs typeface="Amazon Ember" charset="0"/>
                </a:rPr>
                <a:t>© 2018, Amazon Web Services, Inc. or its affiliates. All rights reserved.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4D5268-C838-44C2-9C15-1EAB18B9AC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261" y="7435780"/>
            <a:ext cx="774273" cy="4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10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 hasCustomPrompt="1"/>
          </p:nvPr>
        </p:nvSpPr>
        <p:spPr>
          <a:xfrm>
            <a:off x="323851" y="349250"/>
            <a:ext cx="14306550" cy="1077913"/>
          </a:xfrm>
        </p:spPr>
        <p:txBody>
          <a:bodyPr/>
          <a:lstStyle/>
          <a:p>
            <a:r>
              <a:rPr lang="en-US" dirty="0"/>
              <a:t>Sample Code Slide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B0438D-0AA4-40DE-B859-53B4B25058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23850" y="1809750"/>
            <a:ext cx="13768388" cy="4555093"/>
          </a:xfrm>
        </p:spPr>
        <p:txBody>
          <a:bodyPr/>
          <a:lstStyle>
            <a:lvl1pPr>
              <a:spcBef>
                <a:spcPts val="2400"/>
              </a:spcBef>
              <a:defRPr sz="2000">
                <a:latin typeface="Lucida Console" panose="020B0609040504020204" pitchFamily="49" charset="0"/>
              </a:defRPr>
            </a:lvl1pPr>
            <a:lvl2pPr>
              <a:defRPr>
                <a:latin typeface="Lucida Console" panose="020B0609040504020204" pitchFamily="49" charset="0"/>
              </a:defRPr>
            </a:lvl2pPr>
            <a:lvl3pPr>
              <a:defRPr>
                <a:latin typeface="Lucida Console" panose="020B0609040504020204" pitchFamily="49" charset="0"/>
              </a:defRPr>
            </a:lvl3pPr>
            <a:lvl4pPr>
              <a:defRPr>
                <a:latin typeface="Lucida Console" panose="020B0609040504020204" pitchFamily="49" charset="0"/>
              </a:defRPr>
            </a:lvl4pPr>
            <a:lvl5pPr>
              <a:defRPr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Edit var pd = require('pretty-data').pd;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xml_pp</a:t>
            </a:r>
            <a:r>
              <a:rPr lang="en-US" dirty="0"/>
              <a:t> = pd.xml(data);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xml_min</a:t>
            </a:r>
            <a:r>
              <a:rPr lang="en-US" dirty="0"/>
              <a:t> = </a:t>
            </a:r>
            <a:r>
              <a:rPr lang="en-US" dirty="0" err="1"/>
              <a:t>pd.xmlmin</a:t>
            </a:r>
            <a:r>
              <a:rPr lang="en-US" dirty="0"/>
              <a:t>(data [,true]);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json_pp</a:t>
            </a:r>
            <a:r>
              <a:rPr lang="en-US" dirty="0"/>
              <a:t> = </a:t>
            </a:r>
            <a:r>
              <a:rPr lang="en-US" dirty="0" err="1"/>
              <a:t>pd.json</a:t>
            </a:r>
            <a:r>
              <a:rPr lang="en-US" dirty="0"/>
              <a:t>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json_min</a:t>
            </a:r>
            <a:r>
              <a:rPr lang="en-US" dirty="0"/>
              <a:t> = </a:t>
            </a:r>
            <a:r>
              <a:rPr lang="en-US" dirty="0" err="1"/>
              <a:t>pd.jsonmin</a:t>
            </a:r>
            <a:r>
              <a:rPr lang="en-US" dirty="0"/>
              <a:t>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css_pp</a:t>
            </a:r>
            <a:r>
              <a:rPr lang="en-US" dirty="0"/>
              <a:t> = pd.css(data);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css_min</a:t>
            </a:r>
            <a:r>
              <a:rPr lang="en-US" dirty="0"/>
              <a:t> = </a:t>
            </a:r>
            <a:r>
              <a:rPr lang="en-US" dirty="0" err="1"/>
              <a:t>pd.cssmin</a:t>
            </a:r>
            <a:r>
              <a:rPr lang="en-US" dirty="0"/>
              <a:t>(data [, true]);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sql_pp</a:t>
            </a:r>
            <a:r>
              <a:rPr lang="en-US" dirty="0"/>
              <a:t> = </a:t>
            </a:r>
            <a:r>
              <a:rPr lang="en-US" dirty="0" err="1"/>
              <a:t>pd.sql</a:t>
            </a:r>
            <a:r>
              <a:rPr lang="en-US" dirty="0"/>
              <a:t>(data);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A6E440-F5AD-4713-A248-F7D403C95F36}"/>
              </a:ext>
            </a:extLst>
          </p:cNvPr>
          <p:cNvGrpSpPr/>
          <p:nvPr userDrawn="1"/>
        </p:nvGrpSpPr>
        <p:grpSpPr>
          <a:xfrm>
            <a:off x="548569" y="7406123"/>
            <a:ext cx="8747832" cy="261106"/>
            <a:chOff x="548569" y="7406123"/>
            <a:chExt cx="8747832" cy="26110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9E6A2E6-FBB2-4D44-A958-761658355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569" y="7406123"/>
              <a:ext cx="1075500" cy="245214"/>
            </a:xfrm>
            <a:prstGeom prst="rect">
              <a:avLst/>
            </a:prstGeom>
          </p:spPr>
        </p:pic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2E8D635A-51BE-43FE-AC3A-0ACEA658DB8E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5334001" y="7528730"/>
              <a:ext cx="39624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x-none" sz="900" b="0" i="0" dirty="0">
                  <a:solidFill>
                    <a:schemeClr val="tx1"/>
                  </a:solidFill>
                  <a:latin typeface="Amazon Ember" charset="0"/>
                  <a:ea typeface="Amazon Ember" charset="0"/>
                  <a:cs typeface="Amazon Ember" charset="0"/>
                </a:rPr>
                <a:t>© 2018, Amazon Web Services, Inc. or its affiliates. All rights reserved.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48AA576-BFFE-49D7-B4C6-27E24E8847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261" y="7435780"/>
            <a:ext cx="774273" cy="4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6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lumn_Co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 hasCustomPrompt="1"/>
          </p:nvPr>
        </p:nvSpPr>
        <p:spPr>
          <a:xfrm>
            <a:off x="323851" y="349250"/>
            <a:ext cx="14306550" cy="1077913"/>
          </a:xfrm>
        </p:spPr>
        <p:txBody>
          <a:bodyPr/>
          <a:lstStyle/>
          <a:p>
            <a:r>
              <a:rPr lang="en-US" dirty="0"/>
              <a:t>Sample Code Slide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B0438D-0AA4-40DE-B859-53B4B25058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23850" y="1809750"/>
            <a:ext cx="6453188" cy="4555093"/>
          </a:xfrm>
        </p:spPr>
        <p:txBody>
          <a:bodyPr/>
          <a:lstStyle>
            <a:lvl1pPr>
              <a:spcBef>
                <a:spcPts val="2400"/>
              </a:spcBef>
              <a:defRPr sz="2000">
                <a:latin typeface="Lucida Console" panose="020B0609040504020204" pitchFamily="49" charset="0"/>
              </a:defRPr>
            </a:lvl1pPr>
            <a:lvl2pPr>
              <a:defRPr>
                <a:latin typeface="Lucida Console" panose="020B0609040504020204" pitchFamily="49" charset="0"/>
              </a:defRPr>
            </a:lvl2pPr>
            <a:lvl3pPr>
              <a:defRPr>
                <a:latin typeface="Lucida Console" panose="020B0609040504020204" pitchFamily="49" charset="0"/>
              </a:defRPr>
            </a:lvl3pPr>
            <a:lvl4pPr>
              <a:defRPr>
                <a:latin typeface="Lucida Console" panose="020B0609040504020204" pitchFamily="49" charset="0"/>
              </a:defRPr>
            </a:lvl4pPr>
            <a:lvl5pPr>
              <a:defRPr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Edit var pd = require('pretty-data').pd;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xml_pp</a:t>
            </a:r>
            <a:r>
              <a:rPr lang="en-US" dirty="0"/>
              <a:t> = pd.xml(data);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xml_min</a:t>
            </a:r>
            <a:r>
              <a:rPr lang="en-US" dirty="0"/>
              <a:t> = </a:t>
            </a:r>
            <a:r>
              <a:rPr lang="en-US" dirty="0" err="1"/>
              <a:t>pd.xmlmin</a:t>
            </a:r>
            <a:r>
              <a:rPr lang="en-US" dirty="0"/>
              <a:t>(data [,true]);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json_pp</a:t>
            </a:r>
            <a:r>
              <a:rPr lang="en-US" dirty="0"/>
              <a:t> = </a:t>
            </a:r>
            <a:r>
              <a:rPr lang="en-US" dirty="0" err="1"/>
              <a:t>pd.json</a:t>
            </a:r>
            <a:r>
              <a:rPr lang="en-US" dirty="0"/>
              <a:t>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json_min</a:t>
            </a:r>
            <a:r>
              <a:rPr lang="en-US" dirty="0"/>
              <a:t> = </a:t>
            </a:r>
            <a:r>
              <a:rPr lang="en-US" dirty="0" err="1"/>
              <a:t>pd.jsonmin</a:t>
            </a:r>
            <a:r>
              <a:rPr lang="en-US" dirty="0"/>
              <a:t>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css_pp</a:t>
            </a:r>
            <a:r>
              <a:rPr lang="en-US" dirty="0"/>
              <a:t> = pd.css(data);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css_min</a:t>
            </a:r>
            <a:r>
              <a:rPr lang="en-US" dirty="0"/>
              <a:t> = </a:t>
            </a:r>
            <a:r>
              <a:rPr lang="en-US" dirty="0" err="1"/>
              <a:t>pd.cssmin</a:t>
            </a:r>
            <a:r>
              <a:rPr lang="en-US" dirty="0"/>
              <a:t>(data [, true]);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sql_pp</a:t>
            </a:r>
            <a:r>
              <a:rPr lang="en-US" dirty="0"/>
              <a:t> = </a:t>
            </a:r>
            <a:r>
              <a:rPr lang="en-US" dirty="0" err="1"/>
              <a:t>pd.sql</a:t>
            </a:r>
            <a:r>
              <a:rPr lang="en-US" dirty="0"/>
              <a:t>(data);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37C8F698-9535-4EA1-A06D-92ABCB324D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064787" y="1809750"/>
            <a:ext cx="6453188" cy="4555093"/>
          </a:xfrm>
        </p:spPr>
        <p:txBody>
          <a:bodyPr/>
          <a:lstStyle>
            <a:lvl1pPr>
              <a:spcBef>
                <a:spcPts val="2400"/>
              </a:spcBef>
              <a:defRPr sz="2000">
                <a:latin typeface="Lucida Console" panose="020B0609040504020204" pitchFamily="49" charset="0"/>
              </a:defRPr>
            </a:lvl1pPr>
            <a:lvl2pPr>
              <a:defRPr>
                <a:latin typeface="Lucida Console" panose="020B0609040504020204" pitchFamily="49" charset="0"/>
              </a:defRPr>
            </a:lvl2pPr>
            <a:lvl3pPr>
              <a:defRPr>
                <a:latin typeface="Lucida Console" panose="020B0609040504020204" pitchFamily="49" charset="0"/>
              </a:defRPr>
            </a:lvl3pPr>
            <a:lvl4pPr>
              <a:defRPr>
                <a:latin typeface="Lucida Console" panose="020B0609040504020204" pitchFamily="49" charset="0"/>
              </a:defRPr>
            </a:lvl4pPr>
            <a:lvl5pPr>
              <a:defRPr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Edit var pd = require('pretty-data').pd;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xml_pp</a:t>
            </a:r>
            <a:r>
              <a:rPr lang="en-US" dirty="0"/>
              <a:t> = pd.xml(data);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xml_min</a:t>
            </a:r>
            <a:r>
              <a:rPr lang="en-US" dirty="0"/>
              <a:t> = </a:t>
            </a:r>
            <a:r>
              <a:rPr lang="en-US" dirty="0" err="1"/>
              <a:t>pd.xmlmin</a:t>
            </a:r>
            <a:r>
              <a:rPr lang="en-US" dirty="0"/>
              <a:t>(data [,true]);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json_pp</a:t>
            </a:r>
            <a:r>
              <a:rPr lang="en-US" dirty="0"/>
              <a:t> = </a:t>
            </a:r>
            <a:r>
              <a:rPr lang="en-US" dirty="0" err="1"/>
              <a:t>pd.json</a:t>
            </a:r>
            <a:r>
              <a:rPr lang="en-US" dirty="0"/>
              <a:t>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json_min</a:t>
            </a:r>
            <a:r>
              <a:rPr lang="en-US" dirty="0"/>
              <a:t> = </a:t>
            </a:r>
            <a:r>
              <a:rPr lang="en-US" dirty="0" err="1"/>
              <a:t>pd.jsonmin</a:t>
            </a:r>
            <a:r>
              <a:rPr lang="en-US" dirty="0"/>
              <a:t>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css_pp</a:t>
            </a:r>
            <a:r>
              <a:rPr lang="en-US" dirty="0"/>
              <a:t> = pd.css(data);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css_min</a:t>
            </a:r>
            <a:r>
              <a:rPr lang="en-US" dirty="0"/>
              <a:t> = </a:t>
            </a:r>
            <a:r>
              <a:rPr lang="en-US" dirty="0" err="1"/>
              <a:t>pd.cssmin</a:t>
            </a:r>
            <a:r>
              <a:rPr lang="en-US" dirty="0"/>
              <a:t>(data [, true]);</a:t>
            </a:r>
          </a:p>
          <a:p>
            <a:pPr lvl="0"/>
            <a:r>
              <a:rPr lang="en-US" dirty="0"/>
              <a:t>var </a:t>
            </a:r>
            <a:r>
              <a:rPr lang="en-US" dirty="0" err="1"/>
              <a:t>sql_pp</a:t>
            </a:r>
            <a:r>
              <a:rPr lang="en-US" dirty="0"/>
              <a:t> = </a:t>
            </a:r>
            <a:r>
              <a:rPr lang="en-US" dirty="0" err="1"/>
              <a:t>pd.sql</a:t>
            </a:r>
            <a:r>
              <a:rPr lang="en-US" dirty="0"/>
              <a:t>(data);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CD68A5-977B-42BF-8013-C0F3710219EA}"/>
              </a:ext>
            </a:extLst>
          </p:cNvPr>
          <p:cNvGrpSpPr/>
          <p:nvPr userDrawn="1"/>
        </p:nvGrpSpPr>
        <p:grpSpPr>
          <a:xfrm>
            <a:off x="548569" y="7406123"/>
            <a:ext cx="8747832" cy="261106"/>
            <a:chOff x="548569" y="7406123"/>
            <a:chExt cx="8747832" cy="26110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8B56DFB-A510-441B-B397-CFFDD1498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569" y="7406123"/>
              <a:ext cx="1075500" cy="245214"/>
            </a:xfrm>
            <a:prstGeom prst="rect">
              <a:avLst/>
            </a:prstGeom>
          </p:spPr>
        </p:pic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F225BAA7-CE09-40D4-9109-8D9045AF7F93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5334001" y="7528730"/>
              <a:ext cx="39624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x-none" sz="900" b="0" i="0" dirty="0">
                  <a:solidFill>
                    <a:schemeClr val="tx1"/>
                  </a:solidFill>
                  <a:latin typeface="Amazon Ember" charset="0"/>
                  <a:ea typeface="Amazon Ember" charset="0"/>
                  <a:cs typeface="Amazon Ember" charset="0"/>
                </a:rPr>
                <a:t>© 2018, Amazon Web Services, Inc. or its affiliates. All rights reserved.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4C12E46-82F8-43B9-B202-0ACFBA0C2C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261" y="7435780"/>
            <a:ext cx="774273" cy="4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29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D4DE95-6AD4-49A7-86CE-3AC3090C2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 bwMode="white">
          <a:xfrm>
            <a:off x="323850" y="2225993"/>
            <a:ext cx="12910746" cy="2692450"/>
          </a:xfrm>
        </p:spPr>
        <p:txBody>
          <a:bodyPr lIns="182880"/>
          <a:lstStyle>
            <a:lvl1pPr marL="171450" indent="-171450"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“Lorem ipsum dolor sit amet, consectetuer adipiscing </a:t>
            </a:r>
            <a:r>
              <a:rPr lang="en-US" dirty="0" err="1"/>
              <a:t>elit</a:t>
            </a:r>
            <a:r>
              <a:rPr lang="en-US" dirty="0"/>
              <a:t>. Maecenas </a:t>
            </a:r>
            <a:r>
              <a:rPr lang="en-US" dirty="0" err="1"/>
              <a:t>porttitor</a:t>
            </a:r>
            <a:r>
              <a:rPr lang="en-US" dirty="0"/>
              <a:t> congue </a:t>
            </a:r>
            <a:r>
              <a:rPr lang="en-US" dirty="0" err="1"/>
              <a:t>massa</a:t>
            </a:r>
            <a:r>
              <a:rPr lang="en-US" dirty="0"/>
              <a:t>.”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233160" y="5454968"/>
            <a:ext cx="7001828" cy="572464"/>
          </a:xfrm>
        </p:spPr>
        <p:txBody>
          <a:bodyPr lIns="182880"/>
          <a:lstStyle>
            <a:lvl1pPr marL="228600" indent="0" algn="r">
              <a:buNone/>
              <a:defRPr sz="2800" b="1">
                <a:solidFill>
                  <a:schemeClr val="tx1"/>
                </a:solidFill>
                <a:latin typeface="+mn-lt"/>
              </a:defRPr>
            </a:lvl1pPr>
            <a:lvl2pPr marL="403388" indent="0">
              <a:buNone/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672313" indent="0">
              <a:buNone/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941238" indent="0">
              <a:buNone/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1210163" indent="0">
              <a:buNone/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362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ne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91BAB58-2571-40B8-8628-CFDD2F94BF49}"/>
              </a:ext>
            </a:extLst>
          </p:cNvPr>
          <p:cNvGrpSpPr/>
          <p:nvPr userDrawn="1"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7DC354-BF09-43C8-A59E-03EFF04664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1368" y="0"/>
              <a:ext cx="8849032" cy="82296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E2E52A4-CEA4-4CA8-A16A-1D796A239683}"/>
                </a:ext>
              </a:extLst>
            </p:cNvPr>
            <p:cNvSpPr/>
            <p:nvPr userDrawn="1"/>
          </p:nvSpPr>
          <p:spPr bwMode="auto">
            <a:xfrm>
              <a:off x="0" y="0"/>
              <a:ext cx="5781368" cy="8229600"/>
            </a:xfrm>
            <a:prstGeom prst="rect">
              <a:avLst/>
            </a:prstGeom>
            <a:solidFill>
              <a:srgbClr val="0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323088" y="2330011"/>
            <a:ext cx="10462197" cy="1850571"/>
          </a:xfrm>
          <a:noFill/>
        </p:spPr>
        <p:txBody>
          <a:bodyPr lIns="182880" tIns="146304" rIns="182880" bIns="146304" anchor="t" anchorCtr="0"/>
          <a:lstStyle>
            <a:lvl1pPr>
              <a:defRPr sz="5400" spc="-11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323850" y="4652963"/>
            <a:ext cx="10458448" cy="1665514"/>
          </a:xfrm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lang="en-US" sz="2400" b="0" kern="1200" spc="0" baseline="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Job Title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Company/Org Name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323087" y="1471315"/>
            <a:ext cx="10462197" cy="572464"/>
          </a:xfrm>
        </p:spPr>
        <p:txBody>
          <a:bodyPr vert="horz" wrap="square" lIns="182880" tIns="146304" rIns="182880" bIns="146304" rtlCol="0">
            <a:spAutoFit/>
          </a:bodyPr>
          <a:lstStyle>
            <a:lvl1pPr>
              <a:defRPr lang="en-US" sz="2000" spc="6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err="1"/>
              <a:t>SessionID</a:t>
            </a: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EC6862C-8F56-4D12-83C8-F11D2E359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569" y="7406123"/>
            <a:ext cx="1075500" cy="245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1FFAA4BC-39DA-4BA4-A008-EDCAFDC3CD19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334001" y="7528730"/>
            <a:ext cx="39624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x-none" sz="900" b="0" i="0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660CFB-B237-4314-8C07-652E59D1DD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261" y="7435780"/>
            <a:ext cx="774273" cy="4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0948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3A6C23-27D5-45F9-A468-5103B33603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ED2025C5-771A-446C-A883-53DD533B711E}"/>
              </a:ext>
            </a:extLst>
          </p:cNvPr>
          <p:cNvSpPr/>
          <p:nvPr userDrawn="1"/>
        </p:nvSpPr>
        <p:spPr bwMode="auto">
          <a:xfrm flipH="1">
            <a:off x="10920329" y="6153374"/>
            <a:ext cx="3710070" cy="2076226"/>
          </a:xfrm>
          <a:prstGeom prst="round1Rect">
            <a:avLst>
              <a:gd name="adj" fmla="val 50000"/>
            </a:avLst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7E3236-3BFA-49FE-817B-CDA7278848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323850" y="4235192"/>
            <a:ext cx="6130439" cy="1665514"/>
          </a:xfrm>
        </p:spPr>
        <p:txBody>
          <a:bodyPr lIns="182880" tIns="146304" bIns="146304">
            <a:noAutofit/>
          </a:bodyPr>
          <a:lstStyle>
            <a:lvl1pPr marL="0" indent="0">
              <a:spcBef>
                <a:spcPts val="0"/>
              </a:spcBef>
              <a:buNone/>
              <a:defRPr lang="en-US" sz="2800" b="0" kern="1200" spc="0" baseline="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Contact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0B8BD6-A711-4A2B-B746-1B6F5FF44CFA}"/>
              </a:ext>
            </a:extLst>
          </p:cNvPr>
          <p:cNvSpPr txBox="1"/>
          <p:nvPr userDrawn="1"/>
        </p:nvSpPr>
        <p:spPr bwMode="white">
          <a:xfrm>
            <a:off x="323086" y="2209619"/>
            <a:ext cx="11975593" cy="1905181"/>
          </a:xfrm>
          <a:prstGeom prst="rect">
            <a:avLst/>
          </a:prstGeom>
          <a:noFill/>
        </p:spPr>
        <p:txBody>
          <a:bodyPr vert="horz" wrap="square" lIns="182880" tIns="91440" rIns="146304" bIns="91440" rtlCol="0" anchor="t" anchorCtr="0">
            <a:noAutofit/>
          </a:bodyPr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lvl="0"/>
            <a:r>
              <a:rPr lang="en-US" sz="11500" dirty="0">
                <a:solidFill>
                  <a:schemeClr val="tx1"/>
                </a:solidFill>
              </a:rPr>
              <a:t>Thank you!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81BD97-AD75-46E6-A0F4-F1BEF481D468}"/>
              </a:ext>
            </a:extLst>
          </p:cNvPr>
          <p:cNvGrpSpPr/>
          <p:nvPr userDrawn="1"/>
        </p:nvGrpSpPr>
        <p:grpSpPr bwMode="white">
          <a:xfrm>
            <a:off x="548569" y="7406123"/>
            <a:ext cx="8747832" cy="261106"/>
            <a:chOff x="548569" y="7406123"/>
            <a:chExt cx="8747832" cy="261106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58E6564-0BA6-45FC-BDA8-8ED52BCA91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white">
            <a:xfrm>
              <a:off x="548569" y="7406123"/>
              <a:ext cx="1075500" cy="245214"/>
            </a:xfrm>
            <a:prstGeom prst="rect">
              <a:avLst/>
            </a:prstGeom>
          </p:spPr>
        </p:pic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1F13F489-DE28-4015-B023-1FE3B08CBA8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5334001" y="7528730"/>
              <a:ext cx="39624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x-none" sz="900" b="0" i="0" dirty="0">
                  <a:solidFill>
                    <a:schemeClr val="tx1"/>
                  </a:solidFill>
                  <a:latin typeface="Amazon Ember" charset="0"/>
                  <a:ea typeface="Amazon Ember" charset="0"/>
                  <a:cs typeface="Amazon Ember" charset="0"/>
                </a:rPr>
                <a:t>© 2018, Amazon Web Services, Inc. or its affiliates. All rights reserved.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71C90DF-6F04-46B6-AA74-3B7E21AB68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261" y="7435780"/>
            <a:ext cx="774273" cy="4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3183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rvey_Remin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E7A1BE-6151-4169-BEAD-480D26119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6"/>
            <a:ext cx="14630400" cy="82227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14D48E-3390-4A56-8305-7CE447E7ECA2}"/>
              </a:ext>
            </a:extLst>
          </p:cNvPr>
          <p:cNvSpPr txBox="1"/>
          <p:nvPr userDrawn="1"/>
        </p:nvSpPr>
        <p:spPr bwMode="white">
          <a:xfrm>
            <a:off x="2814726" y="3928082"/>
            <a:ext cx="9000949" cy="17912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5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Please complete the session survey in the mobile app.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78A35A-F2E6-4A78-9F3F-92AA8F84B9B9}"/>
              </a:ext>
            </a:extLst>
          </p:cNvPr>
          <p:cNvSpPr/>
          <p:nvPr userDrawn="1"/>
        </p:nvSpPr>
        <p:spPr bwMode="auto">
          <a:xfrm>
            <a:off x="6370320" y="1445839"/>
            <a:ext cx="1889760" cy="1889760"/>
          </a:xfrm>
          <a:prstGeom prst="ellipse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365760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71DF8-4270-4C84-AF76-350B4ED0B6AB}"/>
              </a:ext>
            </a:extLst>
          </p:cNvPr>
          <p:cNvGrpSpPr/>
          <p:nvPr userDrawn="1"/>
        </p:nvGrpSpPr>
        <p:grpSpPr>
          <a:xfrm>
            <a:off x="548569" y="7406123"/>
            <a:ext cx="8747832" cy="261106"/>
            <a:chOff x="548569" y="7406123"/>
            <a:chExt cx="8747832" cy="261106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4170C957-BF06-41CE-A0DC-1F76346D8E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8569" y="7406123"/>
              <a:ext cx="1075500" cy="245214"/>
            </a:xfrm>
            <a:prstGeom prst="rect">
              <a:avLst/>
            </a:prstGeom>
          </p:spPr>
        </p:pic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EE91716F-2F0B-4C2C-B992-A1ED04DC5459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5334001" y="7528730"/>
              <a:ext cx="39624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x-none" sz="900" b="0" i="0" dirty="0">
                  <a:solidFill>
                    <a:schemeClr val="tx1"/>
                  </a:solidFill>
                  <a:latin typeface="Amazon Ember" charset="0"/>
                  <a:ea typeface="Amazon Ember" charset="0"/>
                  <a:cs typeface="Amazon Ember" charset="0"/>
                </a:rPr>
                <a:t>© 2018, Amazon Web Services, Inc. or its affiliates. All rights reserved.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482E19C-1EF8-47E5-889E-5AE7A602EA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261" y="7435780"/>
            <a:ext cx="774273" cy="4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89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20659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wo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3114102-4F46-4AD1-981E-6F1F24ED7B9C}"/>
              </a:ext>
            </a:extLst>
          </p:cNvPr>
          <p:cNvGrpSpPr/>
          <p:nvPr userDrawn="1"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352DC03-AC48-45D8-83B4-60ABFF76CA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1368" y="0"/>
              <a:ext cx="8849032" cy="82296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16E557-B7E8-4B8D-B033-E0FAF7238B69}"/>
                </a:ext>
              </a:extLst>
            </p:cNvPr>
            <p:cNvSpPr/>
            <p:nvPr userDrawn="1"/>
          </p:nvSpPr>
          <p:spPr bwMode="auto">
            <a:xfrm>
              <a:off x="0" y="0"/>
              <a:ext cx="5781368" cy="8229600"/>
            </a:xfrm>
            <a:prstGeom prst="rect">
              <a:avLst/>
            </a:prstGeom>
            <a:solidFill>
              <a:srgbClr val="0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323088" y="2330011"/>
            <a:ext cx="10459209" cy="1850571"/>
          </a:xfrm>
          <a:noFill/>
        </p:spPr>
        <p:txBody>
          <a:bodyPr lIns="182880" tIns="146304" rIns="182880" bIns="146304" anchor="t" anchorCtr="0"/>
          <a:lstStyle>
            <a:lvl1pPr>
              <a:defRPr sz="5400" spc="-11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323851" y="4652963"/>
            <a:ext cx="5238749" cy="1380399"/>
          </a:xfrm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lang="en-US" sz="2400" b="0" kern="1200" spc="0" baseline="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Job Title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Company/Org Name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323088" y="1471315"/>
            <a:ext cx="10459210" cy="572464"/>
          </a:xfrm>
        </p:spPr>
        <p:txBody>
          <a:bodyPr vert="horz" wrap="square" lIns="182880" tIns="146304" rIns="182880" bIns="146304" rtlCol="0">
            <a:spAutoFit/>
          </a:bodyPr>
          <a:lstStyle>
            <a:lvl1pPr>
              <a:defRPr lang="en-US" sz="2000" spc="6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err="1"/>
              <a:t>SessionID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2225D5F-0ED5-4581-A2C0-55B5A05E2F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5562600" y="4652963"/>
            <a:ext cx="5219697" cy="1380399"/>
          </a:xfrm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lang="en-US" sz="2400" b="0" kern="1200" spc="0" baseline="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Job Title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Company/Org Name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62AD16-BB8B-48A2-85E3-C492B3A1B6B7}"/>
              </a:ext>
            </a:extLst>
          </p:cNvPr>
          <p:cNvGrpSpPr/>
          <p:nvPr userDrawn="1"/>
        </p:nvGrpSpPr>
        <p:grpSpPr bwMode="white">
          <a:xfrm>
            <a:off x="548569" y="7406123"/>
            <a:ext cx="8747832" cy="261106"/>
            <a:chOff x="548569" y="7406123"/>
            <a:chExt cx="8747832" cy="261106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3EA6A24-B225-466D-B6DD-449439053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white">
            <a:xfrm>
              <a:off x="548569" y="7406123"/>
              <a:ext cx="1075500" cy="245214"/>
            </a:xfrm>
            <a:prstGeom prst="rect">
              <a:avLst/>
            </a:prstGeom>
          </p:spPr>
        </p:pic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EC30BD17-4180-41F0-984D-B4BDF1F008B6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5334001" y="7528730"/>
              <a:ext cx="39624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x-none" sz="900" b="0" i="0" dirty="0">
                  <a:solidFill>
                    <a:schemeClr val="tx1"/>
                  </a:solidFill>
                  <a:latin typeface="Amazon Ember" charset="0"/>
                  <a:ea typeface="Amazon Ember" charset="0"/>
                  <a:cs typeface="Amazon Ember" charset="0"/>
                </a:rPr>
                <a:t>© 2018, Amazon Web Services, Inc. or its affiliates. All rights reserved.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F9949FD-1BF1-41F0-98AF-C7194E7F9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13336261" y="7435780"/>
            <a:ext cx="774273" cy="4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5672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hree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3837A0-7807-4FF2-9286-D089B2E6AC3B}"/>
              </a:ext>
            </a:extLst>
          </p:cNvPr>
          <p:cNvGrpSpPr/>
          <p:nvPr userDrawn="1"/>
        </p:nvGrpSpPr>
        <p:grpSpPr>
          <a:xfrm>
            <a:off x="0" y="0"/>
            <a:ext cx="14630400" cy="8229600"/>
            <a:chOff x="0" y="0"/>
            <a:chExt cx="14630400" cy="82296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C7655C5-BC04-4234-AF75-2F5081C22B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1368" y="0"/>
              <a:ext cx="8849032" cy="82296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0AD0FF-13E0-4522-832B-8E752B0A747A}"/>
                </a:ext>
              </a:extLst>
            </p:cNvPr>
            <p:cNvSpPr/>
            <p:nvPr userDrawn="1"/>
          </p:nvSpPr>
          <p:spPr bwMode="auto">
            <a:xfrm>
              <a:off x="0" y="0"/>
              <a:ext cx="5781368" cy="8229600"/>
            </a:xfrm>
            <a:prstGeom prst="rect">
              <a:avLst/>
            </a:prstGeom>
            <a:solidFill>
              <a:srgbClr val="00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323088" y="2330011"/>
            <a:ext cx="10459211" cy="1850571"/>
          </a:xfrm>
          <a:noFill/>
        </p:spPr>
        <p:txBody>
          <a:bodyPr lIns="182880" tIns="146304" rIns="182880" bIns="146304" anchor="t" anchorCtr="0"/>
          <a:lstStyle>
            <a:lvl1pPr>
              <a:defRPr sz="5400" spc="-11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323088" y="1471315"/>
            <a:ext cx="10459210" cy="572464"/>
          </a:xfrm>
        </p:spPr>
        <p:txBody>
          <a:bodyPr vert="horz" wrap="square" lIns="182880" tIns="146304" rIns="182880" bIns="146304" rtlCol="0">
            <a:spAutoFit/>
          </a:bodyPr>
          <a:lstStyle>
            <a:lvl1pPr>
              <a:defRPr lang="en-US" sz="2000" spc="6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 err="1"/>
              <a:t>SessionID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C0E6E0D-2F6A-4055-A8DD-44FB43AC81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323851" y="4652963"/>
            <a:ext cx="3467100" cy="1380399"/>
          </a:xfrm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lang="en-US" sz="2400" b="0" kern="1200" spc="0" baseline="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Job Title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Company/Org 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538CBB5-A8A5-4137-AFBD-BD452F8E6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914593" y="4652963"/>
            <a:ext cx="3467100" cy="1380399"/>
          </a:xfrm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lang="en-US" sz="2400" b="0" kern="1200" spc="0" baseline="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Job Title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Company/Org 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0A6FFF4-CEA6-4ED4-89EC-2C9819C8C0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9505335" y="4652963"/>
            <a:ext cx="3467100" cy="1380399"/>
          </a:xfrm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lang="en-US" sz="2400" b="0" kern="1200" spc="0" baseline="0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Speaker Name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Job Title</a:t>
            </a:r>
          </a:p>
          <a:p>
            <a:pPr marL="0" marR="0" lvl="0" indent="0" algn="l" defTabSz="10972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Company/Org Name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9DB38B-A3C0-406E-8E35-CE7B5BBB93CE}"/>
              </a:ext>
            </a:extLst>
          </p:cNvPr>
          <p:cNvGrpSpPr/>
          <p:nvPr userDrawn="1"/>
        </p:nvGrpSpPr>
        <p:grpSpPr bwMode="white">
          <a:xfrm>
            <a:off x="548569" y="7406123"/>
            <a:ext cx="8747832" cy="261106"/>
            <a:chOff x="548569" y="7406123"/>
            <a:chExt cx="8747832" cy="261106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F493ED55-A045-4BCA-A464-B14A60D3D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white">
            <a:xfrm>
              <a:off x="548569" y="7406123"/>
              <a:ext cx="1075500" cy="245214"/>
            </a:xfrm>
            <a:prstGeom prst="rect">
              <a:avLst/>
            </a:prstGeom>
          </p:spPr>
        </p:pic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CEA2FC33-1B60-4952-9513-8096538E4394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5334001" y="7528730"/>
              <a:ext cx="396240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x-none" sz="900" b="0" i="0" dirty="0">
                  <a:solidFill>
                    <a:schemeClr val="tx1"/>
                  </a:solidFill>
                  <a:latin typeface="Amazon Ember" charset="0"/>
                  <a:ea typeface="Amazon Ember" charset="0"/>
                  <a:cs typeface="Amazon Ember" charset="0"/>
                </a:rPr>
                <a:t>© 2018, Amazon Web Services, Inc. or its affiliates. All rights reserved.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412F586-2D23-4F5E-A613-0C52B9D424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13336261" y="7435780"/>
            <a:ext cx="774273" cy="4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503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9240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ACC7F-A1B5-49B5-821A-D9FB8D49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82880" tIns="146304" rIns="182880" bIns="146304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36A5EB2-5876-4EAF-8AE0-2E40E81862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3089" y="1427015"/>
            <a:ext cx="13984225" cy="2265236"/>
          </a:xfrm>
          <a:prstGeom prst="rect">
            <a:avLst/>
          </a:prstGeom>
        </p:spPr>
        <p:txBody>
          <a:bodyPr vert="horz" wrap="square" lIns="182880" tIns="146304" rIns="182880" bIns="146304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989192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Bullete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ACC7F-A1B5-49B5-821A-D9FB8D49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82880" tIns="146304" rIns="182880" bIns="146304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36A5EB2-5876-4EAF-8AE0-2E40E81862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3089" y="1427015"/>
            <a:ext cx="13984225" cy="2265236"/>
          </a:xfrm>
          <a:prstGeom prst="rect">
            <a:avLst/>
          </a:prstGeom>
        </p:spPr>
        <p:txBody>
          <a:bodyPr vert="horz" wrap="square" lIns="182880" tIns="146304" rIns="182880" bIns="146304" rtlCol="0">
            <a:spAutoFit/>
          </a:bodyPr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2pPr marL="746288" indent="-342900">
              <a:buFont typeface="Arial" panose="020B0604020202020204" pitchFamily="34" charset="0"/>
              <a:buChar char="•"/>
              <a:defRPr/>
            </a:lvl2pPr>
            <a:lvl3pPr marL="1015213" indent="-342900">
              <a:buFont typeface="Arial" panose="020B0604020202020204" pitchFamily="34" charset="0"/>
              <a:buChar char="•"/>
              <a:defRPr/>
            </a:lvl3pPr>
            <a:lvl4pPr marL="1284138" indent="-342900">
              <a:buFont typeface="Arial" panose="020B0604020202020204" pitchFamily="34" charset="0"/>
              <a:buChar char="•"/>
              <a:defRPr/>
            </a:lvl4pPr>
            <a:lvl5pPr marL="1553063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686515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82880" tIns="146304" rIns="182880" bIns="146304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088" y="1427011"/>
            <a:ext cx="6305572" cy="2265236"/>
          </a:xfrm>
        </p:spPr>
        <p:txBody>
          <a:bodyPr vert="horz" wrap="square" lIns="182880" tIns="146304" rIns="182880" bIns="146304" rtlCol="0">
            <a:sp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531060" y="1427011"/>
            <a:ext cx="6305572" cy="2265236"/>
          </a:xfrm>
        </p:spPr>
        <p:txBody>
          <a:bodyPr vert="horz" wrap="square" lIns="182880" tIns="146304" rIns="182880" bIns="146304" rtlCol="0">
            <a:sp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18343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82880" tIns="146304" rIns="182880" bIns="146304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088" y="1427011"/>
            <a:ext cx="6305572" cy="2708434"/>
          </a:xfrm>
        </p:spPr>
        <p:txBody>
          <a:bodyPr vert="horz" wrap="square" lIns="182880" tIns="146304" rIns="182880" bIns="146304" rtlCol="0">
            <a:spAutoFit/>
          </a:bodyPr>
          <a:lstStyle>
            <a:lvl1pPr marL="457200" indent="-457200">
              <a:buFont typeface="Arial" panose="020B0604020202020204" pitchFamily="34" charset="0"/>
              <a:buChar char="•"/>
              <a:defRPr lang="en-US" dirty="0"/>
            </a:lvl1pPr>
            <a:lvl2pPr marL="746288" indent="-342900">
              <a:buFont typeface="Arial" panose="020B0604020202020204" pitchFamily="34" charset="0"/>
              <a:buChar char="•"/>
              <a:defRPr lang="en-US" dirty="0"/>
            </a:lvl2pPr>
            <a:lvl3pPr marL="1015213" indent="-342900">
              <a:buFont typeface="Arial" panose="020B0604020202020204" pitchFamily="34" charset="0"/>
              <a:buChar char="•"/>
              <a:defRPr lang="en-US" dirty="0"/>
            </a:lvl3pPr>
            <a:lvl4pPr marL="1284138" indent="-342900">
              <a:buFont typeface="Arial" panose="020B0604020202020204" pitchFamily="34" charset="0"/>
              <a:buChar char="•"/>
              <a:defRPr lang="en-US" dirty="0"/>
            </a:lvl4pPr>
            <a:lvl5pPr marL="1553063" indent="-342900">
              <a:buFont typeface="Arial" panose="020B0604020202020204" pitchFamily="34" charset="0"/>
              <a:buChar char="•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531060" y="1427011"/>
            <a:ext cx="6305572" cy="2708434"/>
          </a:xfrm>
        </p:spPr>
        <p:txBody>
          <a:bodyPr vert="horz" wrap="square" lIns="182880" tIns="146304" rIns="182880" bIns="146304" rtlCol="0">
            <a:spAutoFit/>
          </a:bodyPr>
          <a:lstStyle>
            <a:lvl1pPr marL="457200" indent="-457200">
              <a:buFont typeface="Arial" panose="020B0604020202020204" pitchFamily="34" charset="0"/>
              <a:buChar char="•"/>
              <a:defRPr lang="en-US" dirty="0"/>
            </a:lvl1pPr>
            <a:lvl2pPr marL="746288" indent="-342900">
              <a:buFont typeface="Arial" panose="020B0604020202020204" pitchFamily="34" charset="0"/>
              <a:buChar char="•"/>
              <a:defRPr lang="en-US" dirty="0"/>
            </a:lvl2pPr>
            <a:lvl3pPr marL="1015213" indent="-342900">
              <a:buFont typeface="Arial" panose="020B0604020202020204" pitchFamily="34" charset="0"/>
              <a:buChar char="•"/>
              <a:defRPr lang="en-US" dirty="0"/>
            </a:lvl3pPr>
            <a:lvl4pPr marL="1284138" indent="-342900">
              <a:buFont typeface="Arial" panose="020B0604020202020204" pitchFamily="34" charset="0"/>
              <a:buChar char="•"/>
              <a:defRPr lang="en-US" dirty="0"/>
            </a:lvl4pPr>
            <a:lvl5pPr marL="1553063" indent="-342900">
              <a:buFont typeface="Arial" panose="020B0604020202020204" pitchFamily="34" charset="0"/>
              <a:buChar char="•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07021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088" y="347413"/>
            <a:ext cx="13987008" cy="1079598"/>
          </a:xfrm>
          <a:prstGeom prst="rect">
            <a:avLst/>
          </a:prstGeom>
        </p:spPr>
        <p:txBody>
          <a:bodyPr vert="horz" wrap="square" lIns="182880" tIns="146304" rIns="182880" bIns="146304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3089" y="1427015"/>
            <a:ext cx="13984225" cy="2265236"/>
          </a:xfrm>
          <a:prstGeom prst="rect">
            <a:avLst/>
          </a:prstGeom>
        </p:spPr>
        <p:txBody>
          <a:bodyPr vert="horz" wrap="square" lIns="182880" tIns="146304" rIns="182880" bIns="146304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DFC8FA-734E-4738-BE0A-BCDED9314C3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48569" y="7406123"/>
            <a:ext cx="1075500" cy="24521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F7499BE-DEF5-4196-A105-1F5D896515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34001" y="7528730"/>
            <a:ext cx="39624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x-none" sz="900" b="0" i="0" dirty="0">
                <a:solidFill>
                  <a:schemeClr val="tx1"/>
                </a:solidFill>
                <a:latin typeface="Amazon Ember" charset="0"/>
                <a:ea typeface="Amazon Ember" charset="0"/>
                <a:cs typeface="Amazon Ember" charset="0"/>
              </a:rPr>
              <a:t>© 2018, Amazon Web Services, Inc. or its affiliates. All rights reserved.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C35C8-8AD6-4801-B2F3-0237170850E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261" y="7435780"/>
            <a:ext cx="774273" cy="4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72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42" r:id="rId7"/>
    <p:sldLayoutId id="2147484416" r:id="rId8"/>
    <p:sldLayoutId id="2147484443" r:id="rId9"/>
    <p:sldLayoutId id="2147484417" r:id="rId10"/>
    <p:sldLayoutId id="2147484418" r:id="rId11"/>
    <p:sldLayoutId id="2147484419" r:id="rId12"/>
    <p:sldLayoutId id="2147484420" r:id="rId13"/>
    <p:sldLayoutId id="2147484421" r:id="rId14"/>
    <p:sldLayoutId id="2147484424" r:id="rId15"/>
    <p:sldLayoutId id="2147484427" r:id="rId16"/>
    <p:sldLayoutId id="2147484438" r:id="rId17"/>
    <p:sldLayoutId id="2147484439" r:id="rId18"/>
    <p:sldLayoutId id="2147484431" r:id="rId19"/>
    <p:sldLayoutId id="2147484432" r:id="rId20"/>
    <p:sldLayoutId id="2147484433" r:id="rId21"/>
    <p:sldLayoutId id="2147484434" r:id="rId22"/>
  </p:sldLayoutIdLst>
  <p:transition>
    <p:fade/>
  </p:transition>
  <p:hf sldNum="0" hdr="0" ftr="0" dt="0"/>
  <p:txStyles>
    <p:titleStyle>
      <a:lvl1pPr algn="l" defTabSz="1097278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0" baseline="0" dirty="0" smtClean="0">
          <a:ln w="3175">
            <a:noFill/>
          </a:ln>
          <a:solidFill>
            <a:schemeClr val="tx1"/>
          </a:solidFill>
          <a:effectLst/>
          <a:latin typeface="Amazon Ember Light" panose="020B0403020204020204" pitchFamily="34" charset="0"/>
          <a:ea typeface="Amazon Ember Light" panose="020B0403020204020204" pitchFamily="34" charset="0"/>
          <a:cs typeface="Amazon Ember Light" panose="020B0403020204020204" pitchFamily="34" charset="0"/>
        </a:defRPr>
      </a:lvl1pPr>
    </p:titleStyle>
    <p:bodyStyle>
      <a:lvl1pPr marL="0" marR="0" indent="0" algn="l" defTabSz="1097278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None/>
        <a:tabLst/>
        <a:defRPr sz="3200" b="0" kern="1200" spc="0" baseline="0">
          <a:solidFill>
            <a:schemeClr val="tx1"/>
          </a:solidFill>
          <a:latin typeface="Amazon Ember" panose="020B0603020204020204" pitchFamily="34" charset="0"/>
          <a:ea typeface="Amazon Ember" panose="020B0603020204020204" pitchFamily="34" charset="0"/>
          <a:cs typeface="Amazon Ember" panose="020B0603020204020204" pitchFamily="34" charset="0"/>
        </a:defRPr>
      </a:lvl1pPr>
      <a:lvl2pPr marL="403388" marR="0" indent="0" algn="l" defTabSz="1097278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None/>
        <a:tabLst/>
        <a:defRPr sz="2400" kern="1200" spc="0" baseline="0">
          <a:solidFill>
            <a:schemeClr val="tx1"/>
          </a:solidFill>
          <a:latin typeface="Amazon Ember" panose="020B0603020204020204" pitchFamily="34" charset="0"/>
          <a:ea typeface="Amazon Ember" panose="020B0603020204020204" pitchFamily="34" charset="0"/>
          <a:cs typeface="Amazon Ember" panose="020B0603020204020204" pitchFamily="34" charset="0"/>
        </a:defRPr>
      </a:lvl2pPr>
      <a:lvl3pPr marL="672313" marR="0" indent="0" algn="l" defTabSz="1097278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None/>
        <a:tabLst/>
        <a:defRPr sz="2400" kern="1200" spc="0" baseline="0">
          <a:solidFill>
            <a:schemeClr val="tx1"/>
          </a:solidFill>
          <a:latin typeface="Amazon Ember" panose="020B0603020204020204" pitchFamily="34" charset="0"/>
          <a:ea typeface="Amazon Ember" panose="020B0603020204020204" pitchFamily="34" charset="0"/>
          <a:cs typeface="Amazon Ember" panose="020B0603020204020204" pitchFamily="34" charset="0"/>
        </a:defRPr>
      </a:lvl3pPr>
      <a:lvl4pPr marL="941238" marR="0" indent="0" algn="l" defTabSz="1097278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None/>
        <a:tabLst/>
        <a:defRPr sz="2000" kern="1200" spc="0" baseline="0">
          <a:solidFill>
            <a:schemeClr val="tx1"/>
          </a:solidFill>
          <a:latin typeface="Amazon Ember" panose="020B0603020204020204" pitchFamily="34" charset="0"/>
          <a:ea typeface="Amazon Ember" panose="020B0603020204020204" pitchFamily="34" charset="0"/>
          <a:cs typeface="Amazon Ember" panose="020B0603020204020204" pitchFamily="34" charset="0"/>
        </a:defRPr>
      </a:lvl4pPr>
      <a:lvl5pPr marL="1210163" marR="0" indent="0" algn="l" defTabSz="1097278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Tx/>
        <a:buSzPct val="90000"/>
        <a:buFont typeface="Arial" pitchFamily="34" charset="0"/>
        <a:buNone/>
        <a:tabLst/>
        <a:defRPr sz="2000" kern="1200" spc="0" baseline="0">
          <a:solidFill>
            <a:schemeClr val="tx1"/>
          </a:solidFill>
          <a:latin typeface="Amazon Ember" panose="020B0603020204020204" pitchFamily="34" charset="0"/>
          <a:ea typeface="Amazon Ember" panose="020B0603020204020204" pitchFamily="34" charset="0"/>
          <a:cs typeface="Amazon Ember" panose="020B0603020204020204" pitchFamily="34" charset="0"/>
        </a:defRPr>
      </a:lvl5pPr>
      <a:lvl6pPr marL="3017513" indent="-274320" algn="l" defTabSz="1097278" rtl="0" eaLnBrk="1" latinLnBrk="0" hangingPunct="1">
        <a:spcBef>
          <a:spcPct val="20000"/>
        </a:spcBef>
        <a:buFont typeface="Arial" pitchFamily="34" charset="0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6pPr>
      <a:lvl7pPr marL="3566153" indent="-274320" algn="l" defTabSz="1097278" rtl="0" eaLnBrk="1" latinLnBrk="0" hangingPunct="1">
        <a:spcBef>
          <a:spcPct val="20000"/>
        </a:spcBef>
        <a:buFont typeface="Arial" pitchFamily="34" charset="0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7pPr>
      <a:lvl8pPr marL="4114792" indent="-274320" algn="l" defTabSz="1097278" rtl="0" eaLnBrk="1" latinLnBrk="0" hangingPunct="1">
        <a:spcBef>
          <a:spcPct val="20000"/>
        </a:spcBef>
        <a:buFont typeface="Arial" pitchFamily="34" charset="0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8pPr>
      <a:lvl9pPr marL="4663432" indent="-274320" algn="l" defTabSz="1097278" rtl="0" eaLnBrk="1" latinLnBrk="0" hangingPunct="1">
        <a:spcBef>
          <a:spcPct val="20000"/>
        </a:spcBef>
        <a:buFont typeface="Arial" pitchFamily="34" charset="0"/>
        <a:buChar char="•"/>
        <a:defRPr sz="23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1pPr>
      <a:lvl2pPr marL="548639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97278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3pPr>
      <a:lvl4pPr marL="1645917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4pPr>
      <a:lvl5pPr marL="2194555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5pPr>
      <a:lvl6pPr marL="2743195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6pPr>
      <a:lvl7pPr marL="3291833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7pPr>
      <a:lvl8pPr marL="3840472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8pPr>
      <a:lvl9pPr marL="4389112" algn="l" defTabSz="1097278" rtl="0" eaLnBrk="1" latinLnBrk="0" hangingPunct="1">
        <a:defRPr sz="21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">
          <p15:clr>
            <a:srgbClr val="5ACBF0"/>
          </p15:clr>
        </p15:guide>
        <p15:guide id="2" pos="204">
          <p15:clr>
            <a:srgbClr val="5ACBF0"/>
          </p15:clr>
        </p15:guide>
        <p15:guide id="3" pos="881">
          <p15:clr>
            <a:srgbClr val="5ACBF0"/>
          </p15:clr>
        </p15:guide>
        <p15:guide id="4" pos="1559">
          <p15:clr>
            <a:srgbClr val="5ACBF0"/>
          </p15:clr>
        </p15:guide>
        <p15:guide id="5" pos="2236">
          <p15:clr>
            <a:srgbClr val="5ACBF0"/>
          </p15:clr>
        </p15:guide>
        <p15:guide id="6" pos="2914">
          <p15:clr>
            <a:srgbClr val="5ACBF0"/>
          </p15:clr>
        </p15:guide>
        <p15:guide id="7" pos="3592">
          <p15:clr>
            <a:srgbClr val="5ACBF0"/>
          </p15:clr>
        </p15:guide>
        <p15:guide id="8" pos="4269">
          <p15:clr>
            <a:srgbClr val="5ACBF0"/>
          </p15:clr>
        </p15:guide>
        <p15:guide id="9" pos="4944">
          <p15:clr>
            <a:srgbClr val="5ACBF0"/>
          </p15:clr>
        </p15:guide>
        <p15:guide id="10" pos="5624">
          <p15:clr>
            <a:srgbClr val="5ACBF0"/>
          </p15:clr>
        </p15:guide>
        <p15:guide id="11" pos="6302">
          <p15:clr>
            <a:srgbClr val="5ACBF0"/>
          </p15:clr>
        </p15:guide>
        <p15:guide id="12" pos="6980">
          <p15:clr>
            <a:srgbClr val="5ACBF0"/>
          </p15:clr>
        </p15:guide>
        <p15:guide id="13" pos="7657">
          <p15:clr>
            <a:srgbClr val="5ACBF0"/>
          </p15:clr>
        </p15:guide>
        <p15:guide id="14" pos="8335">
          <p15:clr>
            <a:srgbClr val="5ACBF0"/>
          </p15:clr>
        </p15:guide>
        <p15:guide id="15" pos="9012">
          <p15:clr>
            <a:srgbClr val="5ACBF0"/>
          </p15:clr>
        </p15:guide>
        <p15:guide id="16" pos="339">
          <p15:clr>
            <a:srgbClr val="C35EA4"/>
          </p15:clr>
        </p15:guide>
        <p15:guide id="17" pos="8877">
          <p15:clr>
            <a:srgbClr val="C35EA4"/>
          </p15:clr>
        </p15:guide>
        <p15:guide id="18" orient="horz" pos="912">
          <p15:clr>
            <a:srgbClr val="5ACBF0"/>
          </p15:clr>
        </p15:guide>
        <p15:guide id="19" orient="horz" pos="1575">
          <p15:clr>
            <a:srgbClr val="5ACBF0"/>
          </p15:clr>
        </p15:guide>
        <p15:guide id="20" orient="horz" pos="2253">
          <p15:clr>
            <a:srgbClr val="5ACBF0"/>
          </p15:clr>
        </p15:guide>
        <p15:guide id="21" orient="horz" pos="2931">
          <p15:clr>
            <a:srgbClr val="5ACBF0"/>
          </p15:clr>
        </p15:guide>
        <p15:guide id="22" orient="horz" pos="3600" userDrawn="1">
          <p15:clr>
            <a:srgbClr val="5ACBF0"/>
          </p15:clr>
        </p15:guide>
        <p15:guide id="23" orient="horz" pos="4286">
          <p15:clr>
            <a:srgbClr val="5ACBF0"/>
          </p15:clr>
        </p15:guide>
        <p15:guide id="24" orient="horz" pos="4964">
          <p15:clr>
            <a:srgbClr val="5ACBF0"/>
          </p15:clr>
        </p15:guide>
        <p15:guide id="25" orient="horz" pos="355">
          <p15:clr>
            <a:srgbClr val="C35EA4"/>
          </p15:clr>
        </p15:guide>
        <p15:guide id="26" orient="horz" pos="4829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reinvent2018android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0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microsoft.com/office/2007/relationships/hdphoto" Target="../media/hdphoto2.wdp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1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0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6" Type="http://schemas.microsoft.com/office/2007/relationships/hdphoto" Target="../media/hdphoto2.wdp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1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0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6" Type="http://schemas.microsoft.com/office/2007/relationships/hdphoto" Target="../media/hdphoto2.wdp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1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0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6" Type="http://schemas.microsoft.com/office/2007/relationships/hdphoto" Target="../media/hdphoto2.wdp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1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0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6" Type="http://schemas.microsoft.com/office/2007/relationships/hdphoto" Target="../media/hdphoto2.wdp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1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reinvent2018android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0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1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38872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48DEC-A2E6-4408-A9CD-7648C3FD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GraphQL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F0221-B6B1-483C-B45F-8ECF5C99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9" y="1427015"/>
            <a:ext cx="13984225" cy="738664"/>
          </a:xfrm>
        </p:spPr>
        <p:txBody>
          <a:bodyPr/>
          <a:lstStyle/>
          <a:p>
            <a:r>
              <a:rPr lang="en-US" dirty="0"/>
              <a:t>Dynamic response shape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AE7E4AD-B192-0843-9763-88A9813863CA}"/>
              </a:ext>
            </a:extLst>
          </p:cNvPr>
          <p:cNvGrpSpPr/>
          <p:nvPr/>
        </p:nvGrpSpPr>
        <p:grpSpPr>
          <a:xfrm>
            <a:off x="13281877" y="347413"/>
            <a:ext cx="1025437" cy="1415622"/>
            <a:chOff x="4957810" y="2680021"/>
            <a:chExt cx="1025437" cy="141562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82052EF-929D-5441-BB25-D7A53C2A5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7407" y="2680021"/>
              <a:ext cx="1005840" cy="10058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5909354-4EA0-8241-B0BA-373E5E0C2338}"/>
                </a:ext>
              </a:extLst>
            </p:cNvPr>
            <p:cNvSpPr txBox="1"/>
            <p:nvPr/>
          </p:nvSpPr>
          <p:spPr>
            <a:xfrm>
              <a:off x="4957810" y="3729883"/>
              <a:ext cx="1024128" cy="36576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lIns="182880" tIns="45720" rIns="182880" bIns="4572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800"/>
                </a:spcAft>
              </a:pPr>
              <a:r>
                <a:rPr lang="en-US" sz="1100" dirty="0">
                  <a:solidFill>
                    <a:schemeClr val="bg1"/>
                  </a:solidFill>
                </a:rPr>
                <a:t>GraphQL call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E1DD69C-8596-2F47-8D5C-82FA1EF60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32" y="3445204"/>
            <a:ext cx="2578100" cy="154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83467A-23A5-1942-A91F-9F7389B3B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062" y="1146504"/>
            <a:ext cx="3048000" cy="61468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E0B7F1-AF9D-E744-8A81-752E4638EE5A}"/>
              </a:ext>
            </a:extLst>
          </p:cNvPr>
          <p:cNvCxnSpPr>
            <a:cxnSpLocks/>
          </p:cNvCxnSpPr>
          <p:nvPr/>
        </p:nvCxnSpPr>
        <p:spPr>
          <a:xfrm>
            <a:off x="3667644" y="4250238"/>
            <a:ext cx="3847253" cy="0"/>
          </a:xfrm>
          <a:prstGeom prst="straightConnector1">
            <a:avLst/>
          </a:prstGeom>
          <a:ln w="127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1251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Go to the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990C2-D537-4539-9748-1467F5FC47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850" y="1809750"/>
            <a:ext cx="13768388" cy="794064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3600" dirty="0">
                <a:hlinkClick r:id="rId3"/>
              </a:rPr>
              <a:t>https://bit.ly/reinvent2018android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5061064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56B0-549D-A246-B36E-1E7EB771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" y="347413"/>
            <a:ext cx="13987008" cy="1079598"/>
          </a:xfrm>
        </p:spPr>
        <p:txBody>
          <a:bodyPr/>
          <a:lstStyle/>
          <a:p>
            <a:r>
              <a:rPr lang="en-US" dirty="0"/>
              <a:t>Cloud architecture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6B1DFE-2207-EF4E-9604-F80B3FF36725}"/>
              </a:ext>
            </a:extLst>
          </p:cNvPr>
          <p:cNvGrpSpPr/>
          <p:nvPr/>
        </p:nvGrpSpPr>
        <p:grpSpPr>
          <a:xfrm>
            <a:off x="6411474" y="347412"/>
            <a:ext cx="7248542" cy="7060552"/>
            <a:chOff x="6292251" y="2012616"/>
            <a:chExt cx="7248542" cy="706055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1739410-6369-284E-9840-CF4E7F02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92251" y="2012616"/>
              <a:ext cx="342900" cy="342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65FE14-836D-4F45-966A-8B9D7E98CE16}"/>
                </a:ext>
              </a:extLst>
            </p:cNvPr>
            <p:cNvSpPr/>
            <p:nvPr/>
          </p:nvSpPr>
          <p:spPr>
            <a:xfrm>
              <a:off x="6292251" y="2012617"/>
              <a:ext cx="7248542" cy="7060551"/>
            </a:xfrm>
            <a:prstGeom prst="rect">
              <a:avLst/>
            </a:prstGeom>
            <a:noFill/>
            <a:ln w="25400">
              <a:solidFill>
                <a:srgbClr val="858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0" tIns="9144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2400" dirty="0">
                  <a:solidFill>
                    <a:srgbClr val="858B94"/>
                  </a:solidFill>
                </a:rPr>
                <a:t>AWS Cloud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99136DD5-C10E-744E-9FD2-7F085B2AC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009" y="2865874"/>
            <a:ext cx="1325880" cy="132588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33E212C-B3E1-5448-937F-FC95D2803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6518" y="614504"/>
            <a:ext cx="1371600" cy="1714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32C3671-2BEB-0F4C-9346-F2AE7B728D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2388" y="2746092"/>
            <a:ext cx="1371600" cy="196596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B126DDE-AA70-D242-8018-4FFD18F64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27656" y="614504"/>
            <a:ext cx="1371600" cy="196596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2E2E8D-53C0-D442-9171-D4D5EACB18B8}"/>
              </a:ext>
            </a:extLst>
          </p:cNvPr>
          <p:cNvCxnSpPr>
            <a:cxnSpLocks/>
          </p:cNvCxnSpPr>
          <p:nvPr/>
        </p:nvCxnSpPr>
        <p:spPr>
          <a:xfrm>
            <a:off x="2289145" y="3485724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0F4700-AB08-CB4C-BB60-43B4DFEF0E32}"/>
              </a:ext>
            </a:extLst>
          </p:cNvPr>
          <p:cNvCxnSpPr>
            <a:cxnSpLocks/>
          </p:cNvCxnSpPr>
          <p:nvPr/>
        </p:nvCxnSpPr>
        <p:spPr>
          <a:xfrm>
            <a:off x="10857381" y="1387744"/>
            <a:ext cx="884045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D58CE72-C13E-1540-A746-3AF2A3705991}"/>
              </a:ext>
            </a:extLst>
          </p:cNvPr>
          <p:cNvGrpSpPr>
            <a:grpSpLocks noChangeAspect="1"/>
          </p:cNvGrpSpPr>
          <p:nvPr/>
        </p:nvGrpSpPr>
        <p:grpSpPr>
          <a:xfrm>
            <a:off x="726149" y="5396929"/>
            <a:ext cx="1371600" cy="1756348"/>
            <a:chOff x="3082510" y="6685202"/>
            <a:chExt cx="1024128" cy="1305308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851E17F-3C16-3348-92A2-6DEA044D9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82510" y="6685202"/>
              <a:ext cx="1024128" cy="102412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961D2B-1546-B540-9209-C65BADFC6065}"/>
                </a:ext>
              </a:extLst>
            </p:cNvPr>
            <p:cNvSpPr txBox="1"/>
            <p:nvPr/>
          </p:nvSpPr>
          <p:spPr>
            <a:xfrm>
              <a:off x="3104608" y="7739810"/>
              <a:ext cx="979931" cy="2507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Developer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951017-737B-6F41-AB89-641D19FE2353}"/>
              </a:ext>
            </a:extLst>
          </p:cNvPr>
          <p:cNvGrpSpPr>
            <a:grpSpLocks noChangeAspect="1"/>
          </p:cNvGrpSpPr>
          <p:nvPr/>
        </p:nvGrpSpPr>
        <p:grpSpPr>
          <a:xfrm>
            <a:off x="3232388" y="5340215"/>
            <a:ext cx="1463040" cy="1869775"/>
            <a:chOff x="2821989" y="5339057"/>
            <a:chExt cx="1325880" cy="169448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F509C8-30AB-B74D-9118-05704D39D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2750" y1="48750" x2="52750" y2="48750"/>
                          <a14:foregroundMark x1="63000" y1="40750" x2="63000" y2="40750"/>
                        </a14:backgroundRemoval>
                      </a14:imgEffect>
                    </a14:imgLayer>
                  </a14:imgProps>
                </a:ext>
              </a:extLst>
            </a:blip>
            <a:srcRect b="24083"/>
            <a:stretch/>
          </p:blipFill>
          <p:spPr>
            <a:xfrm>
              <a:off x="2821989" y="5339057"/>
              <a:ext cx="1325880" cy="100657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D6CA2B-E1E2-F44A-A28D-8AB11984901E}"/>
                </a:ext>
              </a:extLst>
            </p:cNvPr>
            <p:cNvSpPr txBox="1"/>
            <p:nvPr/>
          </p:nvSpPr>
          <p:spPr>
            <a:xfrm>
              <a:off x="2914888" y="6345632"/>
              <a:ext cx="1110441" cy="68790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AWS Amplify CLI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45866F1-816D-D443-8FF7-BF5587D83E21}"/>
              </a:ext>
            </a:extLst>
          </p:cNvPr>
          <p:cNvCxnSpPr>
            <a:cxnSpLocks/>
          </p:cNvCxnSpPr>
          <p:nvPr/>
        </p:nvCxnSpPr>
        <p:spPr>
          <a:xfrm>
            <a:off x="2289145" y="6360735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41784B-6D7D-E340-A513-FD185F972228}"/>
              </a:ext>
            </a:extLst>
          </p:cNvPr>
          <p:cNvCxnSpPr>
            <a:cxnSpLocks/>
          </p:cNvCxnSpPr>
          <p:nvPr/>
        </p:nvCxnSpPr>
        <p:spPr>
          <a:xfrm>
            <a:off x="4890052" y="6275103"/>
            <a:ext cx="1242288" cy="3626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B228BE37-8BC5-0741-98DE-25FE871F1B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27643" y="5033333"/>
            <a:ext cx="1371600" cy="196596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473E2857-C462-974B-B20E-DFEAD0E6CC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96518" y="2715169"/>
            <a:ext cx="1371600" cy="1965960"/>
          </a:xfrm>
          <a:prstGeom prst="rect">
            <a:avLst/>
          </a:prstGeom>
        </p:spPr>
      </p:pic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FFBECF9E-8059-0A40-9020-8F8645E4DB05}"/>
              </a:ext>
            </a:extLst>
          </p:cNvPr>
          <p:cNvCxnSpPr>
            <a:cxnSpLocks/>
          </p:cNvCxnSpPr>
          <p:nvPr/>
        </p:nvCxnSpPr>
        <p:spPr>
          <a:xfrm flipV="1">
            <a:off x="4742115" y="1387745"/>
            <a:ext cx="4329187" cy="1821029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BC2AD533-8F31-7C48-86DA-9BFFD6808ACD}"/>
              </a:ext>
            </a:extLst>
          </p:cNvPr>
          <p:cNvCxnSpPr>
            <a:cxnSpLocks/>
          </p:cNvCxnSpPr>
          <p:nvPr/>
        </p:nvCxnSpPr>
        <p:spPr>
          <a:xfrm>
            <a:off x="4742115" y="3760267"/>
            <a:ext cx="4329187" cy="1920116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48B450C-AB49-9742-81C7-A85680BAAB5B}"/>
              </a:ext>
            </a:extLst>
          </p:cNvPr>
          <p:cNvCxnSpPr>
            <a:cxnSpLocks/>
          </p:cNvCxnSpPr>
          <p:nvPr/>
        </p:nvCxnSpPr>
        <p:spPr>
          <a:xfrm>
            <a:off x="4742115" y="3484827"/>
            <a:ext cx="432918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2FADCA8-881A-BA49-9C9C-F4C79C2221D5}"/>
              </a:ext>
            </a:extLst>
          </p:cNvPr>
          <p:cNvSpPr/>
          <p:nvPr/>
        </p:nvSpPr>
        <p:spPr bwMode="auto">
          <a:xfrm>
            <a:off x="3111961" y="5083723"/>
            <a:ext cx="1630154" cy="2554023"/>
          </a:xfrm>
          <a:prstGeom prst="rect">
            <a:avLst/>
          </a:prstGeom>
          <a:noFill/>
          <a:ln w="762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9145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48DEC-A2E6-4408-A9CD-7648C3FD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Amplify CLI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F0221-B6B1-483C-B45F-8ECF5C99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9" y="1427015"/>
            <a:ext cx="13984225" cy="45304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is AWS Amplify CLI?</a:t>
            </a:r>
          </a:p>
          <a:p>
            <a:r>
              <a:rPr lang="en-US" dirty="0"/>
              <a:t>Provisions backend resources</a:t>
            </a:r>
          </a:p>
          <a:p>
            <a:r>
              <a:rPr lang="en-US" dirty="0"/>
              <a:t>Configuration as code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are we going to do with it?</a:t>
            </a:r>
          </a:p>
          <a:p>
            <a:r>
              <a:rPr lang="en-US" dirty="0"/>
              <a:t>Model data with GraphQL</a:t>
            </a:r>
          </a:p>
          <a:p>
            <a:r>
              <a:rPr lang="en-US" dirty="0"/>
              <a:t>Transpile the model into AWS CloudFormation</a:t>
            </a:r>
          </a:p>
          <a:p>
            <a:r>
              <a:rPr lang="en-US" dirty="0"/>
              <a:t>Minimal GraphQL knowledge required</a:t>
            </a:r>
          </a:p>
        </p:txBody>
      </p:sp>
    </p:spTree>
    <p:extLst>
      <p:ext uri="{BB962C8B-B14F-4D97-AF65-F5344CB8AC3E}">
        <p14:creationId xmlns:p14="http://schemas.microsoft.com/office/powerpoint/2010/main" val="324256774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AWS Amplify CLI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990C2-D537-4539-9748-1467F5FC47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850" y="1809750"/>
            <a:ext cx="13768388" cy="572464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amplify </a:t>
            </a:r>
            <a:r>
              <a:rPr lang="en-US" dirty="0" err="1"/>
              <a:t>init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BE647-BBF5-5F4C-A746-E553D5E8E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470" y="1152333"/>
            <a:ext cx="5266690" cy="60015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1BB54-6546-D44B-9FD4-5CF9DE67F4E9}"/>
              </a:ext>
            </a:extLst>
          </p:cNvPr>
          <p:cNvSpPr/>
          <p:nvPr/>
        </p:nvSpPr>
        <p:spPr bwMode="auto">
          <a:xfrm>
            <a:off x="6827520" y="2382214"/>
            <a:ext cx="2763520" cy="543866"/>
          </a:xfrm>
          <a:prstGeom prst="rect">
            <a:avLst/>
          </a:prstGeom>
          <a:noFill/>
          <a:ln w="38100"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2387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56B0-549D-A246-B36E-1E7EB771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" y="347413"/>
            <a:ext cx="13987008" cy="1079598"/>
          </a:xfrm>
        </p:spPr>
        <p:txBody>
          <a:bodyPr/>
          <a:lstStyle/>
          <a:p>
            <a:r>
              <a:rPr lang="en-US" dirty="0"/>
              <a:t>Cloud architecture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6B1DFE-2207-EF4E-9604-F80B3FF36725}"/>
              </a:ext>
            </a:extLst>
          </p:cNvPr>
          <p:cNvGrpSpPr/>
          <p:nvPr/>
        </p:nvGrpSpPr>
        <p:grpSpPr>
          <a:xfrm>
            <a:off x="6411474" y="347412"/>
            <a:ext cx="7248542" cy="7060552"/>
            <a:chOff x="6292251" y="2012616"/>
            <a:chExt cx="7248542" cy="706055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1739410-6369-284E-9840-CF4E7F02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92251" y="2012616"/>
              <a:ext cx="342900" cy="342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65FE14-836D-4F45-966A-8B9D7E98CE16}"/>
                </a:ext>
              </a:extLst>
            </p:cNvPr>
            <p:cNvSpPr/>
            <p:nvPr/>
          </p:nvSpPr>
          <p:spPr>
            <a:xfrm>
              <a:off x="6292251" y="2012617"/>
              <a:ext cx="7248542" cy="7060551"/>
            </a:xfrm>
            <a:prstGeom prst="rect">
              <a:avLst/>
            </a:prstGeom>
            <a:noFill/>
            <a:ln w="25400">
              <a:solidFill>
                <a:srgbClr val="858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0" tIns="9144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2400" dirty="0">
                  <a:solidFill>
                    <a:srgbClr val="858B94"/>
                  </a:solidFill>
                </a:rPr>
                <a:t>AWS Cloud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99136DD5-C10E-744E-9FD2-7F085B2AC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009" y="2865874"/>
            <a:ext cx="1325880" cy="132588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33E212C-B3E1-5448-937F-FC95D2803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6518" y="614504"/>
            <a:ext cx="1371600" cy="1714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32C3671-2BEB-0F4C-9346-F2AE7B728D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2388" y="2746092"/>
            <a:ext cx="1371600" cy="196596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B126DDE-AA70-D242-8018-4FFD18F64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27656" y="614504"/>
            <a:ext cx="1371600" cy="196596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2E2E8D-53C0-D442-9171-D4D5EACB18B8}"/>
              </a:ext>
            </a:extLst>
          </p:cNvPr>
          <p:cNvCxnSpPr>
            <a:cxnSpLocks/>
          </p:cNvCxnSpPr>
          <p:nvPr/>
        </p:nvCxnSpPr>
        <p:spPr>
          <a:xfrm>
            <a:off x="2289145" y="3485724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0F4700-AB08-CB4C-BB60-43B4DFEF0E32}"/>
              </a:ext>
            </a:extLst>
          </p:cNvPr>
          <p:cNvCxnSpPr>
            <a:cxnSpLocks/>
          </p:cNvCxnSpPr>
          <p:nvPr/>
        </p:nvCxnSpPr>
        <p:spPr>
          <a:xfrm>
            <a:off x="10857381" y="1387744"/>
            <a:ext cx="884045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D58CE72-C13E-1540-A746-3AF2A3705991}"/>
              </a:ext>
            </a:extLst>
          </p:cNvPr>
          <p:cNvGrpSpPr>
            <a:grpSpLocks noChangeAspect="1"/>
          </p:cNvGrpSpPr>
          <p:nvPr/>
        </p:nvGrpSpPr>
        <p:grpSpPr>
          <a:xfrm>
            <a:off x="726149" y="5396929"/>
            <a:ext cx="1371600" cy="1756348"/>
            <a:chOff x="3082510" y="6685202"/>
            <a:chExt cx="1024128" cy="1305308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851E17F-3C16-3348-92A2-6DEA044D9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82510" y="6685202"/>
              <a:ext cx="1024128" cy="102412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961D2B-1546-B540-9209-C65BADFC6065}"/>
                </a:ext>
              </a:extLst>
            </p:cNvPr>
            <p:cNvSpPr txBox="1"/>
            <p:nvPr/>
          </p:nvSpPr>
          <p:spPr>
            <a:xfrm>
              <a:off x="3104608" y="7739810"/>
              <a:ext cx="979931" cy="2507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Developer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951017-737B-6F41-AB89-641D19FE2353}"/>
              </a:ext>
            </a:extLst>
          </p:cNvPr>
          <p:cNvGrpSpPr>
            <a:grpSpLocks noChangeAspect="1"/>
          </p:cNvGrpSpPr>
          <p:nvPr/>
        </p:nvGrpSpPr>
        <p:grpSpPr>
          <a:xfrm>
            <a:off x="3232388" y="5340215"/>
            <a:ext cx="1463040" cy="1869775"/>
            <a:chOff x="2821989" y="5339057"/>
            <a:chExt cx="1325880" cy="169448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F509C8-30AB-B74D-9118-05704D39D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2750" y1="48750" x2="52750" y2="48750"/>
                          <a14:foregroundMark x1="63000" y1="40750" x2="63000" y2="40750"/>
                        </a14:backgroundRemoval>
                      </a14:imgEffect>
                    </a14:imgLayer>
                  </a14:imgProps>
                </a:ext>
              </a:extLst>
            </a:blip>
            <a:srcRect b="24083"/>
            <a:stretch/>
          </p:blipFill>
          <p:spPr>
            <a:xfrm>
              <a:off x="2821989" y="5339057"/>
              <a:ext cx="1325880" cy="100657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D6CA2B-E1E2-F44A-A28D-8AB11984901E}"/>
                </a:ext>
              </a:extLst>
            </p:cNvPr>
            <p:cNvSpPr txBox="1"/>
            <p:nvPr/>
          </p:nvSpPr>
          <p:spPr>
            <a:xfrm>
              <a:off x="2914888" y="6345632"/>
              <a:ext cx="1110441" cy="68790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AWS Amplify CLI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45866F1-816D-D443-8FF7-BF5587D83E21}"/>
              </a:ext>
            </a:extLst>
          </p:cNvPr>
          <p:cNvCxnSpPr>
            <a:cxnSpLocks/>
          </p:cNvCxnSpPr>
          <p:nvPr/>
        </p:nvCxnSpPr>
        <p:spPr>
          <a:xfrm>
            <a:off x="2289145" y="6360735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41784B-6D7D-E340-A513-FD185F972228}"/>
              </a:ext>
            </a:extLst>
          </p:cNvPr>
          <p:cNvCxnSpPr>
            <a:cxnSpLocks/>
          </p:cNvCxnSpPr>
          <p:nvPr/>
        </p:nvCxnSpPr>
        <p:spPr>
          <a:xfrm>
            <a:off x="4890052" y="6275103"/>
            <a:ext cx="1242288" cy="3626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B228BE37-8BC5-0741-98DE-25FE871F1B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27643" y="5033333"/>
            <a:ext cx="1371600" cy="196596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473E2857-C462-974B-B20E-DFEAD0E6CC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96518" y="2715169"/>
            <a:ext cx="1371600" cy="1965960"/>
          </a:xfrm>
          <a:prstGeom prst="rect">
            <a:avLst/>
          </a:prstGeom>
        </p:spPr>
      </p:pic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FFBECF9E-8059-0A40-9020-8F8645E4DB05}"/>
              </a:ext>
            </a:extLst>
          </p:cNvPr>
          <p:cNvCxnSpPr>
            <a:cxnSpLocks/>
          </p:cNvCxnSpPr>
          <p:nvPr/>
        </p:nvCxnSpPr>
        <p:spPr>
          <a:xfrm flipV="1">
            <a:off x="4742115" y="1387745"/>
            <a:ext cx="4329187" cy="1821029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BC2AD533-8F31-7C48-86DA-9BFFD6808ACD}"/>
              </a:ext>
            </a:extLst>
          </p:cNvPr>
          <p:cNvCxnSpPr>
            <a:cxnSpLocks/>
          </p:cNvCxnSpPr>
          <p:nvPr/>
        </p:nvCxnSpPr>
        <p:spPr>
          <a:xfrm>
            <a:off x="4742115" y="3760267"/>
            <a:ext cx="4329187" cy="1920116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48B450C-AB49-9742-81C7-A85680BAAB5B}"/>
              </a:ext>
            </a:extLst>
          </p:cNvPr>
          <p:cNvCxnSpPr>
            <a:cxnSpLocks/>
          </p:cNvCxnSpPr>
          <p:nvPr/>
        </p:nvCxnSpPr>
        <p:spPr>
          <a:xfrm>
            <a:off x="4742115" y="3484827"/>
            <a:ext cx="432918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9CFA4C-8469-2748-9175-D0B7BD8ECFD9}"/>
              </a:ext>
            </a:extLst>
          </p:cNvPr>
          <p:cNvSpPr/>
          <p:nvPr/>
        </p:nvSpPr>
        <p:spPr bwMode="auto">
          <a:xfrm>
            <a:off x="6411474" y="347412"/>
            <a:ext cx="7248541" cy="7060551"/>
          </a:xfrm>
          <a:prstGeom prst="rect">
            <a:avLst/>
          </a:prstGeom>
          <a:noFill/>
          <a:ln w="762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35882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56B0-549D-A246-B36E-1E7EB771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" y="347413"/>
            <a:ext cx="13987008" cy="1079598"/>
          </a:xfrm>
        </p:spPr>
        <p:txBody>
          <a:bodyPr/>
          <a:lstStyle/>
          <a:p>
            <a:r>
              <a:rPr lang="en-US" dirty="0"/>
              <a:t>Cloud architecture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6B1DFE-2207-EF4E-9604-F80B3FF36725}"/>
              </a:ext>
            </a:extLst>
          </p:cNvPr>
          <p:cNvGrpSpPr/>
          <p:nvPr/>
        </p:nvGrpSpPr>
        <p:grpSpPr>
          <a:xfrm>
            <a:off x="6411474" y="347412"/>
            <a:ext cx="7248542" cy="7060552"/>
            <a:chOff x="6292251" y="2012616"/>
            <a:chExt cx="7248542" cy="706055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1739410-6369-284E-9840-CF4E7F02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92251" y="2012616"/>
              <a:ext cx="342900" cy="342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65FE14-836D-4F45-966A-8B9D7E98CE16}"/>
                </a:ext>
              </a:extLst>
            </p:cNvPr>
            <p:cNvSpPr/>
            <p:nvPr/>
          </p:nvSpPr>
          <p:spPr>
            <a:xfrm>
              <a:off x="6292251" y="2012617"/>
              <a:ext cx="7248542" cy="7060551"/>
            </a:xfrm>
            <a:prstGeom prst="rect">
              <a:avLst/>
            </a:prstGeom>
            <a:noFill/>
            <a:ln w="25400">
              <a:solidFill>
                <a:srgbClr val="858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0" tIns="9144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2400" dirty="0">
                  <a:solidFill>
                    <a:srgbClr val="858B94"/>
                  </a:solidFill>
                </a:rPr>
                <a:t>AWS Cloud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99136DD5-C10E-744E-9FD2-7F085B2AC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009" y="2865874"/>
            <a:ext cx="1325880" cy="132588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33E212C-B3E1-5448-937F-FC95D2803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6518" y="614504"/>
            <a:ext cx="1371600" cy="1714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32C3671-2BEB-0F4C-9346-F2AE7B728D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2388" y="2746092"/>
            <a:ext cx="1371600" cy="196596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B126DDE-AA70-D242-8018-4FFD18F64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27656" y="614504"/>
            <a:ext cx="1371600" cy="196596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2E2E8D-53C0-D442-9171-D4D5EACB18B8}"/>
              </a:ext>
            </a:extLst>
          </p:cNvPr>
          <p:cNvCxnSpPr>
            <a:cxnSpLocks/>
          </p:cNvCxnSpPr>
          <p:nvPr/>
        </p:nvCxnSpPr>
        <p:spPr>
          <a:xfrm>
            <a:off x="2289145" y="3485724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0F4700-AB08-CB4C-BB60-43B4DFEF0E32}"/>
              </a:ext>
            </a:extLst>
          </p:cNvPr>
          <p:cNvCxnSpPr>
            <a:cxnSpLocks/>
          </p:cNvCxnSpPr>
          <p:nvPr/>
        </p:nvCxnSpPr>
        <p:spPr>
          <a:xfrm>
            <a:off x="10857381" y="1387744"/>
            <a:ext cx="884045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D58CE72-C13E-1540-A746-3AF2A3705991}"/>
              </a:ext>
            </a:extLst>
          </p:cNvPr>
          <p:cNvGrpSpPr>
            <a:grpSpLocks noChangeAspect="1"/>
          </p:cNvGrpSpPr>
          <p:nvPr/>
        </p:nvGrpSpPr>
        <p:grpSpPr>
          <a:xfrm>
            <a:off x="726149" y="5396929"/>
            <a:ext cx="1371600" cy="1756348"/>
            <a:chOff x="3082510" y="6685202"/>
            <a:chExt cx="1024128" cy="1305308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851E17F-3C16-3348-92A2-6DEA044D9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82510" y="6685202"/>
              <a:ext cx="1024128" cy="102412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961D2B-1546-B540-9209-C65BADFC6065}"/>
                </a:ext>
              </a:extLst>
            </p:cNvPr>
            <p:cNvSpPr txBox="1"/>
            <p:nvPr/>
          </p:nvSpPr>
          <p:spPr>
            <a:xfrm>
              <a:off x="3104608" y="7739810"/>
              <a:ext cx="979931" cy="2507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Developer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951017-737B-6F41-AB89-641D19FE2353}"/>
              </a:ext>
            </a:extLst>
          </p:cNvPr>
          <p:cNvGrpSpPr>
            <a:grpSpLocks noChangeAspect="1"/>
          </p:cNvGrpSpPr>
          <p:nvPr/>
        </p:nvGrpSpPr>
        <p:grpSpPr>
          <a:xfrm>
            <a:off x="3232388" y="5340215"/>
            <a:ext cx="1463040" cy="1869775"/>
            <a:chOff x="2821989" y="5339057"/>
            <a:chExt cx="1325880" cy="169448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F509C8-30AB-B74D-9118-05704D39D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2750" y1="48750" x2="52750" y2="48750"/>
                          <a14:foregroundMark x1="63000" y1="40750" x2="63000" y2="40750"/>
                        </a14:backgroundRemoval>
                      </a14:imgEffect>
                    </a14:imgLayer>
                  </a14:imgProps>
                </a:ext>
              </a:extLst>
            </a:blip>
            <a:srcRect b="24083"/>
            <a:stretch/>
          </p:blipFill>
          <p:spPr>
            <a:xfrm>
              <a:off x="2821989" y="5339057"/>
              <a:ext cx="1325880" cy="100657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D6CA2B-E1E2-F44A-A28D-8AB11984901E}"/>
                </a:ext>
              </a:extLst>
            </p:cNvPr>
            <p:cNvSpPr txBox="1"/>
            <p:nvPr/>
          </p:nvSpPr>
          <p:spPr>
            <a:xfrm>
              <a:off x="2914888" y="6345632"/>
              <a:ext cx="1110441" cy="68790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AWS Amplify CLI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45866F1-816D-D443-8FF7-BF5587D83E21}"/>
              </a:ext>
            </a:extLst>
          </p:cNvPr>
          <p:cNvCxnSpPr>
            <a:cxnSpLocks/>
          </p:cNvCxnSpPr>
          <p:nvPr/>
        </p:nvCxnSpPr>
        <p:spPr>
          <a:xfrm>
            <a:off x="2289145" y="6360735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41784B-6D7D-E340-A513-FD185F972228}"/>
              </a:ext>
            </a:extLst>
          </p:cNvPr>
          <p:cNvCxnSpPr>
            <a:cxnSpLocks/>
          </p:cNvCxnSpPr>
          <p:nvPr/>
        </p:nvCxnSpPr>
        <p:spPr>
          <a:xfrm>
            <a:off x="4890052" y="6275103"/>
            <a:ext cx="1242288" cy="3626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B228BE37-8BC5-0741-98DE-25FE871F1B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27643" y="5033333"/>
            <a:ext cx="1371600" cy="196596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473E2857-C462-974B-B20E-DFEAD0E6CC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96518" y="2715169"/>
            <a:ext cx="1371600" cy="1965960"/>
          </a:xfrm>
          <a:prstGeom prst="rect">
            <a:avLst/>
          </a:prstGeom>
        </p:spPr>
      </p:pic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FFBECF9E-8059-0A40-9020-8F8645E4DB05}"/>
              </a:ext>
            </a:extLst>
          </p:cNvPr>
          <p:cNvCxnSpPr>
            <a:cxnSpLocks/>
          </p:cNvCxnSpPr>
          <p:nvPr/>
        </p:nvCxnSpPr>
        <p:spPr>
          <a:xfrm flipV="1">
            <a:off x="4742115" y="1387745"/>
            <a:ext cx="4329187" cy="1821029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BC2AD533-8F31-7C48-86DA-9BFFD6808ACD}"/>
              </a:ext>
            </a:extLst>
          </p:cNvPr>
          <p:cNvCxnSpPr>
            <a:cxnSpLocks/>
          </p:cNvCxnSpPr>
          <p:nvPr/>
        </p:nvCxnSpPr>
        <p:spPr>
          <a:xfrm>
            <a:off x="4742115" y="3760267"/>
            <a:ext cx="4329187" cy="1920116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48B450C-AB49-9742-81C7-A85680BAAB5B}"/>
              </a:ext>
            </a:extLst>
          </p:cNvPr>
          <p:cNvCxnSpPr>
            <a:cxnSpLocks/>
          </p:cNvCxnSpPr>
          <p:nvPr/>
        </p:nvCxnSpPr>
        <p:spPr>
          <a:xfrm>
            <a:off x="4742115" y="3484827"/>
            <a:ext cx="432918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2FADCA8-881A-BA49-9C9C-F4C79C2221D5}"/>
              </a:ext>
            </a:extLst>
          </p:cNvPr>
          <p:cNvSpPr/>
          <p:nvPr/>
        </p:nvSpPr>
        <p:spPr bwMode="auto">
          <a:xfrm>
            <a:off x="3088134" y="2510973"/>
            <a:ext cx="1630154" cy="2415951"/>
          </a:xfrm>
          <a:prstGeom prst="rect">
            <a:avLst/>
          </a:prstGeom>
          <a:noFill/>
          <a:ln w="762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0F314E-089B-9B49-B80D-A921EE26FCB9}"/>
              </a:ext>
            </a:extLst>
          </p:cNvPr>
          <p:cNvSpPr/>
          <p:nvPr/>
        </p:nvSpPr>
        <p:spPr bwMode="auto">
          <a:xfrm>
            <a:off x="9153660" y="2465253"/>
            <a:ext cx="1630154" cy="2415951"/>
          </a:xfrm>
          <a:prstGeom prst="rect">
            <a:avLst/>
          </a:prstGeom>
          <a:noFill/>
          <a:ln w="762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19816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AWS Amplify CLI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990C2-D537-4539-9748-1467F5FC47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850" y="1809750"/>
            <a:ext cx="13768388" cy="572464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amplify add </a:t>
            </a:r>
            <a:r>
              <a:rPr lang="en-US" dirty="0" err="1"/>
              <a:t>auth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90EEA9-205F-1C4B-A2E6-F7E6DFB4A4C2}"/>
              </a:ext>
            </a:extLst>
          </p:cNvPr>
          <p:cNvSpPr/>
          <p:nvPr/>
        </p:nvSpPr>
        <p:spPr>
          <a:xfrm>
            <a:off x="6777038" y="1427011"/>
            <a:ext cx="7315200" cy="530709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CredentialsProvider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CognitoIdentity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>
                <a:solidFill>
                  <a:srgbClr val="9876AA"/>
                </a:solidFill>
              </a:rPr>
              <a:t>"Default"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        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PoolId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"us-east-1:xxxxxxxx-xxxx-xxxx-xxxxxxxx"</a:t>
            </a:r>
            <a:r>
              <a:rPr lang="en-US" dirty="0">
                <a:solidFill>
                  <a:srgbClr val="CC7832"/>
                </a:solidFill>
              </a:rPr>
              <a:t>,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    </a:t>
            </a:r>
            <a:r>
              <a:rPr lang="en-US" dirty="0">
                <a:solidFill>
                  <a:srgbClr val="9876AA"/>
                </a:solidFill>
              </a:rPr>
              <a:t>"Region"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"us-east-1"</a:t>
            </a:r>
            <a:br>
              <a:rPr lang="en-US" dirty="0">
                <a:solidFill>
                  <a:srgbClr val="6A8759"/>
                </a:solidFill>
              </a:rPr>
            </a:br>
            <a:r>
              <a:rPr lang="en-US" dirty="0">
                <a:solidFill>
                  <a:srgbClr val="6A8759"/>
                </a:solidFill>
              </a:rPr>
              <a:t>        </a:t>
            </a:r>
            <a:r>
              <a:rPr lang="en-US" dirty="0"/>
              <a:t>}</a:t>
            </a:r>
            <a:br>
              <a:rPr lang="en-US" dirty="0"/>
            </a:br>
            <a:r>
              <a:rPr lang="en-US" dirty="0"/>
              <a:t>    }</a:t>
            </a:r>
            <a:br>
              <a:rPr lang="en-US" dirty="0"/>
            </a:br>
            <a:r>
              <a:rPr lang="en-US" dirty="0"/>
              <a:t>}</a:t>
            </a:r>
            <a:r>
              <a:rPr lang="en-US" dirty="0">
                <a:solidFill>
                  <a:srgbClr val="CC7832"/>
                </a:solidFill>
              </a:rPr>
              <a:t>,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CognitoUserPool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rgbClr val="9876AA"/>
                </a:solidFill>
              </a:rPr>
              <a:t>"Default"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PoolId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"us-east-1_xxxxxxxx"</a:t>
            </a:r>
            <a:r>
              <a:rPr lang="en-US" dirty="0">
                <a:solidFill>
                  <a:srgbClr val="CC7832"/>
                </a:solidFill>
              </a:rPr>
              <a:t>,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AppClientId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”</a:t>
            </a:r>
            <a:r>
              <a:rPr lang="en-US" dirty="0" err="1">
                <a:solidFill>
                  <a:srgbClr val="6A8759"/>
                </a:solidFill>
              </a:rPr>
              <a:t>xxxxxxxxxxxxxxxx</a:t>
            </a:r>
            <a:r>
              <a:rPr lang="en-US" dirty="0">
                <a:solidFill>
                  <a:srgbClr val="6A8759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,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AppClientSecret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”</a:t>
            </a:r>
            <a:r>
              <a:rPr lang="en-US" dirty="0" err="1">
                <a:solidFill>
                  <a:srgbClr val="6A8759"/>
                </a:solidFill>
              </a:rPr>
              <a:t>xxxxxxxxxxxxxxxxxxxx</a:t>
            </a:r>
            <a:r>
              <a:rPr lang="en-US" dirty="0">
                <a:solidFill>
                  <a:srgbClr val="6A8759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,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</a:t>
            </a:r>
            <a:r>
              <a:rPr lang="en-US" dirty="0">
                <a:solidFill>
                  <a:srgbClr val="9876AA"/>
                </a:solidFill>
              </a:rPr>
              <a:t>"Region"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"us-east-1"</a:t>
            </a:r>
            <a:br>
              <a:rPr lang="en-US" dirty="0">
                <a:solidFill>
                  <a:srgbClr val="6A8759"/>
                </a:solidFill>
              </a:rPr>
            </a:br>
            <a:r>
              <a:rPr lang="en-US" dirty="0">
                <a:solidFill>
                  <a:srgbClr val="6A8759"/>
                </a:solidFill>
              </a:rPr>
              <a:t>    </a:t>
            </a:r>
            <a:r>
              <a:rPr lang="en-US" dirty="0"/>
              <a:t>}</a:t>
            </a:r>
            <a:br>
              <a:rPr lang="en-US" dirty="0"/>
            </a:br>
            <a:r>
              <a:rPr lang="en-US" dirty="0"/>
              <a:t>}</a:t>
            </a:r>
            <a:r>
              <a:rPr lang="en-US" dirty="0">
                <a:solidFill>
                  <a:srgbClr val="CC7832"/>
                </a:solidFill>
              </a:rPr>
              <a:t>,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7D8F2D-6B97-4B4F-80A4-F2ACE96699A6}"/>
              </a:ext>
            </a:extLst>
          </p:cNvPr>
          <p:cNvGrpSpPr/>
          <p:nvPr/>
        </p:nvGrpSpPr>
        <p:grpSpPr>
          <a:xfrm>
            <a:off x="829835" y="2480420"/>
            <a:ext cx="3695700" cy="3903560"/>
            <a:chOff x="829835" y="2480420"/>
            <a:chExt cx="3695700" cy="39035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021EE7-4665-6F47-9E3C-0090E6E9E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1621"/>
            <a:stretch/>
          </p:blipFill>
          <p:spPr>
            <a:xfrm>
              <a:off x="829835" y="5858305"/>
              <a:ext cx="3695700" cy="5256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E58D54-268B-9347-BC90-9B8919672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6159"/>
            <a:stretch/>
          </p:blipFill>
          <p:spPr>
            <a:xfrm>
              <a:off x="829835" y="2480420"/>
              <a:ext cx="3695700" cy="337788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7E886D-764D-E344-84F2-D1E250A1F913}"/>
                </a:ext>
              </a:extLst>
            </p:cNvPr>
            <p:cNvSpPr/>
            <p:nvPr/>
          </p:nvSpPr>
          <p:spPr bwMode="auto">
            <a:xfrm>
              <a:off x="2451639" y="6121142"/>
              <a:ext cx="2073896" cy="24625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3621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48DEC-A2E6-4408-A9CD-7648C3FD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Sign-in with Amazon Cognito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F0221-B6B1-483C-B45F-8ECF5C99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9" y="1427015"/>
            <a:ext cx="13984225" cy="3988784"/>
          </a:xfrm>
        </p:spPr>
        <p:txBody>
          <a:bodyPr/>
          <a:lstStyle/>
          <a:p>
            <a:r>
              <a:rPr lang="en-US" dirty="0"/>
              <a:t>Why is sign-in tough?</a:t>
            </a:r>
          </a:p>
          <a:p>
            <a:endParaRPr lang="en-US" dirty="0"/>
          </a:p>
          <a:p>
            <a:r>
              <a:rPr lang="en-US" dirty="0"/>
              <a:t>Identify your users</a:t>
            </a:r>
          </a:p>
          <a:p>
            <a:endParaRPr lang="en-US" dirty="0"/>
          </a:p>
          <a:p>
            <a:r>
              <a:rPr lang="en-US" dirty="0"/>
              <a:t>Elevate permissions</a:t>
            </a:r>
          </a:p>
          <a:p>
            <a:endParaRPr lang="en-US" dirty="0"/>
          </a:p>
          <a:p>
            <a:r>
              <a:rPr lang="en-US" dirty="0"/>
              <a:t>Personalize the experience</a:t>
            </a:r>
          </a:p>
        </p:txBody>
      </p:sp>
      <p:pic>
        <p:nvPicPr>
          <p:cNvPr id="1026" name="Picture 2" descr="&#10;      Amazon Cognito overview&#10;    ">
            <a:extLst>
              <a:ext uri="{FF2B5EF4-FFF2-40B4-BE49-F238E27FC236}">
                <a16:creationId xmlns:a16="http://schemas.microsoft.com/office/drawing/2014/main" id="{C536A325-A3E3-0D47-91B7-0D8202DC8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1304573"/>
            <a:ext cx="46736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35233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Sign-in code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556D55-C20D-2645-AB41-E3FB176A6B93}"/>
              </a:ext>
            </a:extLst>
          </p:cNvPr>
          <p:cNvSpPr/>
          <p:nvPr/>
        </p:nvSpPr>
        <p:spPr>
          <a:xfrm>
            <a:off x="323088" y="1427011"/>
            <a:ext cx="137383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AWSMobileClient.</a:t>
            </a:r>
            <a:r>
              <a:rPr lang="en-US" sz="2400" i="1" dirty="0" err="1"/>
              <a:t>getInstance</a:t>
            </a:r>
            <a:r>
              <a:rPr lang="en-US" sz="2400" dirty="0"/>
              <a:t>().</a:t>
            </a:r>
            <a:r>
              <a:rPr lang="en-US" sz="2400" dirty="0" err="1"/>
              <a:t>showSignIn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CC7832"/>
                </a:solidFill>
              </a:rPr>
              <a:t>this, new </a:t>
            </a:r>
            <a:r>
              <a:rPr lang="en-US" sz="2400" dirty="0"/>
              <a:t>Callback&lt;</a:t>
            </a:r>
            <a:r>
              <a:rPr lang="en-US" sz="2400" dirty="0" err="1"/>
              <a:t>UserStateDetails</a:t>
            </a:r>
            <a:r>
              <a:rPr lang="en-US" sz="2400" dirty="0"/>
              <a:t>&gt;() {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>
                <a:solidFill>
                  <a:srgbClr val="BBB529"/>
                </a:solidFill>
              </a:rPr>
              <a:t>@Override</a:t>
            </a:r>
            <a:br>
              <a:rPr lang="en-US" sz="2400" dirty="0">
                <a:solidFill>
                  <a:srgbClr val="BBB529"/>
                </a:solidFill>
              </a:rPr>
            </a:br>
            <a:r>
              <a:rPr lang="en-US" sz="2400" dirty="0">
                <a:solidFill>
                  <a:srgbClr val="BBB529"/>
                </a:solidFill>
              </a:rPr>
              <a:t>    </a:t>
            </a:r>
            <a:r>
              <a:rPr lang="en-US" sz="2400" dirty="0">
                <a:solidFill>
                  <a:srgbClr val="CC7832"/>
                </a:solidFill>
              </a:rPr>
              <a:t>public void </a:t>
            </a:r>
            <a:r>
              <a:rPr lang="en-US" sz="2400" dirty="0" err="1">
                <a:solidFill>
                  <a:srgbClr val="FFC66D"/>
                </a:solidFill>
              </a:rPr>
              <a:t>onResult</a:t>
            </a:r>
            <a:r>
              <a:rPr lang="en-US" sz="2400" dirty="0"/>
              <a:t>(</a:t>
            </a:r>
            <a:r>
              <a:rPr lang="en-US" sz="2400" dirty="0" err="1"/>
              <a:t>UserStateDetails</a:t>
            </a:r>
            <a:r>
              <a:rPr lang="en-US" sz="2400" dirty="0"/>
              <a:t> result) {</a:t>
            </a:r>
            <a:br>
              <a:rPr lang="en-US" sz="2400" dirty="0"/>
            </a:br>
            <a:r>
              <a:rPr lang="en-US" sz="2400" dirty="0"/>
              <a:t>        </a:t>
            </a:r>
            <a:r>
              <a:rPr lang="en-US" sz="2400" dirty="0" err="1">
                <a:solidFill>
                  <a:srgbClr val="B389C5"/>
                </a:solidFill>
              </a:rPr>
              <a:t>Log.d</a:t>
            </a:r>
            <a:r>
              <a:rPr lang="en-US" sz="2400" dirty="0">
                <a:solidFill>
                  <a:srgbClr val="B389C5"/>
                </a:solidFill>
              </a:rPr>
              <a:t>(TAG, “</a:t>
            </a:r>
            <a:r>
              <a:rPr lang="en-US" sz="2400" dirty="0" err="1">
                <a:solidFill>
                  <a:srgbClr val="B389C5"/>
                </a:solidFill>
              </a:rPr>
              <a:t>onResult</a:t>
            </a:r>
            <a:r>
              <a:rPr lang="en-US" sz="2400" dirty="0">
                <a:solidFill>
                  <a:srgbClr val="B389C5"/>
                </a:solidFill>
              </a:rPr>
              <a:t>: “ + </a:t>
            </a:r>
            <a:r>
              <a:rPr lang="en-US" sz="2400" dirty="0" err="1">
                <a:solidFill>
                  <a:srgbClr val="B389C5"/>
                </a:solidFill>
              </a:rPr>
              <a:t>result.getUserState</a:t>
            </a:r>
            <a:r>
              <a:rPr lang="en-US" sz="2400" dirty="0">
                <a:solidFill>
                  <a:srgbClr val="B389C5"/>
                </a:solidFill>
              </a:rPr>
              <a:t>());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>
                <a:solidFill>
                  <a:srgbClr val="CC7832"/>
                </a:solidFill>
              </a:rPr>
              <a:t>    </a:t>
            </a:r>
            <a:r>
              <a:rPr lang="en-US" sz="2400" dirty="0"/>
              <a:t>}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>
                <a:solidFill>
                  <a:srgbClr val="BBB529"/>
                </a:solidFill>
              </a:rPr>
              <a:t>@Override</a:t>
            </a:r>
            <a:br>
              <a:rPr lang="en-US" sz="2400" dirty="0">
                <a:solidFill>
                  <a:srgbClr val="BBB529"/>
                </a:solidFill>
              </a:rPr>
            </a:br>
            <a:r>
              <a:rPr lang="en-US" sz="2400" dirty="0">
                <a:solidFill>
                  <a:srgbClr val="BBB529"/>
                </a:solidFill>
              </a:rPr>
              <a:t>    </a:t>
            </a:r>
            <a:r>
              <a:rPr lang="en-US" sz="2400" dirty="0">
                <a:solidFill>
                  <a:srgbClr val="CC7832"/>
                </a:solidFill>
              </a:rPr>
              <a:t>public void </a:t>
            </a:r>
            <a:r>
              <a:rPr lang="en-US" sz="2400" dirty="0" err="1">
                <a:solidFill>
                  <a:srgbClr val="FFC66D"/>
                </a:solidFill>
              </a:rPr>
              <a:t>onError</a:t>
            </a:r>
            <a:r>
              <a:rPr lang="en-US" sz="2400" dirty="0"/>
              <a:t>(Exception e) {</a:t>
            </a:r>
            <a:br>
              <a:rPr lang="en-US" sz="2400" dirty="0"/>
            </a:br>
            <a:r>
              <a:rPr lang="en-US" sz="2400" dirty="0"/>
              <a:t>        </a:t>
            </a:r>
            <a:r>
              <a:rPr lang="en-US" sz="2400" dirty="0" err="1"/>
              <a:t>Log.</a:t>
            </a:r>
            <a:r>
              <a:rPr lang="en-US" sz="2400" i="1" dirty="0" err="1"/>
              <a:t>e</a:t>
            </a:r>
            <a:r>
              <a:rPr lang="en-US" sz="2400" dirty="0"/>
              <a:t>(</a:t>
            </a:r>
            <a:r>
              <a:rPr lang="en-US" sz="2400" i="1" dirty="0">
                <a:solidFill>
                  <a:srgbClr val="9876AA"/>
                </a:solidFill>
              </a:rPr>
              <a:t>TAG</a:t>
            </a:r>
            <a:r>
              <a:rPr lang="en-US" sz="2400" dirty="0">
                <a:solidFill>
                  <a:srgbClr val="CC7832"/>
                </a:solidFill>
              </a:rPr>
              <a:t>, </a:t>
            </a:r>
            <a:r>
              <a:rPr lang="en-US" sz="2400" dirty="0">
                <a:solidFill>
                  <a:srgbClr val="6A8759"/>
                </a:solidFill>
              </a:rPr>
              <a:t>"</a:t>
            </a:r>
            <a:r>
              <a:rPr lang="en-US" sz="2400" dirty="0" err="1">
                <a:solidFill>
                  <a:srgbClr val="6A8759"/>
                </a:solidFill>
              </a:rPr>
              <a:t>onError</a:t>
            </a:r>
            <a:r>
              <a:rPr lang="en-US" sz="2400" dirty="0">
                <a:solidFill>
                  <a:srgbClr val="6A8759"/>
                </a:solidFill>
              </a:rPr>
              <a:t>: "</a:t>
            </a:r>
            <a:r>
              <a:rPr lang="en-US" sz="2400" dirty="0">
                <a:solidFill>
                  <a:srgbClr val="CC7832"/>
                </a:solidFill>
              </a:rPr>
              <a:t>, </a:t>
            </a:r>
            <a:r>
              <a:rPr lang="en-US" sz="2400" dirty="0"/>
              <a:t>e)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>
                <a:solidFill>
                  <a:srgbClr val="CC7832"/>
                </a:solidFill>
              </a:rPr>
              <a:t>    </a:t>
            </a:r>
            <a:r>
              <a:rPr lang="en-US" sz="2400" dirty="0"/>
              <a:t>}</a:t>
            </a:r>
            <a:br>
              <a:rPr lang="en-US" sz="2400" dirty="0"/>
            </a:br>
            <a:r>
              <a:rPr lang="en-US" sz="2400" dirty="0"/>
              <a:t>})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621987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0D1829-E313-41AA-B1AD-307B4A13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 Social News App with Android and AWS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9F440F-7803-49ED-A437-C5514D0014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Min Bi</a:t>
            </a:r>
          </a:p>
          <a:p>
            <a:r>
              <a:rPr lang="en-US" dirty="0"/>
              <a:t>Software Development Engineer</a:t>
            </a:r>
          </a:p>
          <a:p>
            <a:r>
              <a:rPr lang="en-US" dirty="0"/>
              <a:t>AWS Mobile</a:t>
            </a:r>
          </a:p>
          <a:p>
            <a:r>
              <a:rPr lang="en-US" dirty="0"/>
              <a:t>@</a:t>
            </a:r>
            <a:r>
              <a:rPr lang="en-US" dirty="0" err="1"/>
              <a:t>minbitweets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33A244-2D27-45D7-9FEC-702DC4FE6D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MOB307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D0BD23-E75F-46F0-8E37-82E554D9E1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62600" y="4652963"/>
            <a:ext cx="5410200" cy="1380399"/>
          </a:xfrm>
        </p:spPr>
        <p:txBody>
          <a:bodyPr/>
          <a:lstStyle/>
          <a:p>
            <a:r>
              <a:rPr lang="en-US" dirty="0"/>
              <a:t>Nikhil </a:t>
            </a:r>
            <a:r>
              <a:rPr lang="en-US" dirty="0" err="1"/>
              <a:t>Dabhade</a:t>
            </a:r>
            <a:endParaRPr lang="en-US" dirty="0"/>
          </a:p>
          <a:p>
            <a:r>
              <a:rPr lang="en-US" dirty="0"/>
              <a:t>Sr. Cloud Solutions Engineer</a:t>
            </a:r>
          </a:p>
          <a:p>
            <a:r>
              <a:rPr lang="en-US" dirty="0"/>
              <a:t>AWS Mobile</a:t>
            </a:r>
          </a:p>
          <a:p>
            <a:r>
              <a:rPr lang="en-US" dirty="0"/>
              <a:t>@</a:t>
            </a:r>
            <a:r>
              <a:rPr lang="en-US" dirty="0" err="1"/>
              <a:t>in_nikoftime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2694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56B0-549D-A246-B36E-1E7EB771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" y="347413"/>
            <a:ext cx="13987008" cy="1079598"/>
          </a:xfrm>
        </p:spPr>
        <p:txBody>
          <a:bodyPr/>
          <a:lstStyle/>
          <a:p>
            <a:r>
              <a:rPr lang="en-US" dirty="0"/>
              <a:t>Cloud architecture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6B1DFE-2207-EF4E-9604-F80B3FF36725}"/>
              </a:ext>
            </a:extLst>
          </p:cNvPr>
          <p:cNvGrpSpPr/>
          <p:nvPr/>
        </p:nvGrpSpPr>
        <p:grpSpPr>
          <a:xfrm>
            <a:off x="6411474" y="347412"/>
            <a:ext cx="7248542" cy="7060552"/>
            <a:chOff x="6292251" y="2012616"/>
            <a:chExt cx="7248542" cy="706055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1739410-6369-284E-9840-CF4E7F02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92251" y="2012616"/>
              <a:ext cx="342900" cy="342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65FE14-836D-4F45-966A-8B9D7E98CE16}"/>
                </a:ext>
              </a:extLst>
            </p:cNvPr>
            <p:cNvSpPr/>
            <p:nvPr/>
          </p:nvSpPr>
          <p:spPr>
            <a:xfrm>
              <a:off x="6292251" y="2012617"/>
              <a:ext cx="7248542" cy="7060551"/>
            </a:xfrm>
            <a:prstGeom prst="rect">
              <a:avLst/>
            </a:prstGeom>
            <a:noFill/>
            <a:ln w="25400">
              <a:solidFill>
                <a:srgbClr val="858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0" tIns="9144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2400" dirty="0">
                  <a:solidFill>
                    <a:srgbClr val="858B94"/>
                  </a:solidFill>
                </a:rPr>
                <a:t>AWS Cloud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99136DD5-C10E-744E-9FD2-7F085B2AC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009" y="2865874"/>
            <a:ext cx="1325880" cy="132588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33E212C-B3E1-5448-937F-FC95D2803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6518" y="614504"/>
            <a:ext cx="1371600" cy="1714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32C3671-2BEB-0F4C-9346-F2AE7B728D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2388" y="2746092"/>
            <a:ext cx="1371600" cy="196596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B126DDE-AA70-D242-8018-4FFD18F64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27656" y="614504"/>
            <a:ext cx="1371600" cy="196596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2E2E8D-53C0-D442-9171-D4D5EACB18B8}"/>
              </a:ext>
            </a:extLst>
          </p:cNvPr>
          <p:cNvCxnSpPr>
            <a:cxnSpLocks/>
          </p:cNvCxnSpPr>
          <p:nvPr/>
        </p:nvCxnSpPr>
        <p:spPr>
          <a:xfrm>
            <a:off x="2289145" y="3485724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0F4700-AB08-CB4C-BB60-43B4DFEF0E32}"/>
              </a:ext>
            </a:extLst>
          </p:cNvPr>
          <p:cNvCxnSpPr>
            <a:cxnSpLocks/>
          </p:cNvCxnSpPr>
          <p:nvPr/>
        </p:nvCxnSpPr>
        <p:spPr>
          <a:xfrm>
            <a:off x="10857381" y="1387744"/>
            <a:ext cx="884045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D58CE72-C13E-1540-A746-3AF2A3705991}"/>
              </a:ext>
            </a:extLst>
          </p:cNvPr>
          <p:cNvGrpSpPr>
            <a:grpSpLocks noChangeAspect="1"/>
          </p:cNvGrpSpPr>
          <p:nvPr/>
        </p:nvGrpSpPr>
        <p:grpSpPr>
          <a:xfrm>
            <a:off x="726149" y="5396929"/>
            <a:ext cx="1371600" cy="1756348"/>
            <a:chOff x="3082510" y="6685202"/>
            <a:chExt cx="1024128" cy="1305308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851E17F-3C16-3348-92A2-6DEA044D9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82510" y="6685202"/>
              <a:ext cx="1024128" cy="102412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961D2B-1546-B540-9209-C65BADFC6065}"/>
                </a:ext>
              </a:extLst>
            </p:cNvPr>
            <p:cNvSpPr txBox="1"/>
            <p:nvPr/>
          </p:nvSpPr>
          <p:spPr>
            <a:xfrm>
              <a:off x="3104608" y="7739810"/>
              <a:ext cx="979931" cy="2507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Developer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951017-737B-6F41-AB89-641D19FE2353}"/>
              </a:ext>
            </a:extLst>
          </p:cNvPr>
          <p:cNvGrpSpPr>
            <a:grpSpLocks noChangeAspect="1"/>
          </p:cNvGrpSpPr>
          <p:nvPr/>
        </p:nvGrpSpPr>
        <p:grpSpPr>
          <a:xfrm>
            <a:off x="3232388" y="5340215"/>
            <a:ext cx="1463040" cy="1869775"/>
            <a:chOff x="2821989" y="5339057"/>
            <a:chExt cx="1325880" cy="169448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F509C8-30AB-B74D-9118-05704D39D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2750" y1="48750" x2="52750" y2="48750"/>
                          <a14:foregroundMark x1="63000" y1="40750" x2="63000" y2="40750"/>
                        </a14:backgroundRemoval>
                      </a14:imgEffect>
                    </a14:imgLayer>
                  </a14:imgProps>
                </a:ext>
              </a:extLst>
            </a:blip>
            <a:srcRect b="24083"/>
            <a:stretch/>
          </p:blipFill>
          <p:spPr>
            <a:xfrm>
              <a:off x="2821989" y="5339057"/>
              <a:ext cx="1325880" cy="100657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D6CA2B-E1E2-F44A-A28D-8AB11984901E}"/>
                </a:ext>
              </a:extLst>
            </p:cNvPr>
            <p:cNvSpPr txBox="1"/>
            <p:nvPr/>
          </p:nvSpPr>
          <p:spPr>
            <a:xfrm>
              <a:off x="2914888" y="6345632"/>
              <a:ext cx="1110441" cy="68790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AWS Amplify CLI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45866F1-816D-D443-8FF7-BF5587D83E21}"/>
              </a:ext>
            </a:extLst>
          </p:cNvPr>
          <p:cNvCxnSpPr>
            <a:cxnSpLocks/>
          </p:cNvCxnSpPr>
          <p:nvPr/>
        </p:nvCxnSpPr>
        <p:spPr>
          <a:xfrm>
            <a:off x="2289145" y="6360735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41784B-6D7D-E340-A513-FD185F972228}"/>
              </a:ext>
            </a:extLst>
          </p:cNvPr>
          <p:cNvCxnSpPr>
            <a:cxnSpLocks/>
          </p:cNvCxnSpPr>
          <p:nvPr/>
        </p:nvCxnSpPr>
        <p:spPr>
          <a:xfrm>
            <a:off x="4890052" y="6275103"/>
            <a:ext cx="1242288" cy="3626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B228BE37-8BC5-0741-98DE-25FE871F1B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27643" y="5033333"/>
            <a:ext cx="1371600" cy="196596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473E2857-C462-974B-B20E-DFEAD0E6CC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96518" y="2715169"/>
            <a:ext cx="1371600" cy="1965960"/>
          </a:xfrm>
          <a:prstGeom prst="rect">
            <a:avLst/>
          </a:prstGeom>
        </p:spPr>
      </p:pic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FFBECF9E-8059-0A40-9020-8F8645E4DB05}"/>
              </a:ext>
            </a:extLst>
          </p:cNvPr>
          <p:cNvCxnSpPr>
            <a:cxnSpLocks/>
          </p:cNvCxnSpPr>
          <p:nvPr/>
        </p:nvCxnSpPr>
        <p:spPr>
          <a:xfrm flipV="1">
            <a:off x="4742115" y="1387745"/>
            <a:ext cx="4329187" cy="1821029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BC2AD533-8F31-7C48-86DA-9BFFD6808ACD}"/>
              </a:ext>
            </a:extLst>
          </p:cNvPr>
          <p:cNvCxnSpPr>
            <a:cxnSpLocks/>
          </p:cNvCxnSpPr>
          <p:nvPr/>
        </p:nvCxnSpPr>
        <p:spPr>
          <a:xfrm>
            <a:off x="4742115" y="3760267"/>
            <a:ext cx="4329187" cy="1920116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48B450C-AB49-9742-81C7-A85680BAAB5B}"/>
              </a:ext>
            </a:extLst>
          </p:cNvPr>
          <p:cNvCxnSpPr>
            <a:cxnSpLocks/>
          </p:cNvCxnSpPr>
          <p:nvPr/>
        </p:nvCxnSpPr>
        <p:spPr>
          <a:xfrm>
            <a:off x="4742115" y="3484827"/>
            <a:ext cx="432918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2FADCA8-881A-BA49-9C9C-F4C79C2221D5}"/>
              </a:ext>
            </a:extLst>
          </p:cNvPr>
          <p:cNvSpPr/>
          <p:nvPr/>
        </p:nvSpPr>
        <p:spPr bwMode="auto">
          <a:xfrm>
            <a:off x="3088134" y="2510973"/>
            <a:ext cx="1630154" cy="2415951"/>
          </a:xfrm>
          <a:prstGeom prst="rect">
            <a:avLst/>
          </a:prstGeom>
          <a:noFill/>
          <a:ln w="762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0F314E-089B-9B49-B80D-A921EE26FCB9}"/>
              </a:ext>
            </a:extLst>
          </p:cNvPr>
          <p:cNvSpPr/>
          <p:nvPr/>
        </p:nvSpPr>
        <p:spPr bwMode="auto">
          <a:xfrm>
            <a:off x="9176520" y="481517"/>
            <a:ext cx="1630154" cy="2029456"/>
          </a:xfrm>
          <a:prstGeom prst="rect">
            <a:avLst/>
          </a:prstGeom>
          <a:noFill/>
          <a:ln w="762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1581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AWS Amplify CLI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990C2-D537-4539-9748-1467F5FC47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850" y="1809750"/>
            <a:ext cx="13768388" cy="572464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amplify add </a:t>
            </a:r>
            <a:r>
              <a:rPr lang="en-US" dirty="0" err="1"/>
              <a:t>api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FC6E20-1367-1E49-80E2-538AAC942CF2}"/>
              </a:ext>
            </a:extLst>
          </p:cNvPr>
          <p:cNvSpPr/>
          <p:nvPr/>
        </p:nvSpPr>
        <p:spPr>
          <a:xfrm>
            <a:off x="6777038" y="1427011"/>
            <a:ext cx="7315200" cy="30256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9876AA"/>
                </a:solidFill>
              </a:rPr>
              <a:t>"AppSync"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rgbClr val="9876AA"/>
                </a:solidFill>
              </a:rPr>
              <a:t>"Default"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ApiUrl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"https://xxxxxx.appsync-api.us-east-1.amazonaws.com/</a:t>
            </a:r>
            <a:r>
              <a:rPr lang="en-US" dirty="0" err="1">
                <a:solidFill>
                  <a:srgbClr val="6A8759"/>
                </a:solidFill>
              </a:rPr>
              <a:t>graphql</a:t>
            </a:r>
            <a:r>
              <a:rPr lang="en-US" dirty="0">
                <a:solidFill>
                  <a:srgbClr val="6A8759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,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</a:t>
            </a:r>
            <a:r>
              <a:rPr lang="en-US" dirty="0">
                <a:solidFill>
                  <a:srgbClr val="9876AA"/>
                </a:solidFill>
              </a:rPr>
              <a:t>"Region"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"us-east-1"</a:t>
            </a:r>
            <a:r>
              <a:rPr lang="en-US" dirty="0">
                <a:solidFill>
                  <a:srgbClr val="CC7832"/>
                </a:solidFill>
              </a:rPr>
              <a:t>,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AuthMode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"API_KEY"</a:t>
            </a:r>
            <a:r>
              <a:rPr lang="en-US" dirty="0">
                <a:solidFill>
                  <a:srgbClr val="CC7832"/>
                </a:solidFill>
              </a:rPr>
              <a:t>,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ApiKey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"da2-xxxxxxxxxxxxxxxx"</a:t>
            </a:r>
            <a:br>
              <a:rPr lang="en-US" dirty="0">
                <a:solidFill>
                  <a:srgbClr val="6A8759"/>
                </a:solidFill>
              </a:rPr>
            </a:br>
            <a:r>
              <a:rPr lang="en-US" dirty="0">
                <a:solidFill>
                  <a:srgbClr val="6A8759"/>
                </a:solidFill>
              </a:rPr>
              <a:t>    </a:t>
            </a:r>
            <a:r>
              <a:rPr lang="en-US" dirty="0"/>
              <a:t>}</a:t>
            </a:r>
            <a:br>
              <a:rPr lang="en-US" dirty="0"/>
            </a:br>
            <a:r>
              <a:rPr lang="en-US" dirty="0"/>
              <a:t>}</a:t>
            </a:r>
            <a:r>
              <a:rPr lang="en-US" dirty="0">
                <a:solidFill>
                  <a:srgbClr val="CC7832"/>
                </a:solidFill>
              </a:rPr>
              <a:t>,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EBF9BF-2B2A-A343-9982-7E4F78850376}"/>
              </a:ext>
            </a:extLst>
          </p:cNvPr>
          <p:cNvGrpSpPr/>
          <p:nvPr/>
        </p:nvGrpSpPr>
        <p:grpSpPr>
          <a:xfrm>
            <a:off x="829835" y="2480420"/>
            <a:ext cx="3695700" cy="3903560"/>
            <a:chOff x="829835" y="2480420"/>
            <a:chExt cx="3695700" cy="39035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29CCF2-35B1-2840-B1B2-4147999B6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1621"/>
            <a:stretch/>
          </p:blipFill>
          <p:spPr>
            <a:xfrm>
              <a:off x="829835" y="5858305"/>
              <a:ext cx="3695700" cy="52567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F85018-F027-8043-91A4-EDCADB79D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6159"/>
            <a:stretch/>
          </p:blipFill>
          <p:spPr>
            <a:xfrm>
              <a:off x="829835" y="2480420"/>
              <a:ext cx="3695700" cy="337788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BE0430-141F-574D-A288-B1E7FA5808F4}"/>
                </a:ext>
              </a:extLst>
            </p:cNvPr>
            <p:cNvSpPr/>
            <p:nvPr/>
          </p:nvSpPr>
          <p:spPr bwMode="auto">
            <a:xfrm>
              <a:off x="2451639" y="6121142"/>
              <a:ext cx="2073896" cy="24625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01132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48DEC-A2E6-4408-A9CD-7648C3FD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Mobile SDK for Android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F0221-B6B1-483C-B45F-8ECF5C99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9" y="1427015"/>
            <a:ext cx="13984225" cy="561384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GraphQL</a:t>
            </a:r>
            <a:r>
              <a:rPr lang="en-US" dirty="0"/>
              <a:t> Actions</a:t>
            </a:r>
          </a:p>
          <a:p>
            <a:r>
              <a:rPr lang="en-US" dirty="0"/>
              <a:t>Query</a:t>
            </a:r>
          </a:p>
          <a:p>
            <a:r>
              <a:rPr lang="en-US" dirty="0"/>
              <a:t>Mutation</a:t>
            </a:r>
          </a:p>
          <a:p>
            <a:r>
              <a:rPr lang="en-US" dirty="0"/>
              <a:t>Subscription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Features</a:t>
            </a:r>
          </a:p>
          <a:p>
            <a:r>
              <a:rPr lang="en-US" dirty="0"/>
              <a:t>Selection sets</a:t>
            </a:r>
          </a:p>
          <a:p>
            <a:r>
              <a:rPr lang="en-US" dirty="0"/>
              <a:t>Offline cache</a:t>
            </a:r>
          </a:p>
          <a:p>
            <a:r>
              <a:rPr lang="en-US" dirty="0"/>
              <a:t>Complex objects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3695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Query code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B3A238-25CA-7149-98AD-60EF49C205B4}"/>
              </a:ext>
            </a:extLst>
          </p:cNvPr>
          <p:cNvSpPr/>
          <p:nvPr/>
        </p:nvSpPr>
        <p:spPr>
          <a:xfrm>
            <a:off x="544792" y="1589448"/>
            <a:ext cx="137653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GetNewsQuery</a:t>
            </a:r>
            <a:r>
              <a:rPr lang="en-US" sz="2400" dirty="0"/>
              <a:t> </a:t>
            </a:r>
            <a:r>
              <a:rPr lang="en-US" sz="2400" dirty="0" err="1"/>
              <a:t>getNewsQuery</a:t>
            </a:r>
            <a:r>
              <a:rPr lang="en-US" sz="2400" dirty="0"/>
              <a:t> = </a:t>
            </a:r>
            <a:r>
              <a:rPr lang="en-US" sz="2400" dirty="0" err="1"/>
              <a:t>GetNewsQuery.</a:t>
            </a:r>
            <a:r>
              <a:rPr lang="en-US" sz="2400" i="1" dirty="0" err="1"/>
              <a:t>builder</a:t>
            </a:r>
            <a:r>
              <a:rPr lang="en-US" sz="2400" dirty="0"/>
              <a:t>().id(</a:t>
            </a:r>
            <a:r>
              <a:rPr lang="en-US" sz="2400" dirty="0" err="1"/>
              <a:t>newsId</a:t>
            </a:r>
            <a:r>
              <a:rPr lang="en-US" sz="2400" dirty="0"/>
              <a:t>).build()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 err="1">
                <a:solidFill>
                  <a:srgbClr val="9876AA"/>
                </a:solidFill>
              </a:rPr>
              <a:t>client</a:t>
            </a:r>
            <a:r>
              <a:rPr lang="en-US" sz="2400" dirty="0" err="1"/>
              <a:t>.query</a:t>
            </a:r>
            <a:r>
              <a:rPr lang="en-US" sz="2400" dirty="0"/>
              <a:t>(</a:t>
            </a:r>
            <a:r>
              <a:rPr lang="en-US" sz="2400" dirty="0" err="1"/>
              <a:t>getNewsQuery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        .</a:t>
            </a:r>
            <a:r>
              <a:rPr lang="en-US" sz="2400" dirty="0" err="1"/>
              <a:t>responseFetcher</a:t>
            </a:r>
            <a:r>
              <a:rPr lang="en-US" sz="2400" dirty="0"/>
              <a:t>(</a:t>
            </a:r>
            <a:r>
              <a:rPr lang="en-US" sz="2400" dirty="0" err="1"/>
              <a:t>AppSyncResponseFetchers.</a:t>
            </a:r>
            <a:r>
              <a:rPr lang="en-US" sz="2400" i="1" dirty="0" err="1">
                <a:solidFill>
                  <a:srgbClr val="9876AA"/>
                </a:solidFill>
              </a:rPr>
              <a:t>NETWORK_ONLY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        .enqueue(</a:t>
            </a:r>
            <a:r>
              <a:rPr lang="en-US" sz="2400" dirty="0">
                <a:solidFill>
                  <a:srgbClr val="CC7832"/>
                </a:solidFill>
              </a:rPr>
              <a:t>new </a:t>
            </a:r>
            <a:r>
              <a:rPr lang="en-US" sz="2400" dirty="0" err="1"/>
              <a:t>GraphQLCall.Callback</a:t>
            </a:r>
            <a:r>
              <a:rPr lang="en-US" sz="2400" dirty="0"/>
              <a:t>&lt;</a:t>
            </a:r>
            <a:r>
              <a:rPr lang="en-US" sz="2400" dirty="0" err="1"/>
              <a:t>GetNewsQuery.Data</a:t>
            </a:r>
            <a:r>
              <a:rPr lang="en-US" sz="2400" dirty="0"/>
              <a:t>&gt;() {</a:t>
            </a:r>
            <a:br>
              <a:rPr lang="en-US" sz="2400" dirty="0"/>
            </a:br>
            <a:r>
              <a:rPr lang="en-US" sz="2400" dirty="0"/>
              <a:t>            </a:t>
            </a:r>
            <a:r>
              <a:rPr lang="en-US" sz="2400" dirty="0">
                <a:solidFill>
                  <a:srgbClr val="BBB529"/>
                </a:solidFill>
              </a:rPr>
              <a:t>@Override</a:t>
            </a:r>
            <a:br>
              <a:rPr lang="en-US" sz="2400" dirty="0">
                <a:solidFill>
                  <a:srgbClr val="BBB529"/>
                </a:solidFill>
              </a:rPr>
            </a:br>
            <a:r>
              <a:rPr lang="en-US" sz="2400" dirty="0">
                <a:solidFill>
                  <a:srgbClr val="BBB529"/>
                </a:solidFill>
              </a:rPr>
              <a:t>            </a:t>
            </a:r>
            <a:r>
              <a:rPr lang="en-US" sz="2400" dirty="0">
                <a:solidFill>
                  <a:srgbClr val="CC7832"/>
                </a:solidFill>
              </a:rPr>
              <a:t>public void </a:t>
            </a:r>
            <a:r>
              <a:rPr lang="en-US" sz="2400" dirty="0" err="1">
                <a:solidFill>
                  <a:srgbClr val="FFC66D"/>
                </a:solidFill>
              </a:rPr>
              <a:t>onResponse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BBB529"/>
                </a:solidFill>
              </a:rPr>
              <a:t>@Nonnull </a:t>
            </a:r>
            <a:r>
              <a:rPr lang="en-US" sz="2400" dirty="0"/>
              <a:t>Response&lt;</a:t>
            </a:r>
            <a:r>
              <a:rPr lang="en-US" sz="2400" dirty="0" err="1"/>
              <a:t>GetNewsQuery.Data</a:t>
            </a:r>
            <a:r>
              <a:rPr lang="en-US" sz="2400" dirty="0"/>
              <a:t>&gt; response) {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 err="1">
                <a:solidFill>
                  <a:srgbClr val="9876AA"/>
                </a:solidFill>
              </a:rPr>
              <a:t>newsDao</a:t>
            </a:r>
            <a:r>
              <a:rPr lang="en-US" sz="2400" dirty="0" err="1"/>
              <a:t>.save</a:t>
            </a:r>
            <a:r>
              <a:rPr lang="en-US" sz="2400" dirty="0"/>
              <a:t>(news)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>
                <a:solidFill>
                  <a:srgbClr val="CC7832"/>
                </a:solidFill>
              </a:rPr>
              <a:t>            </a:t>
            </a:r>
            <a:r>
              <a:rPr lang="en-US" sz="2400" dirty="0"/>
              <a:t>}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            </a:t>
            </a:r>
            <a:r>
              <a:rPr lang="en-US" sz="2400" dirty="0">
                <a:solidFill>
                  <a:srgbClr val="BBB529"/>
                </a:solidFill>
              </a:rPr>
              <a:t>@Override</a:t>
            </a:r>
            <a:br>
              <a:rPr lang="en-US" sz="2400" dirty="0">
                <a:solidFill>
                  <a:srgbClr val="BBB529"/>
                </a:solidFill>
              </a:rPr>
            </a:br>
            <a:r>
              <a:rPr lang="en-US" sz="2400" dirty="0">
                <a:solidFill>
                  <a:srgbClr val="BBB529"/>
                </a:solidFill>
              </a:rPr>
              <a:t>            </a:t>
            </a:r>
            <a:r>
              <a:rPr lang="en-US" sz="2400" dirty="0">
                <a:solidFill>
                  <a:srgbClr val="CC7832"/>
                </a:solidFill>
              </a:rPr>
              <a:t>public void </a:t>
            </a:r>
            <a:r>
              <a:rPr lang="en-US" sz="2400" dirty="0" err="1">
                <a:solidFill>
                  <a:srgbClr val="FFC66D"/>
                </a:solidFill>
              </a:rPr>
              <a:t>onFailure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BBB529"/>
                </a:solidFill>
              </a:rPr>
              <a:t>@Nonnull </a:t>
            </a:r>
            <a:r>
              <a:rPr lang="en-US" sz="2400" dirty="0" err="1"/>
              <a:t>ApolloException</a:t>
            </a:r>
            <a:r>
              <a:rPr lang="en-US" sz="2400" dirty="0"/>
              <a:t> e) { }</a:t>
            </a:r>
            <a:br>
              <a:rPr lang="en-US" sz="2400" dirty="0"/>
            </a:br>
            <a:r>
              <a:rPr lang="en-US" sz="2400" dirty="0"/>
              <a:t>        })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C34FC7-7D4E-D649-9D42-02CF16FB966D}"/>
              </a:ext>
            </a:extLst>
          </p:cNvPr>
          <p:cNvSpPr/>
          <p:nvPr/>
        </p:nvSpPr>
        <p:spPr bwMode="auto">
          <a:xfrm>
            <a:off x="544792" y="1548808"/>
            <a:ext cx="12053608" cy="462872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FE70A-6AE1-4248-910F-706FF2CE7E5F}"/>
              </a:ext>
            </a:extLst>
          </p:cNvPr>
          <p:cNvSpPr/>
          <p:nvPr/>
        </p:nvSpPr>
        <p:spPr bwMode="auto">
          <a:xfrm>
            <a:off x="544792" y="1991360"/>
            <a:ext cx="12053608" cy="365760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7EA1E7-A704-694C-8051-3723ABFB3749}"/>
              </a:ext>
            </a:extLst>
          </p:cNvPr>
          <p:cNvSpPr/>
          <p:nvPr/>
        </p:nvSpPr>
        <p:spPr bwMode="auto">
          <a:xfrm>
            <a:off x="544792" y="2372952"/>
            <a:ext cx="12053608" cy="365760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08BAA1-2864-9243-89D7-D7A46D0F1889}"/>
              </a:ext>
            </a:extLst>
          </p:cNvPr>
          <p:cNvSpPr/>
          <p:nvPr/>
        </p:nvSpPr>
        <p:spPr bwMode="auto">
          <a:xfrm>
            <a:off x="544792" y="2752099"/>
            <a:ext cx="12053608" cy="3341344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72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Subscription code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46AA53-2310-2A4B-AFCB-1517EDE0C8C4}"/>
              </a:ext>
            </a:extLst>
          </p:cNvPr>
          <p:cNvSpPr/>
          <p:nvPr/>
        </p:nvSpPr>
        <p:spPr>
          <a:xfrm>
            <a:off x="323088" y="1427011"/>
            <a:ext cx="139870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OnCreateCommentSubscription</a:t>
            </a:r>
            <a:r>
              <a:rPr lang="en-US" sz="2400" dirty="0"/>
              <a:t> </a:t>
            </a:r>
            <a:r>
              <a:rPr lang="en-US" sz="2400" dirty="0" err="1"/>
              <a:t>newCommentsSubscription</a:t>
            </a:r>
            <a:r>
              <a:rPr lang="en-US" sz="2400" dirty="0"/>
              <a:t> = 	</a:t>
            </a:r>
            <a:r>
              <a:rPr lang="en-US" sz="2400" dirty="0" err="1"/>
              <a:t>OnCreateCommentSubscription.</a:t>
            </a:r>
            <a:r>
              <a:rPr lang="en-US" sz="2400" i="1" dirty="0" err="1"/>
              <a:t>builder</a:t>
            </a:r>
            <a:r>
              <a:rPr lang="en-US" sz="2400" dirty="0"/>
              <a:t>().build()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 err="1"/>
              <a:t>AppSyncSubscriptionCall</a:t>
            </a:r>
            <a:r>
              <a:rPr lang="en-US" sz="2400" dirty="0"/>
              <a:t>&lt;</a:t>
            </a:r>
            <a:r>
              <a:rPr lang="en-US" sz="2400" dirty="0" err="1"/>
              <a:t>OnCreateCommentSubscription.Data</a:t>
            </a:r>
            <a:r>
              <a:rPr lang="en-US" sz="2400" dirty="0"/>
              <a:t>&gt; </a:t>
            </a:r>
            <a:r>
              <a:rPr lang="en-US" sz="2400" dirty="0" err="1"/>
              <a:t>subscriptionWatcher</a:t>
            </a:r>
            <a:r>
              <a:rPr lang="en-US" sz="2400" dirty="0"/>
              <a:t> = 	</a:t>
            </a:r>
            <a:r>
              <a:rPr lang="en-US" sz="2400" dirty="0" err="1"/>
              <a:t>ClientFactory.</a:t>
            </a:r>
            <a:r>
              <a:rPr lang="en-US" sz="2400" i="1" dirty="0" err="1"/>
              <a:t>getAppSyncClient</a:t>
            </a:r>
            <a:r>
              <a:rPr lang="en-US" sz="2400" dirty="0"/>
              <a:t>().subscribe(</a:t>
            </a:r>
            <a:r>
              <a:rPr lang="en-US" sz="2400" dirty="0" err="1"/>
              <a:t>newCommentsSubscription</a:t>
            </a:r>
            <a:r>
              <a:rPr lang="en-US" sz="2400" dirty="0"/>
              <a:t>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 err="1"/>
              <a:t>subscriptionWatcher.execute</a:t>
            </a:r>
            <a:r>
              <a:rPr lang="en-US" sz="2400" dirty="0"/>
              <a:t>(</a:t>
            </a:r>
          </a:p>
          <a:p>
            <a:r>
              <a:rPr lang="en-US" sz="2400" dirty="0">
                <a:solidFill>
                  <a:srgbClr val="CC7832"/>
                </a:solidFill>
              </a:rPr>
              <a:t>new </a:t>
            </a:r>
            <a:r>
              <a:rPr lang="en-US" sz="2400" dirty="0" err="1"/>
              <a:t>AppSyncSubscriptionCall.Callback</a:t>
            </a:r>
            <a:r>
              <a:rPr lang="en-US" sz="2400" dirty="0"/>
              <a:t>&lt;</a:t>
            </a:r>
            <a:r>
              <a:rPr lang="en-US" sz="2400" dirty="0" err="1"/>
              <a:t>OnCreateCommentSubscription.Data</a:t>
            </a:r>
            <a:r>
              <a:rPr lang="en-US" sz="2400" dirty="0"/>
              <a:t>&gt;() {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>
                <a:solidFill>
                  <a:srgbClr val="BBB529"/>
                </a:solidFill>
              </a:rPr>
              <a:t>@Override</a:t>
            </a:r>
            <a:br>
              <a:rPr lang="en-US" sz="2400" dirty="0">
                <a:solidFill>
                  <a:srgbClr val="BBB529"/>
                </a:solidFill>
              </a:rPr>
            </a:br>
            <a:r>
              <a:rPr lang="en-US" sz="2400" dirty="0">
                <a:solidFill>
                  <a:srgbClr val="BBB529"/>
                </a:solidFill>
              </a:rPr>
              <a:t>    </a:t>
            </a:r>
            <a:r>
              <a:rPr lang="en-US" sz="2400" dirty="0">
                <a:solidFill>
                  <a:srgbClr val="CC7832"/>
                </a:solidFill>
              </a:rPr>
              <a:t>public void </a:t>
            </a:r>
            <a:r>
              <a:rPr lang="en-US" sz="2400" dirty="0" err="1">
                <a:solidFill>
                  <a:srgbClr val="FFC66D"/>
                </a:solidFill>
              </a:rPr>
              <a:t>onResponse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BBB529"/>
                </a:solidFill>
              </a:rPr>
              <a:t>@Nonnull </a:t>
            </a:r>
            <a:r>
              <a:rPr lang="en-US" sz="2400" dirty="0"/>
              <a:t>Response&lt;</a:t>
            </a:r>
            <a:r>
              <a:rPr lang="en-US" sz="2400" dirty="0" err="1"/>
              <a:t>OnCreateCommentSubscription.Data</a:t>
            </a:r>
            <a:r>
              <a:rPr lang="en-US" sz="2400" dirty="0"/>
              <a:t>&gt; response) { }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>
                <a:solidFill>
                  <a:srgbClr val="BBB529"/>
                </a:solidFill>
              </a:rPr>
              <a:t>@Override</a:t>
            </a:r>
            <a:br>
              <a:rPr lang="en-US" sz="2400" dirty="0">
                <a:solidFill>
                  <a:srgbClr val="BBB529"/>
                </a:solidFill>
              </a:rPr>
            </a:br>
            <a:r>
              <a:rPr lang="en-US" sz="2400" dirty="0">
                <a:solidFill>
                  <a:srgbClr val="BBB529"/>
                </a:solidFill>
              </a:rPr>
              <a:t>    </a:t>
            </a:r>
            <a:r>
              <a:rPr lang="en-US" sz="2400" dirty="0">
                <a:solidFill>
                  <a:srgbClr val="CC7832"/>
                </a:solidFill>
              </a:rPr>
              <a:t>public void </a:t>
            </a:r>
            <a:r>
              <a:rPr lang="en-US" sz="2400" dirty="0" err="1">
                <a:solidFill>
                  <a:srgbClr val="FFC66D"/>
                </a:solidFill>
              </a:rPr>
              <a:t>onFailure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BBB529"/>
                </a:solidFill>
              </a:rPr>
              <a:t>@Nonnull </a:t>
            </a:r>
            <a:r>
              <a:rPr lang="en-US" sz="2400" dirty="0" err="1"/>
              <a:t>ApolloException</a:t>
            </a:r>
            <a:r>
              <a:rPr lang="en-US" sz="2400" dirty="0"/>
              <a:t> e) { }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>
                <a:solidFill>
                  <a:srgbClr val="BBB529"/>
                </a:solidFill>
              </a:rPr>
              <a:t>@Override</a:t>
            </a:r>
            <a:br>
              <a:rPr lang="en-US" sz="2400" dirty="0">
                <a:solidFill>
                  <a:srgbClr val="BBB529"/>
                </a:solidFill>
              </a:rPr>
            </a:br>
            <a:r>
              <a:rPr lang="en-US" sz="2400" dirty="0">
                <a:solidFill>
                  <a:srgbClr val="BBB529"/>
                </a:solidFill>
              </a:rPr>
              <a:t>    </a:t>
            </a:r>
            <a:r>
              <a:rPr lang="en-US" sz="2400" dirty="0">
                <a:solidFill>
                  <a:srgbClr val="CC7832"/>
                </a:solidFill>
              </a:rPr>
              <a:t>public void </a:t>
            </a:r>
            <a:r>
              <a:rPr lang="en-US" sz="2400" dirty="0" err="1">
                <a:solidFill>
                  <a:srgbClr val="FFC66D"/>
                </a:solidFill>
              </a:rPr>
              <a:t>onCompleted</a:t>
            </a:r>
            <a:r>
              <a:rPr lang="en-US" sz="2400" dirty="0"/>
              <a:t>() { }</a:t>
            </a:r>
            <a:br>
              <a:rPr lang="en-US" sz="2400" dirty="0"/>
            </a:br>
            <a:r>
              <a:rPr lang="en-US" sz="2400" dirty="0"/>
              <a:t>})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3C7FEA-EA28-E240-B293-9BF1C00C3F3D}"/>
              </a:ext>
            </a:extLst>
          </p:cNvPr>
          <p:cNvSpPr/>
          <p:nvPr/>
        </p:nvSpPr>
        <p:spPr bwMode="auto">
          <a:xfrm>
            <a:off x="323088" y="1427010"/>
            <a:ext cx="13987008" cy="787870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47554F-A277-024D-A796-EE48A72A3949}"/>
              </a:ext>
            </a:extLst>
          </p:cNvPr>
          <p:cNvSpPr/>
          <p:nvPr/>
        </p:nvSpPr>
        <p:spPr bwMode="auto">
          <a:xfrm>
            <a:off x="323088" y="2194560"/>
            <a:ext cx="13987008" cy="731520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7BCD6-E6B6-C640-BBEC-70A8EB491CBE}"/>
              </a:ext>
            </a:extLst>
          </p:cNvPr>
          <p:cNvSpPr/>
          <p:nvPr/>
        </p:nvSpPr>
        <p:spPr bwMode="auto">
          <a:xfrm>
            <a:off x="323088" y="2973124"/>
            <a:ext cx="13987008" cy="4086198"/>
          </a:xfrm>
          <a:prstGeom prst="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400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56B0-549D-A246-B36E-1E7EB771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" y="347413"/>
            <a:ext cx="13987008" cy="1079598"/>
          </a:xfrm>
        </p:spPr>
        <p:txBody>
          <a:bodyPr/>
          <a:lstStyle/>
          <a:p>
            <a:r>
              <a:rPr lang="en-US" dirty="0"/>
              <a:t>Cloud architecture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6B1DFE-2207-EF4E-9604-F80B3FF36725}"/>
              </a:ext>
            </a:extLst>
          </p:cNvPr>
          <p:cNvGrpSpPr/>
          <p:nvPr/>
        </p:nvGrpSpPr>
        <p:grpSpPr>
          <a:xfrm>
            <a:off x="6411474" y="347412"/>
            <a:ext cx="7248542" cy="7060552"/>
            <a:chOff x="6292251" y="2012616"/>
            <a:chExt cx="7248542" cy="706055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1739410-6369-284E-9840-CF4E7F02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92251" y="2012616"/>
              <a:ext cx="342900" cy="342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65FE14-836D-4F45-966A-8B9D7E98CE16}"/>
                </a:ext>
              </a:extLst>
            </p:cNvPr>
            <p:cNvSpPr/>
            <p:nvPr/>
          </p:nvSpPr>
          <p:spPr>
            <a:xfrm>
              <a:off x="6292251" y="2012617"/>
              <a:ext cx="7248542" cy="7060551"/>
            </a:xfrm>
            <a:prstGeom prst="rect">
              <a:avLst/>
            </a:prstGeom>
            <a:noFill/>
            <a:ln w="25400">
              <a:solidFill>
                <a:srgbClr val="858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0" tIns="9144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2400" dirty="0">
                  <a:solidFill>
                    <a:srgbClr val="858B94"/>
                  </a:solidFill>
                </a:rPr>
                <a:t>AWS Cloud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99136DD5-C10E-744E-9FD2-7F085B2AC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009" y="2865874"/>
            <a:ext cx="1325880" cy="132588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33E212C-B3E1-5448-937F-FC95D2803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6518" y="614504"/>
            <a:ext cx="1371600" cy="1714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32C3671-2BEB-0F4C-9346-F2AE7B728D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2388" y="2746092"/>
            <a:ext cx="1371600" cy="196596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B126DDE-AA70-D242-8018-4FFD18F64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27656" y="614504"/>
            <a:ext cx="1371600" cy="196596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2E2E8D-53C0-D442-9171-D4D5EACB18B8}"/>
              </a:ext>
            </a:extLst>
          </p:cNvPr>
          <p:cNvCxnSpPr>
            <a:cxnSpLocks/>
          </p:cNvCxnSpPr>
          <p:nvPr/>
        </p:nvCxnSpPr>
        <p:spPr>
          <a:xfrm>
            <a:off x="2289145" y="3485724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0F4700-AB08-CB4C-BB60-43B4DFEF0E32}"/>
              </a:ext>
            </a:extLst>
          </p:cNvPr>
          <p:cNvCxnSpPr>
            <a:cxnSpLocks/>
          </p:cNvCxnSpPr>
          <p:nvPr/>
        </p:nvCxnSpPr>
        <p:spPr>
          <a:xfrm>
            <a:off x="10857381" y="1387744"/>
            <a:ext cx="884045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D58CE72-C13E-1540-A746-3AF2A3705991}"/>
              </a:ext>
            </a:extLst>
          </p:cNvPr>
          <p:cNvGrpSpPr>
            <a:grpSpLocks noChangeAspect="1"/>
          </p:cNvGrpSpPr>
          <p:nvPr/>
        </p:nvGrpSpPr>
        <p:grpSpPr>
          <a:xfrm>
            <a:off x="726149" y="5396929"/>
            <a:ext cx="1371600" cy="1756348"/>
            <a:chOff x="3082510" y="6685202"/>
            <a:chExt cx="1024128" cy="1305308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851E17F-3C16-3348-92A2-6DEA044D9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82510" y="6685202"/>
              <a:ext cx="1024128" cy="102412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961D2B-1546-B540-9209-C65BADFC6065}"/>
                </a:ext>
              </a:extLst>
            </p:cNvPr>
            <p:cNvSpPr txBox="1"/>
            <p:nvPr/>
          </p:nvSpPr>
          <p:spPr>
            <a:xfrm>
              <a:off x="3104608" y="7739810"/>
              <a:ext cx="979931" cy="2507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Developer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951017-737B-6F41-AB89-641D19FE2353}"/>
              </a:ext>
            </a:extLst>
          </p:cNvPr>
          <p:cNvGrpSpPr>
            <a:grpSpLocks noChangeAspect="1"/>
          </p:cNvGrpSpPr>
          <p:nvPr/>
        </p:nvGrpSpPr>
        <p:grpSpPr>
          <a:xfrm>
            <a:off x="3232388" y="5340215"/>
            <a:ext cx="1463040" cy="1869775"/>
            <a:chOff x="2821989" y="5339057"/>
            <a:chExt cx="1325880" cy="169448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F509C8-30AB-B74D-9118-05704D39D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2750" y1="48750" x2="52750" y2="48750"/>
                          <a14:foregroundMark x1="63000" y1="40750" x2="63000" y2="40750"/>
                        </a14:backgroundRemoval>
                      </a14:imgEffect>
                    </a14:imgLayer>
                  </a14:imgProps>
                </a:ext>
              </a:extLst>
            </a:blip>
            <a:srcRect b="24083"/>
            <a:stretch/>
          </p:blipFill>
          <p:spPr>
            <a:xfrm>
              <a:off x="2821989" y="5339057"/>
              <a:ext cx="1325880" cy="100657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D6CA2B-E1E2-F44A-A28D-8AB11984901E}"/>
                </a:ext>
              </a:extLst>
            </p:cNvPr>
            <p:cNvSpPr txBox="1"/>
            <p:nvPr/>
          </p:nvSpPr>
          <p:spPr>
            <a:xfrm>
              <a:off x="2914888" y="6345632"/>
              <a:ext cx="1110441" cy="68790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AWS Amplify CLI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45866F1-816D-D443-8FF7-BF5587D83E21}"/>
              </a:ext>
            </a:extLst>
          </p:cNvPr>
          <p:cNvCxnSpPr>
            <a:cxnSpLocks/>
          </p:cNvCxnSpPr>
          <p:nvPr/>
        </p:nvCxnSpPr>
        <p:spPr>
          <a:xfrm>
            <a:off x="2289145" y="6360735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41784B-6D7D-E340-A513-FD185F972228}"/>
              </a:ext>
            </a:extLst>
          </p:cNvPr>
          <p:cNvCxnSpPr>
            <a:cxnSpLocks/>
          </p:cNvCxnSpPr>
          <p:nvPr/>
        </p:nvCxnSpPr>
        <p:spPr>
          <a:xfrm>
            <a:off x="4890052" y="6275103"/>
            <a:ext cx="1242288" cy="3626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B228BE37-8BC5-0741-98DE-25FE871F1B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27643" y="5033333"/>
            <a:ext cx="1371600" cy="196596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473E2857-C462-974B-B20E-DFEAD0E6CC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96518" y="2715169"/>
            <a:ext cx="1371600" cy="1965960"/>
          </a:xfrm>
          <a:prstGeom prst="rect">
            <a:avLst/>
          </a:prstGeom>
        </p:spPr>
      </p:pic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FFBECF9E-8059-0A40-9020-8F8645E4DB05}"/>
              </a:ext>
            </a:extLst>
          </p:cNvPr>
          <p:cNvCxnSpPr>
            <a:cxnSpLocks/>
          </p:cNvCxnSpPr>
          <p:nvPr/>
        </p:nvCxnSpPr>
        <p:spPr>
          <a:xfrm flipV="1">
            <a:off x="4742115" y="1387745"/>
            <a:ext cx="4329187" cy="1821029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BC2AD533-8F31-7C48-86DA-9BFFD6808ACD}"/>
              </a:ext>
            </a:extLst>
          </p:cNvPr>
          <p:cNvCxnSpPr>
            <a:cxnSpLocks/>
          </p:cNvCxnSpPr>
          <p:nvPr/>
        </p:nvCxnSpPr>
        <p:spPr>
          <a:xfrm>
            <a:off x="4742115" y="3760267"/>
            <a:ext cx="4329187" cy="1920116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48B450C-AB49-9742-81C7-A85680BAAB5B}"/>
              </a:ext>
            </a:extLst>
          </p:cNvPr>
          <p:cNvCxnSpPr>
            <a:cxnSpLocks/>
          </p:cNvCxnSpPr>
          <p:nvPr/>
        </p:nvCxnSpPr>
        <p:spPr>
          <a:xfrm>
            <a:off x="4742115" y="3484827"/>
            <a:ext cx="432918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2FADCA8-881A-BA49-9C9C-F4C79C2221D5}"/>
              </a:ext>
            </a:extLst>
          </p:cNvPr>
          <p:cNvSpPr/>
          <p:nvPr/>
        </p:nvSpPr>
        <p:spPr bwMode="auto">
          <a:xfrm>
            <a:off x="3088134" y="2510973"/>
            <a:ext cx="1630154" cy="2415951"/>
          </a:xfrm>
          <a:prstGeom prst="rect">
            <a:avLst/>
          </a:prstGeom>
          <a:noFill/>
          <a:ln w="762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0F314E-089B-9B49-B80D-A921EE26FCB9}"/>
              </a:ext>
            </a:extLst>
          </p:cNvPr>
          <p:cNvSpPr/>
          <p:nvPr/>
        </p:nvSpPr>
        <p:spPr bwMode="auto">
          <a:xfrm>
            <a:off x="9181507" y="4874877"/>
            <a:ext cx="1630154" cy="2232679"/>
          </a:xfrm>
          <a:prstGeom prst="rect">
            <a:avLst/>
          </a:prstGeom>
          <a:noFill/>
          <a:ln w="762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8302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AWS Amplify CLI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990C2-D537-4539-9748-1467F5FC47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850" y="1809750"/>
            <a:ext cx="13768388" cy="572464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amplify add analytics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1FBCE3-4631-B14D-9023-BCE72733441F}"/>
              </a:ext>
            </a:extLst>
          </p:cNvPr>
          <p:cNvSpPr/>
          <p:nvPr/>
        </p:nvSpPr>
        <p:spPr>
          <a:xfrm>
            <a:off x="6777038" y="1427011"/>
            <a:ext cx="7315200" cy="36774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PinpointAnalytics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rgbClr val="9876AA"/>
                </a:solidFill>
              </a:rPr>
              <a:t>"Default"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AppId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”</a:t>
            </a:r>
            <a:r>
              <a:rPr lang="en-US" dirty="0" err="1">
                <a:solidFill>
                  <a:srgbClr val="6A8759"/>
                </a:solidFill>
              </a:rPr>
              <a:t>xxxxxxxxxxxxxxxxxxxxxxxx</a:t>
            </a:r>
            <a:r>
              <a:rPr lang="en-US" dirty="0">
                <a:solidFill>
                  <a:srgbClr val="6A8759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,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</a:t>
            </a:r>
            <a:r>
              <a:rPr lang="en-US" dirty="0">
                <a:solidFill>
                  <a:srgbClr val="9876AA"/>
                </a:solidFill>
              </a:rPr>
              <a:t>"Region"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"us-east-1"</a:t>
            </a:r>
            <a:br>
              <a:rPr lang="en-US" dirty="0">
                <a:solidFill>
                  <a:srgbClr val="6A8759"/>
                </a:solidFill>
              </a:rPr>
            </a:br>
            <a:r>
              <a:rPr lang="en-US" dirty="0">
                <a:solidFill>
                  <a:srgbClr val="6A8759"/>
                </a:solidFill>
              </a:rPr>
              <a:t>    </a:t>
            </a:r>
            <a:r>
              <a:rPr lang="en-US" dirty="0"/>
              <a:t>}</a:t>
            </a:r>
            <a:br>
              <a:rPr lang="en-US" dirty="0"/>
            </a:br>
            <a:r>
              <a:rPr lang="en-US" dirty="0"/>
              <a:t>}</a:t>
            </a:r>
            <a:r>
              <a:rPr lang="en-US" dirty="0">
                <a:solidFill>
                  <a:srgbClr val="CC7832"/>
                </a:solidFill>
              </a:rPr>
              <a:t>,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 err="1">
                <a:solidFill>
                  <a:srgbClr val="9876AA"/>
                </a:solidFill>
              </a:rPr>
              <a:t>PinpointTargeting</a:t>
            </a:r>
            <a:r>
              <a:rPr lang="en-US" dirty="0">
                <a:solidFill>
                  <a:srgbClr val="9876AA"/>
                </a:solidFill>
              </a:rPr>
              <a:t>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rgbClr val="9876AA"/>
                </a:solidFill>
              </a:rPr>
              <a:t>"Default"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/>
              <a:t>{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>
                <a:solidFill>
                  <a:srgbClr val="9876AA"/>
                </a:solidFill>
              </a:rPr>
              <a:t>"Region"</a:t>
            </a:r>
            <a:r>
              <a:rPr lang="en-US" dirty="0">
                <a:solidFill>
                  <a:srgbClr val="CC7832"/>
                </a:solidFill>
              </a:rPr>
              <a:t>: </a:t>
            </a:r>
            <a:r>
              <a:rPr lang="en-US" dirty="0">
                <a:solidFill>
                  <a:srgbClr val="6A8759"/>
                </a:solidFill>
              </a:rPr>
              <a:t>"us-east-1"</a:t>
            </a:r>
            <a:br>
              <a:rPr lang="en-US" dirty="0">
                <a:solidFill>
                  <a:srgbClr val="6A8759"/>
                </a:solidFill>
              </a:rPr>
            </a:br>
            <a:r>
              <a:rPr lang="en-US" dirty="0">
                <a:solidFill>
                  <a:srgbClr val="6A8759"/>
                </a:solidFill>
              </a:rPr>
              <a:t>    </a:t>
            </a:r>
            <a:r>
              <a:rPr lang="en-US" dirty="0"/>
              <a:t>}</a:t>
            </a:r>
            <a:br>
              <a:rPr lang="en-US" dirty="0"/>
            </a:br>
            <a:r>
              <a:rPr lang="en-US" dirty="0"/>
              <a:t>}</a:t>
            </a:r>
            <a:r>
              <a:rPr lang="en-US" dirty="0">
                <a:solidFill>
                  <a:srgbClr val="CC7832"/>
                </a:solidFill>
              </a:rPr>
              <a:t>,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E8B5EB-C259-DE41-A150-478D305F53C6}"/>
              </a:ext>
            </a:extLst>
          </p:cNvPr>
          <p:cNvGrpSpPr/>
          <p:nvPr/>
        </p:nvGrpSpPr>
        <p:grpSpPr>
          <a:xfrm>
            <a:off x="829835" y="2480420"/>
            <a:ext cx="3695700" cy="3903560"/>
            <a:chOff x="829835" y="2480420"/>
            <a:chExt cx="3695700" cy="39035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86961C-5EB2-A149-B4CA-01449D61E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1621"/>
            <a:stretch/>
          </p:blipFill>
          <p:spPr>
            <a:xfrm>
              <a:off x="829835" y="5858305"/>
              <a:ext cx="3695700" cy="5256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98EF596-C506-E84A-BD46-AA826C3AB2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6159"/>
            <a:stretch/>
          </p:blipFill>
          <p:spPr>
            <a:xfrm>
              <a:off x="829835" y="2480420"/>
              <a:ext cx="3695700" cy="337788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D3138D-A05B-5C4A-BD77-D2ECD046F263}"/>
                </a:ext>
              </a:extLst>
            </p:cNvPr>
            <p:cNvSpPr/>
            <p:nvPr/>
          </p:nvSpPr>
          <p:spPr bwMode="auto">
            <a:xfrm>
              <a:off x="2451639" y="6121142"/>
              <a:ext cx="2073896" cy="24625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6448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48DEC-A2E6-4408-A9CD-7648C3FD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F0221-B6B1-483C-B45F-8ECF5C99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9" y="1427015"/>
            <a:ext cx="13984225" cy="1280351"/>
          </a:xfrm>
        </p:spPr>
        <p:txBody>
          <a:bodyPr/>
          <a:lstStyle/>
          <a:p>
            <a:r>
              <a:rPr lang="en-US" dirty="0"/>
              <a:t>Learn about your users</a:t>
            </a:r>
          </a:p>
          <a:p>
            <a:r>
              <a:rPr lang="en-US" dirty="0"/>
              <a:t>Engage your users</a:t>
            </a:r>
          </a:p>
        </p:txBody>
      </p:sp>
      <p:pic>
        <p:nvPicPr>
          <p:cNvPr id="2050" name="Picture 2" descr="Image result for amazon pinpoint diagram">
            <a:extLst>
              <a:ext uri="{FF2B5EF4-FFF2-40B4-BE49-F238E27FC236}">
                <a16:creationId xmlns:a16="http://schemas.microsoft.com/office/drawing/2014/main" id="{4DBE9541-881F-8044-83F6-A75358F2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10" y="1238250"/>
            <a:ext cx="8020339" cy="39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26415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Analytics code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EF558-4336-2E4B-958D-4AE83F161BB9}"/>
              </a:ext>
            </a:extLst>
          </p:cNvPr>
          <p:cNvSpPr/>
          <p:nvPr/>
        </p:nvSpPr>
        <p:spPr>
          <a:xfrm>
            <a:off x="323088" y="1427011"/>
            <a:ext cx="13987008" cy="107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ClientFactory.</a:t>
            </a:r>
            <a:r>
              <a:rPr lang="en-US" i="1" dirty="0" err="1"/>
              <a:t>getAnalyticsClient</a:t>
            </a:r>
            <a:r>
              <a:rPr lang="en-US" dirty="0"/>
              <a:t>().</a:t>
            </a:r>
            <a:r>
              <a:rPr lang="en-US" dirty="0" err="1"/>
              <a:t>recordEvent</a:t>
            </a:r>
            <a:r>
              <a:rPr lang="en-US" dirty="0"/>
              <a:t>(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 err="1"/>
              <a:t>ClientFactory.</a:t>
            </a:r>
            <a:r>
              <a:rPr lang="en-US" i="1" dirty="0" err="1"/>
              <a:t>getAnalyticsClient</a:t>
            </a:r>
            <a:r>
              <a:rPr lang="en-US" dirty="0"/>
              <a:t>().</a:t>
            </a:r>
            <a:r>
              <a:rPr lang="en-US" dirty="0" err="1"/>
              <a:t>createEvent</a:t>
            </a:r>
            <a:r>
              <a:rPr lang="en-US" dirty="0"/>
              <a:t>(</a:t>
            </a:r>
            <a:r>
              <a:rPr lang="en-US" dirty="0">
                <a:solidFill>
                  <a:srgbClr val="6A8759"/>
                </a:solidFill>
              </a:rPr>
              <a:t>"</a:t>
            </a:r>
            <a:r>
              <a:rPr lang="en-US" dirty="0" err="1">
                <a:solidFill>
                  <a:srgbClr val="6A8759"/>
                </a:solidFill>
              </a:rPr>
              <a:t>ui</a:t>
            </a:r>
            <a:r>
              <a:rPr lang="en-US" dirty="0">
                <a:solidFill>
                  <a:srgbClr val="6A8759"/>
                </a:solidFill>
              </a:rPr>
              <a:t>"</a:t>
            </a:r>
            <a:r>
              <a:rPr lang="en-US" dirty="0"/>
              <a:t>).</a:t>
            </a:r>
            <a:r>
              <a:rPr lang="en-US" dirty="0" err="1"/>
              <a:t>withAttribute</a:t>
            </a:r>
            <a:r>
              <a:rPr lang="en-US" dirty="0"/>
              <a:t>(</a:t>
            </a:r>
            <a:r>
              <a:rPr lang="en-US" dirty="0">
                <a:solidFill>
                  <a:srgbClr val="6A8759"/>
                </a:solidFill>
              </a:rPr>
              <a:t>"clicked"</a:t>
            </a:r>
            <a:r>
              <a:rPr lang="en-US" dirty="0">
                <a:solidFill>
                  <a:srgbClr val="CC7832"/>
                </a:solidFill>
              </a:rPr>
              <a:t>, </a:t>
            </a:r>
            <a:r>
              <a:rPr lang="en-US" dirty="0">
                <a:solidFill>
                  <a:srgbClr val="6A8759"/>
                </a:solidFill>
              </a:rPr>
              <a:t>"</a:t>
            </a:r>
            <a:r>
              <a:rPr lang="en-US" dirty="0" err="1">
                <a:solidFill>
                  <a:srgbClr val="6A8759"/>
                </a:solidFill>
              </a:rPr>
              <a:t>newsId</a:t>
            </a:r>
            <a:r>
              <a:rPr lang="en-US" dirty="0">
                <a:solidFill>
                  <a:srgbClr val="6A8759"/>
                </a:solidFill>
              </a:rPr>
              <a:t>-" </a:t>
            </a:r>
            <a:r>
              <a:rPr lang="en-US" dirty="0"/>
              <a:t>+ </a:t>
            </a:r>
            <a:r>
              <a:rPr lang="en-US" dirty="0" err="1">
                <a:solidFill>
                  <a:srgbClr val="9876AA"/>
                </a:solidFill>
              </a:rPr>
              <a:t>newsId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)</a:t>
            </a:r>
            <a:r>
              <a:rPr lang="en-US" dirty="0">
                <a:solidFill>
                  <a:srgbClr val="CC7832"/>
                </a:solidFill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19578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Analytics console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DA8D60-6EAF-074C-9558-5F1BAB957B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3850" y="1809750"/>
            <a:ext cx="13768388" cy="572464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amplify analytics console</a:t>
            </a:r>
          </a:p>
        </p:txBody>
      </p:sp>
    </p:spTree>
    <p:extLst>
      <p:ext uri="{BB962C8B-B14F-4D97-AF65-F5344CB8AC3E}">
        <p14:creationId xmlns:p14="http://schemas.microsoft.com/office/powerpoint/2010/main" val="313373362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23086" y="2022475"/>
            <a:ext cx="7514628" cy="3573286"/>
          </a:xfrm>
        </p:spPr>
        <p:txBody>
          <a:bodyPr vert="horz" wrap="square" lIns="146304" tIns="91440" rIns="146304" bIns="91440" rtlCol="0">
            <a:spAutoFit/>
          </a:bodyPr>
          <a:lstStyle/>
          <a:p>
            <a:pPr marL="514350" indent="-514350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Architecture</a:t>
            </a:r>
          </a:p>
          <a:p>
            <a:pPr marL="514350" indent="-514350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en-US" dirty="0"/>
              <a:t>Toolchain</a:t>
            </a:r>
          </a:p>
          <a:p>
            <a:pPr marL="514350" indent="-514350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en-US" dirty="0"/>
              <a:t>Code</a:t>
            </a:r>
          </a:p>
          <a:p>
            <a:pPr marL="514350" indent="-514350">
              <a:spcBef>
                <a:spcPts val="4200"/>
              </a:spcBef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959344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6787-EB4C-6447-AA75-AD1E3118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6DD03-4A5B-624D-985C-29AAF0BD7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9" y="1427015"/>
            <a:ext cx="13984225" cy="2363724"/>
          </a:xfrm>
        </p:spPr>
        <p:txBody>
          <a:bodyPr/>
          <a:lstStyle/>
          <a:p>
            <a:r>
              <a:rPr lang="en-US" dirty="0"/>
              <a:t>Store the data</a:t>
            </a:r>
          </a:p>
          <a:p>
            <a:r>
              <a:rPr lang="en-US" dirty="0"/>
              <a:t>Keep the data up to date</a:t>
            </a:r>
          </a:p>
          <a:p>
            <a:r>
              <a:rPr lang="en-US" dirty="0"/>
              <a:t>Prevent memory leaks</a:t>
            </a:r>
          </a:p>
          <a:p>
            <a:r>
              <a:rPr lang="en-US" dirty="0"/>
              <a:t>Push updates to the UI</a:t>
            </a:r>
          </a:p>
        </p:txBody>
      </p:sp>
    </p:spTree>
    <p:extLst>
      <p:ext uri="{BB962C8B-B14F-4D97-AF65-F5344CB8AC3E}">
        <p14:creationId xmlns:p14="http://schemas.microsoft.com/office/powerpoint/2010/main" val="29237879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6787-EB4C-6447-AA75-AD1E3118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architecture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46A274-9C2D-F74A-9BC4-5C8F434EFF37}"/>
              </a:ext>
            </a:extLst>
          </p:cNvPr>
          <p:cNvSpPr/>
          <p:nvPr/>
        </p:nvSpPr>
        <p:spPr bwMode="auto">
          <a:xfrm>
            <a:off x="4669971" y="1427011"/>
            <a:ext cx="4784272" cy="597732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Activity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169E098-7E93-2248-8D5F-DF686244CD16}"/>
              </a:ext>
            </a:extLst>
          </p:cNvPr>
          <p:cNvSpPr/>
          <p:nvPr/>
        </p:nvSpPr>
        <p:spPr bwMode="auto">
          <a:xfrm>
            <a:off x="4669971" y="2367643"/>
            <a:ext cx="4784272" cy="16002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ViewModel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7B0BE1-2C02-F24B-8B2C-0F9E6FFDAA25}"/>
              </a:ext>
            </a:extLst>
          </p:cNvPr>
          <p:cNvSpPr/>
          <p:nvPr/>
        </p:nvSpPr>
        <p:spPr bwMode="auto">
          <a:xfrm>
            <a:off x="7071663" y="29228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5564062-2164-E04D-B812-0D21856DA80A}"/>
              </a:ext>
            </a:extLst>
          </p:cNvPr>
          <p:cNvSpPr/>
          <p:nvPr/>
        </p:nvSpPr>
        <p:spPr bwMode="auto">
          <a:xfrm>
            <a:off x="7224063" y="30752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36AC897-E1B6-3245-8B6F-F4C9BFAA5A80}"/>
              </a:ext>
            </a:extLst>
          </p:cNvPr>
          <p:cNvSpPr/>
          <p:nvPr/>
        </p:nvSpPr>
        <p:spPr bwMode="auto">
          <a:xfrm>
            <a:off x="7376463" y="32276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0C6791-5B79-0E4C-95EF-3E5994611FC3}"/>
              </a:ext>
            </a:extLst>
          </p:cNvPr>
          <p:cNvSpPr/>
          <p:nvPr/>
        </p:nvSpPr>
        <p:spPr bwMode="auto">
          <a:xfrm>
            <a:off x="4669971" y="4310743"/>
            <a:ext cx="4784272" cy="664029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Repository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9BACE3-4260-A24E-970E-115B2D4E4B51}"/>
              </a:ext>
            </a:extLst>
          </p:cNvPr>
          <p:cNvSpPr/>
          <p:nvPr/>
        </p:nvSpPr>
        <p:spPr bwMode="auto">
          <a:xfrm>
            <a:off x="1899557" y="5638798"/>
            <a:ext cx="4784272" cy="1333501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4A0C093-BDB9-C74E-AD7E-A06CF4BB92AB}"/>
              </a:ext>
            </a:extLst>
          </p:cNvPr>
          <p:cNvSpPr/>
          <p:nvPr/>
        </p:nvSpPr>
        <p:spPr bwMode="auto">
          <a:xfrm>
            <a:off x="4669971" y="6236530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Room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ED458A-0D86-FC4E-9465-4344ECDF9110}"/>
              </a:ext>
            </a:extLst>
          </p:cNvPr>
          <p:cNvSpPr/>
          <p:nvPr/>
        </p:nvSpPr>
        <p:spPr bwMode="auto">
          <a:xfrm>
            <a:off x="7224063" y="5638798"/>
            <a:ext cx="4784272" cy="1333501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AWS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83ABE0-14CA-014E-A0AC-26A92C4AD903}"/>
              </a:ext>
            </a:extLst>
          </p:cNvPr>
          <p:cNvSpPr/>
          <p:nvPr/>
        </p:nvSpPr>
        <p:spPr bwMode="auto">
          <a:xfrm>
            <a:off x="7336953" y="6236530"/>
            <a:ext cx="4599214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AWS Mobile SDKs for Android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577C0E-377B-954D-B51A-D5DE6EA8C710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7062107" y="2024743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621927-2AD3-BD48-9C75-D37FD178A89D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7062107" y="3967843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DC2EC6AA-7048-4046-8269-1CDC704EBCD0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rot="5400000">
            <a:off x="5344887" y="3921578"/>
            <a:ext cx="664026" cy="2770414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36226F1-E42C-7246-AA7F-F8528493599A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rot="16200000" flipH="1">
            <a:off x="8007140" y="4029739"/>
            <a:ext cx="664026" cy="2554092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56988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Room database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3880D4-A291-8141-81D5-4FB6DAAA9F51}"/>
              </a:ext>
            </a:extLst>
          </p:cNvPr>
          <p:cNvSpPr/>
          <p:nvPr/>
        </p:nvSpPr>
        <p:spPr>
          <a:xfrm>
            <a:off x="323087" y="1427011"/>
            <a:ext cx="134375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BBB529"/>
                </a:solidFill>
              </a:rPr>
              <a:t>@Database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D0D0FF"/>
                </a:solidFill>
              </a:rPr>
              <a:t>entities </a:t>
            </a:r>
            <a:r>
              <a:rPr lang="en-US" sz="2400" dirty="0"/>
              <a:t>= {</a:t>
            </a:r>
            <a:r>
              <a:rPr lang="en-US" sz="2400" dirty="0" err="1"/>
              <a:t>News.</a:t>
            </a:r>
            <a:r>
              <a:rPr lang="en-US" sz="2400" dirty="0" err="1">
                <a:solidFill>
                  <a:srgbClr val="CC7832"/>
                </a:solidFill>
              </a:rPr>
              <a:t>class</a:t>
            </a:r>
            <a:r>
              <a:rPr lang="en-US" sz="2400" dirty="0"/>
              <a:t>}</a:t>
            </a:r>
            <a:r>
              <a:rPr lang="en-US" sz="2400" dirty="0">
                <a:solidFill>
                  <a:srgbClr val="CC7832"/>
                </a:solidFill>
              </a:rPr>
              <a:t>, </a:t>
            </a:r>
            <a:r>
              <a:rPr lang="en-US" sz="2400" dirty="0">
                <a:solidFill>
                  <a:srgbClr val="D0D0FF"/>
                </a:solidFill>
              </a:rPr>
              <a:t>version </a:t>
            </a:r>
            <a:r>
              <a:rPr lang="en-US" sz="2400" dirty="0"/>
              <a:t>= </a:t>
            </a:r>
            <a:r>
              <a:rPr lang="en-US" sz="2400" dirty="0">
                <a:solidFill>
                  <a:srgbClr val="6897BB"/>
                </a:solidFill>
              </a:rPr>
              <a:t>1</a:t>
            </a:r>
            <a:r>
              <a:rPr lang="en-US" sz="2400" dirty="0">
                <a:solidFill>
                  <a:srgbClr val="CC7832"/>
                </a:solidFill>
              </a:rPr>
              <a:t>, </a:t>
            </a:r>
            <a:r>
              <a:rPr lang="en-US" sz="2400" dirty="0" err="1">
                <a:solidFill>
                  <a:srgbClr val="D0D0FF"/>
                </a:solidFill>
              </a:rPr>
              <a:t>exportSchema</a:t>
            </a:r>
            <a:r>
              <a:rPr lang="en-US" sz="2400" dirty="0">
                <a:solidFill>
                  <a:srgbClr val="D0D0FF"/>
                </a:solidFill>
              </a:rPr>
              <a:t> </a:t>
            </a:r>
            <a:r>
              <a:rPr lang="en-US" sz="2400" dirty="0"/>
              <a:t>= </a:t>
            </a:r>
            <a:r>
              <a:rPr lang="en-US" sz="2400" dirty="0">
                <a:solidFill>
                  <a:srgbClr val="CC7832"/>
                </a:solidFill>
              </a:rPr>
              <a:t>false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>
                <a:solidFill>
                  <a:srgbClr val="CC7832"/>
                </a:solidFill>
              </a:rPr>
              <a:t>public abstract class </a:t>
            </a:r>
            <a:r>
              <a:rPr lang="en-US" sz="2400" dirty="0" err="1"/>
              <a:t>NewsDatabase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C7832"/>
                </a:solidFill>
              </a:rPr>
              <a:t>extends </a:t>
            </a:r>
            <a:r>
              <a:rPr lang="en-US" sz="2400" dirty="0" err="1"/>
              <a:t>RoomDatabase</a:t>
            </a:r>
            <a:r>
              <a:rPr lang="en-US" sz="2400" dirty="0"/>
              <a:t> {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>
                <a:solidFill>
                  <a:srgbClr val="CC7832"/>
                </a:solidFill>
              </a:rPr>
              <a:t>public abstract </a:t>
            </a:r>
            <a:r>
              <a:rPr lang="en-US" sz="2400" dirty="0" err="1"/>
              <a:t>NewsDao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C66D"/>
                </a:solidFill>
              </a:rPr>
              <a:t>newsDao</a:t>
            </a:r>
            <a:r>
              <a:rPr lang="en-US" sz="2400" dirty="0"/>
              <a:t>()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53681761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Room DAO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57BF31-D64F-5F49-A14F-6D7EB603D535}"/>
              </a:ext>
            </a:extLst>
          </p:cNvPr>
          <p:cNvSpPr/>
          <p:nvPr/>
        </p:nvSpPr>
        <p:spPr>
          <a:xfrm>
            <a:off x="323087" y="1427011"/>
            <a:ext cx="1354902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BBB529"/>
                </a:solidFill>
              </a:rPr>
              <a:t>@Dao</a:t>
            </a:r>
            <a:br>
              <a:rPr lang="en-US" sz="2400" dirty="0">
                <a:solidFill>
                  <a:srgbClr val="BBB529"/>
                </a:solidFill>
              </a:rPr>
            </a:br>
            <a:r>
              <a:rPr lang="en-US" sz="2400" dirty="0">
                <a:solidFill>
                  <a:srgbClr val="CC7832"/>
                </a:solidFill>
              </a:rPr>
              <a:t>public interface </a:t>
            </a:r>
            <a:r>
              <a:rPr lang="en-US" sz="2400" dirty="0" err="1"/>
              <a:t>NewsDao</a:t>
            </a:r>
            <a:r>
              <a:rPr lang="en-US" sz="2400" dirty="0"/>
              <a:t> {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>
                <a:solidFill>
                  <a:srgbClr val="BBB529"/>
                </a:solidFill>
              </a:rPr>
              <a:t>@Insert</a:t>
            </a:r>
            <a:r>
              <a:rPr lang="en-US" sz="2400" dirty="0"/>
              <a:t>(</a:t>
            </a:r>
            <a:r>
              <a:rPr lang="en-US" sz="2400" dirty="0" err="1">
                <a:solidFill>
                  <a:srgbClr val="D0D0FF"/>
                </a:solidFill>
              </a:rPr>
              <a:t>onConflict</a:t>
            </a:r>
            <a:r>
              <a:rPr lang="en-US" sz="2400" dirty="0">
                <a:solidFill>
                  <a:srgbClr val="D0D0FF"/>
                </a:solidFill>
              </a:rPr>
              <a:t> </a:t>
            </a:r>
            <a:r>
              <a:rPr lang="en-US" sz="2400" dirty="0"/>
              <a:t>= </a:t>
            </a:r>
            <a:r>
              <a:rPr lang="en-US" sz="2400" i="1" dirty="0">
                <a:solidFill>
                  <a:srgbClr val="9876AA"/>
                </a:solidFill>
              </a:rPr>
              <a:t>REPLACE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>
                <a:solidFill>
                  <a:srgbClr val="CC7832"/>
                </a:solidFill>
              </a:rPr>
              <a:t>void </a:t>
            </a:r>
            <a:r>
              <a:rPr lang="en-US" sz="2400" dirty="0">
                <a:solidFill>
                  <a:srgbClr val="FFC66D"/>
                </a:solidFill>
              </a:rPr>
              <a:t>save</a:t>
            </a:r>
            <a:r>
              <a:rPr lang="en-US" sz="2400" dirty="0"/>
              <a:t>(News news)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>
                <a:solidFill>
                  <a:srgbClr val="CC7832"/>
                </a:solidFill>
              </a:rPr>
              <a:t>    </a:t>
            </a:r>
            <a:r>
              <a:rPr lang="en-US" sz="2400" dirty="0">
                <a:solidFill>
                  <a:srgbClr val="BBB529"/>
                </a:solidFill>
              </a:rPr>
              <a:t>@Insert</a:t>
            </a:r>
            <a:r>
              <a:rPr lang="en-US" sz="2400" dirty="0"/>
              <a:t>(</a:t>
            </a:r>
            <a:r>
              <a:rPr lang="en-US" sz="2400" dirty="0" err="1">
                <a:solidFill>
                  <a:srgbClr val="D0D0FF"/>
                </a:solidFill>
              </a:rPr>
              <a:t>onConflict</a:t>
            </a:r>
            <a:r>
              <a:rPr lang="en-US" sz="2400" dirty="0">
                <a:solidFill>
                  <a:srgbClr val="D0D0FF"/>
                </a:solidFill>
              </a:rPr>
              <a:t> </a:t>
            </a:r>
            <a:r>
              <a:rPr lang="en-US" sz="2400" dirty="0"/>
              <a:t>= </a:t>
            </a:r>
            <a:r>
              <a:rPr lang="en-US" sz="2400" i="1" dirty="0">
                <a:solidFill>
                  <a:srgbClr val="9876AA"/>
                </a:solidFill>
              </a:rPr>
              <a:t>REPLACE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>
                <a:solidFill>
                  <a:srgbClr val="CC7832"/>
                </a:solidFill>
              </a:rPr>
              <a:t>void </a:t>
            </a:r>
            <a:r>
              <a:rPr lang="en-US" sz="2400" dirty="0">
                <a:solidFill>
                  <a:srgbClr val="FFC66D"/>
                </a:solidFill>
              </a:rPr>
              <a:t>save</a:t>
            </a:r>
            <a:r>
              <a:rPr lang="en-US" sz="2400" dirty="0"/>
              <a:t>(List&lt;News&gt; news)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>
                <a:solidFill>
                  <a:srgbClr val="CC7832"/>
                </a:solidFill>
              </a:rPr>
              <a:t>    </a:t>
            </a:r>
            <a:r>
              <a:rPr lang="en-US" sz="2400" dirty="0">
                <a:solidFill>
                  <a:srgbClr val="BBB529"/>
                </a:solidFill>
              </a:rPr>
              <a:t>@Query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6A8759"/>
                </a:solidFill>
              </a:rPr>
              <a:t>"SELECT * FROM news WHERE id = :</a:t>
            </a:r>
            <a:r>
              <a:rPr lang="en-US" sz="2400" dirty="0" err="1">
                <a:solidFill>
                  <a:srgbClr val="6A8759"/>
                </a:solidFill>
              </a:rPr>
              <a:t>newsId</a:t>
            </a:r>
            <a:r>
              <a:rPr lang="en-US" sz="2400" dirty="0">
                <a:solidFill>
                  <a:srgbClr val="6A8759"/>
                </a:solidFill>
              </a:rPr>
              <a:t>"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 err="1"/>
              <a:t>LiveData</a:t>
            </a:r>
            <a:r>
              <a:rPr lang="en-US" sz="2400" dirty="0"/>
              <a:t>&lt;News&gt; </a:t>
            </a:r>
            <a:r>
              <a:rPr lang="en-US" sz="2400" dirty="0">
                <a:solidFill>
                  <a:srgbClr val="FFC66D"/>
                </a:solidFill>
              </a:rPr>
              <a:t>load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CC7832"/>
                </a:solidFill>
              </a:rPr>
              <a:t>final </a:t>
            </a:r>
            <a:r>
              <a:rPr lang="en-US" sz="2400" dirty="0"/>
              <a:t>String </a:t>
            </a:r>
            <a:r>
              <a:rPr lang="en-US" sz="2400" dirty="0" err="1"/>
              <a:t>newsId</a:t>
            </a:r>
            <a:r>
              <a:rPr lang="en-US" sz="2400" dirty="0"/>
              <a:t>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>
                <a:solidFill>
                  <a:srgbClr val="CC7832"/>
                </a:solidFill>
              </a:rPr>
              <a:t>    </a:t>
            </a:r>
            <a:r>
              <a:rPr lang="en-US" sz="2400" dirty="0">
                <a:solidFill>
                  <a:srgbClr val="BBB529"/>
                </a:solidFill>
              </a:rPr>
              <a:t>@Query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6A8759"/>
                </a:solidFill>
              </a:rPr>
              <a:t>"SELECT * FROM news"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 err="1"/>
              <a:t>LiveData</a:t>
            </a:r>
            <a:r>
              <a:rPr lang="en-US" sz="2400" dirty="0"/>
              <a:t>&lt;List&lt;News&gt;&gt; </a:t>
            </a:r>
            <a:r>
              <a:rPr lang="en-US" sz="2400" dirty="0">
                <a:solidFill>
                  <a:srgbClr val="FFC66D"/>
                </a:solidFill>
              </a:rPr>
              <a:t>list</a:t>
            </a:r>
            <a:r>
              <a:rPr lang="en-US" sz="2400" dirty="0"/>
              <a:t>()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>
                <a:solidFill>
                  <a:srgbClr val="CC7832"/>
                </a:solidFill>
              </a:rPr>
              <a:t>    </a:t>
            </a:r>
            <a:r>
              <a:rPr lang="en-US" sz="2400" dirty="0">
                <a:solidFill>
                  <a:srgbClr val="BBB529"/>
                </a:solidFill>
              </a:rPr>
              <a:t>@Query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6A8759"/>
                </a:solidFill>
              </a:rPr>
              <a:t>"SELECT * FROM news ORDER BY </a:t>
            </a:r>
            <a:r>
              <a:rPr lang="en-US" sz="2400" dirty="0" err="1">
                <a:solidFill>
                  <a:srgbClr val="6A8759"/>
                </a:solidFill>
              </a:rPr>
              <a:t>publishDate</a:t>
            </a:r>
            <a:r>
              <a:rPr lang="en-US" sz="2400" dirty="0">
                <a:solidFill>
                  <a:srgbClr val="6A8759"/>
                </a:solidFill>
              </a:rPr>
              <a:t> DESC"</a:t>
            </a:r>
            <a:r>
              <a:rPr lang="en-US" sz="2400" dirty="0"/>
              <a:t>)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 err="1"/>
              <a:t>LiveData</a:t>
            </a:r>
            <a:r>
              <a:rPr lang="en-US" sz="2400" dirty="0"/>
              <a:t>&lt;List&lt;News&gt;&gt; </a:t>
            </a:r>
            <a:r>
              <a:rPr lang="en-US" sz="2400" dirty="0" err="1">
                <a:solidFill>
                  <a:srgbClr val="FFC66D"/>
                </a:solidFill>
              </a:rPr>
              <a:t>listByNew</a:t>
            </a:r>
            <a:r>
              <a:rPr lang="en-US" sz="2400" dirty="0"/>
              <a:t>()</a:t>
            </a:r>
            <a:r>
              <a:rPr lang="en-US" sz="2400" dirty="0">
                <a:solidFill>
                  <a:srgbClr val="CC7832"/>
                </a:solidFill>
              </a:rPr>
              <a:t>;</a:t>
            </a:r>
            <a:br>
              <a:rPr lang="en-US" sz="2400" dirty="0">
                <a:solidFill>
                  <a:srgbClr val="CC7832"/>
                </a:solidFill>
              </a:rPr>
            </a:br>
            <a:r>
              <a:rPr lang="en-US" sz="2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3615636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Room entity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4EF533-B715-2340-B768-821D64C3C98F}"/>
              </a:ext>
            </a:extLst>
          </p:cNvPr>
          <p:cNvSpPr/>
          <p:nvPr/>
        </p:nvSpPr>
        <p:spPr>
          <a:xfrm>
            <a:off x="323088" y="1427011"/>
            <a:ext cx="7315200" cy="4329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BBB529"/>
                </a:solidFill>
              </a:rPr>
              <a:t>@Entity</a:t>
            </a:r>
            <a:r>
              <a:rPr lang="en-US" dirty="0"/>
              <a:t>(</a:t>
            </a:r>
            <a:r>
              <a:rPr lang="en-US" dirty="0" err="1">
                <a:solidFill>
                  <a:srgbClr val="D0D0FF"/>
                </a:solidFill>
              </a:rPr>
              <a:t>primaryKeys</a:t>
            </a:r>
            <a:r>
              <a:rPr lang="en-US" dirty="0">
                <a:solidFill>
                  <a:srgbClr val="D0D0FF"/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rgbClr val="6A8759"/>
                </a:solidFill>
              </a:rPr>
              <a:t>"id"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>
                <a:solidFill>
                  <a:srgbClr val="BBB529"/>
                </a:solidFill>
              </a:rPr>
              <a:t>@</a:t>
            </a:r>
            <a:r>
              <a:rPr lang="en-US" dirty="0" err="1">
                <a:solidFill>
                  <a:srgbClr val="BBB529"/>
                </a:solidFill>
              </a:rPr>
              <a:t>TypeConverters</a:t>
            </a:r>
            <a:r>
              <a:rPr lang="en-US" dirty="0"/>
              <a:t>({</a:t>
            </a:r>
            <a:r>
              <a:rPr lang="en-US" dirty="0" err="1"/>
              <a:t>DataConverter.</a:t>
            </a:r>
            <a:r>
              <a:rPr lang="en-US" dirty="0" err="1">
                <a:solidFill>
                  <a:srgbClr val="CC7832"/>
                </a:solidFill>
              </a:rPr>
              <a:t>class</a:t>
            </a:r>
            <a:r>
              <a:rPr lang="en-US" dirty="0"/>
              <a:t>})</a:t>
            </a:r>
            <a:br>
              <a:rPr lang="en-US" dirty="0"/>
            </a:br>
            <a:r>
              <a:rPr lang="en-US" dirty="0">
                <a:solidFill>
                  <a:srgbClr val="CC7832"/>
                </a:solidFill>
              </a:rPr>
              <a:t>public class </a:t>
            </a:r>
            <a:r>
              <a:rPr lang="en-US" dirty="0"/>
              <a:t>News {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rgbClr val="BBB529"/>
                </a:solidFill>
              </a:rPr>
              <a:t>@</a:t>
            </a:r>
            <a:r>
              <a:rPr lang="en-US" dirty="0" err="1">
                <a:solidFill>
                  <a:srgbClr val="BBB529"/>
                </a:solidFill>
              </a:rPr>
              <a:t>NonNull</a:t>
            </a:r>
            <a:br>
              <a:rPr lang="en-US" dirty="0">
                <a:solidFill>
                  <a:srgbClr val="BBB529"/>
                </a:solidFill>
              </a:rPr>
            </a:br>
            <a:r>
              <a:rPr lang="en-US" dirty="0">
                <a:solidFill>
                  <a:srgbClr val="BBB529"/>
                </a:solidFill>
              </a:rPr>
              <a:t>    </a:t>
            </a:r>
            <a:r>
              <a:rPr lang="en-US" dirty="0">
                <a:solidFill>
                  <a:srgbClr val="CC7832"/>
                </a:solidFill>
              </a:rPr>
              <a:t>private </a:t>
            </a:r>
            <a:r>
              <a:rPr lang="en-US" dirty="0"/>
              <a:t>String </a:t>
            </a:r>
            <a:r>
              <a:rPr lang="en-US" dirty="0">
                <a:solidFill>
                  <a:srgbClr val="9876AA"/>
                </a:solidFill>
              </a:rPr>
              <a:t>id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private </a:t>
            </a:r>
            <a:r>
              <a:rPr lang="en-US" dirty="0"/>
              <a:t>String </a:t>
            </a:r>
            <a:r>
              <a:rPr lang="en-US" dirty="0">
                <a:solidFill>
                  <a:srgbClr val="9876AA"/>
                </a:solidFill>
              </a:rPr>
              <a:t>title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private </a:t>
            </a:r>
            <a:r>
              <a:rPr lang="en-US" dirty="0"/>
              <a:t>String </a:t>
            </a:r>
            <a:r>
              <a:rPr lang="en-US" dirty="0">
                <a:solidFill>
                  <a:srgbClr val="9876AA"/>
                </a:solidFill>
              </a:rPr>
              <a:t>synopsis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private </a:t>
            </a:r>
            <a:r>
              <a:rPr lang="en-US" dirty="0"/>
              <a:t>String </a:t>
            </a:r>
            <a:r>
              <a:rPr lang="en-US" dirty="0">
                <a:solidFill>
                  <a:srgbClr val="9876AA"/>
                </a:solidFill>
              </a:rPr>
              <a:t>content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private long </a:t>
            </a:r>
            <a:r>
              <a:rPr lang="en-US" dirty="0" err="1">
                <a:solidFill>
                  <a:srgbClr val="9876AA"/>
                </a:solidFill>
              </a:rPr>
              <a:t>publishDate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private </a:t>
            </a:r>
            <a:r>
              <a:rPr lang="en-US" dirty="0"/>
              <a:t>List&lt;Comment&gt; </a:t>
            </a:r>
            <a:r>
              <a:rPr lang="en-US" dirty="0">
                <a:solidFill>
                  <a:srgbClr val="9876AA"/>
                </a:solidFill>
              </a:rPr>
              <a:t>comments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</a:t>
            </a:r>
            <a:r>
              <a:rPr lang="en-US" dirty="0">
                <a:solidFill>
                  <a:srgbClr val="808080"/>
                </a:solidFill>
              </a:rPr>
              <a:t>// </a:t>
            </a:r>
            <a:r>
              <a:rPr lang="en-US" dirty="0" err="1">
                <a:solidFill>
                  <a:srgbClr val="808080"/>
                </a:solidFill>
              </a:rPr>
              <a:t>Constructurs</a:t>
            </a:r>
            <a:r>
              <a:rPr lang="en-US" dirty="0">
                <a:solidFill>
                  <a:srgbClr val="808080"/>
                </a:solidFill>
              </a:rPr>
              <a:t>, getters, and setters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77081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6787-EB4C-6447-AA75-AD1E3118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architecture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46A274-9C2D-F74A-9BC4-5C8F434EFF37}"/>
              </a:ext>
            </a:extLst>
          </p:cNvPr>
          <p:cNvSpPr/>
          <p:nvPr/>
        </p:nvSpPr>
        <p:spPr bwMode="auto">
          <a:xfrm>
            <a:off x="4669971" y="1427011"/>
            <a:ext cx="4784272" cy="597732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Activity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169E098-7E93-2248-8D5F-DF686244CD16}"/>
              </a:ext>
            </a:extLst>
          </p:cNvPr>
          <p:cNvSpPr/>
          <p:nvPr/>
        </p:nvSpPr>
        <p:spPr bwMode="auto">
          <a:xfrm>
            <a:off x="4669971" y="2367643"/>
            <a:ext cx="4784272" cy="16002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ViewModel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7B0BE1-2C02-F24B-8B2C-0F9E6FFDAA25}"/>
              </a:ext>
            </a:extLst>
          </p:cNvPr>
          <p:cNvSpPr/>
          <p:nvPr/>
        </p:nvSpPr>
        <p:spPr bwMode="auto">
          <a:xfrm>
            <a:off x="7071663" y="29228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5564062-2164-E04D-B812-0D21856DA80A}"/>
              </a:ext>
            </a:extLst>
          </p:cNvPr>
          <p:cNvSpPr/>
          <p:nvPr/>
        </p:nvSpPr>
        <p:spPr bwMode="auto">
          <a:xfrm>
            <a:off x="7224063" y="30752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36AC897-E1B6-3245-8B6F-F4C9BFAA5A80}"/>
              </a:ext>
            </a:extLst>
          </p:cNvPr>
          <p:cNvSpPr/>
          <p:nvPr/>
        </p:nvSpPr>
        <p:spPr bwMode="auto">
          <a:xfrm>
            <a:off x="7376463" y="32276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0C6791-5B79-0E4C-95EF-3E5994611FC3}"/>
              </a:ext>
            </a:extLst>
          </p:cNvPr>
          <p:cNvSpPr/>
          <p:nvPr/>
        </p:nvSpPr>
        <p:spPr bwMode="auto">
          <a:xfrm>
            <a:off x="4669971" y="4310743"/>
            <a:ext cx="4784272" cy="664029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Repository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9BACE3-4260-A24E-970E-115B2D4E4B51}"/>
              </a:ext>
            </a:extLst>
          </p:cNvPr>
          <p:cNvSpPr/>
          <p:nvPr/>
        </p:nvSpPr>
        <p:spPr bwMode="auto">
          <a:xfrm>
            <a:off x="1899557" y="5638798"/>
            <a:ext cx="4784272" cy="1333501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4A0C093-BDB9-C74E-AD7E-A06CF4BB92AB}"/>
              </a:ext>
            </a:extLst>
          </p:cNvPr>
          <p:cNvSpPr/>
          <p:nvPr/>
        </p:nvSpPr>
        <p:spPr bwMode="auto">
          <a:xfrm>
            <a:off x="4669971" y="6236530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Room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ED458A-0D86-FC4E-9465-4344ECDF9110}"/>
              </a:ext>
            </a:extLst>
          </p:cNvPr>
          <p:cNvSpPr/>
          <p:nvPr/>
        </p:nvSpPr>
        <p:spPr bwMode="auto">
          <a:xfrm>
            <a:off x="7224063" y="5638798"/>
            <a:ext cx="4784272" cy="1333501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AWS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83ABE0-14CA-014E-A0AC-26A92C4AD903}"/>
              </a:ext>
            </a:extLst>
          </p:cNvPr>
          <p:cNvSpPr/>
          <p:nvPr/>
        </p:nvSpPr>
        <p:spPr bwMode="auto">
          <a:xfrm>
            <a:off x="7336953" y="6236530"/>
            <a:ext cx="4599214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AWS Mobile SDKs for Android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577C0E-377B-954D-B51A-D5DE6EA8C710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7062107" y="2024743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621927-2AD3-BD48-9C75-D37FD178A89D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7062107" y="3967843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DC2EC6AA-7048-4046-8269-1CDC704EBCD0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rot="5400000">
            <a:off x="5344887" y="3921578"/>
            <a:ext cx="664026" cy="2770414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36226F1-E42C-7246-AA7F-F8528493599A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rot="16200000" flipH="1">
            <a:off x="8007140" y="4029739"/>
            <a:ext cx="664026" cy="2554092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78818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Repository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6C8A7E-EBED-814B-9052-6CB25241AAFE}"/>
              </a:ext>
            </a:extLst>
          </p:cNvPr>
          <p:cNvSpPr/>
          <p:nvPr/>
        </p:nvSpPr>
        <p:spPr>
          <a:xfrm>
            <a:off x="323088" y="1427011"/>
            <a:ext cx="13987008" cy="498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BBB529"/>
                </a:solidFill>
              </a:rPr>
              <a:t>@Singleton</a:t>
            </a:r>
            <a:br>
              <a:rPr lang="en-US" dirty="0">
                <a:solidFill>
                  <a:srgbClr val="BBB529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public class </a:t>
            </a:r>
            <a:r>
              <a:rPr lang="en-US" dirty="0" err="1"/>
              <a:t>NewsRepository</a:t>
            </a:r>
            <a:r>
              <a:rPr lang="en-US" dirty="0"/>
              <a:t> {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private final </a:t>
            </a:r>
            <a:r>
              <a:rPr lang="en-US" dirty="0" err="1"/>
              <a:t>NewsDao</a:t>
            </a:r>
            <a:r>
              <a:rPr lang="en-US" dirty="0"/>
              <a:t> </a:t>
            </a:r>
            <a:r>
              <a:rPr lang="en-US" dirty="0" err="1">
                <a:solidFill>
                  <a:srgbClr val="9876AA"/>
                </a:solidFill>
              </a:rPr>
              <a:t>newsDao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private </a:t>
            </a:r>
            <a:r>
              <a:rPr lang="en-US" dirty="0" err="1"/>
              <a:t>AWSAppSyncClient</a:t>
            </a:r>
            <a:r>
              <a:rPr lang="en-US" dirty="0"/>
              <a:t> </a:t>
            </a:r>
            <a:r>
              <a:rPr lang="en-US" dirty="0">
                <a:solidFill>
                  <a:srgbClr val="9876AA"/>
                </a:solidFill>
              </a:rPr>
              <a:t>client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public </a:t>
            </a:r>
            <a:r>
              <a:rPr lang="en-US" dirty="0" err="1">
                <a:solidFill>
                  <a:srgbClr val="FFC66D"/>
                </a:solidFill>
              </a:rPr>
              <a:t>NewsRepository</a:t>
            </a:r>
            <a:r>
              <a:rPr lang="en-US" dirty="0"/>
              <a:t>() {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 err="1">
                <a:solidFill>
                  <a:srgbClr val="9876AA"/>
                </a:solidFill>
              </a:rPr>
              <a:t>newsDao</a:t>
            </a:r>
            <a:r>
              <a:rPr lang="en-US" dirty="0">
                <a:solidFill>
                  <a:srgbClr val="9876AA"/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Room.</a:t>
            </a:r>
            <a:r>
              <a:rPr lang="en-US" i="1" dirty="0" err="1"/>
              <a:t>databaseBuilder</a:t>
            </a:r>
            <a:r>
              <a:rPr lang="en-US" dirty="0"/>
              <a:t>(</a:t>
            </a:r>
            <a:r>
              <a:rPr lang="en-US" dirty="0" err="1"/>
              <a:t>ClientFactory.</a:t>
            </a:r>
            <a:r>
              <a:rPr lang="en-US" i="1" dirty="0" err="1"/>
              <a:t>getContext</a:t>
            </a:r>
            <a:r>
              <a:rPr lang="en-US" dirty="0"/>
              <a:t>()</a:t>
            </a:r>
            <a:r>
              <a:rPr lang="en-US" dirty="0">
                <a:solidFill>
                  <a:srgbClr val="CC7832"/>
                </a:solidFill>
              </a:rPr>
              <a:t>,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        </a:t>
            </a:r>
            <a:r>
              <a:rPr lang="en-US" dirty="0" err="1"/>
              <a:t>NewsDatabase.</a:t>
            </a:r>
            <a:r>
              <a:rPr lang="en-US" dirty="0" err="1">
                <a:solidFill>
                  <a:srgbClr val="CC7832"/>
                </a:solidFill>
              </a:rPr>
              <a:t>class</a:t>
            </a:r>
            <a:r>
              <a:rPr lang="en-US" dirty="0">
                <a:solidFill>
                  <a:srgbClr val="CC7832"/>
                </a:solidFill>
              </a:rPr>
              <a:t>, </a:t>
            </a:r>
            <a:r>
              <a:rPr lang="en-US" dirty="0">
                <a:solidFill>
                  <a:srgbClr val="6A8759"/>
                </a:solidFill>
              </a:rPr>
              <a:t>"news-database"</a:t>
            </a:r>
            <a:r>
              <a:rPr lang="en-US" dirty="0"/>
              <a:t>).build().</a:t>
            </a:r>
            <a:r>
              <a:rPr lang="en-US" dirty="0" err="1"/>
              <a:t>newsDao</a:t>
            </a:r>
            <a:r>
              <a:rPr lang="en-US" dirty="0"/>
              <a:t>()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</a:t>
            </a:r>
            <a:r>
              <a:rPr lang="en-US" dirty="0">
                <a:solidFill>
                  <a:srgbClr val="9876AA"/>
                </a:solidFill>
              </a:rPr>
              <a:t>client </a:t>
            </a:r>
            <a:r>
              <a:rPr lang="en-US" dirty="0"/>
              <a:t>= </a:t>
            </a:r>
            <a:r>
              <a:rPr lang="en-US" dirty="0" err="1"/>
              <a:t>ClientFactory.</a:t>
            </a:r>
            <a:r>
              <a:rPr lang="en-US" i="1" dirty="0" err="1"/>
              <a:t>getAppSyncClient</a:t>
            </a:r>
            <a:r>
              <a:rPr lang="en-US" dirty="0"/>
              <a:t>()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</a:t>
            </a:r>
            <a:r>
              <a:rPr lang="en-US" dirty="0"/>
              <a:t>}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rgbClr val="CC7832"/>
                </a:solidFill>
              </a:rPr>
              <a:t>public </a:t>
            </a:r>
            <a:r>
              <a:rPr lang="en-US" dirty="0" err="1"/>
              <a:t>LiveData</a:t>
            </a:r>
            <a:r>
              <a:rPr lang="en-US" dirty="0"/>
              <a:t>&lt;News&gt; </a:t>
            </a:r>
            <a:r>
              <a:rPr lang="en-US" dirty="0" err="1">
                <a:solidFill>
                  <a:srgbClr val="FFC66D"/>
                </a:solidFill>
              </a:rPr>
              <a:t>getNews</a:t>
            </a:r>
            <a:r>
              <a:rPr lang="en-US" dirty="0"/>
              <a:t>(</a:t>
            </a:r>
            <a:r>
              <a:rPr lang="en-US" dirty="0">
                <a:solidFill>
                  <a:srgbClr val="CC7832"/>
                </a:solidFill>
              </a:rPr>
              <a:t>final </a:t>
            </a:r>
            <a:r>
              <a:rPr lang="en-US" dirty="0"/>
              <a:t>String </a:t>
            </a:r>
            <a:r>
              <a:rPr lang="en-US" dirty="0" err="1"/>
              <a:t>newsId</a:t>
            </a:r>
            <a:r>
              <a:rPr lang="en-US" dirty="0"/>
              <a:t>) {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 err="1"/>
              <a:t>refreshNews</a:t>
            </a:r>
            <a:r>
              <a:rPr lang="en-US" dirty="0"/>
              <a:t>(</a:t>
            </a:r>
            <a:r>
              <a:rPr lang="en-US" dirty="0" err="1"/>
              <a:t>newsId</a:t>
            </a:r>
            <a:r>
              <a:rPr lang="en-US" dirty="0"/>
              <a:t>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return </a:t>
            </a:r>
            <a:r>
              <a:rPr lang="en-US" dirty="0" err="1">
                <a:solidFill>
                  <a:srgbClr val="9876AA"/>
                </a:solidFill>
              </a:rPr>
              <a:t>newsDao</a:t>
            </a:r>
            <a:r>
              <a:rPr lang="en-US" dirty="0" err="1"/>
              <a:t>.load</a:t>
            </a:r>
            <a:r>
              <a:rPr lang="en-US" dirty="0"/>
              <a:t>(</a:t>
            </a:r>
            <a:r>
              <a:rPr lang="en-US" dirty="0" err="1"/>
              <a:t>newsId</a:t>
            </a:r>
            <a:r>
              <a:rPr lang="en-US" dirty="0"/>
              <a:t>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</a:t>
            </a:r>
            <a:r>
              <a:rPr lang="en-US" dirty="0"/>
              <a:t>}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9E73E0-F6B3-A24F-BF59-237151ED64C5}"/>
              </a:ext>
            </a:extLst>
          </p:cNvPr>
          <p:cNvSpPr/>
          <p:nvPr/>
        </p:nvSpPr>
        <p:spPr bwMode="auto">
          <a:xfrm>
            <a:off x="323088" y="4937760"/>
            <a:ext cx="7220712" cy="1470423"/>
          </a:xfrm>
          <a:prstGeom prst="rect">
            <a:avLst/>
          </a:prstGeom>
          <a:noFill/>
          <a:ln w="762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2688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Repository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69A9B6-C829-3A43-8D44-0D9A6AB64E6F}"/>
              </a:ext>
            </a:extLst>
          </p:cNvPr>
          <p:cNvSpPr/>
          <p:nvPr/>
        </p:nvSpPr>
        <p:spPr>
          <a:xfrm>
            <a:off x="323088" y="1427011"/>
            <a:ext cx="13987008" cy="563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7832"/>
                </a:solidFill>
              </a:rPr>
              <a:t>public void </a:t>
            </a:r>
            <a:r>
              <a:rPr lang="en-US" dirty="0" err="1">
                <a:solidFill>
                  <a:srgbClr val="FFC66D"/>
                </a:solidFill>
              </a:rPr>
              <a:t>refreshNewsList</a:t>
            </a:r>
            <a:r>
              <a:rPr lang="en-US" dirty="0"/>
              <a:t>() {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 err="1"/>
              <a:t>Log.</a:t>
            </a:r>
            <a:r>
              <a:rPr lang="en-US" i="1" dirty="0" err="1"/>
              <a:t>d</a:t>
            </a:r>
            <a:r>
              <a:rPr lang="en-US" dirty="0"/>
              <a:t>(</a:t>
            </a:r>
            <a:r>
              <a:rPr lang="en-US" i="1" dirty="0">
                <a:solidFill>
                  <a:srgbClr val="9876AA"/>
                </a:solidFill>
              </a:rPr>
              <a:t>TAG</a:t>
            </a:r>
            <a:r>
              <a:rPr lang="en-US" dirty="0">
                <a:solidFill>
                  <a:srgbClr val="CC7832"/>
                </a:solidFill>
              </a:rPr>
              <a:t>, </a:t>
            </a:r>
            <a:r>
              <a:rPr lang="en-US" dirty="0">
                <a:solidFill>
                  <a:srgbClr val="6A8759"/>
                </a:solidFill>
              </a:rPr>
              <a:t>"Fetching from service, use TTL or other metric to determine staleness"</a:t>
            </a:r>
            <a:r>
              <a:rPr lang="en-US" dirty="0"/>
              <a:t>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</a:t>
            </a:r>
            <a:r>
              <a:rPr lang="en-US" dirty="0" err="1"/>
              <a:t>ListNewssQuery</a:t>
            </a:r>
            <a:r>
              <a:rPr lang="en-US" dirty="0"/>
              <a:t> </a:t>
            </a:r>
            <a:r>
              <a:rPr lang="en-US" dirty="0" err="1"/>
              <a:t>listNewssQuery</a:t>
            </a:r>
            <a:r>
              <a:rPr lang="en-US" dirty="0"/>
              <a:t> = </a:t>
            </a:r>
            <a:r>
              <a:rPr lang="en-US" dirty="0" err="1"/>
              <a:t>ListNewssQuery.</a:t>
            </a:r>
            <a:r>
              <a:rPr lang="en-US" i="1" dirty="0" err="1"/>
              <a:t>builder</a:t>
            </a:r>
            <a:r>
              <a:rPr lang="en-US" dirty="0"/>
              <a:t>().build()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</a:t>
            </a:r>
            <a:r>
              <a:rPr lang="en-US" dirty="0" err="1">
                <a:solidFill>
                  <a:srgbClr val="9876AA"/>
                </a:solidFill>
              </a:rPr>
              <a:t>client</a:t>
            </a:r>
            <a:r>
              <a:rPr lang="en-US" dirty="0" err="1"/>
              <a:t>.query</a:t>
            </a:r>
            <a:r>
              <a:rPr lang="en-US" dirty="0"/>
              <a:t>(</a:t>
            </a:r>
            <a:r>
              <a:rPr lang="en-US" dirty="0" err="1"/>
              <a:t>listNewssQuery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         .</a:t>
            </a:r>
            <a:r>
              <a:rPr lang="en-US" dirty="0" err="1"/>
              <a:t>responseFetcher</a:t>
            </a:r>
            <a:r>
              <a:rPr lang="en-US" dirty="0"/>
              <a:t>(</a:t>
            </a:r>
            <a:r>
              <a:rPr lang="en-US" dirty="0" err="1"/>
              <a:t>AppSyncResponseFetchers.</a:t>
            </a:r>
            <a:r>
              <a:rPr lang="en-US" i="1" dirty="0" err="1">
                <a:solidFill>
                  <a:srgbClr val="9876AA"/>
                </a:solidFill>
              </a:rPr>
              <a:t>NETWORK_ONLY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         .enqueue(</a:t>
            </a:r>
            <a:r>
              <a:rPr lang="en-US" dirty="0">
                <a:solidFill>
                  <a:srgbClr val="CC7832"/>
                </a:solidFill>
              </a:rPr>
              <a:t>new </a:t>
            </a:r>
            <a:r>
              <a:rPr lang="en-US" dirty="0" err="1"/>
              <a:t>GraphQLCall.Callback</a:t>
            </a:r>
            <a:r>
              <a:rPr lang="en-US" dirty="0"/>
              <a:t>&lt;</a:t>
            </a:r>
            <a:r>
              <a:rPr lang="en-US" dirty="0" err="1"/>
              <a:t>ListNewssQuery.Data</a:t>
            </a:r>
            <a:r>
              <a:rPr lang="en-US" dirty="0"/>
              <a:t>&gt;() {</a:t>
            </a:r>
            <a:br>
              <a:rPr lang="en-US" dirty="0"/>
            </a:br>
            <a:r>
              <a:rPr lang="en-US" dirty="0"/>
              <a:t>                </a:t>
            </a:r>
            <a:r>
              <a:rPr lang="en-US" dirty="0">
                <a:solidFill>
                  <a:srgbClr val="BBB529"/>
                </a:solidFill>
              </a:rPr>
              <a:t>@Override</a:t>
            </a:r>
            <a:br>
              <a:rPr lang="en-US" dirty="0">
                <a:solidFill>
                  <a:srgbClr val="BBB529"/>
                </a:solidFill>
              </a:rPr>
            </a:br>
            <a:r>
              <a:rPr lang="en-US" dirty="0">
                <a:solidFill>
                  <a:srgbClr val="BBB529"/>
                </a:solidFill>
              </a:rPr>
              <a:t>                </a:t>
            </a:r>
            <a:r>
              <a:rPr lang="en-US" dirty="0">
                <a:solidFill>
                  <a:srgbClr val="CC7832"/>
                </a:solidFill>
              </a:rPr>
              <a:t>public void </a:t>
            </a:r>
            <a:r>
              <a:rPr lang="en-US" dirty="0" err="1">
                <a:solidFill>
                  <a:srgbClr val="FFC66D"/>
                </a:solidFill>
              </a:rPr>
              <a:t>onResponse</a:t>
            </a:r>
            <a:r>
              <a:rPr lang="en-US" dirty="0"/>
              <a:t>(</a:t>
            </a:r>
            <a:r>
              <a:rPr lang="en-US" dirty="0">
                <a:solidFill>
                  <a:srgbClr val="BBB529"/>
                </a:solidFill>
              </a:rPr>
              <a:t>@Nonnull </a:t>
            </a:r>
            <a:r>
              <a:rPr lang="en-US" dirty="0"/>
              <a:t>Response&lt;</a:t>
            </a:r>
            <a:r>
              <a:rPr lang="en-US" dirty="0" err="1"/>
              <a:t>ListNewssQuery.Data</a:t>
            </a:r>
            <a:r>
              <a:rPr lang="en-US" dirty="0"/>
              <a:t>&gt; response) {</a:t>
            </a:r>
          </a:p>
          <a:p>
            <a:r>
              <a:rPr lang="en-US" dirty="0">
                <a:solidFill>
                  <a:srgbClr val="9876AA"/>
                </a:solidFill>
              </a:rPr>
              <a:t>	   </a:t>
            </a:r>
            <a:r>
              <a:rPr lang="en-US" dirty="0" err="1">
                <a:solidFill>
                  <a:srgbClr val="9876AA"/>
                </a:solidFill>
              </a:rPr>
              <a:t>newsDao</a:t>
            </a:r>
            <a:r>
              <a:rPr lang="en-US" dirty="0" err="1"/>
              <a:t>.save</a:t>
            </a:r>
            <a:r>
              <a:rPr lang="en-US" dirty="0"/>
              <a:t>(</a:t>
            </a:r>
            <a:r>
              <a:rPr lang="en-US" dirty="0" err="1"/>
              <a:t>newsList</a:t>
            </a:r>
            <a:r>
              <a:rPr lang="en-US" dirty="0"/>
              <a:t>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        </a:t>
            </a:r>
            <a:r>
              <a:rPr lang="en-US" dirty="0"/>
              <a:t>}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            </a:t>
            </a:r>
            <a:r>
              <a:rPr lang="en-US" dirty="0">
                <a:solidFill>
                  <a:srgbClr val="BBB529"/>
                </a:solidFill>
              </a:rPr>
              <a:t>@Override</a:t>
            </a:r>
            <a:br>
              <a:rPr lang="en-US" dirty="0">
                <a:solidFill>
                  <a:srgbClr val="BBB529"/>
                </a:solidFill>
              </a:rPr>
            </a:br>
            <a:r>
              <a:rPr lang="en-US" dirty="0">
                <a:solidFill>
                  <a:srgbClr val="BBB529"/>
                </a:solidFill>
              </a:rPr>
              <a:t>                </a:t>
            </a:r>
            <a:r>
              <a:rPr lang="en-US" dirty="0">
                <a:solidFill>
                  <a:srgbClr val="CC7832"/>
                </a:solidFill>
              </a:rPr>
              <a:t>public void </a:t>
            </a:r>
            <a:r>
              <a:rPr lang="en-US" dirty="0" err="1">
                <a:solidFill>
                  <a:srgbClr val="FFC66D"/>
                </a:solidFill>
              </a:rPr>
              <a:t>onFailure</a:t>
            </a:r>
            <a:r>
              <a:rPr lang="en-US" dirty="0"/>
              <a:t>(</a:t>
            </a:r>
            <a:r>
              <a:rPr lang="en-US" dirty="0">
                <a:solidFill>
                  <a:srgbClr val="BBB529"/>
                </a:solidFill>
              </a:rPr>
              <a:t>@Nonnull </a:t>
            </a:r>
            <a:r>
              <a:rPr lang="en-US" dirty="0" err="1"/>
              <a:t>ApolloException</a:t>
            </a:r>
            <a:r>
              <a:rPr lang="en-US" dirty="0"/>
              <a:t> e) {</a:t>
            </a:r>
            <a:br>
              <a:rPr lang="en-US" dirty="0"/>
            </a:br>
            <a:r>
              <a:rPr lang="en-US" dirty="0"/>
              <a:t>                    </a:t>
            </a:r>
            <a:r>
              <a:rPr lang="en-US" dirty="0" err="1"/>
              <a:t>Log.</a:t>
            </a:r>
            <a:r>
              <a:rPr lang="en-US" i="1" dirty="0" err="1"/>
              <a:t>e</a:t>
            </a:r>
            <a:r>
              <a:rPr lang="en-US" dirty="0"/>
              <a:t>(</a:t>
            </a:r>
            <a:r>
              <a:rPr lang="en-US" i="1" dirty="0">
                <a:solidFill>
                  <a:srgbClr val="9876AA"/>
                </a:solidFill>
              </a:rPr>
              <a:t>TAG</a:t>
            </a:r>
            <a:r>
              <a:rPr lang="en-US" dirty="0">
                <a:solidFill>
                  <a:srgbClr val="CC7832"/>
                </a:solidFill>
              </a:rPr>
              <a:t>, </a:t>
            </a:r>
            <a:r>
              <a:rPr lang="en-US" dirty="0">
                <a:solidFill>
                  <a:srgbClr val="6A8759"/>
                </a:solidFill>
              </a:rPr>
              <a:t>"Failed to refresh news item"</a:t>
            </a:r>
            <a:r>
              <a:rPr lang="en-US" dirty="0">
                <a:solidFill>
                  <a:srgbClr val="CC7832"/>
                </a:solidFill>
              </a:rPr>
              <a:t>, </a:t>
            </a:r>
            <a:r>
              <a:rPr lang="en-US" dirty="0"/>
              <a:t>e)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        </a:t>
            </a:r>
            <a:r>
              <a:rPr lang="en-US" dirty="0"/>
              <a:t>}</a:t>
            </a:r>
            <a:br>
              <a:rPr lang="en-US" dirty="0"/>
            </a:br>
            <a:r>
              <a:rPr lang="en-US" dirty="0"/>
              <a:t>            })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8775462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6787-EB4C-6447-AA75-AD1E3118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architecture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46A274-9C2D-F74A-9BC4-5C8F434EFF37}"/>
              </a:ext>
            </a:extLst>
          </p:cNvPr>
          <p:cNvSpPr/>
          <p:nvPr/>
        </p:nvSpPr>
        <p:spPr bwMode="auto">
          <a:xfrm>
            <a:off x="4669971" y="1427011"/>
            <a:ext cx="4784272" cy="597732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Activity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169E098-7E93-2248-8D5F-DF686244CD16}"/>
              </a:ext>
            </a:extLst>
          </p:cNvPr>
          <p:cNvSpPr/>
          <p:nvPr/>
        </p:nvSpPr>
        <p:spPr bwMode="auto">
          <a:xfrm>
            <a:off x="4669971" y="2367643"/>
            <a:ext cx="4784272" cy="16002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ViewModel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7B0BE1-2C02-F24B-8B2C-0F9E6FFDAA25}"/>
              </a:ext>
            </a:extLst>
          </p:cNvPr>
          <p:cNvSpPr/>
          <p:nvPr/>
        </p:nvSpPr>
        <p:spPr bwMode="auto">
          <a:xfrm>
            <a:off x="7071663" y="29228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5564062-2164-E04D-B812-0D21856DA80A}"/>
              </a:ext>
            </a:extLst>
          </p:cNvPr>
          <p:cNvSpPr/>
          <p:nvPr/>
        </p:nvSpPr>
        <p:spPr bwMode="auto">
          <a:xfrm>
            <a:off x="7224063" y="30752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36AC897-E1B6-3245-8B6F-F4C9BFAA5A80}"/>
              </a:ext>
            </a:extLst>
          </p:cNvPr>
          <p:cNvSpPr/>
          <p:nvPr/>
        </p:nvSpPr>
        <p:spPr bwMode="auto">
          <a:xfrm>
            <a:off x="7376463" y="32276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0C6791-5B79-0E4C-95EF-3E5994611FC3}"/>
              </a:ext>
            </a:extLst>
          </p:cNvPr>
          <p:cNvSpPr/>
          <p:nvPr/>
        </p:nvSpPr>
        <p:spPr bwMode="auto">
          <a:xfrm>
            <a:off x="4669971" y="4310743"/>
            <a:ext cx="4784272" cy="664029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Repository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9BACE3-4260-A24E-970E-115B2D4E4B51}"/>
              </a:ext>
            </a:extLst>
          </p:cNvPr>
          <p:cNvSpPr/>
          <p:nvPr/>
        </p:nvSpPr>
        <p:spPr bwMode="auto">
          <a:xfrm>
            <a:off x="1899557" y="5638798"/>
            <a:ext cx="4784272" cy="1333501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4A0C093-BDB9-C74E-AD7E-A06CF4BB92AB}"/>
              </a:ext>
            </a:extLst>
          </p:cNvPr>
          <p:cNvSpPr/>
          <p:nvPr/>
        </p:nvSpPr>
        <p:spPr bwMode="auto">
          <a:xfrm>
            <a:off x="4669971" y="6236530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Room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ED458A-0D86-FC4E-9465-4344ECDF9110}"/>
              </a:ext>
            </a:extLst>
          </p:cNvPr>
          <p:cNvSpPr/>
          <p:nvPr/>
        </p:nvSpPr>
        <p:spPr bwMode="auto">
          <a:xfrm>
            <a:off x="7224063" y="5638798"/>
            <a:ext cx="4784272" cy="1333501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AWS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83ABE0-14CA-014E-A0AC-26A92C4AD903}"/>
              </a:ext>
            </a:extLst>
          </p:cNvPr>
          <p:cNvSpPr/>
          <p:nvPr/>
        </p:nvSpPr>
        <p:spPr bwMode="auto">
          <a:xfrm>
            <a:off x="7336953" y="6236530"/>
            <a:ext cx="4599214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AWS Mobile SDKs for Android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577C0E-377B-954D-B51A-D5DE6EA8C710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7062107" y="2024743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621927-2AD3-BD48-9C75-D37FD178A89D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7062107" y="3967843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DC2EC6AA-7048-4046-8269-1CDC704EBCD0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rot="5400000">
            <a:off x="5344887" y="3921578"/>
            <a:ext cx="664026" cy="2770414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36226F1-E42C-7246-AA7F-F8528493599A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rot="16200000" flipH="1">
            <a:off x="8007140" y="4029739"/>
            <a:ext cx="664026" cy="2554092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26056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View 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B3DF5D-B4B9-C342-A042-BE18D5DA6CD8}"/>
              </a:ext>
            </a:extLst>
          </p:cNvPr>
          <p:cNvSpPr/>
          <p:nvPr/>
        </p:nvSpPr>
        <p:spPr>
          <a:xfrm>
            <a:off x="323088" y="1427011"/>
            <a:ext cx="13601700" cy="4003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7832"/>
                </a:solidFill>
              </a:rPr>
              <a:t>public class </a:t>
            </a:r>
            <a:r>
              <a:rPr lang="en-US" dirty="0" err="1"/>
              <a:t>NewsViewModel</a:t>
            </a:r>
            <a:r>
              <a:rPr lang="en-US" dirty="0"/>
              <a:t> </a:t>
            </a:r>
            <a:r>
              <a:rPr lang="en-US" dirty="0">
                <a:solidFill>
                  <a:srgbClr val="CC7832"/>
                </a:solidFill>
              </a:rPr>
              <a:t>extends </a:t>
            </a:r>
            <a:r>
              <a:rPr lang="en-US" dirty="0" err="1"/>
              <a:t>ViewModel</a:t>
            </a:r>
            <a:r>
              <a:rPr lang="en-US" dirty="0"/>
              <a:t> {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rgbClr val="CC7832"/>
                </a:solidFill>
              </a:rPr>
              <a:t>private </a:t>
            </a:r>
            <a:r>
              <a:rPr lang="en-US" dirty="0" err="1"/>
              <a:t>LiveData</a:t>
            </a:r>
            <a:r>
              <a:rPr lang="en-US" dirty="0"/>
              <a:t>&lt;News&gt; </a:t>
            </a:r>
            <a:r>
              <a:rPr lang="en-US" dirty="0">
                <a:solidFill>
                  <a:srgbClr val="9876AA"/>
                </a:solidFill>
              </a:rPr>
              <a:t>news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private </a:t>
            </a:r>
            <a:r>
              <a:rPr lang="en-US" dirty="0" err="1"/>
              <a:t>NewsRepository</a:t>
            </a:r>
            <a:r>
              <a:rPr lang="en-US" dirty="0"/>
              <a:t> </a:t>
            </a:r>
            <a:r>
              <a:rPr lang="en-US" dirty="0" err="1">
                <a:solidFill>
                  <a:srgbClr val="9876AA"/>
                </a:solidFill>
              </a:rPr>
              <a:t>newsRepo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rgbClr val="CC7832"/>
                </a:solidFill>
              </a:rPr>
              <a:t>public </a:t>
            </a:r>
            <a:r>
              <a:rPr lang="en-US" dirty="0" err="1"/>
              <a:t>LiveData</a:t>
            </a:r>
            <a:r>
              <a:rPr lang="en-US" dirty="0"/>
              <a:t>&lt;News&gt; </a:t>
            </a:r>
            <a:r>
              <a:rPr lang="en-US" dirty="0" err="1">
                <a:solidFill>
                  <a:srgbClr val="FFC66D"/>
                </a:solidFill>
              </a:rPr>
              <a:t>getNews</a:t>
            </a:r>
            <a:r>
              <a:rPr lang="en-US" dirty="0"/>
              <a:t>(</a:t>
            </a:r>
            <a:r>
              <a:rPr lang="en-US" dirty="0">
                <a:solidFill>
                  <a:srgbClr val="CC7832"/>
                </a:solidFill>
              </a:rPr>
              <a:t>final </a:t>
            </a:r>
            <a:r>
              <a:rPr lang="en-US" dirty="0"/>
              <a:t>String </a:t>
            </a:r>
            <a:r>
              <a:rPr lang="en-US" dirty="0" err="1"/>
              <a:t>newsId</a:t>
            </a:r>
            <a:r>
              <a:rPr lang="en-US" dirty="0"/>
              <a:t>) {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>
                <a:solidFill>
                  <a:srgbClr val="CC7832"/>
                </a:solidFill>
              </a:rPr>
              <a:t>return </a:t>
            </a:r>
            <a:r>
              <a:rPr lang="en-US" dirty="0" err="1">
                <a:solidFill>
                  <a:srgbClr val="9876AA"/>
                </a:solidFill>
              </a:rPr>
              <a:t>newsRepo</a:t>
            </a:r>
            <a:r>
              <a:rPr lang="en-US" dirty="0" err="1"/>
              <a:t>.getNews</a:t>
            </a:r>
            <a:r>
              <a:rPr lang="en-US" dirty="0"/>
              <a:t>(</a:t>
            </a:r>
            <a:r>
              <a:rPr lang="en-US" dirty="0" err="1"/>
              <a:t>newsId</a:t>
            </a:r>
            <a:r>
              <a:rPr lang="en-US" dirty="0"/>
              <a:t>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</a:t>
            </a:r>
            <a:r>
              <a:rPr lang="en-US" dirty="0"/>
              <a:t>}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rgbClr val="CC7832"/>
                </a:solidFill>
              </a:rPr>
              <a:t>public </a:t>
            </a:r>
            <a:r>
              <a:rPr lang="en-US" dirty="0" err="1"/>
              <a:t>LiveData</a:t>
            </a:r>
            <a:r>
              <a:rPr lang="en-US" dirty="0"/>
              <a:t>&lt;List&lt;News&gt;&gt; </a:t>
            </a:r>
            <a:r>
              <a:rPr lang="en-US" dirty="0" err="1">
                <a:solidFill>
                  <a:srgbClr val="FFC66D"/>
                </a:solidFill>
              </a:rPr>
              <a:t>getNewsList</a:t>
            </a:r>
            <a:r>
              <a:rPr lang="en-US" dirty="0"/>
              <a:t>() {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>
                <a:solidFill>
                  <a:srgbClr val="CC7832"/>
                </a:solidFill>
              </a:rPr>
              <a:t>return </a:t>
            </a:r>
            <a:r>
              <a:rPr lang="en-US" dirty="0" err="1">
                <a:solidFill>
                  <a:srgbClr val="9876AA"/>
                </a:solidFill>
              </a:rPr>
              <a:t>newsRepo</a:t>
            </a:r>
            <a:r>
              <a:rPr lang="en-US" dirty="0" err="1"/>
              <a:t>.getNewsList</a:t>
            </a:r>
            <a:r>
              <a:rPr lang="en-US" dirty="0"/>
              <a:t>()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</a:t>
            </a:r>
            <a:r>
              <a:rPr lang="en-US" dirty="0"/>
              <a:t>}</a:t>
            </a:r>
            <a:br>
              <a:rPr lang="en-US" dirty="0"/>
            </a:br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67569572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building – A social news app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23086" y="2022475"/>
            <a:ext cx="7207267" cy="4555093"/>
          </a:xfrm>
        </p:spPr>
        <p:txBody>
          <a:bodyPr vert="horz" wrap="square" lIns="146304" tIns="91440" rIns="146304" bIns="91440" rtlCol="0">
            <a:spAutoFit/>
          </a:bodyPr>
          <a:lstStyle/>
          <a:p>
            <a:pPr marL="457200" indent="-457200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Add news article to feed</a:t>
            </a:r>
          </a:p>
          <a:p>
            <a:pPr marL="457200" indent="-457200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View the news feed</a:t>
            </a:r>
          </a:p>
          <a:p>
            <a:pPr marL="457200" indent="-457200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Comment on news articles</a:t>
            </a:r>
          </a:p>
          <a:p>
            <a:pPr marL="457200" indent="-457200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en-US" dirty="0"/>
              <a:t>Authentication</a:t>
            </a:r>
          </a:p>
          <a:p>
            <a:pPr marL="457200" indent="-457200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Analytics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33" y="1448265"/>
            <a:ext cx="2774681" cy="570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8260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6787-EB4C-6447-AA75-AD1E3118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architecture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46A274-9C2D-F74A-9BC4-5C8F434EFF37}"/>
              </a:ext>
            </a:extLst>
          </p:cNvPr>
          <p:cNvSpPr/>
          <p:nvPr/>
        </p:nvSpPr>
        <p:spPr bwMode="auto">
          <a:xfrm>
            <a:off x="4669971" y="1427011"/>
            <a:ext cx="4784272" cy="597732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Activity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169E098-7E93-2248-8D5F-DF686244CD16}"/>
              </a:ext>
            </a:extLst>
          </p:cNvPr>
          <p:cNvSpPr/>
          <p:nvPr/>
        </p:nvSpPr>
        <p:spPr bwMode="auto">
          <a:xfrm>
            <a:off x="4669971" y="2367643"/>
            <a:ext cx="4784272" cy="16002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ViewModel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7B0BE1-2C02-F24B-8B2C-0F9E6FFDAA25}"/>
              </a:ext>
            </a:extLst>
          </p:cNvPr>
          <p:cNvSpPr/>
          <p:nvPr/>
        </p:nvSpPr>
        <p:spPr bwMode="auto">
          <a:xfrm>
            <a:off x="7071663" y="29228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5564062-2164-E04D-B812-0D21856DA80A}"/>
              </a:ext>
            </a:extLst>
          </p:cNvPr>
          <p:cNvSpPr/>
          <p:nvPr/>
        </p:nvSpPr>
        <p:spPr bwMode="auto">
          <a:xfrm>
            <a:off x="7224063" y="30752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36AC897-E1B6-3245-8B6F-F4C9BFAA5A80}"/>
              </a:ext>
            </a:extLst>
          </p:cNvPr>
          <p:cNvSpPr/>
          <p:nvPr/>
        </p:nvSpPr>
        <p:spPr bwMode="auto">
          <a:xfrm>
            <a:off x="7376463" y="32276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0C6791-5B79-0E4C-95EF-3E5994611FC3}"/>
              </a:ext>
            </a:extLst>
          </p:cNvPr>
          <p:cNvSpPr/>
          <p:nvPr/>
        </p:nvSpPr>
        <p:spPr bwMode="auto">
          <a:xfrm>
            <a:off x="4669971" y="4310743"/>
            <a:ext cx="4784272" cy="664029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Repository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9BACE3-4260-A24E-970E-115B2D4E4B51}"/>
              </a:ext>
            </a:extLst>
          </p:cNvPr>
          <p:cNvSpPr/>
          <p:nvPr/>
        </p:nvSpPr>
        <p:spPr bwMode="auto">
          <a:xfrm>
            <a:off x="1899557" y="5638798"/>
            <a:ext cx="4784272" cy="1333501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4A0C093-BDB9-C74E-AD7E-A06CF4BB92AB}"/>
              </a:ext>
            </a:extLst>
          </p:cNvPr>
          <p:cNvSpPr/>
          <p:nvPr/>
        </p:nvSpPr>
        <p:spPr bwMode="auto">
          <a:xfrm>
            <a:off x="4669971" y="6236530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Room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ED458A-0D86-FC4E-9465-4344ECDF9110}"/>
              </a:ext>
            </a:extLst>
          </p:cNvPr>
          <p:cNvSpPr/>
          <p:nvPr/>
        </p:nvSpPr>
        <p:spPr bwMode="auto">
          <a:xfrm>
            <a:off x="7224063" y="5638798"/>
            <a:ext cx="4784272" cy="1333501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AWS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83ABE0-14CA-014E-A0AC-26A92C4AD903}"/>
              </a:ext>
            </a:extLst>
          </p:cNvPr>
          <p:cNvSpPr/>
          <p:nvPr/>
        </p:nvSpPr>
        <p:spPr bwMode="auto">
          <a:xfrm>
            <a:off x="7336953" y="6236530"/>
            <a:ext cx="4599214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AWS Mobile SDKs for Android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577C0E-377B-954D-B51A-D5DE6EA8C710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7062107" y="2024743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621927-2AD3-BD48-9C75-D37FD178A89D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7062107" y="3967843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DC2EC6AA-7048-4046-8269-1CDC704EBCD0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rot="5400000">
            <a:off x="5344887" y="3921578"/>
            <a:ext cx="664026" cy="2770414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36226F1-E42C-7246-AA7F-F8528493599A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rot="16200000" flipH="1">
            <a:off x="8007140" y="4029739"/>
            <a:ext cx="664026" cy="2554092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30107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AD851-64DC-472F-9ACA-136384E46BE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BD2C53-9CDB-174D-807B-6BE7F7468409}"/>
              </a:ext>
            </a:extLst>
          </p:cNvPr>
          <p:cNvSpPr/>
          <p:nvPr/>
        </p:nvSpPr>
        <p:spPr>
          <a:xfrm>
            <a:off x="323088" y="887212"/>
            <a:ext cx="13758672" cy="4003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dirty="0">
                <a:solidFill>
                  <a:srgbClr val="CC7832"/>
                </a:solidFill>
              </a:rPr>
              <a:t>public class </a:t>
            </a:r>
            <a:r>
              <a:rPr lang="en-US" dirty="0" err="1"/>
              <a:t>MainActivity</a:t>
            </a:r>
            <a:r>
              <a:rPr lang="en-US" dirty="0"/>
              <a:t> </a:t>
            </a:r>
            <a:r>
              <a:rPr lang="en-US" dirty="0">
                <a:solidFill>
                  <a:srgbClr val="CC7832"/>
                </a:solidFill>
              </a:rPr>
              <a:t>extends </a:t>
            </a:r>
            <a:r>
              <a:rPr lang="en-US" dirty="0" err="1"/>
              <a:t>AppCompatActivity</a:t>
            </a:r>
            <a:r>
              <a:rPr lang="en-US" dirty="0"/>
              <a:t> {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rgbClr val="BBB529"/>
                </a:solidFill>
              </a:rPr>
              <a:t>@Override</a:t>
            </a:r>
            <a:br>
              <a:rPr lang="en-US" dirty="0">
                <a:solidFill>
                  <a:srgbClr val="BBB529"/>
                </a:solidFill>
              </a:rPr>
            </a:br>
            <a:r>
              <a:rPr lang="en-US" dirty="0">
                <a:solidFill>
                  <a:srgbClr val="BBB529"/>
                </a:solidFill>
              </a:rPr>
              <a:t>    </a:t>
            </a:r>
            <a:r>
              <a:rPr lang="en-US" dirty="0">
                <a:solidFill>
                  <a:srgbClr val="CC7832"/>
                </a:solidFill>
              </a:rPr>
              <a:t>protected void </a:t>
            </a:r>
            <a:r>
              <a:rPr lang="en-US" dirty="0" err="1">
                <a:solidFill>
                  <a:srgbClr val="FFC66D"/>
                </a:solidFill>
              </a:rPr>
              <a:t>onCreate</a:t>
            </a:r>
            <a:r>
              <a:rPr lang="en-US" dirty="0"/>
              <a:t>(Bundle </a:t>
            </a:r>
            <a:r>
              <a:rPr lang="en-US" dirty="0" err="1"/>
              <a:t>savedInstanceState</a:t>
            </a:r>
            <a:r>
              <a:rPr lang="en-US" dirty="0"/>
              <a:t>) {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 err="1">
                <a:solidFill>
                  <a:srgbClr val="CC7832"/>
                </a:solidFill>
              </a:rPr>
              <a:t>super</a:t>
            </a:r>
            <a:r>
              <a:rPr lang="en-US" dirty="0" err="1"/>
              <a:t>.onCreate</a:t>
            </a:r>
            <a:r>
              <a:rPr lang="en-US" dirty="0"/>
              <a:t>(</a:t>
            </a:r>
            <a:r>
              <a:rPr lang="en-US" dirty="0" err="1"/>
              <a:t>savedInstanceState</a:t>
            </a:r>
            <a:r>
              <a:rPr lang="en-US" dirty="0"/>
              <a:t>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</a:t>
            </a:r>
            <a:r>
              <a:rPr lang="en-US" dirty="0" err="1"/>
              <a:t>setContentView</a:t>
            </a:r>
            <a:r>
              <a:rPr lang="en-US" dirty="0"/>
              <a:t>(</a:t>
            </a:r>
            <a:r>
              <a:rPr lang="en-US" dirty="0" err="1"/>
              <a:t>R.layout.</a:t>
            </a:r>
            <a:r>
              <a:rPr lang="en-US" i="1" dirty="0" err="1">
                <a:solidFill>
                  <a:srgbClr val="9876AA"/>
                </a:solidFill>
              </a:rPr>
              <a:t>activity_main</a:t>
            </a:r>
            <a:r>
              <a:rPr lang="en-US" dirty="0"/>
              <a:t>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</a:t>
            </a:r>
            <a:r>
              <a:rPr lang="en-US" dirty="0" err="1">
                <a:solidFill>
                  <a:srgbClr val="9876AA"/>
                </a:solidFill>
              </a:rPr>
              <a:t>viewModel</a:t>
            </a:r>
            <a:r>
              <a:rPr lang="en-US" dirty="0">
                <a:solidFill>
                  <a:srgbClr val="9876AA"/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ViewModelProviders.</a:t>
            </a:r>
            <a:r>
              <a:rPr lang="en-US" i="1" dirty="0" err="1"/>
              <a:t>of</a:t>
            </a:r>
            <a:r>
              <a:rPr lang="en-US" dirty="0"/>
              <a:t>(</a:t>
            </a:r>
            <a:r>
              <a:rPr lang="en-US" dirty="0">
                <a:solidFill>
                  <a:srgbClr val="CC7832"/>
                </a:solidFill>
              </a:rPr>
              <a:t>this</a:t>
            </a:r>
            <a:r>
              <a:rPr lang="en-US" dirty="0"/>
              <a:t>).get(</a:t>
            </a:r>
            <a:r>
              <a:rPr lang="en-US" dirty="0" err="1"/>
              <a:t>NewsViewModel.</a:t>
            </a:r>
            <a:r>
              <a:rPr lang="en-US" dirty="0" err="1">
                <a:solidFill>
                  <a:srgbClr val="CC7832"/>
                </a:solidFill>
              </a:rPr>
              <a:t>class</a:t>
            </a:r>
            <a:r>
              <a:rPr lang="en-US" dirty="0"/>
              <a:t>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    </a:t>
            </a:r>
            <a:r>
              <a:rPr lang="en-US" dirty="0" err="1">
                <a:solidFill>
                  <a:srgbClr val="9876AA"/>
                </a:solidFill>
              </a:rPr>
              <a:t>viewModel</a:t>
            </a:r>
            <a:r>
              <a:rPr lang="en-US" dirty="0" err="1"/>
              <a:t>.getNewsList</a:t>
            </a:r>
            <a:r>
              <a:rPr lang="en-US" dirty="0"/>
              <a:t>().observe(</a:t>
            </a:r>
            <a:r>
              <a:rPr lang="en-US" dirty="0">
                <a:solidFill>
                  <a:srgbClr val="CC7832"/>
                </a:solidFill>
              </a:rPr>
              <a:t>this, </a:t>
            </a:r>
            <a:r>
              <a:rPr lang="en-US" dirty="0" err="1"/>
              <a:t>newsList</a:t>
            </a:r>
            <a:r>
              <a:rPr lang="en-US" dirty="0"/>
              <a:t> -&gt; </a:t>
            </a:r>
            <a:r>
              <a:rPr lang="en-US" dirty="0" err="1">
                <a:solidFill>
                  <a:srgbClr val="9876AA"/>
                </a:solidFill>
              </a:rPr>
              <a:t>mAdapter</a:t>
            </a:r>
            <a:r>
              <a:rPr lang="en-US" dirty="0" err="1"/>
              <a:t>.setNews</a:t>
            </a:r>
            <a:r>
              <a:rPr lang="en-US" dirty="0"/>
              <a:t>(</a:t>
            </a:r>
            <a:r>
              <a:rPr lang="en-US" dirty="0" err="1"/>
              <a:t>newsList</a:t>
            </a:r>
            <a:r>
              <a:rPr lang="en-US" dirty="0"/>
              <a:t>))</a:t>
            </a:r>
            <a:r>
              <a:rPr lang="en-US" dirty="0">
                <a:solidFill>
                  <a:srgbClr val="CC7832"/>
                </a:solidFill>
              </a:rPr>
              <a:t>;</a:t>
            </a:r>
            <a:br>
              <a:rPr lang="en-US" dirty="0">
                <a:solidFill>
                  <a:srgbClr val="CC7832"/>
                </a:solidFill>
              </a:rPr>
            </a:br>
            <a:r>
              <a:rPr lang="en-US" dirty="0">
                <a:solidFill>
                  <a:srgbClr val="CC7832"/>
                </a:solidFill>
              </a:rPr>
              <a:t>    </a:t>
            </a:r>
            <a:r>
              <a:rPr lang="en-US" dirty="0"/>
              <a:t>}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EE0AC-EFBB-6F4F-BA5D-4A477BDDDAF3}"/>
              </a:ext>
            </a:extLst>
          </p:cNvPr>
          <p:cNvSpPr/>
          <p:nvPr/>
        </p:nvSpPr>
        <p:spPr bwMode="auto">
          <a:xfrm>
            <a:off x="845820" y="3451860"/>
            <a:ext cx="10126980" cy="502920"/>
          </a:xfrm>
          <a:prstGeom prst="rect">
            <a:avLst/>
          </a:prstGeom>
          <a:noFill/>
          <a:ln w="381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49AF64-A6C7-204C-9508-EBA970982E9A}"/>
              </a:ext>
            </a:extLst>
          </p:cNvPr>
          <p:cNvSpPr/>
          <p:nvPr/>
        </p:nvSpPr>
        <p:spPr bwMode="auto">
          <a:xfrm>
            <a:off x="845820" y="4060239"/>
            <a:ext cx="10126980" cy="502920"/>
          </a:xfrm>
          <a:prstGeom prst="rect">
            <a:avLst/>
          </a:prstGeom>
          <a:noFill/>
          <a:ln w="381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97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48DEC-A2E6-4408-A9CD-7648C3FD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 today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F0221-B6B1-483C-B45F-8ECF5C99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9" y="1427015"/>
            <a:ext cx="13984225" cy="5613845"/>
          </a:xfrm>
        </p:spPr>
        <p:txBody>
          <a:bodyPr/>
          <a:lstStyle/>
          <a:p>
            <a:r>
              <a:rPr lang="en-US" dirty="0"/>
              <a:t>Responsive</a:t>
            </a:r>
          </a:p>
          <a:p>
            <a:endParaRPr lang="en-US" dirty="0"/>
          </a:p>
          <a:p>
            <a:r>
              <a:rPr lang="en-US" dirty="0"/>
              <a:t>Cache for speed and offline</a:t>
            </a:r>
          </a:p>
          <a:p>
            <a:endParaRPr lang="en-US" dirty="0"/>
          </a:p>
          <a:p>
            <a:r>
              <a:rPr lang="en-US" dirty="0"/>
              <a:t>Efficient network usage</a:t>
            </a:r>
          </a:p>
          <a:p>
            <a:endParaRPr lang="en-US" dirty="0"/>
          </a:p>
          <a:p>
            <a:r>
              <a:rPr lang="en-US" dirty="0"/>
              <a:t>Data-driven UI updates</a:t>
            </a:r>
          </a:p>
          <a:p>
            <a:endParaRPr lang="en-US" dirty="0"/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https://bit.ly/reinvent2018android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935DD-7236-2D41-9A47-9B41053FF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33" y="938983"/>
            <a:ext cx="2774681" cy="570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5835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48DEC-A2E6-4408-A9CD-7648C3FD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 today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F0221-B6B1-483C-B45F-8ECF5C99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9" y="1427015"/>
            <a:ext cx="13984225" cy="2905411"/>
          </a:xfrm>
        </p:spPr>
        <p:txBody>
          <a:bodyPr/>
          <a:lstStyle/>
          <a:p>
            <a:r>
              <a:rPr lang="en-US" dirty="0"/>
              <a:t>Serverless for scale</a:t>
            </a:r>
          </a:p>
          <a:p>
            <a:endParaRPr lang="en-US" dirty="0"/>
          </a:p>
          <a:p>
            <a:r>
              <a:rPr lang="en-US" dirty="0"/>
              <a:t>Respect the user</a:t>
            </a:r>
          </a:p>
          <a:p>
            <a:endParaRPr lang="en-US" dirty="0"/>
          </a:p>
          <a:p>
            <a:r>
              <a:rPr lang="en-US" dirty="0"/>
              <a:t>Analytics</a:t>
            </a:r>
          </a:p>
        </p:txBody>
      </p:sp>
    </p:spTree>
    <p:extLst>
      <p:ext uri="{BB962C8B-B14F-4D97-AF65-F5344CB8AC3E}">
        <p14:creationId xmlns:p14="http://schemas.microsoft.com/office/powerpoint/2010/main" val="796041853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10F38-2636-4CED-A3FB-F0E2990384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Min Bi</a:t>
            </a:r>
          </a:p>
          <a:p>
            <a:r>
              <a:rPr lang="en-US" dirty="0" err="1"/>
              <a:t>bimin@amazon.com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7162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58934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48DEC-A2E6-4408-A9CD-7648C3FD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requirements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DF0221-B6B1-483C-B45F-8ECF5C99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9" y="1427015"/>
            <a:ext cx="13984225" cy="2363724"/>
          </a:xfrm>
        </p:spPr>
        <p:txBody>
          <a:bodyPr/>
          <a:lstStyle/>
          <a:p>
            <a:r>
              <a:rPr lang="en-US" dirty="0"/>
              <a:t>Responsive</a:t>
            </a:r>
          </a:p>
          <a:p>
            <a:r>
              <a:rPr lang="en-US" dirty="0"/>
              <a:t>Cache for speed and offline</a:t>
            </a:r>
          </a:p>
          <a:p>
            <a:r>
              <a:rPr lang="en-US" dirty="0"/>
              <a:t>Efficient network usage</a:t>
            </a:r>
          </a:p>
          <a:p>
            <a:r>
              <a:rPr lang="en-US" dirty="0"/>
              <a:t>Data-driven UI updates</a:t>
            </a:r>
          </a:p>
        </p:txBody>
      </p:sp>
    </p:spTree>
    <p:extLst>
      <p:ext uri="{BB962C8B-B14F-4D97-AF65-F5344CB8AC3E}">
        <p14:creationId xmlns:p14="http://schemas.microsoft.com/office/powerpoint/2010/main" val="419442474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6787-EB4C-6447-AA75-AD1E3118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architecture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46A274-9C2D-F74A-9BC4-5C8F434EFF37}"/>
              </a:ext>
            </a:extLst>
          </p:cNvPr>
          <p:cNvSpPr/>
          <p:nvPr/>
        </p:nvSpPr>
        <p:spPr bwMode="auto">
          <a:xfrm>
            <a:off x="4669971" y="1427011"/>
            <a:ext cx="4784272" cy="597732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Activity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169E098-7E93-2248-8D5F-DF686244CD16}"/>
              </a:ext>
            </a:extLst>
          </p:cNvPr>
          <p:cNvSpPr/>
          <p:nvPr/>
        </p:nvSpPr>
        <p:spPr bwMode="auto">
          <a:xfrm>
            <a:off x="4669971" y="2367643"/>
            <a:ext cx="4784272" cy="1600200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ViewModel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7B0BE1-2C02-F24B-8B2C-0F9E6FFDAA25}"/>
              </a:ext>
            </a:extLst>
          </p:cNvPr>
          <p:cNvSpPr/>
          <p:nvPr/>
        </p:nvSpPr>
        <p:spPr bwMode="auto">
          <a:xfrm>
            <a:off x="7071663" y="29228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5564062-2164-E04D-B812-0D21856DA80A}"/>
              </a:ext>
            </a:extLst>
          </p:cNvPr>
          <p:cNvSpPr/>
          <p:nvPr/>
        </p:nvSpPr>
        <p:spPr bwMode="auto">
          <a:xfrm>
            <a:off x="7224063" y="30752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36AC897-E1B6-3245-8B6F-F4C9BFAA5A80}"/>
              </a:ext>
            </a:extLst>
          </p:cNvPr>
          <p:cNvSpPr/>
          <p:nvPr/>
        </p:nvSpPr>
        <p:spPr bwMode="auto">
          <a:xfrm>
            <a:off x="7376463" y="3227614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LiveData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0C6791-5B79-0E4C-95EF-3E5994611FC3}"/>
              </a:ext>
            </a:extLst>
          </p:cNvPr>
          <p:cNvSpPr/>
          <p:nvPr/>
        </p:nvSpPr>
        <p:spPr bwMode="auto">
          <a:xfrm>
            <a:off x="4669971" y="4310743"/>
            <a:ext cx="4784272" cy="664029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Repository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9BACE3-4260-A24E-970E-115B2D4E4B51}"/>
              </a:ext>
            </a:extLst>
          </p:cNvPr>
          <p:cNvSpPr/>
          <p:nvPr/>
        </p:nvSpPr>
        <p:spPr bwMode="auto">
          <a:xfrm>
            <a:off x="1899557" y="5638798"/>
            <a:ext cx="4784272" cy="1333501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4A0C093-BDB9-C74E-AD7E-A06CF4BB92AB}"/>
              </a:ext>
            </a:extLst>
          </p:cNvPr>
          <p:cNvSpPr/>
          <p:nvPr/>
        </p:nvSpPr>
        <p:spPr bwMode="auto">
          <a:xfrm>
            <a:off x="4669971" y="6236530"/>
            <a:ext cx="1828800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Room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ED458A-0D86-FC4E-9465-4344ECDF9110}"/>
              </a:ext>
            </a:extLst>
          </p:cNvPr>
          <p:cNvSpPr/>
          <p:nvPr/>
        </p:nvSpPr>
        <p:spPr bwMode="auto">
          <a:xfrm>
            <a:off x="7224063" y="5638798"/>
            <a:ext cx="4784272" cy="1333501"/>
          </a:xfrm>
          <a:prstGeom prst="round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AWS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83ABE0-14CA-014E-A0AC-26A92C4AD903}"/>
              </a:ext>
            </a:extLst>
          </p:cNvPr>
          <p:cNvSpPr/>
          <p:nvPr/>
        </p:nvSpPr>
        <p:spPr bwMode="auto">
          <a:xfrm>
            <a:off x="7336953" y="6236530"/>
            <a:ext cx="4599214" cy="604157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AWS Mobile SDKs for Android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577C0E-377B-954D-B51A-D5DE6EA8C710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7062107" y="2024743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621927-2AD3-BD48-9C75-D37FD178A89D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7062107" y="3967843"/>
            <a:ext cx="0" cy="34290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DC2EC6AA-7048-4046-8269-1CDC704EBCD0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rot="5400000">
            <a:off x="5344887" y="3921578"/>
            <a:ext cx="664026" cy="2770414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36226F1-E42C-7246-AA7F-F8528493599A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rot="16200000" flipH="1">
            <a:off x="8007140" y="4029739"/>
            <a:ext cx="664026" cy="2554092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5895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56B0-549D-A246-B36E-1E7EB771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" y="347413"/>
            <a:ext cx="13987008" cy="1079598"/>
          </a:xfrm>
        </p:spPr>
        <p:txBody>
          <a:bodyPr/>
          <a:lstStyle/>
          <a:p>
            <a:r>
              <a:rPr lang="en-US" dirty="0"/>
              <a:t>Cloud architecture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6B1DFE-2207-EF4E-9604-F80B3FF36725}"/>
              </a:ext>
            </a:extLst>
          </p:cNvPr>
          <p:cNvGrpSpPr/>
          <p:nvPr/>
        </p:nvGrpSpPr>
        <p:grpSpPr>
          <a:xfrm>
            <a:off x="6411474" y="347412"/>
            <a:ext cx="7248542" cy="7060552"/>
            <a:chOff x="6292251" y="2012616"/>
            <a:chExt cx="7248542" cy="706055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1739410-6369-284E-9840-CF4E7F02E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92251" y="2012616"/>
              <a:ext cx="342900" cy="342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65FE14-836D-4F45-966A-8B9D7E98CE16}"/>
                </a:ext>
              </a:extLst>
            </p:cNvPr>
            <p:cNvSpPr/>
            <p:nvPr/>
          </p:nvSpPr>
          <p:spPr>
            <a:xfrm>
              <a:off x="6292251" y="2012617"/>
              <a:ext cx="7248542" cy="7060551"/>
            </a:xfrm>
            <a:prstGeom prst="rect">
              <a:avLst/>
            </a:prstGeom>
            <a:noFill/>
            <a:ln w="25400">
              <a:solidFill>
                <a:srgbClr val="858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0" tIns="9144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2400" dirty="0">
                  <a:solidFill>
                    <a:srgbClr val="858B94"/>
                  </a:solidFill>
                </a:rPr>
                <a:t>AWS Cloud</a:t>
              </a:r>
            </a:p>
          </p:txBody>
        </p:sp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99136DD5-C10E-744E-9FD2-7F085B2AC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009" y="2865874"/>
            <a:ext cx="1325880" cy="132588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33E212C-B3E1-5448-937F-FC95D2803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6518" y="614504"/>
            <a:ext cx="1371600" cy="1714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32C3671-2BEB-0F4C-9346-F2AE7B728D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32388" y="2746092"/>
            <a:ext cx="1371600" cy="196596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B126DDE-AA70-D242-8018-4FFD18F64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27656" y="614504"/>
            <a:ext cx="1371600" cy="196596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2E2E8D-53C0-D442-9171-D4D5EACB18B8}"/>
              </a:ext>
            </a:extLst>
          </p:cNvPr>
          <p:cNvCxnSpPr>
            <a:cxnSpLocks/>
          </p:cNvCxnSpPr>
          <p:nvPr/>
        </p:nvCxnSpPr>
        <p:spPr>
          <a:xfrm>
            <a:off x="2289145" y="3485724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0F4700-AB08-CB4C-BB60-43B4DFEF0E32}"/>
              </a:ext>
            </a:extLst>
          </p:cNvPr>
          <p:cNvCxnSpPr>
            <a:cxnSpLocks/>
          </p:cNvCxnSpPr>
          <p:nvPr/>
        </p:nvCxnSpPr>
        <p:spPr>
          <a:xfrm>
            <a:off x="10857381" y="1387744"/>
            <a:ext cx="884045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D58CE72-C13E-1540-A746-3AF2A3705991}"/>
              </a:ext>
            </a:extLst>
          </p:cNvPr>
          <p:cNvGrpSpPr>
            <a:grpSpLocks noChangeAspect="1"/>
          </p:cNvGrpSpPr>
          <p:nvPr/>
        </p:nvGrpSpPr>
        <p:grpSpPr>
          <a:xfrm>
            <a:off x="726149" y="5396929"/>
            <a:ext cx="1371600" cy="1756348"/>
            <a:chOff x="3082510" y="6685202"/>
            <a:chExt cx="1024128" cy="1305308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851E17F-3C16-3348-92A2-6DEA044D9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82510" y="6685202"/>
              <a:ext cx="1024128" cy="102412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961D2B-1546-B540-9209-C65BADFC6065}"/>
                </a:ext>
              </a:extLst>
            </p:cNvPr>
            <p:cNvSpPr txBox="1"/>
            <p:nvPr/>
          </p:nvSpPr>
          <p:spPr>
            <a:xfrm>
              <a:off x="3104608" y="7739810"/>
              <a:ext cx="979931" cy="2507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Developer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951017-737B-6F41-AB89-641D19FE2353}"/>
              </a:ext>
            </a:extLst>
          </p:cNvPr>
          <p:cNvGrpSpPr>
            <a:grpSpLocks noChangeAspect="1"/>
          </p:cNvGrpSpPr>
          <p:nvPr/>
        </p:nvGrpSpPr>
        <p:grpSpPr>
          <a:xfrm>
            <a:off x="3232388" y="5340215"/>
            <a:ext cx="1463040" cy="1869775"/>
            <a:chOff x="2821989" y="5339057"/>
            <a:chExt cx="1325880" cy="169448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F509C8-30AB-B74D-9118-05704D39D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2750" y1="48750" x2="52750" y2="48750"/>
                          <a14:foregroundMark x1="63000" y1="40750" x2="63000" y2="40750"/>
                        </a14:backgroundRemoval>
                      </a14:imgEffect>
                    </a14:imgLayer>
                  </a14:imgProps>
                </a:ext>
              </a:extLst>
            </a:blip>
            <a:srcRect b="24083"/>
            <a:stretch/>
          </p:blipFill>
          <p:spPr>
            <a:xfrm>
              <a:off x="2821989" y="5339057"/>
              <a:ext cx="1325880" cy="100657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D6CA2B-E1E2-F44A-A28D-8AB11984901E}"/>
                </a:ext>
              </a:extLst>
            </p:cNvPr>
            <p:cNvSpPr txBox="1"/>
            <p:nvPr/>
          </p:nvSpPr>
          <p:spPr>
            <a:xfrm>
              <a:off x="2914888" y="6345632"/>
              <a:ext cx="1110441" cy="68790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232F3E"/>
                  </a:solidFill>
                </a:rPr>
                <a:t>AWS Amplify CLI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45866F1-816D-D443-8FF7-BF5587D83E21}"/>
              </a:ext>
            </a:extLst>
          </p:cNvPr>
          <p:cNvCxnSpPr>
            <a:cxnSpLocks/>
          </p:cNvCxnSpPr>
          <p:nvPr/>
        </p:nvCxnSpPr>
        <p:spPr>
          <a:xfrm>
            <a:off x="2289145" y="6360735"/>
            <a:ext cx="776129" cy="0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41784B-6D7D-E340-A513-FD185F972228}"/>
              </a:ext>
            </a:extLst>
          </p:cNvPr>
          <p:cNvCxnSpPr>
            <a:cxnSpLocks/>
          </p:cNvCxnSpPr>
          <p:nvPr/>
        </p:nvCxnSpPr>
        <p:spPr>
          <a:xfrm>
            <a:off x="4890052" y="6275103"/>
            <a:ext cx="1242288" cy="3626"/>
          </a:xfrm>
          <a:prstGeom prst="straightConnector1">
            <a:avLst/>
          </a:prstGeom>
          <a:ln w="38100">
            <a:solidFill>
              <a:srgbClr val="E6ECEF"/>
            </a:solidFill>
            <a:headEnd type="none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>
            <a:extLst>
              <a:ext uri="{FF2B5EF4-FFF2-40B4-BE49-F238E27FC236}">
                <a16:creationId xmlns:a16="http://schemas.microsoft.com/office/drawing/2014/main" id="{B228BE37-8BC5-0741-98DE-25FE871F1B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27643" y="5033333"/>
            <a:ext cx="1371600" cy="196596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473E2857-C462-974B-B20E-DFEAD0E6CC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96518" y="2715169"/>
            <a:ext cx="1371600" cy="1965960"/>
          </a:xfrm>
          <a:prstGeom prst="rect">
            <a:avLst/>
          </a:prstGeom>
        </p:spPr>
      </p:pic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FFBECF9E-8059-0A40-9020-8F8645E4DB05}"/>
              </a:ext>
            </a:extLst>
          </p:cNvPr>
          <p:cNvCxnSpPr>
            <a:cxnSpLocks/>
          </p:cNvCxnSpPr>
          <p:nvPr/>
        </p:nvCxnSpPr>
        <p:spPr>
          <a:xfrm flipV="1">
            <a:off x="4742115" y="1387745"/>
            <a:ext cx="4329187" cy="1821029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BC2AD533-8F31-7C48-86DA-9BFFD6808ACD}"/>
              </a:ext>
            </a:extLst>
          </p:cNvPr>
          <p:cNvCxnSpPr>
            <a:cxnSpLocks/>
          </p:cNvCxnSpPr>
          <p:nvPr/>
        </p:nvCxnSpPr>
        <p:spPr>
          <a:xfrm>
            <a:off x="4742115" y="3760267"/>
            <a:ext cx="4329187" cy="1920116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48B450C-AB49-9742-81C7-A85680BAAB5B}"/>
              </a:ext>
            </a:extLst>
          </p:cNvPr>
          <p:cNvCxnSpPr>
            <a:cxnSpLocks/>
          </p:cNvCxnSpPr>
          <p:nvPr/>
        </p:nvCxnSpPr>
        <p:spPr>
          <a:xfrm>
            <a:off x="4742115" y="3484827"/>
            <a:ext cx="432918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9CFA4C-8469-2748-9175-D0B7BD8ECFD9}"/>
              </a:ext>
            </a:extLst>
          </p:cNvPr>
          <p:cNvSpPr/>
          <p:nvPr/>
        </p:nvSpPr>
        <p:spPr bwMode="auto">
          <a:xfrm>
            <a:off x="9133879" y="419998"/>
            <a:ext cx="1703182" cy="2099506"/>
          </a:xfrm>
          <a:prstGeom prst="rect">
            <a:avLst/>
          </a:prstGeom>
          <a:noFill/>
          <a:ln w="76200">
            <a:solidFill>
              <a:schemeClr val="accent3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44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10AC9-F692-EB43-89BA-B4BD8349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AppSync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F84D0-1CEE-C94D-AF5E-5DDCA500E437}"/>
              </a:ext>
            </a:extLst>
          </p:cNvPr>
          <p:cNvSpPr txBox="1">
            <a:spLocks/>
          </p:cNvSpPr>
          <p:nvPr/>
        </p:nvSpPr>
        <p:spPr>
          <a:xfrm>
            <a:off x="2099175" y="3163206"/>
            <a:ext cx="2994128" cy="562453"/>
          </a:xfrm>
          <a:prstGeom prst="rect">
            <a:avLst/>
          </a:prstGeom>
        </p:spPr>
        <p:txBody>
          <a:bodyPr vert="horz" lIns="109728" tIns="54864" rIns="109728" bIns="54864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Managed Serverless GraphQL service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DC974-BD4E-EF4D-9D4E-D175611F3582}"/>
              </a:ext>
            </a:extLst>
          </p:cNvPr>
          <p:cNvSpPr txBox="1">
            <a:spLocks/>
          </p:cNvSpPr>
          <p:nvPr/>
        </p:nvSpPr>
        <p:spPr>
          <a:xfrm>
            <a:off x="5569643" y="3125732"/>
            <a:ext cx="2570532" cy="599926"/>
          </a:xfrm>
          <a:prstGeom prst="rect">
            <a:avLst/>
          </a:prstGeom>
        </p:spPr>
        <p:txBody>
          <a:bodyPr vert="horz" lIns="109728" tIns="54864" rIns="109728" bIns="54864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Connect to data sources in your account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55A5BB-AA8C-984F-B41A-30F89CD011DD}"/>
              </a:ext>
            </a:extLst>
          </p:cNvPr>
          <p:cNvSpPr txBox="1">
            <a:spLocks/>
          </p:cNvSpPr>
          <p:nvPr/>
        </p:nvSpPr>
        <p:spPr>
          <a:xfrm>
            <a:off x="8667105" y="3121275"/>
            <a:ext cx="2995915" cy="812267"/>
          </a:xfrm>
          <a:prstGeom prst="rect">
            <a:avLst/>
          </a:prstGeom>
        </p:spPr>
        <p:txBody>
          <a:bodyPr vert="horz" lIns="109728" tIns="54864" rIns="109728" bIns="54864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Add data sync, real-time and offline capabilities for any data source or API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B897F7-80ED-154B-A38C-118B3C2D2946}"/>
              </a:ext>
            </a:extLst>
          </p:cNvPr>
          <p:cNvSpPr txBox="1">
            <a:spLocks/>
          </p:cNvSpPr>
          <p:nvPr/>
        </p:nvSpPr>
        <p:spPr>
          <a:xfrm>
            <a:off x="2800374" y="5442213"/>
            <a:ext cx="2484120" cy="1043658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GraphQL façade for any AWS service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ED3735-2ADA-B349-84A7-751BF0E17374}"/>
              </a:ext>
            </a:extLst>
          </p:cNvPr>
          <p:cNvSpPr txBox="1">
            <a:spLocks/>
          </p:cNvSpPr>
          <p:nvPr/>
        </p:nvSpPr>
        <p:spPr>
          <a:xfrm>
            <a:off x="5911343" y="5473342"/>
            <a:ext cx="2484120" cy="1012529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Conflict detection and resolution in the cloud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676869-6EFF-354E-85EA-26E595943D29}"/>
              </a:ext>
            </a:extLst>
          </p:cNvPr>
          <p:cNvSpPr txBox="1">
            <a:spLocks/>
          </p:cNvSpPr>
          <p:nvPr/>
        </p:nvSpPr>
        <p:spPr>
          <a:xfrm>
            <a:off x="9062544" y="5442212"/>
            <a:ext cx="2600476" cy="363856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Enterprise security features: </a:t>
            </a:r>
            <a:br>
              <a:rPr lang="en-US" sz="1920" dirty="0">
                <a:latin typeface="Amazon Ember" charset="0"/>
                <a:ea typeface="Amazon Ember" charset="0"/>
                <a:cs typeface="Amazon Ember" charset="0"/>
              </a:rPr>
            </a:br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AWS Identity and Access Management (IAM), Amazon Cognito, OIDC, </a:t>
            </a:r>
            <a:br>
              <a:rPr lang="en-US" sz="1920" dirty="0">
                <a:latin typeface="Amazon Ember" charset="0"/>
                <a:ea typeface="Amazon Ember" charset="0"/>
                <a:cs typeface="Amazon Ember" charset="0"/>
              </a:rPr>
            </a:br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API keys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076763-74A4-8D42-AC40-40BB8957B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01" y="1664350"/>
            <a:ext cx="1512794" cy="1512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305A8-4E8E-E14F-806D-A4F270C0E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73" y="1654266"/>
            <a:ext cx="1502708" cy="1502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EA5411-ED53-3043-B61E-4AA4B4AF9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96" y="1927973"/>
            <a:ext cx="1072403" cy="1072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BA52D-173C-D845-96BC-F94064D5B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07" y="4125161"/>
            <a:ext cx="1301284" cy="1301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4F4CD6-B603-AB45-9FDF-6F0B42655E0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3907827" y="1924467"/>
            <a:ext cx="1099298" cy="1099298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17F6D9-180C-FD43-BFDA-9560BFE56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48" y="4034394"/>
            <a:ext cx="1341624" cy="13416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3EF16E-8594-2C4B-91FE-207CF2007F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9" y="4226015"/>
            <a:ext cx="1018894" cy="101889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D1C2D3-82E5-9C49-B0A7-C0F27FAF3E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68" y="3933541"/>
            <a:ext cx="1482818" cy="14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60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10AC9-F692-EB43-89BA-B4BD8349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" y="347414"/>
            <a:ext cx="13987008" cy="1079598"/>
          </a:xfrm>
        </p:spPr>
        <p:txBody>
          <a:bodyPr/>
          <a:lstStyle/>
          <a:p>
            <a:r>
              <a:rPr lang="en-US" dirty="0"/>
              <a:t>AWS AppSync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5596F7C-92D6-3E4C-9123-38C7F7BCA7D8}"/>
              </a:ext>
            </a:extLst>
          </p:cNvPr>
          <p:cNvSpPr txBox="1">
            <a:spLocks/>
          </p:cNvSpPr>
          <p:nvPr/>
        </p:nvSpPr>
        <p:spPr>
          <a:xfrm>
            <a:off x="2415811" y="3005260"/>
            <a:ext cx="2997233" cy="912494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Clients receive the data they ask for. Nothing more, nothing less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13514DB-80FF-3341-A64E-25E3F97894E7}"/>
              </a:ext>
            </a:extLst>
          </p:cNvPr>
          <p:cNvSpPr txBox="1">
            <a:spLocks/>
          </p:cNvSpPr>
          <p:nvPr/>
        </p:nvSpPr>
        <p:spPr>
          <a:xfrm>
            <a:off x="5863819" y="2996342"/>
            <a:ext cx="2959489" cy="36195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Get many resources from many data sources with a single request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79B2B2E-1643-5E46-8087-DEC5483BC18B}"/>
              </a:ext>
            </a:extLst>
          </p:cNvPr>
          <p:cNvSpPr txBox="1">
            <a:spLocks/>
          </p:cNvSpPr>
          <p:nvPr/>
        </p:nvSpPr>
        <p:spPr>
          <a:xfrm>
            <a:off x="8948114" y="3070594"/>
            <a:ext cx="2971800" cy="36195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Self-documenting APIs with Introspection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4972E7-9A81-0E4C-A203-98662A88B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58" y="1737361"/>
            <a:ext cx="1230685" cy="12306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E1E4F0-AD25-A349-BA00-6DA327C46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615" y="1757531"/>
            <a:ext cx="1418586" cy="14185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93B505-BF10-864B-8DE2-164E6D91C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53" y="1675418"/>
            <a:ext cx="1381966" cy="1381966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656E152-F94C-6A43-A8DF-B0339EAE01DD}"/>
              </a:ext>
            </a:extLst>
          </p:cNvPr>
          <p:cNvSpPr txBox="1">
            <a:spLocks/>
          </p:cNvSpPr>
          <p:nvPr/>
        </p:nvSpPr>
        <p:spPr>
          <a:xfrm>
            <a:off x="2760306" y="5594879"/>
            <a:ext cx="2981364" cy="363670"/>
          </a:xfrm>
          <a:prstGeom prst="rect">
            <a:avLst/>
          </a:prstGeom>
        </p:spPr>
        <p:txBody>
          <a:bodyPr/>
          <a:lstStyle>
            <a:lvl1pPr algn="l" defTabSz="864759" rtl="0" eaLnBrk="1" fontAlgn="base" hangingPunct="1">
              <a:spcBef>
                <a:spcPct val="20000"/>
              </a:spcBef>
              <a:spcAft>
                <a:spcPct val="0"/>
              </a:spcAft>
              <a:defRPr sz="455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1406646" indent="-539627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98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2165286" indent="-431251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413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3032303" indent="-431251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987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3899320" indent="-431251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987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4768477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35472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502469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69464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React Native, Android, iOS, and Web (JS) using the Apollo GraphQL client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1DC608C-0055-5347-8FFD-A07A2D8751D7}"/>
              </a:ext>
            </a:extLst>
          </p:cNvPr>
          <p:cNvSpPr txBox="1">
            <a:spLocks/>
          </p:cNvSpPr>
          <p:nvPr/>
        </p:nvSpPr>
        <p:spPr>
          <a:xfrm>
            <a:off x="5896042" y="5594879"/>
            <a:ext cx="2885533" cy="363670"/>
          </a:xfrm>
          <a:prstGeom prst="rect">
            <a:avLst/>
          </a:prstGeom>
        </p:spPr>
        <p:txBody>
          <a:bodyPr/>
          <a:lstStyle>
            <a:lvl1pPr algn="l" defTabSz="864759" rtl="0" eaLnBrk="1" fontAlgn="base" hangingPunct="1">
              <a:spcBef>
                <a:spcPct val="20000"/>
              </a:spcBef>
              <a:spcAft>
                <a:spcPct val="0"/>
              </a:spcAft>
              <a:defRPr sz="455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1406646" indent="-539627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98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2165286" indent="-431251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413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3032303" indent="-431251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987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3899320" indent="-431251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987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4768477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35472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502469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69464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Data persistence across application restarts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F9724F6-F71B-5145-B0C1-A73F4E5BD2E7}"/>
              </a:ext>
            </a:extLst>
          </p:cNvPr>
          <p:cNvSpPr txBox="1">
            <a:spLocks/>
          </p:cNvSpPr>
          <p:nvPr/>
        </p:nvSpPr>
        <p:spPr>
          <a:xfrm>
            <a:off x="8964978" y="5594879"/>
            <a:ext cx="2973245" cy="363670"/>
          </a:xfrm>
          <a:prstGeom prst="rect">
            <a:avLst/>
          </a:prstGeom>
        </p:spPr>
        <p:txBody>
          <a:bodyPr/>
          <a:lstStyle>
            <a:lvl1pPr algn="l" defTabSz="864759" rtl="0" eaLnBrk="1" fontAlgn="base" hangingPunct="1">
              <a:spcBef>
                <a:spcPct val="20000"/>
              </a:spcBef>
              <a:spcAft>
                <a:spcPct val="0"/>
              </a:spcAft>
              <a:defRPr sz="455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1406646" indent="-539627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98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2165286" indent="-431251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413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3032303" indent="-431251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987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3899320" indent="-431251" algn="l" defTabSz="86475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987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4768477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35472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502469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69464" indent="-433497" algn="l" defTabSz="866997" rtl="0" eaLnBrk="1" latinLnBrk="0" hangingPunct="1">
              <a:spcBef>
                <a:spcPct val="20000"/>
              </a:spcBef>
              <a:buFont typeface="Arial"/>
              <a:buChar char="•"/>
              <a:defRPr sz="3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20" dirty="0">
                <a:latin typeface="Amazon Ember" charset="0"/>
                <a:ea typeface="Amazon Ember" charset="0"/>
                <a:cs typeface="Amazon Ember" charset="0"/>
              </a:rPr>
              <a:t>Write-through mutations with Optimistic UI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C329755-E858-4346-8E2D-E3A63E84D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71" y="4158389"/>
            <a:ext cx="1512794" cy="15127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37B7D6-09D2-7F4C-89D3-A543C9294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43" y="4148305"/>
            <a:ext cx="1502708" cy="15027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619805-67C6-2542-8799-543CE08595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1" y="4286374"/>
            <a:ext cx="1148746" cy="132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1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  <p:bldP spid="19" grpId="0" build="p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4-05665_ReInvent_2018_Template_Dark">
  <a:themeElements>
    <a:clrScheme name="Re:Invent 2018">
      <a:dk1>
        <a:srgbClr val="000000"/>
      </a:dk1>
      <a:lt1>
        <a:srgbClr val="FFFFFF"/>
      </a:lt1>
      <a:dk2>
        <a:srgbClr val="282828"/>
      </a:dk2>
      <a:lt2>
        <a:srgbClr val="D232AA"/>
      </a:lt2>
      <a:accent1>
        <a:srgbClr val="D232AA"/>
      </a:accent1>
      <a:accent2>
        <a:srgbClr val="000AFF"/>
      </a:accent2>
      <a:accent3>
        <a:srgbClr val="8C28FF"/>
      </a:accent3>
      <a:accent4>
        <a:srgbClr val="FF2850"/>
      </a:accent4>
      <a:accent5>
        <a:srgbClr val="FF9900"/>
      </a:accent5>
      <a:accent6>
        <a:srgbClr val="50AA4B"/>
      </a:accent6>
      <a:hlink>
        <a:srgbClr val="2D93AA"/>
      </a:hlink>
      <a:folHlink>
        <a:srgbClr val="2D64AA"/>
      </a:folHlink>
    </a:clrScheme>
    <a:fontScheme name="Re:Invent 2018">
      <a:majorFont>
        <a:latin typeface="Amazon Ember Light"/>
        <a:ea typeface=""/>
        <a:cs typeface=""/>
      </a:majorFont>
      <a:minorFont>
        <a:latin typeface="Amazon Ember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1800"/>
          </a:spcAft>
          <a:defRPr sz="3200" dirty="0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Invent 2018 template_16x9_dark.potx" id="{EDD7248A-08CE-449B-9BF6-1034CD4510F7}" vid="{80F674BF-8759-4B79-BE2E-04E6EDC12E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B0BB5962AB3C45A9A1CE1EC4C4F647" ma:contentTypeVersion="1" ma:contentTypeDescription="Create a new document." ma:contentTypeScope="" ma:versionID="39dd6e28de13981fc99600d481b1de5c">
  <xsd:schema xmlns:xsd="http://www.w3.org/2001/XMLSchema" xmlns:xs="http://www.w3.org/2001/XMLSchema" xmlns:p="http://schemas.microsoft.com/office/2006/metadata/properties" xmlns:ns3="630a2e83-186a-4a0f-ab27-bee8a8096abc" targetNamespace="http://schemas.microsoft.com/office/2006/metadata/properties" ma:root="true" ma:fieldsID="e5a18a002045f9f0e2a3c9cc06ab2675" ns3:_="">
    <xsd:import namespace="630a2e83-186a-4a0f-ab27-bee8a8096abc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a2e83-186a-4a0f-ab27-bee8a8096a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90F116-B58F-4255-B05B-DA3808E0E5C6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30a2e83-186a-4a0f-ab27-bee8a8096abc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2678F0-6EA3-4F58-92F2-E73D80B536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0a2e83-186a-4a0f-ab27-bee8a8096a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4-05665_ReInvent_2018_Template_Dark</Template>
  <TotalTime>9382</TotalTime>
  <Words>1156</Words>
  <Application>Microsoft Macintosh PowerPoint</Application>
  <PresentationFormat>Custom</PresentationFormat>
  <Paragraphs>323</Paragraphs>
  <Slides>45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Amazon Ember</vt:lpstr>
      <vt:lpstr>Amazon Ember Light</vt:lpstr>
      <vt:lpstr>Arial</vt:lpstr>
      <vt:lpstr>Arial Black</vt:lpstr>
      <vt:lpstr>Lucida Console</vt:lpstr>
      <vt:lpstr>Segoe UI</vt:lpstr>
      <vt:lpstr>Wingdings</vt:lpstr>
      <vt:lpstr>4-05665_ReInvent_2018_Template_Dark</vt:lpstr>
      <vt:lpstr>PowerPoint Presentation</vt:lpstr>
      <vt:lpstr>Build a Social News App with Android and AWS</vt:lpstr>
      <vt:lpstr>Agenda</vt:lpstr>
      <vt:lpstr>What are we building – A social news app</vt:lpstr>
      <vt:lpstr>App requirements</vt:lpstr>
      <vt:lpstr>Application architecture</vt:lpstr>
      <vt:lpstr>Cloud architecture</vt:lpstr>
      <vt:lpstr>AWS AppSync</vt:lpstr>
      <vt:lpstr>AWS AppSync</vt:lpstr>
      <vt:lpstr>GraphQL</vt:lpstr>
      <vt:lpstr>Go to the repository</vt:lpstr>
      <vt:lpstr>Cloud architecture</vt:lpstr>
      <vt:lpstr>AWS Amplify CLI</vt:lpstr>
      <vt:lpstr>AWS Amplify CLI</vt:lpstr>
      <vt:lpstr>Cloud architecture</vt:lpstr>
      <vt:lpstr>Cloud architecture</vt:lpstr>
      <vt:lpstr>AWS Amplify CLI</vt:lpstr>
      <vt:lpstr>Sign-in with Amazon Cognito</vt:lpstr>
      <vt:lpstr>Sign-in code</vt:lpstr>
      <vt:lpstr>Cloud architecture</vt:lpstr>
      <vt:lpstr>AWS Amplify CLI</vt:lpstr>
      <vt:lpstr>AWS Mobile SDK for Android</vt:lpstr>
      <vt:lpstr>Query code</vt:lpstr>
      <vt:lpstr>Subscription code</vt:lpstr>
      <vt:lpstr>Cloud architecture</vt:lpstr>
      <vt:lpstr>AWS Amplify CLI</vt:lpstr>
      <vt:lpstr>Analytics</vt:lpstr>
      <vt:lpstr>Analytics code</vt:lpstr>
      <vt:lpstr>Analytics console</vt:lpstr>
      <vt:lpstr>Local architecture</vt:lpstr>
      <vt:lpstr>Application architecture</vt:lpstr>
      <vt:lpstr>Room database</vt:lpstr>
      <vt:lpstr>Room DAO</vt:lpstr>
      <vt:lpstr>Room entity</vt:lpstr>
      <vt:lpstr>Application architecture</vt:lpstr>
      <vt:lpstr>Repository</vt:lpstr>
      <vt:lpstr>Repository</vt:lpstr>
      <vt:lpstr>Application architecture</vt:lpstr>
      <vt:lpstr>View model</vt:lpstr>
      <vt:lpstr>Application architecture</vt:lpstr>
      <vt:lpstr>View</vt:lpstr>
      <vt:lpstr>What we learned today</vt:lpstr>
      <vt:lpstr>What we learned today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&lt;Speech title here&gt;</dc:subject>
  <dc:creator>Microsoft Office User</dc:creator>
  <cp:keywords>ReInvent 2018</cp:keywords>
  <cp:lastModifiedBy>Microsoft Office User</cp:lastModifiedBy>
  <cp:revision>101</cp:revision>
  <dcterms:created xsi:type="dcterms:W3CDTF">2018-10-12T12:03:32Z</dcterms:created>
  <dcterms:modified xsi:type="dcterms:W3CDTF">2018-12-03T21:06:27Z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0x010100A2B0BB5962AB3C45A9A1CE1EC4C4F647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</Properties>
</file>