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5" r:id="rId4"/>
  </p:sldMasterIdLst>
  <p:notesMasterIdLst>
    <p:notesMasterId r:id="rId27"/>
  </p:notesMasterIdLst>
  <p:handoutMasterIdLst>
    <p:handoutMasterId r:id="rId28"/>
  </p:handoutMasterIdLst>
  <p:sldIdLst>
    <p:sldId id="1458" r:id="rId5"/>
    <p:sldId id="1485" r:id="rId6"/>
    <p:sldId id="1461" r:id="rId7"/>
    <p:sldId id="1500" r:id="rId8"/>
    <p:sldId id="1515" r:id="rId9"/>
    <p:sldId id="1516" r:id="rId10"/>
    <p:sldId id="1517" r:id="rId11"/>
    <p:sldId id="1518" r:id="rId12"/>
    <p:sldId id="1501" r:id="rId13"/>
    <p:sldId id="1502" r:id="rId14"/>
    <p:sldId id="1503" r:id="rId15"/>
    <p:sldId id="1504" r:id="rId16"/>
    <p:sldId id="1505" r:id="rId17"/>
    <p:sldId id="1513" r:id="rId18"/>
    <p:sldId id="1512" r:id="rId19"/>
    <p:sldId id="1506" r:id="rId20"/>
    <p:sldId id="1507" r:id="rId21"/>
    <p:sldId id="1508" r:id="rId22"/>
    <p:sldId id="1509" r:id="rId23"/>
    <p:sldId id="1511" r:id="rId24"/>
    <p:sldId id="1519" r:id="rId25"/>
    <p:sldId id="1475" r:id="rId26"/>
  </p:sldIdLst>
  <p:sldSz cx="14630400" cy="8229600"/>
  <p:notesSz cx="6858000" cy="9144000"/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CFF"/>
    <a:srgbClr val="D331AB"/>
    <a:srgbClr val="FF9800"/>
    <a:srgbClr val="5E5E5E"/>
    <a:srgbClr val="D330AA"/>
    <a:srgbClr val="FAEAF6"/>
    <a:srgbClr val="4509EC"/>
    <a:srgbClr val="DE316F"/>
    <a:srgbClr val="3404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86464" autoAdjust="0"/>
  </p:normalViewPr>
  <p:slideViewPr>
    <p:cSldViewPr snapToGrid="0">
      <p:cViewPr varScale="1">
        <p:scale>
          <a:sx n="83" d="100"/>
          <a:sy n="83" d="100"/>
        </p:scale>
        <p:origin x="1384" y="21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ReInvent</a:t>
            </a: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2018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B702-E265-E34A-BDE0-A7FC310AB52F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10/20/18 9:36 AM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97212" rtl="0" eaLnBrk="1" latinLnBrk="0" hangingPunct="1">
      <a:lnSpc>
        <a:spcPct val="90000"/>
      </a:lnSpc>
      <a:spcAft>
        <a:spcPts val="400"/>
      </a:spcAft>
      <a:defRPr sz="1059" kern="1200">
        <a:solidFill>
          <a:schemeClr val="tx1"/>
        </a:solidFill>
        <a:latin typeface="+mj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5AE33-8762-CB48-8069-61FC714534F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10/20/18 9:36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0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7E7D8-EC05-C049-AD69-D5EDEF12D8E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10/20/18 9:36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6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Optimization ML GG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we cannot host complex models in Lambda due to the limitations in the “CONS”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types of models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9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BB4EF-9781-9D45-BBC8-9B5DA8B67DF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10/20/18 9:36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8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first-party algorithms can also be used and exported.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4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10/20/18 9:36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59F925-2352-4891-8D43-6D9E2419D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E005A7-7E65-4756-AF89-359FFFE7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50" y="3571875"/>
            <a:ext cx="4762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11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1C44F60-96AF-4ABC-A435-2C2A133BC1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4017752" cy="1079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9D83BD-CBDA-47B5-82D5-43BD58971F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543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BD08D5-9363-49D4-89A2-50503090D09C}"/>
              </a:ext>
            </a:extLst>
          </p:cNvPr>
          <p:cNvSpPr/>
          <p:nvPr userDrawn="1"/>
        </p:nvSpPr>
        <p:spPr bwMode="white">
          <a:xfrm>
            <a:off x="5397500" y="7437439"/>
            <a:ext cx="2393689" cy="338094"/>
          </a:xfrm>
          <a:prstGeom prst="rect">
            <a:avLst/>
          </a:prstGeom>
          <a:solidFill>
            <a:srgbClr val="28282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2"/>
            <a:ext cx="6260590" cy="16185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9D2916E-6016-4F1A-B09E-321ABAA077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0145711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0172A3F-D37C-4935-8664-1AA9E132A4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</a:t>
            </a:r>
            <a:r>
              <a:rPr lang="en-US" dirty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083C0-33B4-4180-9120-11EA27B97C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4EF9DF8-E8E9-4CAD-A5B5-16FBEC81DD8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3088" y="347413"/>
            <a:ext cx="13987008" cy="1079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9821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0"/>
            <a:ext cx="14630400" cy="82296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62631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9571B55-C11F-4D26-B011-4F09A250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tIns="146304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92D843-89F4-4F98-A23F-83882EAAAF1D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C822435-BAE8-4282-84A4-90191476B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3B8DAA67-CC92-4CF0-9FA5-BD2C6039FC8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E41032-D589-4546-B9F1-22E0581F6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59AB8F-F889-4858-8333-C8736D20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vert="horz" wrap="square" lIns="182880" tIns="146304" rIns="182880" bIns="146304" rtlCol="0" anchor="t" anchorCtr="0">
            <a:spAutoFit/>
          </a:bodyPr>
          <a:lstStyle>
            <a:lvl1pPr>
              <a:defRPr lang="en-US" sz="6000" spc="-118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436F05-F070-4159-B68A-8D29AF290135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87DB9A7-4AB6-49C1-ABE2-766D96966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C31626E3-1E13-4965-B277-26C4DAEDC39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E560A4-56E6-4564-BB52-39283940C7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BCDF69-7CA5-4D61-8B97-90CC34C0A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vert="horz" wrap="square" lIns="182880" tIns="146304" rIns="182880" bIns="146304" rtlCol="0" anchor="t" anchorCtr="0">
            <a:spAutoFit/>
          </a:bodyPr>
          <a:lstStyle>
            <a:lvl1pPr>
              <a:defRPr lang="en-US" sz="6000" spc="-118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Demo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EEF905-FAED-46A8-A897-14D40C217D5A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9E71C6-FF89-42FD-A814-26596712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6DC6AB55-A62E-4AF6-8FBC-8DDB1DDD185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4D5268-C838-44C2-9C15-1EAB18B9AC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1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13768388" cy="4555093"/>
          </a:xfrm>
        </p:spPr>
        <p:txBody>
          <a:bodyPr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A6E440-F5AD-4713-A248-F7D403C95F36}"/>
              </a:ext>
            </a:extLst>
          </p:cNvPr>
          <p:cNvGrpSpPr/>
          <p:nvPr userDrawn="1"/>
        </p:nvGrpSpPr>
        <p:grpSpPr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9E6A2E6-FBB2-4D44-A958-761658355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2E8D635A-51BE-43FE-AC3A-0ACEA658DB8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48AA576-BFFE-49D7-B4C6-27E24E884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umn_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453188" cy="4555093"/>
          </a:xfrm>
        </p:spPr>
        <p:txBody>
          <a:bodyPr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4787" y="1809750"/>
            <a:ext cx="6453188" cy="4555093"/>
          </a:xfrm>
        </p:spPr>
        <p:txBody>
          <a:bodyPr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D68A5-977B-42BF-8013-C0F3710219EA}"/>
              </a:ext>
            </a:extLst>
          </p:cNvPr>
          <p:cNvGrpSpPr/>
          <p:nvPr userDrawn="1"/>
        </p:nvGrpSpPr>
        <p:grpSpPr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8B56DFB-A510-441B-B397-CFFDD1498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F225BAA7-CE09-40D4-9109-8D9045AF7F9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12E46-82F8-43B9-B202-0ACFBA0C2C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2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4DE95-6AD4-49A7-86CE-3AC3090C2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3"/>
            <a:ext cx="12910746" cy="2692450"/>
          </a:xfrm>
        </p:spPr>
        <p:txBody>
          <a:bodyPr lIns="182880"/>
          <a:lstStyle>
            <a:lvl1pPr marL="171450" indent="-171450"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congue 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233160" y="5454968"/>
            <a:ext cx="7001828" cy="572464"/>
          </a:xfrm>
        </p:spPr>
        <p:txBody>
          <a:bodyPr lIns="182880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6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BAB58-2571-40B8-8628-CFDD2F94BF49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7DC354-BF09-43C8-A59E-03EFF04664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2E52A4-CEA4-4CA8-A16A-1D796A239683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652963"/>
            <a:ext cx="10458448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1471315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EC6862C-8F56-4D12-83C8-F11D2E359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1FFAA4BC-39DA-4BA4-A008-EDCAFDC3CD1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60CFB-B237-4314-8C07-652E59D1D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948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3A6C23-27D5-45F9-A468-5103B3360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ED2025C5-771A-446C-A883-53DD533B711E}"/>
              </a:ext>
            </a:extLst>
          </p:cNvPr>
          <p:cNvSpPr/>
          <p:nvPr userDrawn="1"/>
        </p:nvSpPr>
        <p:spPr bwMode="auto">
          <a:xfrm flipH="1">
            <a:off x="10920329" y="6153374"/>
            <a:ext cx="3710070" cy="2076226"/>
          </a:xfrm>
          <a:prstGeom prst="round1Rect">
            <a:avLst>
              <a:gd name="adj" fmla="val 50000"/>
            </a:avLst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7E3236-3BFA-49FE-817B-CDA727884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235192"/>
            <a:ext cx="6130439" cy="1665514"/>
          </a:xfrm>
        </p:spPr>
        <p:txBody>
          <a:bodyPr lIns="182880" tIns="146304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Contact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B8BD6-A711-4A2B-B746-1B6F5FF44CFA}"/>
              </a:ext>
            </a:extLst>
          </p:cNvPr>
          <p:cNvSpPr txBox="1"/>
          <p:nvPr userDrawn="1"/>
        </p:nvSpPr>
        <p:spPr bwMode="white">
          <a:xfrm>
            <a:off x="323086" y="2209619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>
                <a:solidFill>
                  <a:schemeClr val="tx1"/>
                </a:solidFill>
              </a:rPr>
              <a:t>Thank you!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81BD97-AD75-46E6-A0F4-F1BEF481D468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58E6564-0BA6-45FC-BDA8-8ED52BCA9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1F13F489-DE28-4015-B023-1FE3B08CBA8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1C90DF-6F04-46B6-AA74-3B7E21AB6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18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E7A1BE-6151-4169-BEAD-480D26119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4630400" cy="82227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4D48E-3390-4A56-8305-7CE447E7ECA2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Please complete the session survey in the mobile app.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8A35A-F2E6-4A78-9F3F-92AA8F84B9B9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71DF8-4270-4C84-AF76-350B4ED0B6AB}"/>
              </a:ext>
            </a:extLst>
          </p:cNvPr>
          <p:cNvGrpSpPr/>
          <p:nvPr userDrawn="1"/>
        </p:nvGrpSpPr>
        <p:grpSpPr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170C957-BF06-41CE-A0DC-1F76346D8E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EE91716F-2F0B-4C2C-B992-A1ED04DC545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482E19C-1EF8-47E5-889E-5AE7A602EA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065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3114102-4F46-4AD1-981E-6F1F24ED7B9C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352DC03-AC48-45D8-83B4-60ABFF76CA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16E557-B7E8-4B8D-B033-E0FAF7238B69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59209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1" y="4652963"/>
            <a:ext cx="5238749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2225D5F-0ED5-4581-A2C0-55B5A05E2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562600" y="4652963"/>
            <a:ext cx="5219697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2AD16-BB8B-48A2-85E3-C492B3A1B6B7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3EA6A24-B225-466D-B6DD-449439053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EC30BD17-4180-41F0-984D-B4BDF1F008B6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9949FD-1BF1-41F0-98AF-C7194E7F95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6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3837A0-7807-4FF2-9286-D089B2E6AC3B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7655C5-BC04-4234-AF75-2F5081C22B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AD0FF-13E0-4522-832B-8E752B0A747A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59211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0E6E0D-2F6A-4055-A8DD-44FB43AC8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1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538CBB5-A8A5-4137-AFBD-BD452F8E6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914593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A6FFF4-CEA6-4ED4-89EC-2C9819C8C0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505335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9DB38B-A3C0-406E-8E35-CE7B5BBB93CE}"/>
              </a:ext>
            </a:extLst>
          </p:cNvPr>
          <p:cNvGrpSpPr/>
          <p:nvPr userDrawn="1"/>
        </p:nvGrpSpPr>
        <p:grpSpPr bwMode="white">
          <a:xfrm>
            <a:off x="548569" y="7406123"/>
            <a:ext cx="8747832" cy="261106"/>
            <a:chOff x="548569" y="7406123"/>
            <a:chExt cx="8747832" cy="261106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493ED55-A045-4BCA-A464-B14A60D3D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548569" y="7406123"/>
              <a:ext cx="1075500" cy="245214"/>
            </a:xfrm>
            <a:prstGeom prst="rect">
              <a:avLst/>
            </a:prstGeom>
          </p:spPr>
        </p:pic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CEA2FC33-1B60-4952-9513-8096538E4394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5334001" y="7528730"/>
              <a:ext cx="39624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900" b="0" i="0" dirty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rPr>
                <a:t>© 2018, Amazon Web Services, Inc. or its affiliates. All rights reserved.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412F586-2D23-4F5E-A613-0C52B9D424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03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924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8919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746288" indent="-342900">
              <a:buFont typeface="Arial" panose="020B0604020202020204" pitchFamily="34" charset="0"/>
              <a:buChar char="•"/>
              <a:defRPr/>
            </a:lvl2pPr>
            <a:lvl3pPr marL="1015213" indent="-342900">
              <a:buFont typeface="Arial" panose="020B0604020202020204" pitchFamily="34" charset="0"/>
              <a:buChar char="•"/>
              <a:defRPr/>
            </a:lvl3pPr>
            <a:lvl4pPr marL="1284138" indent="-342900">
              <a:buFont typeface="Arial" panose="020B0604020202020204" pitchFamily="34" charset="0"/>
              <a:buChar char="•"/>
              <a:defRPr/>
            </a:lvl4pPr>
            <a:lvl5pPr marL="155306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8651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1834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702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DFC8FA-734E-4738-BE0A-BCDED9314C3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2F7499BE-DEF5-4196-A105-1F5D896515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C35C8-8AD6-4801-B2F3-0237170850E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72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42" r:id="rId7"/>
    <p:sldLayoutId id="2147484416" r:id="rId8"/>
    <p:sldLayoutId id="2147484443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4" r:id="rId15"/>
    <p:sldLayoutId id="2147484427" r:id="rId16"/>
    <p:sldLayoutId id="2147484438" r:id="rId17"/>
    <p:sldLayoutId id="2147484439" r:id="rId18"/>
    <p:sldLayoutId id="2147484431" r:id="rId19"/>
    <p:sldLayoutId id="2147484432" r:id="rId20"/>
    <p:sldLayoutId id="2147484433" r:id="rId21"/>
    <p:sldLayoutId id="2147484434" r:id="rId22"/>
  </p:sldLayoutIdLst>
  <p:transition>
    <p:fade/>
  </p:transition>
  <p:hf sldNum="0" hdr="0" ft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 smtClean="0">
          <a:ln w="3175">
            <a:noFill/>
          </a:ln>
          <a:solidFill>
            <a:schemeClr val="tx1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">
          <p15:clr>
            <a:srgbClr val="5ACBF0"/>
          </p15:clr>
        </p15:guide>
        <p15:guide id="2" pos="204">
          <p15:clr>
            <a:srgbClr val="5ACBF0"/>
          </p15:clr>
        </p15:guide>
        <p15:guide id="3" pos="881">
          <p15:clr>
            <a:srgbClr val="5ACBF0"/>
          </p15:clr>
        </p15:guide>
        <p15:guide id="4" pos="1559">
          <p15:clr>
            <a:srgbClr val="5ACBF0"/>
          </p15:clr>
        </p15:guide>
        <p15:guide id="5" pos="2236">
          <p15:clr>
            <a:srgbClr val="5ACBF0"/>
          </p15:clr>
        </p15:guide>
        <p15:guide id="6" pos="2914">
          <p15:clr>
            <a:srgbClr val="5ACBF0"/>
          </p15:clr>
        </p15:guide>
        <p15:guide id="7" pos="3592">
          <p15:clr>
            <a:srgbClr val="5ACBF0"/>
          </p15:clr>
        </p15:guide>
        <p15:guide id="8" pos="4269">
          <p15:clr>
            <a:srgbClr val="5ACBF0"/>
          </p15:clr>
        </p15:guide>
        <p15:guide id="9" pos="4944">
          <p15:clr>
            <a:srgbClr val="5ACBF0"/>
          </p15:clr>
        </p15:guide>
        <p15:guide id="10" pos="5624">
          <p15:clr>
            <a:srgbClr val="5ACBF0"/>
          </p15:clr>
        </p15:guide>
        <p15:guide id="11" pos="6302">
          <p15:clr>
            <a:srgbClr val="5ACBF0"/>
          </p15:clr>
        </p15:guide>
        <p15:guide id="12" pos="6980">
          <p15:clr>
            <a:srgbClr val="5ACBF0"/>
          </p15:clr>
        </p15:guide>
        <p15:guide id="13" pos="7657">
          <p15:clr>
            <a:srgbClr val="5ACBF0"/>
          </p15:clr>
        </p15:guide>
        <p15:guide id="14" pos="8335">
          <p15:clr>
            <a:srgbClr val="5ACBF0"/>
          </p15:clr>
        </p15:guide>
        <p15:guide id="15" pos="9012">
          <p15:clr>
            <a:srgbClr val="5ACBF0"/>
          </p15:clr>
        </p15:guide>
        <p15:guide id="16" pos="339">
          <p15:clr>
            <a:srgbClr val="C35EA4"/>
          </p15:clr>
        </p15:guide>
        <p15:guide id="17" pos="8877">
          <p15:clr>
            <a:srgbClr val="C35EA4"/>
          </p15:clr>
        </p15:guide>
        <p15:guide id="18" orient="horz" pos="912">
          <p15:clr>
            <a:srgbClr val="5ACBF0"/>
          </p15:clr>
        </p15:guide>
        <p15:guide id="19" orient="horz" pos="1575">
          <p15:clr>
            <a:srgbClr val="5ACBF0"/>
          </p15:clr>
        </p15:guide>
        <p15:guide id="20" orient="horz" pos="2253">
          <p15:clr>
            <a:srgbClr val="5ACBF0"/>
          </p15:clr>
        </p15:guide>
        <p15:guide id="21" orient="horz" pos="2931">
          <p15:clr>
            <a:srgbClr val="5ACBF0"/>
          </p15:clr>
        </p15:guide>
        <p15:guide id="22" orient="horz" pos="3600" userDrawn="1">
          <p15:clr>
            <a:srgbClr val="5ACBF0"/>
          </p15:clr>
        </p15:guide>
        <p15:guide id="23" orient="horz" pos="4286">
          <p15:clr>
            <a:srgbClr val="5ACBF0"/>
          </p15:clr>
        </p15:guide>
        <p15:guide id="24" orient="horz" pos="4964">
          <p15:clr>
            <a:srgbClr val="5ACBF0"/>
          </p15:clr>
        </p15:guide>
        <p15:guide id="25" orient="horz" pos="355">
          <p15:clr>
            <a:srgbClr val="C35EA4"/>
          </p15:clr>
        </p15:guide>
        <p15:guide id="26" orient="horz" pos="4829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15.png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image" Target="../media/image25.emf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/sms+spam+collection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cloud9/latest/user-guide/welcome.html" TargetMode="External"/><Relationship Id="rId2" Type="http://schemas.openxmlformats.org/officeDocument/2006/relationships/hyperlink" Target="https://docs.aws.amazon.com/sagemaker/latest/dg/API_ModelArtifact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aws.amazon.com/lambda/latest/dg/lambda-python-how-to-create-deployment-package.html" TargetMode="External"/><Relationship Id="rId5" Type="http://schemas.openxmlformats.org/officeDocument/2006/relationships/hyperlink" Target="https://github.com/diegonat/lambdamxnet" TargetMode="External"/><Relationship Id="rId4" Type="http://schemas.openxmlformats.org/officeDocument/2006/relationships/hyperlink" Target="https://docs.aws.amazon.com/AWSEC2/latest/UserGuide/EC2_GetStarted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38872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E2D400-11C1-A042-842E-803D9B88D506}"/>
              </a:ext>
            </a:extLst>
          </p:cNvPr>
          <p:cNvSpPr/>
          <p:nvPr/>
        </p:nvSpPr>
        <p:spPr>
          <a:xfrm>
            <a:off x="424969" y="2113235"/>
            <a:ext cx="13780462" cy="405446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64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62542-5D25-4648-AB2A-785C66D1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SAGEMAKER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E1F93F6-68B9-D64A-80CF-E8AA35922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21" y="1573547"/>
            <a:ext cx="543742" cy="7201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754FD7-7B0D-3A41-9213-9CAE0268D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7" y="5994962"/>
            <a:ext cx="702346" cy="7442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FC5776-6769-D248-B10B-46D15A1E5D13}"/>
              </a:ext>
            </a:extLst>
          </p:cNvPr>
          <p:cNvSpPr txBox="1"/>
          <p:nvPr/>
        </p:nvSpPr>
        <p:spPr>
          <a:xfrm>
            <a:off x="11054269" y="1626042"/>
            <a:ext cx="284404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i="1" dirty="0">
                <a:solidFill>
                  <a:srgbClr val="FF96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End-to-end encryption with KMS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08690A-4D56-6C47-AC52-2919410DD82F}"/>
              </a:ext>
            </a:extLst>
          </p:cNvPr>
          <p:cNvSpPr txBox="1"/>
          <p:nvPr/>
        </p:nvSpPr>
        <p:spPr>
          <a:xfrm>
            <a:off x="874283" y="6335690"/>
            <a:ext cx="216277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i="1" dirty="0">
                <a:solidFill>
                  <a:srgbClr val="FF96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End-to-end VPC support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FD9921-FA9D-824B-AE00-85EA980BC46E}"/>
              </a:ext>
            </a:extLst>
          </p:cNvPr>
          <p:cNvSpPr txBox="1"/>
          <p:nvPr/>
        </p:nvSpPr>
        <p:spPr>
          <a:xfrm>
            <a:off x="424970" y="1672560"/>
            <a:ext cx="293221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i="1" dirty="0">
                <a:solidFill>
                  <a:srgbClr val="FF96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Compliance and audit capabilities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D90BC3-7691-2A41-853D-DF1CF8966206}"/>
              </a:ext>
            </a:extLst>
          </p:cNvPr>
          <p:cNvSpPr txBox="1"/>
          <p:nvPr/>
        </p:nvSpPr>
        <p:spPr>
          <a:xfrm>
            <a:off x="9492910" y="6308808"/>
            <a:ext cx="44518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i="1" dirty="0">
                <a:solidFill>
                  <a:srgbClr val="FF96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Metadata and experiment management capabilities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1088BD-B16E-9D47-AAD0-CFFEF1C3D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32" y="1490391"/>
            <a:ext cx="780882" cy="6497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36E1E77-DAFC-BC44-9CA4-2B68E247C655}"/>
              </a:ext>
            </a:extLst>
          </p:cNvPr>
          <p:cNvSpPr txBox="1"/>
          <p:nvPr/>
        </p:nvSpPr>
        <p:spPr>
          <a:xfrm>
            <a:off x="6404231" y="1626042"/>
            <a:ext cx="130356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i="1" dirty="0">
                <a:solidFill>
                  <a:srgbClr val="FF96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Pay as you go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6FD8C8-5472-CD4F-BC6F-9B67BA722CAF}"/>
              </a:ext>
            </a:extLst>
          </p:cNvPr>
          <p:cNvGrpSpPr/>
          <p:nvPr/>
        </p:nvGrpSpPr>
        <p:grpSpPr>
          <a:xfrm>
            <a:off x="662013" y="2705036"/>
            <a:ext cx="13306375" cy="2819528"/>
            <a:chOff x="728407" y="2882210"/>
            <a:chExt cx="13306375" cy="28195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97D14-7A77-614A-85E7-A71B2EAC5428}"/>
                </a:ext>
              </a:extLst>
            </p:cNvPr>
            <p:cNvSpPr/>
            <p:nvPr/>
          </p:nvSpPr>
          <p:spPr>
            <a:xfrm>
              <a:off x="10433222" y="2973575"/>
              <a:ext cx="3601560" cy="2636798"/>
            </a:xfrm>
            <a:prstGeom prst="rect">
              <a:avLst/>
            </a:prstGeom>
            <a:solidFill>
              <a:srgbClr val="656CFF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41A121-4B9F-1045-A8DB-F929646AFB08}"/>
                </a:ext>
              </a:extLst>
            </p:cNvPr>
            <p:cNvSpPr/>
            <p:nvPr/>
          </p:nvSpPr>
          <p:spPr>
            <a:xfrm>
              <a:off x="5496732" y="2973575"/>
              <a:ext cx="3601560" cy="2636798"/>
            </a:xfrm>
            <a:prstGeom prst="rect">
              <a:avLst/>
            </a:prstGeom>
            <a:solidFill>
              <a:srgbClr val="D331AB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46F92-0DE3-3A4E-B191-28986B633C07}"/>
                </a:ext>
              </a:extLst>
            </p:cNvPr>
            <p:cNvSpPr/>
            <p:nvPr/>
          </p:nvSpPr>
          <p:spPr>
            <a:xfrm>
              <a:off x="728407" y="2973575"/>
              <a:ext cx="3601560" cy="2636798"/>
            </a:xfrm>
            <a:prstGeom prst="rect">
              <a:avLst/>
            </a:prstGeom>
            <a:solidFill>
              <a:srgbClr val="5E5E5E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19F8CE-702F-F646-B5F7-EC5379A40572}"/>
                </a:ext>
              </a:extLst>
            </p:cNvPr>
            <p:cNvSpPr/>
            <p:nvPr/>
          </p:nvSpPr>
          <p:spPr>
            <a:xfrm>
              <a:off x="12231367" y="4683328"/>
              <a:ext cx="1798987" cy="667106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Fully managed hosting </a:t>
              </a:r>
              <a:r>
                <a:rPr lang="en-US" sz="1245" spc="107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with auto-scaling</a:t>
              </a:r>
              <a:endParaRPr lang="en-US" sz="1245" spc="107" dirty="0">
                <a:solidFill>
                  <a:srgbClr val="FFFFFF"/>
                </a:solidFill>
                <a:latin typeface="Amazon Ember" charset="0"/>
                <a:ea typeface="Amazon Ember" charset="0"/>
                <a:cs typeface="Amazon Ember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4B445F-36F5-EC48-9808-ED80467987CF}"/>
                </a:ext>
              </a:extLst>
            </p:cNvPr>
            <p:cNvSpPr/>
            <p:nvPr/>
          </p:nvSpPr>
          <p:spPr>
            <a:xfrm>
              <a:off x="10549700" y="4779125"/>
              <a:ext cx="1554430" cy="475515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One-click </a:t>
              </a:r>
            </a:p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deployment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D3C769-2CCE-4B44-BC8F-7BD009BFA5D8}"/>
                </a:ext>
              </a:extLst>
            </p:cNvPr>
            <p:cNvSpPr/>
            <p:nvPr/>
          </p:nvSpPr>
          <p:spPr>
            <a:xfrm>
              <a:off x="785076" y="4559935"/>
              <a:ext cx="1745256" cy="6671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Pre-built notebooks for common problems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BB4B10-3786-2A48-B33A-95BEEE19652F}"/>
                </a:ext>
              </a:extLst>
            </p:cNvPr>
            <p:cNvSpPr/>
            <p:nvPr/>
          </p:nvSpPr>
          <p:spPr>
            <a:xfrm>
              <a:off x="2712941" y="4655705"/>
              <a:ext cx="1466269" cy="6671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Built-in, high performance algorithms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AF1B6A-2A19-AB46-831E-2253E5D1840B}"/>
                </a:ext>
              </a:extLst>
            </p:cNvPr>
            <p:cNvSpPr/>
            <p:nvPr/>
          </p:nvSpPr>
          <p:spPr>
            <a:xfrm>
              <a:off x="5628751" y="4779125"/>
              <a:ext cx="1554430" cy="475515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One-click </a:t>
              </a:r>
            </a:p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training</a:t>
              </a:r>
            </a:p>
          </p:txBody>
        </p:sp>
        <p:sp>
          <p:nvSpPr>
            <p:cNvPr id="8" name="Fulfilment &amp;…">
              <a:extLst>
                <a:ext uri="{FF2B5EF4-FFF2-40B4-BE49-F238E27FC236}">
                  <a16:creationId xmlns:a16="http://schemas.microsoft.com/office/drawing/2014/main" id="{ECB5DFA5-D563-604D-B5A6-C360BF54C9FA}"/>
                </a:ext>
              </a:extLst>
            </p:cNvPr>
            <p:cNvSpPr txBox="1"/>
            <p:nvPr/>
          </p:nvSpPr>
          <p:spPr>
            <a:xfrm>
              <a:off x="2504020" y="3251529"/>
              <a:ext cx="812018" cy="24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BUILD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780307-5299-5E40-9305-ED3A8A86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5303" y="4099772"/>
              <a:ext cx="496712" cy="214286"/>
            </a:xfrm>
            <a:prstGeom prst="rect">
              <a:avLst/>
            </a:prstGeom>
          </p:spPr>
        </p:pic>
        <p:sp>
          <p:nvSpPr>
            <p:cNvPr id="10" name="Fulfilment &amp;…">
              <a:extLst>
                <a:ext uri="{FF2B5EF4-FFF2-40B4-BE49-F238E27FC236}">
                  <a16:creationId xmlns:a16="http://schemas.microsoft.com/office/drawing/2014/main" id="{D993F696-2C67-7E44-B2B3-CE54A6806846}"/>
                </a:ext>
              </a:extLst>
            </p:cNvPr>
            <p:cNvSpPr txBox="1"/>
            <p:nvPr/>
          </p:nvSpPr>
          <p:spPr>
            <a:xfrm>
              <a:off x="6859561" y="3251529"/>
              <a:ext cx="1646126" cy="24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TRAIN &amp; TUNE</a:t>
              </a:r>
            </a:p>
          </p:txBody>
        </p:sp>
        <p:sp>
          <p:nvSpPr>
            <p:cNvPr id="11" name="Fulfilment &amp;…">
              <a:extLst>
                <a:ext uri="{FF2B5EF4-FFF2-40B4-BE49-F238E27FC236}">
                  <a16:creationId xmlns:a16="http://schemas.microsoft.com/office/drawing/2014/main" id="{1D50C3A5-631F-DE4D-B7BB-81EB757B11B7}"/>
                </a:ext>
              </a:extLst>
            </p:cNvPr>
            <p:cNvSpPr txBox="1"/>
            <p:nvPr/>
          </p:nvSpPr>
          <p:spPr>
            <a:xfrm>
              <a:off x="12013426" y="3251529"/>
              <a:ext cx="1028322" cy="24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DEPLOY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F3EFFF-481D-694C-8CEF-578D3ED1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7431" y="4099772"/>
              <a:ext cx="496712" cy="2142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A02586-7FD9-6840-A466-5480872D6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830" y="4102918"/>
              <a:ext cx="285749" cy="3848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124B51-0CAD-AE4A-8FBF-C2424B12C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769" y="4141183"/>
              <a:ext cx="346622" cy="3466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A8D0CD-424F-E845-880A-D6D34057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68886" y="3963855"/>
              <a:ext cx="523950" cy="5239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1C0E43-198B-2E44-8D09-0647A7CD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92380" y="4024533"/>
              <a:ext cx="507394" cy="4632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D32A85-CBB1-E140-BEA7-A9861EEA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5022" y="4045279"/>
              <a:ext cx="401885" cy="4425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BB06F6-BB02-7647-A0DF-02636120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76662" y="4024971"/>
              <a:ext cx="500507" cy="4628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501AE-9AE2-7D4D-9178-E04F522B9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505" y="3181320"/>
              <a:ext cx="643688" cy="3823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0C5283-7777-114C-87EA-48581B53D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539" y="3129957"/>
              <a:ext cx="485067" cy="48506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880507-47AB-0740-A5B5-EEACADDAE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484" y="3130683"/>
              <a:ext cx="422523" cy="48361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128739-3742-B04B-9B27-F97493A35E00}"/>
                </a:ext>
              </a:extLst>
            </p:cNvPr>
            <p:cNvSpPr/>
            <p:nvPr/>
          </p:nvSpPr>
          <p:spPr>
            <a:xfrm>
              <a:off x="5371939" y="2882210"/>
              <a:ext cx="3851147" cy="2819528"/>
            </a:xfrm>
            <a:prstGeom prst="rect">
              <a:avLst/>
            </a:prstGeom>
            <a:noFill/>
            <a:ln w="25400">
              <a:solidFill>
                <a:srgbClr val="FF96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BE153-6D69-6241-B531-344B8E6DBC44}"/>
                </a:ext>
              </a:extLst>
            </p:cNvPr>
            <p:cNvSpPr/>
            <p:nvPr/>
          </p:nvSpPr>
          <p:spPr>
            <a:xfrm>
              <a:off x="7143593" y="4779125"/>
              <a:ext cx="1826970" cy="475515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 defTabSz="1097280"/>
              <a:r>
                <a:rPr lang="en-US" sz="1245" spc="107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Hyperparameter optimization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5317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8920-FF4E-514E-8B28-FD5AF994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INFERENCES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80798C-74FB-2841-8C42-50B48B92A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17865"/>
              </p:ext>
            </p:extLst>
          </p:nvPr>
        </p:nvGraphicFramePr>
        <p:xfrm>
          <a:off x="539554" y="1794122"/>
          <a:ext cx="13554075" cy="474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390">
                  <a:extLst>
                    <a:ext uri="{9D8B030D-6E8A-4147-A177-3AD203B41FA5}">
                      <a16:colId xmlns:a16="http://schemas.microsoft.com/office/drawing/2014/main" val="3005986539"/>
                    </a:ext>
                  </a:extLst>
                </a:gridCol>
                <a:gridCol w="4771696">
                  <a:extLst>
                    <a:ext uri="{9D8B030D-6E8A-4147-A177-3AD203B41FA5}">
                      <a16:colId xmlns:a16="http://schemas.microsoft.com/office/drawing/2014/main" val="62459987"/>
                    </a:ext>
                  </a:extLst>
                </a:gridCol>
                <a:gridCol w="4695989">
                  <a:extLst>
                    <a:ext uri="{9D8B030D-6E8A-4147-A177-3AD203B41FA5}">
                      <a16:colId xmlns:a16="http://schemas.microsoft.com/office/drawing/2014/main" val="4041369776"/>
                    </a:ext>
                  </a:extLst>
                </a:gridCol>
              </a:tblGrid>
              <a:tr h="723802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Amazon </a:t>
                      </a:r>
                      <a:r>
                        <a:rPr lang="en-US" sz="2000" b="0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SageMaker</a:t>
                      </a:r>
                      <a:r>
                        <a:rPr lang="en-US" sz="20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Deployment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AWS Lambda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5043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Real-time Sync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 managed real-time inference cluster</a:t>
                      </a:r>
                      <a:endParaRPr lang="en-US" sz="2800" dirty="0"/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On-demand request-based model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8326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Real-time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Async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Amazon Kinesis and AWS Lambda to invoke the real-time inference endpoint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278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Amazon Kinesis and AWS Lambda to host the model and execute inferences in Lambda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0187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Batch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Use batch transform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Need to implement batch processing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2511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Edge 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GreenGrass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 built-in AWS Greengrass model hosting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Deploy a Lambda function on AWS Greengrass to execute inferences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7962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FB54-16DA-6B40-9AF8-9C2D066A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AWS LAMBDA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9BF40-2B60-E04B-99EB-477C29B04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95397"/>
              </p:ext>
            </p:extLst>
          </p:nvPr>
        </p:nvGraphicFramePr>
        <p:xfrm>
          <a:off x="646254" y="1614901"/>
          <a:ext cx="6393373" cy="51434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93373">
                  <a:extLst>
                    <a:ext uri="{9D8B030D-6E8A-4147-A177-3AD203B41FA5}">
                      <a16:colId xmlns:a16="http://schemas.microsoft.com/office/drawing/2014/main" val="62459987"/>
                    </a:ext>
                  </a:extLst>
                </a:gridCol>
              </a:tblGrid>
              <a:tr h="723802">
                <a:tc>
                  <a:txBody>
                    <a:bodyPr/>
                    <a:lstStyle/>
                    <a:p>
                      <a:r>
                        <a:rPr lang="en-US" sz="2000" kern="1200" dirty="0"/>
                        <a:t>PROS</a:t>
                      </a:r>
                      <a:endParaRPr lang="en-US" sz="2000" b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17362504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Develop Modern Applications serverless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469832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Charged per request and execution duration 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1151277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Effortless</a:t>
                      </a:r>
                      <a:r>
                        <a:rPr lang="it-IT" sz="1600" dirty="0"/>
                        <a:t>, </a:t>
                      </a:r>
                      <a:r>
                        <a:rPr lang="it-IT" sz="1600" dirty="0" err="1"/>
                        <a:t>limitless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scalability</a:t>
                      </a:r>
                      <a:r>
                        <a:rPr lang="it-IT" sz="1600" dirty="0"/>
                        <a:t>, high </a:t>
                      </a:r>
                      <a:r>
                        <a:rPr lang="it-IT" sz="1600" dirty="0" err="1"/>
                        <a:t>availability</a:t>
                      </a:r>
                      <a:r>
                        <a:rPr lang="it-IT" sz="1600" dirty="0"/>
                        <a:t>, fault </a:t>
                      </a:r>
                      <a:r>
                        <a:rPr lang="it-IT" sz="1600" dirty="0" err="1"/>
                        <a:t>tolerance</a:t>
                      </a:r>
                      <a:r>
                        <a:rPr lang="it-IT" sz="1600" dirty="0"/>
                        <a:t>, etc.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5715427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Lower the </a:t>
                      </a:r>
                      <a:r>
                        <a:rPr lang="it-IT" sz="1600" dirty="0" err="1"/>
                        <a:t>cost</a:t>
                      </a:r>
                      <a:r>
                        <a:rPr lang="it-IT" sz="1600" dirty="0"/>
                        <a:t> of </a:t>
                      </a:r>
                      <a:r>
                        <a:rPr lang="it-IT" sz="1600" dirty="0" err="1"/>
                        <a:t>inferences</a:t>
                      </a:r>
                      <a:endParaRPr lang="it-IT" sz="1600" dirty="0"/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447497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No infrastructure to maintain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38027396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1 million free executions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3535743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Event-based model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371124208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1600" kern="1200" dirty="0"/>
                        <a:t>Example: 100M requests for about $54/month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4429018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9EA56-3C9F-134C-AA55-E8EFD1E12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92458"/>
              </p:ext>
            </p:extLst>
          </p:nvPr>
        </p:nvGraphicFramePr>
        <p:xfrm>
          <a:off x="7600287" y="1614901"/>
          <a:ext cx="6393373" cy="517388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393373">
                  <a:extLst>
                    <a:ext uri="{9D8B030D-6E8A-4147-A177-3AD203B41FA5}">
                      <a16:colId xmlns:a16="http://schemas.microsoft.com/office/drawing/2014/main" val="62459987"/>
                    </a:ext>
                  </a:extLst>
                </a:gridCol>
              </a:tblGrid>
              <a:tr h="723802">
                <a:tc>
                  <a:txBody>
                    <a:bodyPr/>
                    <a:lstStyle/>
                    <a:p>
                      <a:r>
                        <a:rPr lang="en-US" sz="2000" kern="1200" dirty="0"/>
                        <a:t>CONS</a:t>
                      </a:r>
                      <a:endParaRPr lang="en-US" sz="2000" b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17362504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GPU </a:t>
                      </a:r>
                      <a:r>
                        <a:rPr lang="it-IT" sz="1600" dirty="0" err="1"/>
                        <a:t>not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yet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available</a:t>
                      </a:r>
                      <a:endParaRPr lang="it-IT" sz="1600" dirty="0"/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469832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512 MB /</a:t>
                      </a:r>
                      <a:r>
                        <a:rPr lang="en-US" sz="1600" dirty="0" err="1"/>
                        <a:t>tmp</a:t>
                      </a:r>
                      <a:r>
                        <a:rPr lang="en-US" sz="1600" dirty="0"/>
                        <a:t> limit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1151277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250 MB </a:t>
                      </a:r>
                      <a:r>
                        <a:rPr lang="it-IT" sz="1600" dirty="0" err="1"/>
                        <a:t>limit</a:t>
                      </a:r>
                      <a:r>
                        <a:rPr lang="it-IT" sz="1600" dirty="0"/>
                        <a:t> for </a:t>
                      </a:r>
                      <a:r>
                        <a:rPr lang="it-IT" sz="1600" dirty="0" err="1"/>
                        <a:t>uncompressed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size</a:t>
                      </a:r>
                      <a:r>
                        <a:rPr lang="it-IT" sz="1600" dirty="0"/>
                        <a:t> of code/</a:t>
                      </a:r>
                      <a:r>
                        <a:rPr lang="it-IT" sz="1600" dirty="0" err="1"/>
                        <a:t>dependencies</a:t>
                      </a:r>
                      <a:endParaRPr lang="it-IT" sz="1600" dirty="0"/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5715427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dirty="0" err="1"/>
                        <a:t>Need</a:t>
                      </a:r>
                      <a:r>
                        <a:rPr lang="it-IT" sz="1600" dirty="0"/>
                        <a:t> to create </a:t>
                      </a:r>
                      <a:r>
                        <a:rPr lang="it-IT" sz="1600" dirty="0" err="1"/>
                        <a:t>your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deployment</a:t>
                      </a:r>
                      <a:r>
                        <a:rPr lang="it-IT" sz="1600" dirty="0"/>
                        <a:t> package and pipeline to </a:t>
                      </a:r>
                      <a:r>
                        <a:rPr lang="it-IT" sz="1600" dirty="0" err="1"/>
                        <a:t>automate</a:t>
                      </a:r>
                      <a:r>
                        <a:rPr lang="it-IT" sz="1600" dirty="0"/>
                        <a:t> the </a:t>
                      </a:r>
                      <a:r>
                        <a:rPr lang="it-IT" sz="1600" dirty="0" err="1"/>
                        <a:t>process</a:t>
                      </a:r>
                      <a:endParaRPr lang="it-IT" sz="1600" dirty="0"/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6447497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dirty="0" err="1"/>
                        <a:t>Cold</a:t>
                      </a:r>
                      <a:r>
                        <a:rPr lang="it-IT" sz="1600" dirty="0"/>
                        <a:t> start (~5s TF, ~2s </a:t>
                      </a:r>
                      <a:r>
                        <a:rPr lang="it-IT" sz="1600" dirty="0" err="1"/>
                        <a:t>MXNet</a:t>
                      </a:r>
                      <a:r>
                        <a:rPr lang="it-IT" sz="1600" dirty="0"/>
                        <a:t>)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38027396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dirty="0" err="1"/>
                        <a:t>Infrastructure</a:t>
                      </a:r>
                      <a:r>
                        <a:rPr lang="it-IT" sz="1600" dirty="0"/>
                        <a:t> to </a:t>
                      </a:r>
                      <a:r>
                        <a:rPr lang="it-IT" sz="1600" dirty="0" err="1"/>
                        <a:t>mantain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if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not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using</a:t>
                      </a:r>
                      <a:r>
                        <a:rPr lang="it-IT" sz="1600" dirty="0"/>
                        <a:t> Amazon </a:t>
                      </a:r>
                      <a:r>
                        <a:rPr lang="it-IT" sz="1600" dirty="0" err="1"/>
                        <a:t>SageMaker</a:t>
                      </a:r>
                      <a:r>
                        <a:rPr lang="it-IT" sz="1600" dirty="0"/>
                        <a:t> for training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23535743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Need to include and manage all dependencies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371124208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create your own API for serving</a:t>
                      </a: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val="44290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663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6709-A3E6-5644-9714-5ADB92DE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SAGEMAKER vs AWS LAMBDA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EA64C8-ACF4-634D-939F-AA5318453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29087"/>
              </p:ext>
            </p:extLst>
          </p:nvPr>
        </p:nvGraphicFramePr>
        <p:xfrm>
          <a:off x="539554" y="1693914"/>
          <a:ext cx="13554075" cy="520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390">
                  <a:extLst>
                    <a:ext uri="{9D8B030D-6E8A-4147-A177-3AD203B41FA5}">
                      <a16:colId xmlns:a16="http://schemas.microsoft.com/office/drawing/2014/main" val="3005986539"/>
                    </a:ext>
                  </a:extLst>
                </a:gridCol>
                <a:gridCol w="4771696">
                  <a:extLst>
                    <a:ext uri="{9D8B030D-6E8A-4147-A177-3AD203B41FA5}">
                      <a16:colId xmlns:a16="http://schemas.microsoft.com/office/drawing/2014/main" val="62459987"/>
                    </a:ext>
                  </a:extLst>
                </a:gridCol>
                <a:gridCol w="4695989">
                  <a:extLst>
                    <a:ext uri="{9D8B030D-6E8A-4147-A177-3AD203B41FA5}">
                      <a16:colId xmlns:a16="http://schemas.microsoft.com/office/drawing/2014/main" val="4041369776"/>
                    </a:ext>
                  </a:extLst>
                </a:gridCol>
              </a:tblGrid>
              <a:tr h="723802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Amazon </a:t>
                      </a:r>
                      <a:r>
                        <a:rPr lang="en-US" sz="2000" b="0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SageMaker</a:t>
                      </a:r>
                      <a:r>
                        <a:rPr lang="en-US" sz="20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Deployment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AWS Lambda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5043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Workload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Well suited for constant and predictable workloads, with regular and frequent traffic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Well suited for variable or unpredictable workloads, with intermittent and spiky traffic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832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Scaling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Configure auto-scaling on the real-time endpoint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278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 scaling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018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Hardware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GPU and CPU instances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CPU only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328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Model architecture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Any complexity [CNNs, RNNs, etc.]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Simple models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5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A/B Testing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599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Deployment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Fast, one-click deployment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 to build package and create inference API from scratch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828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Monitoring and Debugging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Amazon CloudWatch / CloudWatch Logs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Amazon CloudWatch / CloudWatch Logs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4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521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356005-433A-3E4E-8D03-911DB371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232" y="3611939"/>
            <a:ext cx="8957936" cy="1005722"/>
          </a:xfrm>
        </p:spPr>
        <p:txBody>
          <a:bodyPr/>
          <a:lstStyle/>
          <a:p>
            <a:pPr algn="ctr"/>
            <a:r>
              <a:rPr lang="en-US" dirty="0"/>
              <a:t>IT’S A MATTER OF CHOICE</a:t>
            </a:r>
          </a:p>
        </p:txBody>
      </p:sp>
    </p:spTree>
    <p:extLst>
      <p:ext uri="{BB962C8B-B14F-4D97-AF65-F5344CB8AC3E}">
        <p14:creationId xmlns:p14="http://schemas.microsoft.com/office/powerpoint/2010/main" val="33158042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20572"/>
            <a:ext cx="13438645" cy="2788456"/>
          </a:xfrm>
        </p:spPr>
        <p:txBody>
          <a:bodyPr/>
          <a:lstStyle/>
          <a:p>
            <a:r>
              <a:rPr lang="en-US" dirty="0"/>
              <a:t>OUR GOAL FOR TODAY</a:t>
            </a:r>
            <a:br>
              <a:rPr lang="en-US" dirty="0"/>
            </a:br>
            <a:r>
              <a:rPr lang="en-US" dirty="0"/>
              <a:t>Build, Train and Deploy a SMS spam filter model</a:t>
            </a:r>
          </a:p>
        </p:txBody>
      </p:sp>
    </p:spTree>
    <p:extLst>
      <p:ext uri="{BB962C8B-B14F-4D97-AF65-F5344CB8AC3E}">
        <p14:creationId xmlns:p14="http://schemas.microsoft.com/office/powerpoint/2010/main" val="23524155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6542FE-94DB-4043-A332-79AC8008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B5F68-F03A-7F40-9239-299808C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9" y="2404043"/>
            <a:ext cx="13984225" cy="1889748"/>
          </a:xfrm>
        </p:spPr>
        <p:txBody>
          <a:bodyPr/>
          <a:lstStyle/>
          <a:p>
            <a:r>
              <a:rPr lang="en-US" dirty="0"/>
              <a:t>SMS Spam Collection Data Set</a:t>
            </a:r>
          </a:p>
          <a:p>
            <a:pPr marL="860588" lvl="1" indent="-457200">
              <a:buFont typeface="Arial" panose="020B0604020202020204" pitchFamily="34" charset="0"/>
              <a:buChar char="•"/>
            </a:pPr>
            <a:r>
              <a:rPr lang="en-US" dirty="0"/>
              <a:t>A public set of 5574 SMS labeled messages that have been collected for mobile phone spam research</a:t>
            </a:r>
          </a:p>
          <a:p>
            <a:pPr marL="860588" lvl="1" indent="-457200">
              <a:buFont typeface="Arial" panose="020B0604020202020204" pitchFamily="34" charset="0"/>
              <a:buChar char="•"/>
            </a:pPr>
            <a:r>
              <a:rPr lang="en-US" dirty="0"/>
              <a:t>747 SPAM, 4827 non SPAM</a:t>
            </a:r>
          </a:p>
        </p:txBody>
      </p:sp>
      <p:pic>
        <p:nvPicPr>
          <p:cNvPr id="5" name="Picture 4" descr="https://archive.ics.uci.edu/ml/assets/logo.gif">
            <a:extLst>
              <a:ext uri="{FF2B5EF4-FFF2-40B4-BE49-F238E27FC236}">
                <a16:creationId xmlns:a16="http://schemas.microsoft.com/office/drawing/2014/main" id="{D8A1B7C8-C72D-994A-9164-3DA0211C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6" y="1414485"/>
            <a:ext cx="2455271" cy="7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57F2AF-96E8-664B-A410-C9C7D5FB9CA5}"/>
              </a:ext>
            </a:extLst>
          </p:cNvPr>
          <p:cNvSpPr/>
          <p:nvPr/>
        </p:nvSpPr>
        <p:spPr>
          <a:xfrm>
            <a:off x="3295040" y="1601781"/>
            <a:ext cx="7828767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https://archive.ics.uci.edu/ml/datasets/sms+spam+collection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49B3F4-254E-EE49-B700-2CA0A800E762}"/>
              </a:ext>
            </a:extLst>
          </p:cNvPr>
          <p:cNvSpPr txBox="1">
            <a:spLocks/>
          </p:cNvSpPr>
          <p:nvPr/>
        </p:nvSpPr>
        <p:spPr>
          <a:xfrm>
            <a:off x="701611" y="4469155"/>
            <a:ext cx="13227178" cy="275152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sp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Lucida Console" panose="020B0609040504020204" pitchFamily="49" charset="0"/>
              </a:rPr>
              <a:t>ham	Go until </a:t>
            </a:r>
            <a:r>
              <a:rPr lang="en-US" sz="1600" dirty="0" err="1">
                <a:latin typeface="Lucida Console" panose="020B0609040504020204" pitchFamily="49" charset="0"/>
              </a:rPr>
              <a:t>jurong</a:t>
            </a:r>
            <a:r>
              <a:rPr lang="en-US" sz="1600" dirty="0">
                <a:latin typeface="Lucida Console" panose="020B0609040504020204" pitchFamily="49" charset="0"/>
              </a:rPr>
              <a:t> point, crazy.. Available only in </a:t>
            </a:r>
            <a:r>
              <a:rPr lang="en-US" sz="1600" dirty="0" err="1">
                <a:latin typeface="Lucida Console" panose="020B0609040504020204" pitchFamily="49" charset="0"/>
              </a:rPr>
              <a:t>bugis</a:t>
            </a:r>
            <a:r>
              <a:rPr lang="en-US" sz="1600" dirty="0">
                <a:latin typeface="Lucida Console" panose="020B0609040504020204" pitchFamily="49" charset="0"/>
              </a:rPr>
              <a:t> n great world la e buffet... Cine there got amore wat...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ham	Ok lar... Joking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wif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u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oni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...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spam	Free entry in 2 a </a:t>
            </a:r>
            <a:r>
              <a:rPr lang="en-US" sz="1600" dirty="0" err="1">
                <a:latin typeface="Lucida Console" panose="020B0609040504020204" pitchFamily="49" charset="0"/>
              </a:rPr>
              <a:t>wkly</a:t>
            </a:r>
            <a:r>
              <a:rPr lang="en-US" sz="1600" dirty="0">
                <a:latin typeface="Lucida Console" panose="020B0609040504020204" pitchFamily="49" charset="0"/>
              </a:rPr>
              <a:t> comp to win FA Cup final </a:t>
            </a:r>
            <a:r>
              <a:rPr lang="en-US" sz="1600" dirty="0" err="1">
                <a:latin typeface="Lucida Console" panose="020B0609040504020204" pitchFamily="49" charset="0"/>
              </a:rPr>
              <a:t>tkts</a:t>
            </a:r>
            <a:r>
              <a:rPr lang="en-US" sz="1600" dirty="0">
                <a:latin typeface="Lucida Console" panose="020B0609040504020204" pitchFamily="49" charset="0"/>
              </a:rPr>
              <a:t> 21st May 2005. Text FA to 87121 to receive entry question(</a:t>
            </a:r>
            <a:r>
              <a:rPr lang="en-US" sz="1600" dirty="0" err="1">
                <a:latin typeface="Lucida Console" panose="020B0609040504020204" pitchFamily="49" charset="0"/>
              </a:rPr>
              <a:t>std</a:t>
            </a:r>
            <a:r>
              <a:rPr lang="en-US" sz="1600" dirty="0">
                <a:latin typeface="Lucida Console" panose="020B0609040504020204" pitchFamily="49" charset="0"/>
              </a:rPr>
              <a:t> txt rate)T&amp;C's apply 08452810075over18’s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ham	U dun say so early hor... U c already then say...</a:t>
            </a:r>
            <a:b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ham	Nah I don't think he goes to </a:t>
            </a:r>
            <a:r>
              <a:rPr lang="en-US" sz="1600" dirty="0" err="1">
                <a:latin typeface="Lucida Console" panose="020B0609040504020204" pitchFamily="49" charset="0"/>
              </a:rPr>
              <a:t>usf</a:t>
            </a:r>
            <a:r>
              <a:rPr lang="en-US" sz="1600" dirty="0">
                <a:latin typeface="Lucida Console" panose="020B0609040504020204" pitchFamily="49" charset="0"/>
              </a:rPr>
              <a:t>, he lives around here though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spam	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FreeMsg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Hey there darling it's been 3 week's now and no word back! I'd like some fun you up for it still? Tb ok!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XxX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std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chgs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to send, £1.50 to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rcv</a:t>
            </a:r>
            <a:b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ham	Even my brother is not like to speak with me. They treat me like aids patent.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ham	As per your request '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Melle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Melle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(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Oru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Minnaminunginte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Nurungu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Vettam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)' has been set as your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callertune</a:t>
            </a:r>
            <a:r>
              <a:rPr lang="en-US" sz="1600" dirty="0">
                <a:solidFill>
                  <a:schemeClr val="accent5"/>
                </a:solidFill>
                <a:latin typeface="Lucida Console" panose="020B0609040504020204" pitchFamily="49" charset="0"/>
              </a:rPr>
              <a:t> for all Callers. Press *9 to copy your friends </a:t>
            </a:r>
            <a:r>
              <a:rPr lang="en-US" sz="1600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Callertune</a:t>
            </a:r>
            <a:endParaRPr lang="en-US" sz="1600" dirty="0">
              <a:solidFill>
                <a:schemeClr val="accent5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08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CBD0-1CBD-964B-9DEC-C2590F6A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8B978-F040-884A-8802-FCFE4E82C97E}"/>
              </a:ext>
            </a:extLst>
          </p:cNvPr>
          <p:cNvSpPr/>
          <p:nvPr/>
        </p:nvSpPr>
        <p:spPr>
          <a:xfrm>
            <a:off x="10366828" y="2796401"/>
            <a:ext cx="3601560" cy="2636798"/>
          </a:xfrm>
          <a:prstGeom prst="rect">
            <a:avLst/>
          </a:prstGeom>
          <a:solidFill>
            <a:srgbClr val="656C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64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D240DE-00D3-F045-9E9F-4AC9B0E99B1D}"/>
              </a:ext>
            </a:extLst>
          </p:cNvPr>
          <p:cNvSpPr/>
          <p:nvPr/>
        </p:nvSpPr>
        <p:spPr>
          <a:xfrm>
            <a:off x="5430338" y="2796401"/>
            <a:ext cx="3601560" cy="2636798"/>
          </a:xfrm>
          <a:prstGeom prst="rect">
            <a:avLst/>
          </a:prstGeom>
          <a:solidFill>
            <a:srgbClr val="D331AB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64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1E86E-2C6A-D346-A687-0A8029704373}"/>
              </a:ext>
            </a:extLst>
          </p:cNvPr>
          <p:cNvSpPr/>
          <p:nvPr/>
        </p:nvSpPr>
        <p:spPr>
          <a:xfrm>
            <a:off x="662013" y="2796401"/>
            <a:ext cx="3601560" cy="2636798"/>
          </a:xfrm>
          <a:prstGeom prst="rect">
            <a:avLst/>
          </a:prstGeom>
          <a:solidFill>
            <a:srgbClr val="5E5E5E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64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Fulfilment &amp;…">
            <a:extLst>
              <a:ext uri="{FF2B5EF4-FFF2-40B4-BE49-F238E27FC236}">
                <a16:creationId xmlns:a16="http://schemas.microsoft.com/office/drawing/2014/main" id="{48603281-9FE0-2B4A-8802-A098DE5EAD10}"/>
              </a:ext>
            </a:extLst>
          </p:cNvPr>
          <p:cNvSpPr txBox="1"/>
          <p:nvPr/>
        </p:nvSpPr>
        <p:spPr>
          <a:xfrm>
            <a:off x="2437626" y="3074355"/>
            <a:ext cx="812018" cy="24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1429" tIns="11429" rIns="11429" bIns="11429" anchor="ctr">
            <a:spAutoFit/>
          </a:bodyPr>
          <a:lstStyle/>
          <a:p>
            <a:pPr defTabSz="432370">
              <a:spcBef>
                <a:spcPct val="20000"/>
              </a:spcBef>
            </a:pPr>
            <a:r>
              <a:rPr lang="en-US" sz="1422" b="1" spc="214" dirty="0">
                <a:solidFill>
                  <a:srgbClr val="FFFFFF"/>
                </a:solidFill>
                <a:latin typeface="Amazon Ember" charset="0"/>
                <a:ea typeface="Amazon Ember" charset="0"/>
                <a:cs typeface="Amazon Ember" charset="0"/>
              </a:rPr>
              <a:t>BUILD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5326A-E1FB-AF42-A22E-62A26567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09" y="3922598"/>
            <a:ext cx="496712" cy="214286"/>
          </a:xfrm>
          <a:prstGeom prst="rect">
            <a:avLst/>
          </a:prstGeom>
        </p:spPr>
      </p:pic>
      <p:sp>
        <p:nvSpPr>
          <p:cNvPr id="15" name="Fulfilment &amp;…">
            <a:extLst>
              <a:ext uri="{FF2B5EF4-FFF2-40B4-BE49-F238E27FC236}">
                <a16:creationId xmlns:a16="http://schemas.microsoft.com/office/drawing/2014/main" id="{78ECAFC4-3897-AF46-8ACB-C649CA1FEC9B}"/>
              </a:ext>
            </a:extLst>
          </p:cNvPr>
          <p:cNvSpPr txBox="1"/>
          <p:nvPr/>
        </p:nvSpPr>
        <p:spPr>
          <a:xfrm>
            <a:off x="6793167" y="3074355"/>
            <a:ext cx="1646126" cy="24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1429" tIns="11429" rIns="11429" bIns="11429" anchor="ctr">
            <a:spAutoFit/>
          </a:bodyPr>
          <a:lstStyle/>
          <a:p>
            <a:pPr defTabSz="432370">
              <a:spcBef>
                <a:spcPct val="20000"/>
              </a:spcBef>
            </a:pPr>
            <a:r>
              <a:rPr lang="en-US" sz="1422" b="1" spc="214" dirty="0">
                <a:solidFill>
                  <a:srgbClr val="FFFFFF"/>
                </a:solidFill>
                <a:latin typeface="Amazon Ember" charset="0"/>
                <a:ea typeface="Amazon Ember" charset="0"/>
                <a:cs typeface="Amazon Ember" charset="0"/>
              </a:rPr>
              <a:t>TRAIN &amp; TUNE</a:t>
            </a:r>
          </a:p>
        </p:txBody>
      </p:sp>
      <p:sp>
        <p:nvSpPr>
          <p:cNvPr id="16" name="Fulfilment &amp;…">
            <a:extLst>
              <a:ext uri="{FF2B5EF4-FFF2-40B4-BE49-F238E27FC236}">
                <a16:creationId xmlns:a16="http://schemas.microsoft.com/office/drawing/2014/main" id="{8F3D9250-C975-B448-AFD4-2722C50E938D}"/>
              </a:ext>
            </a:extLst>
          </p:cNvPr>
          <p:cNvSpPr txBox="1"/>
          <p:nvPr/>
        </p:nvSpPr>
        <p:spPr>
          <a:xfrm>
            <a:off x="11947032" y="3074355"/>
            <a:ext cx="1028322" cy="24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1429" tIns="11429" rIns="11429" bIns="11429" anchor="ctr">
            <a:spAutoFit/>
          </a:bodyPr>
          <a:lstStyle/>
          <a:p>
            <a:pPr defTabSz="432370">
              <a:spcBef>
                <a:spcPct val="20000"/>
              </a:spcBef>
            </a:pPr>
            <a:r>
              <a:rPr lang="en-US" sz="1422" b="1" spc="214" dirty="0">
                <a:solidFill>
                  <a:srgbClr val="FFFFFF"/>
                </a:solidFill>
                <a:latin typeface="Amazon Ember" charset="0"/>
                <a:ea typeface="Amazon Ember" charset="0"/>
                <a:cs typeface="Amazon Ember" charset="0"/>
              </a:rPr>
              <a:t>DEPLOY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36A8B8-8048-AD49-9DBC-5D6FB816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037" y="3922598"/>
            <a:ext cx="496712" cy="214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5401C0-CBBA-8048-927C-90DFF25CA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11" y="3004146"/>
            <a:ext cx="643688" cy="3823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CD5687-36A5-E24D-9A74-88F59B1B7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45" y="2952783"/>
            <a:ext cx="485067" cy="485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61EC8D-1CC9-414B-96B4-98B38E00C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090" y="2953509"/>
            <a:ext cx="422523" cy="4836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64F6EF-077E-2C42-AC46-4E8B98157A48}"/>
              </a:ext>
            </a:extLst>
          </p:cNvPr>
          <p:cNvSpPr txBox="1"/>
          <p:nvPr/>
        </p:nvSpPr>
        <p:spPr>
          <a:xfrm>
            <a:off x="1100435" y="3783808"/>
            <a:ext cx="2724716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SageMaker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481C79-DAB6-DE40-8BE3-11FEC90FDB54}"/>
              </a:ext>
            </a:extLst>
          </p:cNvPr>
          <p:cNvSpPr txBox="1"/>
          <p:nvPr/>
        </p:nvSpPr>
        <p:spPr>
          <a:xfrm>
            <a:off x="5868760" y="3784756"/>
            <a:ext cx="2724716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SageMaker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28139-649B-9446-9E86-23EDD3DBE2AB}"/>
              </a:ext>
            </a:extLst>
          </p:cNvPr>
          <p:cNvSpPr txBox="1"/>
          <p:nvPr/>
        </p:nvSpPr>
        <p:spPr>
          <a:xfrm>
            <a:off x="10805250" y="3950007"/>
            <a:ext cx="272471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AWS Lambda</a:t>
            </a:r>
          </a:p>
        </p:txBody>
      </p:sp>
    </p:spTree>
    <p:extLst>
      <p:ext uri="{BB962C8B-B14F-4D97-AF65-F5344CB8AC3E}">
        <p14:creationId xmlns:p14="http://schemas.microsoft.com/office/powerpoint/2010/main" val="34060647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8A33-29CA-4E43-B4D5-F2080D6B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E4F54B-359E-1848-A2F3-DFCD90114DD8}"/>
              </a:ext>
            </a:extLst>
          </p:cNvPr>
          <p:cNvGrpSpPr/>
          <p:nvPr/>
        </p:nvGrpSpPr>
        <p:grpSpPr>
          <a:xfrm>
            <a:off x="2248656" y="1142552"/>
            <a:ext cx="10133089" cy="5944497"/>
            <a:chOff x="2281053" y="1046306"/>
            <a:chExt cx="10133089" cy="5944497"/>
          </a:xfrm>
        </p:grpSpPr>
        <p:sp>
          <p:nvSpPr>
            <p:cNvPr id="3" name="Folded Corner 2">
              <a:extLst>
                <a:ext uri="{FF2B5EF4-FFF2-40B4-BE49-F238E27FC236}">
                  <a16:creationId xmlns:a16="http://schemas.microsoft.com/office/drawing/2014/main" id="{8AB42E12-62FD-2F4F-9736-66C1EF5050AE}"/>
                </a:ext>
              </a:extLst>
            </p:cNvPr>
            <p:cNvSpPr/>
            <p:nvPr/>
          </p:nvSpPr>
          <p:spPr>
            <a:xfrm>
              <a:off x="2281053" y="2820875"/>
              <a:ext cx="2856093" cy="1970876"/>
            </a:xfrm>
            <a:prstGeom prst="foldedCorne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>
                <a:latin typeface="Amazon Ember" charset="0"/>
                <a:ea typeface="Amazon Ember" charset="0"/>
                <a:cs typeface="Amazon Ember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7802E5-9FF9-3B45-AC78-AD7055F4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841" y="5127133"/>
              <a:ext cx="1075520" cy="1115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471029-2A5A-E645-912C-F6A13CC348D7}"/>
                </a:ext>
              </a:extLst>
            </p:cNvPr>
            <p:cNvSpPr/>
            <p:nvPr/>
          </p:nvSpPr>
          <p:spPr>
            <a:xfrm>
              <a:off x="2465467" y="6432759"/>
              <a:ext cx="2456269" cy="3554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mazon Ember" charset="0"/>
                  <a:ea typeface="Amazon Ember" charset="0"/>
                  <a:cs typeface="Amazon Ember" charset="0"/>
                </a:rPr>
                <a:t>SMS Spam</a:t>
              </a:r>
              <a:br>
                <a:rPr lang="en-US" sz="2000" dirty="0">
                  <a:latin typeface="Amazon Ember" charset="0"/>
                  <a:ea typeface="Amazon Ember" charset="0"/>
                  <a:cs typeface="Amazon Ember" charset="0"/>
                </a:rPr>
              </a:br>
              <a:r>
                <a:rPr lang="en-US" sz="2000" dirty="0">
                  <a:latin typeface="Amazon Ember" charset="0"/>
                  <a:ea typeface="Amazon Ember" charset="0"/>
                  <a:cs typeface="Amazon Ember" charset="0"/>
                </a:rPr>
                <a:t>Training Data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CF9342-9938-3E40-9319-FECEA70E5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703" y="3806323"/>
              <a:ext cx="1075520" cy="1115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0F873-0F26-0243-AEEB-DB7D5639993C}"/>
                </a:ext>
              </a:extLst>
            </p:cNvPr>
            <p:cNvSpPr/>
            <p:nvPr/>
          </p:nvSpPr>
          <p:spPr>
            <a:xfrm>
              <a:off x="9324359" y="5127133"/>
              <a:ext cx="3089783" cy="79481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Amazon Ember" charset="0"/>
                  <a:ea typeface="Amazon Ember" charset="0"/>
                  <a:cs typeface="Amazon Ember" charset="0"/>
                </a:rPr>
                <a:t>SMS Spam</a:t>
              </a:r>
              <a:br>
                <a:rPr lang="en-US" sz="1800" dirty="0">
                  <a:latin typeface="Amazon Ember" charset="0"/>
                  <a:ea typeface="Amazon Ember" charset="0"/>
                  <a:cs typeface="Amazon Ember" charset="0"/>
                </a:rPr>
              </a:br>
              <a:r>
                <a:rPr lang="en-US" sz="1800" dirty="0">
                  <a:latin typeface="Amazon Ember" charset="0"/>
                  <a:ea typeface="Amazon Ember" charset="0"/>
                  <a:cs typeface="Amazon Ember" charset="0"/>
                </a:rPr>
                <a:t>model artifacts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73FF364-A1F5-A54E-9586-76068A44501E}"/>
                </a:ext>
              </a:extLst>
            </p:cNvPr>
            <p:cNvSpPr/>
            <p:nvPr/>
          </p:nvSpPr>
          <p:spPr>
            <a:xfrm>
              <a:off x="5442599" y="2592698"/>
              <a:ext cx="1296366" cy="4398105"/>
            </a:xfrm>
            <a:prstGeom prst="rightBrace">
              <a:avLst>
                <a:gd name="adj1" fmla="val 19007"/>
                <a:gd name="adj2" fmla="val 46464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F1B328-880F-F546-99EC-C7EF7031B3CA}"/>
                </a:ext>
              </a:extLst>
            </p:cNvPr>
            <p:cNvCxnSpPr/>
            <p:nvPr/>
          </p:nvCxnSpPr>
          <p:spPr>
            <a:xfrm>
              <a:off x="8592076" y="4609453"/>
              <a:ext cx="15221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9E6187-BA50-E345-82EB-944EA7AC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235" y="3087069"/>
              <a:ext cx="1634729" cy="5571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397CA5-4057-EA4F-A3AF-9093CE337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7499" y="3850035"/>
              <a:ext cx="1992199" cy="6320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9A35B16-0ADF-CC47-B976-E76BE6507508}"/>
                </a:ext>
              </a:extLst>
            </p:cNvPr>
            <p:cNvGrpSpPr/>
            <p:nvPr/>
          </p:nvGrpSpPr>
          <p:grpSpPr>
            <a:xfrm>
              <a:off x="6401655" y="3524574"/>
              <a:ext cx="2456269" cy="2160235"/>
              <a:chOff x="6373486" y="3525501"/>
              <a:chExt cx="2456269" cy="216023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BA1592C-DD0B-6344-B048-F05E841A8222}"/>
                  </a:ext>
                </a:extLst>
              </p:cNvPr>
              <p:cNvSpPr/>
              <p:nvPr/>
            </p:nvSpPr>
            <p:spPr>
              <a:xfrm>
                <a:off x="6873102" y="3525501"/>
                <a:ext cx="1514783" cy="1427171"/>
              </a:xfrm>
              <a:prstGeom prst="rect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40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64CE9D-D9C9-D341-B846-B4CB8B826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9355" y="3609015"/>
                <a:ext cx="1164533" cy="122923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6D823C-F2BC-8F49-A2F2-617149E05FDC}"/>
                  </a:ext>
                </a:extLst>
              </p:cNvPr>
              <p:cNvSpPr/>
              <p:nvPr/>
            </p:nvSpPr>
            <p:spPr>
              <a:xfrm>
                <a:off x="6373486" y="5330240"/>
                <a:ext cx="2456269" cy="3554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Amazon Ember" charset="0"/>
                    <a:ea typeface="Amazon Ember" charset="0"/>
                    <a:cs typeface="Amazon Ember" charset="0"/>
                  </a:rPr>
                  <a:t>Amazon </a:t>
                </a:r>
                <a:r>
                  <a:rPr lang="en-US" sz="1800" dirty="0" err="1">
                    <a:latin typeface="Amazon Ember" charset="0"/>
                    <a:ea typeface="Amazon Ember" charset="0"/>
                    <a:cs typeface="Amazon Ember" charset="0"/>
                  </a:rPr>
                  <a:t>SageMaker</a:t>
                </a:r>
                <a:r>
                  <a:rPr lang="en-US" sz="1800" dirty="0">
                    <a:latin typeface="Amazon Ember" charset="0"/>
                    <a:ea typeface="Amazon Ember" charset="0"/>
                    <a:cs typeface="Amazon Ember" charset="0"/>
                  </a:rPr>
                  <a:t> Training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E8FB0AB-FEF1-2440-95D0-BDD157B92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423" l="2308" r="97308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97283" y="3992626"/>
                <a:ext cx="566038" cy="422351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72ADF0-5D85-3048-9A53-1904FB8DF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5552" y="1046306"/>
              <a:ext cx="737613" cy="76140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17CAE3-EEB4-2D49-90B1-D8A45A4DE73B}"/>
                </a:ext>
              </a:extLst>
            </p:cNvPr>
            <p:cNvSpPr txBox="1"/>
            <p:nvPr/>
          </p:nvSpPr>
          <p:spPr>
            <a:xfrm>
              <a:off x="8541288" y="1866418"/>
              <a:ext cx="156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Amazon Ember" charset="0"/>
                  <a:ea typeface="Amazon Ember" charset="0"/>
                  <a:cs typeface="Amazon Ember" charset="0"/>
                </a:rPr>
                <a:t>Amazon ECR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9448D4-9E02-164D-80DE-9CAAEC789667}"/>
                </a:ext>
              </a:extLst>
            </p:cNvPr>
            <p:cNvSpPr/>
            <p:nvPr/>
          </p:nvSpPr>
          <p:spPr>
            <a:xfrm>
              <a:off x="2749268" y="2353807"/>
              <a:ext cx="18886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mazon Ember" charset="0"/>
                  <a:ea typeface="Amazon Ember" charset="0"/>
                  <a:cs typeface="Amazon Ember" charset="0"/>
                </a:rPr>
                <a:t>Training Script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08A8568-2413-6247-B3E5-0CEEDFB1CCBC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7825452" y="2235750"/>
              <a:ext cx="1498907" cy="104363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572561-138F-F84C-BECA-168F7654C81B}"/>
                </a:ext>
              </a:extLst>
            </p:cNvPr>
            <p:cNvSpPr/>
            <p:nvPr/>
          </p:nvSpPr>
          <p:spPr>
            <a:xfrm>
              <a:off x="8561412" y="2525655"/>
              <a:ext cx="1840660" cy="79481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2">
                      <a:lumMod val="50000"/>
                      <a:lumOff val="50000"/>
                    </a:schemeClr>
                  </a:solidFill>
                  <a:latin typeface="Amazon Ember" charset="0"/>
                  <a:ea typeface="Amazon Ember" charset="0"/>
                  <a:cs typeface="Amazon Ember" charset="0"/>
                </a:rPr>
                <a:t>SageMaker</a:t>
              </a:r>
              <a:r>
                <a:rPr lang="en-US" sz="1400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Amazon Ember" charset="0"/>
                  <a:ea typeface="Amazon Ember" charset="0"/>
                  <a:cs typeface="Amazon Ember" charset="0"/>
                </a:rPr>
                <a:t> </a:t>
              </a:r>
              <a:r>
                <a:rPr lang="en-US" sz="1400" dirty="0" err="1">
                  <a:solidFill>
                    <a:schemeClr val="bg2">
                      <a:lumMod val="50000"/>
                      <a:lumOff val="50000"/>
                    </a:schemeClr>
                  </a:solidFill>
                  <a:latin typeface="Amazon Ember" charset="0"/>
                  <a:ea typeface="Amazon Ember" charset="0"/>
                  <a:cs typeface="Amazon Ember" charset="0"/>
                </a:rPr>
                <a:t>MXNet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  <a:latin typeface="Amazon Ember" charset="0"/>
                <a:ea typeface="Amazon Ember" charset="0"/>
                <a:cs typeface="Amazon Ember" charset="0"/>
              </a:endParaRPr>
            </a:p>
            <a:p>
              <a:pPr algn="ctr"/>
              <a:r>
                <a:rPr lang="en-US" sz="1400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Amazon Ember" charset="0"/>
                  <a:ea typeface="Amazon Ember" charset="0"/>
                  <a:cs typeface="Amazon Ember" charset="0"/>
                </a:rPr>
                <a:t>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9295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59B6-494E-D04C-A3BE-2B60383E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TO LAMBDA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A510C5-73CA-3A4C-8E9E-B17EEA4CE92C}"/>
              </a:ext>
            </a:extLst>
          </p:cNvPr>
          <p:cNvSpPr/>
          <p:nvPr/>
        </p:nvSpPr>
        <p:spPr>
          <a:xfrm>
            <a:off x="1363193" y="1339329"/>
            <a:ext cx="280797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Get model artifacts from S3</a:t>
            </a:r>
            <a:endParaRPr lang="en-US" sz="152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1D0BB4-4508-9548-A757-6E8CAE9B6004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767179" y="1995967"/>
            <a:ext cx="0" cy="43661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6F20AD-4C98-5640-B921-D7A55BB4B706}"/>
              </a:ext>
            </a:extLst>
          </p:cNvPr>
          <p:cNvSpPr/>
          <p:nvPr/>
        </p:nvSpPr>
        <p:spPr>
          <a:xfrm>
            <a:off x="1363192" y="2432580"/>
            <a:ext cx="2807973" cy="91187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Run an Amazon Linux EC2 Instance or Cloud9 environment</a:t>
            </a:r>
            <a:endParaRPr lang="en-US" sz="152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B4DB2A-115F-4548-854E-34CF2966BA15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2767179" y="3344450"/>
            <a:ext cx="0" cy="43661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EB57753-FA49-7E45-BEAB-52FBFE0FD3D5}"/>
              </a:ext>
            </a:extLst>
          </p:cNvPr>
          <p:cNvSpPr/>
          <p:nvPr/>
        </p:nvSpPr>
        <p:spPr>
          <a:xfrm>
            <a:off x="1363192" y="3781063"/>
            <a:ext cx="2807973" cy="91187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Download pre-built </a:t>
            </a:r>
            <a:r>
              <a:rPr lang="en-US" sz="1520" dirty="0" err="1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MXNet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 Lambda packages from GitHub in a folder</a:t>
            </a:r>
            <a:endParaRPr lang="en-US" sz="152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5C6485-0F54-804C-A300-6A64D8A720E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767179" y="4692933"/>
            <a:ext cx="0" cy="45421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1148BA-59E2-7149-874E-1252E448A1F4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2767178" y="5821392"/>
            <a:ext cx="0" cy="43661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C9FBCFD-CDE7-7548-9B58-D134829CC5F6}"/>
              </a:ext>
            </a:extLst>
          </p:cNvPr>
          <p:cNvSpPr/>
          <p:nvPr/>
        </p:nvSpPr>
        <p:spPr>
          <a:xfrm>
            <a:off x="1363191" y="6258005"/>
            <a:ext cx="2807973" cy="91187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</a:rPr>
              <a:t>Write Lambda handler, package and save Lambda deployment package to S3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1C21F2F-0480-5D47-86AE-5AB0CAB274D5}"/>
              </a:ext>
            </a:extLst>
          </p:cNvPr>
          <p:cNvSpPr/>
          <p:nvPr/>
        </p:nvSpPr>
        <p:spPr>
          <a:xfrm>
            <a:off x="1363193" y="5147150"/>
            <a:ext cx="280797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Copy model artifacts in the folder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398D94-4E82-0342-9CDA-ED03BCA48194}"/>
              </a:ext>
            </a:extLst>
          </p:cNvPr>
          <p:cNvSpPr/>
          <p:nvPr/>
        </p:nvSpPr>
        <p:spPr>
          <a:xfrm>
            <a:off x="4580948" y="1455678"/>
            <a:ext cx="968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https://docs.aws.amazon.com/sagemaker/latest/dg/API_ModelArtifacts.html</a:t>
            </a:r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ADD7EA-6484-CB4D-8929-811BB786C846}"/>
              </a:ext>
            </a:extLst>
          </p:cNvPr>
          <p:cNvSpPr/>
          <p:nvPr/>
        </p:nvSpPr>
        <p:spPr>
          <a:xfrm>
            <a:off x="4580948" y="2873907"/>
            <a:ext cx="760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https://docs.aws.amazon.com/cloud9/latest/user-guide/welcome.html</a:t>
            </a:r>
            <a:endParaRPr lang="en-US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9E108B-E834-684F-B2C2-60F0666FA4C1}"/>
              </a:ext>
            </a:extLst>
          </p:cNvPr>
          <p:cNvSpPr/>
          <p:nvPr/>
        </p:nvSpPr>
        <p:spPr>
          <a:xfrm>
            <a:off x="4580948" y="2504575"/>
            <a:ext cx="863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https://docs.aws.amazon.com/AWSEC2/latest/UserGuide/EC2_GetStarted.html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4712C0-7006-0F4D-B348-26F57675D924}"/>
              </a:ext>
            </a:extLst>
          </p:cNvPr>
          <p:cNvSpPr/>
          <p:nvPr/>
        </p:nvSpPr>
        <p:spPr>
          <a:xfrm>
            <a:off x="4580948" y="4052332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5"/>
              </a:rPr>
              <a:t>https://github.com/diegonat/lambdamxnet</a:t>
            </a:r>
            <a:endParaRPr lang="en-US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6F523-8003-204D-9E4B-C382E3347F5C}"/>
              </a:ext>
            </a:extLst>
          </p:cNvPr>
          <p:cNvSpPr/>
          <p:nvPr/>
        </p:nvSpPr>
        <p:spPr>
          <a:xfrm>
            <a:off x="4580948" y="6390774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hlinkClick r:id="rId6"/>
              </a:rPr>
              <a:t>https://docs.aws.amazon.com/lambda/latest/dg/lambda-python-how-to-create-deployment-package.html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21525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0D1829-E313-41AA-B1AD-307B4A13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2330011"/>
            <a:ext cx="11548613" cy="1850571"/>
          </a:xfrm>
        </p:spPr>
        <p:txBody>
          <a:bodyPr/>
          <a:lstStyle/>
          <a:p>
            <a:r>
              <a:rPr lang="en-US" dirty="0"/>
              <a:t>Building Your Own ML Application with AWS Lambda &amp; Amazon </a:t>
            </a:r>
            <a:r>
              <a:rPr lang="en-US" dirty="0" err="1"/>
              <a:t>SageMaker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33A244-2D27-45D7-9FEC-702DC4FE6D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SRV404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D4EBF-A2CE-894D-8516-8058DCBCB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Diego Natali</a:t>
            </a:r>
          </a:p>
          <a:p>
            <a:r>
              <a:rPr lang="en-US" dirty="0"/>
              <a:t>Solutions Architect</a:t>
            </a:r>
          </a:p>
          <a:p>
            <a:r>
              <a:rPr lang="en-US" dirty="0"/>
              <a:t>Amazon Web Services EMEA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D1D1A4-4B29-DA4B-BD2F-ED80C9784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Giuseppe Angelo </a:t>
            </a:r>
            <a:r>
              <a:rPr lang="en-US" dirty="0" err="1"/>
              <a:t>Porcelli</a:t>
            </a:r>
            <a:endParaRPr lang="en-US" dirty="0"/>
          </a:p>
          <a:p>
            <a:r>
              <a:rPr lang="en-US" dirty="0"/>
              <a:t>Sr. Solutions Architect</a:t>
            </a:r>
          </a:p>
          <a:p>
            <a:r>
              <a:rPr lang="en-US" dirty="0"/>
              <a:t>Amazon Web Services EMEA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69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95A3-99BA-234E-AA94-2FC80236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DEPLOYMENT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2007C6-D5D5-714C-919C-595434F8AF23}"/>
              </a:ext>
            </a:extLst>
          </p:cNvPr>
          <p:cNvGrpSpPr/>
          <p:nvPr/>
        </p:nvGrpSpPr>
        <p:grpSpPr>
          <a:xfrm>
            <a:off x="1583201" y="1354520"/>
            <a:ext cx="11463998" cy="5825378"/>
            <a:chOff x="1464741" y="1354520"/>
            <a:chExt cx="11463998" cy="58253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A8C5D8-49BD-1049-8697-C4371250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274" y="4716098"/>
              <a:ext cx="537317" cy="64301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FF4F7A-E987-7540-9E3B-A2CAB78896EC}"/>
                </a:ext>
              </a:extLst>
            </p:cNvPr>
            <p:cNvSpPr txBox="1"/>
            <p:nvPr/>
          </p:nvSpPr>
          <p:spPr>
            <a:xfrm>
              <a:off x="11697157" y="5387681"/>
              <a:ext cx="94355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 </a:t>
              </a:r>
              <a:br>
                <a:rPr lang="en-US" sz="1000" b="1" dirty="0"/>
              </a:br>
              <a:r>
                <a:rPr lang="en-US" sz="1000" b="1" dirty="0" err="1"/>
                <a:t>CodePipeline</a:t>
              </a:r>
              <a:endParaRPr lang="en-US" sz="1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12BA7A-E937-1F4A-8602-38CB9269C9AA}"/>
                </a:ext>
              </a:extLst>
            </p:cNvPr>
            <p:cNvSpPr txBox="1"/>
            <p:nvPr/>
          </p:nvSpPr>
          <p:spPr>
            <a:xfrm>
              <a:off x="5090787" y="2076053"/>
              <a:ext cx="640080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bucket with objects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25B2C1-00A7-FE4B-BB69-3038093B1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171" y="1404624"/>
              <a:ext cx="543745" cy="5638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4158E2-854A-1A4F-A9E5-B1DFF31D4891}"/>
                </a:ext>
              </a:extLst>
            </p:cNvPr>
            <p:cNvSpPr txBox="1"/>
            <p:nvPr/>
          </p:nvSpPr>
          <p:spPr>
            <a:xfrm>
              <a:off x="7361035" y="2086562"/>
              <a:ext cx="718982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event </a:t>
              </a:r>
              <a:br>
                <a:rPr lang="en-US" sz="1000" b="1" dirty="0"/>
              </a:br>
              <a:r>
                <a:rPr lang="en-US" sz="1000" b="1" dirty="0"/>
                <a:t>(event-based)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8B4488-ED4E-9C44-AE02-6CDEF3444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255" y="1404624"/>
              <a:ext cx="402697" cy="5563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78656E-5BEA-F640-86F6-A84E3DEE9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156" y="1367046"/>
              <a:ext cx="537316" cy="64477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EB4E6D-31B3-F845-8851-2AE1A99BB450}"/>
                </a:ext>
              </a:extLst>
            </p:cNvPr>
            <p:cNvSpPr txBox="1"/>
            <p:nvPr/>
          </p:nvSpPr>
          <p:spPr>
            <a:xfrm>
              <a:off x="6149987" y="2108410"/>
              <a:ext cx="94355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  <a:br>
                <a:rPr lang="en-US" sz="1000" b="1" dirty="0"/>
              </a:br>
              <a:r>
                <a:rPr lang="en-US" sz="1000" b="1" dirty="0" err="1"/>
                <a:t>CloudTrail</a:t>
              </a:r>
              <a:endParaRPr lang="en-US" sz="1000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EBA224-5A69-3543-B8E2-55B951D5A88A}"/>
                </a:ext>
              </a:extLst>
            </p:cNvPr>
            <p:cNvCxnSpPr>
              <a:cxnSpLocks/>
              <a:stCxn id="29" idx="3"/>
              <a:endCxn id="8" idx="1"/>
            </p:cNvCxnSpPr>
            <p:nvPr/>
          </p:nvCxnSpPr>
          <p:spPr>
            <a:xfrm>
              <a:off x="4387549" y="1680495"/>
              <a:ext cx="753622" cy="60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DC88F-9A3F-A449-9E0E-28EF4E7DABC0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5684916" y="1686566"/>
              <a:ext cx="664240" cy="28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7DC55C7-5F9C-DF4A-8D5E-78CE3DF2284A}"/>
                </a:ext>
              </a:extLst>
            </p:cNvPr>
            <p:cNvCxnSpPr>
              <a:cxnSpLocks/>
              <a:stCxn id="11" idx="3"/>
              <a:endCxn id="10" idx="1"/>
            </p:cNvCxnSpPr>
            <p:nvPr/>
          </p:nvCxnSpPr>
          <p:spPr>
            <a:xfrm flipV="1">
              <a:off x="6886472" y="1682824"/>
              <a:ext cx="634783" cy="66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BB8A708-3C99-A147-9545-DFAFB2AB318E}"/>
                </a:ext>
              </a:extLst>
            </p:cNvPr>
            <p:cNvCxnSpPr>
              <a:cxnSpLocks/>
              <a:stCxn id="10" idx="3"/>
              <a:endCxn id="18" idx="1"/>
            </p:cNvCxnSpPr>
            <p:nvPr/>
          </p:nvCxnSpPr>
          <p:spPr>
            <a:xfrm>
              <a:off x="7923952" y="1682824"/>
              <a:ext cx="837302" cy="42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EAF9C1-D11B-EA49-99A7-D7FA6946EE4F}"/>
                </a:ext>
              </a:extLst>
            </p:cNvPr>
            <p:cNvSpPr txBox="1"/>
            <p:nvPr/>
          </p:nvSpPr>
          <p:spPr>
            <a:xfrm>
              <a:off x="8714800" y="2086562"/>
              <a:ext cx="636547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Lambda function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3185D7-82B2-B440-9467-9FF6D67F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254" y="1404624"/>
              <a:ext cx="543639" cy="5649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F69F92-84BC-7247-BA14-B605706CF235}"/>
                </a:ext>
              </a:extLst>
            </p:cNvPr>
            <p:cNvSpPr txBox="1"/>
            <p:nvPr/>
          </p:nvSpPr>
          <p:spPr>
            <a:xfrm>
              <a:off x="9939509" y="2107772"/>
              <a:ext cx="640080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bucket with objects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011727-F479-D24E-B39F-F1C9356A4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893" y="1404624"/>
              <a:ext cx="543745" cy="56388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106A99-B41D-6F42-AAA1-2F795E01695A}"/>
                </a:ext>
              </a:extLst>
            </p:cNvPr>
            <p:cNvSpPr txBox="1"/>
            <p:nvPr/>
          </p:nvSpPr>
          <p:spPr>
            <a:xfrm>
              <a:off x="12209757" y="2118281"/>
              <a:ext cx="718982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event </a:t>
              </a:r>
              <a:br>
                <a:rPr lang="en-US" sz="1000" b="1" dirty="0"/>
              </a:br>
              <a:r>
                <a:rPr lang="en-US" sz="1000" b="1" dirty="0"/>
                <a:t>(event-based)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05F581-484A-BA46-BEC2-4431766B3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9977" y="1404624"/>
              <a:ext cx="402697" cy="55639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3A3D39-2AFF-9547-B858-68DE642F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878" y="1367046"/>
              <a:ext cx="537316" cy="6447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9F1174-222D-284D-9995-EF6B0864B78A}"/>
                </a:ext>
              </a:extLst>
            </p:cNvPr>
            <p:cNvSpPr txBox="1"/>
            <p:nvPr/>
          </p:nvSpPr>
          <p:spPr>
            <a:xfrm>
              <a:off x="10998709" y="2140129"/>
              <a:ext cx="94355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  <a:br>
                <a:rPr lang="en-US" sz="1000" b="1" dirty="0"/>
              </a:br>
              <a:r>
                <a:rPr lang="en-US" sz="1000" b="1" dirty="0" err="1"/>
                <a:t>CloudTrail</a:t>
              </a:r>
              <a:endParaRPr lang="en-US" sz="1000" b="1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4FDF2D-CC73-0544-BAC3-4700B3B4203C}"/>
                </a:ext>
              </a:extLst>
            </p:cNvPr>
            <p:cNvCxnSpPr>
              <a:cxnSpLocks/>
              <a:stCxn id="18" idx="3"/>
              <a:endCxn id="20" idx="1"/>
            </p:cNvCxnSpPr>
            <p:nvPr/>
          </p:nvCxnSpPr>
          <p:spPr>
            <a:xfrm flipV="1">
              <a:off x="9304893" y="1686566"/>
              <a:ext cx="685000" cy="5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04FB4F-DE87-6E4E-81AA-397CDCBA06BB}"/>
                </a:ext>
              </a:extLst>
            </p:cNvPr>
            <p:cNvCxnSpPr>
              <a:cxnSpLocks/>
              <a:stCxn id="20" idx="3"/>
              <a:endCxn id="23" idx="1"/>
            </p:cNvCxnSpPr>
            <p:nvPr/>
          </p:nvCxnSpPr>
          <p:spPr>
            <a:xfrm>
              <a:off x="10533638" y="1686566"/>
              <a:ext cx="664240" cy="28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0F1728-9621-D549-B73F-87AC85299FC0}"/>
                </a:ext>
              </a:extLst>
            </p:cNvPr>
            <p:cNvCxnSpPr>
              <a:cxnSpLocks/>
              <a:stCxn id="23" idx="3"/>
              <a:endCxn id="22" idx="1"/>
            </p:cNvCxnSpPr>
            <p:nvPr/>
          </p:nvCxnSpPr>
          <p:spPr>
            <a:xfrm flipV="1">
              <a:off x="11735194" y="1682824"/>
              <a:ext cx="634783" cy="66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C78D05F-0395-EA4B-83EE-B03466470484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H="1">
              <a:off x="12168933" y="2632101"/>
              <a:ext cx="380380" cy="20839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2B763A-4B2E-1A49-90C3-4BCD7618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950" y="1354520"/>
              <a:ext cx="539599" cy="65195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B4C914-0F98-9840-9A2D-D523C657763E}"/>
                </a:ext>
              </a:extLst>
            </p:cNvPr>
            <p:cNvSpPr txBox="1"/>
            <p:nvPr/>
          </p:nvSpPr>
          <p:spPr>
            <a:xfrm>
              <a:off x="3560093" y="2095302"/>
              <a:ext cx="1097280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spc="-50" dirty="0"/>
                <a:t> Amazon </a:t>
              </a:r>
              <a:r>
                <a:rPr lang="en-US" sz="1000" b="1" spc="-50" dirty="0" err="1"/>
                <a:t>SageMaker</a:t>
              </a:r>
              <a:endParaRPr lang="en-US" sz="1000" b="1" spc="-5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BBC0B87-C08F-C34B-BA6E-996C7FE08DEB}"/>
                </a:ext>
              </a:extLst>
            </p:cNvPr>
            <p:cNvCxnSpPr>
              <a:cxnSpLocks/>
              <a:stCxn id="4" idx="1"/>
              <a:endCxn id="35" idx="3"/>
            </p:cNvCxnSpPr>
            <p:nvPr/>
          </p:nvCxnSpPr>
          <p:spPr>
            <a:xfrm flipH="1" flipV="1">
              <a:off x="9755833" y="2953610"/>
              <a:ext cx="2144441" cy="20839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0A2D70A-2D46-1449-BED9-EDC41603436F}"/>
                </a:ext>
              </a:extLst>
            </p:cNvPr>
            <p:cNvCxnSpPr>
              <a:cxnSpLocks/>
              <a:stCxn id="4" idx="1"/>
              <a:endCxn id="62" idx="3"/>
            </p:cNvCxnSpPr>
            <p:nvPr/>
          </p:nvCxnSpPr>
          <p:spPr>
            <a:xfrm flipH="1" flipV="1">
              <a:off x="9708593" y="4596889"/>
              <a:ext cx="2191681" cy="4407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4DF406-F499-C447-94C0-DFDEF75C70BA}"/>
                </a:ext>
              </a:extLst>
            </p:cNvPr>
            <p:cNvCxnSpPr>
              <a:cxnSpLocks/>
              <a:stCxn id="4" idx="1"/>
              <a:endCxn id="40" idx="3"/>
            </p:cNvCxnSpPr>
            <p:nvPr/>
          </p:nvCxnSpPr>
          <p:spPr>
            <a:xfrm flipH="1">
              <a:off x="9808629" y="5037607"/>
              <a:ext cx="2091645" cy="16002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5DF113-CF79-F640-8EE0-692850FA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599" y="2632101"/>
              <a:ext cx="533234" cy="64301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C09229-3791-DA4B-A96A-DCA951B8EF48}"/>
                </a:ext>
              </a:extLst>
            </p:cNvPr>
            <p:cNvSpPr txBox="1"/>
            <p:nvPr/>
          </p:nvSpPr>
          <p:spPr>
            <a:xfrm>
              <a:off x="9017441" y="3303684"/>
              <a:ext cx="94355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 </a:t>
              </a:r>
              <a:br>
                <a:rPr lang="en-US" sz="1000" b="1" dirty="0"/>
              </a:br>
              <a:r>
                <a:rPr lang="en-US" sz="1000" b="1" dirty="0" err="1"/>
                <a:t>CodeBuild</a:t>
              </a:r>
              <a:endParaRPr lang="en-US" sz="10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E0535F-BE6B-7F4D-8C1A-EA4EA71039BC}"/>
                </a:ext>
              </a:extLst>
            </p:cNvPr>
            <p:cNvSpPr txBox="1"/>
            <p:nvPr/>
          </p:nvSpPr>
          <p:spPr>
            <a:xfrm>
              <a:off x="6919280" y="4587158"/>
              <a:ext cx="643781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template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C01D7B-BD19-8848-A5DB-CD5B5A7D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769" y="3912579"/>
              <a:ext cx="469638" cy="53538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13974A-9510-A744-9C40-C98129063769}"/>
                </a:ext>
              </a:extLst>
            </p:cNvPr>
            <p:cNvSpPr txBox="1"/>
            <p:nvPr/>
          </p:nvSpPr>
          <p:spPr>
            <a:xfrm>
              <a:off x="9265233" y="6905578"/>
              <a:ext cx="643781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stack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EFAE7CE-D3C8-5149-B3C0-F257BBC2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3779" y="6459991"/>
              <a:ext cx="434850" cy="35578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5C10E8-F475-BE4C-8DA7-CB5C73E9C27F}"/>
                </a:ext>
              </a:extLst>
            </p:cNvPr>
            <p:cNvSpPr txBox="1"/>
            <p:nvPr/>
          </p:nvSpPr>
          <p:spPr>
            <a:xfrm>
              <a:off x="8003730" y="6179002"/>
              <a:ext cx="643781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change set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6906306-84F6-AD41-9368-4BE2C2C4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219" y="5504621"/>
              <a:ext cx="469638" cy="53538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3AB5E5-A9CA-7447-AA7A-1F44FA66900B}"/>
                </a:ext>
              </a:extLst>
            </p:cNvPr>
            <p:cNvSpPr txBox="1"/>
            <p:nvPr/>
          </p:nvSpPr>
          <p:spPr>
            <a:xfrm>
              <a:off x="9143064" y="4993040"/>
              <a:ext cx="640080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bucket with objects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8388344-FE40-C84A-B712-186C7FDFF9B5}"/>
                </a:ext>
              </a:extLst>
            </p:cNvPr>
            <p:cNvCxnSpPr>
              <a:cxnSpLocks/>
              <a:stCxn id="35" idx="1"/>
              <a:endCxn id="38" idx="3"/>
            </p:cNvCxnSpPr>
            <p:nvPr/>
          </p:nvCxnSpPr>
          <p:spPr>
            <a:xfrm flipH="1">
              <a:off x="7482407" y="2953610"/>
              <a:ext cx="1740192" cy="1226663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D3C1770-8131-0C45-9511-9F2668EF5574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 flipH="1">
              <a:off x="9436721" y="3688354"/>
              <a:ext cx="31441" cy="626593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CEA85A2-504B-7E4E-BC50-A90D86F61714}"/>
                </a:ext>
              </a:extLst>
            </p:cNvPr>
            <p:cNvCxnSpPr>
              <a:cxnSpLocks/>
              <a:stCxn id="42" idx="0"/>
              <a:endCxn id="38" idx="3"/>
            </p:cNvCxnSpPr>
            <p:nvPr/>
          </p:nvCxnSpPr>
          <p:spPr>
            <a:xfrm flipH="1" flipV="1">
              <a:off x="7482407" y="4180273"/>
              <a:ext cx="849631" cy="132434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BA0E544-2C5F-4F41-8D7F-E69A7D6CC2CE}"/>
                </a:ext>
              </a:extLst>
            </p:cNvPr>
            <p:cNvCxnSpPr>
              <a:cxnSpLocks/>
              <a:stCxn id="40" idx="0"/>
              <a:endCxn id="42" idx="3"/>
            </p:cNvCxnSpPr>
            <p:nvPr/>
          </p:nvCxnSpPr>
          <p:spPr>
            <a:xfrm flipH="1" flipV="1">
              <a:off x="8566857" y="5772315"/>
              <a:ext cx="1024347" cy="68767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17F0443-A659-3B4F-B62F-0CF1C06A8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434" y="3881077"/>
              <a:ext cx="521366" cy="62564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0426E9-1D49-2245-BF4A-F23C956A33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64741" y="4551876"/>
              <a:ext cx="894752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 API Gateway*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34364C-28AE-6848-9138-5B925D8D0B2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15648" y="4593478"/>
              <a:ext cx="636547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Lambda function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70C2902-2E34-B547-B629-C50381B2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102" y="3916706"/>
              <a:ext cx="543639" cy="564959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0AF4975-8B7B-5744-88C8-BD08BDE4E22F}"/>
                </a:ext>
              </a:extLst>
            </p:cNvPr>
            <p:cNvCxnSpPr>
              <a:cxnSpLocks/>
              <a:stCxn id="40" idx="1"/>
              <a:endCxn id="53" idx="3"/>
            </p:cNvCxnSpPr>
            <p:nvPr/>
          </p:nvCxnSpPr>
          <p:spPr>
            <a:xfrm flipH="1" flipV="1">
              <a:off x="5818655" y="6624968"/>
              <a:ext cx="3555124" cy="1291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7EDB8F8-0EF5-294F-90EF-B482C1085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75" y="6298100"/>
              <a:ext cx="544780" cy="6537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F6C6A6-309F-DA44-96B0-91215E4FC73C}"/>
                </a:ext>
              </a:extLst>
            </p:cNvPr>
            <p:cNvSpPr txBox="1"/>
            <p:nvPr/>
          </p:nvSpPr>
          <p:spPr>
            <a:xfrm>
              <a:off x="5074490" y="6969683"/>
              <a:ext cx="94355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 </a:t>
              </a:r>
              <a:br>
                <a:rPr lang="en-US" sz="1000" b="1" dirty="0"/>
              </a:br>
              <a:r>
                <a:rPr lang="en-US" sz="1000" b="1" dirty="0" err="1"/>
                <a:t>CodeDeploy</a:t>
              </a:r>
              <a:endParaRPr lang="en-US" sz="1000" b="1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5D8B5B8-BC93-F646-9BF4-BC457E292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45" y="5775809"/>
              <a:ext cx="0" cy="40094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A90EF96-AEBF-1249-87D1-E45B3559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75" y="4518149"/>
              <a:ext cx="543639" cy="564959"/>
            </a:xfrm>
            <a:prstGeom prst="rect">
              <a:avLst/>
            </a:prstGeom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7B46012-F443-5042-B0E5-8E7501A272E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657559" y="5786695"/>
              <a:ext cx="0" cy="40094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7CD385-C005-2A4F-ADAB-2DC0528975C0}"/>
                </a:ext>
              </a:extLst>
            </p:cNvPr>
            <p:cNvCxnSpPr>
              <a:cxnSpLocks/>
              <a:stCxn id="53" idx="1"/>
              <a:endCxn id="51" idx="3"/>
            </p:cNvCxnSpPr>
            <p:nvPr/>
          </p:nvCxnSpPr>
          <p:spPr>
            <a:xfrm flipH="1" flipV="1">
              <a:off x="3505741" y="4199186"/>
              <a:ext cx="1768134" cy="242578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7B1287E-E97A-644D-8B67-FB45E148148F}"/>
                </a:ext>
              </a:extLst>
            </p:cNvPr>
            <p:cNvCxnSpPr>
              <a:cxnSpLocks noChangeAspect="1"/>
              <a:stCxn id="48" idx="3"/>
              <a:endCxn id="51" idx="1"/>
            </p:cNvCxnSpPr>
            <p:nvPr/>
          </p:nvCxnSpPr>
          <p:spPr>
            <a:xfrm>
              <a:off x="2172800" y="4193897"/>
              <a:ext cx="789302" cy="5289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97E8AEC-C62B-DA4F-8D52-E44568CD02ED}"/>
                </a:ext>
              </a:extLst>
            </p:cNvPr>
            <p:cNvSpPr/>
            <p:nvPr/>
          </p:nvSpPr>
          <p:spPr>
            <a:xfrm>
              <a:off x="5107778" y="4441837"/>
              <a:ext cx="875832" cy="1795588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8BE3C67-FBD5-BF41-8155-1BBED88EF667}"/>
                </a:ext>
              </a:extLst>
            </p:cNvPr>
            <p:cNvSpPr txBox="1"/>
            <p:nvPr/>
          </p:nvSpPr>
          <p:spPr>
            <a:xfrm>
              <a:off x="5227420" y="5163848"/>
              <a:ext cx="636547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Hook Lambda function Checker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7F4275A-8542-2B44-8345-E1913249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8" y="4314947"/>
              <a:ext cx="543745" cy="56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269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7EE0D-955B-204D-8A19-624536F8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74570"/>
            <a:ext cx="12908725" cy="1680460"/>
          </a:xfrm>
        </p:spPr>
        <p:txBody>
          <a:bodyPr/>
          <a:lstStyle/>
          <a:p>
            <a:r>
              <a:rPr lang="en-US" dirty="0"/>
              <a:t>LET’S GET STARTED!</a:t>
            </a:r>
            <a:br>
              <a:rPr lang="en-US" dirty="0"/>
            </a:br>
            <a:r>
              <a:rPr lang="en-US" sz="4000" dirty="0"/>
              <a:t>https://</a:t>
            </a:r>
            <a:r>
              <a:rPr lang="en-US" sz="4000" dirty="0" err="1"/>
              <a:t>github.com</a:t>
            </a:r>
            <a:r>
              <a:rPr lang="en-US" sz="4000" dirty="0"/>
              <a:t>/</a:t>
            </a:r>
            <a:r>
              <a:rPr lang="en-US" sz="4000" dirty="0" err="1"/>
              <a:t>giuseppeporcelli</a:t>
            </a:r>
            <a:r>
              <a:rPr lang="en-US" sz="4000" dirty="0"/>
              <a:t>/</a:t>
            </a:r>
            <a:r>
              <a:rPr lang="en-US" sz="4000" dirty="0" err="1"/>
              <a:t>smlambdaworkshop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356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893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74AD3E-067A-46B7-B90F-11E1BB4D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A84F9E-23E4-4D06-8E53-B8C6106F82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085" y="1774825"/>
            <a:ext cx="13680297" cy="1966692"/>
          </a:xfrm>
        </p:spPr>
        <p:txBody>
          <a:bodyPr/>
          <a:lstStyle/>
          <a:p>
            <a:pPr lvl="0"/>
            <a:r>
              <a:rPr lang="en-US" dirty="0"/>
              <a:t>Wednesday, 28</a:t>
            </a:r>
          </a:p>
          <a:p>
            <a:pPr lvl="1"/>
            <a:r>
              <a:rPr lang="en-US" dirty="0"/>
              <a:t>SRV404</a:t>
            </a:r>
          </a:p>
          <a:p>
            <a:pPr lvl="1"/>
            <a:r>
              <a:rPr lang="en-US" dirty="0"/>
              <a:t>Building Your Own ML Application with AWS Lambda &amp; Amazon </a:t>
            </a:r>
            <a:r>
              <a:rPr lang="en-US" dirty="0" err="1"/>
              <a:t>SageMaker</a:t>
            </a:r>
            <a:endParaRPr lang="en-US" dirty="0"/>
          </a:p>
          <a:p>
            <a:pPr lvl="1"/>
            <a:r>
              <a:rPr lang="en-US" dirty="0"/>
              <a:t>12:15 – PM  |  Bellagio, Level 1, Grand Ballroom 9</a:t>
            </a:r>
          </a:p>
        </p:txBody>
      </p:sp>
    </p:spTree>
    <p:extLst>
      <p:ext uri="{BB962C8B-B14F-4D97-AF65-F5344CB8AC3E}">
        <p14:creationId xmlns:p14="http://schemas.microsoft.com/office/powerpoint/2010/main" val="35756300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EA22-1AC2-964C-940A-C0DF7F2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790FE1-DD03-1549-B856-577B5575738F}"/>
              </a:ext>
            </a:extLst>
          </p:cNvPr>
          <p:cNvSpPr/>
          <p:nvPr/>
        </p:nvSpPr>
        <p:spPr>
          <a:xfrm>
            <a:off x="6310974" y="5273056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31ED7-0ABF-2945-9F65-E49CFC4484D3}"/>
              </a:ext>
            </a:extLst>
          </p:cNvPr>
          <p:cNvSpPr/>
          <p:nvPr/>
        </p:nvSpPr>
        <p:spPr>
          <a:xfrm>
            <a:off x="3762719" y="1191586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CA1B81-7B4C-6F4D-BDD9-4EB6C7172FA2}"/>
              </a:ext>
            </a:extLst>
          </p:cNvPr>
          <p:cNvSpPr txBox="1"/>
          <p:nvPr/>
        </p:nvSpPr>
        <p:spPr>
          <a:xfrm>
            <a:off x="1791249" y="1244519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70E2A9D-485F-764A-BD0D-AC4628FD5B0B}"/>
              </a:ext>
            </a:extLst>
          </p:cNvPr>
          <p:cNvSpPr/>
          <p:nvPr/>
        </p:nvSpPr>
        <p:spPr>
          <a:xfrm>
            <a:off x="2995232" y="1990699"/>
            <a:ext cx="1975680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 problem framing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4C6F2F9-3910-8044-81E6-BFAE11B0E18D}"/>
              </a:ext>
            </a:extLst>
          </p:cNvPr>
          <p:cNvSpPr/>
          <p:nvPr/>
        </p:nvSpPr>
        <p:spPr>
          <a:xfrm>
            <a:off x="6310974" y="1990710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F4BC04-CAEE-964E-9416-D9099E746196}"/>
              </a:ext>
            </a:extLst>
          </p:cNvPr>
          <p:cNvSpPr/>
          <p:nvPr/>
        </p:nvSpPr>
        <p:spPr>
          <a:xfrm>
            <a:off x="6310974" y="3083963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78FAB9-D043-3D4D-8730-BC79B27D4E62}"/>
              </a:ext>
            </a:extLst>
          </p:cNvPr>
          <p:cNvSpPr/>
          <p:nvPr/>
        </p:nvSpPr>
        <p:spPr>
          <a:xfrm>
            <a:off x="6310974" y="4177214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7353F1-47B1-7C43-87B5-0A17FD51C7DB}"/>
              </a:ext>
            </a:extLst>
          </p:cNvPr>
          <p:cNvSpPr/>
          <p:nvPr/>
        </p:nvSpPr>
        <p:spPr>
          <a:xfrm>
            <a:off x="9052246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96E39D9-D810-C747-92DD-BB943201B03C}"/>
              </a:ext>
            </a:extLst>
          </p:cNvPr>
          <p:cNvSpPr/>
          <p:nvPr/>
        </p:nvSpPr>
        <p:spPr>
          <a:xfrm>
            <a:off x="8906245" y="6528683"/>
            <a:ext cx="2270371" cy="152086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DED5484-74E5-AF48-939B-7C405CD0E35A}"/>
              </a:ext>
            </a:extLst>
          </p:cNvPr>
          <p:cNvCxnSpPr>
            <a:cxnSpLocks/>
            <a:stCxn id="46" idx="3"/>
            <a:endCxn id="69" idx="2"/>
          </p:cNvCxnSpPr>
          <p:nvPr/>
        </p:nvCxnSpPr>
        <p:spPr>
          <a:xfrm flipV="1">
            <a:off x="11176617" y="5932282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C6D3C19-7EC0-9F4A-88DC-B22CB7AFD4F5}"/>
              </a:ext>
            </a:extLst>
          </p:cNvPr>
          <p:cNvSpPr/>
          <p:nvPr/>
        </p:nvSpPr>
        <p:spPr>
          <a:xfrm>
            <a:off x="11651710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A1B88C-42A9-0C4A-A3C7-9C760729E02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300165" y="2647347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C5AA4-02B0-C543-B353-59BBBD601F1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300165" y="3740600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7BE783D-CFB2-784F-9D8B-E3A132EB949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8289355" y="3256208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B2E83CE-1BA7-6E49-B55D-4C42308AEBC6}"/>
              </a:ext>
            </a:extLst>
          </p:cNvPr>
          <p:cNvCxnSpPr>
            <a:cxnSpLocks/>
            <a:stCxn id="46" idx="1"/>
            <a:endCxn id="38" idx="2"/>
          </p:cNvCxnSpPr>
          <p:nvPr/>
        </p:nvCxnSpPr>
        <p:spPr>
          <a:xfrm rot="10800000">
            <a:off x="7300165" y="5932282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CEEF93-0ED9-304C-AF90-47B52B537A2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970912" y="2319019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ABB1C96-C504-6A4B-8DF9-CF21CB3B25B2}"/>
              </a:ext>
            </a:extLst>
          </p:cNvPr>
          <p:cNvCxnSpPr>
            <a:cxnSpLocks/>
            <a:stCxn id="46" idx="1"/>
            <a:endCxn id="42" idx="1"/>
          </p:cNvCxnSpPr>
          <p:nvPr/>
        </p:nvCxnSpPr>
        <p:spPr>
          <a:xfrm rot="10800000">
            <a:off x="6310975" y="2319031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30ACCC-7C03-BE40-916A-1B9DC0A4CCB9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3983072" y="1632291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DF3AA90-E0AA-7D4E-B0B7-C0EEB17E753B}"/>
              </a:ext>
            </a:extLst>
          </p:cNvPr>
          <p:cNvSpPr/>
          <p:nvPr/>
        </p:nvSpPr>
        <p:spPr>
          <a:xfrm>
            <a:off x="12420545" y="4204874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F0EF79-CD02-5147-9B28-6BB18E759820}"/>
              </a:ext>
            </a:extLst>
          </p:cNvPr>
          <p:cNvCxnSpPr>
            <a:cxnSpLocks/>
            <a:stCxn id="44" idx="2"/>
            <a:endCxn id="38" idx="0"/>
          </p:cNvCxnSpPr>
          <p:nvPr/>
        </p:nvCxnSpPr>
        <p:spPr>
          <a:xfrm>
            <a:off x="7300165" y="4836441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1611B9-21E3-204C-9656-DC54747B81D2}"/>
              </a:ext>
            </a:extLst>
          </p:cNvPr>
          <p:cNvSpPr/>
          <p:nvPr/>
        </p:nvSpPr>
        <p:spPr>
          <a:xfrm>
            <a:off x="9052241" y="4095613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8C67ABA-39D3-F141-A897-99157419AD1E}"/>
              </a:ext>
            </a:extLst>
          </p:cNvPr>
          <p:cNvSpPr/>
          <p:nvPr/>
        </p:nvSpPr>
        <p:spPr>
          <a:xfrm>
            <a:off x="9052241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D05F9F6-EB0D-4C47-969B-8D6721401147}"/>
              </a:ext>
            </a:extLst>
          </p:cNvPr>
          <p:cNvCxnSpPr>
            <a:cxnSpLocks/>
            <a:stCxn id="45" idx="2"/>
            <a:endCxn id="64" idx="0"/>
          </p:cNvCxnSpPr>
          <p:nvPr/>
        </p:nvCxnSpPr>
        <p:spPr>
          <a:xfrm flipH="1">
            <a:off x="10041433" y="3584527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4B95CF-B92F-F242-AC7D-0E9DF4713D49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0041432" y="4754839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7B32C2-1D16-BF40-AB48-EEA6952852B3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>
          <a:xfrm flipH="1">
            <a:off x="10041431" y="5932282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BDEE1C-7399-4542-AEAC-E08A40F4F5A0}"/>
              </a:ext>
            </a:extLst>
          </p:cNvPr>
          <p:cNvSpPr/>
          <p:nvPr/>
        </p:nvSpPr>
        <p:spPr>
          <a:xfrm>
            <a:off x="11651708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5EDF05-96EF-0942-82C7-D195E256321B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flipV="1">
            <a:off x="12640898" y="3584527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B040C-D004-574B-99FD-B704D2278951}"/>
              </a:ext>
            </a:extLst>
          </p:cNvPr>
          <p:cNvCxnSpPr>
            <a:cxnSpLocks/>
            <a:stCxn id="56" idx="4"/>
            <a:endCxn id="69" idx="0"/>
          </p:cNvCxnSpPr>
          <p:nvPr/>
        </p:nvCxnSpPr>
        <p:spPr>
          <a:xfrm>
            <a:off x="12640898" y="4645579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9A6DCFE-C896-4E4E-B5D3-208F623F12A6}"/>
              </a:ext>
            </a:extLst>
          </p:cNvPr>
          <p:cNvCxnSpPr>
            <a:cxnSpLocks/>
            <a:stCxn id="48" idx="0"/>
            <a:endCxn id="42" idx="3"/>
          </p:cNvCxnSpPr>
          <p:nvPr/>
        </p:nvCxnSpPr>
        <p:spPr>
          <a:xfrm rot="16200000" flipV="1">
            <a:off x="10160700" y="447686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D29ACB-DFD6-D841-AEAC-EBF1399BAB87}"/>
              </a:ext>
            </a:extLst>
          </p:cNvPr>
          <p:cNvSpPr txBox="1"/>
          <p:nvPr/>
        </p:nvSpPr>
        <p:spPr>
          <a:xfrm>
            <a:off x="393735" y="2890894"/>
            <a:ext cx="4998202" cy="4339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Set Business Goals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Domain knowledge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Help formulate the right questions</a:t>
            </a:r>
          </a:p>
        </p:txBody>
      </p:sp>
    </p:spTree>
    <p:extLst>
      <p:ext uri="{BB962C8B-B14F-4D97-AF65-F5344CB8AC3E}">
        <p14:creationId xmlns:p14="http://schemas.microsoft.com/office/powerpoint/2010/main" val="16064254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EA22-1AC2-964C-940A-C0DF7F2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790FE1-DD03-1549-B856-577B5575738F}"/>
              </a:ext>
            </a:extLst>
          </p:cNvPr>
          <p:cNvSpPr/>
          <p:nvPr/>
        </p:nvSpPr>
        <p:spPr>
          <a:xfrm>
            <a:off x="6310974" y="5273056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31ED7-0ABF-2945-9F65-E49CFC4484D3}"/>
              </a:ext>
            </a:extLst>
          </p:cNvPr>
          <p:cNvSpPr/>
          <p:nvPr/>
        </p:nvSpPr>
        <p:spPr>
          <a:xfrm>
            <a:off x="3762719" y="1191586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CA1B81-7B4C-6F4D-BDD9-4EB6C7172FA2}"/>
              </a:ext>
            </a:extLst>
          </p:cNvPr>
          <p:cNvSpPr txBox="1"/>
          <p:nvPr/>
        </p:nvSpPr>
        <p:spPr>
          <a:xfrm>
            <a:off x="1791249" y="1244519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70E2A9D-485F-764A-BD0D-AC4628FD5B0B}"/>
              </a:ext>
            </a:extLst>
          </p:cNvPr>
          <p:cNvSpPr/>
          <p:nvPr/>
        </p:nvSpPr>
        <p:spPr>
          <a:xfrm>
            <a:off x="2995232" y="1990699"/>
            <a:ext cx="1975680" cy="656638"/>
          </a:xfrm>
          <a:prstGeom prst="roundRect">
            <a:avLst/>
          </a:prstGeom>
          <a:solidFill>
            <a:srgbClr val="D33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 problem framing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4C6F2F9-3910-8044-81E6-BFAE11B0E18D}"/>
              </a:ext>
            </a:extLst>
          </p:cNvPr>
          <p:cNvSpPr/>
          <p:nvPr/>
        </p:nvSpPr>
        <p:spPr>
          <a:xfrm>
            <a:off x="6310974" y="1990710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Collection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F4BC04-CAEE-964E-9416-D9099E746196}"/>
              </a:ext>
            </a:extLst>
          </p:cNvPr>
          <p:cNvSpPr/>
          <p:nvPr/>
        </p:nvSpPr>
        <p:spPr>
          <a:xfrm>
            <a:off x="6310974" y="3083963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Integration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78FAB9-D043-3D4D-8730-BC79B27D4E62}"/>
              </a:ext>
            </a:extLst>
          </p:cNvPr>
          <p:cNvSpPr/>
          <p:nvPr/>
        </p:nvSpPr>
        <p:spPr>
          <a:xfrm>
            <a:off x="6310974" y="4177214"/>
            <a:ext cx="1978382" cy="659226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Preparation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Cleaning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7353F1-47B1-7C43-87B5-0A17FD51C7DB}"/>
              </a:ext>
            </a:extLst>
          </p:cNvPr>
          <p:cNvSpPr/>
          <p:nvPr/>
        </p:nvSpPr>
        <p:spPr>
          <a:xfrm>
            <a:off x="9052246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96E39D9-D810-C747-92DD-BB943201B03C}"/>
              </a:ext>
            </a:extLst>
          </p:cNvPr>
          <p:cNvSpPr/>
          <p:nvPr/>
        </p:nvSpPr>
        <p:spPr>
          <a:xfrm>
            <a:off x="8906245" y="6528683"/>
            <a:ext cx="2270371" cy="152086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DED5484-74E5-AF48-939B-7C405CD0E35A}"/>
              </a:ext>
            </a:extLst>
          </p:cNvPr>
          <p:cNvCxnSpPr>
            <a:cxnSpLocks/>
            <a:stCxn id="46" idx="3"/>
            <a:endCxn id="69" idx="2"/>
          </p:cNvCxnSpPr>
          <p:nvPr/>
        </p:nvCxnSpPr>
        <p:spPr>
          <a:xfrm flipV="1">
            <a:off x="11176617" y="5932282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C6D3C19-7EC0-9F4A-88DC-B22CB7AFD4F5}"/>
              </a:ext>
            </a:extLst>
          </p:cNvPr>
          <p:cNvSpPr/>
          <p:nvPr/>
        </p:nvSpPr>
        <p:spPr>
          <a:xfrm>
            <a:off x="11651710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A1B88C-42A9-0C4A-A3C7-9C760729E02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300165" y="2647347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C5AA4-02B0-C543-B353-59BBBD601F1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300165" y="3740600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7BE783D-CFB2-784F-9D8B-E3A132EB949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8289355" y="3256208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B2E83CE-1BA7-6E49-B55D-4C42308AEBC6}"/>
              </a:ext>
            </a:extLst>
          </p:cNvPr>
          <p:cNvCxnSpPr>
            <a:cxnSpLocks/>
            <a:stCxn id="46" idx="1"/>
            <a:endCxn id="38" idx="2"/>
          </p:cNvCxnSpPr>
          <p:nvPr/>
        </p:nvCxnSpPr>
        <p:spPr>
          <a:xfrm rot="10800000">
            <a:off x="7300165" y="5932282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CEEF93-0ED9-304C-AF90-47B52B537A2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970912" y="2319019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ABB1C96-C504-6A4B-8DF9-CF21CB3B25B2}"/>
              </a:ext>
            </a:extLst>
          </p:cNvPr>
          <p:cNvCxnSpPr>
            <a:cxnSpLocks/>
            <a:stCxn id="46" idx="1"/>
            <a:endCxn id="42" idx="1"/>
          </p:cNvCxnSpPr>
          <p:nvPr/>
        </p:nvCxnSpPr>
        <p:spPr>
          <a:xfrm rot="10800000">
            <a:off x="6310975" y="2319031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30ACCC-7C03-BE40-916A-1B9DC0A4CCB9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3983072" y="1632291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DF3AA90-E0AA-7D4E-B0B7-C0EEB17E753B}"/>
              </a:ext>
            </a:extLst>
          </p:cNvPr>
          <p:cNvSpPr/>
          <p:nvPr/>
        </p:nvSpPr>
        <p:spPr>
          <a:xfrm>
            <a:off x="12420545" y="4204874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F0EF79-CD02-5147-9B28-6BB18E759820}"/>
              </a:ext>
            </a:extLst>
          </p:cNvPr>
          <p:cNvCxnSpPr>
            <a:cxnSpLocks/>
            <a:stCxn id="44" idx="2"/>
            <a:endCxn id="38" idx="0"/>
          </p:cNvCxnSpPr>
          <p:nvPr/>
        </p:nvCxnSpPr>
        <p:spPr>
          <a:xfrm>
            <a:off x="7300165" y="4836441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1611B9-21E3-204C-9656-DC54747B81D2}"/>
              </a:ext>
            </a:extLst>
          </p:cNvPr>
          <p:cNvSpPr/>
          <p:nvPr/>
        </p:nvSpPr>
        <p:spPr>
          <a:xfrm>
            <a:off x="9052241" y="4095613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8C67ABA-39D3-F141-A897-99157419AD1E}"/>
              </a:ext>
            </a:extLst>
          </p:cNvPr>
          <p:cNvSpPr/>
          <p:nvPr/>
        </p:nvSpPr>
        <p:spPr>
          <a:xfrm>
            <a:off x="9052241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D05F9F6-EB0D-4C47-969B-8D6721401147}"/>
              </a:ext>
            </a:extLst>
          </p:cNvPr>
          <p:cNvCxnSpPr>
            <a:cxnSpLocks/>
            <a:stCxn id="45" idx="2"/>
            <a:endCxn id="64" idx="0"/>
          </p:cNvCxnSpPr>
          <p:nvPr/>
        </p:nvCxnSpPr>
        <p:spPr>
          <a:xfrm flipH="1">
            <a:off x="10041433" y="3584527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4B95CF-B92F-F242-AC7D-0E9DF4713D49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0041432" y="4754839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7B32C2-1D16-BF40-AB48-EEA6952852B3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>
          <a:xfrm flipH="1">
            <a:off x="10041431" y="5932282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BDEE1C-7399-4542-AEAC-E08A40F4F5A0}"/>
              </a:ext>
            </a:extLst>
          </p:cNvPr>
          <p:cNvSpPr/>
          <p:nvPr/>
        </p:nvSpPr>
        <p:spPr>
          <a:xfrm>
            <a:off x="11651708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5EDF05-96EF-0942-82C7-D195E256321B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flipV="1">
            <a:off x="12640898" y="3584527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B040C-D004-574B-99FD-B704D2278951}"/>
              </a:ext>
            </a:extLst>
          </p:cNvPr>
          <p:cNvCxnSpPr>
            <a:cxnSpLocks/>
            <a:stCxn id="56" idx="4"/>
            <a:endCxn id="69" idx="0"/>
          </p:cNvCxnSpPr>
          <p:nvPr/>
        </p:nvCxnSpPr>
        <p:spPr>
          <a:xfrm>
            <a:off x="12640898" y="4645579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9A6DCFE-C896-4E4E-B5D3-208F623F12A6}"/>
              </a:ext>
            </a:extLst>
          </p:cNvPr>
          <p:cNvCxnSpPr>
            <a:cxnSpLocks/>
            <a:stCxn id="48" idx="0"/>
            <a:endCxn id="42" idx="3"/>
          </p:cNvCxnSpPr>
          <p:nvPr/>
        </p:nvCxnSpPr>
        <p:spPr>
          <a:xfrm rot="16200000" flipV="1">
            <a:off x="10160700" y="447686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00DCAA9-DEE8-AD47-B378-80C8496FC261}"/>
              </a:ext>
            </a:extLst>
          </p:cNvPr>
          <p:cNvSpPr txBox="1"/>
          <p:nvPr/>
        </p:nvSpPr>
        <p:spPr>
          <a:xfrm>
            <a:off x="390816" y="2890894"/>
            <a:ext cx="4998202" cy="4339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Build the Data Platform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S3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AWS Glue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Athena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EMR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Redshift / Redshift Spectrum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Amazon Kinesis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AWS IoT Core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2000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50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EA22-1AC2-964C-940A-C0DF7F2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790FE1-DD03-1549-B856-577B5575738F}"/>
              </a:ext>
            </a:extLst>
          </p:cNvPr>
          <p:cNvSpPr/>
          <p:nvPr/>
        </p:nvSpPr>
        <p:spPr>
          <a:xfrm>
            <a:off x="6310974" y="5273056"/>
            <a:ext cx="1978382" cy="659226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Visualization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Analysis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31ED7-0ABF-2945-9F65-E49CFC4484D3}"/>
              </a:ext>
            </a:extLst>
          </p:cNvPr>
          <p:cNvSpPr/>
          <p:nvPr/>
        </p:nvSpPr>
        <p:spPr>
          <a:xfrm>
            <a:off x="3762719" y="1191586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CA1B81-7B4C-6F4D-BDD9-4EB6C7172FA2}"/>
              </a:ext>
            </a:extLst>
          </p:cNvPr>
          <p:cNvSpPr txBox="1"/>
          <p:nvPr/>
        </p:nvSpPr>
        <p:spPr>
          <a:xfrm>
            <a:off x="1791249" y="1244519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70E2A9D-485F-764A-BD0D-AC4628FD5B0B}"/>
              </a:ext>
            </a:extLst>
          </p:cNvPr>
          <p:cNvSpPr/>
          <p:nvPr/>
        </p:nvSpPr>
        <p:spPr>
          <a:xfrm>
            <a:off x="2995232" y="1990699"/>
            <a:ext cx="1975680" cy="656638"/>
          </a:xfrm>
          <a:prstGeom prst="roundRect">
            <a:avLst/>
          </a:prstGeom>
          <a:solidFill>
            <a:srgbClr val="D33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 problem framing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4C6F2F9-3910-8044-81E6-BFAE11B0E18D}"/>
              </a:ext>
            </a:extLst>
          </p:cNvPr>
          <p:cNvSpPr/>
          <p:nvPr/>
        </p:nvSpPr>
        <p:spPr>
          <a:xfrm>
            <a:off x="6310974" y="1990710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Collection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F4BC04-CAEE-964E-9416-D9099E746196}"/>
              </a:ext>
            </a:extLst>
          </p:cNvPr>
          <p:cNvSpPr/>
          <p:nvPr/>
        </p:nvSpPr>
        <p:spPr>
          <a:xfrm>
            <a:off x="6310974" y="3083963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Integration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78FAB9-D043-3D4D-8730-BC79B27D4E62}"/>
              </a:ext>
            </a:extLst>
          </p:cNvPr>
          <p:cNvSpPr/>
          <p:nvPr/>
        </p:nvSpPr>
        <p:spPr>
          <a:xfrm>
            <a:off x="6310974" y="4177214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Preparation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Cleaning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7353F1-47B1-7C43-87B5-0A17FD51C7DB}"/>
              </a:ext>
            </a:extLst>
          </p:cNvPr>
          <p:cNvSpPr/>
          <p:nvPr/>
        </p:nvSpPr>
        <p:spPr>
          <a:xfrm>
            <a:off x="9052246" y="2927889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Feature Engineering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96E39D9-D810-C747-92DD-BB943201B03C}"/>
              </a:ext>
            </a:extLst>
          </p:cNvPr>
          <p:cNvSpPr/>
          <p:nvPr/>
        </p:nvSpPr>
        <p:spPr>
          <a:xfrm>
            <a:off x="8906245" y="6528683"/>
            <a:ext cx="2270371" cy="152086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DED5484-74E5-AF48-939B-7C405CD0E35A}"/>
              </a:ext>
            </a:extLst>
          </p:cNvPr>
          <p:cNvCxnSpPr>
            <a:cxnSpLocks/>
            <a:stCxn id="46" idx="3"/>
            <a:endCxn id="69" idx="2"/>
          </p:cNvCxnSpPr>
          <p:nvPr/>
        </p:nvCxnSpPr>
        <p:spPr>
          <a:xfrm flipV="1">
            <a:off x="11176617" y="5932282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C6D3C19-7EC0-9F4A-88DC-B22CB7AFD4F5}"/>
              </a:ext>
            </a:extLst>
          </p:cNvPr>
          <p:cNvSpPr/>
          <p:nvPr/>
        </p:nvSpPr>
        <p:spPr>
          <a:xfrm>
            <a:off x="11651710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A1B88C-42A9-0C4A-A3C7-9C760729E02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300165" y="2647347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C5AA4-02B0-C543-B353-59BBBD601F1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300165" y="3740600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7BE783D-CFB2-784F-9D8B-E3A132EB949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8289355" y="3256208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B2E83CE-1BA7-6E49-B55D-4C42308AEBC6}"/>
              </a:ext>
            </a:extLst>
          </p:cNvPr>
          <p:cNvCxnSpPr>
            <a:cxnSpLocks/>
            <a:stCxn id="46" idx="1"/>
            <a:endCxn id="38" idx="2"/>
          </p:cNvCxnSpPr>
          <p:nvPr/>
        </p:nvCxnSpPr>
        <p:spPr>
          <a:xfrm rot="10800000">
            <a:off x="7300165" y="5932282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CEEF93-0ED9-304C-AF90-47B52B537A2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970912" y="2319019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ABB1C96-C504-6A4B-8DF9-CF21CB3B25B2}"/>
              </a:ext>
            </a:extLst>
          </p:cNvPr>
          <p:cNvCxnSpPr>
            <a:cxnSpLocks/>
            <a:stCxn id="46" idx="1"/>
            <a:endCxn id="42" idx="1"/>
          </p:cNvCxnSpPr>
          <p:nvPr/>
        </p:nvCxnSpPr>
        <p:spPr>
          <a:xfrm rot="10800000">
            <a:off x="6310975" y="2319031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30ACCC-7C03-BE40-916A-1B9DC0A4CCB9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3983072" y="1632291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DF3AA90-E0AA-7D4E-B0B7-C0EEB17E753B}"/>
              </a:ext>
            </a:extLst>
          </p:cNvPr>
          <p:cNvSpPr/>
          <p:nvPr/>
        </p:nvSpPr>
        <p:spPr>
          <a:xfrm>
            <a:off x="12420545" y="4204874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F0EF79-CD02-5147-9B28-6BB18E759820}"/>
              </a:ext>
            </a:extLst>
          </p:cNvPr>
          <p:cNvCxnSpPr>
            <a:cxnSpLocks/>
            <a:stCxn id="44" idx="2"/>
            <a:endCxn id="38" idx="0"/>
          </p:cNvCxnSpPr>
          <p:nvPr/>
        </p:nvCxnSpPr>
        <p:spPr>
          <a:xfrm>
            <a:off x="7300165" y="4836441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1611B9-21E3-204C-9656-DC54747B81D2}"/>
              </a:ext>
            </a:extLst>
          </p:cNvPr>
          <p:cNvSpPr/>
          <p:nvPr/>
        </p:nvSpPr>
        <p:spPr>
          <a:xfrm>
            <a:off x="9052241" y="4095613"/>
            <a:ext cx="1978382" cy="659226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Training &amp;</a:t>
            </a:r>
            <a:endParaRPr lang="en-US" sz="1520" dirty="0">
              <a:solidFill>
                <a:schemeClr val="tx1"/>
              </a:solidFill>
              <a:latin typeface="Amazon Ember" panose="02000000000000000000" pitchFamily="2" charset="0"/>
              <a:ea typeface="Amazon Ember" charset="0"/>
              <a:cs typeface="Amazon Ember" charset="0"/>
            </a:endParaRP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Parameter Tuning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8C67ABA-39D3-F141-A897-99157419AD1E}"/>
              </a:ext>
            </a:extLst>
          </p:cNvPr>
          <p:cNvSpPr/>
          <p:nvPr/>
        </p:nvSpPr>
        <p:spPr>
          <a:xfrm>
            <a:off x="9052241" y="5275644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Evaluation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D05F9F6-EB0D-4C47-969B-8D6721401147}"/>
              </a:ext>
            </a:extLst>
          </p:cNvPr>
          <p:cNvCxnSpPr>
            <a:cxnSpLocks/>
            <a:stCxn id="45" idx="2"/>
            <a:endCxn id="64" idx="0"/>
          </p:cNvCxnSpPr>
          <p:nvPr/>
        </p:nvCxnSpPr>
        <p:spPr>
          <a:xfrm flipH="1">
            <a:off x="10041433" y="3584527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4B95CF-B92F-F242-AC7D-0E9DF4713D49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0041432" y="4754839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7B32C2-1D16-BF40-AB48-EEA6952852B3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>
          <a:xfrm flipH="1">
            <a:off x="10041431" y="5932282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BDEE1C-7399-4542-AEAC-E08A40F4F5A0}"/>
              </a:ext>
            </a:extLst>
          </p:cNvPr>
          <p:cNvSpPr/>
          <p:nvPr/>
        </p:nvSpPr>
        <p:spPr>
          <a:xfrm>
            <a:off x="11651708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>
              <a:solidFill>
                <a:schemeClr val="tx1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5EDF05-96EF-0942-82C7-D195E256321B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flipV="1">
            <a:off x="12640898" y="3584527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B040C-D004-574B-99FD-B704D2278951}"/>
              </a:ext>
            </a:extLst>
          </p:cNvPr>
          <p:cNvCxnSpPr>
            <a:cxnSpLocks/>
            <a:stCxn id="56" idx="4"/>
            <a:endCxn id="69" idx="0"/>
          </p:cNvCxnSpPr>
          <p:nvPr/>
        </p:nvCxnSpPr>
        <p:spPr>
          <a:xfrm>
            <a:off x="12640898" y="4645579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9A6DCFE-C896-4E4E-B5D3-208F623F12A6}"/>
              </a:ext>
            </a:extLst>
          </p:cNvPr>
          <p:cNvCxnSpPr>
            <a:cxnSpLocks/>
            <a:stCxn id="48" idx="0"/>
            <a:endCxn id="42" idx="3"/>
          </p:cNvCxnSpPr>
          <p:nvPr/>
        </p:nvCxnSpPr>
        <p:spPr>
          <a:xfrm rot="16200000" flipV="1">
            <a:off x="10160700" y="447686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9559BF63-B056-9948-BABB-31D7C6D65DDE}"/>
              </a:ext>
            </a:extLst>
          </p:cNvPr>
          <p:cNvSpPr txBox="1"/>
          <p:nvPr/>
        </p:nvSpPr>
        <p:spPr>
          <a:xfrm>
            <a:off x="407545" y="2743084"/>
            <a:ext cx="4998202" cy="4339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Experiment, Train, </a:t>
            </a:r>
            <a:r>
              <a:rPr lang="it-IT" sz="20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Tune</a:t>
            </a:r>
            <a:r>
              <a:rPr lang="it-IT" sz="20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and </a:t>
            </a:r>
            <a:r>
              <a:rPr lang="it-IT" sz="20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Evaluate</a:t>
            </a:r>
            <a:endParaRPr lang="it-IT" sz="2000" b="1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Setup and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manage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Notebook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Environments</a:t>
            </a:r>
            <a:endParaRPr lang="it-IT" sz="1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Setup and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manage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Training Clusters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Write Data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Connectors</a:t>
            </a:r>
            <a:endParaRPr lang="it-IT" sz="1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Scale ML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algorithms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to large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datasets</a:t>
            </a:r>
            <a:endParaRPr lang="it-IT" sz="1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Distribute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ML training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algorithm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to multiple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machines</a:t>
            </a:r>
            <a:endParaRPr lang="it-IT" sz="1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Secure</a:t>
            </a:r>
            <a:r>
              <a:rPr lang="it-IT" sz="1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Model </a:t>
            </a:r>
            <a:r>
              <a:rPr lang="it-IT" sz="18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artifacts</a:t>
            </a:r>
            <a:endParaRPr lang="it-IT" sz="1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618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EA22-1AC2-964C-940A-C0DF7F2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790FE1-DD03-1549-B856-577B5575738F}"/>
              </a:ext>
            </a:extLst>
          </p:cNvPr>
          <p:cNvSpPr/>
          <p:nvPr/>
        </p:nvSpPr>
        <p:spPr>
          <a:xfrm>
            <a:off x="6310974" y="5273056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Visualization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Analysis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31ED7-0ABF-2945-9F65-E49CFC4484D3}"/>
              </a:ext>
            </a:extLst>
          </p:cNvPr>
          <p:cNvSpPr/>
          <p:nvPr/>
        </p:nvSpPr>
        <p:spPr>
          <a:xfrm>
            <a:off x="3762719" y="1191586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CA1B81-7B4C-6F4D-BDD9-4EB6C7172FA2}"/>
              </a:ext>
            </a:extLst>
          </p:cNvPr>
          <p:cNvSpPr txBox="1"/>
          <p:nvPr/>
        </p:nvSpPr>
        <p:spPr>
          <a:xfrm>
            <a:off x="1791249" y="1244519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70E2A9D-485F-764A-BD0D-AC4628FD5B0B}"/>
              </a:ext>
            </a:extLst>
          </p:cNvPr>
          <p:cNvSpPr/>
          <p:nvPr/>
        </p:nvSpPr>
        <p:spPr>
          <a:xfrm>
            <a:off x="2995232" y="1990699"/>
            <a:ext cx="1975680" cy="656638"/>
          </a:xfrm>
          <a:prstGeom prst="roundRect">
            <a:avLst/>
          </a:prstGeom>
          <a:solidFill>
            <a:srgbClr val="D33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 problem framing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4C6F2F9-3910-8044-81E6-BFAE11B0E18D}"/>
              </a:ext>
            </a:extLst>
          </p:cNvPr>
          <p:cNvSpPr/>
          <p:nvPr/>
        </p:nvSpPr>
        <p:spPr>
          <a:xfrm>
            <a:off x="6310974" y="1990710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Collection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F4BC04-CAEE-964E-9416-D9099E746196}"/>
              </a:ext>
            </a:extLst>
          </p:cNvPr>
          <p:cNvSpPr/>
          <p:nvPr/>
        </p:nvSpPr>
        <p:spPr>
          <a:xfrm>
            <a:off x="6310974" y="3083963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Integration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78FAB9-D043-3D4D-8730-BC79B27D4E62}"/>
              </a:ext>
            </a:extLst>
          </p:cNvPr>
          <p:cNvSpPr/>
          <p:nvPr/>
        </p:nvSpPr>
        <p:spPr>
          <a:xfrm>
            <a:off x="6310974" y="4177214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Preparation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Cleaning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7353F1-47B1-7C43-87B5-0A17FD51C7DB}"/>
              </a:ext>
            </a:extLst>
          </p:cNvPr>
          <p:cNvSpPr/>
          <p:nvPr/>
        </p:nvSpPr>
        <p:spPr>
          <a:xfrm>
            <a:off x="9052246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Feature Engineering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96E39D9-D810-C747-92DD-BB943201B03C}"/>
              </a:ext>
            </a:extLst>
          </p:cNvPr>
          <p:cNvSpPr/>
          <p:nvPr/>
        </p:nvSpPr>
        <p:spPr>
          <a:xfrm>
            <a:off x="8906245" y="6528683"/>
            <a:ext cx="2270371" cy="1520861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Are Business goals met?</a:t>
            </a:r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DED5484-74E5-AF48-939B-7C405CD0E35A}"/>
              </a:ext>
            </a:extLst>
          </p:cNvPr>
          <p:cNvCxnSpPr>
            <a:cxnSpLocks/>
            <a:stCxn id="46" idx="3"/>
            <a:endCxn id="69" idx="2"/>
          </p:cNvCxnSpPr>
          <p:nvPr/>
        </p:nvCxnSpPr>
        <p:spPr>
          <a:xfrm flipV="1">
            <a:off x="11176617" y="5932282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C6D3C19-7EC0-9F4A-88DC-B22CB7AFD4F5}"/>
              </a:ext>
            </a:extLst>
          </p:cNvPr>
          <p:cNvSpPr/>
          <p:nvPr/>
        </p:nvSpPr>
        <p:spPr>
          <a:xfrm>
            <a:off x="11651710" y="2927889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Monitoring &amp; </a:t>
            </a: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Debugging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A1B88C-42A9-0C4A-A3C7-9C760729E02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300165" y="2647347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C5AA4-02B0-C543-B353-59BBBD601F1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300165" y="3740600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7BE783D-CFB2-784F-9D8B-E3A132EB949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8289355" y="3256208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B2E83CE-1BA7-6E49-B55D-4C42308AEBC6}"/>
              </a:ext>
            </a:extLst>
          </p:cNvPr>
          <p:cNvCxnSpPr>
            <a:cxnSpLocks/>
            <a:stCxn id="46" idx="1"/>
            <a:endCxn id="38" idx="2"/>
          </p:cNvCxnSpPr>
          <p:nvPr/>
        </p:nvCxnSpPr>
        <p:spPr>
          <a:xfrm rot="10800000">
            <a:off x="7300165" y="5932282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CEEF93-0ED9-304C-AF90-47B52B537A2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970912" y="2319019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ABB1C96-C504-6A4B-8DF9-CF21CB3B25B2}"/>
              </a:ext>
            </a:extLst>
          </p:cNvPr>
          <p:cNvCxnSpPr>
            <a:cxnSpLocks/>
            <a:stCxn id="46" idx="1"/>
            <a:endCxn id="42" idx="1"/>
          </p:cNvCxnSpPr>
          <p:nvPr/>
        </p:nvCxnSpPr>
        <p:spPr>
          <a:xfrm rot="10800000">
            <a:off x="6310975" y="2319031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30ACCC-7C03-BE40-916A-1B9DC0A4CCB9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3983072" y="1632291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DF3AA90-E0AA-7D4E-B0B7-C0EEB17E753B}"/>
              </a:ext>
            </a:extLst>
          </p:cNvPr>
          <p:cNvSpPr/>
          <p:nvPr/>
        </p:nvSpPr>
        <p:spPr>
          <a:xfrm>
            <a:off x="12420545" y="4204874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AD5FBB-A27B-9448-AEE8-9BB09F2E7C96}"/>
              </a:ext>
            </a:extLst>
          </p:cNvPr>
          <p:cNvSpPr txBox="1"/>
          <p:nvPr/>
        </p:nvSpPr>
        <p:spPr>
          <a:xfrm>
            <a:off x="12894709" y="4209875"/>
            <a:ext cx="13564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it-IT" sz="1600" dirty="0">
                <a:latin typeface="Amazon Ember" charset="0"/>
                <a:ea typeface="Amazon Ember" charset="0"/>
                <a:cs typeface="Amazon Ember" charset="0"/>
              </a:rPr>
              <a:t>- </a:t>
            </a:r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Predictions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0F44A8-B997-A745-80BA-3CC0BDDAC1FA}"/>
              </a:ext>
            </a:extLst>
          </p:cNvPr>
          <p:cNvSpPr txBox="1"/>
          <p:nvPr/>
        </p:nvSpPr>
        <p:spPr>
          <a:xfrm>
            <a:off x="11176616" y="6941250"/>
            <a:ext cx="441146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Yes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CEDD49-2DE9-9A4D-93B8-DACF056B299F}"/>
              </a:ext>
            </a:extLst>
          </p:cNvPr>
          <p:cNvSpPr txBox="1"/>
          <p:nvPr/>
        </p:nvSpPr>
        <p:spPr>
          <a:xfrm>
            <a:off x="9899334" y="1945552"/>
            <a:ext cx="1016625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Re-training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F0EF79-CD02-5147-9B28-6BB18E759820}"/>
              </a:ext>
            </a:extLst>
          </p:cNvPr>
          <p:cNvCxnSpPr>
            <a:cxnSpLocks/>
            <a:stCxn id="44" idx="2"/>
            <a:endCxn id="38" idx="0"/>
          </p:cNvCxnSpPr>
          <p:nvPr/>
        </p:nvCxnSpPr>
        <p:spPr>
          <a:xfrm>
            <a:off x="7300165" y="4836441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1611B9-21E3-204C-9656-DC54747B81D2}"/>
              </a:ext>
            </a:extLst>
          </p:cNvPr>
          <p:cNvSpPr/>
          <p:nvPr/>
        </p:nvSpPr>
        <p:spPr>
          <a:xfrm>
            <a:off x="9052241" y="4095613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Training &amp;</a:t>
            </a:r>
            <a:endParaRPr lang="en-US" sz="1520" dirty="0">
              <a:solidFill>
                <a:schemeClr val="tx1"/>
              </a:solidFill>
              <a:latin typeface="Amazon Ember" panose="02000000000000000000" pitchFamily="2" charset="0"/>
              <a:ea typeface="Amazon Ember" charset="0"/>
              <a:cs typeface="Amazon Ember" charset="0"/>
            </a:endParaRP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Parameter Tuning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8C67ABA-39D3-F141-A897-99157419AD1E}"/>
              </a:ext>
            </a:extLst>
          </p:cNvPr>
          <p:cNvSpPr/>
          <p:nvPr/>
        </p:nvSpPr>
        <p:spPr>
          <a:xfrm>
            <a:off x="9052241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Evaluation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D05F9F6-EB0D-4C47-969B-8D6721401147}"/>
              </a:ext>
            </a:extLst>
          </p:cNvPr>
          <p:cNvCxnSpPr>
            <a:cxnSpLocks/>
            <a:stCxn id="45" idx="2"/>
            <a:endCxn id="64" idx="0"/>
          </p:cNvCxnSpPr>
          <p:nvPr/>
        </p:nvCxnSpPr>
        <p:spPr>
          <a:xfrm flipH="1">
            <a:off x="10041433" y="3584527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4B95CF-B92F-F242-AC7D-0E9DF4713D49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0041432" y="4754839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7B32C2-1D16-BF40-AB48-EEA6952852B3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>
          <a:xfrm flipH="1">
            <a:off x="10041431" y="5932282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BDEE1C-7399-4542-AEAC-E08A40F4F5A0}"/>
              </a:ext>
            </a:extLst>
          </p:cNvPr>
          <p:cNvSpPr/>
          <p:nvPr/>
        </p:nvSpPr>
        <p:spPr>
          <a:xfrm>
            <a:off x="11651708" y="5275644"/>
            <a:ext cx="1978382" cy="656638"/>
          </a:xfrm>
          <a:prstGeom prst="roundRect">
            <a:avLst/>
          </a:prstGeom>
          <a:solidFill>
            <a:srgbClr val="656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Deployment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5EDF05-96EF-0942-82C7-D195E256321B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flipV="1">
            <a:off x="12640898" y="3584527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B040C-D004-574B-99FD-B704D2278951}"/>
              </a:ext>
            </a:extLst>
          </p:cNvPr>
          <p:cNvCxnSpPr>
            <a:cxnSpLocks/>
            <a:stCxn id="56" idx="4"/>
            <a:endCxn id="69" idx="0"/>
          </p:cNvCxnSpPr>
          <p:nvPr/>
        </p:nvCxnSpPr>
        <p:spPr>
          <a:xfrm>
            <a:off x="12640898" y="4645579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9A6DCFE-C896-4E4E-B5D3-208F623F12A6}"/>
              </a:ext>
            </a:extLst>
          </p:cNvPr>
          <p:cNvCxnSpPr>
            <a:cxnSpLocks/>
            <a:stCxn id="48" idx="0"/>
            <a:endCxn id="42" idx="3"/>
          </p:cNvCxnSpPr>
          <p:nvPr/>
        </p:nvCxnSpPr>
        <p:spPr>
          <a:xfrm rot="16200000" flipV="1">
            <a:off x="10160700" y="447686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9A0BF501-C549-C944-A1ED-6DAB06855BD2}"/>
              </a:ext>
            </a:extLst>
          </p:cNvPr>
          <p:cNvSpPr txBox="1"/>
          <p:nvPr/>
        </p:nvSpPr>
        <p:spPr>
          <a:xfrm>
            <a:off x="407545" y="2743084"/>
            <a:ext cx="4998202" cy="4339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Deploy</a:t>
            </a:r>
            <a:r>
              <a:rPr lang="it-IT" sz="20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, Monitor and </a:t>
            </a:r>
            <a:r>
              <a:rPr lang="it-IT" sz="20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Debug</a:t>
            </a:r>
            <a:endParaRPr lang="it-IT" sz="2000" b="1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Setup and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manage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Model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Inference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Clusters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Manage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and Auto-Scale Model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Inference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APIs</a:t>
            </a:r>
            <a:endParaRPr lang="it-IT" sz="19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Monitor and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Debug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Model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Predictions</a:t>
            </a:r>
            <a:endParaRPr lang="it-IT" sz="19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Models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versioning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and performance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tracking</a:t>
            </a:r>
            <a:endParaRPr lang="it-IT" sz="19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Automate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New Model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version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promotion to production (A/B </a:t>
            </a:r>
            <a:r>
              <a:rPr lang="it-IT" sz="1900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testing</a:t>
            </a:r>
            <a:r>
              <a:rPr lang="it-IT" sz="19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61617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EA22-1AC2-964C-940A-C0DF7F2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790FE1-DD03-1549-B856-577B5575738F}"/>
              </a:ext>
            </a:extLst>
          </p:cNvPr>
          <p:cNvSpPr/>
          <p:nvPr/>
        </p:nvSpPr>
        <p:spPr>
          <a:xfrm>
            <a:off x="6310974" y="5273056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Visualization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Analysis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31ED7-0ABF-2945-9F65-E49CFC4484D3}"/>
              </a:ext>
            </a:extLst>
          </p:cNvPr>
          <p:cNvSpPr/>
          <p:nvPr/>
        </p:nvSpPr>
        <p:spPr>
          <a:xfrm>
            <a:off x="3762719" y="1191586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CA1B81-7B4C-6F4D-BDD9-4EB6C7172FA2}"/>
              </a:ext>
            </a:extLst>
          </p:cNvPr>
          <p:cNvSpPr txBox="1"/>
          <p:nvPr/>
        </p:nvSpPr>
        <p:spPr>
          <a:xfrm>
            <a:off x="1791249" y="1244519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70E2A9D-485F-764A-BD0D-AC4628FD5B0B}"/>
              </a:ext>
            </a:extLst>
          </p:cNvPr>
          <p:cNvSpPr/>
          <p:nvPr/>
        </p:nvSpPr>
        <p:spPr>
          <a:xfrm>
            <a:off x="2995232" y="1990699"/>
            <a:ext cx="1975680" cy="656638"/>
          </a:xfrm>
          <a:prstGeom prst="roundRect">
            <a:avLst/>
          </a:prstGeom>
          <a:solidFill>
            <a:srgbClr val="D33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 problem framing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4C6F2F9-3910-8044-81E6-BFAE11B0E18D}"/>
              </a:ext>
            </a:extLst>
          </p:cNvPr>
          <p:cNvSpPr/>
          <p:nvPr/>
        </p:nvSpPr>
        <p:spPr>
          <a:xfrm>
            <a:off x="6310974" y="1990710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Collection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9F4BC04-CAEE-964E-9416-D9099E746196}"/>
              </a:ext>
            </a:extLst>
          </p:cNvPr>
          <p:cNvSpPr/>
          <p:nvPr/>
        </p:nvSpPr>
        <p:spPr>
          <a:xfrm>
            <a:off x="6310974" y="3083963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Integration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78FAB9-D043-3D4D-8730-BC79B27D4E62}"/>
              </a:ext>
            </a:extLst>
          </p:cNvPr>
          <p:cNvSpPr/>
          <p:nvPr/>
        </p:nvSpPr>
        <p:spPr>
          <a:xfrm>
            <a:off x="6310974" y="4177214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Preparation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Cleaning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7353F1-47B1-7C43-87B5-0A17FD51C7DB}"/>
              </a:ext>
            </a:extLst>
          </p:cNvPr>
          <p:cNvSpPr/>
          <p:nvPr/>
        </p:nvSpPr>
        <p:spPr>
          <a:xfrm>
            <a:off x="9052246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Feature Engineering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96E39D9-D810-C747-92DD-BB943201B03C}"/>
              </a:ext>
            </a:extLst>
          </p:cNvPr>
          <p:cNvSpPr/>
          <p:nvPr/>
        </p:nvSpPr>
        <p:spPr>
          <a:xfrm>
            <a:off x="8906245" y="6528683"/>
            <a:ext cx="2270371" cy="152086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Are Business goals met?</a:t>
            </a:r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DED5484-74E5-AF48-939B-7C405CD0E35A}"/>
              </a:ext>
            </a:extLst>
          </p:cNvPr>
          <p:cNvCxnSpPr>
            <a:cxnSpLocks/>
            <a:stCxn id="46" idx="3"/>
            <a:endCxn id="69" idx="2"/>
          </p:cNvCxnSpPr>
          <p:nvPr/>
        </p:nvCxnSpPr>
        <p:spPr>
          <a:xfrm flipV="1">
            <a:off x="11176617" y="5932282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C6D3C19-7EC0-9F4A-88DC-B22CB7AFD4F5}"/>
              </a:ext>
            </a:extLst>
          </p:cNvPr>
          <p:cNvSpPr/>
          <p:nvPr/>
        </p:nvSpPr>
        <p:spPr>
          <a:xfrm>
            <a:off x="11651710" y="2927889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Monitoring &amp; </a:t>
            </a: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Debugging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A1B88C-42A9-0C4A-A3C7-9C760729E02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300165" y="2647347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C5AA4-02B0-C543-B353-59BBBD601F1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300165" y="3740600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7BE783D-CFB2-784F-9D8B-E3A132EB949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8289355" y="3256208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B2E83CE-1BA7-6E49-B55D-4C42308AEBC6}"/>
              </a:ext>
            </a:extLst>
          </p:cNvPr>
          <p:cNvCxnSpPr>
            <a:cxnSpLocks/>
            <a:stCxn id="46" idx="1"/>
            <a:endCxn id="38" idx="2"/>
          </p:cNvCxnSpPr>
          <p:nvPr/>
        </p:nvCxnSpPr>
        <p:spPr>
          <a:xfrm rot="10800000">
            <a:off x="7300165" y="5932282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CEEF93-0ED9-304C-AF90-47B52B537A2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970912" y="2319019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ABB1C96-C504-6A4B-8DF9-CF21CB3B25B2}"/>
              </a:ext>
            </a:extLst>
          </p:cNvPr>
          <p:cNvCxnSpPr>
            <a:cxnSpLocks/>
            <a:stCxn id="46" idx="1"/>
            <a:endCxn id="42" idx="1"/>
          </p:cNvCxnSpPr>
          <p:nvPr/>
        </p:nvCxnSpPr>
        <p:spPr>
          <a:xfrm rot="10800000">
            <a:off x="6310975" y="2319031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30ACCC-7C03-BE40-916A-1B9DC0A4CCB9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3983072" y="1632291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DF3AA90-E0AA-7D4E-B0B7-C0EEB17E753B}"/>
              </a:ext>
            </a:extLst>
          </p:cNvPr>
          <p:cNvSpPr/>
          <p:nvPr/>
        </p:nvSpPr>
        <p:spPr>
          <a:xfrm>
            <a:off x="12420545" y="4204874"/>
            <a:ext cx="440706" cy="4407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AD5FBB-A27B-9448-AEE8-9BB09F2E7C96}"/>
              </a:ext>
            </a:extLst>
          </p:cNvPr>
          <p:cNvSpPr txBox="1"/>
          <p:nvPr/>
        </p:nvSpPr>
        <p:spPr>
          <a:xfrm>
            <a:off x="12894709" y="4209875"/>
            <a:ext cx="13564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it-IT" sz="1600" dirty="0">
                <a:latin typeface="Amazon Ember" charset="0"/>
                <a:ea typeface="Amazon Ember" charset="0"/>
                <a:cs typeface="Amazon Ember" charset="0"/>
              </a:rPr>
              <a:t>- </a:t>
            </a:r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Predictions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0F44A8-B997-A745-80BA-3CC0BDDAC1FA}"/>
              </a:ext>
            </a:extLst>
          </p:cNvPr>
          <p:cNvSpPr txBox="1"/>
          <p:nvPr/>
        </p:nvSpPr>
        <p:spPr>
          <a:xfrm>
            <a:off x="11176616" y="6941250"/>
            <a:ext cx="441146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Yes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0845C8-E4B6-0C47-A57F-29ABA9B55C24}"/>
              </a:ext>
            </a:extLst>
          </p:cNvPr>
          <p:cNvSpPr txBox="1"/>
          <p:nvPr/>
        </p:nvSpPr>
        <p:spPr>
          <a:xfrm>
            <a:off x="8396117" y="6944403"/>
            <a:ext cx="396262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No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D2700C-B9A2-524D-920D-4FC3307EF462}"/>
              </a:ext>
            </a:extLst>
          </p:cNvPr>
          <p:cNvSpPr txBox="1"/>
          <p:nvPr/>
        </p:nvSpPr>
        <p:spPr>
          <a:xfrm rot="16200000">
            <a:off x="4934441" y="4706479"/>
            <a:ext cx="1645002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Data Augmentation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B78472-8722-1247-9103-D6E45FB6517C}"/>
              </a:ext>
            </a:extLst>
          </p:cNvPr>
          <p:cNvSpPr txBox="1"/>
          <p:nvPr/>
        </p:nvSpPr>
        <p:spPr>
          <a:xfrm rot="16200000">
            <a:off x="6374524" y="6426669"/>
            <a:ext cx="1252266" cy="4862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Feature</a:t>
            </a:r>
          </a:p>
          <a:p>
            <a:pPr algn="ctr"/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Augmentation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CEDD49-2DE9-9A4D-93B8-DACF056B299F}"/>
              </a:ext>
            </a:extLst>
          </p:cNvPr>
          <p:cNvSpPr txBox="1"/>
          <p:nvPr/>
        </p:nvSpPr>
        <p:spPr>
          <a:xfrm>
            <a:off x="9899334" y="1945552"/>
            <a:ext cx="1016625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Re-training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F0EF79-CD02-5147-9B28-6BB18E759820}"/>
              </a:ext>
            </a:extLst>
          </p:cNvPr>
          <p:cNvCxnSpPr>
            <a:cxnSpLocks/>
            <a:stCxn id="44" idx="2"/>
            <a:endCxn id="38" idx="0"/>
          </p:cNvCxnSpPr>
          <p:nvPr/>
        </p:nvCxnSpPr>
        <p:spPr>
          <a:xfrm>
            <a:off x="7300165" y="4836441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1611B9-21E3-204C-9656-DC54747B81D2}"/>
              </a:ext>
            </a:extLst>
          </p:cNvPr>
          <p:cNvSpPr/>
          <p:nvPr/>
        </p:nvSpPr>
        <p:spPr>
          <a:xfrm>
            <a:off x="9052241" y="4095613"/>
            <a:ext cx="1978382" cy="6592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Training &amp;</a:t>
            </a:r>
            <a:endParaRPr lang="en-US" sz="1520" dirty="0">
              <a:solidFill>
                <a:schemeClr val="tx1"/>
              </a:solidFill>
              <a:latin typeface="Amazon Ember" panose="02000000000000000000" pitchFamily="2" charset="0"/>
              <a:ea typeface="Amazon Ember" charset="0"/>
              <a:cs typeface="Amazon Ember" charset="0"/>
            </a:endParaRP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Parameter Tuning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8C67ABA-39D3-F141-A897-99157419AD1E}"/>
              </a:ext>
            </a:extLst>
          </p:cNvPr>
          <p:cNvSpPr/>
          <p:nvPr/>
        </p:nvSpPr>
        <p:spPr>
          <a:xfrm>
            <a:off x="9052241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Evaluation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D05F9F6-EB0D-4C47-969B-8D6721401147}"/>
              </a:ext>
            </a:extLst>
          </p:cNvPr>
          <p:cNvCxnSpPr>
            <a:cxnSpLocks/>
            <a:stCxn id="45" idx="2"/>
            <a:endCxn id="64" idx="0"/>
          </p:cNvCxnSpPr>
          <p:nvPr/>
        </p:nvCxnSpPr>
        <p:spPr>
          <a:xfrm flipH="1">
            <a:off x="10041433" y="3584527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4B95CF-B92F-F242-AC7D-0E9DF4713D49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0041432" y="4754839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27B32C2-1D16-BF40-AB48-EEA6952852B3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>
          <a:xfrm flipH="1">
            <a:off x="10041431" y="5932282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BDEE1C-7399-4542-AEAC-E08A40F4F5A0}"/>
              </a:ext>
            </a:extLst>
          </p:cNvPr>
          <p:cNvSpPr/>
          <p:nvPr/>
        </p:nvSpPr>
        <p:spPr>
          <a:xfrm>
            <a:off x="11651708" y="5275644"/>
            <a:ext cx="1978382" cy="656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Deployment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5EDF05-96EF-0942-82C7-D195E256321B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flipV="1">
            <a:off x="12640898" y="3584527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B040C-D004-574B-99FD-B704D2278951}"/>
              </a:ext>
            </a:extLst>
          </p:cNvPr>
          <p:cNvCxnSpPr>
            <a:cxnSpLocks/>
            <a:stCxn id="56" idx="4"/>
            <a:endCxn id="69" idx="0"/>
          </p:cNvCxnSpPr>
          <p:nvPr/>
        </p:nvCxnSpPr>
        <p:spPr>
          <a:xfrm>
            <a:off x="12640898" y="4645579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9A6DCFE-C896-4E4E-B5D3-208F623F12A6}"/>
              </a:ext>
            </a:extLst>
          </p:cNvPr>
          <p:cNvCxnSpPr>
            <a:cxnSpLocks/>
            <a:stCxn id="48" idx="0"/>
            <a:endCxn id="42" idx="3"/>
          </p:cNvCxnSpPr>
          <p:nvPr/>
        </p:nvCxnSpPr>
        <p:spPr>
          <a:xfrm rot="16200000" flipV="1">
            <a:off x="10160700" y="447686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D29ACB-DFD6-D841-AEAC-EBF1399BAB87}"/>
              </a:ext>
            </a:extLst>
          </p:cNvPr>
          <p:cNvSpPr txBox="1"/>
          <p:nvPr/>
        </p:nvSpPr>
        <p:spPr>
          <a:xfrm>
            <a:off x="393735" y="2890894"/>
            <a:ext cx="4998202" cy="4339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Enhance and re-train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Add/Remove features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Augment Data</a:t>
            </a:r>
          </a:p>
        </p:txBody>
      </p:sp>
    </p:spTree>
    <p:extLst>
      <p:ext uri="{BB962C8B-B14F-4D97-AF65-F5344CB8AC3E}">
        <p14:creationId xmlns:p14="http://schemas.microsoft.com/office/powerpoint/2010/main" val="2241148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9A1A-4273-6F46-98E7-0E5C83F4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WE SPEND TIME?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70099-BFE5-AB4E-9D2D-30451EEDD561}"/>
              </a:ext>
            </a:extLst>
          </p:cNvPr>
          <p:cNvGrpSpPr/>
          <p:nvPr/>
        </p:nvGrpSpPr>
        <p:grpSpPr>
          <a:xfrm>
            <a:off x="662013" y="2705036"/>
            <a:ext cx="13306374" cy="2819528"/>
            <a:chOff x="678536" y="2705038"/>
            <a:chExt cx="13306374" cy="281952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3A0B6F0-260D-3648-A8AA-139A68380780}"/>
                </a:ext>
              </a:extLst>
            </p:cNvPr>
            <p:cNvSpPr/>
            <p:nvPr/>
          </p:nvSpPr>
          <p:spPr>
            <a:xfrm>
              <a:off x="10383350" y="2796403"/>
              <a:ext cx="3601560" cy="26367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027E74-4440-0341-86E5-B2A6068A7EDB}"/>
                </a:ext>
              </a:extLst>
            </p:cNvPr>
            <p:cNvSpPr/>
            <p:nvPr/>
          </p:nvSpPr>
          <p:spPr>
            <a:xfrm>
              <a:off x="5446861" y="2796403"/>
              <a:ext cx="3601560" cy="2636798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6C4D554-B175-0F41-8137-01A5BFE28FB6}"/>
                </a:ext>
              </a:extLst>
            </p:cNvPr>
            <p:cNvSpPr/>
            <p:nvPr/>
          </p:nvSpPr>
          <p:spPr>
            <a:xfrm>
              <a:off x="678536" y="2796403"/>
              <a:ext cx="3601560" cy="2636798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8" name="Fulfilment &amp;…">
              <a:extLst>
                <a:ext uri="{FF2B5EF4-FFF2-40B4-BE49-F238E27FC236}">
                  <a16:creationId xmlns:a16="http://schemas.microsoft.com/office/drawing/2014/main" id="{ED00B448-694B-BC4C-B20E-7C1AB39092F1}"/>
                </a:ext>
              </a:extLst>
            </p:cNvPr>
            <p:cNvSpPr txBox="1"/>
            <p:nvPr/>
          </p:nvSpPr>
          <p:spPr>
            <a:xfrm>
              <a:off x="2454149" y="3961467"/>
              <a:ext cx="812018" cy="2419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BUILD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57A51A3-5ECB-AB41-8F97-07A07778B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432" y="3922600"/>
              <a:ext cx="496712" cy="214286"/>
            </a:xfrm>
            <a:prstGeom prst="rect">
              <a:avLst/>
            </a:prstGeom>
          </p:spPr>
        </p:pic>
        <p:sp>
          <p:nvSpPr>
            <p:cNvPr id="50" name="Fulfilment &amp;…">
              <a:extLst>
                <a:ext uri="{FF2B5EF4-FFF2-40B4-BE49-F238E27FC236}">
                  <a16:creationId xmlns:a16="http://schemas.microsoft.com/office/drawing/2014/main" id="{903D9D1E-3CF6-B142-A73E-9D2D6E816ECB}"/>
                </a:ext>
              </a:extLst>
            </p:cNvPr>
            <p:cNvSpPr txBox="1"/>
            <p:nvPr/>
          </p:nvSpPr>
          <p:spPr>
            <a:xfrm>
              <a:off x="7130841" y="3984252"/>
              <a:ext cx="812018" cy="2419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TRAIN</a:t>
              </a:r>
            </a:p>
          </p:txBody>
        </p:sp>
        <p:sp>
          <p:nvSpPr>
            <p:cNvPr id="51" name="Fulfilment &amp;…">
              <a:extLst>
                <a:ext uri="{FF2B5EF4-FFF2-40B4-BE49-F238E27FC236}">
                  <a16:creationId xmlns:a16="http://schemas.microsoft.com/office/drawing/2014/main" id="{871DBE7B-C79E-C146-B13A-7CFA9398E4F6}"/>
                </a:ext>
              </a:extLst>
            </p:cNvPr>
            <p:cNvSpPr txBox="1"/>
            <p:nvPr/>
          </p:nvSpPr>
          <p:spPr>
            <a:xfrm>
              <a:off x="11963555" y="3954667"/>
              <a:ext cx="1028322" cy="2419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FFFF"/>
                  </a:solidFill>
                  <a:latin typeface="Amazon Ember" charset="0"/>
                  <a:ea typeface="Amazon Ember" charset="0"/>
                  <a:cs typeface="Amazon Ember" charset="0"/>
                </a:rPr>
                <a:t>DEPLOY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8969DB-2A02-084F-AB57-BE4D52F5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7560" y="3922600"/>
              <a:ext cx="496712" cy="21428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1C66F3-DE8F-7045-A552-16E9BA16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634" y="3854382"/>
              <a:ext cx="643688" cy="38234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EA872B5-CEC5-674B-B120-FA14CB3B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17" y="3846368"/>
              <a:ext cx="485067" cy="4850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0564D7-0546-9E47-A522-CA5F4883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0612" y="3812148"/>
              <a:ext cx="422523" cy="483613"/>
            </a:xfrm>
            <a:prstGeom prst="rect">
              <a:avLst/>
            </a:prstGeom>
          </p:spPr>
        </p:pic>
        <p:sp>
          <p:nvSpPr>
            <p:cNvPr id="59" name="Fulfilment &amp;…">
              <a:extLst>
                <a:ext uri="{FF2B5EF4-FFF2-40B4-BE49-F238E27FC236}">
                  <a16:creationId xmlns:a16="http://schemas.microsoft.com/office/drawing/2014/main" id="{5F95DED3-6B7C-984D-A904-D785AD586439}"/>
                </a:ext>
              </a:extLst>
            </p:cNvPr>
            <p:cNvSpPr txBox="1"/>
            <p:nvPr/>
          </p:nvSpPr>
          <p:spPr>
            <a:xfrm>
              <a:off x="7285603" y="4331427"/>
              <a:ext cx="812018" cy="2419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1429" tIns="11429" rIns="11429" bIns="11429" anchor="ctr">
              <a:spAutoFit/>
            </a:bodyPr>
            <a:lstStyle/>
            <a:p>
              <a:pPr defTabSz="432370">
                <a:spcBef>
                  <a:spcPct val="20000"/>
                </a:spcBef>
              </a:pPr>
              <a:r>
                <a:rPr lang="en-US" sz="1422" b="1" spc="214" dirty="0">
                  <a:solidFill>
                    <a:srgbClr val="FF9600"/>
                  </a:solidFill>
                  <a:latin typeface="Amazon Ember" charset="0"/>
                  <a:ea typeface="Amazon Ember" charset="0"/>
                  <a:cs typeface="Amazon Ember" charset="0"/>
                </a:rPr>
                <a:t>TUNE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2BD568-F58F-4043-B101-3601C52F8836}"/>
                </a:ext>
              </a:extLst>
            </p:cNvPr>
            <p:cNvSpPr/>
            <p:nvPr/>
          </p:nvSpPr>
          <p:spPr>
            <a:xfrm>
              <a:off x="5315082" y="2705038"/>
              <a:ext cx="3851147" cy="2819528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64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1105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665_ReInvent_2018_Template_Dark">
  <a:themeElements>
    <a:clrScheme name="Re:Invent 2018">
      <a:dk1>
        <a:srgbClr val="000000"/>
      </a:dk1>
      <a:lt1>
        <a:srgbClr val="FFFFFF"/>
      </a:lt1>
      <a:dk2>
        <a:srgbClr val="282828"/>
      </a:dk2>
      <a:lt2>
        <a:srgbClr val="D232AA"/>
      </a:lt2>
      <a:accent1>
        <a:srgbClr val="D232AA"/>
      </a:accent1>
      <a:accent2>
        <a:srgbClr val="000AFF"/>
      </a:accent2>
      <a:accent3>
        <a:srgbClr val="8C28FF"/>
      </a:accent3>
      <a:accent4>
        <a:srgbClr val="FF2850"/>
      </a:accent4>
      <a:accent5>
        <a:srgbClr val="FF9900"/>
      </a:accent5>
      <a:accent6>
        <a:srgbClr val="50AA4B"/>
      </a:accent6>
      <a:hlink>
        <a:srgbClr val="2D93AA"/>
      </a:hlink>
      <a:folHlink>
        <a:srgbClr val="2D64AA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Invent 2018 template_16x9_dark.potx" id="{EDD7248A-08CE-449B-9BF6-1034CD4510F7}" vid="{80F674BF-8759-4B79-BE2E-04E6EDC12E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30a2e83-186a-4a0f-ab27-bee8a8096abc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4-05665_ReInvent_2018_Template_Dark</Template>
  <TotalTime>4022</TotalTime>
  <Words>1095</Words>
  <Application>Microsoft Macintosh PowerPoint</Application>
  <PresentationFormat>Custom</PresentationFormat>
  <Paragraphs>264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Amazon Ember</vt:lpstr>
      <vt:lpstr>Amazon Ember Light</vt:lpstr>
      <vt:lpstr>Arial</vt:lpstr>
      <vt:lpstr>Arial Black</vt:lpstr>
      <vt:lpstr>Lucida Console</vt:lpstr>
      <vt:lpstr>Segoe UI</vt:lpstr>
      <vt:lpstr>4-05665_ReInvent_2018_Template_Dark</vt:lpstr>
      <vt:lpstr>PowerPoint Presentation</vt:lpstr>
      <vt:lpstr>Building Your Own ML Application with AWS Lambda &amp; Amazon SageMaker</vt:lpstr>
      <vt:lpstr>Repeats</vt:lpstr>
      <vt:lpstr>THE MACHINE LEARNING PROCESS</vt:lpstr>
      <vt:lpstr>THE MACHINE LEARNING PROCESS</vt:lpstr>
      <vt:lpstr>THE MACHINE LEARNING PROCESS</vt:lpstr>
      <vt:lpstr>THE MACHINE LEARNING PROCESS</vt:lpstr>
      <vt:lpstr>THE MACHINE LEARNING PROCESS</vt:lpstr>
      <vt:lpstr>WHERE SHOULD WE SPEND TIME?</vt:lpstr>
      <vt:lpstr>AMAZON SAGEMAKER</vt:lpstr>
      <vt:lpstr>EXECUTING INFERENCES</vt:lpstr>
      <vt:lpstr>USING AWS LAMBDA</vt:lpstr>
      <vt:lpstr>AMAZON SAGEMAKER vs AWS LAMBDA</vt:lpstr>
      <vt:lpstr>IT’S A MATTER OF CHOICE</vt:lpstr>
      <vt:lpstr>OUR GOAL FOR TODAY Build, Train and Deploy a SMS spam filter model</vt:lpstr>
      <vt:lpstr>THE DATASET</vt:lpstr>
      <vt:lpstr>WORKFLOW</vt:lpstr>
      <vt:lpstr>TRAINING THE MODEL</vt:lpstr>
      <vt:lpstr>DEPLOYING TO LAMBDA</vt:lpstr>
      <vt:lpstr>AUTOMATING DEPLOYMENT</vt:lpstr>
      <vt:lpstr>LET’S GET STARTED! https://github.com/giuseppeporcelli/smlambdaworkshop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Microsoft Office User</dc:creator>
  <cp:keywords>ReInvent 2018</cp:keywords>
  <cp:lastModifiedBy>Microsoft Office User</cp:lastModifiedBy>
  <cp:revision>175</cp:revision>
  <dcterms:created xsi:type="dcterms:W3CDTF">2018-09-28T09:05:41Z</dcterms:created>
  <dcterms:modified xsi:type="dcterms:W3CDTF">2018-10-20T07:38:08Z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