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C41B3C5-6FF4-4EFD-B258-FC23EAD9306C}">
          <p14:sldIdLst>
            <p14:sldId id="265"/>
            <p14:sldId id="266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C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91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3E47-8631-4E8E-A113-7BA6C43763B5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27F0-B167-418A-9486-039CDB0DA6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35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3E47-8631-4E8E-A113-7BA6C43763B5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27F0-B167-418A-9486-039CDB0DA6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51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3E47-8631-4E8E-A113-7BA6C43763B5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27F0-B167-418A-9486-039CDB0DA6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5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3E47-8631-4E8E-A113-7BA6C43763B5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27F0-B167-418A-9486-039CDB0DA6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33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3E47-8631-4E8E-A113-7BA6C43763B5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27F0-B167-418A-9486-039CDB0DA6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097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3E47-8631-4E8E-A113-7BA6C43763B5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27F0-B167-418A-9486-039CDB0DA6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204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3E47-8631-4E8E-A113-7BA6C43763B5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27F0-B167-418A-9486-039CDB0DA6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056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3E47-8631-4E8E-A113-7BA6C43763B5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27F0-B167-418A-9486-039CDB0DA6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20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3E47-8631-4E8E-A113-7BA6C43763B5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27F0-B167-418A-9486-039CDB0DA6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854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3E47-8631-4E8E-A113-7BA6C43763B5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27F0-B167-418A-9486-039CDB0DA6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719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3E47-8631-4E8E-A113-7BA6C43763B5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27F0-B167-418A-9486-039CDB0DA6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10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53E47-8631-4E8E-A113-7BA6C43763B5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427F0-B167-418A-9486-039CDB0DA6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144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NULL"/><Relationship Id="rId18" Type="http://schemas.openxmlformats.org/officeDocument/2006/relationships/image" Target="../media/image6.png"/><Relationship Id="rId39" Type="http://schemas.openxmlformats.org/officeDocument/2006/relationships/image" Target="../media/image9.png"/><Relationship Id="rId17" Type="http://schemas.openxmlformats.org/officeDocument/2006/relationships/image" Target="../media/image5.png"/><Relationship Id="rId38" Type="http://schemas.openxmlformats.org/officeDocument/2006/relationships/image" Target="../media/image8.png"/><Relationship Id="rId2" Type="http://schemas.openxmlformats.org/officeDocument/2006/relationships/image" Target="../media/image1.png"/><Relationship Id="rId16" Type="http://schemas.openxmlformats.org/officeDocument/2006/relationships/image" Target="../media/image4.png"/><Relationship Id="rId20" Type="http://schemas.openxmlformats.org/officeDocument/2006/relationships/image" Target="../media/image7.png"/><Relationship Id="rId41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37" Type="http://schemas.openxmlformats.org/officeDocument/2006/relationships/image" Target="../media/image28.svg"/><Relationship Id="rId24" Type="http://schemas.openxmlformats.org/officeDocument/2006/relationships/image" Target="../media/image1182.svg"/><Relationship Id="rId40" Type="http://schemas.openxmlformats.org/officeDocument/2006/relationships/image" Target="../media/image10.png"/><Relationship Id="rId15" Type="http://schemas.openxmlformats.org/officeDocument/2006/relationships/image" Target="../media/image3.png"/><Relationship Id="rId5" Type="http://schemas.openxmlformats.org/officeDocument/2006/relationships/image" Target="../media/image996.svg"/><Relationship Id="rId19" Type="http://schemas.openxmlformats.org/officeDocument/2006/relationships/image" Target="../media/image81.svg"/><Relationship Id="rId14" Type="http://schemas.openxmlformats.org/officeDocument/2006/relationships/image" Target="../media/image2.png"/><Relationship Id="rId9" Type="http://schemas.openxmlformats.org/officeDocument/2006/relationships/image" Target="../media/image956.sv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NULL"/><Relationship Id="rId18" Type="http://schemas.openxmlformats.org/officeDocument/2006/relationships/image" Target="../media/image5.png"/><Relationship Id="rId39" Type="http://schemas.openxmlformats.org/officeDocument/2006/relationships/image" Target="../media/image9.png"/><Relationship Id="rId21" Type="http://schemas.openxmlformats.org/officeDocument/2006/relationships/image" Target="../media/image7.png"/><Relationship Id="rId42" Type="http://schemas.openxmlformats.org/officeDocument/2006/relationships/image" Target="../media/image1248.svg"/><Relationship Id="rId17" Type="http://schemas.openxmlformats.org/officeDocument/2006/relationships/image" Target="../media/image11.png"/><Relationship Id="rId38" Type="http://schemas.openxmlformats.org/officeDocument/2006/relationships/image" Target="../media/image8.png"/><Relationship Id="rId7" Type="http://schemas.openxmlformats.org/officeDocument/2006/relationships/image" Target="../media/image580.svg"/><Relationship Id="rId2" Type="http://schemas.openxmlformats.org/officeDocument/2006/relationships/image" Target="../media/image1.png"/><Relationship Id="rId16" Type="http://schemas.openxmlformats.org/officeDocument/2006/relationships/image" Target="../media/image4.png"/><Relationship Id="rId20" Type="http://schemas.openxmlformats.org/officeDocument/2006/relationships/image" Target="../media/image81.svg"/><Relationship Id="rId41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37" Type="http://schemas.openxmlformats.org/officeDocument/2006/relationships/image" Target="../media/image28.svg"/><Relationship Id="rId24" Type="http://schemas.openxmlformats.org/officeDocument/2006/relationships/image" Target="../media/image1182.svg"/><Relationship Id="rId40" Type="http://schemas.openxmlformats.org/officeDocument/2006/relationships/image" Target="../media/image10.png"/><Relationship Id="rId45" Type="http://schemas.openxmlformats.org/officeDocument/2006/relationships/image" Target="../media/image14.png"/><Relationship Id="rId15" Type="http://schemas.openxmlformats.org/officeDocument/2006/relationships/image" Target="../media/image3.png"/><Relationship Id="rId5" Type="http://schemas.openxmlformats.org/officeDocument/2006/relationships/image" Target="../media/image996.svg"/><Relationship Id="rId19" Type="http://schemas.openxmlformats.org/officeDocument/2006/relationships/image" Target="../media/image6.png"/><Relationship Id="rId44" Type="http://schemas.openxmlformats.org/officeDocument/2006/relationships/image" Target="../media/image336.svg"/><Relationship Id="rId14" Type="http://schemas.openxmlformats.org/officeDocument/2006/relationships/image" Target="../media/image2.png"/><Relationship Id="rId9" Type="http://schemas.openxmlformats.org/officeDocument/2006/relationships/image" Target="../media/image956.svg"/><Relationship Id="rId43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36.svg"/><Relationship Id="rId25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15.png"/><Relationship Id="rId23" Type="http://schemas.openxmlformats.org/officeDocument/2006/relationships/image" Target="../media/image14.svg"/><Relationship Id="rId31" Type="http://schemas.openxmlformats.org/officeDocument/2006/relationships/image" Target="../media/image2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7703C61-09E8-4049-8248-F9AB232E14C1}"/>
              </a:ext>
            </a:extLst>
          </p:cNvPr>
          <p:cNvSpPr/>
          <p:nvPr/>
        </p:nvSpPr>
        <p:spPr>
          <a:xfrm>
            <a:off x="382465" y="2314424"/>
            <a:ext cx="3357383" cy="3270015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667" tIns="67733" rIns="67733" bIns="3386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889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Production VPC</a:t>
            </a:r>
          </a:p>
        </p:txBody>
      </p:sp>
      <p:pic>
        <p:nvPicPr>
          <p:cNvPr id="5" name="Graphic 62">
            <a:extLst>
              <a:ext uri="{FF2B5EF4-FFF2-40B4-BE49-F238E27FC236}">
                <a16:creationId xmlns:a16="http://schemas.microsoft.com/office/drawing/2014/main" id="{1FB42D1C-3EBE-4F44-AEEF-747AE05020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82464" y="2314424"/>
            <a:ext cx="244593" cy="24459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667630" y="2014972"/>
            <a:ext cx="1348573" cy="368235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733" tIns="67733" rIns="67733" bIns="3386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89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785152" y="2671290"/>
            <a:ext cx="1113530" cy="846667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0613"/>
          <a:lstStyle/>
          <a:p>
            <a:pPr>
              <a:defRPr/>
            </a:pPr>
            <a:r>
              <a:rPr lang="en-US" sz="889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8" name="Graphic 34">
            <a:extLst>
              <a:ext uri="{FF2B5EF4-FFF2-40B4-BE49-F238E27FC236}">
                <a16:creationId xmlns:a16="http://schemas.microsoft.com/office/drawing/2014/main" id="{41905C5A-FAE4-854F-8D41-4C3BCF9EA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52" y="2670114"/>
            <a:ext cx="203436" cy="20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785152" y="3630409"/>
            <a:ext cx="1113530" cy="846667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0613"/>
          <a:lstStyle/>
          <a:p>
            <a:pPr>
              <a:defRPr/>
            </a:pPr>
            <a:r>
              <a:rPr lang="en-US" sz="889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0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52" y="3629232"/>
            <a:ext cx="203435" cy="20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785152" y="4591393"/>
            <a:ext cx="1113530" cy="846667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0613" rIns="0"/>
          <a:lstStyle/>
          <a:p>
            <a:pPr>
              <a:defRPr/>
            </a:pPr>
            <a:r>
              <a:rPr lang="en-US" sz="889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Isolated subnet</a:t>
            </a:r>
          </a:p>
        </p:txBody>
      </p:sp>
      <p:pic>
        <p:nvPicPr>
          <p:cNvPr id="12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52" y="4590217"/>
            <a:ext cx="203435" cy="20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2120196" y="2014972"/>
            <a:ext cx="1348573" cy="368235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733" tIns="67733" rIns="67733" bIns="3386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89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237719" y="2670114"/>
            <a:ext cx="1113530" cy="2767946"/>
            <a:chOff x="774312" y="2491862"/>
            <a:chExt cx="1503265" cy="373672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1844CBB-737E-C049-891C-1F2168761D96}"/>
                </a:ext>
              </a:extLst>
            </p:cNvPr>
            <p:cNvSpPr/>
            <p:nvPr/>
          </p:nvSpPr>
          <p:spPr>
            <a:xfrm>
              <a:off x="774312" y="2493450"/>
              <a:ext cx="1503265" cy="1143000"/>
            </a:xfrm>
            <a:prstGeom prst="rect">
              <a:avLst/>
            </a:prstGeom>
            <a:solidFill>
              <a:srgbClr val="1D8900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0613"/>
            <a:lstStyle/>
            <a:p>
              <a:pPr>
                <a:defRPr/>
              </a:pPr>
              <a:r>
                <a:rPr lang="en-US" sz="889" dirty="0">
                  <a:solidFill>
                    <a:srgbClr val="1E8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Public subnet</a:t>
              </a:r>
            </a:p>
          </p:txBody>
        </p:sp>
        <p:pic>
          <p:nvPicPr>
            <p:cNvPr id="16" name="Graphic 34">
              <a:extLst>
                <a:ext uri="{FF2B5EF4-FFF2-40B4-BE49-F238E27FC236}">
                  <a16:creationId xmlns:a16="http://schemas.microsoft.com/office/drawing/2014/main" id="{41905C5A-FAE4-854F-8D41-4C3BCF9EA0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2491862"/>
              <a:ext cx="274638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5AD8509-7566-E946-9E5A-5557E62A6A29}"/>
                </a:ext>
              </a:extLst>
            </p:cNvPr>
            <p:cNvSpPr/>
            <p:nvPr/>
          </p:nvSpPr>
          <p:spPr>
            <a:xfrm>
              <a:off x="774312" y="3788260"/>
              <a:ext cx="1503265" cy="114300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0613"/>
            <a:lstStyle/>
            <a:p>
              <a:pPr>
                <a:defRPr/>
              </a:pPr>
              <a:r>
                <a:rPr lang="en-US" sz="889" dirty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Private subnet</a:t>
              </a:r>
            </a:p>
          </p:txBody>
        </p:sp>
        <p:pic>
          <p:nvPicPr>
            <p:cNvPr id="18" name="Graphic 35">
              <a:extLst>
                <a:ext uri="{FF2B5EF4-FFF2-40B4-BE49-F238E27FC236}">
                  <a16:creationId xmlns:a16="http://schemas.microsoft.com/office/drawing/2014/main" id="{6FC3D56A-1081-9B43-9B9C-251CDE8593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3786672"/>
              <a:ext cx="274637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5AD8509-7566-E946-9E5A-5557E62A6A29}"/>
                </a:ext>
              </a:extLst>
            </p:cNvPr>
            <p:cNvSpPr/>
            <p:nvPr/>
          </p:nvSpPr>
          <p:spPr>
            <a:xfrm>
              <a:off x="774312" y="5085589"/>
              <a:ext cx="1503265" cy="114300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0613" rIns="0"/>
            <a:lstStyle/>
            <a:p>
              <a:pPr>
                <a:defRPr/>
              </a:pPr>
              <a:r>
                <a:rPr lang="en-US" sz="889" dirty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Isolated subnet</a:t>
              </a:r>
            </a:p>
          </p:txBody>
        </p:sp>
        <p:pic>
          <p:nvPicPr>
            <p:cNvPr id="20" name="Graphic 35">
              <a:extLst>
                <a:ext uri="{FF2B5EF4-FFF2-40B4-BE49-F238E27FC236}">
                  <a16:creationId xmlns:a16="http://schemas.microsoft.com/office/drawing/2014/main" id="{6FC3D56A-1081-9B43-9B9C-251CDE8593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5084001"/>
              <a:ext cx="274637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37703C61-09E8-4049-8248-F9AB232E14C1}"/>
              </a:ext>
            </a:extLst>
          </p:cNvPr>
          <p:cNvSpPr/>
          <p:nvPr/>
        </p:nvSpPr>
        <p:spPr>
          <a:xfrm>
            <a:off x="4383332" y="2311227"/>
            <a:ext cx="3357383" cy="3270015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667" tIns="67733" rIns="67733" bIns="3386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889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VPC</a:t>
            </a:r>
          </a:p>
        </p:txBody>
      </p:sp>
      <p:pic>
        <p:nvPicPr>
          <p:cNvPr id="22" name="Graphic 62">
            <a:extLst>
              <a:ext uri="{FF2B5EF4-FFF2-40B4-BE49-F238E27FC236}">
                <a16:creationId xmlns:a16="http://schemas.microsoft.com/office/drawing/2014/main" id="{1FB42D1C-3EBE-4F44-AEEF-747AE05020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4383332" y="2311226"/>
            <a:ext cx="244593" cy="244593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4668497" y="2011775"/>
            <a:ext cx="1348573" cy="368235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733" tIns="67733" rIns="67733" bIns="3386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89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4786019" y="2668093"/>
            <a:ext cx="1113530" cy="846667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0613"/>
          <a:lstStyle/>
          <a:p>
            <a:pPr>
              <a:defRPr/>
            </a:pPr>
            <a:r>
              <a:rPr lang="en-US" sz="889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26" name="Graphic 34">
            <a:extLst>
              <a:ext uri="{FF2B5EF4-FFF2-40B4-BE49-F238E27FC236}">
                <a16:creationId xmlns:a16="http://schemas.microsoft.com/office/drawing/2014/main" id="{41905C5A-FAE4-854F-8D41-4C3BCF9EA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019" y="2666917"/>
            <a:ext cx="203436" cy="20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4786019" y="3627212"/>
            <a:ext cx="1113530" cy="846667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0613"/>
          <a:lstStyle/>
          <a:p>
            <a:pPr>
              <a:defRPr/>
            </a:pPr>
            <a:r>
              <a:rPr lang="en-US" sz="889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28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020" y="3626035"/>
            <a:ext cx="203435" cy="20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6121064" y="2011775"/>
            <a:ext cx="1348573" cy="368235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733" tIns="67733" rIns="67733" bIns="3386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89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6238586" y="2668093"/>
            <a:ext cx="1113530" cy="846667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0613"/>
          <a:lstStyle/>
          <a:p>
            <a:pPr>
              <a:defRPr/>
            </a:pPr>
            <a:r>
              <a:rPr lang="en-US" sz="889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34" name="Graphic 34">
            <a:extLst>
              <a:ext uri="{FF2B5EF4-FFF2-40B4-BE49-F238E27FC236}">
                <a16:creationId xmlns:a16="http://schemas.microsoft.com/office/drawing/2014/main" id="{41905C5A-FAE4-854F-8D41-4C3BCF9EA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586" y="2666917"/>
            <a:ext cx="203436" cy="20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6238586" y="3627212"/>
            <a:ext cx="1113530" cy="846667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0613"/>
          <a:lstStyle/>
          <a:p>
            <a:pPr>
              <a:defRPr/>
            </a:pPr>
            <a:r>
              <a:rPr lang="en-US" sz="889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36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586" y="3626035"/>
            <a:ext cx="203435" cy="20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22">
            <a:extLst>
              <a:ext uri="{FF2B5EF4-FFF2-40B4-BE49-F238E27FC236}">
                <a16:creationId xmlns:a16="http://schemas.microsoft.com/office/drawing/2014/main" id="{0AD9A9BE-CBA5-1F43-8D3E-67656A92E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2962" y="4077939"/>
            <a:ext cx="914641" cy="365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89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Peering connection</a:t>
            </a:r>
          </a:p>
        </p:txBody>
      </p:sp>
      <p:pic>
        <p:nvPicPr>
          <p:cNvPr id="40" name="Graphic 45">
            <a:extLst>
              <a:ext uri="{FF2B5EF4-FFF2-40B4-BE49-F238E27FC236}">
                <a16:creationId xmlns:a16="http://schemas.microsoft.com/office/drawing/2014/main" id="{058942E2-703D-C045-B64E-DA32890B5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839" y="3779375"/>
            <a:ext cx="338667" cy="338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stCxn id="40" idx="3"/>
            <a:endCxn id="21" idx="1"/>
          </p:cNvCxnSpPr>
          <p:nvPr/>
        </p:nvCxnSpPr>
        <p:spPr>
          <a:xfrm flipV="1">
            <a:off x="4228506" y="3946234"/>
            <a:ext cx="154826" cy="2475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AF64B03-6E17-9943-9C4D-C67401CA542E}"/>
              </a:ext>
            </a:extLst>
          </p:cNvPr>
          <p:cNvCxnSpPr>
            <a:stCxn id="4" idx="3"/>
            <a:endCxn id="40" idx="1"/>
          </p:cNvCxnSpPr>
          <p:nvPr/>
        </p:nvCxnSpPr>
        <p:spPr>
          <a:xfrm flipV="1">
            <a:off x="3739848" y="3948709"/>
            <a:ext cx="149992" cy="722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37703C61-09E8-4049-8248-F9AB232E14C1}"/>
              </a:ext>
            </a:extLst>
          </p:cNvPr>
          <p:cNvSpPr/>
          <p:nvPr/>
        </p:nvSpPr>
        <p:spPr>
          <a:xfrm>
            <a:off x="8384200" y="2311227"/>
            <a:ext cx="3357383" cy="3270015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667" tIns="67733" rIns="67733" bIns="3386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889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VPC</a:t>
            </a:r>
          </a:p>
        </p:txBody>
      </p:sp>
      <p:pic>
        <p:nvPicPr>
          <p:cNvPr id="44" name="Graphic 62">
            <a:extLst>
              <a:ext uri="{FF2B5EF4-FFF2-40B4-BE49-F238E27FC236}">
                <a16:creationId xmlns:a16="http://schemas.microsoft.com/office/drawing/2014/main" id="{1FB42D1C-3EBE-4F44-AEEF-747AE05020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8384199" y="2311226"/>
            <a:ext cx="244593" cy="244593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8669365" y="2011775"/>
            <a:ext cx="1348573" cy="368235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733" tIns="67733" rIns="67733" bIns="3386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89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8786887" y="2666917"/>
            <a:ext cx="1113530" cy="2767946"/>
            <a:chOff x="774312" y="2491862"/>
            <a:chExt cx="1503265" cy="3736727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1844CBB-737E-C049-891C-1F2168761D96}"/>
                </a:ext>
              </a:extLst>
            </p:cNvPr>
            <p:cNvSpPr/>
            <p:nvPr/>
          </p:nvSpPr>
          <p:spPr>
            <a:xfrm>
              <a:off x="774312" y="2493450"/>
              <a:ext cx="1503265" cy="1143000"/>
            </a:xfrm>
            <a:prstGeom prst="rect">
              <a:avLst/>
            </a:prstGeom>
            <a:solidFill>
              <a:srgbClr val="1D8900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0613"/>
            <a:lstStyle/>
            <a:p>
              <a:pPr>
                <a:defRPr/>
              </a:pPr>
              <a:r>
                <a:rPr lang="en-US" sz="889" dirty="0">
                  <a:solidFill>
                    <a:srgbClr val="1E8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Public subnet</a:t>
              </a:r>
            </a:p>
          </p:txBody>
        </p:sp>
        <p:pic>
          <p:nvPicPr>
            <p:cNvPr id="48" name="Graphic 34">
              <a:extLst>
                <a:ext uri="{FF2B5EF4-FFF2-40B4-BE49-F238E27FC236}">
                  <a16:creationId xmlns:a16="http://schemas.microsoft.com/office/drawing/2014/main" id="{41905C5A-FAE4-854F-8D41-4C3BCF9EA0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2491862"/>
              <a:ext cx="274638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5AD8509-7566-E946-9E5A-5557E62A6A29}"/>
                </a:ext>
              </a:extLst>
            </p:cNvPr>
            <p:cNvSpPr/>
            <p:nvPr/>
          </p:nvSpPr>
          <p:spPr>
            <a:xfrm>
              <a:off x="774312" y="3788260"/>
              <a:ext cx="1503265" cy="114300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0613"/>
            <a:lstStyle/>
            <a:p>
              <a:pPr>
                <a:defRPr/>
              </a:pPr>
              <a:r>
                <a:rPr lang="en-US" sz="889" dirty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Private subnet</a:t>
              </a:r>
            </a:p>
          </p:txBody>
        </p:sp>
        <p:pic>
          <p:nvPicPr>
            <p:cNvPr id="50" name="Graphic 35">
              <a:extLst>
                <a:ext uri="{FF2B5EF4-FFF2-40B4-BE49-F238E27FC236}">
                  <a16:creationId xmlns:a16="http://schemas.microsoft.com/office/drawing/2014/main" id="{6FC3D56A-1081-9B43-9B9C-251CDE8593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3786672"/>
              <a:ext cx="274637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F5AD8509-7566-E946-9E5A-5557E62A6A29}"/>
                </a:ext>
              </a:extLst>
            </p:cNvPr>
            <p:cNvSpPr/>
            <p:nvPr/>
          </p:nvSpPr>
          <p:spPr>
            <a:xfrm>
              <a:off x="774312" y="5085589"/>
              <a:ext cx="1503265" cy="114300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0613" rIns="0"/>
            <a:lstStyle/>
            <a:p>
              <a:pPr>
                <a:defRPr/>
              </a:pPr>
              <a:r>
                <a:rPr lang="en-US" sz="889" dirty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Isolated subnet</a:t>
              </a:r>
            </a:p>
          </p:txBody>
        </p:sp>
        <p:pic>
          <p:nvPicPr>
            <p:cNvPr id="52" name="Graphic 35">
              <a:extLst>
                <a:ext uri="{FF2B5EF4-FFF2-40B4-BE49-F238E27FC236}">
                  <a16:creationId xmlns:a16="http://schemas.microsoft.com/office/drawing/2014/main" id="{6FC3D56A-1081-9B43-9B9C-251CDE8593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5084001"/>
              <a:ext cx="274637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10121931" y="2011775"/>
            <a:ext cx="1348573" cy="368235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733" tIns="67733" rIns="67733" bIns="3386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89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10239454" y="2666917"/>
            <a:ext cx="1113530" cy="2767946"/>
            <a:chOff x="774312" y="2491862"/>
            <a:chExt cx="1503265" cy="3736727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B1844CBB-737E-C049-891C-1F2168761D96}"/>
                </a:ext>
              </a:extLst>
            </p:cNvPr>
            <p:cNvSpPr/>
            <p:nvPr/>
          </p:nvSpPr>
          <p:spPr>
            <a:xfrm>
              <a:off x="774312" y="2493450"/>
              <a:ext cx="1503265" cy="1143000"/>
            </a:xfrm>
            <a:prstGeom prst="rect">
              <a:avLst/>
            </a:prstGeom>
            <a:solidFill>
              <a:srgbClr val="1D8900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0613"/>
            <a:lstStyle/>
            <a:p>
              <a:pPr>
                <a:defRPr/>
              </a:pPr>
              <a:r>
                <a:rPr lang="en-US" sz="889" dirty="0">
                  <a:solidFill>
                    <a:srgbClr val="1E8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Public subnet</a:t>
              </a:r>
            </a:p>
          </p:txBody>
        </p:sp>
        <p:pic>
          <p:nvPicPr>
            <p:cNvPr id="56" name="Graphic 34">
              <a:extLst>
                <a:ext uri="{FF2B5EF4-FFF2-40B4-BE49-F238E27FC236}">
                  <a16:creationId xmlns:a16="http://schemas.microsoft.com/office/drawing/2014/main" id="{41905C5A-FAE4-854F-8D41-4C3BCF9EA0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2491862"/>
              <a:ext cx="274638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F5AD8509-7566-E946-9E5A-5557E62A6A29}"/>
                </a:ext>
              </a:extLst>
            </p:cNvPr>
            <p:cNvSpPr/>
            <p:nvPr/>
          </p:nvSpPr>
          <p:spPr>
            <a:xfrm>
              <a:off x="774312" y="3788260"/>
              <a:ext cx="1503265" cy="114300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0613"/>
            <a:lstStyle/>
            <a:p>
              <a:pPr>
                <a:defRPr/>
              </a:pPr>
              <a:r>
                <a:rPr lang="en-US" sz="889" dirty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Private subnet</a:t>
              </a:r>
            </a:p>
          </p:txBody>
        </p:sp>
        <p:pic>
          <p:nvPicPr>
            <p:cNvPr id="58" name="Graphic 35">
              <a:extLst>
                <a:ext uri="{FF2B5EF4-FFF2-40B4-BE49-F238E27FC236}">
                  <a16:creationId xmlns:a16="http://schemas.microsoft.com/office/drawing/2014/main" id="{6FC3D56A-1081-9B43-9B9C-251CDE8593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3786672"/>
              <a:ext cx="274637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F5AD8509-7566-E946-9E5A-5557E62A6A29}"/>
                </a:ext>
              </a:extLst>
            </p:cNvPr>
            <p:cNvSpPr/>
            <p:nvPr/>
          </p:nvSpPr>
          <p:spPr>
            <a:xfrm>
              <a:off x="774312" y="5085589"/>
              <a:ext cx="1503265" cy="114300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0613" rIns="0"/>
            <a:lstStyle/>
            <a:p>
              <a:pPr>
                <a:defRPr/>
              </a:pPr>
              <a:r>
                <a:rPr lang="en-US" sz="889" dirty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Isolated subnet</a:t>
              </a:r>
            </a:p>
          </p:txBody>
        </p:sp>
        <p:pic>
          <p:nvPicPr>
            <p:cNvPr id="60" name="Graphic 35">
              <a:extLst>
                <a:ext uri="{FF2B5EF4-FFF2-40B4-BE49-F238E27FC236}">
                  <a16:creationId xmlns:a16="http://schemas.microsoft.com/office/drawing/2014/main" id="{6FC3D56A-1081-9B43-9B9C-251CDE8593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5084001"/>
              <a:ext cx="274637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" name="TextBox 22">
            <a:extLst>
              <a:ext uri="{FF2B5EF4-FFF2-40B4-BE49-F238E27FC236}">
                <a16:creationId xmlns:a16="http://schemas.microsoft.com/office/drawing/2014/main" id="{0AD9A9BE-CBA5-1F43-8D3E-67656A92E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3830" y="4077939"/>
            <a:ext cx="914641" cy="365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89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Peering connection</a:t>
            </a:r>
          </a:p>
        </p:txBody>
      </p:sp>
      <p:pic>
        <p:nvPicPr>
          <p:cNvPr id="62" name="Graphic 45">
            <a:extLst>
              <a:ext uri="{FF2B5EF4-FFF2-40B4-BE49-F238E27FC236}">
                <a16:creationId xmlns:a16="http://schemas.microsoft.com/office/drawing/2014/main" id="{058942E2-703D-C045-B64E-DA32890B5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0707" y="3776553"/>
            <a:ext cx="338667" cy="338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stCxn id="62" idx="3"/>
            <a:endCxn id="43" idx="1"/>
          </p:cNvCxnSpPr>
          <p:nvPr/>
        </p:nvCxnSpPr>
        <p:spPr>
          <a:xfrm>
            <a:off x="8229374" y="3945887"/>
            <a:ext cx="154826" cy="347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9AF64B03-6E17-9943-9C4D-C67401CA542E}"/>
              </a:ext>
            </a:extLst>
          </p:cNvPr>
          <p:cNvCxnSpPr>
            <a:stCxn id="21" idx="3"/>
            <a:endCxn id="62" idx="1"/>
          </p:cNvCxnSpPr>
          <p:nvPr/>
        </p:nvCxnSpPr>
        <p:spPr>
          <a:xfrm flipV="1">
            <a:off x="7740715" y="3945887"/>
            <a:ext cx="149992" cy="347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11">
            <a:extLst>
              <a:ext uri="{FF2B5EF4-FFF2-40B4-BE49-F238E27FC236}">
                <a16:creationId xmlns:a16="http://schemas.microsoft.com/office/drawing/2014/main" id="{5C8E566C-437D-8746-8A1B-F8B7B419C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8156" y="6293350"/>
            <a:ext cx="840789" cy="22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89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Config</a:t>
            </a:r>
          </a:p>
        </p:txBody>
      </p:sp>
      <p:sp>
        <p:nvSpPr>
          <p:cNvPr id="72" name="TextBox 12">
            <a:extLst>
              <a:ext uri="{FF2B5EF4-FFF2-40B4-BE49-F238E27FC236}">
                <a16:creationId xmlns:a16="http://schemas.microsoft.com/office/drawing/2014/main" id="{CCB91AC5-C76C-F545-8ADD-956FB2612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7264" y="6293350"/>
            <a:ext cx="1211088" cy="22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89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Route 53</a:t>
            </a:r>
          </a:p>
        </p:txBody>
      </p:sp>
      <p:sp>
        <p:nvSpPr>
          <p:cNvPr id="74" name="TextBox 9">
            <a:extLst>
              <a:ext uri="{FF2B5EF4-FFF2-40B4-BE49-F238E27FC236}">
                <a16:creationId xmlns:a16="http://schemas.microsoft.com/office/drawing/2014/main" id="{39385E5E-A4EF-E540-992D-64EE5733E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9019" y="6293350"/>
            <a:ext cx="1683055" cy="22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89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Service Catalog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EFEC4D9-0FF6-0740-BBB7-9A904CD0D43A}"/>
              </a:ext>
            </a:extLst>
          </p:cNvPr>
          <p:cNvSpPr/>
          <p:nvPr/>
        </p:nvSpPr>
        <p:spPr>
          <a:xfrm>
            <a:off x="232229" y="1588710"/>
            <a:ext cx="11679161" cy="502194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667" tIns="67733"/>
          <a:lstStyle/>
          <a:p>
            <a:pPr>
              <a:defRPr/>
            </a:pPr>
            <a:r>
              <a:rPr lang="en-US" sz="889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76" name="Graphic 20">
            <a:extLst>
              <a:ext uri="{FF2B5EF4-FFF2-40B4-BE49-F238E27FC236}">
                <a16:creationId xmlns:a16="http://schemas.microsoft.com/office/drawing/2014/main" id="{3E9996A6-6D01-9B42-8D2D-8C63B84FF8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29" y="1588710"/>
            <a:ext cx="244593" cy="244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" name="Graphic 25">
            <a:extLst>
              <a:ext uri="{FF2B5EF4-FFF2-40B4-BE49-F238E27FC236}">
                <a16:creationId xmlns:a16="http://schemas.microsoft.com/office/drawing/2014/main" id="{C3E9DE62-900E-904C-9642-0A5F63D57B4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5487327" y="890080"/>
            <a:ext cx="376602" cy="376602"/>
          </a:xfrm>
          <a:prstGeom prst="rect">
            <a:avLst/>
          </a:prstGeom>
        </p:spPr>
      </p:pic>
      <p:sp>
        <p:nvSpPr>
          <p:cNvPr id="96" name="TextBox 95">
            <a:extLst>
              <a:ext uri="{FF2B5EF4-FFF2-40B4-BE49-F238E27FC236}">
                <a16:creationId xmlns:a16="http://schemas.microsoft.com/office/drawing/2014/main" id="{C5636447-DBCE-7C45-AD26-6BB1D3390243}"/>
              </a:ext>
            </a:extLst>
          </p:cNvPr>
          <p:cNvSpPr txBox="1"/>
          <p:nvPr/>
        </p:nvSpPr>
        <p:spPr>
          <a:xfrm>
            <a:off x="5104914" y="1231521"/>
            <a:ext cx="1097349" cy="229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0" dirty="0" smtClean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offices</a:t>
            </a:r>
            <a:endParaRPr lang="en-US" sz="890" dirty="0">
              <a:solidFill>
                <a:srgbClr val="232F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7" name="Graphic 41">
            <a:extLst>
              <a:ext uri="{FF2B5EF4-FFF2-40B4-BE49-F238E27FC236}">
                <a16:creationId xmlns:a16="http://schemas.microsoft.com/office/drawing/2014/main" id="{1A56C62F-612C-5841-B7E7-B15DA92D0BDE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xmlns="" r:embed="rId37"/>
              </a:ext>
            </a:extLst>
          </a:blip>
          <a:stretch>
            <a:fillRect/>
          </a:stretch>
        </p:blipFill>
        <p:spPr>
          <a:xfrm flipH="1">
            <a:off x="6343110" y="882040"/>
            <a:ext cx="395845" cy="384642"/>
          </a:xfrm>
          <a:prstGeom prst="rect">
            <a:avLst/>
          </a:prstGeom>
        </p:spPr>
      </p:pic>
      <p:sp>
        <p:nvSpPr>
          <p:cNvPr id="98" name="TextBox 97">
            <a:extLst>
              <a:ext uri="{FF2B5EF4-FFF2-40B4-BE49-F238E27FC236}">
                <a16:creationId xmlns:a16="http://schemas.microsoft.com/office/drawing/2014/main" id="{4EDB2C05-2F10-9C42-9C35-AE4BB249A665}"/>
              </a:ext>
            </a:extLst>
          </p:cNvPr>
          <p:cNvSpPr txBox="1"/>
          <p:nvPr/>
        </p:nvSpPr>
        <p:spPr>
          <a:xfrm>
            <a:off x="5903334" y="1231521"/>
            <a:ext cx="1262428" cy="229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0" dirty="0" smtClean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Employees</a:t>
            </a:r>
          </a:p>
        </p:txBody>
      </p:sp>
      <p:pic>
        <p:nvPicPr>
          <p:cNvPr id="104" name="Graphic 41">
            <a:extLst>
              <a:ext uri="{FF2B5EF4-FFF2-40B4-BE49-F238E27FC236}">
                <a16:creationId xmlns:a16="http://schemas.microsoft.com/office/drawing/2014/main" id="{1A56C62F-612C-5841-B7E7-B15DA92D0BDE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xmlns="" r:embed="rId37"/>
              </a:ext>
            </a:extLst>
          </a:blip>
          <a:stretch>
            <a:fillRect/>
          </a:stretch>
        </p:blipFill>
        <p:spPr>
          <a:xfrm flipH="1">
            <a:off x="1869612" y="882040"/>
            <a:ext cx="395845" cy="384642"/>
          </a:xfrm>
          <a:prstGeom prst="rect">
            <a:avLst/>
          </a:prstGeom>
        </p:spPr>
      </p:pic>
      <p:sp>
        <p:nvSpPr>
          <p:cNvPr id="107" name="TextBox 106">
            <a:extLst>
              <a:ext uri="{FF2B5EF4-FFF2-40B4-BE49-F238E27FC236}">
                <a16:creationId xmlns:a16="http://schemas.microsoft.com/office/drawing/2014/main" id="{4EDB2C05-2F10-9C42-9C35-AE4BB249A665}"/>
              </a:ext>
            </a:extLst>
          </p:cNvPr>
          <p:cNvSpPr txBox="1"/>
          <p:nvPr/>
        </p:nvSpPr>
        <p:spPr>
          <a:xfrm>
            <a:off x="9226519" y="1231521"/>
            <a:ext cx="1702433" cy="229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0" dirty="0" smtClean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Developers</a:t>
            </a:r>
            <a:endParaRPr lang="en-US" sz="890" dirty="0">
              <a:solidFill>
                <a:srgbClr val="232F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8" name="Graphic 41">
            <a:extLst>
              <a:ext uri="{FF2B5EF4-FFF2-40B4-BE49-F238E27FC236}">
                <a16:creationId xmlns:a16="http://schemas.microsoft.com/office/drawing/2014/main" id="{1A56C62F-612C-5841-B7E7-B15DA92D0BDE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xmlns="" r:embed="rId37"/>
              </a:ext>
            </a:extLst>
          </a:blip>
          <a:stretch>
            <a:fillRect/>
          </a:stretch>
        </p:blipFill>
        <p:spPr>
          <a:xfrm flipH="1">
            <a:off x="9883947" y="882040"/>
            <a:ext cx="395845" cy="384642"/>
          </a:xfrm>
          <a:prstGeom prst="rect">
            <a:avLst/>
          </a:prstGeom>
        </p:spPr>
      </p:pic>
      <p:sp>
        <p:nvSpPr>
          <p:cNvPr id="109" name="Freeform 108"/>
          <p:cNvSpPr/>
          <p:nvPr/>
        </p:nvSpPr>
        <p:spPr>
          <a:xfrm>
            <a:off x="9113971" y="1315341"/>
            <a:ext cx="1921694" cy="153634"/>
          </a:xfrm>
          <a:custGeom>
            <a:avLst/>
            <a:gdLst>
              <a:gd name="connsiteX0" fmla="*/ 0 w 1562100"/>
              <a:gd name="connsiteY0" fmla="*/ 0 h 205740"/>
              <a:gd name="connsiteX1" fmla="*/ 0 w 1562100"/>
              <a:gd name="connsiteY1" fmla="*/ 205740 h 205740"/>
              <a:gd name="connsiteX2" fmla="*/ 1562100 w 1562100"/>
              <a:gd name="connsiteY2" fmla="*/ 205740 h 205740"/>
              <a:gd name="connsiteX3" fmla="*/ 1562100 w 1562100"/>
              <a:gd name="connsiteY3" fmla="*/ 30480 h 205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2100" h="205740">
                <a:moveTo>
                  <a:pt x="0" y="0"/>
                </a:moveTo>
                <a:lnTo>
                  <a:pt x="0" y="205740"/>
                </a:lnTo>
                <a:lnTo>
                  <a:pt x="1562100" y="205740"/>
                </a:lnTo>
                <a:lnTo>
                  <a:pt x="1562100" y="30480"/>
                </a:lnTo>
              </a:path>
            </a:pathLst>
          </a:cu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9D095CB6-90B5-DF4F-9F62-D3930E59C3F5}"/>
              </a:ext>
            </a:extLst>
          </p:cNvPr>
          <p:cNvCxnSpPr/>
          <p:nvPr/>
        </p:nvCxnSpPr>
        <p:spPr>
          <a:xfrm>
            <a:off x="9351513" y="1467741"/>
            <a:ext cx="0" cy="1204159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9D095CB6-90B5-DF4F-9F62-D3930E59C3F5}"/>
              </a:ext>
            </a:extLst>
          </p:cNvPr>
          <p:cNvCxnSpPr/>
          <p:nvPr/>
        </p:nvCxnSpPr>
        <p:spPr>
          <a:xfrm>
            <a:off x="10826115" y="1467741"/>
            <a:ext cx="290" cy="1204159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Freeform 111"/>
          <p:cNvSpPr/>
          <p:nvPr/>
        </p:nvSpPr>
        <p:spPr>
          <a:xfrm>
            <a:off x="5113471" y="1315341"/>
            <a:ext cx="1921694" cy="153634"/>
          </a:xfrm>
          <a:custGeom>
            <a:avLst/>
            <a:gdLst>
              <a:gd name="connsiteX0" fmla="*/ 0 w 1562100"/>
              <a:gd name="connsiteY0" fmla="*/ 0 h 205740"/>
              <a:gd name="connsiteX1" fmla="*/ 0 w 1562100"/>
              <a:gd name="connsiteY1" fmla="*/ 205740 h 205740"/>
              <a:gd name="connsiteX2" fmla="*/ 1562100 w 1562100"/>
              <a:gd name="connsiteY2" fmla="*/ 205740 h 205740"/>
              <a:gd name="connsiteX3" fmla="*/ 1562100 w 1562100"/>
              <a:gd name="connsiteY3" fmla="*/ 30480 h 205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2100" h="205740">
                <a:moveTo>
                  <a:pt x="0" y="0"/>
                </a:moveTo>
                <a:lnTo>
                  <a:pt x="0" y="205740"/>
                </a:lnTo>
                <a:lnTo>
                  <a:pt x="1562100" y="205740"/>
                </a:lnTo>
                <a:lnTo>
                  <a:pt x="1562100" y="30480"/>
                </a:lnTo>
              </a:path>
            </a:pathLst>
          </a:cu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9D095CB6-90B5-DF4F-9F62-D3930E59C3F5}"/>
              </a:ext>
            </a:extLst>
          </p:cNvPr>
          <p:cNvCxnSpPr/>
          <p:nvPr/>
        </p:nvCxnSpPr>
        <p:spPr>
          <a:xfrm>
            <a:off x="5351013" y="1467741"/>
            <a:ext cx="0" cy="1204159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9D095CB6-90B5-DF4F-9F62-D3930E59C3F5}"/>
              </a:ext>
            </a:extLst>
          </p:cNvPr>
          <p:cNvCxnSpPr/>
          <p:nvPr/>
        </p:nvCxnSpPr>
        <p:spPr>
          <a:xfrm>
            <a:off x="6825615" y="1467741"/>
            <a:ext cx="290" cy="1204159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4EDB2C05-2F10-9C42-9C35-AE4BB249A665}"/>
              </a:ext>
            </a:extLst>
          </p:cNvPr>
          <p:cNvSpPr txBox="1"/>
          <p:nvPr/>
        </p:nvSpPr>
        <p:spPr>
          <a:xfrm>
            <a:off x="1212184" y="1231521"/>
            <a:ext cx="1702433" cy="229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0" dirty="0" smtClean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 users (customers)</a:t>
            </a:r>
            <a:endParaRPr lang="en-US" sz="890" dirty="0">
              <a:solidFill>
                <a:srgbClr val="232F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Freeform 115"/>
          <p:cNvSpPr/>
          <p:nvPr/>
        </p:nvSpPr>
        <p:spPr>
          <a:xfrm>
            <a:off x="1103446" y="1315341"/>
            <a:ext cx="1921694" cy="153634"/>
          </a:xfrm>
          <a:custGeom>
            <a:avLst/>
            <a:gdLst>
              <a:gd name="connsiteX0" fmla="*/ 0 w 1562100"/>
              <a:gd name="connsiteY0" fmla="*/ 0 h 205740"/>
              <a:gd name="connsiteX1" fmla="*/ 0 w 1562100"/>
              <a:gd name="connsiteY1" fmla="*/ 205740 h 205740"/>
              <a:gd name="connsiteX2" fmla="*/ 1562100 w 1562100"/>
              <a:gd name="connsiteY2" fmla="*/ 205740 h 205740"/>
              <a:gd name="connsiteX3" fmla="*/ 1562100 w 1562100"/>
              <a:gd name="connsiteY3" fmla="*/ 30480 h 205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2100" h="205740">
                <a:moveTo>
                  <a:pt x="0" y="0"/>
                </a:moveTo>
                <a:lnTo>
                  <a:pt x="0" y="205740"/>
                </a:lnTo>
                <a:lnTo>
                  <a:pt x="1562100" y="205740"/>
                </a:lnTo>
                <a:lnTo>
                  <a:pt x="1562100" y="30480"/>
                </a:lnTo>
              </a:path>
            </a:pathLst>
          </a:cu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9D095CB6-90B5-DF4F-9F62-D3930E59C3F5}"/>
              </a:ext>
            </a:extLst>
          </p:cNvPr>
          <p:cNvCxnSpPr/>
          <p:nvPr/>
        </p:nvCxnSpPr>
        <p:spPr>
          <a:xfrm>
            <a:off x="1340988" y="1467741"/>
            <a:ext cx="0" cy="1204159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9D095CB6-90B5-DF4F-9F62-D3930E59C3F5}"/>
              </a:ext>
            </a:extLst>
          </p:cNvPr>
          <p:cNvCxnSpPr/>
          <p:nvPr/>
        </p:nvCxnSpPr>
        <p:spPr>
          <a:xfrm>
            <a:off x="2815590" y="1467741"/>
            <a:ext cx="290" cy="1204159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9" name="Graphic 53">
            <a:extLst>
              <a:ext uri="{FF2B5EF4-FFF2-40B4-BE49-F238E27FC236}">
                <a16:creationId xmlns:a16="http://schemas.microsoft.com/office/drawing/2014/main" id="{B305F2C0-EFAA-2249-90ED-07D219860D31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124651" y="5948032"/>
            <a:ext cx="338328" cy="338328"/>
          </a:xfrm>
          <a:prstGeom prst="rect">
            <a:avLst/>
          </a:prstGeom>
        </p:spPr>
      </p:pic>
      <p:pic>
        <p:nvPicPr>
          <p:cNvPr id="120" name="Graphic 41">
            <a:extLst>
              <a:ext uri="{FF2B5EF4-FFF2-40B4-BE49-F238E27FC236}">
                <a16:creationId xmlns:a16="http://schemas.microsoft.com/office/drawing/2014/main" id="{5B1FEEC0-A82C-C940-A6B4-4A85ED521E63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96DAC541-7B7A-43D3-8B79-37D633B846F1}">
                <asvg:svgBlip xmlns:asvg="http://schemas.microsoft.com/office/drawing/2016/SVG/main" xmlns="" r:embed="rId24"/>
              </a:ext>
            </a:extLst>
          </a:blip>
          <a:stretch>
            <a:fillRect/>
          </a:stretch>
        </p:blipFill>
        <p:spPr>
          <a:xfrm>
            <a:off x="5895001" y="5948032"/>
            <a:ext cx="338328" cy="338328"/>
          </a:xfrm>
          <a:prstGeom prst="rect">
            <a:avLst/>
          </a:prstGeom>
        </p:spPr>
      </p:pic>
      <p:pic>
        <p:nvPicPr>
          <p:cNvPr id="121" name="Graphic 18">
            <a:extLst>
              <a:ext uri="{FF2B5EF4-FFF2-40B4-BE49-F238E27FC236}">
                <a16:creationId xmlns:a16="http://schemas.microsoft.com/office/drawing/2014/main" id="{CC2A3F8C-8C0F-2F47-AAE1-7A7A1CB8F607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4699216" y="5948032"/>
            <a:ext cx="338328" cy="338328"/>
          </a:xfrm>
          <a:prstGeom prst="rect">
            <a:avLst/>
          </a:prstGeom>
        </p:spPr>
      </p:pic>
      <p:pic>
        <p:nvPicPr>
          <p:cNvPr id="122" name="Graphic 7">
            <a:extLst>
              <a:ext uri="{FF2B5EF4-FFF2-40B4-BE49-F238E27FC236}">
                <a16:creationId xmlns:a16="http://schemas.microsoft.com/office/drawing/2014/main" id="{361F5410-4591-B747-AA1D-7F2DE4641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1"/>
          <a:srcRect/>
          <a:stretch/>
        </p:blipFill>
        <p:spPr bwMode="auto">
          <a:xfrm>
            <a:off x="5184163" y="2903963"/>
            <a:ext cx="338360" cy="338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" name="TextBox 9">
            <a:extLst>
              <a:ext uri="{FF2B5EF4-FFF2-40B4-BE49-F238E27FC236}">
                <a16:creationId xmlns:a16="http://schemas.microsoft.com/office/drawing/2014/main" id="{C94BC5B2-7F53-EE45-BEB1-D9EF3D842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1765" y="3249938"/>
            <a:ext cx="1043156" cy="22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89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</a:t>
            </a:r>
            <a:r>
              <a:rPr lang="en-US" altLang="en-US" sz="889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Client VPN</a:t>
            </a:r>
            <a:endParaRPr lang="en-US" altLang="en-US" sz="889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24" name="Graphic 7">
            <a:extLst>
              <a:ext uri="{FF2B5EF4-FFF2-40B4-BE49-F238E27FC236}">
                <a16:creationId xmlns:a16="http://schemas.microsoft.com/office/drawing/2014/main" id="{361F5410-4591-B747-AA1D-7F2DE4641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1"/>
          <a:srcRect/>
          <a:stretch/>
        </p:blipFill>
        <p:spPr bwMode="auto">
          <a:xfrm>
            <a:off x="6634390" y="2903963"/>
            <a:ext cx="338360" cy="338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" name="TextBox 9">
            <a:extLst>
              <a:ext uri="{FF2B5EF4-FFF2-40B4-BE49-F238E27FC236}">
                <a16:creationId xmlns:a16="http://schemas.microsoft.com/office/drawing/2014/main" id="{C94BC5B2-7F53-EE45-BEB1-D9EF3D842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1992" y="3249938"/>
            <a:ext cx="1043156" cy="22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89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Client VPN</a:t>
            </a:r>
          </a:p>
        </p:txBody>
      </p:sp>
    </p:spTree>
    <p:extLst>
      <p:ext uri="{BB962C8B-B14F-4D97-AF65-F5344CB8AC3E}">
        <p14:creationId xmlns:p14="http://schemas.microsoft.com/office/powerpoint/2010/main" val="3032592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7703C61-09E8-4049-8248-F9AB232E14C1}"/>
              </a:ext>
            </a:extLst>
          </p:cNvPr>
          <p:cNvSpPr/>
          <p:nvPr/>
        </p:nvSpPr>
        <p:spPr>
          <a:xfrm>
            <a:off x="382465" y="2314424"/>
            <a:ext cx="3357383" cy="3270015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667" tIns="67733" rIns="67733" bIns="3386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889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Production VPC</a:t>
            </a:r>
          </a:p>
        </p:txBody>
      </p:sp>
      <p:pic>
        <p:nvPicPr>
          <p:cNvPr id="5" name="Graphic 62">
            <a:extLst>
              <a:ext uri="{FF2B5EF4-FFF2-40B4-BE49-F238E27FC236}">
                <a16:creationId xmlns:a16="http://schemas.microsoft.com/office/drawing/2014/main" id="{1FB42D1C-3EBE-4F44-AEEF-747AE05020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82464" y="2314424"/>
            <a:ext cx="244593" cy="24459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667630" y="2014972"/>
            <a:ext cx="1348573" cy="368235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733" tIns="67733" rIns="67733" bIns="3386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89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785152" y="2671290"/>
            <a:ext cx="1113530" cy="846667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0613"/>
          <a:lstStyle/>
          <a:p>
            <a:pPr>
              <a:defRPr/>
            </a:pPr>
            <a:r>
              <a:rPr lang="en-US" sz="889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8" name="Graphic 34">
            <a:extLst>
              <a:ext uri="{FF2B5EF4-FFF2-40B4-BE49-F238E27FC236}">
                <a16:creationId xmlns:a16="http://schemas.microsoft.com/office/drawing/2014/main" id="{41905C5A-FAE4-854F-8D41-4C3BCF9EA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52" y="2670114"/>
            <a:ext cx="203436" cy="20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785152" y="3630409"/>
            <a:ext cx="1113530" cy="846667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0613"/>
          <a:lstStyle/>
          <a:p>
            <a:pPr>
              <a:defRPr/>
            </a:pPr>
            <a:r>
              <a:rPr lang="en-US" sz="889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0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52" y="3629232"/>
            <a:ext cx="203435" cy="20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785152" y="4591393"/>
            <a:ext cx="1113530" cy="846667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0613" rIns="0"/>
          <a:lstStyle/>
          <a:p>
            <a:pPr>
              <a:defRPr/>
            </a:pPr>
            <a:r>
              <a:rPr lang="en-US" sz="889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Isolated subnet</a:t>
            </a:r>
          </a:p>
        </p:txBody>
      </p:sp>
      <p:pic>
        <p:nvPicPr>
          <p:cNvPr id="12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52" y="4590217"/>
            <a:ext cx="203435" cy="20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2120196" y="2014972"/>
            <a:ext cx="1348573" cy="368235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733" tIns="67733" rIns="67733" bIns="3386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89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237719" y="2670114"/>
            <a:ext cx="1113530" cy="2767946"/>
            <a:chOff x="774312" y="2491862"/>
            <a:chExt cx="1503265" cy="373672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1844CBB-737E-C049-891C-1F2168761D96}"/>
                </a:ext>
              </a:extLst>
            </p:cNvPr>
            <p:cNvSpPr/>
            <p:nvPr/>
          </p:nvSpPr>
          <p:spPr>
            <a:xfrm>
              <a:off x="774312" y="2493450"/>
              <a:ext cx="1503265" cy="1143000"/>
            </a:xfrm>
            <a:prstGeom prst="rect">
              <a:avLst/>
            </a:prstGeom>
            <a:solidFill>
              <a:srgbClr val="1D8900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0613"/>
            <a:lstStyle/>
            <a:p>
              <a:pPr>
                <a:defRPr/>
              </a:pPr>
              <a:r>
                <a:rPr lang="en-US" sz="889" dirty="0">
                  <a:solidFill>
                    <a:srgbClr val="1E8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Public subnet</a:t>
              </a:r>
            </a:p>
          </p:txBody>
        </p:sp>
        <p:pic>
          <p:nvPicPr>
            <p:cNvPr id="16" name="Graphic 34">
              <a:extLst>
                <a:ext uri="{FF2B5EF4-FFF2-40B4-BE49-F238E27FC236}">
                  <a16:creationId xmlns:a16="http://schemas.microsoft.com/office/drawing/2014/main" id="{41905C5A-FAE4-854F-8D41-4C3BCF9EA0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2491862"/>
              <a:ext cx="274638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5AD8509-7566-E946-9E5A-5557E62A6A29}"/>
                </a:ext>
              </a:extLst>
            </p:cNvPr>
            <p:cNvSpPr/>
            <p:nvPr/>
          </p:nvSpPr>
          <p:spPr>
            <a:xfrm>
              <a:off x="774312" y="3788260"/>
              <a:ext cx="1503265" cy="114300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0613"/>
            <a:lstStyle/>
            <a:p>
              <a:pPr>
                <a:defRPr/>
              </a:pPr>
              <a:r>
                <a:rPr lang="en-US" sz="889" dirty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Private subnet</a:t>
              </a:r>
            </a:p>
          </p:txBody>
        </p:sp>
        <p:pic>
          <p:nvPicPr>
            <p:cNvPr id="18" name="Graphic 35">
              <a:extLst>
                <a:ext uri="{FF2B5EF4-FFF2-40B4-BE49-F238E27FC236}">
                  <a16:creationId xmlns:a16="http://schemas.microsoft.com/office/drawing/2014/main" id="{6FC3D56A-1081-9B43-9B9C-251CDE8593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3786672"/>
              <a:ext cx="274637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5AD8509-7566-E946-9E5A-5557E62A6A29}"/>
                </a:ext>
              </a:extLst>
            </p:cNvPr>
            <p:cNvSpPr/>
            <p:nvPr/>
          </p:nvSpPr>
          <p:spPr>
            <a:xfrm>
              <a:off x="774312" y="5085589"/>
              <a:ext cx="1503265" cy="114300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0613" rIns="0"/>
            <a:lstStyle/>
            <a:p>
              <a:pPr>
                <a:defRPr/>
              </a:pPr>
              <a:r>
                <a:rPr lang="en-US" sz="889" dirty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Isolated subnet</a:t>
              </a:r>
            </a:p>
          </p:txBody>
        </p:sp>
        <p:pic>
          <p:nvPicPr>
            <p:cNvPr id="20" name="Graphic 35">
              <a:extLst>
                <a:ext uri="{FF2B5EF4-FFF2-40B4-BE49-F238E27FC236}">
                  <a16:creationId xmlns:a16="http://schemas.microsoft.com/office/drawing/2014/main" id="{6FC3D56A-1081-9B43-9B9C-251CDE8593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5084001"/>
              <a:ext cx="274637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37703C61-09E8-4049-8248-F9AB232E14C1}"/>
              </a:ext>
            </a:extLst>
          </p:cNvPr>
          <p:cNvSpPr/>
          <p:nvPr/>
        </p:nvSpPr>
        <p:spPr>
          <a:xfrm>
            <a:off x="4383332" y="2311227"/>
            <a:ext cx="3357383" cy="3270015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667" tIns="67733" rIns="67733" bIns="3386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889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VPC</a:t>
            </a:r>
          </a:p>
        </p:txBody>
      </p:sp>
      <p:pic>
        <p:nvPicPr>
          <p:cNvPr id="22" name="Graphic 62">
            <a:extLst>
              <a:ext uri="{FF2B5EF4-FFF2-40B4-BE49-F238E27FC236}">
                <a16:creationId xmlns:a16="http://schemas.microsoft.com/office/drawing/2014/main" id="{1FB42D1C-3EBE-4F44-AEEF-747AE05020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4383332" y="2311226"/>
            <a:ext cx="244593" cy="244593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4668497" y="2011775"/>
            <a:ext cx="1348573" cy="368235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733" tIns="67733" rIns="67733" bIns="3386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89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4786019" y="2668093"/>
            <a:ext cx="1113530" cy="846667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0613"/>
          <a:lstStyle/>
          <a:p>
            <a:pPr>
              <a:defRPr/>
            </a:pPr>
            <a:r>
              <a:rPr lang="en-US" sz="889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26" name="Graphic 34">
            <a:extLst>
              <a:ext uri="{FF2B5EF4-FFF2-40B4-BE49-F238E27FC236}">
                <a16:creationId xmlns:a16="http://schemas.microsoft.com/office/drawing/2014/main" id="{41905C5A-FAE4-854F-8D41-4C3BCF9EA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019" y="2666917"/>
            <a:ext cx="203436" cy="20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4786019" y="3627212"/>
            <a:ext cx="1113530" cy="846667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0613"/>
          <a:lstStyle/>
          <a:p>
            <a:pPr>
              <a:defRPr/>
            </a:pPr>
            <a:r>
              <a:rPr lang="en-US" sz="889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28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020" y="3626035"/>
            <a:ext cx="203435" cy="20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6121064" y="2011775"/>
            <a:ext cx="1348573" cy="368235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733" tIns="67733" rIns="67733" bIns="3386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89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6238586" y="2668093"/>
            <a:ext cx="1113530" cy="846667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0613"/>
          <a:lstStyle/>
          <a:p>
            <a:pPr>
              <a:defRPr/>
            </a:pPr>
            <a:r>
              <a:rPr lang="en-US" sz="889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34" name="Graphic 34">
            <a:extLst>
              <a:ext uri="{FF2B5EF4-FFF2-40B4-BE49-F238E27FC236}">
                <a16:creationId xmlns:a16="http://schemas.microsoft.com/office/drawing/2014/main" id="{41905C5A-FAE4-854F-8D41-4C3BCF9EA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586" y="2666917"/>
            <a:ext cx="203436" cy="20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6238586" y="3627212"/>
            <a:ext cx="1113530" cy="846667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0613"/>
          <a:lstStyle/>
          <a:p>
            <a:pPr>
              <a:defRPr/>
            </a:pPr>
            <a:r>
              <a:rPr lang="en-US" sz="889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36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586" y="3626035"/>
            <a:ext cx="203435" cy="20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22">
            <a:extLst>
              <a:ext uri="{FF2B5EF4-FFF2-40B4-BE49-F238E27FC236}">
                <a16:creationId xmlns:a16="http://schemas.microsoft.com/office/drawing/2014/main" id="{0AD9A9BE-CBA5-1F43-8D3E-67656A92E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2962" y="4077939"/>
            <a:ext cx="914641" cy="365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89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Peering connection</a:t>
            </a:r>
          </a:p>
        </p:txBody>
      </p:sp>
      <p:pic>
        <p:nvPicPr>
          <p:cNvPr id="40" name="Graphic 45">
            <a:extLst>
              <a:ext uri="{FF2B5EF4-FFF2-40B4-BE49-F238E27FC236}">
                <a16:creationId xmlns:a16="http://schemas.microsoft.com/office/drawing/2014/main" id="{058942E2-703D-C045-B64E-DA32890B5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839" y="3779375"/>
            <a:ext cx="338667" cy="338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stCxn id="40" idx="3"/>
            <a:endCxn id="21" idx="1"/>
          </p:cNvCxnSpPr>
          <p:nvPr/>
        </p:nvCxnSpPr>
        <p:spPr>
          <a:xfrm flipV="1">
            <a:off x="4228506" y="3946234"/>
            <a:ext cx="154826" cy="2475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AF64B03-6E17-9943-9C4D-C67401CA542E}"/>
              </a:ext>
            </a:extLst>
          </p:cNvPr>
          <p:cNvCxnSpPr>
            <a:stCxn id="4" idx="3"/>
            <a:endCxn id="40" idx="1"/>
          </p:cNvCxnSpPr>
          <p:nvPr/>
        </p:nvCxnSpPr>
        <p:spPr>
          <a:xfrm flipV="1">
            <a:off x="3739848" y="3948709"/>
            <a:ext cx="149992" cy="722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37703C61-09E8-4049-8248-F9AB232E14C1}"/>
              </a:ext>
            </a:extLst>
          </p:cNvPr>
          <p:cNvSpPr/>
          <p:nvPr/>
        </p:nvSpPr>
        <p:spPr>
          <a:xfrm>
            <a:off x="8384200" y="2311227"/>
            <a:ext cx="3357383" cy="3270015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667" tIns="67733" rIns="67733" bIns="3386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889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VPC</a:t>
            </a:r>
          </a:p>
        </p:txBody>
      </p:sp>
      <p:pic>
        <p:nvPicPr>
          <p:cNvPr id="44" name="Graphic 62">
            <a:extLst>
              <a:ext uri="{FF2B5EF4-FFF2-40B4-BE49-F238E27FC236}">
                <a16:creationId xmlns:a16="http://schemas.microsoft.com/office/drawing/2014/main" id="{1FB42D1C-3EBE-4F44-AEEF-747AE05020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8384199" y="2311226"/>
            <a:ext cx="244593" cy="244593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8669365" y="2011775"/>
            <a:ext cx="1348573" cy="368235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733" tIns="67733" rIns="67733" bIns="3386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89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8786887" y="2666917"/>
            <a:ext cx="1113530" cy="2767946"/>
            <a:chOff x="774312" y="2491862"/>
            <a:chExt cx="1503265" cy="3736727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1844CBB-737E-C049-891C-1F2168761D96}"/>
                </a:ext>
              </a:extLst>
            </p:cNvPr>
            <p:cNvSpPr/>
            <p:nvPr/>
          </p:nvSpPr>
          <p:spPr>
            <a:xfrm>
              <a:off x="774312" y="2493450"/>
              <a:ext cx="1503265" cy="1143000"/>
            </a:xfrm>
            <a:prstGeom prst="rect">
              <a:avLst/>
            </a:prstGeom>
            <a:solidFill>
              <a:srgbClr val="1D8900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0613" rIns="0"/>
            <a:lstStyle/>
            <a:p>
              <a:pPr>
                <a:defRPr/>
              </a:pPr>
              <a:r>
                <a:rPr lang="en-US" sz="889" dirty="0">
                  <a:solidFill>
                    <a:srgbClr val="1E8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Public subnet</a:t>
              </a:r>
            </a:p>
          </p:txBody>
        </p:sp>
        <p:pic>
          <p:nvPicPr>
            <p:cNvPr id="48" name="Graphic 34">
              <a:extLst>
                <a:ext uri="{FF2B5EF4-FFF2-40B4-BE49-F238E27FC236}">
                  <a16:creationId xmlns:a16="http://schemas.microsoft.com/office/drawing/2014/main" id="{41905C5A-FAE4-854F-8D41-4C3BCF9EA0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2491862"/>
              <a:ext cx="274638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5AD8509-7566-E946-9E5A-5557E62A6A29}"/>
                </a:ext>
              </a:extLst>
            </p:cNvPr>
            <p:cNvSpPr/>
            <p:nvPr/>
          </p:nvSpPr>
          <p:spPr>
            <a:xfrm>
              <a:off x="774312" y="3788260"/>
              <a:ext cx="1503265" cy="114300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0613" rIns="0"/>
            <a:lstStyle/>
            <a:p>
              <a:pPr>
                <a:defRPr/>
              </a:pPr>
              <a:r>
                <a:rPr lang="en-US" sz="889" dirty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Private subnet</a:t>
              </a:r>
            </a:p>
          </p:txBody>
        </p:sp>
        <p:pic>
          <p:nvPicPr>
            <p:cNvPr id="50" name="Graphic 35">
              <a:extLst>
                <a:ext uri="{FF2B5EF4-FFF2-40B4-BE49-F238E27FC236}">
                  <a16:creationId xmlns:a16="http://schemas.microsoft.com/office/drawing/2014/main" id="{6FC3D56A-1081-9B43-9B9C-251CDE8593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3786672"/>
              <a:ext cx="274637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F5AD8509-7566-E946-9E5A-5557E62A6A29}"/>
                </a:ext>
              </a:extLst>
            </p:cNvPr>
            <p:cNvSpPr/>
            <p:nvPr/>
          </p:nvSpPr>
          <p:spPr>
            <a:xfrm>
              <a:off x="774312" y="5085589"/>
              <a:ext cx="1503265" cy="114300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0613" rIns="0"/>
            <a:lstStyle/>
            <a:p>
              <a:pPr>
                <a:defRPr/>
              </a:pPr>
              <a:r>
                <a:rPr lang="en-US" sz="889" dirty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Isolated subnet</a:t>
              </a:r>
            </a:p>
          </p:txBody>
        </p:sp>
        <p:pic>
          <p:nvPicPr>
            <p:cNvPr id="52" name="Graphic 35">
              <a:extLst>
                <a:ext uri="{FF2B5EF4-FFF2-40B4-BE49-F238E27FC236}">
                  <a16:creationId xmlns:a16="http://schemas.microsoft.com/office/drawing/2014/main" id="{6FC3D56A-1081-9B43-9B9C-251CDE8593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5084001"/>
              <a:ext cx="274637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10121931" y="2011775"/>
            <a:ext cx="1348573" cy="368235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733" tIns="67733" rIns="67733" bIns="3386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89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10239454" y="2666917"/>
            <a:ext cx="1113530" cy="2767946"/>
            <a:chOff x="774312" y="2491862"/>
            <a:chExt cx="1503265" cy="3736727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B1844CBB-737E-C049-891C-1F2168761D96}"/>
                </a:ext>
              </a:extLst>
            </p:cNvPr>
            <p:cNvSpPr/>
            <p:nvPr/>
          </p:nvSpPr>
          <p:spPr>
            <a:xfrm>
              <a:off x="774312" y="2493450"/>
              <a:ext cx="1503265" cy="1143000"/>
            </a:xfrm>
            <a:prstGeom prst="rect">
              <a:avLst/>
            </a:prstGeom>
            <a:solidFill>
              <a:srgbClr val="1D8900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0613"/>
            <a:lstStyle/>
            <a:p>
              <a:pPr>
                <a:defRPr/>
              </a:pPr>
              <a:r>
                <a:rPr lang="en-US" sz="889" dirty="0">
                  <a:solidFill>
                    <a:srgbClr val="1E8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Public subnet</a:t>
              </a:r>
            </a:p>
          </p:txBody>
        </p:sp>
        <p:pic>
          <p:nvPicPr>
            <p:cNvPr id="56" name="Graphic 34">
              <a:extLst>
                <a:ext uri="{FF2B5EF4-FFF2-40B4-BE49-F238E27FC236}">
                  <a16:creationId xmlns:a16="http://schemas.microsoft.com/office/drawing/2014/main" id="{41905C5A-FAE4-854F-8D41-4C3BCF9EA0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2491862"/>
              <a:ext cx="274638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F5AD8509-7566-E946-9E5A-5557E62A6A29}"/>
                </a:ext>
              </a:extLst>
            </p:cNvPr>
            <p:cNvSpPr/>
            <p:nvPr/>
          </p:nvSpPr>
          <p:spPr>
            <a:xfrm>
              <a:off x="774312" y="3788260"/>
              <a:ext cx="1503265" cy="114300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0613"/>
            <a:lstStyle/>
            <a:p>
              <a:pPr>
                <a:defRPr/>
              </a:pPr>
              <a:r>
                <a:rPr lang="en-US" sz="889" dirty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Private subnet</a:t>
              </a:r>
            </a:p>
          </p:txBody>
        </p:sp>
        <p:pic>
          <p:nvPicPr>
            <p:cNvPr id="58" name="Graphic 35">
              <a:extLst>
                <a:ext uri="{FF2B5EF4-FFF2-40B4-BE49-F238E27FC236}">
                  <a16:creationId xmlns:a16="http://schemas.microsoft.com/office/drawing/2014/main" id="{6FC3D56A-1081-9B43-9B9C-251CDE8593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3786672"/>
              <a:ext cx="274637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F5AD8509-7566-E946-9E5A-5557E62A6A29}"/>
                </a:ext>
              </a:extLst>
            </p:cNvPr>
            <p:cNvSpPr/>
            <p:nvPr/>
          </p:nvSpPr>
          <p:spPr>
            <a:xfrm>
              <a:off x="774312" y="5085589"/>
              <a:ext cx="1503265" cy="114300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0613" rIns="0"/>
            <a:lstStyle/>
            <a:p>
              <a:pPr>
                <a:defRPr/>
              </a:pPr>
              <a:r>
                <a:rPr lang="en-US" sz="889" dirty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Isolated subnet</a:t>
              </a:r>
            </a:p>
          </p:txBody>
        </p:sp>
        <p:pic>
          <p:nvPicPr>
            <p:cNvPr id="60" name="Graphic 35">
              <a:extLst>
                <a:ext uri="{FF2B5EF4-FFF2-40B4-BE49-F238E27FC236}">
                  <a16:creationId xmlns:a16="http://schemas.microsoft.com/office/drawing/2014/main" id="{6FC3D56A-1081-9B43-9B9C-251CDE8593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5084001"/>
              <a:ext cx="274637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" name="TextBox 22">
            <a:extLst>
              <a:ext uri="{FF2B5EF4-FFF2-40B4-BE49-F238E27FC236}">
                <a16:creationId xmlns:a16="http://schemas.microsoft.com/office/drawing/2014/main" id="{0AD9A9BE-CBA5-1F43-8D3E-67656A92E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3830" y="4077939"/>
            <a:ext cx="914641" cy="365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89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Peering connection</a:t>
            </a:r>
          </a:p>
        </p:txBody>
      </p:sp>
      <p:pic>
        <p:nvPicPr>
          <p:cNvPr id="62" name="Graphic 45">
            <a:extLst>
              <a:ext uri="{FF2B5EF4-FFF2-40B4-BE49-F238E27FC236}">
                <a16:creationId xmlns:a16="http://schemas.microsoft.com/office/drawing/2014/main" id="{058942E2-703D-C045-B64E-DA32890B5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0707" y="3776553"/>
            <a:ext cx="338667" cy="338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stCxn id="62" idx="3"/>
            <a:endCxn id="43" idx="1"/>
          </p:cNvCxnSpPr>
          <p:nvPr/>
        </p:nvCxnSpPr>
        <p:spPr>
          <a:xfrm>
            <a:off x="8229374" y="3945887"/>
            <a:ext cx="154826" cy="347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9AF64B03-6E17-9943-9C4D-C67401CA542E}"/>
              </a:ext>
            </a:extLst>
          </p:cNvPr>
          <p:cNvCxnSpPr>
            <a:stCxn id="21" idx="3"/>
            <a:endCxn id="62" idx="1"/>
          </p:cNvCxnSpPr>
          <p:nvPr/>
        </p:nvCxnSpPr>
        <p:spPr>
          <a:xfrm flipV="1">
            <a:off x="7740715" y="3945887"/>
            <a:ext cx="149992" cy="347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Graphic 7">
            <a:extLst>
              <a:ext uri="{FF2B5EF4-FFF2-40B4-BE49-F238E27FC236}">
                <a16:creationId xmlns:a16="http://schemas.microsoft.com/office/drawing/2014/main" id="{361F5410-4591-B747-AA1D-7F2DE4641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/>
          <a:srcRect/>
          <a:stretch/>
        </p:blipFill>
        <p:spPr bwMode="auto">
          <a:xfrm>
            <a:off x="5184163" y="2903963"/>
            <a:ext cx="338360" cy="338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TextBox 9">
            <a:extLst>
              <a:ext uri="{FF2B5EF4-FFF2-40B4-BE49-F238E27FC236}">
                <a16:creationId xmlns:a16="http://schemas.microsoft.com/office/drawing/2014/main" id="{C94BC5B2-7F53-EE45-BEB1-D9EF3D842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1765" y="3249938"/>
            <a:ext cx="1043156" cy="22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89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</a:t>
            </a:r>
            <a:r>
              <a:rPr lang="en-US" altLang="en-US" sz="889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Client VPN</a:t>
            </a:r>
            <a:endParaRPr lang="en-US" altLang="en-US" sz="889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67" name="Graphic 7">
            <a:extLst>
              <a:ext uri="{FF2B5EF4-FFF2-40B4-BE49-F238E27FC236}">
                <a16:creationId xmlns:a16="http://schemas.microsoft.com/office/drawing/2014/main" id="{361F5410-4591-B747-AA1D-7F2DE4641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/>
          <a:srcRect/>
          <a:stretch/>
        </p:blipFill>
        <p:spPr bwMode="auto">
          <a:xfrm>
            <a:off x="6634390" y="2903963"/>
            <a:ext cx="338360" cy="338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TextBox 9">
            <a:extLst>
              <a:ext uri="{FF2B5EF4-FFF2-40B4-BE49-F238E27FC236}">
                <a16:creationId xmlns:a16="http://schemas.microsoft.com/office/drawing/2014/main" id="{C94BC5B2-7F53-EE45-BEB1-D9EF3D842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1992" y="3249938"/>
            <a:ext cx="1043156" cy="22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89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Client VPN</a:t>
            </a:r>
          </a:p>
        </p:txBody>
      </p:sp>
      <p:sp>
        <p:nvSpPr>
          <p:cNvPr id="70" name="TextBox 11">
            <a:extLst>
              <a:ext uri="{FF2B5EF4-FFF2-40B4-BE49-F238E27FC236}">
                <a16:creationId xmlns:a16="http://schemas.microsoft.com/office/drawing/2014/main" id="{5C8E566C-437D-8746-8A1B-F8B7B419C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8156" y="6293350"/>
            <a:ext cx="840789" cy="22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89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Config</a:t>
            </a:r>
          </a:p>
        </p:txBody>
      </p:sp>
      <p:sp>
        <p:nvSpPr>
          <p:cNvPr id="72" name="TextBox 12">
            <a:extLst>
              <a:ext uri="{FF2B5EF4-FFF2-40B4-BE49-F238E27FC236}">
                <a16:creationId xmlns:a16="http://schemas.microsoft.com/office/drawing/2014/main" id="{CCB91AC5-C76C-F545-8ADD-956FB2612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7264" y="6293350"/>
            <a:ext cx="1211088" cy="22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89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Route 53</a:t>
            </a:r>
          </a:p>
        </p:txBody>
      </p:sp>
      <p:sp>
        <p:nvSpPr>
          <p:cNvPr id="74" name="TextBox 9">
            <a:extLst>
              <a:ext uri="{FF2B5EF4-FFF2-40B4-BE49-F238E27FC236}">
                <a16:creationId xmlns:a16="http://schemas.microsoft.com/office/drawing/2014/main" id="{39385E5E-A4EF-E540-992D-64EE5733E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9019" y="6293350"/>
            <a:ext cx="1683055" cy="22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89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Service Catalog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EFEC4D9-0FF6-0740-BBB7-9A904CD0D43A}"/>
              </a:ext>
            </a:extLst>
          </p:cNvPr>
          <p:cNvSpPr/>
          <p:nvPr/>
        </p:nvSpPr>
        <p:spPr>
          <a:xfrm>
            <a:off x="232229" y="1588710"/>
            <a:ext cx="11679161" cy="502194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667" tIns="67733"/>
          <a:lstStyle/>
          <a:p>
            <a:pPr>
              <a:defRPr/>
            </a:pPr>
            <a:r>
              <a:rPr lang="en-US" sz="889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76" name="Graphic 20">
            <a:extLst>
              <a:ext uri="{FF2B5EF4-FFF2-40B4-BE49-F238E27FC236}">
                <a16:creationId xmlns:a16="http://schemas.microsoft.com/office/drawing/2014/main" id="{3E9996A6-6D01-9B42-8D2D-8C63B84FF8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29" y="1588710"/>
            <a:ext cx="244593" cy="244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" name="Graphic 25">
            <a:extLst>
              <a:ext uri="{FF2B5EF4-FFF2-40B4-BE49-F238E27FC236}">
                <a16:creationId xmlns:a16="http://schemas.microsoft.com/office/drawing/2014/main" id="{C3E9DE62-900E-904C-9642-0A5F63D57B4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>
            <a:off x="5487327" y="890080"/>
            <a:ext cx="376602" cy="376602"/>
          </a:xfrm>
          <a:prstGeom prst="rect">
            <a:avLst/>
          </a:prstGeom>
        </p:spPr>
      </p:pic>
      <p:sp>
        <p:nvSpPr>
          <p:cNvPr id="96" name="TextBox 95">
            <a:extLst>
              <a:ext uri="{FF2B5EF4-FFF2-40B4-BE49-F238E27FC236}">
                <a16:creationId xmlns:a16="http://schemas.microsoft.com/office/drawing/2014/main" id="{C5636447-DBCE-7C45-AD26-6BB1D3390243}"/>
              </a:ext>
            </a:extLst>
          </p:cNvPr>
          <p:cNvSpPr txBox="1"/>
          <p:nvPr/>
        </p:nvSpPr>
        <p:spPr>
          <a:xfrm>
            <a:off x="5104914" y="1231521"/>
            <a:ext cx="1097349" cy="229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0" dirty="0" smtClean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offices</a:t>
            </a:r>
            <a:endParaRPr lang="en-US" sz="890" dirty="0">
              <a:solidFill>
                <a:srgbClr val="232F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7" name="Graphic 41">
            <a:extLst>
              <a:ext uri="{FF2B5EF4-FFF2-40B4-BE49-F238E27FC236}">
                <a16:creationId xmlns:a16="http://schemas.microsoft.com/office/drawing/2014/main" id="{1A56C62F-612C-5841-B7E7-B15DA92D0BDE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xmlns="" r:embed="rId37"/>
              </a:ext>
            </a:extLst>
          </a:blip>
          <a:stretch>
            <a:fillRect/>
          </a:stretch>
        </p:blipFill>
        <p:spPr>
          <a:xfrm flipH="1">
            <a:off x="6343110" y="882040"/>
            <a:ext cx="395845" cy="384642"/>
          </a:xfrm>
          <a:prstGeom prst="rect">
            <a:avLst/>
          </a:prstGeom>
        </p:spPr>
      </p:pic>
      <p:sp>
        <p:nvSpPr>
          <p:cNvPr id="98" name="TextBox 97">
            <a:extLst>
              <a:ext uri="{FF2B5EF4-FFF2-40B4-BE49-F238E27FC236}">
                <a16:creationId xmlns:a16="http://schemas.microsoft.com/office/drawing/2014/main" id="{4EDB2C05-2F10-9C42-9C35-AE4BB249A665}"/>
              </a:ext>
            </a:extLst>
          </p:cNvPr>
          <p:cNvSpPr txBox="1"/>
          <p:nvPr/>
        </p:nvSpPr>
        <p:spPr>
          <a:xfrm>
            <a:off x="5903334" y="1231521"/>
            <a:ext cx="1262428" cy="229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0" dirty="0" smtClean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Employees</a:t>
            </a:r>
          </a:p>
        </p:txBody>
      </p:sp>
      <p:pic>
        <p:nvPicPr>
          <p:cNvPr id="104" name="Graphic 41">
            <a:extLst>
              <a:ext uri="{FF2B5EF4-FFF2-40B4-BE49-F238E27FC236}">
                <a16:creationId xmlns:a16="http://schemas.microsoft.com/office/drawing/2014/main" id="{1A56C62F-612C-5841-B7E7-B15DA92D0BDE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xmlns="" r:embed="rId37"/>
              </a:ext>
            </a:extLst>
          </a:blip>
          <a:stretch>
            <a:fillRect/>
          </a:stretch>
        </p:blipFill>
        <p:spPr>
          <a:xfrm flipH="1">
            <a:off x="1869612" y="882040"/>
            <a:ext cx="395845" cy="384642"/>
          </a:xfrm>
          <a:prstGeom prst="rect">
            <a:avLst/>
          </a:prstGeom>
        </p:spPr>
      </p:pic>
      <p:sp>
        <p:nvSpPr>
          <p:cNvPr id="107" name="TextBox 106">
            <a:extLst>
              <a:ext uri="{FF2B5EF4-FFF2-40B4-BE49-F238E27FC236}">
                <a16:creationId xmlns:a16="http://schemas.microsoft.com/office/drawing/2014/main" id="{4EDB2C05-2F10-9C42-9C35-AE4BB249A665}"/>
              </a:ext>
            </a:extLst>
          </p:cNvPr>
          <p:cNvSpPr txBox="1"/>
          <p:nvPr/>
        </p:nvSpPr>
        <p:spPr>
          <a:xfrm>
            <a:off x="9226519" y="1231521"/>
            <a:ext cx="1702433" cy="229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0" dirty="0" smtClean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Developers</a:t>
            </a:r>
            <a:endParaRPr lang="en-US" sz="890" dirty="0">
              <a:solidFill>
                <a:srgbClr val="232F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8" name="Graphic 41">
            <a:extLst>
              <a:ext uri="{FF2B5EF4-FFF2-40B4-BE49-F238E27FC236}">
                <a16:creationId xmlns:a16="http://schemas.microsoft.com/office/drawing/2014/main" id="{1A56C62F-612C-5841-B7E7-B15DA92D0BDE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xmlns="" r:embed="rId37"/>
              </a:ext>
            </a:extLst>
          </a:blip>
          <a:stretch>
            <a:fillRect/>
          </a:stretch>
        </p:blipFill>
        <p:spPr>
          <a:xfrm flipH="1">
            <a:off x="9883947" y="882040"/>
            <a:ext cx="395845" cy="384642"/>
          </a:xfrm>
          <a:prstGeom prst="rect">
            <a:avLst/>
          </a:prstGeom>
        </p:spPr>
      </p:pic>
      <p:sp>
        <p:nvSpPr>
          <p:cNvPr id="109" name="Freeform 108"/>
          <p:cNvSpPr/>
          <p:nvPr/>
        </p:nvSpPr>
        <p:spPr>
          <a:xfrm>
            <a:off x="9113971" y="1315341"/>
            <a:ext cx="1921694" cy="153634"/>
          </a:xfrm>
          <a:custGeom>
            <a:avLst/>
            <a:gdLst>
              <a:gd name="connsiteX0" fmla="*/ 0 w 1562100"/>
              <a:gd name="connsiteY0" fmla="*/ 0 h 205740"/>
              <a:gd name="connsiteX1" fmla="*/ 0 w 1562100"/>
              <a:gd name="connsiteY1" fmla="*/ 205740 h 205740"/>
              <a:gd name="connsiteX2" fmla="*/ 1562100 w 1562100"/>
              <a:gd name="connsiteY2" fmla="*/ 205740 h 205740"/>
              <a:gd name="connsiteX3" fmla="*/ 1562100 w 1562100"/>
              <a:gd name="connsiteY3" fmla="*/ 30480 h 205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2100" h="205740">
                <a:moveTo>
                  <a:pt x="0" y="0"/>
                </a:moveTo>
                <a:lnTo>
                  <a:pt x="0" y="205740"/>
                </a:lnTo>
                <a:lnTo>
                  <a:pt x="1562100" y="205740"/>
                </a:lnTo>
                <a:lnTo>
                  <a:pt x="1562100" y="30480"/>
                </a:lnTo>
              </a:path>
            </a:pathLst>
          </a:cu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9D095CB6-90B5-DF4F-9F62-D3930E59C3F5}"/>
              </a:ext>
            </a:extLst>
          </p:cNvPr>
          <p:cNvCxnSpPr/>
          <p:nvPr/>
        </p:nvCxnSpPr>
        <p:spPr>
          <a:xfrm>
            <a:off x="9351513" y="1467741"/>
            <a:ext cx="0" cy="1204159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9D095CB6-90B5-DF4F-9F62-D3930E59C3F5}"/>
              </a:ext>
            </a:extLst>
          </p:cNvPr>
          <p:cNvCxnSpPr/>
          <p:nvPr/>
        </p:nvCxnSpPr>
        <p:spPr>
          <a:xfrm>
            <a:off x="10826115" y="1467741"/>
            <a:ext cx="290" cy="1204159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Freeform 111"/>
          <p:cNvSpPr/>
          <p:nvPr/>
        </p:nvSpPr>
        <p:spPr>
          <a:xfrm>
            <a:off x="5113471" y="1315341"/>
            <a:ext cx="1921694" cy="153634"/>
          </a:xfrm>
          <a:custGeom>
            <a:avLst/>
            <a:gdLst>
              <a:gd name="connsiteX0" fmla="*/ 0 w 1562100"/>
              <a:gd name="connsiteY0" fmla="*/ 0 h 205740"/>
              <a:gd name="connsiteX1" fmla="*/ 0 w 1562100"/>
              <a:gd name="connsiteY1" fmla="*/ 205740 h 205740"/>
              <a:gd name="connsiteX2" fmla="*/ 1562100 w 1562100"/>
              <a:gd name="connsiteY2" fmla="*/ 205740 h 205740"/>
              <a:gd name="connsiteX3" fmla="*/ 1562100 w 1562100"/>
              <a:gd name="connsiteY3" fmla="*/ 30480 h 205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2100" h="205740">
                <a:moveTo>
                  <a:pt x="0" y="0"/>
                </a:moveTo>
                <a:lnTo>
                  <a:pt x="0" y="205740"/>
                </a:lnTo>
                <a:lnTo>
                  <a:pt x="1562100" y="205740"/>
                </a:lnTo>
                <a:lnTo>
                  <a:pt x="1562100" y="30480"/>
                </a:lnTo>
              </a:path>
            </a:pathLst>
          </a:cu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9D095CB6-90B5-DF4F-9F62-D3930E59C3F5}"/>
              </a:ext>
            </a:extLst>
          </p:cNvPr>
          <p:cNvCxnSpPr/>
          <p:nvPr/>
        </p:nvCxnSpPr>
        <p:spPr>
          <a:xfrm>
            <a:off x="5351013" y="1467741"/>
            <a:ext cx="0" cy="1204159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9D095CB6-90B5-DF4F-9F62-D3930E59C3F5}"/>
              </a:ext>
            </a:extLst>
          </p:cNvPr>
          <p:cNvCxnSpPr/>
          <p:nvPr/>
        </p:nvCxnSpPr>
        <p:spPr>
          <a:xfrm>
            <a:off x="6825615" y="1467741"/>
            <a:ext cx="290" cy="1204159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4EDB2C05-2F10-9C42-9C35-AE4BB249A665}"/>
              </a:ext>
            </a:extLst>
          </p:cNvPr>
          <p:cNvSpPr txBox="1"/>
          <p:nvPr/>
        </p:nvSpPr>
        <p:spPr>
          <a:xfrm>
            <a:off x="1212184" y="1231521"/>
            <a:ext cx="1702433" cy="229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0" dirty="0" smtClean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 users (customers)</a:t>
            </a:r>
            <a:endParaRPr lang="en-US" sz="890" dirty="0">
              <a:solidFill>
                <a:srgbClr val="232F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Freeform 115"/>
          <p:cNvSpPr/>
          <p:nvPr/>
        </p:nvSpPr>
        <p:spPr>
          <a:xfrm>
            <a:off x="1103446" y="1315341"/>
            <a:ext cx="1921694" cy="153634"/>
          </a:xfrm>
          <a:custGeom>
            <a:avLst/>
            <a:gdLst>
              <a:gd name="connsiteX0" fmla="*/ 0 w 1562100"/>
              <a:gd name="connsiteY0" fmla="*/ 0 h 205740"/>
              <a:gd name="connsiteX1" fmla="*/ 0 w 1562100"/>
              <a:gd name="connsiteY1" fmla="*/ 205740 h 205740"/>
              <a:gd name="connsiteX2" fmla="*/ 1562100 w 1562100"/>
              <a:gd name="connsiteY2" fmla="*/ 205740 h 205740"/>
              <a:gd name="connsiteX3" fmla="*/ 1562100 w 1562100"/>
              <a:gd name="connsiteY3" fmla="*/ 30480 h 205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2100" h="205740">
                <a:moveTo>
                  <a:pt x="0" y="0"/>
                </a:moveTo>
                <a:lnTo>
                  <a:pt x="0" y="205740"/>
                </a:lnTo>
                <a:lnTo>
                  <a:pt x="1562100" y="205740"/>
                </a:lnTo>
                <a:lnTo>
                  <a:pt x="1562100" y="30480"/>
                </a:lnTo>
              </a:path>
            </a:pathLst>
          </a:cu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9D095CB6-90B5-DF4F-9F62-D3930E59C3F5}"/>
              </a:ext>
            </a:extLst>
          </p:cNvPr>
          <p:cNvCxnSpPr/>
          <p:nvPr/>
        </p:nvCxnSpPr>
        <p:spPr>
          <a:xfrm>
            <a:off x="1340988" y="1467741"/>
            <a:ext cx="0" cy="1204159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9D095CB6-90B5-DF4F-9F62-D3930E59C3F5}"/>
              </a:ext>
            </a:extLst>
          </p:cNvPr>
          <p:cNvCxnSpPr/>
          <p:nvPr/>
        </p:nvCxnSpPr>
        <p:spPr>
          <a:xfrm>
            <a:off x="2815590" y="1467741"/>
            <a:ext cx="290" cy="1204159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9" name="Graphic 53">
            <a:extLst>
              <a:ext uri="{FF2B5EF4-FFF2-40B4-BE49-F238E27FC236}">
                <a16:creationId xmlns:a16="http://schemas.microsoft.com/office/drawing/2014/main" id="{B305F2C0-EFAA-2249-90ED-07D219860D31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124651" y="5948032"/>
            <a:ext cx="338328" cy="338328"/>
          </a:xfrm>
          <a:prstGeom prst="rect">
            <a:avLst/>
          </a:prstGeom>
        </p:spPr>
      </p:pic>
      <p:pic>
        <p:nvPicPr>
          <p:cNvPr id="90" name="Graphic 41">
            <a:extLst>
              <a:ext uri="{FF2B5EF4-FFF2-40B4-BE49-F238E27FC236}">
                <a16:creationId xmlns:a16="http://schemas.microsoft.com/office/drawing/2014/main" id="{5B1FEEC0-A82C-C940-A6B4-4A85ED521E63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96DAC541-7B7A-43D3-8B79-37D633B846F1}">
                <asvg:svgBlip xmlns:asvg="http://schemas.microsoft.com/office/drawing/2016/SVG/main" xmlns="" r:embed="rId24"/>
              </a:ext>
            </a:extLst>
          </a:blip>
          <a:stretch>
            <a:fillRect/>
          </a:stretch>
        </p:blipFill>
        <p:spPr>
          <a:xfrm>
            <a:off x="5895001" y="5948032"/>
            <a:ext cx="338328" cy="338328"/>
          </a:xfrm>
          <a:prstGeom prst="rect">
            <a:avLst/>
          </a:prstGeom>
        </p:spPr>
      </p:pic>
      <p:pic>
        <p:nvPicPr>
          <p:cNvPr id="91" name="Graphic 18">
            <a:extLst>
              <a:ext uri="{FF2B5EF4-FFF2-40B4-BE49-F238E27FC236}">
                <a16:creationId xmlns:a16="http://schemas.microsoft.com/office/drawing/2014/main" id="{CC2A3F8C-8C0F-2F47-AAE1-7A7A1CB8F607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4699216" y="5948032"/>
            <a:ext cx="338328" cy="338328"/>
          </a:xfrm>
          <a:prstGeom prst="rect">
            <a:avLst/>
          </a:prstGeom>
        </p:spPr>
      </p:pic>
      <p:pic>
        <p:nvPicPr>
          <p:cNvPr id="92" name="Graphic 16">
            <a:extLst>
              <a:ext uri="{FF2B5EF4-FFF2-40B4-BE49-F238E27FC236}">
                <a16:creationId xmlns:a16="http://schemas.microsoft.com/office/drawing/2014/main" id="{AFF3E384-5323-E34C-B993-B4799080787C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96DAC541-7B7A-43D3-8B79-37D633B846F1}">
                <asvg:svgBlip xmlns:asvg="http://schemas.microsoft.com/office/drawing/2016/SVG/main" xmlns="" r:embed="rId42"/>
              </a:ext>
            </a:extLst>
          </a:blip>
          <a:stretch>
            <a:fillRect/>
          </a:stretch>
        </p:blipFill>
        <p:spPr>
          <a:xfrm>
            <a:off x="1172752" y="2903979"/>
            <a:ext cx="338328" cy="338328"/>
          </a:xfrm>
          <a:prstGeom prst="rect">
            <a:avLst/>
          </a:prstGeom>
        </p:spPr>
      </p:pic>
      <p:pic>
        <p:nvPicPr>
          <p:cNvPr id="93" name="Graphic 16">
            <a:extLst>
              <a:ext uri="{FF2B5EF4-FFF2-40B4-BE49-F238E27FC236}">
                <a16:creationId xmlns:a16="http://schemas.microsoft.com/office/drawing/2014/main" id="{AFF3E384-5323-E34C-B993-B4799080787C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96DAC541-7B7A-43D3-8B79-37D633B846F1}">
                <asvg:svgBlip xmlns:asvg="http://schemas.microsoft.com/office/drawing/2016/SVG/main" xmlns="" r:embed="rId42"/>
              </a:ext>
            </a:extLst>
          </a:blip>
          <a:stretch>
            <a:fillRect/>
          </a:stretch>
        </p:blipFill>
        <p:spPr>
          <a:xfrm>
            <a:off x="2625318" y="2903979"/>
            <a:ext cx="338328" cy="338328"/>
          </a:xfrm>
          <a:prstGeom prst="rect">
            <a:avLst/>
          </a:prstGeom>
        </p:spPr>
      </p:pic>
      <p:pic>
        <p:nvPicPr>
          <p:cNvPr id="94" name="Graphic 137">
            <a:extLst>
              <a:ext uri="{FF2B5EF4-FFF2-40B4-BE49-F238E27FC236}">
                <a16:creationId xmlns:a16="http://schemas.microsoft.com/office/drawing/2014/main" id="{5B22B109-5C82-FA40-91FB-DE791C44FEB8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96DAC541-7B7A-43D3-8B79-37D633B846F1}">
                <asvg:svgBlip xmlns:asvg="http://schemas.microsoft.com/office/drawing/2016/SVG/main" xmlns="" r:embed="rId44"/>
              </a:ext>
            </a:extLst>
          </a:blip>
          <a:stretch>
            <a:fillRect/>
          </a:stretch>
        </p:blipFill>
        <p:spPr>
          <a:xfrm>
            <a:off x="1171824" y="3905343"/>
            <a:ext cx="338328" cy="338328"/>
          </a:xfrm>
          <a:prstGeom prst="rect">
            <a:avLst/>
          </a:prstGeom>
        </p:spPr>
      </p:pic>
      <p:pic>
        <p:nvPicPr>
          <p:cNvPr id="100" name="Graphic 17">
            <a:extLst>
              <a:ext uri="{FF2B5EF4-FFF2-40B4-BE49-F238E27FC236}">
                <a16:creationId xmlns:a16="http://schemas.microsoft.com/office/drawing/2014/main" id="{A92508C4-DCC2-E34E-B567-07BB7A342E07}"/>
              </a:ext>
            </a:extLst>
          </p:cNvPr>
          <p:cNvPicPr>
            <a:picLocks noChangeAspect="1"/>
          </p:cNvPicPr>
          <p:nvPr/>
        </p:nvPicPr>
        <p:blipFill>
          <a:blip r:embed="rId45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171824" y="4864393"/>
            <a:ext cx="338328" cy="338328"/>
          </a:xfrm>
          <a:prstGeom prst="rect">
            <a:avLst/>
          </a:prstGeom>
        </p:spPr>
      </p:pic>
      <p:pic>
        <p:nvPicPr>
          <p:cNvPr id="102" name="Graphic 137">
            <a:extLst>
              <a:ext uri="{FF2B5EF4-FFF2-40B4-BE49-F238E27FC236}">
                <a16:creationId xmlns:a16="http://schemas.microsoft.com/office/drawing/2014/main" id="{5B22B109-5C82-FA40-91FB-DE791C44FEB8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96DAC541-7B7A-43D3-8B79-37D633B846F1}">
                <asvg:svgBlip xmlns:asvg="http://schemas.microsoft.com/office/drawing/2016/SVG/main" xmlns="" r:embed="rId44"/>
              </a:ext>
            </a:extLst>
          </a:blip>
          <a:stretch>
            <a:fillRect/>
          </a:stretch>
        </p:blipFill>
        <p:spPr>
          <a:xfrm>
            <a:off x="6656451" y="3905343"/>
            <a:ext cx="338328" cy="338328"/>
          </a:xfrm>
          <a:prstGeom prst="rect">
            <a:avLst/>
          </a:prstGeom>
        </p:spPr>
      </p:pic>
      <p:sp>
        <p:nvSpPr>
          <p:cNvPr id="103" name="TextBox 102">
            <a:extLst>
              <a:ext uri="{FF2B5EF4-FFF2-40B4-BE49-F238E27FC236}">
                <a16:creationId xmlns:a16="http://schemas.microsoft.com/office/drawing/2014/main" id="{60935D17-F26E-9E49-B2C9-D8C92D6E6BE5}"/>
              </a:ext>
            </a:extLst>
          </p:cNvPr>
          <p:cNvSpPr txBox="1"/>
          <p:nvPr/>
        </p:nvSpPr>
        <p:spPr>
          <a:xfrm>
            <a:off x="6178738" y="4242907"/>
            <a:ext cx="1269288" cy="229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DevOps resources</a:t>
            </a:r>
            <a:endParaRPr lang="en-US" sz="89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5" name="Graphic 16">
            <a:extLst>
              <a:ext uri="{FF2B5EF4-FFF2-40B4-BE49-F238E27FC236}">
                <a16:creationId xmlns:a16="http://schemas.microsoft.com/office/drawing/2014/main" id="{AFF3E384-5323-E34C-B993-B4799080787C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96DAC541-7B7A-43D3-8B79-37D633B846F1}">
                <asvg:svgBlip xmlns:asvg="http://schemas.microsoft.com/office/drawing/2016/SVG/main" xmlns="" r:embed="rId42"/>
              </a:ext>
            </a:extLst>
          </a:blip>
          <a:stretch>
            <a:fillRect/>
          </a:stretch>
        </p:blipFill>
        <p:spPr>
          <a:xfrm>
            <a:off x="9182349" y="2903979"/>
            <a:ext cx="338328" cy="338328"/>
          </a:xfrm>
          <a:prstGeom prst="rect">
            <a:avLst/>
          </a:prstGeom>
        </p:spPr>
      </p:pic>
      <p:pic>
        <p:nvPicPr>
          <p:cNvPr id="106" name="Graphic 16">
            <a:extLst>
              <a:ext uri="{FF2B5EF4-FFF2-40B4-BE49-F238E27FC236}">
                <a16:creationId xmlns:a16="http://schemas.microsoft.com/office/drawing/2014/main" id="{AFF3E384-5323-E34C-B993-B4799080787C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96DAC541-7B7A-43D3-8B79-37D633B846F1}">
                <asvg:svgBlip xmlns:asvg="http://schemas.microsoft.com/office/drawing/2016/SVG/main" xmlns="" r:embed="rId42"/>
              </a:ext>
            </a:extLst>
          </a:blip>
          <a:stretch>
            <a:fillRect/>
          </a:stretch>
        </p:blipFill>
        <p:spPr>
          <a:xfrm>
            <a:off x="10661423" y="2903979"/>
            <a:ext cx="338328" cy="338328"/>
          </a:xfrm>
          <a:prstGeom prst="rect">
            <a:avLst/>
          </a:prstGeom>
        </p:spPr>
      </p:pic>
      <p:sp>
        <p:nvSpPr>
          <p:cNvPr id="123" name="TextBox 122">
            <a:extLst>
              <a:ext uri="{FF2B5EF4-FFF2-40B4-BE49-F238E27FC236}">
                <a16:creationId xmlns:a16="http://schemas.microsoft.com/office/drawing/2014/main" id="{DB5AB4A0-5E43-3041-8AB6-2A393FABA155}"/>
              </a:ext>
            </a:extLst>
          </p:cNvPr>
          <p:cNvSpPr txBox="1"/>
          <p:nvPr/>
        </p:nvSpPr>
        <p:spPr>
          <a:xfrm>
            <a:off x="808012" y="3188978"/>
            <a:ext cx="1056417" cy="36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 Application Load Balancer</a:t>
            </a:r>
            <a:endParaRPr lang="en-US" sz="89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DB5AB4A0-5E43-3041-8AB6-2A393FABA155}"/>
              </a:ext>
            </a:extLst>
          </p:cNvPr>
          <p:cNvSpPr txBox="1"/>
          <p:nvPr/>
        </p:nvSpPr>
        <p:spPr>
          <a:xfrm>
            <a:off x="777553" y="4243671"/>
            <a:ext cx="1113530" cy="229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 server</a:t>
            </a:r>
            <a:endParaRPr lang="en-US" sz="89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DB5AB4A0-5E43-3041-8AB6-2A393FABA155}"/>
              </a:ext>
            </a:extLst>
          </p:cNvPr>
          <p:cNvSpPr txBox="1"/>
          <p:nvPr/>
        </p:nvSpPr>
        <p:spPr>
          <a:xfrm>
            <a:off x="718792" y="5209437"/>
            <a:ext cx="1231051" cy="229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Database server</a:t>
            </a:r>
            <a:endParaRPr lang="en-US" sz="89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B5AB4A0-5E43-3041-8AB6-2A393FABA155}"/>
              </a:ext>
            </a:extLst>
          </p:cNvPr>
          <p:cNvSpPr txBox="1"/>
          <p:nvPr/>
        </p:nvSpPr>
        <p:spPr>
          <a:xfrm>
            <a:off x="2286282" y="3188978"/>
            <a:ext cx="1056417" cy="36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 Application Load Balancer</a:t>
            </a:r>
            <a:endParaRPr lang="en-US" sz="89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DB5AB4A0-5E43-3041-8AB6-2A393FABA155}"/>
              </a:ext>
            </a:extLst>
          </p:cNvPr>
          <p:cNvSpPr txBox="1"/>
          <p:nvPr/>
        </p:nvSpPr>
        <p:spPr>
          <a:xfrm>
            <a:off x="8824252" y="3188978"/>
            <a:ext cx="1056417" cy="36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 Application Load Balancer</a:t>
            </a:r>
            <a:endParaRPr lang="en-US" sz="89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DB5AB4A0-5E43-3041-8AB6-2A393FABA155}"/>
              </a:ext>
            </a:extLst>
          </p:cNvPr>
          <p:cNvSpPr txBox="1"/>
          <p:nvPr/>
        </p:nvSpPr>
        <p:spPr>
          <a:xfrm>
            <a:off x="10302522" y="3188978"/>
            <a:ext cx="1056417" cy="36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 Application Load Balancer</a:t>
            </a:r>
            <a:endParaRPr lang="en-US" sz="89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2" name="Graphic 137">
            <a:extLst>
              <a:ext uri="{FF2B5EF4-FFF2-40B4-BE49-F238E27FC236}">
                <a16:creationId xmlns:a16="http://schemas.microsoft.com/office/drawing/2014/main" id="{5B22B109-5C82-FA40-91FB-DE791C44FEB8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96DAC541-7B7A-43D3-8B79-37D633B846F1}">
                <asvg:svgBlip xmlns:asvg="http://schemas.microsoft.com/office/drawing/2016/SVG/main" xmlns="" r:embed="rId44"/>
              </a:ext>
            </a:extLst>
          </a:blip>
          <a:stretch>
            <a:fillRect/>
          </a:stretch>
        </p:blipFill>
        <p:spPr>
          <a:xfrm>
            <a:off x="2634864" y="3905343"/>
            <a:ext cx="338328" cy="338328"/>
          </a:xfrm>
          <a:prstGeom prst="rect">
            <a:avLst/>
          </a:prstGeom>
        </p:spPr>
      </p:pic>
      <p:sp>
        <p:nvSpPr>
          <p:cNvPr id="133" name="TextBox 132">
            <a:extLst>
              <a:ext uri="{FF2B5EF4-FFF2-40B4-BE49-F238E27FC236}">
                <a16:creationId xmlns:a16="http://schemas.microsoft.com/office/drawing/2014/main" id="{DB5AB4A0-5E43-3041-8AB6-2A393FABA155}"/>
              </a:ext>
            </a:extLst>
          </p:cNvPr>
          <p:cNvSpPr txBox="1"/>
          <p:nvPr/>
        </p:nvSpPr>
        <p:spPr>
          <a:xfrm>
            <a:off x="2240593" y="4243671"/>
            <a:ext cx="1113530" cy="229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 server</a:t>
            </a:r>
            <a:endParaRPr lang="en-US" sz="89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4" name="Graphic 137">
            <a:extLst>
              <a:ext uri="{FF2B5EF4-FFF2-40B4-BE49-F238E27FC236}">
                <a16:creationId xmlns:a16="http://schemas.microsoft.com/office/drawing/2014/main" id="{5B22B109-5C82-FA40-91FB-DE791C44FEB8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96DAC541-7B7A-43D3-8B79-37D633B846F1}">
                <asvg:svgBlip xmlns:asvg="http://schemas.microsoft.com/office/drawing/2016/SVG/main" xmlns="" r:embed="rId44"/>
              </a:ext>
            </a:extLst>
          </a:blip>
          <a:stretch>
            <a:fillRect/>
          </a:stretch>
        </p:blipFill>
        <p:spPr>
          <a:xfrm>
            <a:off x="9180444" y="3905343"/>
            <a:ext cx="338328" cy="338328"/>
          </a:xfrm>
          <a:prstGeom prst="rect">
            <a:avLst/>
          </a:prstGeom>
        </p:spPr>
      </p:pic>
      <p:sp>
        <p:nvSpPr>
          <p:cNvPr id="135" name="TextBox 134">
            <a:extLst>
              <a:ext uri="{FF2B5EF4-FFF2-40B4-BE49-F238E27FC236}">
                <a16:creationId xmlns:a16="http://schemas.microsoft.com/office/drawing/2014/main" id="{DB5AB4A0-5E43-3041-8AB6-2A393FABA155}"/>
              </a:ext>
            </a:extLst>
          </p:cNvPr>
          <p:cNvSpPr txBox="1"/>
          <p:nvPr/>
        </p:nvSpPr>
        <p:spPr>
          <a:xfrm>
            <a:off x="8786173" y="4243671"/>
            <a:ext cx="1113530" cy="229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Dev server</a:t>
            </a:r>
            <a:endParaRPr lang="en-US" sz="89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6" name="Graphic 137">
            <a:extLst>
              <a:ext uri="{FF2B5EF4-FFF2-40B4-BE49-F238E27FC236}">
                <a16:creationId xmlns:a16="http://schemas.microsoft.com/office/drawing/2014/main" id="{5B22B109-5C82-FA40-91FB-DE791C44FEB8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96DAC541-7B7A-43D3-8B79-37D633B846F1}">
                <asvg:svgBlip xmlns:asvg="http://schemas.microsoft.com/office/drawing/2016/SVG/main" xmlns="" r:embed="rId44"/>
              </a:ext>
            </a:extLst>
          </a:blip>
          <a:stretch>
            <a:fillRect/>
          </a:stretch>
        </p:blipFill>
        <p:spPr>
          <a:xfrm>
            <a:off x="10643484" y="3905343"/>
            <a:ext cx="338328" cy="338328"/>
          </a:xfrm>
          <a:prstGeom prst="rect">
            <a:avLst/>
          </a:prstGeom>
        </p:spPr>
      </p:pic>
      <p:sp>
        <p:nvSpPr>
          <p:cNvPr id="137" name="TextBox 136">
            <a:extLst>
              <a:ext uri="{FF2B5EF4-FFF2-40B4-BE49-F238E27FC236}">
                <a16:creationId xmlns:a16="http://schemas.microsoft.com/office/drawing/2014/main" id="{DB5AB4A0-5E43-3041-8AB6-2A393FABA155}"/>
              </a:ext>
            </a:extLst>
          </p:cNvPr>
          <p:cNvSpPr txBox="1"/>
          <p:nvPr/>
        </p:nvSpPr>
        <p:spPr>
          <a:xfrm>
            <a:off x="10249213" y="4243671"/>
            <a:ext cx="1113530" cy="229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Dev server</a:t>
            </a:r>
            <a:endParaRPr lang="en-US" sz="89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8" name="Graphic 17">
            <a:extLst>
              <a:ext uri="{FF2B5EF4-FFF2-40B4-BE49-F238E27FC236}">
                <a16:creationId xmlns:a16="http://schemas.microsoft.com/office/drawing/2014/main" id="{A92508C4-DCC2-E34E-B567-07BB7A342E07}"/>
              </a:ext>
            </a:extLst>
          </p:cNvPr>
          <p:cNvPicPr>
            <a:picLocks noChangeAspect="1"/>
          </p:cNvPicPr>
          <p:nvPr/>
        </p:nvPicPr>
        <p:blipFill>
          <a:blip r:embed="rId45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627244" y="4864393"/>
            <a:ext cx="338328" cy="338328"/>
          </a:xfrm>
          <a:prstGeom prst="rect">
            <a:avLst/>
          </a:prstGeom>
        </p:spPr>
      </p:pic>
      <p:sp>
        <p:nvSpPr>
          <p:cNvPr id="139" name="TextBox 138">
            <a:extLst>
              <a:ext uri="{FF2B5EF4-FFF2-40B4-BE49-F238E27FC236}">
                <a16:creationId xmlns:a16="http://schemas.microsoft.com/office/drawing/2014/main" id="{DB5AB4A0-5E43-3041-8AB6-2A393FABA155}"/>
              </a:ext>
            </a:extLst>
          </p:cNvPr>
          <p:cNvSpPr txBox="1"/>
          <p:nvPr/>
        </p:nvSpPr>
        <p:spPr>
          <a:xfrm>
            <a:off x="2174212" y="5209437"/>
            <a:ext cx="1231051" cy="229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Database server</a:t>
            </a:r>
            <a:endParaRPr lang="en-US" sz="89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0" name="Graphic 17">
            <a:extLst>
              <a:ext uri="{FF2B5EF4-FFF2-40B4-BE49-F238E27FC236}">
                <a16:creationId xmlns:a16="http://schemas.microsoft.com/office/drawing/2014/main" id="{A92508C4-DCC2-E34E-B567-07BB7A342E07}"/>
              </a:ext>
            </a:extLst>
          </p:cNvPr>
          <p:cNvPicPr>
            <a:picLocks noChangeAspect="1"/>
          </p:cNvPicPr>
          <p:nvPr/>
        </p:nvPicPr>
        <p:blipFill>
          <a:blip r:embed="rId45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9180444" y="4856773"/>
            <a:ext cx="338328" cy="338328"/>
          </a:xfrm>
          <a:prstGeom prst="rect">
            <a:avLst/>
          </a:prstGeom>
        </p:spPr>
      </p:pic>
      <p:sp>
        <p:nvSpPr>
          <p:cNvPr id="141" name="TextBox 140">
            <a:extLst>
              <a:ext uri="{FF2B5EF4-FFF2-40B4-BE49-F238E27FC236}">
                <a16:creationId xmlns:a16="http://schemas.microsoft.com/office/drawing/2014/main" id="{DB5AB4A0-5E43-3041-8AB6-2A393FABA155}"/>
              </a:ext>
            </a:extLst>
          </p:cNvPr>
          <p:cNvSpPr txBox="1"/>
          <p:nvPr/>
        </p:nvSpPr>
        <p:spPr>
          <a:xfrm>
            <a:off x="8727412" y="5201817"/>
            <a:ext cx="1231051" cy="229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Database server</a:t>
            </a:r>
            <a:endParaRPr lang="en-US" sz="89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2" name="Graphic 17">
            <a:extLst>
              <a:ext uri="{FF2B5EF4-FFF2-40B4-BE49-F238E27FC236}">
                <a16:creationId xmlns:a16="http://schemas.microsoft.com/office/drawing/2014/main" id="{A92508C4-DCC2-E34E-B567-07BB7A342E07}"/>
              </a:ext>
            </a:extLst>
          </p:cNvPr>
          <p:cNvPicPr>
            <a:picLocks noChangeAspect="1"/>
          </p:cNvPicPr>
          <p:nvPr/>
        </p:nvPicPr>
        <p:blipFill>
          <a:blip r:embed="rId45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0635864" y="4856773"/>
            <a:ext cx="338328" cy="338328"/>
          </a:xfrm>
          <a:prstGeom prst="rect">
            <a:avLst/>
          </a:prstGeom>
        </p:spPr>
      </p:pic>
      <p:sp>
        <p:nvSpPr>
          <p:cNvPr id="143" name="TextBox 142">
            <a:extLst>
              <a:ext uri="{FF2B5EF4-FFF2-40B4-BE49-F238E27FC236}">
                <a16:creationId xmlns:a16="http://schemas.microsoft.com/office/drawing/2014/main" id="{DB5AB4A0-5E43-3041-8AB6-2A393FABA155}"/>
              </a:ext>
            </a:extLst>
          </p:cNvPr>
          <p:cNvSpPr txBox="1"/>
          <p:nvPr/>
        </p:nvSpPr>
        <p:spPr>
          <a:xfrm>
            <a:off x="10182832" y="5201817"/>
            <a:ext cx="1231051" cy="229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0" dirty="0" smtClean="0">
                <a:latin typeface="Arial" panose="020B0604020202020204" pitchFamily="34" charset="0"/>
                <a:cs typeface="Arial" panose="020B0604020202020204" pitchFamily="34" charset="0"/>
              </a:rPr>
              <a:t>Database server</a:t>
            </a:r>
            <a:endParaRPr lang="en-US" sz="89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212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92A0ABFB-D447-D349-9C47-3EE861DD0794}"/>
              </a:ext>
            </a:extLst>
          </p:cNvPr>
          <p:cNvSpPr/>
          <p:nvPr/>
        </p:nvSpPr>
        <p:spPr>
          <a:xfrm>
            <a:off x="2922568" y="3995747"/>
            <a:ext cx="1934386" cy="1143000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Production VPC</a:t>
            </a:r>
          </a:p>
        </p:txBody>
      </p:sp>
      <p:pic>
        <p:nvPicPr>
          <p:cNvPr id="40" name="Graphic 66">
            <a:extLst>
              <a:ext uri="{FF2B5EF4-FFF2-40B4-BE49-F238E27FC236}">
                <a16:creationId xmlns:a16="http://schemas.microsoft.com/office/drawing/2014/main" id="{811370A0-DDEF-2649-86F1-55809DBD16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23"/>
              </a:ext>
            </a:extLst>
          </a:blip>
          <a:stretch>
            <a:fillRect/>
          </a:stretch>
        </p:blipFill>
        <p:spPr>
          <a:xfrm>
            <a:off x="2922568" y="3995747"/>
            <a:ext cx="330200" cy="330200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92A0ABFB-D447-D349-9C47-3EE861DD0794}"/>
              </a:ext>
            </a:extLst>
          </p:cNvPr>
          <p:cNvSpPr/>
          <p:nvPr/>
        </p:nvSpPr>
        <p:spPr>
          <a:xfrm>
            <a:off x="7685068" y="3995747"/>
            <a:ext cx="1934386" cy="1143000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VPC</a:t>
            </a:r>
          </a:p>
        </p:txBody>
      </p:sp>
      <p:pic>
        <p:nvPicPr>
          <p:cNvPr id="42" name="Graphic 66">
            <a:extLst>
              <a:ext uri="{FF2B5EF4-FFF2-40B4-BE49-F238E27FC236}">
                <a16:creationId xmlns:a16="http://schemas.microsoft.com/office/drawing/2014/main" id="{811370A0-DDEF-2649-86F1-55809DBD16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23"/>
              </a:ext>
            </a:extLst>
          </a:blip>
          <a:stretch>
            <a:fillRect/>
          </a:stretch>
        </p:blipFill>
        <p:spPr>
          <a:xfrm>
            <a:off x="7685068" y="3995747"/>
            <a:ext cx="330200" cy="330200"/>
          </a:xfrm>
          <a:prstGeom prst="rect">
            <a:avLst/>
          </a:prstGeom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92A0ABFB-D447-D349-9C47-3EE861DD0794}"/>
              </a:ext>
            </a:extLst>
          </p:cNvPr>
          <p:cNvSpPr/>
          <p:nvPr/>
        </p:nvSpPr>
        <p:spPr>
          <a:xfrm>
            <a:off x="5227618" y="2322522"/>
            <a:ext cx="1934386" cy="1143000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VPC</a:t>
            </a:r>
          </a:p>
        </p:txBody>
      </p:sp>
      <p:pic>
        <p:nvPicPr>
          <p:cNvPr id="45" name="Graphic 66">
            <a:extLst>
              <a:ext uri="{FF2B5EF4-FFF2-40B4-BE49-F238E27FC236}">
                <a16:creationId xmlns:a16="http://schemas.microsoft.com/office/drawing/2014/main" id="{811370A0-DDEF-2649-86F1-55809DBD16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23"/>
              </a:ext>
            </a:extLst>
          </a:blip>
          <a:stretch>
            <a:fillRect/>
          </a:stretch>
        </p:blipFill>
        <p:spPr>
          <a:xfrm>
            <a:off x="5227618" y="2322522"/>
            <a:ext cx="330200" cy="330200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60935D17-F26E-9E49-B2C9-D8C92D6E6BE5}"/>
              </a:ext>
            </a:extLst>
          </p:cNvPr>
          <p:cNvSpPr txBox="1"/>
          <p:nvPr/>
        </p:nvSpPr>
        <p:spPr>
          <a:xfrm>
            <a:off x="5592987" y="3121582"/>
            <a:ext cx="1322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AWS C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lient VPN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" name="Graphic 8">
            <a:extLst>
              <a:ext uri="{FF2B5EF4-FFF2-40B4-BE49-F238E27FC236}">
                <a16:creationId xmlns:a16="http://schemas.microsoft.com/office/drawing/2014/main" id="{08544911-B4B6-2A4F-92AD-6997553850A5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049730" y="2717758"/>
            <a:ext cx="392160" cy="392160"/>
          </a:xfrm>
          <a:prstGeom prst="rect">
            <a:avLst/>
          </a:prstGeom>
        </p:spPr>
      </p:pic>
      <p:cxnSp>
        <p:nvCxnSpPr>
          <p:cNvPr id="48" name="Straight Arrow Connector 47"/>
          <p:cNvCxnSpPr>
            <a:stCxn id="44" idx="1"/>
            <a:endCxn id="39" idx="0"/>
          </p:cNvCxnSpPr>
          <p:nvPr/>
        </p:nvCxnSpPr>
        <p:spPr>
          <a:xfrm rot="10800000" flipV="1">
            <a:off x="3889762" y="2894021"/>
            <a:ext cx="1337857" cy="1101725"/>
          </a:xfrm>
          <a:prstGeom prst="bentConnector2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9" idx="3"/>
            <a:endCxn id="41" idx="1"/>
          </p:cNvCxnSpPr>
          <p:nvPr/>
        </p:nvCxnSpPr>
        <p:spPr>
          <a:xfrm>
            <a:off x="4856954" y="4567247"/>
            <a:ext cx="2828114" cy="0"/>
          </a:xfrm>
          <a:prstGeom prst="straightConnector1">
            <a:avLst/>
          </a:prstGeom>
          <a:ln w="44450" cap="flat">
            <a:solidFill>
              <a:srgbClr val="FF0000"/>
            </a:solidFill>
            <a:prstDash val="sysDot"/>
            <a:round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557818" y="4619936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allowed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5560171" y="1082081"/>
            <a:ext cx="1262428" cy="905106"/>
            <a:chOff x="6087632" y="1027253"/>
            <a:chExt cx="1262428" cy="905106"/>
          </a:xfrm>
        </p:grpSpPr>
        <p:pic>
          <p:nvPicPr>
            <p:cNvPr id="53" name="Graphic 41">
              <a:extLst>
                <a:ext uri="{FF2B5EF4-FFF2-40B4-BE49-F238E27FC236}">
                  <a16:creationId xmlns:a16="http://schemas.microsoft.com/office/drawing/2014/main" id="{1A56C62F-612C-5841-B7E7-B15DA92D0B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>
              <a:extLst>
                <a:ext uri="{96DAC541-7B7A-43D3-8B79-37D633B846F1}">
                  <asvg:svgBlip xmlns:asvg="http://schemas.microsoft.com/office/drawing/2016/SVG/main" xmlns="" r:embed="rId31"/>
                </a:ext>
              </a:extLst>
            </a:blip>
            <a:stretch>
              <a:fillRect/>
            </a:stretch>
          </p:blipFill>
          <p:spPr>
            <a:xfrm flipH="1">
              <a:off x="6443980" y="1027253"/>
              <a:ext cx="483586" cy="469900"/>
            </a:xfrm>
            <a:prstGeom prst="rect">
              <a:avLst/>
            </a:prstGeom>
          </p:spPr>
        </p:pic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4EDB2C05-2F10-9C42-9C35-AE4BB249A665}"/>
                </a:ext>
              </a:extLst>
            </p:cNvPr>
            <p:cNvSpPr txBox="1"/>
            <p:nvPr/>
          </p:nvSpPr>
          <p:spPr>
            <a:xfrm>
              <a:off x="6087632" y="1470694"/>
              <a:ext cx="12624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232F3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Employees (developers)</a:t>
              </a:r>
            </a:p>
          </p:txBody>
        </p:sp>
      </p:grpSp>
      <p:sp>
        <p:nvSpPr>
          <p:cNvPr id="55" name="Rectangle 54"/>
          <p:cNvSpPr/>
          <p:nvPr/>
        </p:nvSpPr>
        <p:spPr>
          <a:xfrm>
            <a:off x="4041561" y="2515488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Allowed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90003" y="2512913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Allowed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9" name="Straight Arrow Connector 58"/>
          <p:cNvCxnSpPr>
            <a:stCxn id="54" idx="2"/>
            <a:endCxn id="44" idx="0"/>
          </p:cNvCxnSpPr>
          <p:nvPr/>
        </p:nvCxnSpPr>
        <p:spPr>
          <a:xfrm>
            <a:off x="6191385" y="1987187"/>
            <a:ext cx="3426" cy="335335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Elbow Connector 2"/>
          <p:cNvCxnSpPr>
            <a:stCxn id="44" idx="3"/>
            <a:endCxn id="41" idx="0"/>
          </p:cNvCxnSpPr>
          <p:nvPr/>
        </p:nvCxnSpPr>
        <p:spPr>
          <a:xfrm>
            <a:off x="7162004" y="2894022"/>
            <a:ext cx="1490257" cy="1101725"/>
          </a:xfrm>
          <a:prstGeom prst="bentConnector2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399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wsStartupBlueprintDiagram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Amazon Ember"/>
        <a:ea typeface=""/>
        <a:cs typeface=""/>
      </a:majorFont>
      <a:minorFont>
        <a:latin typeface="Amazon Embe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16112</TotalTime>
  <Words>221</Words>
  <Application>Microsoft Office PowerPoint</Application>
  <PresentationFormat>Widescreen</PresentationFormat>
  <Paragraphs>95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Amazon Ember</vt:lpstr>
      <vt:lpstr>Arial</vt:lpstr>
      <vt:lpstr>AwsStartupBlueprintDiagrams</vt:lpstr>
      <vt:lpstr>PowerPoint Presentation</vt:lpstr>
      <vt:lpstr>PowerPoint Presentation</vt:lpstr>
      <vt:lpstr>PowerPoint Presentation</vt:lpstr>
    </vt:vector>
  </TitlesOfParts>
  <Company>Amazon Corporate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Underwood, Paul</dc:creator>
  <cp:lastModifiedBy>Marcia Johnston</cp:lastModifiedBy>
  <cp:revision>38</cp:revision>
  <dcterms:created xsi:type="dcterms:W3CDTF">2020-09-10T15:21:37Z</dcterms:created>
  <dcterms:modified xsi:type="dcterms:W3CDTF">2021-07-21T03:16:38Z</dcterms:modified>
</cp:coreProperties>
</file>