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8900"/>
    <a:srgbClr val="007D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7110"/>
  </p:normalViewPr>
  <p:slideViewPr>
    <p:cSldViewPr snapToGrid="0" snapToObjects="1">
      <p:cViewPr varScale="1">
        <p:scale>
          <a:sx n="128" d="100"/>
          <a:sy n="128" d="100"/>
        </p:scale>
        <p:origin x="1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656217-EE12-5F41-8D0C-96ED1FEFEADC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81EB07-6677-904B-A2A4-1DAB2AB40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882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81EB07-6677-904B-A2A4-1DAB2AB40F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009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01AAE-0AF5-7C4A-8AB8-2C37DCA9D1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AAB595-28D6-7744-8CC1-AF5EB4C381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1466D-FCB1-7F4E-9234-D1EF21575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F81576-F8EF-6842-A1C0-887F79630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3EF4A1-1BC3-244F-863C-8535176B0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6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C7685E-488C-8F4C-AA20-4A8CEEFF6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7FBD10-D07D-D940-84D9-CE114641E4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413E22-DDDC-F544-A164-7D8FCB917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974A4E-8A8A-BD4F-A927-CFCCFD794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6511E-6D6B-8844-B9CC-CC3E61913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5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4FF7CA0-8A02-464D-920E-2BCB229F36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396485-9080-1440-A03B-D011E83DC0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FEFF8-9F44-7040-B53E-988BE0026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EAEA1-C964-9F43-9239-A177A83FEE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C337A-2B3F-E040-8697-4976F3388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569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1CC74-879F-EA48-A7CB-09CB236DB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382F5C-11BF-EC49-9858-15110FA14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14519-D6F2-F34C-90F5-DD3A23C14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D4D44F-16E0-9D4E-97C4-7A6351D2B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582F9-A10B-5A4D-A84D-92C538EBA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76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9E22D-3229-D84E-A836-260822FEA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0455C0-5D21-D74E-A96D-F40326C7D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C2163-763E-CE4E-ADAD-5EAF7A607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136C0-827F-6A40-A495-9A0A68BB2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CE52A-9130-B841-AB8E-AF7794ED3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7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D1778-4018-504B-8D2F-204691081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3EF1A-D0E8-C34F-8A82-71DC011597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5EDA87-C040-094D-9A0D-46655C0669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2D59E1-2DC7-CF41-BB13-C068E62B4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21A84D-FB2A-5641-84D6-1BE46438E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B94CF9-6F45-BD40-9CBE-363AD0C2A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82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3ADEB-8526-4944-B6FB-B1518F68A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12C840-F371-C542-9668-8C57C78E9E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2D7547-65C8-1C4F-B82F-3778E48688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BE6D0B-4D22-6541-B036-EA72A2AF4B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19A19B-7527-E346-B70D-977A85C3F8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243001-1CF2-6E4E-B240-5A3BC2414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3CF74A-293C-6E41-9718-0CA9FCC96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3CFA18-2E16-F54C-9F36-397EEF8AC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244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DD35E-726D-3249-8EE2-D6E17C162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227AD5-BA4B-FD4C-842E-B35EAEE94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D24BE4A-679C-D941-8952-67E6211A6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AE2154-AE91-5943-900E-B865E3ADC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00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335133-BC66-D740-A8F2-49180671F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45912-5042-564C-832E-5F4D1FCB1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17C03A-5B66-D84C-9FE8-F9571A892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539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B1249-465B-2A4E-A8B2-9DF959770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E12C9-4BDB-A646-A17C-3CC0FCFE0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618B0D-A257-2D41-AFFB-471CA750D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670E4A-9D39-BE41-A216-517BB3F70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146B4E-BF65-9249-B429-5BC61DCB1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4A8B5-ED00-CE4B-B9EF-A612286D9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327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9195E-C96F-5C4B-B218-D1C983586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F2F8711-5AD5-6449-9402-5A09804E7E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BE0B1A-C02D-F446-9C7D-233E44F96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97974C-1D32-0D47-AE2F-93FDCA0A2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4D3B9-4146-964F-9E7E-473F62F24AD4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6625FF-B229-5043-AA95-3F5521E33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6F574B-3467-8244-8457-CDE4CACF7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85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4DF82C-B603-434A-BEB1-B18DDB674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303AF-C67D-1C4D-BC42-891C35364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CCD32F-A8EB-9244-8D27-1527EDB8A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44D3B9-4146-964F-9E7E-473F62F24AD4}" type="datetimeFigureOut">
              <a:rPr lang="en-US" smtClean="0"/>
              <a:t>10/12/21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284971-B739-1B4F-952B-FCE89BE2C2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ED3058-5F87-1542-8232-EA7626CBF7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B0C38D-EECB-EB43-9681-4BA108CCC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868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18" Type="http://schemas.openxmlformats.org/officeDocument/2006/relationships/image" Target="../media/image16.png"/><Relationship Id="rId26" Type="http://schemas.openxmlformats.org/officeDocument/2006/relationships/image" Target="../media/image24.png"/><Relationship Id="rId3" Type="http://schemas.openxmlformats.org/officeDocument/2006/relationships/image" Target="../media/image1.png"/><Relationship Id="rId21" Type="http://schemas.openxmlformats.org/officeDocument/2006/relationships/image" Target="../media/image19.sv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17" Type="http://schemas.openxmlformats.org/officeDocument/2006/relationships/image" Target="../media/image15.svg"/><Relationship Id="rId25" Type="http://schemas.openxmlformats.org/officeDocument/2006/relationships/image" Target="../media/image23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24" Type="http://schemas.openxmlformats.org/officeDocument/2006/relationships/image" Target="../media/image22.png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sv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Rectangle 105">
            <a:extLst>
              <a:ext uri="{FF2B5EF4-FFF2-40B4-BE49-F238E27FC236}">
                <a16:creationId xmlns:a16="http://schemas.microsoft.com/office/drawing/2014/main" id="{5574A697-5724-DC43-94D1-2E3B314B00FC}"/>
              </a:ext>
            </a:extLst>
          </p:cNvPr>
          <p:cNvSpPr/>
          <p:nvPr/>
        </p:nvSpPr>
        <p:spPr>
          <a:xfrm>
            <a:off x="3557259" y="4872085"/>
            <a:ext cx="1202792" cy="1027692"/>
          </a:xfrm>
          <a:prstGeom prst="rect">
            <a:avLst/>
          </a:prstGeom>
          <a:solidFill>
            <a:srgbClr val="5A6B86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0" name="Picture 6">
            <a:extLst>
              <a:ext uri="{FF2B5EF4-FFF2-40B4-BE49-F238E27FC236}">
                <a16:creationId xmlns:a16="http://schemas.microsoft.com/office/drawing/2014/main" id="{74E8EA61-2CC2-AE40-99F1-16397E14C3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8367" y="467456"/>
            <a:ext cx="1035627" cy="63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4" name="Group 213">
            <a:extLst>
              <a:ext uri="{FF2B5EF4-FFF2-40B4-BE49-F238E27FC236}">
                <a16:creationId xmlns:a16="http://schemas.microsoft.com/office/drawing/2014/main" id="{BDBABAFA-0B6C-D745-9817-2D52FF720FB0}"/>
              </a:ext>
            </a:extLst>
          </p:cNvPr>
          <p:cNvGrpSpPr/>
          <p:nvPr/>
        </p:nvGrpSpPr>
        <p:grpSpPr>
          <a:xfrm>
            <a:off x="1300606" y="797994"/>
            <a:ext cx="6153788" cy="5730706"/>
            <a:chOff x="1269214" y="530351"/>
            <a:chExt cx="9732149" cy="7080039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89417FC-56D4-E941-8CC3-E9F8FACFB63F}"/>
                </a:ext>
              </a:extLst>
            </p:cNvPr>
            <p:cNvSpPr/>
            <p:nvPr/>
          </p:nvSpPr>
          <p:spPr>
            <a:xfrm>
              <a:off x="1269214" y="530351"/>
              <a:ext cx="9732149" cy="708003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800" dirty="0">
                  <a:solidFill>
                    <a:sysClr val="windowText" lastClr="000000"/>
                  </a:solidFill>
                </a:rPr>
                <a:t>AWS Cloud</a:t>
              </a: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8C52EDEC-608A-7244-9C8E-3B1D5D0558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69214" y="530352"/>
              <a:ext cx="503802" cy="330200"/>
            </a:xfrm>
            <a:prstGeom prst="rect">
              <a:avLst/>
            </a:prstGeom>
          </p:spPr>
        </p:pic>
      </p:grpSp>
      <p:sp>
        <p:nvSpPr>
          <p:cNvPr id="88" name="TextBox 87">
            <a:extLst>
              <a:ext uri="{FF2B5EF4-FFF2-40B4-BE49-F238E27FC236}">
                <a16:creationId xmlns:a16="http://schemas.microsoft.com/office/drawing/2014/main" id="{6985D631-A4A7-A545-9392-A1E2EFCAF3AD}"/>
              </a:ext>
            </a:extLst>
          </p:cNvPr>
          <p:cNvSpPr txBox="1"/>
          <p:nvPr/>
        </p:nvSpPr>
        <p:spPr>
          <a:xfrm>
            <a:off x="3608078" y="1400109"/>
            <a:ext cx="127122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Internet gateway</a:t>
            </a:r>
          </a:p>
        </p:txBody>
      </p:sp>
      <p:pic>
        <p:nvPicPr>
          <p:cNvPr id="89" name="Graphic 88">
            <a:extLst>
              <a:ext uri="{FF2B5EF4-FFF2-40B4-BE49-F238E27FC236}">
                <a16:creationId xmlns:a16="http://schemas.microsoft.com/office/drawing/2014/main" id="{411FE5A8-B621-2F42-AE15-E6F359A53B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029700" y="1104075"/>
            <a:ext cx="430880" cy="407215"/>
          </a:xfrm>
          <a:prstGeom prst="rect">
            <a:avLst/>
          </a:prstGeom>
        </p:spPr>
      </p:pic>
      <p:pic>
        <p:nvPicPr>
          <p:cNvPr id="91" name="Graphic 90">
            <a:extLst>
              <a:ext uri="{FF2B5EF4-FFF2-40B4-BE49-F238E27FC236}">
                <a16:creationId xmlns:a16="http://schemas.microsoft.com/office/drawing/2014/main" id="{D58532AE-B558-5349-8878-45C1EA610F3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980970" y="5202759"/>
            <a:ext cx="304632" cy="28790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90D38B4F-D429-7841-A9AC-908EF32195EA}"/>
              </a:ext>
            </a:extLst>
          </p:cNvPr>
          <p:cNvSpPr/>
          <p:nvPr/>
        </p:nvSpPr>
        <p:spPr>
          <a:xfrm>
            <a:off x="2445368" y="6010228"/>
            <a:ext cx="961460" cy="373113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800" dirty="0">
              <a:ln w="0"/>
              <a:solidFill>
                <a:srgbClr val="1E89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6F59100-3334-F144-A4DB-28B6FDAB4FFC}"/>
              </a:ext>
            </a:extLst>
          </p:cNvPr>
          <p:cNvSpPr/>
          <p:nvPr/>
        </p:nvSpPr>
        <p:spPr>
          <a:xfrm>
            <a:off x="1999698" y="1594570"/>
            <a:ext cx="1931507" cy="3225763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rgbClr val="007DBC"/>
                </a:solidFill>
              </a:rPr>
              <a:t>Availability Zone 1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011BCAE1-B92B-7840-9563-921CE65285D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784001" y="1812574"/>
            <a:ext cx="198446" cy="233786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D08BB244-F0FF-F04D-8BFF-518E72F85FCC}"/>
              </a:ext>
            </a:extLst>
          </p:cNvPr>
          <p:cNvGrpSpPr/>
          <p:nvPr/>
        </p:nvGrpSpPr>
        <p:grpSpPr>
          <a:xfrm>
            <a:off x="2040404" y="3303933"/>
            <a:ext cx="1783718" cy="1068709"/>
            <a:chOff x="2029776" y="3724733"/>
            <a:chExt cx="2470969" cy="2416895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2F65D24-7DB6-A147-BECA-9EA935B27F20}"/>
                </a:ext>
              </a:extLst>
            </p:cNvPr>
            <p:cNvSpPr/>
            <p:nvPr/>
          </p:nvSpPr>
          <p:spPr>
            <a:xfrm>
              <a:off x="2029776" y="3727092"/>
              <a:ext cx="2470969" cy="2414536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solidFill>
                <a:srgbClr val="007DBC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800" dirty="0">
                  <a:solidFill>
                    <a:srgbClr val="007DBC"/>
                  </a:solidFill>
                </a:rPr>
                <a:t>TGW subnet</a:t>
              </a:r>
            </a:p>
          </p:txBody>
        </p:sp>
        <p:pic>
          <p:nvPicPr>
            <p:cNvPr id="12" name="Graphic 11">
              <a:extLst>
                <a:ext uri="{FF2B5EF4-FFF2-40B4-BE49-F238E27FC236}">
                  <a16:creationId xmlns:a16="http://schemas.microsoft.com/office/drawing/2014/main" id="{6DF2F2BD-5D9A-8046-A860-3517B0AB2957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2031500" y="3724733"/>
              <a:ext cx="274320" cy="412654"/>
            </a:xfrm>
            <a:prstGeom prst="rect">
              <a:avLst/>
            </a:prstGeom>
          </p:spPr>
        </p:pic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7096E968-AD7E-1745-89D5-3B7F86F5DD97}"/>
              </a:ext>
            </a:extLst>
          </p:cNvPr>
          <p:cNvSpPr/>
          <p:nvPr/>
        </p:nvSpPr>
        <p:spPr>
          <a:xfrm>
            <a:off x="4344020" y="1595352"/>
            <a:ext cx="2013078" cy="3262879"/>
          </a:xfrm>
          <a:prstGeom prst="rect">
            <a:avLst/>
          </a:prstGeom>
          <a:noFill/>
          <a:ln w="12700">
            <a:solidFill>
              <a:srgbClr val="007DBC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800" dirty="0">
                <a:solidFill>
                  <a:srgbClr val="007DBC"/>
                </a:solidFill>
              </a:rPr>
              <a:t>Availability Zone 2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68C9F2C-FD3C-2147-AEF7-3A12A3025C38}"/>
              </a:ext>
            </a:extLst>
          </p:cNvPr>
          <p:cNvSpPr txBox="1"/>
          <p:nvPr/>
        </p:nvSpPr>
        <p:spPr>
          <a:xfrm>
            <a:off x="3735455" y="4408299"/>
            <a:ext cx="86243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1E8900"/>
                </a:solidFill>
              </a:rPr>
              <a:t>10.249.0.0/16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EE2EE09C-9555-B447-A6C0-57FB9236CDB6}"/>
              </a:ext>
            </a:extLst>
          </p:cNvPr>
          <p:cNvGrpSpPr/>
          <p:nvPr/>
        </p:nvGrpSpPr>
        <p:grpSpPr>
          <a:xfrm>
            <a:off x="2040404" y="2093688"/>
            <a:ext cx="1783718" cy="1081807"/>
            <a:chOff x="-573760" y="-3511947"/>
            <a:chExt cx="2474928" cy="2065388"/>
          </a:xfrm>
        </p:grpSpPr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12021ECA-1B33-E04D-9997-7F9628185C88}"/>
                </a:ext>
              </a:extLst>
            </p:cNvPr>
            <p:cNvSpPr/>
            <p:nvPr/>
          </p:nvSpPr>
          <p:spPr>
            <a:xfrm>
              <a:off x="-573760" y="-3511947"/>
              <a:ext cx="2474928" cy="2065388"/>
            </a:xfrm>
            <a:prstGeom prst="rect">
              <a:avLst/>
            </a:prstGeom>
            <a:solidFill>
              <a:srgbClr val="1D8900">
                <a:alpha val="9804"/>
              </a:srgbClr>
            </a:solidFill>
            <a:ln w="12700">
              <a:solidFill>
                <a:srgbClr val="1E89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800" dirty="0">
                  <a:solidFill>
                    <a:srgbClr val="1E8900"/>
                  </a:solidFill>
                </a:rPr>
                <a:t>Public subnet</a:t>
              </a:r>
            </a:p>
          </p:txBody>
        </p:sp>
        <p:pic>
          <p:nvPicPr>
            <p:cNvPr id="59" name="Graphic 58">
              <a:extLst>
                <a:ext uri="{FF2B5EF4-FFF2-40B4-BE49-F238E27FC236}">
                  <a16:creationId xmlns:a16="http://schemas.microsoft.com/office/drawing/2014/main" id="{42CDE64E-C8FE-2C45-A9B1-6E6CA798E0C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-573760" y="-3508587"/>
              <a:ext cx="274320" cy="356501"/>
            </a:xfrm>
            <a:prstGeom prst="rect">
              <a:avLst/>
            </a:prstGeom>
          </p:spPr>
        </p:pic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1F3ACFB-452A-CA47-B30B-B26F5C8876C5}"/>
              </a:ext>
            </a:extLst>
          </p:cNvPr>
          <p:cNvGrpSpPr/>
          <p:nvPr/>
        </p:nvGrpSpPr>
        <p:grpSpPr>
          <a:xfrm>
            <a:off x="4509095" y="3307324"/>
            <a:ext cx="1795757" cy="1062969"/>
            <a:chOff x="2029776" y="3724733"/>
            <a:chExt cx="2470969" cy="2416895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F3D6F7A2-29DB-4B49-A5AD-F103127A7496}"/>
                </a:ext>
              </a:extLst>
            </p:cNvPr>
            <p:cNvSpPr/>
            <p:nvPr/>
          </p:nvSpPr>
          <p:spPr>
            <a:xfrm>
              <a:off x="2029776" y="3727092"/>
              <a:ext cx="2470969" cy="2414536"/>
            </a:xfrm>
            <a:prstGeom prst="rect">
              <a:avLst/>
            </a:prstGeom>
            <a:solidFill>
              <a:srgbClr val="007CBC">
                <a:alpha val="9804"/>
              </a:srgbClr>
            </a:solidFill>
            <a:ln w="12700">
              <a:solidFill>
                <a:srgbClr val="007DBC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800" dirty="0">
                  <a:solidFill>
                    <a:srgbClr val="007DBC"/>
                  </a:solidFill>
                </a:rPr>
                <a:t>TGW subnet</a:t>
              </a:r>
            </a:p>
          </p:txBody>
        </p:sp>
        <p:pic>
          <p:nvPicPr>
            <p:cNvPr id="75" name="Graphic 74">
              <a:extLst>
                <a:ext uri="{FF2B5EF4-FFF2-40B4-BE49-F238E27FC236}">
                  <a16:creationId xmlns:a16="http://schemas.microsoft.com/office/drawing/2014/main" id="{6F99A9BB-39AE-314A-A7DB-A5747282A2D1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2031500" y="3724733"/>
              <a:ext cx="274320" cy="390063"/>
            </a:xfrm>
            <a:prstGeom prst="rect">
              <a:avLst/>
            </a:prstGeom>
          </p:spPr>
        </p:pic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22DCFF17-72BD-DA4D-9FC6-BFD049E4F2EC}"/>
              </a:ext>
            </a:extLst>
          </p:cNvPr>
          <p:cNvGrpSpPr/>
          <p:nvPr/>
        </p:nvGrpSpPr>
        <p:grpSpPr>
          <a:xfrm>
            <a:off x="4497739" y="2155419"/>
            <a:ext cx="1807113" cy="1079702"/>
            <a:chOff x="-573760" y="-3511947"/>
            <a:chExt cx="2474928" cy="2065388"/>
          </a:xfrm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132263E1-66D4-5440-8982-0687A1C68013}"/>
                </a:ext>
              </a:extLst>
            </p:cNvPr>
            <p:cNvSpPr/>
            <p:nvPr/>
          </p:nvSpPr>
          <p:spPr>
            <a:xfrm>
              <a:off x="-573760" y="-3511947"/>
              <a:ext cx="2474928" cy="2065388"/>
            </a:xfrm>
            <a:prstGeom prst="rect">
              <a:avLst/>
            </a:prstGeom>
            <a:solidFill>
              <a:srgbClr val="1D8900">
                <a:alpha val="9804"/>
              </a:srgbClr>
            </a:solidFill>
            <a:ln w="12700">
              <a:solidFill>
                <a:srgbClr val="1E89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338328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/>
              <a:r>
                <a:rPr lang="en-US" sz="800" dirty="0">
                  <a:solidFill>
                    <a:srgbClr val="1E8900"/>
                  </a:solidFill>
                </a:rPr>
                <a:t>Public subnet</a:t>
              </a:r>
            </a:p>
          </p:txBody>
        </p:sp>
        <p:pic>
          <p:nvPicPr>
            <p:cNvPr id="78" name="Graphic 77">
              <a:extLst>
                <a:ext uri="{FF2B5EF4-FFF2-40B4-BE49-F238E27FC236}">
                  <a16:creationId xmlns:a16="http://schemas.microsoft.com/office/drawing/2014/main" id="{59442B15-F678-3846-B4D3-D299D5B3003A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-573760" y="-3508587"/>
              <a:ext cx="274320" cy="371652"/>
            </a:xfrm>
            <a:prstGeom prst="rect">
              <a:avLst/>
            </a:prstGeom>
          </p:spPr>
        </p:pic>
      </p:grpSp>
      <p:pic>
        <p:nvPicPr>
          <p:cNvPr id="94" name="Graphic 93">
            <a:extLst>
              <a:ext uri="{FF2B5EF4-FFF2-40B4-BE49-F238E27FC236}">
                <a16:creationId xmlns:a16="http://schemas.microsoft.com/office/drawing/2014/main" id="{3BD90416-C1B6-9B49-B99E-40CEC94D0E1B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2657626" y="2389432"/>
            <a:ext cx="381231" cy="426416"/>
          </a:xfrm>
          <a:prstGeom prst="rect">
            <a:avLst/>
          </a:prstGeom>
        </p:spPr>
      </p:pic>
      <p:sp>
        <p:nvSpPr>
          <p:cNvPr id="112" name="TextBox 111">
            <a:extLst>
              <a:ext uri="{FF2B5EF4-FFF2-40B4-BE49-F238E27FC236}">
                <a16:creationId xmlns:a16="http://schemas.microsoft.com/office/drawing/2014/main" id="{15DA046D-DE77-3244-8EF5-0DBF716C7D5E}"/>
              </a:ext>
            </a:extLst>
          </p:cNvPr>
          <p:cNvSpPr txBox="1"/>
          <p:nvPr/>
        </p:nvSpPr>
        <p:spPr>
          <a:xfrm>
            <a:off x="2410760" y="3950415"/>
            <a:ext cx="9049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TGW ENI</a:t>
            </a:r>
          </a:p>
        </p:txBody>
      </p:sp>
      <p:pic>
        <p:nvPicPr>
          <p:cNvPr id="113" name="Graphic 112">
            <a:extLst>
              <a:ext uri="{FF2B5EF4-FFF2-40B4-BE49-F238E27FC236}">
                <a16:creationId xmlns:a16="http://schemas.microsoft.com/office/drawing/2014/main" id="{C8B70B2E-4B28-5C4C-BCB6-E77CC47CEC63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2707038" y="3656193"/>
            <a:ext cx="282406" cy="315878"/>
          </a:xfrm>
          <a:prstGeom prst="rect">
            <a:avLst/>
          </a:prstGeom>
        </p:spPr>
      </p:pic>
      <p:sp>
        <p:nvSpPr>
          <p:cNvPr id="121" name="TextBox 120">
            <a:extLst>
              <a:ext uri="{FF2B5EF4-FFF2-40B4-BE49-F238E27FC236}">
                <a16:creationId xmlns:a16="http://schemas.microsoft.com/office/drawing/2014/main" id="{662135C0-D63D-DD41-8D46-2F3DD688ADE2}"/>
              </a:ext>
            </a:extLst>
          </p:cNvPr>
          <p:cNvSpPr txBox="1"/>
          <p:nvPr/>
        </p:nvSpPr>
        <p:spPr>
          <a:xfrm>
            <a:off x="5043516" y="3981992"/>
            <a:ext cx="90492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TGW ENI</a:t>
            </a:r>
          </a:p>
        </p:txBody>
      </p:sp>
      <p:pic>
        <p:nvPicPr>
          <p:cNvPr id="122" name="Graphic 121">
            <a:extLst>
              <a:ext uri="{FF2B5EF4-FFF2-40B4-BE49-F238E27FC236}">
                <a16:creationId xmlns:a16="http://schemas.microsoft.com/office/drawing/2014/main" id="{15F4A952-8B32-5F42-8612-574F00E762C9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5334601" y="3662442"/>
            <a:ext cx="282406" cy="315878"/>
          </a:xfrm>
          <a:prstGeom prst="rect">
            <a:avLst/>
          </a:prstGeom>
        </p:spPr>
      </p:pic>
      <p:pic>
        <p:nvPicPr>
          <p:cNvPr id="166" name="Graphic 165">
            <a:extLst>
              <a:ext uri="{FF2B5EF4-FFF2-40B4-BE49-F238E27FC236}">
                <a16:creationId xmlns:a16="http://schemas.microsoft.com/office/drawing/2014/main" id="{0F235836-38EA-7A49-9826-907CA3C155F7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280569" y="2389641"/>
            <a:ext cx="395878" cy="442800"/>
          </a:xfrm>
          <a:prstGeom prst="rect">
            <a:avLst/>
          </a:prstGeom>
        </p:spPr>
      </p:pic>
      <p:cxnSp>
        <p:nvCxnSpPr>
          <p:cNvPr id="182" name="Elbow Connector 181">
            <a:extLst>
              <a:ext uri="{FF2B5EF4-FFF2-40B4-BE49-F238E27FC236}">
                <a16:creationId xmlns:a16="http://schemas.microsoft.com/office/drawing/2014/main" id="{23DCE605-415E-DF46-AA39-CD14675792B2}"/>
              </a:ext>
            </a:extLst>
          </p:cNvPr>
          <p:cNvCxnSpPr>
            <a:cxnSpLocks/>
            <a:stCxn id="89" idx="2"/>
            <a:endCxn id="166" idx="0"/>
          </p:cNvCxnSpPr>
          <p:nvPr/>
        </p:nvCxnSpPr>
        <p:spPr>
          <a:xfrm rot="16200000" flipH="1">
            <a:off x="4422649" y="1333781"/>
            <a:ext cx="878351" cy="123336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Elbow Connector 185">
            <a:extLst>
              <a:ext uri="{FF2B5EF4-FFF2-40B4-BE49-F238E27FC236}">
                <a16:creationId xmlns:a16="http://schemas.microsoft.com/office/drawing/2014/main" id="{B7ED5552-0BC8-9A41-9C5E-3C03332542E6}"/>
              </a:ext>
            </a:extLst>
          </p:cNvPr>
          <p:cNvCxnSpPr>
            <a:cxnSpLocks/>
            <a:stCxn id="89" idx="2"/>
            <a:endCxn id="94" idx="0"/>
          </p:cNvCxnSpPr>
          <p:nvPr/>
        </p:nvCxnSpPr>
        <p:spPr>
          <a:xfrm rot="5400000">
            <a:off x="3107620" y="1251912"/>
            <a:ext cx="878142" cy="139689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3" name="Graphic 222">
            <a:extLst>
              <a:ext uri="{FF2B5EF4-FFF2-40B4-BE49-F238E27FC236}">
                <a16:creationId xmlns:a16="http://schemas.microsoft.com/office/drawing/2014/main" id="{9DA409AE-F217-9441-A3D9-D9C9DACB5B21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570966" y="29296"/>
            <a:ext cx="324809" cy="324809"/>
          </a:xfrm>
          <a:prstGeom prst="rect">
            <a:avLst/>
          </a:prstGeom>
        </p:spPr>
      </p:pic>
      <p:sp>
        <p:nvSpPr>
          <p:cNvPr id="236" name="TextBox 235">
            <a:extLst>
              <a:ext uri="{FF2B5EF4-FFF2-40B4-BE49-F238E27FC236}">
                <a16:creationId xmlns:a16="http://schemas.microsoft.com/office/drawing/2014/main" id="{59523D94-8EE1-6540-A765-C06E93C347E8}"/>
              </a:ext>
            </a:extLst>
          </p:cNvPr>
          <p:cNvSpPr txBox="1"/>
          <p:nvPr/>
        </p:nvSpPr>
        <p:spPr>
          <a:xfrm>
            <a:off x="1665025" y="498164"/>
            <a:ext cx="23019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Meraki Branches</a:t>
            </a:r>
          </a:p>
        </p:txBody>
      </p:sp>
      <p:cxnSp>
        <p:nvCxnSpPr>
          <p:cNvPr id="256" name="Elbow Connector 255">
            <a:extLst>
              <a:ext uri="{FF2B5EF4-FFF2-40B4-BE49-F238E27FC236}">
                <a16:creationId xmlns:a16="http://schemas.microsoft.com/office/drawing/2014/main" id="{5EF5E752-7918-9044-AC20-488060D6597E}"/>
              </a:ext>
            </a:extLst>
          </p:cNvPr>
          <p:cNvCxnSpPr>
            <a:cxnSpLocks/>
            <a:stCxn id="113" idx="2"/>
            <a:endCxn id="91" idx="0"/>
          </p:cNvCxnSpPr>
          <p:nvPr/>
        </p:nvCxnSpPr>
        <p:spPr>
          <a:xfrm rot="16200000" flipH="1">
            <a:off x="2875419" y="3944892"/>
            <a:ext cx="1230688" cy="1285045"/>
          </a:xfrm>
          <a:prstGeom prst="bentConnector3">
            <a:avLst>
              <a:gd name="adj1" fmla="val 54153"/>
            </a:avLst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Elbow Connector 264">
            <a:extLst>
              <a:ext uri="{FF2B5EF4-FFF2-40B4-BE49-F238E27FC236}">
                <a16:creationId xmlns:a16="http://schemas.microsoft.com/office/drawing/2014/main" id="{6FA12118-6311-B047-ABE5-A9E6D84CC9A3}"/>
              </a:ext>
            </a:extLst>
          </p:cNvPr>
          <p:cNvCxnSpPr>
            <a:cxnSpLocks/>
            <a:stCxn id="122" idx="2"/>
            <a:endCxn id="91" idx="0"/>
          </p:cNvCxnSpPr>
          <p:nvPr/>
        </p:nvCxnSpPr>
        <p:spPr>
          <a:xfrm rot="5400000">
            <a:off x="4192326" y="3919280"/>
            <a:ext cx="1224439" cy="1342518"/>
          </a:xfrm>
          <a:prstGeom prst="bentConnector3">
            <a:avLst>
              <a:gd name="adj1" fmla="val 54175"/>
            </a:avLst>
          </a:prstGeom>
          <a:ln>
            <a:solidFill>
              <a:srgbClr val="FF0000"/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Elbow Connector 284">
            <a:extLst>
              <a:ext uri="{FF2B5EF4-FFF2-40B4-BE49-F238E27FC236}">
                <a16:creationId xmlns:a16="http://schemas.microsoft.com/office/drawing/2014/main" id="{B5D1AB39-1CE7-E241-895B-CB0FE4C7AB81}"/>
              </a:ext>
            </a:extLst>
          </p:cNvPr>
          <p:cNvCxnSpPr>
            <a:cxnSpLocks/>
            <a:stCxn id="115" idx="0"/>
            <a:endCxn id="91" idx="2"/>
          </p:cNvCxnSpPr>
          <p:nvPr/>
        </p:nvCxnSpPr>
        <p:spPr>
          <a:xfrm rot="16200000" flipV="1">
            <a:off x="4542402" y="5081545"/>
            <a:ext cx="522857" cy="1341087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50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TextBox 300">
            <a:extLst>
              <a:ext uri="{FF2B5EF4-FFF2-40B4-BE49-F238E27FC236}">
                <a16:creationId xmlns:a16="http://schemas.microsoft.com/office/drawing/2014/main" id="{C3DE7630-8251-2F43-A017-8652760F2365}"/>
              </a:ext>
            </a:extLst>
          </p:cNvPr>
          <p:cNvSpPr txBox="1"/>
          <p:nvPr/>
        </p:nvSpPr>
        <p:spPr>
          <a:xfrm>
            <a:off x="3529692" y="4907742"/>
            <a:ext cx="12570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AWS Transit Gateway</a:t>
            </a:r>
          </a:p>
        </p:txBody>
      </p:sp>
      <p:sp>
        <p:nvSpPr>
          <p:cNvPr id="399" name="TextBox 398">
            <a:extLst>
              <a:ext uri="{FF2B5EF4-FFF2-40B4-BE49-F238E27FC236}">
                <a16:creationId xmlns:a16="http://schemas.microsoft.com/office/drawing/2014/main" id="{D3CD3F90-EB13-9E45-AD67-27D5A06EC706}"/>
              </a:ext>
            </a:extLst>
          </p:cNvPr>
          <p:cNvSpPr txBox="1"/>
          <p:nvPr/>
        </p:nvSpPr>
        <p:spPr>
          <a:xfrm>
            <a:off x="2982854" y="2457148"/>
            <a:ext cx="78739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Meraki </a:t>
            </a:r>
            <a:r>
              <a:rPr lang="en-US" sz="800" b="1" dirty="0" err="1"/>
              <a:t>vMX</a:t>
            </a:r>
            <a:endParaRPr lang="en-US" sz="800" b="1" dirty="0"/>
          </a:p>
        </p:txBody>
      </p:sp>
      <p:sp>
        <p:nvSpPr>
          <p:cNvPr id="419" name="TextBox 418">
            <a:extLst>
              <a:ext uri="{FF2B5EF4-FFF2-40B4-BE49-F238E27FC236}">
                <a16:creationId xmlns:a16="http://schemas.microsoft.com/office/drawing/2014/main" id="{723B9918-4B3F-C948-90F0-4950D19B8B29}"/>
              </a:ext>
            </a:extLst>
          </p:cNvPr>
          <p:cNvSpPr txBox="1"/>
          <p:nvPr/>
        </p:nvSpPr>
        <p:spPr>
          <a:xfrm>
            <a:off x="5009946" y="3002631"/>
            <a:ext cx="92545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1E8900"/>
                </a:solidFill>
              </a:rPr>
              <a:t>10.249.1.0/24</a:t>
            </a:r>
          </a:p>
        </p:txBody>
      </p:sp>
      <p:sp>
        <p:nvSpPr>
          <p:cNvPr id="420" name="TextBox 419">
            <a:extLst>
              <a:ext uri="{FF2B5EF4-FFF2-40B4-BE49-F238E27FC236}">
                <a16:creationId xmlns:a16="http://schemas.microsoft.com/office/drawing/2014/main" id="{F7AE382A-4323-5741-B1A7-F97AAC144AC4}"/>
              </a:ext>
            </a:extLst>
          </p:cNvPr>
          <p:cNvSpPr txBox="1"/>
          <p:nvPr/>
        </p:nvSpPr>
        <p:spPr>
          <a:xfrm>
            <a:off x="2416796" y="2941287"/>
            <a:ext cx="862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1E8900"/>
                </a:solidFill>
              </a:rPr>
              <a:t>10.249.0.0/24</a:t>
            </a:r>
          </a:p>
        </p:txBody>
      </p:sp>
      <p:sp>
        <p:nvSpPr>
          <p:cNvPr id="421" name="TextBox 420">
            <a:extLst>
              <a:ext uri="{FF2B5EF4-FFF2-40B4-BE49-F238E27FC236}">
                <a16:creationId xmlns:a16="http://schemas.microsoft.com/office/drawing/2014/main" id="{69F8BE31-3293-5045-905A-570AF41F7DF2}"/>
              </a:ext>
            </a:extLst>
          </p:cNvPr>
          <p:cNvSpPr txBox="1"/>
          <p:nvPr/>
        </p:nvSpPr>
        <p:spPr>
          <a:xfrm>
            <a:off x="4452636" y="2494918"/>
            <a:ext cx="83145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b="1" dirty="0"/>
              <a:t>Meraki </a:t>
            </a:r>
            <a:r>
              <a:rPr lang="en-US" sz="800" b="1" dirty="0" err="1"/>
              <a:t>vMX</a:t>
            </a:r>
            <a:endParaRPr lang="en-US" sz="800" b="1" dirty="0"/>
          </a:p>
        </p:txBody>
      </p:sp>
      <p:cxnSp>
        <p:nvCxnSpPr>
          <p:cNvPr id="116" name="Elbow Connector 115">
            <a:extLst>
              <a:ext uri="{FF2B5EF4-FFF2-40B4-BE49-F238E27FC236}">
                <a16:creationId xmlns:a16="http://schemas.microsoft.com/office/drawing/2014/main" id="{B3603179-B8E0-7347-8EE6-3D45895F043E}"/>
              </a:ext>
            </a:extLst>
          </p:cNvPr>
          <p:cNvCxnSpPr>
            <a:cxnSpLocks/>
            <a:stCxn id="1030" idx="2"/>
            <a:endCxn id="89" idx="0"/>
          </p:cNvCxnSpPr>
          <p:nvPr/>
        </p:nvCxnSpPr>
        <p:spPr>
          <a:xfrm rot="16200000" flipH="1">
            <a:off x="4025808" y="884742"/>
            <a:ext cx="435763" cy="2902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50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Rectangle 132">
            <a:extLst>
              <a:ext uri="{FF2B5EF4-FFF2-40B4-BE49-F238E27FC236}">
                <a16:creationId xmlns:a16="http://schemas.microsoft.com/office/drawing/2014/main" id="{9E0961CB-97E7-464C-A685-EDF278CCE479}"/>
              </a:ext>
            </a:extLst>
          </p:cNvPr>
          <p:cNvSpPr/>
          <p:nvPr/>
        </p:nvSpPr>
        <p:spPr>
          <a:xfrm>
            <a:off x="1787452" y="1822260"/>
            <a:ext cx="4628399" cy="2857038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800" dirty="0">
              <a:ln w="0"/>
              <a:solidFill>
                <a:srgbClr val="1E8900"/>
              </a:solidFill>
            </a:endParaRPr>
          </a:p>
        </p:txBody>
      </p:sp>
      <p:pic>
        <p:nvPicPr>
          <p:cNvPr id="138" name="Graphic 137">
            <a:extLst>
              <a:ext uri="{FF2B5EF4-FFF2-40B4-BE49-F238E27FC236}">
                <a16:creationId xmlns:a16="http://schemas.microsoft.com/office/drawing/2014/main" id="{52C4E101-355E-0942-BA02-44E912D0BC9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445367" y="6007257"/>
            <a:ext cx="180312" cy="212423"/>
          </a:xfrm>
          <a:prstGeom prst="rect">
            <a:avLst/>
          </a:prstGeom>
        </p:spPr>
      </p:pic>
      <p:cxnSp>
        <p:nvCxnSpPr>
          <p:cNvPr id="141" name="Elbow Connector 140">
            <a:extLst>
              <a:ext uri="{FF2B5EF4-FFF2-40B4-BE49-F238E27FC236}">
                <a16:creationId xmlns:a16="http://schemas.microsoft.com/office/drawing/2014/main" id="{35FFDB83-1FB5-4945-AF7B-964CAF07CAD3}"/>
              </a:ext>
            </a:extLst>
          </p:cNvPr>
          <p:cNvCxnSpPr>
            <a:cxnSpLocks/>
            <a:stCxn id="2" idx="0"/>
            <a:endCxn id="91" idx="2"/>
          </p:cNvCxnSpPr>
          <p:nvPr/>
        </p:nvCxnSpPr>
        <p:spPr>
          <a:xfrm rot="5400000" flipH="1" flipV="1">
            <a:off x="3269908" y="5146850"/>
            <a:ext cx="519568" cy="1207188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50000"/>
              </a:schemeClr>
            </a:solidFill>
            <a:prstDash val="dash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2" name="Graphic 141">
            <a:extLst>
              <a:ext uri="{FF2B5EF4-FFF2-40B4-BE49-F238E27FC236}">
                <a16:creationId xmlns:a16="http://schemas.microsoft.com/office/drawing/2014/main" id="{104D755F-7FC6-C14D-8E70-61B35C31593E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2762585" y="200775"/>
            <a:ext cx="324809" cy="324809"/>
          </a:xfrm>
          <a:prstGeom prst="rect">
            <a:avLst/>
          </a:prstGeom>
        </p:spPr>
      </p:pic>
      <p:pic>
        <p:nvPicPr>
          <p:cNvPr id="144" name="Graphic 143">
            <a:extLst>
              <a:ext uri="{FF2B5EF4-FFF2-40B4-BE49-F238E27FC236}">
                <a16:creationId xmlns:a16="http://schemas.microsoft.com/office/drawing/2014/main" id="{B4C5F9DD-9B10-AF4D-BD27-A93445DBA3ED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284091" y="57856"/>
            <a:ext cx="324809" cy="324809"/>
          </a:xfrm>
          <a:prstGeom prst="rect">
            <a:avLst/>
          </a:prstGeom>
        </p:spPr>
      </p:pic>
      <p:pic>
        <p:nvPicPr>
          <p:cNvPr id="145" name="Graphic 144">
            <a:extLst>
              <a:ext uri="{FF2B5EF4-FFF2-40B4-BE49-F238E27FC236}">
                <a16:creationId xmlns:a16="http://schemas.microsoft.com/office/drawing/2014/main" id="{A17FBE96-D550-4B4A-8836-A7E2481742FD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5475710" y="229335"/>
            <a:ext cx="324809" cy="324809"/>
          </a:xfrm>
          <a:prstGeom prst="rect">
            <a:avLst/>
          </a:prstGeom>
        </p:spPr>
      </p:pic>
      <p:sp>
        <p:nvSpPr>
          <p:cNvPr id="146" name="TextBox 145">
            <a:extLst>
              <a:ext uri="{FF2B5EF4-FFF2-40B4-BE49-F238E27FC236}">
                <a16:creationId xmlns:a16="http://schemas.microsoft.com/office/drawing/2014/main" id="{71DFB845-6652-154D-AD92-69D69D125266}"/>
              </a:ext>
            </a:extLst>
          </p:cNvPr>
          <p:cNvSpPr txBox="1"/>
          <p:nvPr/>
        </p:nvSpPr>
        <p:spPr>
          <a:xfrm>
            <a:off x="5071488" y="520219"/>
            <a:ext cx="9953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Meraki Branches</a:t>
            </a:r>
          </a:p>
        </p:txBody>
      </p:sp>
      <p:pic>
        <p:nvPicPr>
          <p:cNvPr id="1030" name="Picture 6">
            <a:extLst>
              <a:ext uri="{FF2B5EF4-FFF2-40B4-BE49-F238E27FC236}">
                <a16:creationId xmlns:a16="http://schemas.microsoft.com/office/drawing/2014/main" id="{7C9205F7-C1C0-EB4D-A039-6DCD0192A3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424" y="31693"/>
            <a:ext cx="1035627" cy="636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8" name="TextBox 147">
            <a:extLst>
              <a:ext uri="{FF2B5EF4-FFF2-40B4-BE49-F238E27FC236}">
                <a16:creationId xmlns:a16="http://schemas.microsoft.com/office/drawing/2014/main" id="{352C9F10-2187-CD4F-A14D-67CF4BCF3C0E}"/>
              </a:ext>
            </a:extLst>
          </p:cNvPr>
          <p:cNvSpPr txBox="1"/>
          <p:nvPr/>
        </p:nvSpPr>
        <p:spPr>
          <a:xfrm>
            <a:off x="3863511" y="381714"/>
            <a:ext cx="69993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Auto VPN</a:t>
            </a: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5825B569-F185-D54B-8009-B34C0DB3A175}"/>
              </a:ext>
            </a:extLst>
          </p:cNvPr>
          <p:cNvSpPr txBox="1"/>
          <p:nvPr/>
        </p:nvSpPr>
        <p:spPr>
          <a:xfrm>
            <a:off x="7673311" y="662429"/>
            <a:ext cx="6999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Meraki Dashboard</a:t>
            </a:r>
          </a:p>
        </p:txBody>
      </p:sp>
      <p:cxnSp>
        <p:nvCxnSpPr>
          <p:cNvPr id="164" name="Elbow Connector 163">
            <a:extLst>
              <a:ext uri="{FF2B5EF4-FFF2-40B4-BE49-F238E27FC236}">
                <a16:creationId xmlns:a16="http://schemas.microsoft.com/office/drawing/2014/main" id="{ACCAAFD3-5318-DB49-A70B-D38F931030C2}"/>
              </a:ext>
            </a:extLst>
          </p:cNvPr>
          <p:cNvCxnSpPr>
            <a:cxnSpLocks/>
            <a:stCxn id="89" idx="3"/>
          </p:cNvCxnSpPr>
          <p:nvPr/>
        </p:nvCxnSpPr>
        <p:spPr>
          <a:xfrm flipV="1">
            <a:off x="4460580" y="900468"/>
            <a:ext cx="3158758" cy="407215"/>
          </a:xfrm>
          <a:prstGeom prst="bentConnector3">
            <a:avLst>
              <a:gd name="adj1" fmla="val 50000"/>
            </a:avLst>
          </a:prstGeom>
          <a:ln>
            <a:solidFill>
              <a:schemeClr val="accent6">
                <a:lumMod val="50000"/>
              </a:schemeClr>
            </a:solidFill>
            <a:prstDash val="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1A98EB7A-3DC5-6842-9C79-1E66F85450DF}"/>
              </a:ext>
            </a:extLst>
          </p:cNvPr>
          <p:cNvCxnSpPr>
            <a:cxnSpLocks/>
          </p:cNvCxnSpPr>
          <p:nvPr/>
        </p:nvCxnSpPr>
        <p:spPr>
          <a:xfrm>
            <a:off x="4616223" y="354105"/>
            <a:ext cx="623103" cy="0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Straight Arrow Connector 173">
            <a:extLst>
              <a:ext uri="{FF2B5EF4-FFF2-40B4-BE49-F238E27FC236}">
                <a16:creationId xmlns:a16="http://schemas.microsoft.com/office/drawing/2014/main" id="{DECE050E-59C7-C34D-9106-FD3A62964514}"/>
              </a:ext>
            </a:extLst>
          </p:cNvPr>
          <p:cNvCxnSpPr>
            <a:cxnSpLocks/>
            <a:stCxn id="142" idx="3"/>
            <a:endCxn id="1030" idx="1"/>
          </p:cNvCxnSpPr>
          <p:nvPr/>
        </p:nvCxnSpPr>
        <p:spPr>
          <a:xfrm flipV="1">
            <a:off x="3087394" y="350003"/>
            <a:ext cx="637030" cy="13177"/>
          </a:xfrm>
          <a:prstGeom prst="straightConnector1">
            <a:avLst/>
          </a:prstGeom>
          <a:ln>
            <a:prstDash val="dash"/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5311EA60-FAF5-4044-9D65-3F5A2E9C26A9}"/>
              </a:ext>
            </a:extLst>
          </p:cNvPr>
          <p:cNvSpPr txBox="1"/>
          <p:nvPr/>
        </p:nvSpPr>
        <p:spPr>
          <a:xfrm>
            <a:off x="2713033" y="4187344"/>
            <a:ext cx="862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7DBC"/>
                </a:solidFill>
              </a:rPr>
              <a:t>10.249.2.0/24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F684F1E9-A991-5E42-A8E5-4DA6489CE5BE}"/>
              </a:ext>
            </a:extLst>
          </p:cNvPr>
          <p:cNvSpPr txBox="1"/>
          <p:nvPr/>
        </p:nvSpPr>
        <p:spPr>
          <a:xfrm>
            <a:off x="5355411" y="4189122"/>
            <a:ext cx="8628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7DBC"/>
                </a:solidFill>
              </a:rPr>
              <a:t>10.249.3.0/24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FA44E17-CC07-6D45-877F-E6BBED413169}"/>
              </a:ext>
            </a:extLst>
          </p:cNvPr>
          <p:cNvSpPr txBox="1"/>
          <p:nvPr/>
        </p:nvSpPr>
        <p:spPr>
          <a:xfrm>
            <a:off x="2503963" y="6219680"/>
            <a:ext cx="7836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1E8900"/>
                </a:solidFill>
              </a:rPr>
              <a:t>10.250.0.0/16</a:t>
            </a:r>
          </a:p>
        </p:txBody>
      </p:sp>
      <p:pic>
        <p:nvPicPr>
          <p:cNvPr id="84" name="Graphic 7">
            <a:extLst>
              <a:ext uri="{FF2B5EF4-FFF2-40B4-BE49-F238E27FC236}">
                <a16:creationId xmlns:a16="http://schemas.microsoft.com/office/drawing/2014/main" id="{8402942D-009C-544C-8296-52318636C9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0204" y="3180229"/>
            <a:ext cx="36576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5" name="TextBox 13">
            <a:extLst>
              <a:ext uri="{FF2B5EF4-FFF2-40B4-BE49-F238E27FC236}">
                <a16:creationId xmlns:a16="http://schemas.microsoft.com/office/drawing/2014/main" id="{3D461696-9E0E-7445-A206-19F5EEAA3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5123" y="3554720"/>
            <a:ext cx="150653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700" dirty="0">
                <a:latin typeface="Arial" panose="020B0604020202020204" pitchFamily="34" charset="0"/>
                <a:cs typeface="Arial" panose="020B0604020202020204" pitchFamily="34" charset="0"/>
              </a:rPr>
              <a:t>AWS Lambda</a:t>
            </a:r>
          </a:p>
        </p:txBody>
      </p:sp>
      <p:pic>
        <p:nvPicPr>
          <p:cNvPr id="86" name="Graphic 17">
            <a:extLst>
              <a:ext uri="{FF2B5EF4-FFF2-40B4-BE49-F238E27FC236}">
                <a16:creationId xmlns:a16="http://schemas.microsoft.com/office/drawing/2014/main" id="{9E5BE549-7A10-434C-B805-42EE6ECF6A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945" y="1875952"/>
            <a:ext cx="36576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7" name="TextBox 9">
            <a:extLst>
              <a:ext uri="{FF2B5EF4-FFF2-40B4-BE49-F238E27FC236}">
                <a16:creationId xmlns:a16="http://schemas.microsoft.com/office/drawing/2014/main" id="{790E940B-EAA4-5549-B312-4D30D6B06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3554" y="2185791"/>
            <a:ext cx="2243137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7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CloudWatch</a:t>
            </a:r>
          </a:p>
        </p:txBody>
      </p:sp>
      <p:pic>
        <p:nvPicPr>
          <p:cNvPr id="92" name="Graphic 31">
            <a:extLst>
              <a:ext uri="{FF2B5EF4-FFF2-40B4-BE49-F238E27FC236}">
                <a16:creationId xmlns:a16="http://schemas.microsoft.com/office/drawing/2014/main" id="{393C08E3-10A6-F74F-9AC5-06A7F2EF73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rcRect/>
          <a:stretch/>
        </p:blipFill>
        <p:spPr bwMode="auto">
          <a:xfrm>
            <a:off x="3953094" y="2241712"/>
            <a:ext cx="360384" cy="360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" name="TextBox 26">
            <a:extLst>
              <a:ext uri="{FF2B5EF4-FFF2-40B4-BE49-F238E27FC236}">
                <a16:creationId xmlns:a16="http://schemas.microsoft.com/office/drawing/2014/main" id="{B1A0DAF6-FB95-B440-8F98-3CF675B65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1151" y="1992762"/>
            <a:ext cx="1270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7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Public Route </a:t>
            </a:r>
          </a:p>
          <a:p>
            <a:pPr algn="ctr" eaLnBrk="1" hangingPunct="1"/>
            <a:r>
              <a:rPr lang="en-US" altLang="en-US" sz="7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Table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7170B4-5266-2945-8558-4D2E5D0EAA37}"/>
              </a:ext>
            </a:extLst>
          </p:cNvPr>
          <p:cNvSpPr txBox="1"/>
          <p:nvPr/>
        </p:nvSpPr>
        <p:spPr>
          <a:xfrm>
            <a:off x="1900500" y="1796229"/>
            <a:ext cx="7810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n w="0"/>
                <a:solidFill>
                  <a:srgbClr val="1E8900"/>
                </a:solidFill>
              </a:rPr>
              <a:t>SD-WAN VPC</a:t>
            </a:r>
          </a:p>
          <a:p>
            <a:endParaRPr lang="en-US" dirty="0"/>
          </a:p>
        </p:txBody>
      </p:sp>
      <p:pic>
        <p:nvPicPr>
          <p:cNvPr id="107" name="Graphic 31">
            <a:extLst>
              <a:ext uri="{FF2B5EF4-FFF2-40B4-BE49-F238E27FC236}">
                <a16:creationId xmlns:a16="http://schemas.microsoft.com/office/drawing/2014/main" id="{A3EA7D8D-F1E6-F647-98F4-81BD562D97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rcRect/>
          <a:stretch/>
        </p:blipFill>
        <p:spPr bwMode="auto">
          <a:xfrm>
            <a:off x="4407754" y="5125040"/>
            <a:ext cx="292371" cy="292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0" name="TextBox 109">
            <a:extLst>
              <a:ext uri="{FF2B5EF4-FFF2-40B4-BE49-F238E27FC236}">
                <a16:creationId xmlns:a16="http://schemas.microsoft.com/office/drawing/2014/main" id="{606B0628-BAE9-6944-B5D9-F6C905D60EB9}"/>
              </a:ext>
            </a:extLst>
          </p:cNvPr>
          <p:cNvSpPr txBox="1"/>
          <p:nvPr/>
        </p:nvSpPr>
        <p:spPr>
          <a:xfrm>
            <a:off x="2547728" y="5976592"/>
            <a:ext cx="8354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n w="0"/>
                <a:solidFill>
                  <a:srgbClr val="1E8900"/>
                </a:solidFill>
              </a:rPr>
              <a:t>Workload VPCs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11D86DDB-180F-C349-81C0-AD189A68CC72}"/>
              </a:ext>
            </a:extLst>
          </p:cNvPr>
          <p:cNvSpPr/>
          <p:nvPr/>
        </p:nvSpPr>
        <p:spPr>
          <a:xfrm>
            <a:off x="4993643" y="6013517"/>
            <a:ext cx="961460" cy="373113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en-US" sz="800" dirty="0">
              <a:ln w="0"/>
              <a:solidFill>
                <a:srgbClr val="1E8900"/>
              </a:solidFill>
            </a:endParaRPr>
          </a:p>
        </p:txBody>
      </p:sp>
      <p:pic>
        <p:nvPicPr>
          <p:cNvPr id="117" name="Graphic 116">
            <a:extLst>
              <a:ext uri="{FF2B5EF4-FFF2-40B4-BE49-F238E27FC236}">
                <a16:creationId xmlns:a16="http://schemas.microsoft.com/office/drawing/2014/main" id="{88FFD718-5073-484C-B87D-1353561D1B6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4993642" y="6010546"/>
            <a:ext cx="180312" cy="212423"/>
          </a:xfrm>
          <a:prstGeom prst="rect">
            <a:avLst/>
          </a:prstGeom>
        </p:spPr>
      </p:pic>
      <p:sp>
        <p:nvSpPr>
          <p:cNvPr id="118" name="TextBox 117">
            <a:extLst>
              <a:ext uri="{FF2B5EF4-FFF2-40B4-BE49-F238E27FC236}">
                <a16:creationId xmlns:a16="http://schemas.microsoft.com/office/drawing/2014/main" id="{C7D149AA-5DB0-DF4D-9928-1CEE896E4622}"/>
              </a:ext>
            </a:extLst>
          </p:cNvPr>
          <p:cNvSpPr txBox="1"/>
          <p:nvPr/>
        </p:nvSpPr>
        <p:spPr>
          <a:xfrm>
            <a:off x="5094561" y="5976592"/>
            <a:ext cx="83544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ln w="0"/>
                <a:solidFill>
                  <a:srgbClr val="1E8900"/>
                </a:solidFill>
              </a:rPr>
              <a:t>Workload VPCs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E3F35BC2-3061-4F47-8B01-102B609A113C}"/>
              </a:ext>
            </a:extLst>
          </p:cNvPr>
          <p:cNvSpPr txBox="1"/>
          <p:nvPr/>
        </p:nvSpPr>
        <p:spPr>
          <a:xfrm>
            <a:off x="5052426" y="6217182"/>
            <a:ext cx="7836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1E8900"/>
                </a:solidFill>
              </a:rPr>
              <a:t>10.251.0.0/16</a:t>
            </a:r>
          </a:p>
        </p:txBody>
      </p:sp>
      <p:sp>
        <p:nvSpPr>
          <p:cNvPr id="131" name="TextBox 26">
            <a:extLst>
              <a:ext uri="{FF2B5EF4-FFF2-40B4-BE49-F238E27FC236}">
                <a16:creationId xmlns:a16="http://schemas.microsoft.com/office/drawing/2014/main" id="{007BED8F-D360-EB44-AE5B-91C5478E2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8939" y="5348196"/>
            <a:ext cx="127000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6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TGW </a:t>
            </a:r>
            <a:br>
              <a:rPr lang="en-US" altLang="en-US" sz="6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</a:br>
            <a:r>
              <a:rPr lang="en-US" altLang="en-US" sz="6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Route Table</a:t>
            </a:r>
          </a:p>
        </p:txBody>
      </p:sp>
      <p:pic>
        <p:nvPicPr>
          <p:cNvPr id="140" name="Graphic 17">
            <a:extLst>
              <a:ext uri="{FF2B5EF4-FFF2-40B4-BE49-F238E27FC236}">
                <a16:creationId xmlns:a16="http://schemas.microsoft.com/office/drawing/2014/main" id="{2D7922BB-8181-704D-B1C8-9E6E3DC95C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619" y="4587414"/>
            <a:ext cx="365760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" name="TextBox 11">
            <a:extLst>
              <a:ext uri="{FF2B5EF4-FFF2-40B4-BE49-F238E27FC236}">
                <a16:creationId xmlns:a16="http://schemas.microsoft.com/office/drawing/2014/main" id="{E9624376-79C7-F543-AC85-C505DE070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4951" y="4891598"/>
            <a:ext cx="229235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7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Secrets Manager</a:t>
            </a:r>
          </a:p>
        </p:txBody>
      </p:sp>
      <p:sp>
        <p:nvSpPr>
          <p:cNvPr id="149" name="Freeform 148">
            <a:extLst>
              <a:ext uri="{FF2B5EF4-FFF2-40B4-BE49-F238E27FC236}">
                <a16:creationId xmlns:a16="http://schemas.microsoft.com/office/drawing/2014/main" id="{7B374928-9B6A-6C42-A26D-A895320273E2}"/>
              </a:ext>
            </a:extLst>
          </p:cNvPr>
          <p:cNvSpPr/>
          <p:nvPr/>
        </p:nvSpPr>
        <p:spPr>
          <a:xfrm flipH="1">
            <a:off x="2982853" y="2055682"/>
            <a:ext cx="3769091" cy="373822"/>
          </a:xfrm>
          <a:custGeom>
            <a:avLst/>
            <a:gdLst>
              <a:gd name="connsiteX0" fmla="*/ 1371600 w 1371600"/>
              <a:gd name="connsiteY0" fmla="*/ 711200 h 711200"/>
              <a:gd name="connsiteX1" fmla="*/ 1371600 w 1371600"/>
              <a:gd name="connsiteY1" fmla="*/ 0 h 711200"/>
              <a:gd name="connsiteX2" fmla="*/ 0 w 1371600"/>
              <a:gd name="connsiteY2" fmla="*/ 0 h 711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71600" h="711200">
                <a:moveTo>
                  <a:pt x="1371600" y="711200"/>
                </a:moveTo>
                <a:lnTo>
                  <a:pt x="1371600" y="0"/>
                </a:lnTo>
                <a:lnTo>
                  <a:pt x="0" y="0"/>
                </a:lnTo>
              </a:path>
            </a:pathLst>
          </a:custGeom>
          <a:noFill/>
          <a:ln w="6350">
            <a:solidFill>
              <a:schemeClr val="tx2"/>
            </a:solidFill>
            <a:prstDash val="dash"/>
            <a:headEnd type="none" w="med" len="sm"/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AF5880DB-527E-5A40-A471-4A36FE714BFC}"/>
              </a:ext>
            </a:extLst>
          </p:cNvPr>
          <p:cNvCxnSpPr>
            <a:cxnSpLocks/>
          </p:cNvCxnSpPr>
          <p:nvPr/>
        </p:nvCxnSpPr>
        <p:spPr>
          <a:xfrm flipV="1">
            <a:off x="5608900" y="2046361"/>
            <a:ext cx="8107" cy="391512"/>
          </a:xfrm>
          <a:prstGeom prst="line">
            <a:avLst/>
          </a:prstGeom>
          <a:ln>
            <a:solidFill>
              <a:schemeClr val="tx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Arrow Connector 149">
            <a:extLst>
              <a:ext uri="{FF2B5EF4-FFF2-40B4-BE49-F238E27FC236}">
                <a16:creationId xmlns:a16="http://schemas.microsoft.com/office/drawing/2014/main" id="{651471E5-697E-1345-865D-90D48A4AA2A7}"/>
              </a:ext>
            </a:extLst>
          </p:cNvPr>
          <p:cNvCxnSpPr>
            <a:cxnSpLocks/>
            <a:stCxn id="84" idx="0"/>
          </p:cNvCxnSpPr>
          <p:nvPr/>
        </p:nvCxnSpPr>
        <p:spPr>
          <a:xfrm flipV="1">
            <a:off x="6943084" y="2236045"/>
            <a:ext cx="0" cy="944184"/>
          </a:xfrm>
          <a:prstGeom prst="straightConnector1">
            <a:avLst/>
          </a:prstGeom>
          <a:ln w="6350">
            <a:solidFill>
              <a:schemeClr val="tx2"/>
            </a:solidFill>
            <a:prstDash val="dash"/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Straight Arrow Connector 153">
            <a:extLst>
              <a:ext uri="{FF2B5EF4-FFF2-40B4-BE49-F238E27FC236}">
                <a16:creationId xmlns:a16="http://schemas.microsoft.com/office/drawing/2014/main" id="{7FCC3478-EF88-A341-BF6E-6AE67F293688}"/>
              </a:ext>
            </a:extLst>
          </p:cNvPr>
          <p:cNvCxnSpPr>
            <a:cxnSpLocks/>
          </p:cNvCxnSpPr>
          <p:nvPr/>
        </p:nvCxnSpPr>
        <p:spPr>
          <a:xfrm flipV="1">
            <a:off x="6943084" y="3545989"/>
            <a:ext cx="0" cy="1041425"/>
          </a:xfrm>
          <a:prstGeom prst="straightConnector1">
            <a:avLst/>
          </a:prstGeom>
          <a:ln w="6350">
            <a:solidFill>
              <a:schemeClr val="tx2"/>
            </a:solidFill>
            <a:prstDash val="dash"/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lbow Connector 124">
            <a:extLst>
              <a:ext uri="{FF2B5EF4-FFF2-40B4-BE49-F238E27FC236}">
                <a16:creationId xmlns:a16="http://schemas.microsoft.com/office/drawing/2014/main" id="{A5D94DD2-020A-CE4A-BC90-1ED54B7C47BB}"/>
              </a:ext>
            </a:extLst>
          </p:cNvPr>
          <p:cNvCxnSpPr>
            <a:cxnSpLocks/>
            <a:stCxn id="92" idx="2"/>
          </p:cNvCxnSpPr>
          <p:nvPr/>
        </p:nvCxnSpPr>
        <p:spPr>
          <a:xfrm rot="16200000" flipH="1">
            <a:off x="5126267" y="1609115"/>
            <a:ext cx="648683" cy="2634644"/>
          </a:xfrm>
          <a:prstGeom prst="bentConnector2">
            <a:avLst/>
          </a:prstGeom>
          <a:ln>
            <a:solidFill>
              <a:schemeClr val="tx2"/>
            </a:solidFill>
            <a:prstDash val="dash"/>
            <a:headEnd type="arrow" w="med" len="sm"/>
            <a:tailEnd type="none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Elbow Connector 131">
            <a:extLst>
              <a:ext uri="{FF2B5EF4-FFF2-40B4-BE49-F238E27FC236}">
                <a16:creationId xmlns:a16="http://schemas.microsoft.com/office/drawing/2014/main" id="{582958E2-D9C9-1940-B988-362C49953834}"/>
              </a:ext>
            </a:extLst>
          </p:cNvPr>
          <p:cNvCxnSpPr>
            <a:cxnSpLocks/>
            <a:stCxn id="84" idx="1"/>
            <a:endCxn id="107" idx="3"/>
          </p:cNvCxnSpPr>
          <p:nvPr/>
        </p:nvCxnSpPr>
        <p:spPr>
          <a:xfrm rot="10800000" flipV="1">
            <a:off x="4700126" y="3363108"/>
            <a:ext cx="2060079" cy="1908117"/>
          </a:xfrm>
          <a:prstGeom prst="bentConnector3">
            <a:avLst>
              <a:gd name="adj1" fmla="val 12978"/>
            </a:avLst>
          </a:prstGeom>
          <a:ln>
            <a:solidFill>
              <a:schemeClr val="tx2"/>
            </a:solidFill>
            <a:prstDash val="dash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Elbow Connector 154">
            <a:extLst>
              <a:ext uri="{FF2B5EF4-FFF2-40B4-BE49-F238E27FC236}">
                <a16:creationId xmlns:a16="http://schemas.microsoft.com/office/drawing/2014/main" id="{6795097C-DAD2-CB4A-8CC5-1E0DF67779F7}"/>
              </a:ext>
            </a:extLst>
          </p:cNvPr>
          <p:cNvCxnSpPr>
            <a:stCxn id="84" idx="3"/>
            <a:endCxn id="80" idx="2"/>
          </p:cNvCxnSpPr>
          <p:nvPr/>
        </p:nvCxnSpPr>
        <p:spPr>
          <a:xfrm flipV="1">
            <a:off x="7125964" y="1104075"/>
            <a:ext cx="900217" cy="2259034"/>
          </a:xfrm>
          <a:prstGeom prst="bentConnector2">
            <a:avLst/>
          </a:prstGeom>
          <a:ln>
            <a:solidFill>
              <a:schemeClr val="tx2"/>
            </a:solidFill>
            <a:prstDash val="dash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28199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5597</TotalTime>
  <Words>66</Words>
  <Application>Microsoft Macintosh PowerPoint</Application>
  <PresentationFormat>Widescreen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Selamoglu, Handan</dc:creator>
  <cp:lastModifiedBy>Simarbir Singh (simarbsi)</cp:lastModifiedBy>
  <cp:revision>40</cp:revision>
  <dcterms:created xsi:type="dcterms:W3CDTF">2018-10-24T18:20:21Z</dcterms:created>
  <dcterms:modified xsi:type="dcterms:W3CDTF">2021-10-12T22:08:57Z</dcterms:modified>
</cp:coreProperties>
</file>