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96" d="100"/>
          <a:sy n="96" d="100"/>
        </p:scale>
        <p:origin x="20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72011"/>
            <a:ext cx="9144000" cy="270594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82310"/>
            <a:ext cx="9144000" cy="187653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25875-05B7-45BB-A1E2-9D73BEC1EB04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AF77-554B-4C3B-B5F6-86E7A77FC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649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25875-05B7-45BB-A1E2-9D73BEC1EB04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AF77-554B-4C3B-B5F6-86E7A77FC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954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3808"/>
            <a:ext cx="2628900" cy="6586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3808"/>
            <a:ext cx="7734300" cy="65867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25875-05B7-45BB-A1E2-9D73BEC1EB04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AF77-554B-4C3B-B5F6-86E7A77FC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630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25875-05B7-45BB-A1E2-9D73BEC1EB04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AF77-554B-4C3B-B5F6-86E7A77FC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0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937704"/>
            <a:ext cx="10515600" cy="323310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5201392"/>
            <a:ext cx="10515600" cy="170021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25875-05B7-45BB-A1E2-9D73BEC1EB04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AF77-554B-4C3B-B5F6-86E7A77FC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537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069042"/>
            <a:ext cx="5181600" cy="49315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069042"/>
            <a:ext cx="5181600" cy="49315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25875-05B7-45BB-A1E2-9D73BEC1EB04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AF77-554B-4C3B-B5F6-86E7A77FC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92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13809"/>
            <a:ext cx="10515600" cy="1502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905318"/>
            <a:ext cx="5157787" cy="9337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839085"/>
            <a:ext cx="5157787" cy="41758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905318"/>
            <a:ext cx="5183188" cy="9337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839085"/>
            <a:ext cx="5183188" cy="41758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25875-05B7-45BB-A1E2-9D73BEC1EB04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AF77-554B-4C3B-B5F6-86E7A77FC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232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25875-05B7-45BB-A1E2-9D73BEC1EB04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AF77-554B-4C3B-B5F6-86E7A77FC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391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25875-05B7-45BB-A1E2-9D73BEC1EB04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AF77-554B-4C3B-B5F6-86E7A77FC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908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518160"/>
            <a:ext cx="3932237" cy="181356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119082"/>
            <a:ext cx="6172200" cy="552344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331720"/>
            <a:ext cx="3932237" cy="4319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25875-05B7-45BB-A1E2-9D73BEC1EB04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AF77-554B-4C3B-B5F6-86E7A77FC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718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518160"/>
            <a:ext cx="3932237" cy="181356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119082"/>
            <a:ext cx="6172200" cy="552344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331720"/>
            <a:ext cx="3932237" cy="4319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25875-05B7-45BB-A1E2-9D73BEC1EB04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AF77-554B-4C3B-B5F6-86E7A77FC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049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13809"/>
            <a:ext cx="1051560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069042"/>
            <a:ext cx="1051560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7203864"/>
            <a:ext cx="274320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25875-05B7-45BB-A1E2-9D73BEC1EB04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7203864"/>
            <a:ext cx="411480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7203864"/>
            <a:ext cx="274320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4AF77-554B-4C3B-B5F6-86E7A77FC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513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12.svg"/><Relationship Id="rId18" Type="http://schemas.openxmlformats.org/officeDocument/2006/relationships/image" Target="../media/image7.png"/><Relationship Id="rId26" Type="http://schemas.openxmlformats.org/officeDocument/2006/relationships/image" Target="../media/image14.png"/><Relationship Id="rId3" Type="http://schemas.openxmlformats.org/officeDocument/2006/relationships/image" Target="../media/image2.svg"/><Relationship Id="rId21" Type="http://schemas.openxmlformats.org/officeDocument/2006/relationships/image" Target="../media/image9.png"/><Relationship Id="rId7" Type="http://schemas.openxmlformats.org/officeDocument/2006/relationships/image" Target="../media/image6.svg"/><Relationship Id="rId17" Type="http://schemas.openxmlformats.org/officeDocument/2006/relationships/image" Target="../media/image16.svg"/><Relationship Id="rId25" Type="http://schemas.openxmlformats.org/officeDocument/2006/relationships/image" Target="../media/image13.png"/><Relationship Id="rId2" Type="http://schemas.openxmlformats.org/officeDocument/2006/relationships/image" Target="../media/image1.png"/><Relationship Id="rId20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24" Type="http://schemas.openxmlformats.org/officeDocument/2006/relationships/image" Target="../media/image12.png"/><Relationship Id="rId5" Type="http://schemas.openxmlformats.org/officeDocument/2006/relationships/image" Target="../media/image4.svg"/><Relationship Id="rId23" Type="http://schemas.openxmlformats.org/officeDocument/2006/relationships/image" Target="../media/image11.png"/><Relationship Id="rId10" Type="http://schemas.openxmlformats.org/officeDocument/2006/relationships/image" Target="../media/image5.png"/><Relationship Id="rId19" Type="http://schemas.openxmlformats.org/officeDocument/2006/relationships/image" Target="../media/image18.svg"/><Relationship Id="rId4" Type="http://schemas.openxmlformats.org/officeDocument/2006/relationships/image" Target="../media/image2.png"/><Relationship Id="rId9" Type="http://schemas.openxmlformats.org/officeDocument/2006/relationships/image" Target="../media/image8.svg"/><Relationship Id="rId14" Type="http://schemas.openxmlformats.org/officeDocument/2006/relationships/image" Target="../media/image6.png"/><Relationship Id="rId22" Type="http://schemas.openxmlformats.org/officeDocument/2006/relationships/image" Target="../media/image10.png"/><Relationship Id="rId27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svg"/><Relationship Id="rId18" Type="http://schemas.openxmlformats.org/officeDocument/2006/relationships/image" Target="../media/image7.png"/><Relationship Id="rId39" Type="http://schemas.openxmlformats.org/officeDocument/2006/relationships/image" Target="../media/image12.png"/><Relationship Id="rId3" Type="http://schemas.openxmlformats.org/officeDocument/2006/relationships/image" Target="../media/image1.png"/><Relationship Id="rId34" Type="http://schemas.openxmlformats.org/officeDocument/2006/relationships/image" Target="../media/image19.png"/><Relationship Id="rId42" Type="http://schemas.openxmlformats.org/officeDocument/2006/relationships/image" Target="../media/image26.png"/><Relationship Id="rId17" Type="http://schemas.openxmlformats.org/officeDocument/2006/relationships/image" Target="../media/image16.svg"/><Relationship Id="rId33" Type="http://schemas.openxmlformats.org/officeDocument/2006/relationships/image" Target="../media/image18.png"/><Relationship Id="rId38" Type="http://schemas.openxmlformats.org/officeDocument/2006/relationships/image" Target="../media/image23.png"/><Relationship Id="rId2" Type="http://schemas.openxmlformats.org/officeDocument/2006/relationships/image" Target="../media/image16.png"/><Relationship Id="rId20" Type="http://schemas.openxmlformats.org/officeDocument/2006/relationships/image" Target="../media/image17.png"/><Relationship Id="rId41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32" Type="http://schemas.openxmlformats.org/officeDocument/2006/relationships/image" Target="NULL"/><Relationship Id="rId11" Type="http://schemas.openxmlformats.org/officeDocument/2006/relationships/image" Target="NULL"/><Relationship Id="rId37" Type="http://schemas.openxmlformats.org/officeDocument/2006/relationships/image" Target="../media/image22.png"/><Relationship Id="rId40" Type="http://schemas.openxmlformats.org/officeDocument/2006/relationships/image" Target="../media/image24.png"/><Relationship Id="rId5" Type="http://schemas.openxmlformats.org/officeDocument/2006/relationships/image" Target="../media/image5.png"/><Relationship Id="rId36" Type="http://schemas.openxmlformats.org/officeDocument/2006/relationships/image" Target="../media/image21.png"/><Relationship Id="rId19" Type="http://schemas.openxmlformats.org/officeDocument/2006/relationships/image" Target="../media/image18.svg"/><Relationship Id="rId4" Type="http://schemas.openxmlformats.org/officeDocument/2006/relationships/image" Target="../media/image2.svg"/><Relationship Id="rId14" Type="http://schemas.openxmlformats.org/officeDocument/2006/relationships/image" Target="../media/image6.png"/><Relationship Id="rId35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E7F7081-419C-2E4F-A999-2923C4338FC0}"/>
              </a:ext>
            </a:extLst>
          </p:cNvPr>
          <p:cNvSpPr/>
          <p:nvPr/>
        </p:nvSpPr>
        <p:spPr>
          <a:xfrm>
            <a:off x="588108" y="1143000"/>
            <a:ext cx="11222892" cy="5334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ysClr val="windowText" lastClr="000000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AWS Cloud</a:t>
            </a:r>
          </a:p>
        </p:txBody>
      </p:sp>
      <p:pic>
        <p:nvPicPr>
          <p:cNvPr id="6" name="Graphic 11">
            <a:extLst>
              <a:ext uri="{FF2B5EF4-FFF2-40B4-BE49-F238E27FC236}">
                <a16:creationId xmlns:a16="http://schemas.microsoft.com/office/drawing/2014/main" id="{CE52C9D7-11B0-9E41-AB16-2C9849C3EC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8108" y="1154723"/>
            <a:ext cx="330200" cy="3302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2A0ABFB-D447-D349-9C47-3EE861DD0794}"/>
              </a:ext>
            </a:extLst>
          </p:cNvPr>
          <p:cNvSpPr/>
          <p:nvPr/>
        </p:nvSpPr>
        <p:spPr>
          <a:xfrm>
            <a:off x="909516" y="1676400"/>
            <a:ext cx="7167684" cy="4648200"/>
          </a:xfrm>
          <a:prstGeom prst="rect">
            <a:avLst/>
          </a:prstGeom>
          <a:noFill/>
          <a:ln w="127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ln w="0"/>
                <a:solidFill>
                  <a:schemeClr val="accent5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VPC</a:t>
            </a:r>
          </a:p>
        </p:txBody>
      </p:sp>
      <p:pic>
        <p:nvPicPr>
          <p:cNvPr id="8" name="Graphic 66">
            <a:extLst>
              <a:ext uri="{FF2B5EF4-FFF2-40B4-BE49-F238E27FC236}">
                <a16:creationId xmlns:a16="http://schemas.microsoft.com/office/drawing/2014/main" id="{811370A0-DDEF-2649-86F1-55809DBD16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09516" y="1676400"/>
            <a:ext cx="330200" cy="3302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E25F190B-F12E-614B-827A-566AC09E9D97}"/>
              </a:ext>
            </a:extLst>
          </p:cNvPr>
          <p:cNvSpPr/>
          <p:nvPr/>
        </p:nvSpPr>
        <p:spPr>
          <a:xfrm>
            <a:off x="1524000" y="2057400"/>
            <a:ext cx="2743201" cy="1447800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000" dirty="0">
                <a:solidFill>
                  <a:schemeClr val="accent5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Public subnet</a:t>
            </a:r>
          </a:p>
          <a:p>
            <a:pPr algn="l"/>
            <a:endParaRPr lang="en-US" sz="1000" dirty="0">
              <a:solidFill>
                <a:schemeClr val="accent5"/>
              </a:solidFill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pic>
        <p:nvPicPr>
          <p:cNvPr id="10" name="Graphic 10">
            <a:extLst>
              <a:ext uri="{FF2B5EF4-FFF2-40B4-BE49-F238E27FC236}">
                <a16:creationId xmlns:a16="http://schemas.microsoft.com/office/drawing/2014/main" id="{89B99B74-19F0-0B4B-85E3-A09DF2519E4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524000" y="2055041"/>
            <a:ext cx="274320" cy="27432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A85485B4-AA18-C048-B92A-A9A0F4372B98}"/>
              </a:ext>
            </a:extLst>
          </p:cNvPr>
          <p:cNvSpPr/>
          <p:nvPr/>
        </p:nvSpPr>
        <p:spPr>
          <a:xfrm>
            <a:off x="1521068" y="3862182"/>
            <a:ext cx="2746132" cy="2233818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000">
                <a:solidFill>
                  <a:schemeClr val="accent3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Private </a:t>
            </a:r>
            <a:r>
              <a:rPr lang="en-US" sz="1000">
                <a:solidFill>
                  <a:schemeClr val="accent3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subnet</a:t>
            </a:r>
            <a:endParaRPr lang="en-US" sz="1000" dirty="0">
              <a:solidFill>
                <a:schemeClr val="accent3"/>
              </a:solidFill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pic>
        <p:nvPicPr>
          <p:cNvPr id="16" name="Graphic 13">
            <a:extLst>
              <a:ext uri="{FF2B5EF4-FFF2-40B4-BE49-F238E27FC236}">
                <a16:creationId xmlns:a16="http://schemas.microsoft.com/office/drawing/2014/main" id="{3BD31095-C7B2-C24A-9990-6F9E14956A7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521069" y="3859823"/>
            <a:ext cx="274320" cy="27432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305B98DC-5AF5-3342-A4B1-F62852BC80FE}"/>
              </a:ext>
            </a:extLst>
          </p:cNvPr>
          <p:cNvSpPr/>
          <p:nvPr/>
        </p:nvSpPr>
        <p:spPr>
          <a:xfrm>
            <a:off x="1446725" y="1390162"/>
            <a:ext cx="2896675" cy="4782038"/>
          </a:xfrm>
          <a:prstGeom prst="rect">
            <a:avLst/>
          </a:prstGeom>
          <a:noFill/>
          <a:ln w="127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accent3"/>
                </a:solidFill>
              </a:rPr>
              <a:t>Availability Zone</a:t>
            </a:r>
          </a:p>
        </p:txBody>
      </p:sp>
      <p:pic>
        <p:nvPicPr>
          <p:cNvPr id="24" name="Graphic 135">
            <a:extLst>
              <a:ext uri="{FF2B5EF4-FFF2-40B4-BE49-F238E27FC236}">
                <a16:creationId xmlns:a16="http://schemas.microsoft.com/office/drawing/2014/main" id="{C19987B1-DB3A-1640-994D-BCB81FCC1AE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269735" y="2552008"/>
            <a:ext cx="469900" cy="469900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F90C1CC4-DFE6-0445-BD1C-DB610E1A07F5}"/>
              </a:ext>
            </a:extLst>
          </p:cNvPr>
          <p:cNvSpPr txBox="1"/>
          <p:nvPr/>
        </p:nvSpPr>
        <p:spPr>
          <a:xfrm>
            <a:off x="2748034" y="2997418"/>
            <a:ext cx="15133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RD Gateway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17096B6-EF64-C245-A3E7-BEEF81BDCB9C}"/>
              </a:ext>
            </a:extLst>
          </p:cNvPr>
          <p:cNvSpPr txBox="1"/>
          <p:nvPr/>
        </p:nvSpPr>
        <p:spPr>
          <a:xfrm>
            <a:off x="1637639" y="2999842"/>
            <a:ext cx="123644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NAT gateway</a:t>
            </a:r>
          </a:p>
        </p:txBody>
      </p:sp>
      <p:pic>
        <p:nvPicPr>
          <p:cNvPr id="29" name="Graphic 40">
            <a:extLst>
              <a:ext uri="{FF2B5EF4-FFF2-40B4-BE49-F238E27FC236}">
                <a16:creationId xmlns:a16="http://schemas.microsoft.com/office/drawing/2014/main" id="{C322592C-EAB9-0640-95A5-D8FF5B8E5FE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2020910" y="2514600"/>
            <a:ext cx="469900" cy="469900"/>
          </a:xfrm>
          <a:prstGeom prst="rect">
            <a:avLst/>
          </a:prstGeom>
        </p:spPr>
      </p:pic>
      <p:pic>
        <p:nvPicPr>
          <p:cNvPr id="32" name="Graphic 135">
            <a:extLst>
              <a:ext uri="{FF2B5EF4-FFF2-40B4-BE49-F238E27FC236}">
                <a16:creationId xmlns:a16="http://schemas.microsoft.com/office/drawing/2014/main" id="{C19987B1-DB3A-1640-994D-BCB81FCC1AE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275597" y="4191000"/>
            <a:ext cx="469900" cy="469900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F90C1CC4-DFE6-0445-BD1C-DB610E1A07F5}"/>
              </a:ext>
            </a:extLst>
          </p:cNvPr>
          <p:cNvSpPr txBox="1"/>
          <p:nvPr/>
        </p:nvSpPr>
        <p:spPr>
          <a:xfrm>
            <a:off x="2753896" y="4636410"/>
            <a:ext cx="15133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Domain Controller </a:t>
            </a:r>
            <a:r>
              <a:rPr 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1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25F190B-F12E-614B-827A-566AC09E9D97}"/>
              </a:ext>
            </a:extLst>
          </p:cNvPr>
          <p:cNvSpPr/>
          <p:nvPr/>
        </p:nvSpPr>
        <p:spPr>
          <a:xfrm>
            <a:off x="5182676" y="2033954"/>
            <a:ext cx="2743201" cy="1447800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000" dirty="0">
                <a:solidFill>
                  <a:schemeClr val="accent5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Public subnet</a:t>
            </a:r>
          </a:p>
          <a:p>
            <a:pPr algn="l"/>
            <a:endParaRPr lang="en-US" sz="1000" dirty="0">
              <a:solidFill>
                <a:schemeClr val="accent5"/>
              </a:solidFill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pic>
        <p:nvPicPr>
          <p:cNvPr id="35" name="Graphic 10">
            <a:extLst>
              <a:ext uri="{FF2B5EF4-FFF2-40B4-BE49-F238E27FC236}">
                <a16:creationId xmlns:a16="http://schemas.microsoft.com/office/drawing/2014/main" id="{89B99B74-19F0-0B4B-85E3-A09DF2519E4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82676" y="2031595"/>
            <a:ext cx="274320" cy="274320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A85485B4-AA18-C048-B92A-A9A0F4372B98}"/>
              </a:ext>
            </a:extLst>
          </p:cNvPr>
          <p:cNvSpPr/>
          <p:nvPr/>
        </p:nvSpPr>
        <p:spPr>
          <a:xfrm>
            <a:off x="5179744" y="3838736"/>
            <a:ext cx="2746132" cy="2257264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000" dirty="0">
                <a:solidFill>
                  <a:schemeClr val="accent3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Private subnet</a:t>
            </a:r>
          </a:p>
          <a:p>
            <a:pPr algn="l"/>
            <a:endParaRPr lang="en-US" sz="1000" dirty="0">
              <a:solidFill>
                <a:schemeClr val="accent3"/>
              </a:solidFill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pic>
        <p:nvPicPr>
          <p:cNvPr id="37" name="Graphic 13">
            <a:extLst>
              <a:ext uri="{FF2B5EF4-FFF2-40B4-BE49-F238E27FC236}">
                <a16:creationId xmlns:a16="http://schemas.microsoft.com/office/drawing/2014/main" id="{3BD31095-C7B2-C24A-9990-6F9E14956A7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179745" y="3836377"/>
            <a:ext cx="274320" cy="274320"/>
          </a:xfrm>
          <a:prstGeom prst="rect">
            <a:avLst/>
          </a:prstGeom>
        </p:spPr>
      </p:pic>
      <p:sp>
        <p:nvSpPr>
          <p:cNvPr id="38" name="Rectangle 37">
            <a:extLst>
              <a:ext uri="{FF2B5EF4-FFF2-40B4-BE49-F238E27FC236}">
                <a16:creationId xmlns:a16="http://schemas.microsoft.com/office/drawing/2014/main" id="{305B98DC-5AF5-3342-A4B1-F62852BC80FE}"/>
              </a:ext>
            </a:extLst>
          </p:cNvPr>
          <p:cNvSpPr/>
          <p:nvPr/>
        </p:nvSpPr>
        <p:spPr>
          <a:xfrm>
            <a:off x="5105401" y="1390162"/>
            <a:ext cx="2896675" cy="4782038"/>
          </a:xfrm>
          <a:prstGeom prst="rect">
            <a:avLst/>
          </a:prstGeom>
          <a:noFill/>
          <a:ln w="127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accent3"/>
                </a:solidFill>
              </a:rPr>
              <a:t>Availability Zone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17096B6-EF64-C245-A3E7-BEEF81BDCB9C}"/>
              </a:ext>
            </a:extLst>
          </p:cNvPr>
          <p:cNvSpPr txBox="1"/>
          <p:nvPr/>
        </p:nvSpPr>
        <p:spPr>
          <a:xfrm>
            <a:off x="6629400" y="2976396"/>
            <a:ext cx="123644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NAT gateway</a:t>
            </a:r>
          </a:p>
        </p:txBody>
      </p:sp>
      <p:pic>
        <p:nvPicPr>
          <p:cNvPr id="44" name="Graphic 40">
            <a:extLst>
              <a:ext uri="{FF2B5EF4-FFF2-40B4-BE49-F238E27FC236}">
                <a16:creationId xmlns:a16="http://schemas.microsoft.com/office/drawing/2014/main" id="{C322592C-EAB9-0640-95A5-D8FF5B8E5FE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7012671" y="2491154"/>
            <a:ext cx="469900" cy="469900"/>
          </a:xfrm>
          <a:prstGeom prst="rect">
            <a:avLst/>
          </a:prstGeom>
        </p:spPr>
      </p:pic>
      <p:pic>
        <p:nvPicPr>
          <p:cNvPr id="47" name="Graphic 135">
            <a:extLst>
              <a:ext uri="{FF2B5EF4-FFF2-40B4-BE49-F238E27FC236}">
                <a16:creationId xmlns:a16="http://schemas.microsoft.com/office/drawing/2014/main" id="{C19987B1-DB3A-1640-994D-BCB81FCC1AE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713997" y="4191000"/>
            <a:ext cx="469900" cy="469900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F90C1CC4-DFE6-0445-BD1C-DB610E1A07F5}"/>
              </a:ext>
            </a:extLst>
          </p:cNvPr>
          <p:cNvSpPr txBox="1"/>
          <p:nvPr/>
        </p:nvSpPr>
        <p:spPr>
          <a:xfrm>
            <a:off x="5192296" y="4636410"/>
            <a:ext cx="15133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Domain Controller </a:t>
            </a:r>
            <a:r>
              <a:rPr 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2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858057D-6A5F-6F4D-9085-61892FD1C93F}"/>
              </a:ext>
            </a:extLst>
          </p:cNvPr>
          <p:cNvSpPr txBox="1"/>
          <p:nvPr/>
        </p:nvSpPr>
        <p:spPr>
          <a:xfrm>
            <a:off x="4093379" y="1837183"/>
            <a:ext cx="12596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Internet gateway</a:t>
            </a:r>
          </a:p>
        </p:txBody>
      </p:sp>
      <p:pic>
        <p:nvPicPr>
          <p:cNvPr id="50" name="Graphic 36">
            <a:extLst>
              <a:ext uri="{FF2B5EF4-FFF2-40B4-BE49-F238E27FC236}">
                <a16:creationId xmlns:a16="http://schemas.microsoft.com/office/drawing/2014/main" id="{C0B1BB45-DA56-DF48-9E1C-8C70E223D577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=""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4488255" y="1371600"/>
            <a:ext cx="469900" cy="469900"/>
          </a:xfrm>
          <a:prstGeom prst="rect">
            <a:avLst/>
          </a:prstGeom>
        </p:spPr>
      </p:pic>
      <p:pic>
        <p:nvPicPr>
          <p:cNvPr id="39" name="Graphic 135">
            <a:extLst>
              <a:ext uri="{FF2B5EF4-FFF2-40B4-BE49-F238E27FC236}">
                <a16:creationId xmlns:a16="http://schemas.microsoft.com/office/drawing/2014/main" id="{C19987B1-DB3A-1640-994D-BCB81FCC1AE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980197" y="4191000"/>
            <a:ext cx="469900" cy="469900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F90C1CC4-DFE6-0445-BD1C-DB610E1A07F5}"/>
              </a:ext>
            </a:extLst>
          </p:cNvPr>
          <p:cNvSpPr txBox="1"/>
          <p:nvPr/>
        </p:nvSpPr>
        <p:spPr>
          <a:xfrm>
            <a:off x="1458496" y="4636409"/>
            <a:ext cx="15133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Root Certificate Authority</a:t>
            </a:r>
            <a:endParaRPr lang="en-US" sz="1000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pic>
        <p:nvPicPr>
          <p:cNvPr id="42" name="Graphic 135">
            <a:extLst>
              <a:ext uri="{FF2B5EF4-FFF2-40B4-BE49-F238E27FC236}">
                <a16:creationId xmlns:a16="http://schemas.microsoft.com/office/drawing/2014/main" id="{C19987B1-DB3A-1640-994D-BCB81FCC1AE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969502" y="5174281"/>
            <a:ext cx="469900" cy="469900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F90C1CC4-DFE6-0445-BD1C-DB610E1A07F5}"/>
              </a:ext>
            </a:extLst>
          </p:cNvPr>
          <p:cNvSpPr txBox="1"/>
          <p:nvPr/>
        </p:nvSpPr>
        <p:spPr>
          <a:xfrm>
            <a:off x="1447801" y="5619690"/>
            <a:ext cx="15133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Subordinate Certificate Authority</a:t>
            </a:r>
            <a:endParaRPr lang="en-US" sz="1000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sp>
        <p:nvSpPr>
          <p:cNvPr id="46" name="TextBox 16">
            <a:extLst>
              <a:ext uri="{FF2B5EF4-FFF2-40B4-BE49-F238E27FC236}">
                <a16:creationId xmlns:a16="http://schemas.microsoft.com/office/drawing/2014/main" id="{A4AC7035-D524-E145-8439-7694D8F309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7818" y="1890712"/>
            <a:ext cx="115887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S3 endpoint</a:t>
            </a:r>
            <a:endParaRPr lang="en-US" altLang="en-US" sz="110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51" name="Graphic 55">
            <a:extLst>
              <a:ext uri="{FF2B5EF4-FFF2-40B4-BE49-F238E27FC236}">
                <a16:creationId xmlns:a16="http://schemas.microsoft.com/office/drawing/2014/main" id="{7AEBBED3-4440-6245-BB04-D8EC6975BA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692" y="14478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Rectangle 51">
            <a:extLst>
              <a:ext uri="{FF2B5EF4-FFF2-40B4-BE49-F238E27FC236}">
                <a16:creationId xmlns:a16="http://schemas.microsoft.com/office/drawing/2014/main" id="{DA20F2F0-0321-C84B-B39F-CE77CC71337B}"/>
              </a:ext>
            </a:extLst>
          </p:cNvPr>
          <p:cNvSpPr/>
          <p:nvPr/>
        </p:nvSpPr>
        <p:spPr>
          <a:xfrm>
            <a:off x="8153400" y="1712148"/>
            <a:ext cx="3581400" cy="1569662"/>
          </a:xfrm>
          <a:prstGeom prst="rect">
            <a:avLst/>
          </a:prstGeom>
          <a:solidFill>
            <a:srgbClr val="5A6B86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3" name="Graphic 8">
            <a:extLst>
              <a:ext uri="{FF2B5EF4-FFF2-40B4-BE49-F238E27FC236}">
                <a16:creationId xmlns:a16="http://schemas.microsoft.com/office/drawing/2014/main" id="{0D4A9B47-8231-EF4D-B9AB-A3D9E4B813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1771322"/>
            <a:ext cx="466344" cy="46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" name="TextBox 9">
            <a:extLst>
              <a:ext uri="{FF2B5EF4-FFF2-40B4-BE49-F238E27FC236}">
                <a16:creationId xmlns:a16="http://schemas.microsoft.com/office/drawing/2014/main" id="{5B6C5DC4-5A01-E14D-BEE5-909FCF8B05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6038" y="2209800"/>
            <a:ext cx="22399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00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Simple</a:t>
            </a:r>
            <a:br>
              <a:rPr lang="en-US" altLang="en-US" sz="100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00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Storage Service (S3)</a:t>
            </a:r>
          </a:p>
        </p:txBody>
      </p:sp>
      <p:pic>
        <p:nvPicPr>
          <p:cNvPr id="56" name="Graphic 31">
            <a:extLst>
              <a:ext uri="{FF2B5EF4-FFF2-40B4-BE49-F238E27FC236}">
                <a16:creationId xmlns:a16="http://schemas.microsoft.com/office/drawing/2014/main" id="{5E4317A3-C947-2E4A-BF3D-D754AD5BF3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1200" y="1734519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" name="TextBox 56">
            <a:extLst>
              <a:ext uri="{FF2B5EF4-FFF2-40B4-BE49-F238E27FC236}">
                <a16:creationId xmlns:a16="http://schemas.microsoft.com/office/drawing/2014/main" id="{F90C1CC4-DFE6-0445-BD1C-DB610E1A07F5}"/>
              </a:ext>
            </a:extLst>
          </p:cNvPr>
          <p:cNvSpPr txBox="1"/>
          <p:nvPr/>
        </p:nvSpPr>
        <p:spPr>
          <a:xfrm>
            <a:off x="9067801" y="2191720"/>
            <a:ext cx="15133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GPOs</a:t>
            </a:r>
            <a:endParaRPr lang="en-US" sz="1000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pic>
        <p:nvPicPr>
          <p:cNvPr id="58" name="Graphic 31">
            <a:extLst>
              <a:ext uri="{FF2B5EF4-FFF2-40B4-BE49-F238E27FC236}">
                <a16:creationId xmlns:a16="http://schemas.microsoft.com/office/drawing/2014/main" id="{5E4317A3-C947-2E4A-BF3D-D754AD5BF3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2495" y="17526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" name="TextBox 58">
            <a:extLst>
              <a:ext uri="{FF2B5EF4-FFF2-40B4-BE49-F238E27FC236}">
                <a16:creationId xmlns:a16="http://schemas.microsoft.com/office/drawing/2014/main" id="{F90C1CC4-DFE6-0445-BD1C-DB610E1A07F5}"/>
              </a:ext>
            </a:extLst>
          </p:cNvPr>
          <p:cNvSpPr txBox="1"/>
          <p:nvPr/>
        </p:nvSpPr>
        <p:spPr>
          <a:xfrm>
            <a:off x="10069096" y="2209801"/>
            <a:ext cx="15133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Logs</a:t>
            </a:r>
            <a:endParaRPr lang="en-US" sz="1000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pic>
        <p:nvPicPr>
          <p:cNvPr id="60" name="Graphic 31">
            <a:extLst>
              <a:ext uri="{FF2B5EF4-FFF2-40B4-BE49-F238E27FC236}">
                <a16:creationId xmlns:a16="http://schemas.microsoft.com/office/drawing/2014/main" id="{5E4317A3-C947-2E4A-BF3D-D754AD5BF3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1200" y="2496979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" name="TextBox 60">
            <a:extLst>
              <a:ext uri="{FF2B5EF4-FFF2-40B4-BE49-F238E27FC236}">
                <a16:creationId xmlns:a16="http://schemas.microsoft.com/office/drawing/2014/main" id="{F90C1CC4-DFE6-0445-BD1C-DB610E1A07F5}"/>
              </a:ext>
            </a:extLst>
          </p:cNvPr>
          <p:cNvSpPr txBox="1"/>
          <p:nvPr/>
        </p:nvSpPr>
        <p:spPr>
          <a:xfrm>
            <a:off x="9067801" y="2954180"/>
            <a:ext cx="15133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CRLs</a:t>
            </a:r>
            <a:endParaRPr lang="en-US" sz="1000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pic>
        <p:nvPicPr>
          <p:cNvPr id="62" name="Graphic 31">
            <a:extLst>
              <a:ext uri="{FF2B5EF4-FFF2-40B4-BE49-F238E27FC236}">
                <a16:creationId xmlns:a16="http://schemas.microsoft.com/office/drawing/2014/main" id="{5E4317A3-C947-2E4A-BF3D-D754AD5BF3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2495" y="2496979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" name="TextBox 62">
            <a:extLst>
              <a:ext uri="{FF2B5EF4-FFF2-40B4-BE49-F238E27FC236}">
                <a16:creationId xmlns:a16="http://schemas.microsoft.com/office/drawing/2014/main" id="{F90C1CC4-DFE6-0445-BD1C-DB610E1A07F5}"/>
              </a:ext>
            </a:extLst>
          </p:cNvPr>
          <p:cNvSpPr txBox="1"/>
          <p:nvPr/>
        </p:nvSpPr>
        <p:spPr>
          <a:xfrm>
            <a:off x="10069096" y="2954180"/>
            <a:ext cx="15133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Setup files</a:t>
            </a:r>
            <a:endParaRPr lang="en-US" sz="1000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DA20F2F0-0321-C84B-B39F-CE77CC71337B}"/>
              </a:ext>
            </a:extLst>
          </p:cNvPr>
          <p:cNvSpPr/>
          <p:nvPr/>
        </p:nvSpPr>
        <p:spPr>
          <a:xfrm>
            <a:off x="8153400" y="3383338"/>
            <a:ext cx="3581400" cy="1188662"/>
          </a:xfrm>
          <a:prstGeom prst="rect">
            <a:avLst/>
          </a:prstGeom>
          <a:solidFill>
            <a:srgbClr val="5A6B86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5" name="Graphic 7">
            <a:extLst>
              <a:ext uri="{FF2B5EF4-FFF2-40B4-BE49-F238E27FC236}">
                <a16:creationId xmlns:a16="http://schemas.microsoft.com/office/drawing/2014/main" id="{9C9009EB-15E0-7E48-961A-318398F43D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5256" y="3496056"/>
            <a:ext cx="466344" cy="46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" name="TextBox 9">
            <a:extLst>
              <a:ext uri="{FF2B5EF4-FFF2-40B4-BE49-F238E27FC236}">
                <a16:creationId xmlns:a16="http://schemas.microsoft.com/office/drawing/2014/main" id="{5B6C5DC4-5A01-E14D-BEE5-909FCF8B05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3962401"/>
            <a:ext cx="223996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00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Lambda</a:t>
            </a:r>
            <a:endParaRPr lang="en-US" altLang="en-US" sz="100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67" name="Graphic 13">
            <a:extLst>
              <a:ext uri="{FF2B5EF4-FFF2-40B4-BE49-F238E27FC236}">
                <a16:creationId xmlns:a16="http://schemas.microsoft.com/office/drawing/2014/main" id="{E2B9011C-C7EB-AD4B-85D7-DC979571C7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0" y="35052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" name="TextBox 9">
            <a:extLst>
              <a:ext uri="{FF2B5EF4-FFF2-40B4-BE49-F238E27FC236}">
                <a16:creationId xmlns:a16="http://schemas.microsoft.com/office/drawing/2014/main" id="{5B6C5DC4-5A01-E14D-BEE5-909FCF8B05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0200" y="3962400"/>
            <a:ext cx="1143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00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Check for new GPOs</a:t>
            </a:r>
            <a:endParaRPr lang="en-US" altLang="en-US" sz="100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70" name="Graphic 13">
            <a:extLst>
              <a:ext uri="{FF2B5EF4-FFF2-40B4-BE49-F238E27FC236}">
                <a16:creationId xmlns:a16="http://schemas.microsoft.com/office/drawing/2014/main" id="{E2B9011C-C7EB-AD4B-85D7-DC979571C7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1800" y="35052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" name="TextBox 9">
            <a:extLst>
              <a:ext uri="{FF2B5EF4-FFF2-40B4-BE49-F238E27FC236}">
                <a16:creationId xmlns:a16="http://schemas.microsoft.com/office/drawing/2014/main" id="{5B6C5DC4-5A01-E14D-BEE5-909FCF8B05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87000" y="3962400"/>
            <a:ext cx="1143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00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GPO inport command</a:t>
            </a:r>
            <a:endParaRPr lang="en-US" altLang="en-US" sz="100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DA20F2F0-0321-C84B-B39F-CE77CC71337B}"/>
              </a:ext>
            </a:extLst>
          </p:cNvPr>
          <p:cNvSpPr/>
          <p:nvPr/>
        </p:nvSpPr>
        <p:spPr>
          <a:xfrm>
            <a:off x="8153400" y="4678738"/>
            <a:ext cx="3581400" cy="1645862"/>
          </a:xfrm>
          <a:prstGeom prst="rect">
            <a:avLst/>
          </a:prstGeom>
          <a:solidFill>
            <a:srgbClr val="5A6B86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3" name="Graphic 15">
            <a:extLst>
              <a:ext uri="{FF2B5EF4-FFF2-40B4-BE49-F238E27FC236}">
                <a16:creationId xmlns:a16="http://schemas.microsoft.com/office/drawing/2014/main" id="{3A010F8A-DF9B-CA43-8D41-3A122544E2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5256" y="4791456"/>
            <a:ext cx="466344" cy="46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" name="TextBox 9">
            <a:extLst>
              <a:ext uri="{FF2B5EF4-FFF2-40B4-BE49-F238E27FC236}">
                <a16:creationId xmlns:a16="http://schemas.microsoft.com/office/drawing/2014/main" id="{5B6C5DC4-5A01-E14D-BEE5-909FCF8B05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5257800"/>
            <a:ext cx="22399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00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Systems</a:t>
            </a:r>
          </a:p>
          <a:p>
            <a:pPr algn="ctr" eaLnBrk="1" hangingPunct="1"/>
            <a:r>
              <a:rPr lang="en-US" altLang="en-US" sz="100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Manager</a:t>
            </a:r>
            <a:endParaRPr lang="en-US" altLang="en-US" sz="100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75" name="Graphic 36">
            <a:extLst>
              <a:ext uri="{FF2B5EF4-FFF2-40B4-BE49-F238E27FC236}">
                <a16:creationId xmlns:a16="http://schemas.microsoft.com/office/drawing/2014/main" id="{3E77F019-372B-0849-A241-5350682464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0" y="488263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" name="TextBox 9">
            <a:extLst>
              <a:ext uri="{FF2B5EF4-FFF2-40B4-BE49-F238E27FC236}">
                <a16:creationId xmlns:a16="http://schemas.microsoft.com/office/drawing/2014/main" id="{5B6C5DC4-5A01-E14D-BEE5-909FCF8B05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0200" y="5238691"/>
            <a:ext cx="11430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00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Import GPOs</a:t>
            </a:r>
            <a:endParaRPr lang="en-US" altLang="en-US" sz="100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80" name="Graphic 7">
            <a:extLst>
              <a:ext uri="{FF2B5EF4-FFF2-40B4-BE49-F238E27FC236}">
                <a16:creationId xmlns:a16="http://schemas.microsoft.com/office/drawing/2014/main" id="{DB505F8E-9B7D-5746-AC85-73948A82EE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0" y="55626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" name="TextBox 9">
            <a:extLst>
              <a:ext uri="{FF2B5EF4-FFF2-40B4-BE49-F238E27FC236}">
                <a16:creationId xmlns:a16="http://schemas.microsoft.com/office/drawing/2014/main" id="{5B6C5DC4-5A01-E14D-BEE5-909FCF8B05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0200" y="6002180"/>
            <a:ext cx="11430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00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CA Setup</a:t>
            </a:r>
            <a:endParaRPr lang="en-US" altLang="en-US" sz="100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83" name="Graphic 7">
            <a:extLst>
              <a:ext uri="{FF2B5EF4-FFF2-40B4-BE49-F238E27FC236}">
                <a16:creationId xmlns:a16="http://schemas.microsoft.com/office/drawing/2014/main" id="{DB505F8E-9B7D-5746-AC85-73948A82EE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55626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4" name="TextBox 9">
            <a:extLst>
              <a:ext uri="{FF2B5EF4-FFF2-40B4-BE49-F238E27FC236}">
                <a16:creationId xmlns:a16="http://schemas.microsoft.com/office/drawing/2014/main" id="{5B6C5DC4-5A01-E14D-BEE5-909FCF8B05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63200" y="6002180"/>
            <a:ext cx="11430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00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AD Setup</a:t>
            </a:r>
            <a:endParaRPr lang="en-US" altLang="en-US" sz="100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094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>
            <a:extLst>
              <a:ext uri="{FF2B5EF4-FFF2-40B4-BE49-F238E27FC236}">
                <a16:creationId xmlns:a16="http://schemas.microsoft.com/office/drawing/2014/main" id="{1F0E7EF4-E444-A249-963E-37467B23CA57}"/>
              </a:ext>
            </a:extLst>
          </p:cNvPr>
          <p:cNvSpPr/>
          <p:nvPr/>
        </p:nvSpPr>
        <p:spPr>
          <a:xfrm>
            <a:off x="5749553" y="1411615"/>
            <a:ext cx="2706624" cy="1847088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F5AD8509-7566-E946-9E5A-5557E62A6A29}"/>
              </a:ext>
            </a:extLst>
          </p:cNvPr>
          <p:cNvSpPr/>
          <p:nvPr/>
        </p:nvSpPr>
        <p:spPr>
          <a:xfrm>
            <a:off x="1473136" y="3375990"/>
            <a:ext cx="2706624" cy="2186610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462827" y="1414105"/>
            <a:ext cx="2703315" cy="1844675"/>
            <a:chOff x="1462826" y="1871304"/>
            <a:chExt cx="2817899" cy="1844675"/>
          </a:xfrm>
        </p:grpSpPr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1F0E7EF4-E444-A249-963E-37467B23CA57}"/>
                </a:ext>
              </a:extLst>
            </p:cNvPr>
            <p:cNvSpPr/>
            <p:nvPr/>
          </p:nvSpPr>
          <p:spPr>
            <a:xfrm>
              <a:off x="1462826" y="1874479"/>
              <a:ext cx="2817899" cy="1841500"/>
            </a:xfrm>
            <a:prstGeom prst="rect">
              <a:avLst/>
            </a:prstGeom>
            <a:solidFill>
              <a:srgbClr val="1D8900">
                <a:alpha val="9804"/>
              </a:srgbClr>
            </a:solidFill>
            <a:ln w="1270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38328"/>
            <a:lstStyle/>
            <a:p>
              <a:pPr>
                <a:defRPr/>
              </a:pPr>
              <a:r>
                <a:rPr lang="en-US" sz="1200" dirty="0">
                  <a:solidFill>
                    <a:srgbClr val="1E8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Public subnet</a:t>
              </a:r>
            </a:p>
          </p:txBody>
        </p:sp>
        <p:pic>
          <p:nvPicPr>
            <p:cNvPr id="58" name="Graphic 23">
              <a:extLst>
                <a:ext uri="{FF2B5EF4-FFF2-40B4-BE49-F238E27FC236}">
                  <a16:creationId xmlns:a16="http://schemas.microsoft.com/office/drawing/2014/main" id="{43BA4EF3-85AD-AC4B-BC16-83F708F8DD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73572" y="1871304"/>
              <a:ext cx="274637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CE7F7081-419C-2E4F-A999-2923C4338FC0}"/>
              </a:ext>
            </a:extLst>
          </p:cNvPr>
          <p:cNvSpPr/>
          <p:nvPr/>
        </p:nvSpPr>
        <p:spPr>
          <a:xfrm>
            <a:off x="588108" y="228600"/>
            <a:ext cx="9241692" cy="6705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ysClr val="windowText" lastClr="000000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AWS Cloud</a:t>
            </a:r>
          </a:p>
        </p:txBody>
      </p:sp>
      <p:pic>
        <p:nvPicPr>
          <p:cNvPr id="6" name="Graphic 11">
            <a:extLst>
              <a:ext uri="{FF2B5EF4-FFF2-40B4-BE49-F238E27FC236}">
                <a16:creationId xmlns:a16="http://schemas.microsoft.com/office/drawing/2014/main" id="{CE52C9D7-11B0-9E41-AB16-2C9849C3EC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88108" y="228600"/>
            <a:ext cx="330200" cy="330200"/>
          </a:xfrm>
          <a:prstGeom prst="rect">
            <a:avLst/>
          </a:prstGeom>
        </p:spPr>
      </p:pic>
      <p:pic>
        <p:nvPicPr>
          <p:cNvPr id="24" name="Graphic 135">
            <a:extLst>
              <a:ext uri="{FF2B5EF4-FFF2-40B4-BE49-F238E27FC236}">
                <a16:creationId xmlns:a16="http://schemas.microsoft.com/office/drawing/2014/main" id="{C19987B1-DB3A-1640-994D-BCB81FCC1AE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318115" y="2043662"/>
            <a:ext cx="469900" cy="469900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F90C1CC4-DFE6-0445-BD1C-DB610E1A07F5}"/>
              </a:ext>
            </a:extLst>
          </p:cNvPr>
          <p:cNvSpPr txBox="1"/>
          <p:nvPr/>
        </p:nvSpPr>
        <p:spPr>
          <a:xfrm>
            <a:off x="2768815" y="2502276"/>
            <a:ext cx="15133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RD Gateway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17096B6-EF64-C245-A3E7-BEEF81BDCB9C}"/>
              </a:ext>
            </a:extLst>
          </p:cNvPr>
          <p:cNvSpPr txBox="1"/>
          <p:nvPr/>
        </p:nvSpPr>
        <p:spPr>
          <a:xfrm>
            <a:off x="1519996" y="2502276"/>
            <a:ext cx="12364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29" name="Graphic 40">
            <a:extLst>
              <a:ext uri="{FF2B5EF4-FFF2-40B4-BE49-F238E27FC236}">
                <a16:creationId xmlns:a16="http://schemas.microsoft.com/office/drawing/2014/main" id="{C322592C-EAB9-0640-95A5-D8FF5B8E5FE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1919404" y="2037533"/>
            <a:ext cx="469900" cy="469900"/>
          </a:xfrm>
          <a:prstGeom prst="rect">
            <a:avLst/>
          </a:prstGeom>
        </p:spPr>
      </p:pic>
      <p:sp>
        <p:nvSpPr>
          <p:cNvPr id="49" name="TextBox 48">
            <a:extLst>
              <a:ext uri="{FF2B5EF4-FFF2-40B4-BE49-F238E27FC236}">
                <a16:creationId xmlns:a16="http://schemas.microsoft.com/office/drawing/2014/main" id="{6858057D-6A5F-6F4D-9085-61892FD1C93F}"/>
              </a:ext>
            </a:extLst>
          </p:cNvPr>
          <p:cNvSpPr txBox="1"/>
          <p:nvPr/>
        </p:nvSpPr>
        <p:spPr>
          <a:xfrm>
            <a:off x="4243602" y="1333872"/>
            <a:ext cx="14121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Internet gateway</a:t>
            </a:r>
          </a:p>
        </p:txBody>
      </p:sp>
      <p:pic>
        <p:nvPicPr>
          <p:cNvPr id="50" name="Graphic 36">
            <a:extLst>
              <a:ext uri="{FF2B5EF4-FFF2-40B4-BE49-F238E27FC236}">
                <a16:creationId xmlns:a16="http://schemas.microsoft.com/office/drawing/2014/main" id="{C0B1BB45-DA56-DF48-9E1C-8C70E223D577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=""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4709518" y="856750"/>
            <a:ext cx="469900" cy="469900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F90C1CC4-DFE6-0445-BD1C-DB610E1A07F5}"/>
              </a:ext>
            </a:extLst>
          </p:cNvPr>
          <p:cNvSpPr txBox="1"/>
          <p:nvPr/>
        </p:nvSpPr>
        <p:spPr>
          <a:xfrm>
            <a:off x="1406174" y="4135807"/>
            <a:ext cx="15133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Root certificate authority</a:t>
            </a:r>
            <a:endParaRPr lang="en-US" sz="12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69" name="Graphic 43">
            <a:extLst>
              <a:ext uri="{FF2B5EF4-FFF2-40B4-BE49-F238E27FC236}">
                <a16:creationId xmlns:a16="http://schemas.microsoft.com/office/drawing/2014/main" id="{AA07898E-3D66-5446-8B50-9BAB110FEFDB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xmlns="" r:embed="rId32"/>
              </a:ext>
            </a:extLst>
          </a:blip>
          <a:stretch>
            <a:fillRect/>
          </a:stretch>
        </p:blipFill>
        <p:spPr>
          <a:xfrm>
            <a:off x="1967753" y="3657600"/>
            <a:ext cx="469900" cy="469900"/>
          </a:xfrm>
          <a:prstGeom prst="rect">
            <a:avLst/>
          </a:prstGeom>
        </p:spPr>
      </p:pic>
      <p:pic>
        <p:nvPicPr>
          <p:cNvPr id="85" name="Graphic 7">
            <a:extLst>
              <a:ext uri="{FF2B5EF4-FFF2-40B4-BE49-F238E27FC236}">
                <a16:creationId xmlns:a16="http://schemas.microsoft.com/office/drawing/2014/main" id="{CDECA41D-15A2-0D4F-B093-291602EE61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9281" y="2083613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" name="TextBox 9">
            <a:extLst>
              <a:ext uri="{FF2B5EF4-FFF2-40B4-BE49-F238E27FC236}">
                <a16:creationId xmlns:a16="http://schemas.microsoft.com/office/drawing/2014/main" id="{2ECF95BD-4A5C-F54C-9BFC-1DD9807AA6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9507" y="2847201"/>
            <a:ext cx="224313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KMS</a:t>
            </a:r>
            <a:endParaRPr lang="en-US" altLang="en-US" sz="12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87" name="Graphic 15">
            <a:extLst>
              <a:ext uri="{FF2B5EF4-FFF2-40B4-BE49-F238E27FC236}">
                <a16:creationId xmlns:a16="http://schemas.microsoft.com/office/drawing/2014/main" id="{3A010F8A-DF9B-CA43-8D41-3A122544E2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8817" y="5844405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8" name="TextBox 11">
            <a:extLst>
              <a:ext uri="{FF2B5EF4-FFF2-40B4-BE49-F238E27FC236}">
                <a16:creationId xmlns:a16="http://schemas.microsoft.com/office/drawing/2014/main" id="{EE7EF599-CC93-1843-94CE-F010641A8D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1824" y="6615230"/>
            <a:ext cx="22923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Systems Manager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2870814" y="1872642"/>
            <a:ext cx="4188393" cy="1152351"/>
            <a:chOff x="2822007" y="2329841"/>
            <a:chExt cx="4188393" cy="1152351"/>
          </a:xfrm>
        </p:grpSpPr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25B2706C-95D8-A94F-9EC8-6497FA7FB136}"/>
                </a:ext>
              </a:extLst>
            </p:cNvPr>
            <p:cNvSpPr/>
            <p:nvPr/>
          </p:nvSpPr>
          <p:spPr>
            <a:xfrm>
              <a:off x="2822007" y="2339192"/>
              <a:ext cx="4188393" cy="1143000"/>
            </a:xfrm>
            <a:prstGeom prst="rect">
              <a:avLst/>
            </a:prstGeom>
            <a:noFill/>
            <a:ln w="12700">
              <a:solidFill>
                <a:srgbClr val="D8661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000" dirty="0">
                <a:solidFill>
                  <a:srgbClr val="D86613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endParaRPr>
            </a:p>
            <a:p>
              <a:pPr algn="ctr"/>
              <a:endParaRPr lang="en-US" sz="1000" dirty="0">
                <a:solidFill>
                  <a:srgbClr val="D86613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endParaRPr>
            </a:p>
            <a:p>
              <a:pPr algn="ctr"/>
              <a:r>
                <a:rPr lang="en-US" sz="1200" dirty="0">
                  <a:solidFill>
                    <a:srgbClr val="D86613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Auto Scaling group</a:t>
              </a:r>
            </a:p>
          </p:txBody>
        </p:sp>
        <p:pic>
          <p:nvPicPr>
            <p:cNvPr id="92" name="Graphic 3">
              <a:extLst>
                <a:ext uri="{FF2B5EF4-FFF2-40B4-BE49-F238E27FC236}">
                  <a16:creationId xmlns:a16="http://schemas.microsoft.com/office/drawing/2014/main" id="{D7A7873E-A1CC-804E-816C-DC0FF152D82D}"/>
                </a:ext>
              </a:extLst>
            </p:cNvPr>
            <p:cNvPicPr>
              <a:picLocks noChangeAspect="1"/>
            </p:cNvPicPr>
            <p:nvPr/>
          </p:nvPicPr>
          <p:blipFill>
            <a:blip r:embed="rId35">
              <a:extLs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>
              <a:off x="4745916" y="2329841"/>
              <a:ext cx="330200" cy="330200"/>
            </a:xfrm>
            <a:prstGeom prst="rect">
              <a:avLst/>
            </a:prstGeom>
          </p:spPr>
        </p:pic>
      </p:grpSp>
      <p:pic>
        <p:nvPicPr>
          <p:cNvPr id="95" name="Graphic 17">
            <a:extLst>
              <a:ext uri="{FF2B5EF4-FFF2-40B4-BE49-F238E27FC236}">
                <a16:creationId xmlns:a16="http://schemas.microsoft.com/office/drawing/2014/main" id="{633BC3DF-5160-6843-B872-94C5C92E5B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1906" y="5841698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6" name="TextBox 11">
            <a:extLst>
              <a:ext uri="{FF2B5EF4-FFF2-40B4-BE49-F238E27FC236}">
                <a16:creationId xmlns:a16="http://schemas.microsoft.com/office/drawing/2014/main" id="{BBEC601B-D650-7947-9D7F-6579E2990B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5450" y="6603698"/>
            <a:ext cx="22923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Secrets Manager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95D102AA-00CD-FF49-9C6E-1658BE901624}"/>
              </a:ext>
            </a:extLst>
          </p:cNvPr>
          <p:cNvSpPr/>
          <p:nvPr/>
        </p:nvSpPr>
        <p:spPr bwMode="auto">
          <a:xfrm>
            <a:off x="1376362" y="692150"/>
            <a:ext cx="2885841" cy="5022850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0356EB0E-773F-E048-9282-D7A38A3BC486}"/>
              </a:ext>
            </a:extLst>
          </p:cNvPr>
          <p:cNvSpPr/>
          <p:nvPr/>
        </p:nvSpPr>
        <p:spPr bwMode="auto">
          <a:xfrm>
            <a:off x="5663359" y="697239"/>
            <a:ext cx="2889504" cy="5017761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2</a:t>
            </a:r>
          </a:p>
        </p:txBody>
      </p:sp>
      <p:pic>
        <p:nvPicPr>
          <p:cNvPr id="60" name="Graphic 23">
            <a:extLst>
              <a:ext uri="{FF2B5EF4-FFF2-40B4-BE49-F238E27FC236}">
                <a16:creationId xmlns:a16="http://schemas.microsoft.com/office/drawing/2014/main" id="{43BA4EF3-85AD-AC4B-BC16-83F708F8DD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7004" y="1417418"/>
            <a:ext cx="27463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" name="Rectangle 62">
            <a:extLst>
              <a:ext uri="{FF2B5EF4-FFF2-40B4-BE49-F238E27FC236}">
                <a16:creationId xmlns:a16="http://schemas.microsoft.com/office/drawing/2014/main" id="{F5AD8509-7566-E946-9E5A-5557E62A6A29}"/>
              </a:ext>
            </a:extLst>
          </p:cNvPr>
          <p:cNvSpPr/>
          <p:nvPr/>
        </p:nvSpPr>
        <p:spPr>
          <a:xfrm>
            <a:off x="5732282" y="3380137"/>
            <a:ext cx="2723895" cy="2182463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64" name="Graphic 35">
            <a:extLst>
              <a:ext uri="{FF2B5EF4-FFF2-40B4-BE49-F238E27FC236}">
                <a16:creationId xmlns:a16="http://schemas.microsoft.com/office/drawing/2014/main" id="{6FC3D56A-1081-9B43-9B9C-251CDE8593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1663" y="3373185"/>
            <a:ext cx="27463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Graphic 40">
            <a:extLst>
              <a:ext uri="{FF2B5EF4-FFF2-40B4-BE49-F238E27FC236}">
                <a16:creationId xmlns:a16="http://schemas.microsoft.com/office/drawing/2014/main" id="{C322592C-EAB9-0640-95A5-D8FF5B8E5FE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7513006" y="2040261"/>
            <a:ext cx="469900" cy="469900"/>
          </a:xfrm>
          <a:prstGeom prst="rect">
            <a:avLst/>
          </a:prstGeom>
        </p:spPr>
      </p:pic>
      <p:sp>
        <p:nvSpPr>
          <p:cNvPr id="55" name="TextBox 54">
            <a:extLst>
              <a:ext uri="{FF2B5EF4-FFF2-40B4-BE49-F238E27FC236}">
                <a16:creationId xmlns:a16="http://schemas.microsoft.com/office/drawing/2014/main" id="{517096B6-EF64-C245-A3E7-BEEF81BDCB9C}"/>
              </a:ext>
            </a:extLst>
          </p:cNvPr>
          <p:cNvSpPr txBox="1"/>
          <p:nvPr/>
        </p:nvSpPr>
        <p:spPr>
          <a:xfrm>
            <a:off x="7117736" y="2548180"/>
            <a:ext cx="12364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32" name="Graphic 135">
            <a:extLst>
              <a:ext uri="{FF2B5EF4-FFF2-40B4-BE49-F238E27FC236}">
                <a16:creationId xmlns:a16="http://schemas.microsoft.com/office/drawing/2014/main" id="{C19987B1-DB3A-1640-994D-BCB81FCC1AE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188611" y="3660171"/>
            <a:ext cx="469900" cy="469900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F90C1CC4-DFE6-0445-BD1C-DB610E1A07F5}"/>
              </a:ext>
            </a:extLst>
          </p:cNvPr>
          <p:cNvSpPr txBox="1"/>
          <p:nvPr/>
        </p:nvSpPr>
        <p:spPr>
          <a:xfrm>
            <a:off x="2731335" y="4133846"/>
            <a:ext cx="15133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AD domain </a:t>
            </a:r>
            <a:r>
              <a:rPr 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controller </a:t>
            </a:r>
            <a:endParaRPr lang="en-US" sz="12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47" name="Graphic 135">
            <a:extLst>
              <a:ext uri="{FF2B5EF4-FFF2-40B4-BE49-F238E27FC236}">
                <a16:creationId xmlns:a16="http://schemas.microsoft.com/office/drawing/2014/main" id="{C19987B1-DB3A-1640-994D-BCB81FCC1AE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824256" y="3651702"/>
            <a:ext cx="469900" cy="469900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F90C1CC4-DFE6-0445-BD1C-DB610E1A07F5}"/>
              </a:ext>
            </a:extLst>
          </p:cNvPr>
          <p:cNvSpPr txBox="1"/>
          <p:nvPr/>
        </p:nvSpPr>
        <p:spPr>
          <a:xfrm>
            <a:off x="6198901" y="4139194"/>
            <a:ext cx="1698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AD domain </a:t>
            </a:r>
          </a:p>
          <a:p>
            <a:pPr algn="ctr"/>
            <a:r>
              <a:rPr lang="en-US" sz="12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controller </a:t>
            </a:r>
            <a:endParaRPr lang="en-US" sz="12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42" name="Graphic 135">
            <a:extLst>
              <a:ext uri="{FF2B5EF4-FFF2-40B4-BE49-F238E27FC236}">
                <a16:creationId xmlns:a16="http://schemas.microsoft.com/office/drawing/2014/main" id="{C19987B1-DB3A-1640-994D-BCB81FCC1AE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509457" y="4661277"/>
            <a:ext cx="469900" cy="469900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F90C1CC4-DFE6-0445-BD1C-DB610E1A07F5}"/>
              </a:ext>
            </a:extLst>
          </p:cNvPr>
          <p:cNvSpPr txBox="1"/>
          <p:nvPr/>
        </p:nvSpPr>
        <p:spPr>
          <a:xfrm>
            <a:off x="1967754" y="5090380"/>
            <a:ext cx="15133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Subordinate certificate authority</a:t>
            </a:r>
            <a:endParaRPr lang="en-US" sz="12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AE0DCB38-C38F-3E45-91A5-BC77EA90215A}"/>
              </a:ext>
            </a:extLst>
          </p:cNvPr>
          <p:cNvSpPr/>
          <p:nvPr/>
        </p:nvSpPr>
        <p:spPr bwMode="auto">
          <a:xfrm>
            <a:off x="960687" y="1080456"/>
            <a:ext cx="7676656" cy="4558345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91440"/>
          <a:lstStyle/>
          <a:p>
            <a:pPr>
              <a:defRPr/>
            </a:pPr>
            <a:r>
              <a: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pic>
        <p:nvPicPr>
          <p:cNvPr id="72" name="Graphic 35">
            <a:extLst>
              <a:ext uri="{FF2B5EF4-FFF2-40B4-BE49-F238E27FC236}">
                <a16:creationId xmlns:a16="http://schemas.microsoft.com/office/drawing/2014/main" id="{6FC3D56A-1081-9B43-9B9C-251CDE8593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3137" y="3380606"/>
            <a:ext cx="27463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" name="TextBox 17">
            <a:extLst>
              <a:ext uri="{FF2B5EF4-FFF2-40B4-BE49-F238E27FC236}">
                <a16:creationId xmlns:a16="http://schemas.microsoft.com/office/drawing/2014/main" id="{70E93A9B-B3E0-D24E-9DFE-BE9C66CA38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6694" y="6606405"/>
            <a:ext cx="142910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Lambda </a:t>
            </a:r>
            <a:r>
              <a:rPr lang="en-US" altLang="en-US" sz="12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functions</a:t>
            </a:r>
            <a:endParaRPr lang="en-US" altLang="en-US" sz="12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76" name="Graphic 13">
            <a:extLst>
              <a:ext uri="{FF2B5EF4-FFF2-40B4-BE49-F238E27FC236}">
                <a16:creationId xmlns:a16="http://schemas.microsoft.com/office/drawing/2014/main" id="{E2B9011C-C7EB-AD4B-85D7-DC979571C7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2494" y="603345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" name="Graphic 57">
            <a:extLst>
              <a:ext uri="{FF2B5EF4-FFF2-40B4-BE49-F238E27FC236}">
                <a16:creationId xmlns:a16="http://schemas.microsoft.com/office/drawing/2014/main" id="{BFF1F532-E8CB-AF40-96DD-2A4983EBDE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7696" y="604316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" name="TextBox 17">
            <a:extLst>
              <a:ext uri="{FF2B5EF4-FFF2-40B4-BE49-F238E27FC236}">
                <a16:creationId xmlns:a16="http://schemas.microsoft.com/office/drawing/2014/main" id="{70E93A9B-B3E0-D24E-9DFE-BE9C66CA38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736" y="6599467"/>
            <a:ext cx="156146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S3 FIPS endpoints</a:t>
            </a:r>
            <a:endParaRPr lang="en-US" altLang="en-US" sz="12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81" name="Graphic 9">
            <a:extLst>
              <a:ext uri="{FF2B5EF4-FFF2-40B4-BE49-F238E27FC236}">
                <a16:creationId xmlns:a16="http://schemas.microsoft.com/office/drawing/2014/main" id="{8219DCE8-247C-1049-BE53-921770E893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662" y="1083905"/>
            <a:ext cx="3302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" name="TextBox 21">
            <a:extLst>
              <a:ext uri="{FF2B5EF4-FFF2-40B4-BE49-F238E27FC236}">
                <a16:creationId xmlns:a16="http://schemas.microsoft.com/office/drawing/2014/main" id="{6234A410-5964-0B4E-BBB1-60BFEACBF2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9552" y="4075269"/>
            <a:ext cx="11414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Multiple volumes</a:t>
            </a:r>
          </a:p>
        </p:txBody>
      </p:sp>
      <p:pic>
        <p:nvPicPr>
          <p:cNvPr id="83" name="Graphic 24">
            <a:extLst>
              <a:ext uri="{FF2B5EF4-FFF2-40B4-BE49-F238E27FC236}">
                <a16:creationId xmlns:a16="http://schemas.microsoft.com/office/drawing/2014/main" id="{8D90DE78-6CEC-FD4A-BF1C-07563DE03B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1658" y="367104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2104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5787</TotalTime>
  <Words>123</Words>
  <Application>Microsoft Office PowerPoint</Application>
  <PresentationFormat>Custom</PresentationFormat>
  <Paragraphs>56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Amazon Ember</vt:lpstr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Amazon Corporate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May, Dave</dc:creator>
  <cp:lastModifiedBy>O'Neal, Anna</cp:lastModifiedBy>
  <cp:revision>32</cp:revision>
  <dcterms:created xsi:type="dcterms:W3CDTF">2019-12-05T18:09:56Z</dcterms:created>
  <dcterms:modified xsi:type="dcterms:W3CDTF">2021-03-23T16:04:48Z</dcterms:modified>
</cp:coreProperties>
</file>