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423" r:id="rId2"/>
    <p:sldId id="422" r:id="rId3"/>
    <p:sldId id="420" r:id="rId4"/>
    <p:sldId id="42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30"/>
    <p:restoredTop sz="94231"/>
  </p:normalViewPr>
  <p:slideViewPr>
    <p:cSldViewPr snapToGrid="0" snapToObjects="1">
      <p:cViewPr varScale="1">
        <p:scale>
          <a:sx n="86" d="100"/>
          <a:sy n="86" d="100"/>
        </p:scale>
        <p:origin x="72" y="5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8100EE-6D39-0C49-9025-DA7AF8FAEE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206D2C-C611-814E-A75A-A79F251CB7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7BD5FC-6C3A-2C45-A4AE-9EE030115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E2B3B-B180-B64C-893F-CCFC190F335F}" type="datetimeFigureOut">
              <a:rPr lang="en-US" smtClean="0"/>
              <a:t>2/1/2021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6E2C2C-9D53-4745-AE29-D1E9690DA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094B74-DB22-314C-9FC1-7C0654DA8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BE398-4FD9-7A41-AF82-D3E0C3C217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698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9E01B-62F5-CB4B-BBE1-9020D370D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9D25A7-C474-3E4C-BBDE-8DBACC3EC1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868BF0-773C-214D-986F-EB32AD48E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E2B3B-B180-B64C-893F-CCFC190F335F}" type="datetimeFigureOut">
              <a:rPr lang="en-US" smtClean="0"/>
              <a:t>2/1/2021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7A22BC-A697-AF49-9464-1CF57088C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A4443-B63E-4845-8C6A-94C0A0243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BE398-4FD9-7A41-AF82-D3E0C3C217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90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4EBF24E-A472-CD4C-BE86-3EA718D5D7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804147-62C7-1D44-BB91-CA88F76E03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FEF6BA-6191-FD4D-9A2B-56F8C15E1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E2B3B-B180-B64C-893F-CCFC190F335F}" type="datetimeFigureOut">
              <a:rPr lang="en-US" smtClean="0"/>
              <a:t>2/1/2021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130A84-2CF8-0E45-95B5-D7A8B97F0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F127A0-50FF-D343-950B-1B201D1D7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BE398-4FD9-7A41-AF82-D3E0C3C217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927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1ECC6-3D3B-7D4F-82AE-D296039CA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1E1BB7-A30E-6747-9BD6-1DE9980C75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845524-DBC6-404F-9656-AA632B9A0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E2B3B-B180-B64C-893F-CCFC190F335F}" type="datetimeFigureOut">
              <a:rPr lang="en-US" smtClean="0"/>
              <a:t>2/1/2021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CA7371-C40D-4946-9103-1B3E89116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AA8E61-E254-5744-9F51-DD44E50A1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BE398-4FD9-7A41-AF82-D3E0C3C217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146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C6405-F8B4-4847-A766-3D6D9A8A4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134858-7DBC-E34E-B4FC-7A7C931A3B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2EC561-7A5D-344C-AF35-B92429FC7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E2B3B-B180-B64C-893F-CCFC190F335F}" type="datetimeFigureOut">
              <a:rPr lang="en-US" smtClean="0"/>
              <a:t>2/1/2021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050452-A8CF-CF40-9BA5-C3360ADDF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F78A48-9BC8-284D-8A08-3A8B035E8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BE398-4FD9-7A41-AF82-D3E0C3C217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166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68359B-B453-3640-8988-A9708355E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67AD40-B367-7242-8AFC-7F3E6EA025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AC8895-1BEB-5745-A6E0-0374E59651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28BDC8-AE01-A349-ABF0-B9F44BB6C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E2B3B-B180-B64C-893F-CCFC190F335F}" type="datetimeFigureOut">
              <a:rPr lang="en-US" smtClean="0"/>
              <a:t>2/1/2021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8D12E8-C860-9A44-A815-EA5E52EFA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37D56A-C765-8448-A0CB-45B12B511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BE398-4FD9-7A41-AF82-D3E0C3C217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011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EC7A5-C8BF-B943-AEAC-7151E33980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4D14AA-7136-074E-92FE-F23D66C529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D3CFCD-87D2-9D47-843B-AF0828D835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A73CF2-7B07-624D-AF88-4519167956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D1DF7F-9DE5-144D-A9D9-5E6E7E7FDB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138CAA3-3701-BC41-BE58-91260DCE0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E2B3B-B180-B64C-893F-CCFC190F335F}" type="datetimeFigureOut">
              <a:rPr lang="en-US" smtClean="0"/>
              <a:t>2/1/2021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94B627B-6677-1641-856C-227955544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80F67AF-4D32-A34F-B3FD-C64CDD0AD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BE398-4FD9-7A41-AF82-D3E0C3C217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136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25220A-20EE-DC4A-BE24-4CFB34F14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D7AFE4-DC69-214A-B9C3-91A51734E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E2B3B-B180-B64C-893F-CCFC190F335F}" type="datetimeFigureOut">
              <a:rPr lang="en-US" smtClean="0"/>
              <a:t>2/1/2021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36FA7E-79BE-E040-8DF2-B580399E2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EB302D-16CD-1A47-AF18-D9A51DE13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BE398-4FD9-7A41-AF82-D3E0C3C217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352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1284F18-856E-F44D-9DFF-71449D88A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E2B3B-B180-B64C-893F-CCFC190F335F}" type="datetimeFigureOut">
              <a:rPr lang="en-US" smtClean="0"/>
              <a:t>2/1/2021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E06DA2-5A12-234E-9B66-31314C722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10EBED-D525-D74B-8212-7BFB9A2E5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BE398-4FD9-7A41-AF82-D3E0C3C217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309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65A030-85D0-DF47-A30F-EA726CBEE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EEEF00-1447-CC4C-8A30-4D63896986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86DFA3-B039-7D4B-9F5F-55E7DADF1E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31A4E1-09DB-9C4C-8208-CF33BAD6C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E2B3B-B180-B64C-893F-CCFC190F335F}" type="datetimeFigureOut">
              <a:rPr lang="en-US" smtClean="0"/>
              <a:t>2/1/2021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CA5EFB-78B1-8040-A781-BCAF15FC5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844CFC-9371-384D-BA42-CE928C441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BE398-4FD9-7A41-AF82-D3E0C3C217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2413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96C64-CCF0-794F-A294-EB717B3973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B24DF1-62AC-3A45-9ACC-9AD1ABEE50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EAFEB0-E9DE-BE43-9880-036423CE8F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D02AB2-591E-D24A-9196-0861DB5D9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E2B3B-B180-B64C-893F-CCFC190F335F}" type="datetimeFigureOut">
              <a:rPr lang="en-US" smtClean="0"/>
              <a:t>2/1/2021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F0890A-2F42-5945-AD92-C0C076CBD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B07A54-2FA5-6E4E-9E61-A7ECF76E9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BE398-4FD9-7A41-AF82-D3E0C3C217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541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CC1D29-721B-A146-8CFC-22A0EAEAC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E7B600-9926-4E41-AC38-89ADA154D5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D14AC2-D1FF-384F-B4EA-E8043E850A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E2B3B-B180-B64C-893F-CCFC190F335F}" type="datetimeFigureOut">
              <a:rPr lang="en-US" smtClean="0"/>
              <a:t>2/1/2021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A313B8-437D-5440-A698-BF68F7875C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999FBC-CC22-DA48-9580-657BE4F187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3BE398-4FD9-7A41-AF82-D3E0C3C217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981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5.png"/><Relationship Id="rId18" Type="http://schemas.microsoft.com/office/2007/relationships/hdphoto" Target="../media/hdphoto1.wdp"/><Relationship Id="rId3" Type="http://schemas.openxmlformats.org/officeDocument/2006/relationships/image" Target="../media/image2.svg"/><Relationship Id="rId12" Type="http://schemas.openxmlformats.org/officeDocument/2006/relationships/image" Target="../media/image4.png"/><Relationship Id="rId17" Type="http://schemas.openxmlformats.org/officeDocument/2006/relationships/image" Target="../media/image9.png"/><Relationship Id="rId2" Type="http://schemas.openxmlformats.org/officeDocument/2006/relationships/image" Target="../media/image1.png"/><Relationship Id="rId16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openxmlformats.org/officeDocument/2006/relationships/image" Target="../media/image14.svg"/><Relationship Id="rId5" Type="http://schemas.openxmlformats.org/officeDocument/2006/relationships/image" Target="../media/image4.svg"/><Relationship Id="rId15" Type="http://schemas.openxmlformats.org/officeDocument/2006/relationships/image" Target="../media/image7.png"/><Relationship Id="rId4" Type="http://schemas.openxmlformats.org/officeDocument/2006/relationships/image" Target="../media/image2.png"/><Relationship Id="rId1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5.png"/><Relationship Id="rId18" Type="http://schemas.openxmlformats.org/officeDocument/2006/relationships/image" Target="../media/image11.png"/><Relationship Id="rId3" Type="http://schemas.openxmlformats.org/officeDocument/2006/relationships/image" Target="../media/image2.svg"/><Relationship Id="rId21" Type="http://schemas.microsoft.com/office/2007/relationships/hdphoto" Target="../media/hdphoto1.wdp"/><Relationship Id="rId12" Type="http://schemas.openxmlformats.org/officeDocument/2006/relationships/image" Target="../media/image4.png"/><Relationship Id="rId17" Type="http://schemas.openxmlformats.org/officeDocument/2006/relationships/image" Target="../media/image10.png"/><Relationship Id="rId2" Type="http://schemas.openxmlformats.org/officeDocument/2006/relationships/image" Target="../media/image1.png"/><Relationship Id="rId16" Type="http://schemas.openxmlformats.org/officeDocument/2006/relationships/image" Target="../media/image8.png"/><Relationship Id="rId20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openxmlformats.org/officeDocument/2006/relationships/image" Target="../media/image14.svg"/><Relationship Id="rId5" Type="http://schemas.openxmlformats.org/officeDocument/2006/relationships/image" Target="../media/image4.svg"/><Relationship Id="rId15" Type="http://schemas.openxmlformats.org/officeDocument/2006/relationships/image" Target="../media/image7.png"/><Relationship Id="rId19" Type="http://schemas.openxmlformats.org/officeDocument/2006/relationships/image" Target="../media/image12.png"/><Relationship Id="rId4" Type="http://schemas.openxmlformats.org/officeDocument/2006/relationships/image" Target="../media/image2.png"/><Relationship Id="rId1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10" Type="http://schemas.openxmlformats.org/officeDocument/2006/relationships/image" Target="../media/image14.png"/><Relationship Id="rId4" Type="http://schemas.openxmlformats.org/officeDocument/2006/relationships/image" Target="../media/image2.png"/><Relationship Id="rId9" Type="http://schemas.openxmlformats.org/officeDocument/2006/relationships/image" Target="../media/image8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4.svg"/><Relationship Id="rId18" Type="http://schemas.openxmlformats.org/officeDocument/2006/relationships/image" Target="../media/image19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3.png"/><Relationship Id="rId17" Type="http://schemas.openxmlformats.org/officeDocument/2006/relationships/image" Target="../media/image18.svg"/><Relationship Id="rId2" Type="http://schemas.openxmlformats.org/officeDocument/2006/relationships/image" Target="../media/image1.png"/><Relationship Id="rId16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5" Type="http://schemas.openxmlformats.org/officeDocument/2006/relationships/image" Target="../media/image16.svg"/><Relationship Id="rId10" Type="http://schemas.openxmlformats.org/officeDocument/2006/relationships/image" Target="../media/image16.png"/><Relationship Id="rId19" Type="http://schemas.openxmlformats.org/officeDocument/2006/relationships/image" Target="../media/image20.svg"/><Relationship Id="rId4" Type="http://schemas.openxmlformats.org/officeDocument/2006/relationships/image" Target="../media/image2.png"/><Relationship Id="rId9" Type="http://schemas.openxmlformats.org/officeDocument/2006/relationships/image" Target="../media/image8.svg"/><Relationship Id="rId1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Box 56">
            <a:extLst>
              <a:ext uri="{FF2B5EF4-FFF2-40B4-BE49-F238E27FC236}">
                <a16:creationId xmlns:a16="http://schemas.microsoft.com/office/drawing/2014/main" id="{6B638165-16FA-A646-A545-A7BD93A3AF6A}"/>
              </a:ext>
            </a:extLst>
          </p:cNvPr>
          <p:cNvSpPr txBox="1"/>
          <p:nvPr/>
        </p:nvSpPr>
        <p:spPr>
          <a:xfrm>
            <a:off x="6452115" y="4697673"/>
            <a:ext cx="17690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Health</a:t>
            </a:r>
          </a:p>
          <a:p>
            <a:pPr algn="ctr"/>
            <a:r>
              <a:rPr lang="en-US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check</a:t>
            </a:r>
            <a:endParaRPr lang="en-US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F5AD8509-7566-E946-9E5A-5557E62A6A29}"/>
              </a:ext>
            </a:extLst>
          </p:cNvPr>
          <p:cNvSpPr/>
          <p:nvPr/>
        </p:nvSpPr>
        <p:spPr>
          <a:xfrm>
            <a:off x="7713950" y="3321259"/>
            <a:ext cx="2133548" cy="1996465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8328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B1844CBB-737E-C049-891C-1F2168761D96}"/>
              </a:ext>
            </a:extLst>
          </p:cNvPr>
          <p:cNvSpPr/>
          <p:nvPr/>
        </p:nvSpPr>
        <p:spPr>
          <a:xfrm>
            <a:off x="797822" y="1621856"/>
            <a:ext cx="2133548" cy="1328655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8328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F5AD8509-7566-E946-9E5A-5557E62A6A29}"/>
              </a:ext>
            </a:extLst>
          </p:cNvPr>
          <p:cNvSpPr/>
          <p:nvPr/>
        </p:nvSpPr>
        <p:spPr>
          <a:xfrm>
            <a:off x="4827437" y="3318153"/>
            <a:ext cx="2133548" cy="1999571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8328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F5AD8509-7566-E946-9E5A-5557E62A6A29}"/>
              </a:ext>
            </a:extLst>
          </p:cNvPr>
          <p:cNvSpPr/>
          <p:nvPr/>
        </p:nvSpPr>
        <p:spPr>
          <a:xfrm>
            <a:off x="806687" y="3321259"/>
            <a:ext cx="2124683" cy="1996465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8328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A6FB180-BE86-554F-BF49-941A6E48AF29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0E0E0192-C642-4D4F-AE82-A0D0DC02E26B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fld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801DBBB-7205-B74C-A173-6D5401D93A49}"/>
              </a:ext>
            </a:extLst>
          </p:cNvPr>
          <p:cNvSpPr txBox="1"/>
          <p:nvPr/>
        </p:nvSpPr>
        <p:spPr>
          <a:xfrm>
            <a:off x="242630" y="0"/>
            <a:ext cx="24172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Production System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EB8B091-E866-5B45-9D39-DB380AE8EEA5}"/>
              </a:ext>
            </a:extLst>
          </p:cNvPr>
          <p:cNvSpPr/>
          <p:nvPr/>
        </p:nvSpPr>
        <p:spPr>
          <a:xfrm>
            <a:off x="242631" y="654430"/>
            <a:ext cx="9857334" cy="512132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Cloud</a:t>
            </a:r>
          </a:p>
        </p:txBody>
      </p:sp>
      <p:pic>
        <p:nvPicPr>
          <p:cNvPr id="36" name="Graphic 35">
            <a:extLst>
              <a:ext uri="{FF2B5EF4-FFF2-40B4-BE49-F238E27FC236}">
                <a16:creationId xmlns:a16="http://schemas.microsoft.com/office/drawing/2014/main" id="{57B6EAE4-66F4-694C-AEFF-8077B029FA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42630" y="653722"/>
            <a:ext cx="330200" cy="330200"/>
          </a:xfrm>
          <a:prstGeom prst="rect">
            <a:avLst/>
          </a:prstGeom>
        </p:spPr>
      </p:pic>
      <p:pic>
        <p:nvPicPr>
          <p:cNvPr id="37" name="Graphic 36">
            <a:extLst>
              <a:ext uri="{FF2B5EF4-FFF2-40B4-BE49-F238E27FC236}">
                <a16:creationId xmlns:a16="http://schemas.microsoft.com/office/drawing/2014/main" id="{D1E139A0-6B92-0642-9159-E1076FD738F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58380" y="1332101"/>
            <a:ext cx="330200" cy="330200"/>
          </a:xfrm>
          <a:prstGeom prst="rect">
            <a:avLst/>
          </a:prstGeom>
        </p:spPr>
      </p:pic>
      <p:sp>
        <p:nvSpPr>
          <p:cNvPr id="66" name="TextBox 65">
            <a:extLst>
              <a:ext uri="{FF2B5EF4-FFF2-40B4-BE49-F238E27FC236}">
                <a16:creationId xmlns:a16="http://schemas.microsoft.com/office/drawing/2014/main" id="{1692D169-85DA-CA46-901E-29B7FF31CC49}"/>
              </a:ext>
            </a:extLst>
          </p:cNvPr>
          <p:cNvSpPr txBox="1"/>
          <p:nvPr/>
        </p:nvSpPr>
        <p:spPr>
          <a:xfrm>
            <a:off x="5003561" y="4764009"/>
            <a:ext cx="17690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IRIS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mirror</a:t>
            </a:r>
            <a:b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node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42483CEE-DC03-FB4E-985D-BFDBD737EA11}"/>
              </a:ext>
            </a:extLst>
          </p:cNvPr>
          <p:cNvSpPr/>
          <p:nvPr/>
        </p:nvSpPr>
        <p:spPr>
          <a:xfrm>
            <a:off x="1159330" y="4235218"/>
            <a:ext cx="5418752" cy="1009016"/>
          </a:xfrm>
          <a:prstGeom prst="rect">
            <a:avLst/>
          </a:prstGeom>
          <a:noFill/>
          <a:ln w="12700">
            <a:solidFill>
              <a:srgbClr val="DF33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1" forceAA="0" compatLnSpc="1">
            <a:prstTxWarp prst="textNoShape">
              <a:avLst/>
            </a:prstTxWarp>
            <a:noAutofit/>
          </a:bodyPr>
          <a:lstStyle/>
          <a:p>
            <a:r>
              <a:rPr lang="en-US" sz="1200" dirty="0">
                <a:solidFill>
                  <a:srgbClr val="DF33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Security group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B638165-16FA-A646-A545-A7BD93A3AF6A}"/>
              </a:ext>
            </a:extLst>
          </p:cNvPr>
          <p:cNvSpPr txBox="1"/>
          <p:nvPr/>
        </p:nvSpPr>
        <p:spPr>
          <a:xfrm>
            <a:off x="984044" y="4764009"/>
            <a:ext cx="17690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IRIS m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irror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node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FBD3A62-1CB1-D540-9648-6FF44AC140C6}"/>
              </a:ext>
            </a:extLst>
          </p:cNvPr>
          <p:cNvSpPr txBox="1"/>
          <p:nvPr/>
        </p:nvSpPr>
        <p:spPr>
          <a:xfrm>
            <a:off x="2742503" y="3550476"/>
            <a:ext cx="22741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Network Load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Balancer</a:t>
            </a:r>
          </a:p>
        </p:txBody>
      </p:sp>
      <p:pic>
        <p:nvPicPr>
          <p:cNvPr id="42" name="Graphic 41">
            <a:extLst>
              <a:ext uri="{FF2B5EF4-FFF2-40B4-BE49-F238E27FC236}">
                <a16:creationId xmlns:a16="http://schemas.microsoft.com/office/drawing/2014/main" id="{4A3B6C94-990B-DD47-A37D-205F0864DC2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644629" y="3109439"/>
            <a:ext cx="469900" cy="469900"/>
          </a:xfrm>
          <a:prstGeom prst="rect">
            <a:avLst/>
          </a:prstGeom>
        </p:spPr>
      </p:pic>
      <p:sp>
        <p:nvSpPr>
          <p:cNvPr id="44" name="Freeform 43">
            <a:extLst>
              <a:ext uri="{FF2B5EF4-FFF2-40B4-BE49-F238E27FC236}">
                <a16:creationId xmlns:a16="http://schemas.microsoft.com/office/drawing/2014/main" id="{0F4E15A1-BCA5-0C48-87FF-DA93CBFBEF25}"/>
              </a:ext>
            </a:extLst>
          </p:cNvPr>
          <p:cNvSpPr/>
          <p:nvPr/>
        </p:nvSpPr>
        <p:spPr>
          <a:xfrm rot="16200000">
            <a:off x="3764594" y="2435685"/>
            <a:ext cx="218982" cy="3355261"/>
          </a:xfrm>
          <a:custGeom>
            <a:avLst/>
            <a:gdLst>
              <a:gd name="connsiteX0" fmla="*/ 0 w 622300"/>
              <a:gd name="connsiteY0" fmla="*/ 0 h 1574800"/>
              <a:gd name="connsiteX1" fmla="*/ 622300 w 622300"/>
              <a:gd name="connsiteY1" fmla="*/ 0 h 1574800"/>
              <a:gd name="connsiteX2" fmla="*/ 622300 w 622300"/>
              <a:gd name="connsiteY2" fmla="*/ 1574800 h 1574800"/>
              <a:gd name="connsiteX3" fmla="*/ 482600 w 622300"/>
              <a:gd name="connsiteY3" fmla="*/ 1574800 h 1574800"/>
              <a:gd name="connsiteX4" fmla="*/ 0 w 622300"/>
              <a:gd name="connsiteY4" fmla="*/ 1574800 h 157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2300" h="1574800">
                <a:moveTo>
                  <a:pt x="0" y="0"/>
                </a:moveTo>
                <a:lnTo>
                  <a:pt x="622300" y="0"/>
                </a:lnTo>
                <a:lnTo>
                  <a:pt x="622300" y="1574800"/>
                </a:lnTo>
                <a:lnTo>
                  <a:pt x="482600" y="1574800"/>
                </a:lnTo>
                <a:lnTo>
                  <a:pt x="0" y="1574800"/>
                </a:lnTo>
              </a:path>
            </a:pathLst>
          </a:custGeom>
          <a:noFill/>
          <a:ln w="12700">
            <a:solidFill>
              <a:schemeClr val="tx2"/>
            </a:solidFill>
            <a:headEnd type="arrow" w="med" len="sm"/>
            <a:tailEnd type="arrow" w="med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2193DCE8-ACE4-A34B-94CA-69350F2AEB66}"/>
              </a:ext>
            </a:extLst>
          </p:cNvPr>
          <p:cNvCxnSpPr>
            <a:cxnSpLocks/>
          </p:cNvCxnSpPr>
          <p:nvPr/>
        </p:nvCxnSpPr>
        <p:spPr>
          <a:xfrm>
            <a:off x="6578082" y="4693753"/>
            <a:ext cx="1585974" cy="0"/>
          </a:xfrm>
          <a:prstGeom prst="straightConnector1">
            <a:avLst/>
          </a:prstGeom>
          <a:ln w="12700">
            <a:solidFill>
              <a:srgbClr val="545B64"/>
            </a:solidFill>
            <a:prstDash val="solid"/>
            <a:headEnd type="arrow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CF275322-8821-7240-9DD9-59D35F667125}"/>
              </a:ext>
            </a:extLst>
          </p:cNvPr>
          <p:cNvSpPr txBox="1"/>
          <p:nvPr/>
        </p:nvSpPr>
        <p:spPr>
          <a:xfrm>
            <a:off x="984044" y="2510166"/>
            <a:ext cx="17690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Bastion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host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804AC3CC-3D6D-3944-BFA5-3E9C058A2F60}"/>
              </a:ext>
            </a:extLst>
          </p:cNvPr>
          <p:cNvSpPr/>
          <p:nvPr/>
        </p:nvSpPr>
        <p:spPr bwMode="auto">
          <a:xfrm>
            <a:off x="729045" y="983924"/>
            <a:ext cx="2255719" cy="4620284"/>
          </a:xfrm>
          <a:prstGeom prst="rect">
            <a:avLst/>
          </a:prstGeom>
          <a:noFill/>
          <a:ln w="12700">
            <a:solidFill>
              <a:srgbClr val="5B9C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1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804AC3CC-3D6D-3944-BFA5-3E9C058A2F60}"/>
              </a:ext>
            </a:extLst>
          </p:cNvPr>
          <p:cNvSpPr/>
          <p:nvPr/>
        </p:nvSpPr>
        <p:spPr bwMode="auto">
          <a:xfrm>
            <a:off x="4746394" y="983923"/>
            <a:ext cx="2285329" cy="4620284"/>
          </a:xfrm>
          <a:prstGeom prst="rect">
            <a:avLst/>
          </a:prstGeom>
          <a:noFill/>
          <a:ln w="12700">
            <a:solidFill>
              <a:srgbClr val="5B9C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</a:t>
            </a:r>
            <a:r>
              <a:rPr lang="en-US" sz="1200" dirty="0" smtClean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sz="1200" dirty="0">
              <a:solidFill>
                <a:srgbClr val="5B9CD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A40064E4-087F-B845-A335-3083F0BB5979}"/>
              </a:ext>
            </a:extLst>
          </p:cNvPr>
          <p:cNvSpPr/>
          <p:nvPr/>
        </p:nvSpPr>
        <p:spPr bwMode="auto">
          <a:xfrm>
            <a:off x="363204" y="1328654"/>
            <a:ext cx="9649475" cy="4135075"/>
          </a:xfrm>
          <a:prstGeom prst="rect">
            <a:avLst/>
          </a:prstGeom>
          <a:noFill/>
          <a:ln w="12700">
            <a:solidFill>
              <a:srgbClr val="1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n w="0"/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VPC</a:t>
            </a:r>
          </a:p>
        </p:txBody>
      </p:sp>
      <p:pic>
        <p:nvPicPr>
          <p:cNvPr id="82" name="Graphic 35">
            <a:extLst>
              <a:ext uri="{FF2B5EF4-FFF2-40B4-BE49-F238E27FC236}">
                <a16:creationId xmlns:a16="http://schemas.microsoft.com/office/drawing/2014/main" id="{6FC3D56A-1081-9B43-9B9C-251CDE8593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7437" y="3318153"/>
            <a:ext cx="274637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6" name="Graphic 35">
            <a:extLst>
              <a:ext uri="{FF2B5EF4-FFF2-40B4-BE49-F238E27FC236}">
                <a16:creationId xmlns:a16="http://schemas.microsoft.com/office/drawing/2014/main" id="{6FC3D56A-1081-9B43-9B9C-251CDE8593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688" y="3313870"/>
            <a:ext cx="274637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0" name="Graphic 13">
            <a:extLst>
              <a:ext uri="{FF2B5EF4-FFF2-40B4-BE49-F238E27FC236}">
                <a16:creationId xmlns:a16="http://schemas.microsoft.com/office/drawing/2014/main" id="{70274855-208B-F84A-91BD-0E2073330E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413" y="1626255"/>
            <a:ext cx="2730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4" name="Rectangle 93">
            <a:extLst>
              <a:ext uri="{FF2B5EF4-FFF2-40B4-BE49-F238E27FC236}">
                <a16:creationId xmlns:a16="http://schemas.microsoft.com/office/drawing/2014/main" id="{B1844CBB-737E-C049-891C-1F2168761D96}"/>
              </a:ext>
            </a:extLst>
          </p:cNvPr>
          <p:cNvSpPr/>
          <p:nvPr/>
        </p:nvSpPr>
        <p:spPr>
          <a:xfrm>
            <a:off x="4827436" y="1626255"/>
            <a:ext cx="2133548" cy="1325356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8328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pic>
        <p:nvPicPr>
          <p:cNvPr id="91" name="Graphic 13">
            <a:extLst>
              <a:ext uri="{FF2B5EF4-FFF2-40B4-BE49-F238E27FC236}">
                <a16:creationId xmlns:a16="http://schemas.microsoft.com/office/drawing/2014/main" id="{70274855-208B-F84A-91BD-0E2073330E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7436" y="1621376"/>
            <a:ext cx="2730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5A9D33BB-F7AF-C044-9BA5-6F98953C5C41}"/>
              </a:ext>
            </a:extLst>
          </p:cNvPr>
          <p:cNvCxnSpPr>
            <a:endCxn id="39" idx="2"/>
          </p:cNvCxnSpPr>
          <p:nvPr/>
        </p:nvCxnSpPr>
        <p:spPr>
          <a:xfrm flipV="1">
            <a:off x="3879579" y="3827475"/>
            <a:ext cx="0" cy="167476"/>
          </a:xfrm>
          <a:prstGeom prst="straightConnector1">
            <a:avLst/>
          </a:prstGeom>
          <a:ln w="12700">
            <a:solidFill>
              <a:schemeClr val="tx2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ectangle 87">
            <a:extLst>
              <a:ext uri="{FF2B5EF4-FFF2-40B4-BE49-F238E27FC236}">
                <a16:creationId xmlns:a16="http://schemas.microsoft.com/office/drawing/2014/main" id="{D3750685-3203-FA40-97EB-5CAAB851634D}"/>
              </a:ext>
            </a:extLst>
          </p:cNvPr>
          <p:cNvSpPr/>
          <p:nvPr/>
        </p:nvSpPr>
        <p:spPr>
          <a:xfrm>
            <a:off x="1167493" y="1983461"/>
            <a:ext cx="5410589" cy="865213"/>
          </a:xfrm>
          <a:prstGeom prst="rect">
            <a:avLst/>
          </a:prstGeom>
          <a:noFill/>
          <a:ln w="12700">
            <a:solidFill>
              <a:srgbClr val="D866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rgbClr val="D866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rgbClr val="D866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D866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 Scaling </a:t>
            </a:r>
            <a:r>
              <a:rPr lang="en-US" sz="1200" dirty="0" smtClean="0">
                <a:solidFill>
                  <a:srgbClr val="D866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group</a:t>
            </a:r>
            <a:endParaRPr lang="en-US" sz="1200" dirty="0">
              <a:solidFill>
                <a:srgbClr val="D866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9" name="Graphic 18">
            <a:extLst>
              <a:ext uri="{FF2B5EF4-FFF2-40B4-BE49-F238E27FC236}">
                <a16:creationId xmlns:a16="http://schemas.microsoft.com/office/drawing/2014/main" id="{48605900-BDF1-E240-87D8-954ECFA478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479" y="1983462"/>
            <a:ext cx="3302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8" name="Rectangle 97">
            <a:extLst>
              <a:ext uri="{FF2B5EF4-FFF2-40B4-BE49-F238E27FC236}">
                <a16:creationId xmlns:a16="http://schemas.microsoft.com/office/drawing/2014/main" id="{804AC3CC-3D6D-3944-BFA5-3E9C058A2F60}"/>
              </a:ext>
            </a:extLst>
          </p:cNvPr>
          <p:cNvSpPr/>
          <p:nvPr/>
        </p:nvSpPr>
        <p:spPr bwMode="auto">
          <a:xfrm>
            <a:off x="7632907" y="987029"/>
            <a:ext cx="2285329" cy="4620284"/>
          </a:xfrm>
          <a:prstGeom prst="rect">
            <a:avLst/>
          </a:prstGeom>
          <a:noFill/>
          <a:ln w="12700">
            <a:solidFill>
              <a:srgbClr val="5B9C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</a:t>
            </a:r>
            <a:r>
              <a:rPr lang="en-US" sz="1200" dirty="0" smtClean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US" sz="1200" dirty="0">
              <a:solidFill>
                <a:srgbClr val="5B9CD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9" name="Graphic 35">
            <a:extLst>
              <a:ext uri="{FF2B5EF4-FFF2-40B4-BE49-F238E27FC236}">
                <a16:creationId xmlns:a16="http://schemas.microsoft.com/office/drawing/2014/main" id="{6FC3D56A-1081-9B43-9B9C-251CDE8593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3950" y="3321259"/>
            <a:ext cx="274637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" name="Graphic 66">
            <a:extLst>
              <a:ext uri="{FF2B5EF4-FFF2-40B4-BE49-F238E27FC236}">
                <a16:creationId xmlns:a16="http://schemas.microsoft.com/office/drawing/2014/main" id="{C20FFD92-9876-A841-B4DB-3706EC6B95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9979" y="4344346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" name="Graphic 66">
            <a:extLst>
              <a:ext uri="{FF2B5EF4-FFF2-40B4-BE49-F238E27FC236}">
                <a16:creationId xmlns:a16="http://schemas.microsoft.com/office/drawing/2014/main" id="{C20FFD92-9876-A841-B4DB-3706EC6B95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9496" y="4344346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" name="Graphic 60">
            <a:extLst>
              <a:ext uri="{FF2B5EF4-FFF2-40B4-BE49-F238E27FC236}">
                <a16:creationId xmlns:a16="http://schemas.microsoft.com/office/drawing/2014/main" id="{D5F1E014-1AF5-0442-BA6E-37B0D94AA4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9979" y="210337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id="{B899FD8E-A6C4-E642-921A-2266EB4B5F9D}"/>
              </a:ext>
            </a:extLst>
          </p:cNvPr>
          <p:cNvSpPr txBox="1"/>
          <p:nvPr/>
        </p:nvSpPr>
        <p:spPr>
          <a:xfrm>
            <a:off x="8386799" y="4933465"/>
            <a:ext cx="793752" cy="2790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Arbiter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CE2DBBD1-B6CC-9940-9A28-EF367C7B0860}"/>
              </a:ext>
            </a:extLst>
          </p:cNvPr>
          <p:cNvSpPr/>
          <p:nvPr/>
        </p:nvSpPr>
        <p:spPr>
          <a:xfrm>
            <a:off x="8164056" y="4222807"/>
            <a:ext cx="1239238" cy="1021427"/>
          </a:xfrm>
          <a:prstGeom prst="rect">
            <a:avLst/>
          </a:prstGeom>
          <a:noFill/>
          <a:ln w="12700">
            <a:solidFill>
              <a:srgbClr val="DF33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1" forceAA="0" compatLnSpc="1">
            <a:prstTxWarp prst="textNoShape">
              <a:avLst/>
            </a:prstTxWarp>
            <a:noAutofit/>
          </a:bodyPr>
          <a:lstStyle/>
          <a:p>
            <a:r>
              <a:rPr lang="en-US" sz="1200" dirty="0">
                <a:solidFill>
                  <a:srgbClr val="DF33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Security group</a:t>
            </a:r>
          </a:p>
        </p:txBody>
      </p:sp>
      <p:pic>
        <p:nvPicPr>
          <p:cNvPr id="105" name="Graphic 60">
            <a:extLst>
              <a:ext uri="{FF2B5EF4-FFF2-40B4-BE49-F238E27FC236}">
                <a16:creationId xmlns:a16="http://schemas.microsoft.com/office/drawing/2014/main" id="{D5F1E014-1AF5-0442-BA6E-37B0D94AA4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5075" y="4515312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" name="Graphic 60">
            <a:extLst>
              <a:ext uri="{FF2B5EF4-FFF2-40B4-BE49-F238E27FC236}">
                <a16:creationId xmlns:a16="http://schemas.microsoft.com/office/drawing/2014/main" id="{D5F1E014-1AF5-0442-BA6E-37B0D94AA4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BEBA8EAE-BF5A-486C-A8C5-ECC9F3942E4B}">
                <a14:imgProps xmlns:a14="http://schemas.microsoft.com/office/drawing/2010/main">
                  <a14:imgLayer r:embed="rId18">
                    <a14:imgEffect>
                      <a14:artisticBlu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9496" y="210337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" name="TextBox 55">
            <a:extLst>
              <a:ext uri="{FF2B5EF4-FFF2-40B4-BE49-F238E27FC236}">
                <a16:creationId xmlns:a16="http://schemas.microsoft.com/office/drawing/2014/main" id="{CF275322-8821-7240-9DD9-59D35F667125}"/>
              </a:ext>
            </a:extLst>
          </p:cNvPr>
          <p:cNvSpPr txBox="1"/>
          <p:nvPr/>
        </p:nvSpPr>
        <p:spPr>
          <a:xfrm>
            <a:off x="5003561" y="2513618"/>
            <a:ext cx="17690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Bastion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host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1844CBB-737E-C049-891C-1F2168761D96}"/>
              </a:ext>
            </a:extLst>
          </p:cNvPr>
          <p:cNvSpPr/>
          <p:nvPr/>
        </p:nvSpPr>
        <p:spPr>
          <a:xfrm>
            <a:off x="7713950" y="1618929"/>
            <a:ext cx="2133548" cy="1332682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8328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</a:t>
            </a:r>
            <a:r>
              <a:rPr lang="en-US" sz="1200" dirty="0" smtClean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subnet (not used)</a:t>
            </a:r>
            <a:endParaRPr lang="en-US" sz="1200" dirty="0">
              <a:solidFill>
                <a:srgbClr val="1E8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5" name="Graphic 13">
            <a:extLst>
              <a:ext uri="{FF2B5EF4-FFF2-40B4-BE49-F238E27FC236}">
                <a16:creationId xmlns:a16="http://schemas.microsoft.com/office/drawing/2014/main" id="{70274855-208B-F84A-91BD-0E2073330E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3950" y="1614050"/>
            <a:ext cx="2730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26229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Rectangle 96">
            <a:extLst>
              <a:ext uri="{FF2B5EF4-FFF2-40B4-BE49-F238E27FC236}">
                <a16:creationId xmlns:a16="http://schemas.microsoft.com/office/drawing/2014/main" id="{F5AD8509-7566-E946-9E5A-5557E62A6A29}"/>
              </a:ext>
            </a:extLst>
          </p:cNvPr>
          <p:cNvSpPr/>
          <p:nvPr/>
        </p:nvSpPr>
        <p:spPr>
          <a:xfrm>
            <a:off x="7611080" y="3179211"/>
            <a:ext cx="2133548" cy="2163337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8328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B1844CBB-737E-C049-891C-1F2168761D96}"/>
              </a:ext>
            </a:extLst>
          </p:cNvPr>
          <p:cNvSpPr/>
          <p:nvPr/>
        </p:nvSpPr>
        <p:spPr>
          <a:xfrm>
            <a:off x="797822" y="1621857"/>
            <a:ext cx="2133548" cy="1226818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8328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F5AD8509-7566-E946-9E5A-5557E62A6A29}"/>
              </a:ext>
            </a:extLst>
          </p:cNvPr>
          <p:cNvSpPr/>
          <p:nvPr/>
        </p:nvSpPr>
        <p:spPr>
          <a:xfrm>
            <a:off x="4827437" y="3176105"/>
            <a:ext cx="2133548" cy="2163337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8328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F5AD8509-7566-E946-9E5A-5557E62A6A29}"/>
              </a:ext>
            </a:extLst>
          </p:cNvPr>
          <p:cNvSpPr/>
          <p:nvPr/>
        </p:nvSpPr>
        <p:spPr>
          <a:xfrm>
            <a:off x="806687" y="3271547"/>
            <a:ext cx="2124683" cy="2067896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8328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239B9CCA-9EF0-3346-BB60-0E30B232B75B}"/>
              </a:ext>
            </a:extLst>
          </p:cNvPr>
          <p:cNvCxnSpPr>
            <a:cxnSpLocks/>
          </p:cNvCxnSpPr>
          <p:nvPr/>
        </p:nvCxnSpPr>
        <p:spPr>
          <a:xfrm>
            <a:off x="2154773" y="4716379"/>
            <a:ext cx="6318504" cy="0"/>
          </a:xfrm>
          <a:prstGeom prst="straightConnector1">
            <a:avLst/>
          </a:prstGeom>
          <a:ln w="12700">
            <a:solidFill>
              <a:srgbClr val="545B64"/>
            </a:solidFill>
            <a:prstDash val="lgDash"/>
            <a:headEnd type="arrow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A6FB180-BE86-554F-BF49-941A6E48AF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E0E0192-C642-4D4F-AE82-A0D0DC02E26B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fld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801DBBB-7205-B74C-A173-6D5401D93A49}"/>
              </a:ext>
            </a:extLst>
          </p:cNvPr>
          <p:cNvSpPr txBox="1"/>
          <p:nvPr/>
        </p:nvSpPr>
        <p:spPr>
          <a:xfrm>
            <a:off x="242630" y="0"/>
            <a:ext cx="24172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Production System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EB8B091-E866-5B45-9D39-DB380AE8EEA5}"/>
              </a:ext>
            </a:extLst>
          </p:cNvPr>
          <p:cNvSpPr/>
          <p:nvPr/>
        </p:nvSpPr>
        <p:spPr>
          <a:xfrm>
            <a:off x="242630" y="654430"/>
            <a:ext cx="11521493" cy="512132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Cloud</a:t>
            </a:r>
          </a:p>
        </p:txBody>
      </p:sp>
      <p:pic>
        <p:nvPicPr>
          <p:cNvPr id="36" name="Graphic 35">
            <a:extLst>
              <a:ext uri="{FF2B5EF4-FFF2-40B4-BE49-F238E27FC236}">
                <a16:creationId xmlns:a16="http://schemas.microsoft.com/office/drawing/2014/main" id="{57B6EAE4-66F4-694C-AEFF-8077B029FA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42630" y="653722"/>
            <a:ext cx="330200" cy="330200"/>
          </a:xfrm>
          <a:prstGeom prst="rect">
            <a:avLst/>
          </a:prstGeom>
        </p:spPr>
      </p:pic>
      <p:pic>
        <p:nvPicPr>
          <p:cNvPr id="37" name="Graphic 36">
            <a:extLst>
              <a:ext uri="{FF2B5EF4-FFF2-40B4-BE49-F238E27FC236}">
                <a16:creationId xmlns:a16="http://schemas.microsoft.com/office/drawing/2014/main" id="{D1E139A0-6B92-0642-9159-E1076FD738F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58380" y="1332101"/>
            <a:ext cx="330200" cy="330200"/>
          </a:xfrm>
          <a:prstGeom prst="rect">
            <a:avLst/>
          </a:prstGeom>
        </p:spPr>
      </p:pic>
      <p:sp>
        <p:nvSpPr>
          <p:cNvPr id="66" name="TextBox 65">
            <a:extLst>
              <a:ext uri="{FF2B5EF4-FFF2-40B4-BE49-F238E27FC236}">
                <a16:creationId xmlns:a16="http://schemas.microsoft.com/office/drawing/2014/main" id="{1692D169-85DA-CA46-901E-29B7FF31CC49}"/>
              </a:ext>
            </a:extLst>
          </p:cNvPr>
          <p:cNvSpPr txBox="1"/>
          <p:nvPr/>
        </p:nvSpPr>
        <p:spPr>
          <a:xfrm>
            <a:off x="4972712" y="4755023"/>
            <a:ext cx="17690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IRIS m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irror node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42483CEE-DC03-FB4E-985D-BFDBD737EA11}"/>
              </a:ext>
            </a:extLst>
          </p:cNvPr>
          <p:cNvSpPr/>
          <p:nvPr/>
        </p:nvSpPr>
        <p:spPr>
          <a:xfrm>
            <a:off x="1159330" y="4190829"/>
            <a:ext cx="5418752" cy="906938"/>
          </a:xfrm>
          <a:prstGeom prst="rect">
            <a:avLst/>
          </a:prstGeom>
          <a:noFill/>
          <a:ln w="12700">
            <a:solidFill>
              <a:srgbClr val="DF33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1" forceAA="0" compatLnSpc="1">
            <a:prstTxWarp prst="textNoShape">
              <a:avLst/>
            </a:prstTxWarp>
            <a:noAutofit/>
          </a:bodyPr>
          <a:lstStyle/>
          <a:p>
            <a:r>
              <a:rPr lang="en-US" sz="1200" dirty="0">
                <a:solidFill>
                  <a:srgbClr val="DF33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Security group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B638165-16FA-A646-A545-A7BD93A3AF6A}"/>
              </a:ext>
            </a:extLst>
          </p:cNvPr>
          <p:cNvSpPr txBox="1"/>
          <p:nvPr/>
        </p:nvSpPr>
        <p:spPr>
          <a:xfrm>
            <a:off x="1010624" y="4755023"/>
            <a:ext cx="17690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IRIS m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irror node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FBD3A62-1CB1-D540-9648-6FF44AC140C6}"/>
              </a:ext>
            </a:extLst>
          </p:cNvPr>
          <p:cNvSpPr txBox="1"/>
          <p:nvPr/>
        </p:nvSpPr>
        <p:spPr>
          <a:xfrm>
            <a:off x="2742503" y="3293016"/>
            <a:ext cx="22741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Network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Load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Balancer</a:t>
            </a:r>
          </a:p>
        </p:txBody>
      </p:sp>
      <p:pic>
        <p:nvPicPr>
          <p:cNvPr id="42" name="Graphic 41">
            <a:extLst>
              <a:ext uri="{FF2B5EF4-FFF2-40B4-BE49-F238E27FC236}">
                <a16:creationId xmlns:a16="http://schemas.microsoft.com/office/drawing/2014/main" id="{4A3B6C94-990B-DD47-A37D-205F0864DC2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644629" y="2825345"/>
            <a:ext cx="469900" cy="469900"/>
          </a:xfrm>
          <a:prstGeom prst="rect">
            <a:avLst/>
          </a:prstGeom>
        </p:spPr>
      </p:pic>
      <p:sp>
        <p:nvSpPr>
          <p:cNvPr id="44" name="Freeform 43">
            <a:extLst>
              <a:ext uri="{FF2B5EF4-FFF2-40B4-BE49-F238E27FC236}">
                <a16:creationId xmlns:a16="http://schemas.microsoft.com/office/drawing/2014/main" id="{0F4E15A1-BCA5-0C48-87FF-DA93CBFBEF25}"/>
              </a:ext>
            </a:extLst>
          </p:cNvPr>
          <p:cNvSpPr/>
          <p:nvPr/>
        </p:nvSpPr>
        <p:spPr>
          <a:xfrm rot="16200000">
            <a:off x="3686555" y="2322136"/>
            <a:ext cx="375058" cy="3355261"/>
          </a:xfrm>
          <a:custGeom>
            <a:avLst/>
            <a:gdLst>
              <a:gd name="connsiteX0" fmla="*/ 0 w 622300"/>
              <a:gd name="connsiteY0" fmla="*/ 0 h 1574800"/>
              <a:gd name="connsiteX1" fmla="*/ 622300 w 622300"/>
              <a:gd name="connsiteY1" fmla="*/ 0 h 1574800"/>
              <a:gd name="connsiteX2" fmla="*/ 622300 w 622300"/>
              <a:gd name="connsiteY2" fmla="*/ 1574800 h 1574800"/>
              <a:gd name="connsiteX3" fmla="*/ 482600 w 622300"/>
              <a:gd name="connsiteY3" fmla="*/ 1574800 h 1574800"/>
              <a:gd name="connsiteX4" fmla="*/ 0 w 622300"/>
              <a:gd name="connsiteY4" fmla="*/ 1574800 h 157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2300" h="1574800">
                <a:moveTo>
                  <a:pt x="0" y="0"/>
                </a:moveTo>
                <a:lnTo>
                  <a:pt x="622300" y="0"/>
                </a:lnTo>
                <a:lnTo>
                  <a:pt x="622300" y="1574800"/>
                </a:lnTo>
                <a:lnTo>
                  <a:pt x="482600" y="1574800"/>
                </a:lnTo>
                <a:lnTo>
                  <a:pt x="0" y="1574800"/>
                </a:lnTo>
              </a:path>
            </a:pathLst>
          </a:custGeom>
          <a:noFill/>
          <a:ln w="12700">
            <a:solidFill>
              <a:schemeClr val="tx2"/>
            </a:solidFill>
            <a:headEnd type="arrow" w="med" len="sm"/>
            <a:tailEnd type="arrow" w="med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88493E5F-30A4-0F4B-896F-15373DD9E98D}"/>
              </a:ext>
            </a:extLst>
          </p:cNvPr>
          <p:cNvCxnSpPr>
            <a:cxnSpLocks/>
          </p:cNvCxnSpPr>
          <p:nvPr/>
        </p:nvCxnSpPr>
        <p:spPr>
          <a:xfrm>
            <a:off x="2149993" y="4519655"/>
            <a:ext cx="3336407" cy="0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2193DCE8-ACE4-A34B-94CA-69350F2AEB66}"/>
              </a:ext>
            </a:extLst>
          </p:cNvPr>
          <p:cNvCxnSpPr>
            <a:cxnSpLocks/>
          </p:cNvCxnSpPr>
          <p:nvPr/>
        </p:nvCxnSpPr>
        <p:spPr>
          <a:xfrm>
            <a:off x="5962261" y="4516016"/>
            <a:ext cx="2509935" cy="9330"/>
          </a:xfrm>
          <a:prstGeom prst="straightConnector1">
            <a:avLst/>
          </a:prstGeom>
          <a:ln w="12700">
            <a:solidFill>
              <a:srgbClr val="545B64"/>
            </a:solidFill>
            <a:prstDash val="lgDash"/>
            <a:headEnd type="arrow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DC2841E4-793C-4543-AF00-8B5BCBE4383A}"/>
              </a:ext>
            </a:extLst>
          </p:cNvPr>
          <p:cNvCxnSpPr>
            <a:cxnSpLocks/>
          </p:cNvCxnSpPr>
          <p:nvPr/>
        </p:nvCxnSpPr>
        <p:spPr>
          <a:xfrm>
            <a:off x="887024" y="6230795"/>
            <a:ext cx="593809" cy="0"/>
          </a:xfrm>
          <a:prstGeom prst="straightConnector1">
            <a:avLst/>
          </a:prstGeom>
          <a:ln w="12700">
            <a:solidFill>
              <a:srgbClr val="545B64"/>
            </a:solidFill>
            <a:prstDash val="lgDash"/>
            <a:headEnd type="arrow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CD1A311-690C-0B4E-9828-3026E83556E9}"/>
              </a:ext>
            </a:extLst>
          </p:cNvPr>
          <p:cNvCxnSpPr>
            <a:cxnSpLocks/>
          </p:cNvCxnSpPr>
          <p:nvPr/>
        </p:nvCxnSpPr>
        <p:spPr>
          <a:xfrm>
            <a:off x="887024" y="5978775"/>
            <a:ext cx="593809" cy="0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2AE969AF-346F-FE4A-A4AC-F2D2E9D0FBD2}"/>
              </a:ext>
            </a:extLst>
          </p:cNvPr>
          <p:cNvSpPr txBox="1"/>
          <p:nvPr/>
        </p:nvSpPr>
        <p:spPr>
          <a:xfrm>
            <a:off x="1510673" y="5840437"/>
            <a:ext cx="17690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Mirror data traffic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E02A861B-E56A-5242-875D-B010EC62EFC7}"/>
              </a:ext>
            </a:extLst>
          </p:cNvPr>
          <p:cNvSpPr txBox="1"/>
          <p:nvPr/>
        </p:nvSpPr>
        <p:spPr>
          <a:xfrm>
            <a:off x="1506912" y="6078155"/>
            <a:ext cx="17690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Mirror health check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CF275322-8821-7240-9DD9-59D35F667125}"/>
              </a:ext>
            </a:extLst>
          </p:cNvPr>
          <p:cNvSpPr txBox="1"/>
          <p:nvPr/>
        </p:nvSpPr>
        <p:spPr>
          <a:xfrm>
            <a:off x="975221" y="2439142"/>
            <a:ext cx="17690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Bastion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host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804AC3CC-3D6D-3944-BFA5-3E9C058A2F60}"/>
              </a:ext>
            </a:extLst>
          </p:cNvPr>
          <p:cNvSpPr/>
          <p:nvPr/>
        </p:nvSpPr>
        <p:spPr bwMode="auto">
          <a:xfrm>
            <a:off x="729045" y="983924"/>
            <a:ext cx="2255719" cy="4620284"/>
          </a:xfrm>
          <a:prstGeom prst="rect">
            <a:avLst/>
          </a:prstGeom>
          <a:noFill/>
          <a:ln w="12700">
            <a:solidFill>
              <a:srgbClr val="5B9C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1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804AC3CC-3D6D-3944-BFA5-3E9C058A2F60}"/>
              </a:ext>
            </a:extLst>
          </p:cNvPr>
          <p:cNvSpPr/>
          <p:nvPr/>
        </p:nvSpPr>
        <p:spPr bwMode="auto">
          <a:xfrm>
            <a:off x="4746394" y="983923"/>
            <a:ext cx="2285329" cy="4620284"/>
          </a:xfrm>
          <a:prstGeom prst="rect">
            <a:avLst/>
          </a:prstGeom>
          <a:noFill/>
          <a:ln w="12700">
            <a:solidFill>
              <a:srgbClr val="5B9C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</a:t>
            </a:r>
            <a:r>
              <a:rPr lang="en-US" sz="1200" dirty="0" smtClean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sz="1200" dirty="0">
              <a:solidFill>
                <a:srgbClr val="5B9CD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A40064E4-087F-B845-A335-3083F0BB5979}"/>
              </a:ext>
            </a:extLst>
          </p:cNvPr>
          <p:cNvSpPr/>
          <p:nvPr/>
        </p:nvSpPr>
        <p:spPr bwMode="auto">
          <a:xfrm>
            <a:off x="363205" y="1328654"/>
            <a:ext cx="9564566" cy="4135075"/>
          </a:xfrm>
          <a:prstGeom prst="rect">
            <a:avLst/>
          </a:prstGeom>
          <a:noFill/>
          <a:ln w="12700">
            <a:solidFill>
              <a:srgbClr val="1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n w="0"/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VPC</a:t>
            </a:r>
          </a:p>
        </p:txBody>
      </p:sp>
      <p:pic>
        <p:nvPicPr>
          <p:cNvPr id="82" name="Graphic 35">
            <a:extLst>
              <a:ext uri="{FF2B5EF4-FFF2-40B4-BE49-F238E27FC236}">
                <a16:creationId xmlns:a16="http://schemas.microsoft.com/office/drawing/2014/main" id="{6FC3D56A-1081-9B43-9B9C-251CDE8593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7437" y="3176105"/>
            <a:ext cx="274637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6" name="Graphic 35">
            <a:extLst>
              <a:ext uri="{FF2B5EF4-FFF2-40B4-BE49-F238E27FC236}">
                <a16:creationId xmlns:a16="http://schemas.microsoft.com/office/drawing/2014/main" id="{6FC3D56A-1081-9B43-9B9C-251CDE8593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688" y="3271546"/>
            <a:ext cx="274637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0" name="Graphic 13">
            <a:extLst>
              <a:ext uri="{FF2B5EF4-FFF2-40B4-BE49-F238E27FC236}">
                <a16:creationId xmlns:a16="http://schemas.microsoft.com/office/drawing/2014/main" id="{70274855-208B-F84A-91BD-0E2073330E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413" y="1626255"/>
            <a:ext cx="2730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4" name="Rectangle 93">
            <a:extLst>
              <a:ext uri="{FF2B5EF4-FFF2-40B4-BE49-F238E27FC236}">
                <a16:creationId xmlns:a16="http://schemas.microsoft.com/office/drawing/2014/main" id="{B1844CBB-737E-C049-891C-1F2168761D96}"/>
              </a:ext>
            </a:extLst>
          </p:cNvPr>
          <p:cNvSpPr/>
          <p:nvPr/>
        </p:nvSpPr>
        <p:spPr>
          <a:xfrm>
            <a:off x="4827436" y="1626255"/>
            <a:ext cx="2133548" cy="1226818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8328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pic>
        <p:nvPicPr>
          <p:cNvPr id="91" name="Graphic 13">
            <a:extLst>
              <a:ext uri="{FF2B5EF4-FFF2-40B4-BE49-F238E27FC236}">
                <a16:creationId xmlns:a16="http://schemas.microsoft.com/office/drawing/2014/main" id="{70274855-208B-F84A-91BD-0E2073330E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7436" y="1621376"/>
            <a:ext cx="2730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5A9D33BB-F7AF-C044-9BA5-6F98953C5C41}"/>
              </a:ext>
            </a:extLst>
          </p:cNvPr>
          <p:cNvCxnSpPr/>
          <p:nvPr/>
        </p:nvCxnSpPr>
        <p:spPr>
          <a:xfrm flipV="1">
            <a:off x="3879579" y="3570015"/>
            <a:ext cx="0" cy="242224"/>
          </a:xfrm>
          <a:prstGeom prst="straightConnector1">
            <a:avLst/>
          </a:prstGeom>
          <a:ln w="12700">
            <a:solidFill>
              <a:schemeClr val="tx2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ectangle 87">
            <a:extLst>
              <a:ext uri="{FF2B5EF4-FFF2-40B4-BE49-F238E27FC236}">
                <a16:creationId xmlns:a16="http://schemas.microsoft.com/office/drawing/2014/main" id="{D3750685-3203-FA40-97EB-5CAAB851634D}"/>
              </a:ext>
            </a:extLst>
          </p:cNvPr>
          <p:cNvSpPr/>
          <p:nvPr/>
        </p:nvSpPr>
        <p:spPr>
          <a:xfrm>
            <a:off x="1167493" y="1983462"/>
            <a:ext cx="5410589" cy="705242"/>
          </a:xfrm>
          <a:prstGeom prst="rect">
            <a:avLst/>
          </a:prstGeom>
          <a:noFill/>
          <a:ln w="12700">
            <a:solidFill>
              <a:srgbClr val="D866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rgbClr val="D866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rgbClr val="D866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D866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 Scaling group</a:t>
            </a:r>
          </a:p>
        </p:txBody>
      </p:sp>
      <p:pic>
        <p:nvPicPr>
          <p:cNvPr id="89" name="Graphic 18">
            <a:extLst>
              <a:ext uri="{FF2B5EF4-FFF2-40B4-BE49-F238E27FC236}">
                <a16:creationId xmlns:a16="http://schemas.microsoft.com/office/drawing/2014/main" id="{48605900-BDF1-E240-87D8-954ECFA478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479" y="1983462"/>
            <a:ext cx="3302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8" name="Rectangle 97">
            <a:extLst>
              <a:ext uri="{FF2B5EF4-FFF2-40B4-BE49-F238E27FC236}">
                <a16:creationId xmlns:a16="http://schemas.microsoft.com/office/drawing/2014/main" id="{804AC3CC-3D6D-3944-BFA5-3E9C058A2F60}"/>
              </a:ext>
            </a:extLst>
          </p:cNvPr>
          <p:cNvSpPr/>
          <p:nvPr/>
        </p:nvSpPr>
        <p:spPr bwMode="auto">
          <a:xfrm>
            <a:off x="7530037" y="987029"/>
            <a:ext cx="2285329" cy="4620284"/>
          </a:xfrm>
          <a:prstGeom prst="rect">
            <a:avLst/>
          </a:prstGeom>
          <a:noFill/>
          <a:ln w="12700">
            <a:solidFill>
              <a:srgbClr val="5B9C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</a:t>
            </a:r>
            <a:r>
              <a:rPr lang="en-US" sz="1200" dirty="0" smtClean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US" sz="1200" dirty="0">
              <a:solidFill>
                <a:srgbClr val="5B9CD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9" name="Graphic 35">
            <a:extLst>
              <a:ext uri="{FF2B5EF4-FFF2-40B4-BE49-F238E27FC236}">
                <a16:creationId xmlns:a16="http://schemas.microsoft.com/office/drawing/2014/main" id="{6FC3D56A-1081-9B43-9B9C-251CDE8593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1080" y="3179211"/>
            <a:ext cx="274637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" name="Graphic 66">
            <a:extLst>
              <a:ext uri="{FF2B5EF4-FFF2-40B4-BE49-F238E27FC236}">
                <a16:creationId xmlns:a16="http://schemas.microsoft.com/office/drawing/2014/main" id="{C20FFD92-9876-A841-B4DB-3706EC6B95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793" y="433536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" name="Graphic 66">
            <a:extLst>
              <a:ext uri="{FF2B5EF4-FFF2-40B4-BE49-F238E27FC236}">
                <a16:creationId xmlns:a16="http://schemas.microsoft.com/office/drawing/2014/main" id="{C20FFD92-9876-A841-B4DB-3706EC6B95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1715" y="433536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" name="Graphic 60">
            <a:extLst>
              <a:ext uri="{FF2B5EF4-FFF2-40B4-BE49-F238E27FC236}">
                <a16:creationId xmlns:a16="http://schemas.microsoft.com/office/drawing/2014/main" id="{D5F1E014-1AF5-0442-BA6E-37B0D94AA4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0428" y="2032349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6" name="Graphic 17">
            <a:extLst>
              <a:ext uri="{FF2B5EF4-FFF2-40B4-BE49-F238E27FC236}">
                <a16:creationId xmlns:a16="http://schemas.microsoft.com/office/drawing/2014/main" id="{443A8EDD-16C2-6848-83A6-4582C7B74B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6930" y="1270349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7" name="TextBox 9">
            <a:extLst>
              <a:ext uri="{FF2B5EF4-FFF2-40B4-BE49-F238E27FC236}">
                <a16:creationId xmlns:a16="http://schemas.microsoft.com/office/drawing/2014/main" id="{F9D6EE48-441C-334D-8184-61EA0808B9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4180" y="2032349"/>
            <a:ext cx="18675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4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CloudWatch</a:t>
            </a:r>
          </a:p>
        </p:txBody>
      </p:sp>
      <p:pic>
        <p:nvPicPr>
          <p:cNvPr id="108" name="Graphic 23">
            <a:extLst>
              <a:ext uri="{FF2B5EF4-FFF2-40B4-BE49-F238E27FC236}">
                <a16:creationId xmlns:a16="http://schemas.microsoft.com/office/drawing/2014/main" id="{7A72A076-3A2E-204D-AE19-AFA8618564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6930" y="2610613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9" name="TextBox 15">
            <a:extLst>
              <a:ext uri="{FF2B5EF4-FFF2-40B4-BE49-F238E27FC236}">
                <a16:creationId xmlns:a16="http://schemas.microsoft.com/office/drawing/2014/main" id="{894473A3-AB6B-5B4E-AD13-7640027BE9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36999" y="3372613"/>
            <a:ext cx="22018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4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CloudTrail</a:t>
            </a:r>
          </a:p>
        </p:txBody>
      </p:sp>
      <p:pic>
        <p:nvPicPr>
          <p:cNvPr id="110" name="Graphic 8">
            <a:extLst>
              <a:ext uri="{FF2B5EF4-FFF2-40B4-BE49-F238E27FC236}">
                <a16:creationId xmlns:a16="http://schemas.microsoft.com/office/drawing/2014/main" id="{0D4A9B47-8231-EF4D-B9AB-A3D9E4B813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6930" y="3921624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1" name="TextBox 9">
            <a:extLst>
              <a:ext uri="{FF2B5EF4-FFF2-40B4-BE49-F238E27FC236}">
                <a16:creationId xmlns:a16="http://schemas.microsoft.com/office/drawing/2014/main" id="{5B6C5DC4-5A01-E14D-BEE5-909FCF8B05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7949" y="4688386"/>
            <a:ext cx="223996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4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</a:t>
            </a:r>
            <a:r>
              <a:rPr lang="en-US" altLang="en-US" sz="1400" dirty="0" smtClean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S3</a:t>
            </a:r>
            <a:endParaRPr lang="en-US" altLang="en-US" sz="1400" dirty="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899FD8E-A6C4-E642-921A-2266EB4B5F9D}"/>
              </a:ext>
            </a:extLst>
          </p:cNvPr>
          <p:cNvSpPr txBox="1"/>
          <p:nvPr/>
        </p:nvSpPr>
        <p:spPr>
          <a:xfrm>
            <a:off x="8318219" y="4820495"/>
            <a:ext cx="793752" cy="2790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Arbiter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CE2DBBD1-B6CC-9940-9A28-EF367C7B0860}"/>
              </a:ext>
            </a:extLst>
          </p:cNvPr>
          <p:cNvSpPr/>
          <p:nvPr/>
        </p:nvSpPr>
        <p:spPr>
          <a:xfrm>
            <a:off x="8095476" y="4086808"/>
            <a:ext cx="1239238" cy="979710"/>
          </a:xfrm>
          <a:prstGeom prst="rect">
            <a:avLst/>
          </a:prstGeom>
          <a:noFill/>
          <a:ln w="12700">
            <a:solidFill>
              <a:srgbClr val="DF33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1" forceAA="0" compatLnSpc="1">
            <a:prstTxWarp prst="textNoShape">
              <a:avLst/>
            </a:prstTxWarp>
            <a:noAutofit/>
          </a:bodyPr>
          <a:lstStyle/>
          <a:p>
            <a:r>
              <a:rPr lang="en-US" sz="1200" dirty="0">
                <a:solidFill>
                  <a:srgbClr val="DF33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Security group</a:t>
            </a:r>
          </a:p>
        </p:txBody>
      </p:sp>
      <p:pic>
        <p:nvPicPr>
          <p:cNvPr id="105" name="Graphic 60">
            <a:extLst>
              <a:ext uri="{FF2B5EF4-FFF2-40B4-BE49-F238E27FC236}">
                <a16:creationId xmlns:a16="http://schemas.microsoft.com/office/drawing/2014/main" id="{D5F1E014-1AF5-0442-BA6E-37B0D94AA4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6495" y="4402342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" name="Graphic 60">
            <a:extLst>
              <a:ext uri="{FF2B5EF4-FFF2-40B4-BE49-F238E27FC236}">
                <a16:creationId xmlns:a16="http://schemas.microsoft.com/office/drawing/2014/main" id="{D5F1E014-1AF5-0442-BA6E-37B0D94AA4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BEBA8EAE-BF5A-486C-A8C5-ECC9F3942E4B}">
                <a14:imgProps xmlns:a14="http://schemas.microsoft.com/office/drawing/2010/main">
                  <a14:imgLayer r:embed="rId21">
                    <a14:imgEffect>
                      <a14:artisticBlu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3685" y="2032349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" name="TextBox 55">
            <a:extLst>
              <a:ext uri="{FF2B5EF4-FFF2-40B4-BE49-F238E27FC236}">
                <a16:creationId xmlns:a16="http://schemas.microsoft.com/office/drawing/2014/main" id="{CF275322-8821-7240-9DD9-59D35F667125}"/>
              </a:ext>
            </a:extLst>
          </p:cNvPr>
          <p:cNvSpPr txBox="1"/>
          <p:nvPr/>
        </p:nvSpPr>
        <p:spPr>
          <a:xfrm>
            <a:off x="5016655" y="2442594"/>
            <a:ext cx="17690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Bastion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host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5A9D33BB-F7AF-C044-9BA5-6F98953C5C41}"/>
              </a:ext>
            </a:extLst>
          </p:cNvPr>
          <p:cNvCxnSpPr/>
          <p:nvPr/>
        </p:nvCxnSpPr>
        <p:spPr>
          <a:xfrm flipV="1">
            <a:off x="147648" y="247339"/>
            <a:ext cx="11272341" cy="6490740"/>
          </a:xfrm>
          <a:prstGeom prst="straightConnector1">
            <a:avLst/>
          </a:prstGeom>
          <a:ln w="12700">
            <a:solidFill>
              <a:schemeClr val="tx2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5A9D33BB-F7AF-C044-9BA5-6F98953C5C41}"/>
              </a:ext>
            </a:extLst>
          </p:cNvPr>
          <p:cNvCxnSpPr/>
          <p:nvPr/>
        </p:nvCxnSpPr>
        <p:spPr>
          <a:xfrm flipH="1" flipV="1">
            <a:off x="233882" y="399739"/>
            <a:ext cx="11820179" cy="6116951"/>
          </a:xfrm>
          <a:prstGeom prst="straightConnector1">
            <a:avLst/>
          </a:prstGeom>
          <a:ln w="12700">
            <a:solidFill>
              <a:schemeClr val="tx2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3801DBBB-7205-B74C-A173-6D5401D93A49}"/>
              </a:ext>
            </a:extLst>
          </p:cNvPr>
          <p:cNvSpPr txBox="1"/>
          <p:nvPr/>
        </p:nvSpPr>
        <p:spPr>
          <a:xfrm>
            <a:off x="3241455" y="242944"/>
            <a:ext cx="59338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aren’t showing the service icons.</a:t>
            </a:r>
            <a:endParaRPr lang="en-US" sz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88493E5F-30A4-0F4B-896F-15373DD9E98D}"/>
              </a:ext>
            </a:extLst>
          </p:cNvPr>
          <p:cNvCxnSpPr>
            <a:cxnSpLocks/>
          </p:cNvCxnSpPr>
          <p:nvPr/>
        </p:nvCxnSpPr>
        <p:spPr>
          <a:xfrm>
            <a:off x="5446525" y="6048622"/>
            <a:ext cx="3401722" cy="0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6B638165-16FA-A646-A545-A7BD93A3AF6A}"/>
              </a:ext>
            </a:extLst>
          </p:cNvPr>
          <p:cNvSpPr txBox="1"/>
          <p:nvPr/>
        </p:nvSpPr>
        <p:spPr>
          <a:xfrm>
            <a:off x="6288309" y="6043787"/>
            <a:ext cx="17690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Real-time</a:t>
            </a:r>
            <a:br>
              <a:rPr lang="en-US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data replication</a:t>
            </a:r>
            <a:endParaRPr lang="en-US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491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B1844CBB-737E-C049-891C-1F2168761D96}"/>
              </a:ext>
            </a:extLst>
          </p:cNvPr>
          <p:cNvSpPr/>
          <p:nvPr/>
        </p:nvSpPr>
        <p:spPr>
          <a:xfrm>
            <a:off x="4206097" y="3221205"/>
            <a:ext cx="2841222" cy="2261030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8328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A6FB180-BE86-554F-BF49-941A6E48AF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E0E0192-C642-4D4F-AE82-A0D0DC02E26B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fld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801DBBB-7205-B74C-A173-6D5401D93A49}"/>
              </a:ext>
            </a:extLst>
          </p:cNvPr>
          <p:cNvSpPr txBox="1"/>
          <p:nvPr/>
        </p:nvSpPr>
        <p:spPr>
          <a:xfrm>
            <a:off x="269328" y="303793"/>
            <a:ext cx="24172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Demo/Test System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EB8B091-E866-5B45-9D39-DB380AE8EEA5}"/>
              </a:ext>
            </a:extLst>
          </p:cNvPr>
          <p:cNvSpPr/>
          <p:nvPr/>
        </p:nvSpPr>
        <p:spPr>
          <a:xfrm>
            <a:off x="3600600" y="2111382"/>
            <a:ext cx="3853118" cy="375185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Cloud</a:t>
            </a:r>
          </a:p>
        </p:txBody>
      </p:sp>
      <p:pic>
        <p:nvPicPr>
          <p:cNvPr id="36" name="Graphic 35">
            <a:extLst>
              <a:ext uri="{FF2B5EF4-FFF2-40B4-BE49-F238E27FC236}">
                <a16:creationId xmlns:a16="http://schemas.microsoft.com/office/drawing/2014/main" id="{57B6EAE4-66F4-694C-AEFF-8077B029FA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600600" y="2111381"/>
            <a:ext cx="330200" cy="330200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804AC3CC-3D6D-3944-BFA5-3E9C058A2F60}"/>
              </a:ext>
            </a:extLst>
          </p:cNvPr>
          <p:cNvSpPr/>
          <p:nvPr/>
        </p:nvSpPr>
        <p:spPr bwMode="auto">
          <a:xfrm>
            <a:off x="4086929" y="2452959"/>
            <a:ext cx="3104323" cy="3291744"/>
          </a:xfrm>
          <a:prstGeom prst="rect">
            <a:avLst/>
          </a:prstGeom>
          <a:noFill/>
          <a:ln w="12700">
            <a:solidFill>
              <a:srgbClr val="5B9C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</a:t>
            </a:r>
            <a:r>
              <a:rPr lang="en-US" sz="1200" dirty="0" smtClean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Zone</a:t>
            </a:r>
            <a:endParaRPr lang="en-US" sz="1200" dirty="0">
              <a:solidFill>
                <a:srgbClr val="5B9CD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2" name="Graphic 36">
            <a:extLst>
              <a:ext uri="{FF2B5EF4-FFF2-40B4-BE49-F238E27FC236}">
                <a16:creationId xmlns:a16="http://schemas.microsoft.com/office/drawing/2014/main" id="{D1E139A0-6B92-0642-9159-E1076FD738F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665111" y="2809327"/>
            <a:ext cx="330200" cy="33020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A40064E4-087F-B845-A335-3083F0BB5979}"/>
              </a:ext>
            </a:extLst>
          </p:cNvPr>
          <p:cNvSpPr/>
          <p:nvPr/>
        </p:nvSpPr>
        <p:spPr bwMode="auto">
          <a:xfrm>
            <a:off x="3669936" y="2805880"/>
            <a:ext cx="3648316" cy="2837222"/>
          </a:xfrm>
          <a:prstGeom prst="rect">
            <a:avLst/>
          </a:prstGeom>
          <a:noFill/>
          <a:ln w="12700">
            <a:solidFill>
              <a:srgbClr val="1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n w="0"/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VPC</a:t>
            </a:r>
          </a:p>
        </p:txBody>
      </p:sp>
      <p:pic>
        <p:nvPicPr>
          <p:cNvPr id="25" name="Graphic 13">
            <a:extLst>
              <a:ext uri="{FF2B5EF4-FFF2-40B4-BE49-F238E27FC236}">
                <a16:creationId xmlns:a16="http://schemas.microsoft.com/office/drawing/2014/main" id="{70274855-208B-F84A-91BD-0E2073330E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097" y="3221770"/>
            <a:ext cx="2730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" name="Graphic 61">
            <a:extLst>
              <a:ext uri="{FF2B5EF4-FFF2-40B4-BE49-F238E27FC236}">
                <a16:creationId xmlns:a16="http://schemas.microsoft.com/office/drawing/2014/main" id="{1C9DE02C-6A7E-AC4A-AD06-EAE73907305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410039" y="3932919"/>
            <a:ext cx="469900" cy="469900"/>
          </a:xfrm>
          <a:prstGeom prst="rect">
            <a:avLst/>
          </a:prstGeom>
        </p:spPr>
      </p:pic>
      <p:sp>
        <p:nvSpPr>
          <p:cNvPr id="66" name="TextBox 65">
            <a:extLst>
              <a:ext uri="{FF2B5EF4-FFF2-40B4-BE49-F238E27FC236}">
                <a16:creationId xmlns:a16="http://schemas.microsoft.com/office/drawing/2014/main" id="{1692D169-85DA-CA46-901E-29B7FF31CC49}"/>
              </a:ext>
            </a:extLst>
          </p:cNvPr>
          <p:cNvSpPr txBox="1"/>
          <p:nvPr/>
        </p:nvSpPr>
        <p:spPr>
          <a:xfrm>
            <a:off x="4683425" y="4822349"/>
            <a:ext cx="1884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IRIS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instance with </a:t>
            </a:r>
            <a:b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Amazon EBS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volumes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42483CEE-DC03-FB4E-985D-BFDBD737EA11}"/>
              </a:ext>
            </a:extLst>
          </p:cNvPr>
          <p:cNvSpPr/>
          <p:nvPr/>
        </p:nvSpPr>
        <p:spPr>
          <a:xfrm>
            <a:off x="4591211" y="3591214"/>
            <a:ext cx="2048934" cy="1768142"/>
          </a:xfrm>
          <a:prstGeom prst="rect">
            <a:avLst/>
          </a:prstGeom>
          <a:noFill/>
          <a:ln w="12700">
            <a:solidFill>
              <a:srgbClr val="DF33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1" forceAA="0" compatLnSpc="1">
            <a:prstTxWarp prst="textNoShape">
              <a:avLst/>
            </a:prstTxWarp>
            <a:noAutofit/>
          </a:bodyPr>
          <a:lstStyle/>
          <a:p>
            <a:r>
              <a:rPr lang="en-US" sz="1200" dirty="0">
                <a:solidFill>
                  <a:srgbClr val="DF33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Security group</a:t>
            </a:r>
          </a:p>
        </p:txBody>
      </p:sp>
      <p:pic>
        <p:nvPicPr>
          <p:cNvPr id="26" name="Graphic 24">
            <a:extLst>
              <a:ext uri="{FF2B5EF4-FFF2-40B4-BE49-F238E27FC236}">
                <a16:creationId xmlns:a16="http://schemas.microsoft.com/office/drawing/2014/main" id="{4B5D5EE4-B438-8F43-B248-068CC1A6D7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2739" y="439467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3801DBBB-7205-B74C-A173-6D5401D93A49}"/>
              </a:ext>
            </a:extLst>
          </p:cNvPr>
          <p:cNvSpPr txBox="1"/>
          <p:nvPr/>
        </p:nvSpPr>
        <p:spPr>
          <a:xfrm>
            <a:off x="2686603" y="1129085"/>
            <a:ext cx="57162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deployment guide doesn’t seem to need this diagram.</a:t>
            </a:r>
            <a:endParaRPr lang="en-US" sz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5303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239B9CCA-9EF0-3346-BB60-0E30B232B75B}"/>
              </a:ext>
            </a:extLst>
          </p:cNvPr>
          <p:cNvCxnSpPr>
            <a:cxnSpLocks/>
          </p:cNvCxnSpPr>
          <p:nvPr/>
        </p:nvCxnSpPr>
        <p:spPr>
          <a:xfrm>
            <a:off x="3484293" y="3333205"/>
            <a:ext cx="7111093" cy="0"/>
          </a:xfrm>
          <a:prstGeom prst="straightConnector1">
            <a:avLst/>
          </a:prstGeom>
          <a:ln w="12700">
            <a:solidFill>
              <a:srgbClr val="545B64"/>
            </a:solidFill>
            <a:prstDash val="sysDot"/>
            <a:headEnd type="arrow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AFDFD0F2-6FD1-6340-A522-95D60CC6BC29}"/>
              </a:ext>
            </a:extLst>
          </p:cNvPr>
          <p:cNvSpPr/>
          <p:nvPr/>
        </p:nvSpPr>
        <p:spPr>
          <a:xfrm>
            <a:off x="5765246" y="1658295"/>
            <a:ext cx="3410057" cy="3807490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Subnet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A6FB180-BE86-554F-BF49-941A6E48AF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E0E0192-C642-4D4F-AE82-A0D0DC02E26B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fld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801DBBB-7205-B74C-A173-6D5401D93A49}"/>
              </a:ext>
            </a:extLst>
          </p:cNvPr>
          <p:cNvSpPr txBox="1"/>
          <p:nvPr/>
        </p:nvSpPr>
        <p:spPr>
          <a:xfrm>
            <a:off x="242630" y="0"/>
            <a:ext cx="24172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Production System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407F3126-E68E-E849-9685-96BEA82D6413}"/>
              </a:ext>
            </a:extLst>
          </p:cNvPr>
          <p:cNvSpPr/>
          <p:nvPr/>
        </p:nvSpPr>
        <p:spPr>
          <a:xfrm>
            <a:off x="379558" y="1354990"/>
            <a:ext cx="11220928" cy="4232304"/>
          </a:xfrm>
          <a:prstGeom prst="rect">
            <a:avLst/>
          </a:prstGeom>
          <a:noFill/>
          <a:ln w="127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200" dirty="0">
                <a:ln w="0"/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VPC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EB8B091-E866-5B45-9D39-DB380AE8EEA5}"/>
              </a:ext>
            </a:extLst>
          </p:cNvPr>
          <p:cNvSpPr/>
          <p:nvPr/>
        </p:nvSpPr>
        <p:spPr>
          <a:xfrm>
            <a:off x="242630" y="687468"/>
            <a:ext cx="11811431" cy="546949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Cloud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2BBBCCDD-1FC1-5745-81F7-77B80C06A4DB}"/>
              </a:ext>
            </a:extLst>
          </p:cNvPr>
          <p:cNvSpPr/>
          <p:nvPr/>
        </p:nvSpPr>
        <p:spPr>
          <a:xfrm>
            <a:off x="1108827" y="998863"/>
            <a:ext cx="3427310" cy="4630860"/>
          </a:xfrm>
          <a:prstGeom prst="rect">
            <a:avLst/>
          </a:prstGeom>
          <a:noFill/>
          <a:ln w="12700">
            <a:solidFill>
              <a:schemeClr val="accent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A</a:t>
            </a:r>
          </a:p>
        </p:txBody>
      </p:sp>
      <p:pic>
        <p:nvPicPr>
          <p:cNvPr id="36" name="Graphic 35">
            <a:extLst>
              <a:ext uri="{FF2B5EF4-FFF2-40B4-BE49-F238E27FC236}">
                <a16:creationId xmlns:a16="http://schemas.microsoft.com/office/drawing/2014/main" id="{57B6EAE4-66F4-694C-AEFF-8077B029FA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33881" y="696570"/>
            <a:ext cx="330200" cy="330200"/>
          </a:xfrm>
          <a:prstGeom prst="rect">
            <a:avLst/>
          </a:prstGeom>
        </p:spPr>
      </p:pic>
      <p:pic>
        <p:nvPicPr>
          <p:cNvPr id="37" name="Graphic 36">
            <a:extLst>
              <a:ext uri="{FF2B5EF4-FFF2-40B4-BE49-F238E27FC236}">
                <a16:creationId xmlns:a16="http://schemas.microsoft.com/office/drawing/2014/main" id="{D1E139A0-6B92-0642-9159-E1076FD738F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83215" y="1332101"/>
            <a:ext cx="330200" cy="3302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D9098AC-64CF-9B4E-8400-B158A5E75BE2}"/>
              </a:ext>
            </a:extLst>
          </p:cNvPr>
          <p:cNvSpPr txBox="1"/>
          <p:nvPr/>
        </p:nvSpPr>
        <p:spPr>
          <a:xfrm>
            <a:off x="4168917" y="5352724"/>
            <a:ext cx="2006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10.0.0.0/16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686316C1-6236-0D40-BFA1-F4C6CBA8F4E0}"/>
              </a:ext>
            </a:extLst>
          </p:cNvPr>
          <p:cNvSpPr/>
          <p:nvPr/>
        </p:nvSpPr>
        <p:spPr>
          <a:xfrm>
            <a:off x="1207438" y="1645538"/>
            <a:ext cx="3218488" cy="3807490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Subnet</a:t>
            </a:r>
          </a:p>
        </p:txBody>
      </p:sp>
      <p:pic>
        <p:nvPicPr>
          <p:cNvPr id="59" name="Graphic 58">
            <a:extLst>
              <a:ext uri="{FF2B5EF4-FFF2-40B4-BE49-F238E27FC236}">
                <a16:creationId xmlns:a16="http://schemas.microsoft.com/office/drawing/2014/main" id="{FDBF526C-3DAB-6641-B164-976DEAB7D79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207437" y="1658295"/>
            <a:ext cx="336570" cy="336570"/>
          </a:xfrm>
          <a:prstGeom prst="rect">
            <a:avLst/>
          </a:prstGeom>
        </p:spPr>
      </p:pic>
      <p:sp>
        <p:nvSpPr>
          <p:cNvPr id="60" name="TextBox 59">
            <a:extLst>
              <a:ext uri="{FF2B5EF4-FFF2-40B4-BE49-F238E27FC236}">
                <a16:creationId xmlns:a16="http://schemas.microsoft.com/office/drawing/2014/main" id="{52E97BBF-9BCD-9F45-B2AE-680F1D03D8B9}"/>
              </a:ext>
            </a:extLst>
          </p:cNvPr>
          <p:cNvSpPr txBox="1"/>
          <p:nvPr/>
        </p:nvSpPr>
        <p:spPr>
          <a:xfrm>
            <a:off x="1877295" y="5168314"/>
            <a:ext cx="2006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10.0.1.0/24</a:t>
            </a:r>
          </a:p>
        </p:txBody>
      </p:sp>
      <p:pic>
        <p:nvPicPr>
          <p:cNvPr id="62" name="Graphic 61">
            <a:extLst>
              <a:ext uri="{FF2B5EF4-FFF2-40B4-BE49-F238E27FC236}">
                <a16:creationId xmlns:a16="http://schemas.microsoft.com/office/drawing/2014/main" id="{1C9DE02C-6A7E-AC4A-AD06-EAE73907305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084161" y="2931400"/>
            <a:ext cx="469900" cy="469900"/>
          </a:xfrm>
          <a:prstGeom prst="rect">
            <a:avLst/>
          </a:prstGeom>
        </p:spPr>
      </p:pic>
      <p:sp>
        <p:nvSpPr>
          <p:cNvPr id="64" name="TextBox 63">
            <a:extLst>
              <a:ext uri="{FF2B5EF4-FFF2-40B4-BE49-F238E27FC236}">
                <a16:creationId xmlns:a16="http://schemas.microsoft.com/office/drawing/2014/main" id="{E719BE9B-0FAB-4C44-B5A7-2590166AA18E}"/>
              </a:ext>
            </a:extLst>
          </p:cNvPr>
          <p:cNvSpPr txBox="1"/>
          <p:nvPr/>
        </p:nvSpPr>
        <p:spPr>
          <a:xfrm>
            <a:off x="-31801" y="3111247"/>
            <a:ext cx="176907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Internet</a:t>
            </a:r>
            <a:b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gateway</a:t>
            </a:r>
          </a:p>
        </p:txBody>
      </p:sp>
      <p:pic>
        <p:nvPicPr>
          <p:cNvPr id="65" name="Graphic 64">
            <a:extLst>
              <a:ext uri="{FF2B5EF4-FFF2-40B4-BE49-F238E27FC236}">
                <a16:creationId xmlns:a16="http://schemas.microsoft.com/office/drawing/2014/main" id="{A32B1048-4801-9440-A1AC-D047A41463CB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47648" y="3104468"/>
            <a:ext cx="469900" cy="469900"/>
          </a:xfrm>
          <a:prstGeom prst="rect">
            <a:avLst/>
          </a:prstGeom>
        </p:spPr>
      </p:pic>
      <p:sp>
        <p:nvSpPr>
          <p:cNvPr id="66" name="TextBox 65">
            <a:extLst>
              <a:ext uri="{FF2B5EF4-FFF2-40B4-BE49-F238E27FC236}">
                <a16:creationId xmlns:a16="http://schemas.microsoft.com/office/drawing/2014/main" id="{1692D169-85DA-CA46-901E-29B7FF31CC49}"/>
              </a:ext>
            </a:extLst>
          </p:cNvPr>
          <p:cNvSpPr txBox="1"/>
          <p:nvPr/>
        </p:nvSpPr>
        <p:spPr>
          <a:xfrm>
            <a:off x="6434576" y="3434799"/>
            <a:ext cx="17690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IRIS Mirror Node 2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42483CEE-DC03-FB4E-985D-BFDBD737EA11}"/>
              </a:ext>
            </a:extLst>
          </p:cNvPr>
          <p:cNvSpPr/>
          <p:nvPr/>
        </p:nvSpPr>
        <p:spPr>
          <a:xfrm>
            <a:off x="1544007" y="2195194"/>
            <a:ext cx="7239163" cy="1768142"/>
          </a:xfrm>
          <a:prstGeom prst="rect">
            <a:avLst/>
          </a:prstGeom>
          <a:noFill/>
          <a:ln w="12700">
            <a:solidFill>
              <a:srgbClr val="DF33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1" forceAA="0" compatLnSpc="1">
            <a:prstTxWarp prst="textNoShape">
              <a:avLst/>
            </a:prstTxWarp>
            <a:noAutofit/>
          </a:bodyPr>
          <a:lstStyle/>
          <a:p>
            <a:r>
              <a:rPr lang="en-US" sz="1200" dirty="0">
                <a:solidFill>
                  <a:srgbClr val="DF33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Security group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C5380D9-5E51-1846-A05A-A5192AF68AB2}"/>
              </a:ext>
            </a:extLst>
          </p:cNvPr>
          <p:cNvSpPr/>
          <p:nvPr/>
        </p:nvSpPr>
        <p:spPr>
          <a:xfrm>
            <a:off x="9944000" y="998863"/>
            <a:ext cx="1718239" cy="4630860"/>
          </a:xfrm>
          <a:prstGeom prst="rect">
            <a:avLst/>
          </a:prstGeom>
          <a:noFill/>
          <a:ln w="12700">
            <a:solidFill>
              <a:schemeClr val="accent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C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91C63B1-87AB-9A45-A20B-107C8754EA7C}"/>
              </a:ext>
            </a:extLst>
          </p:cNvPr>
          <p:cNvSpPr/>
          <p:nvPr/>
        </p:nvSpPr>
        <p:spPr>
          <a:xfrm>
            <a:off x="10093830" y="1658295"/>
            <a:ext cx="1418580" cy="3787018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Subnet</a:t>
            </a:r>
          </a:p>
        </p:txBody>
      </p:sp>
      <p:pic>
        <p:nvPicPr>
          <p:cNvPr id="23" name="Graphic 22">
            <a:extLst>
              <a:ext uri="{FF2B5EF4-FFF2-40B4-BE49-F238E27FC236}">
                <a16:creationId xmlns:a16="http://schemas.microsoft.com/office/drawing/2014/main" id="{20772089-57EF-0449-9F36-EE30FF99AE9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094220" y="1658295"/>
            <a:ext cx="273655" cy="273655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074A8718-F545-6146-A1FC-D2087A4C34F3}"/>
              </a:ext>
            </a:extLst>
          </p:cNvPr>
          <p:cNvSpPr/>
          <p:nvPr/>
        </p:nvSpPr>
        <p:spPr>
          <a:xfrm>
            <a:off x="5693307" y="998863"/>
            <a:ext cx="3623327" cy="4630860"/>
          </a:xfrm>
          <a:prstGeom prst="rect">
            <a:avLst/>
          </a:prstGeom>
          <a:noFill/>
          <a:ln w="12700">
            <a:solidFill>
              <a:schemeClr val="accent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b</a:t>
            </a:r>
          </a:p>
        </p:txBody>
      </p:sp>
      <p:pic>
        <p:nvPicPr>
          <p:cNvPr id="26" name="Graphic 25">
            <a:extLst>
              <a:ext uri="{FF2B5EF4-FFF2-40B4-BE49-F238E27FC236}">
                <a16:creationId xmlns:a16="http://schemas.microsoft.com/office/drawing/2014/main" id="{4DE3E01F-4D3C-E449-9CA1-9CFDAA83572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775195" y="1673744"/>
            <a:ext cx="336570" cy="336570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F9288BB7-ABA6-D74E-B7A4-4F8A180A9894}"/>
              </a:ext>
            </a:extLst>
          </p:cNvPr>
          <p:cNvSpPr txBox="1"/>
          <p:nvPr/>
        </p:nvSpPr>
        <p:spPr>
          <a:xfrm>
            <a:off x="6369581" y="5118822"/>
            <a:ext cx="2006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10.0.2.0/24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3BCDDC0-58F8-9341-B603-E973DA573D75}"/>
              </a:ext>
            </a:extLst>
          </p:cNvPr>
          <p:cNvSpPr txBox="1"/>
          <p:nvPr/>
        </p:nvSpPr>
        <p:spPr>
          <a:xfrm>
            <a:off x="9787158" y="5118821"/>
            <a:ext cx="2006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10.0.3.0/24</a:t>
            </a:r>
          </a:p>
        </p:txBody>
      </p:sp>
      <p:pic>
        <p:nvPicPr>
          <p:cNvPr id="29" name="Graphic 28">
            <a:extLst>
              <a:ext uri="{FF2B5EF4-FFF2-40B4-BE49-F238E27FC236}">
                <a16:creationId xmlns:a16="http://schemas.microsoft.com/office/drawing/2014/main" id="{389B2457-6DF7-464D-B670-66D8A968198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946021" y="2931400"/>
            <a:ext cx="469900" cy="469900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6B638165-16FA-A646-A545-A7BD93A3AF6A}"/>
              </a:ext>
            </a:extLst>
          </p:cNvPr>
          <p:cNvSpPr txBox="1"/>
          <p:nvPr/>
        </p:nvSpPr>
        <p:spPr>
          <a:xfrm>
            <a:off x="2296436" y="3434799"/>
            <a:ext cx="17690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IRIS Mirror Node 1</a:t>
            </a:r>
          </a:p>
        </p:txBody>
      </p:sp>
      <p:pic>
        <p:nvPicPr>
          <p:cNvPr id="34" name="Graphic 33">
            <a:extLst>
              <a:ext uri="{FF2B5EF4-FFF2-40B4-BE49-F238E27FC236}">
                <a16:creationId xmlns:a16="http://schemas.microsoft.com/office/drawing/2014/main" id="{C2317F24-379F-7B41-8D6E-57B9FB7C39F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595386" y="2927970"/>
            <a:ext cx="469900" cy="469900"/>
          </a:xfrm>
          <a:prstGeom prst="rect">
            <a:avLst/>
          </a:prstGeom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id="{B899FD8E-A6C4-E642-921A-2266EB4B5F9D}"/>
              </a:ext>
            </a:extLst>
          </p:cNvPr>
          <p:cNvSpPr txBox="1"/>
          <p:nvPr/>
        </p:nvSpPr>
        <p:spPr>
          <a:xfrm>
            <a:off x="9945801" y="3403635"/>
            <a:ext cx="17690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Arbiter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CE2DBBD1-B6CC-9940-9A28-EF367C7B0860}"/>
              </a:ext>
            </a:extLst>
          </p:cNvPr>
          <p:cNvSpPr/>
          <p:nvPr/>
        </p:nvSpPr>
        <p:spPr>
          <a:xfrm>
            <a:off x="10180751" y="2195194"/>
            <a:ext cx="1239238" cy="1829501"/>
          </a:xfrm>
          <a:prstGeom prst="rect">
            <a:avLst/>
          </a:prstGeom>
          <a:noFill/>
          <a:ln w="12700">
            <a:solidFill>
              <a:srgbClr val="DF33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1" forceAA="0" compatLnSpc="1">
            <a:prstTxWarp prst="textNoShape">
              <a:avLst/>
            </a:prstTxWarp>
            <a:noAutofit/>
          </a:bodyPr>
          <a:lstStyle/>
          <a:p>
            <a:r>
              <a:rPr lang="en-US" sz="1200" dirty="0">
                <a:solidFill>
                  <a:srgbClr val="DF33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Security group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FBD3A62-1CB1-D540-9648-6FF44AC140C6}"/>
              </a:ext>
            </a:extLst>
          </p:cNvPr>
          <p:cNvSpPr txBox="1"/>
          <p:nvPr/>
        </p:nvSpPr>
        <p:spPr>
          <a:xfrm>
            <a:off x="4359075" y="1823450"/>
            <a:ext cx="1542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Network </a:t>
            </a:r>
            <a:b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Load Balancer</a:t>
            </a:r>
          </a:p>
        </p:txBody>
      </p:sp>
      <p:pic>
        <p:nvPicPr>
          <p:cNvPr id="42" name="Graphic 41">
            <a:extLst>
              <a:ext uri="{FF2B5EF4-FFF2-40B4-BE49-F238E27FC236}">
                <a16:creationId xmlns:a16="http://schemas.microsoft.com/office/drawing/2014/main" id="{4A3B6C94-990B-DD47-A37D-205F0864DC20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4924954" y="1354990"/>
            <a:ext cx="469900" cy="469900"/>
          </a:xfrm>
          <a:prstGeom prst="rect">
            <a:avLst/>
          </a:prstGeom>
        </p:spPr>
      </p:pic>
      <p:grpSp>
        <p:nvGrpSpPr>
          <p:cNvPr id="43" name="Group 42">
            <a:extLst>
              <a:ext uri="{FF2B5EF4-FFF2-40B4-BE49-F238E27FC236}">
                <a16:creationId xmlns:a16="http://schemas.microsoft.com/office/drawing/2014/main" id="{86CDABD4-7A88-A944-B5DC-8DC9D2D1FD44}"/>
              </a:ext>
            </a:extLst>
          </p:cNvPr>
          <p:cNvGrpSpPr/>
          <p:nvPr/>
        </p:nvGrpSpPr>
        <p:grpSpPr>
          <a:xfrm rot="5400000">
            <a:off x="4685471" y="315020"/>
            <a:ext cx="1107951" cy="4124811"/>
            <a:chOff x="2712341" y="1567527"/>
            <a:chExt cx="1450490" cy="331243"/>
          </a:xfrm>
        </p:grpSpPr>
        <p:sp>
          <p:nvSpPr>
            <p:cNvPr id="44" name="Freeform 43">
              <a:extLst>
                <a:ext uri="{FF2B5EF4-FFF2-40B4-BE49-F238E27FC236}">
                  <a16:creationId xmlns:a16="http://schemas.microsoft.com/office/drawing/2014/main" id="{0F4E15A1-BCA5-0C48-87FF-DA93CBFBEF25}"/>
                </a:ext>
              </a:extLst>
            </p:cNvPr>
            <p:cNvSpPr/>
            <p:nvPr/>
          </p:nvSpPr>
          <p:spPr>
            <a:xfrm rot="10800000">
              <a:off x="3247468" y="1567527"/>
              <a:ext cx="915363" cy="331243"/>
            </a:xfrm>
            <a:custGeom>
              <a:avLst/>
              <a:gdLst>
                <a:gd name="connsiteX0" fmla="*/ 0 w 622300"/>
                <a:gd name="connsiteY0" fmla="*/ 0 h 1574800"/>
                <a:gd name="connsiteX1" fmla="*/ 622300 w 622300"/>
                <a:gd name="connsiteY1" fmla="*/ 0 h 1574800"/>
                <a:gd name="connsiteX2" fmla="*/ 622300 w 622300"/>
                <a:gd name="connsiteY2" fmla="*/ 1574800 h 1574800"/>
                <a:gd name="connsiteX3" fmla="*/ 482600 w 622300"/>
                <a:gd name="connsiteY3" fmla="*/ 1574800 h 1574800"/>
                <a:gd name="connsiteX4" fmla="*/ 0 w 622300"/>
                <a:gd name="connsiteY4" fmla="*/ 1574800 h 157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22300" h="1574800">
                  <a:moveTo>
                    <a:pt x="0" y="0"/>
                  </a:moveTo>
                  <a:lnTo>
                    <a:pt x="622300" y="0"/>
                  </a:lnTo>
                  <a:lnTo>
                    <a:pt x="622300" y="1574800"/>
                  </a:lnTo>
                  <a:lnTo>
                    <a:pt x="482600" y="1574800"/>
                  </a:lnTo>
                  <a:lnTo>
                    <a:pt x="0" y="1574800"/>
                  </a:lnTo>
                </a:path>
              </a:pathLst>
            </a:custGeom>
            <a:noFill/>
            <a:ln w="12700">
              <a:solidFill>
                <a:schemeClr val="tx2"/>
              </a:solidFill>
              <a:headEnd type="arrow" w="med" len="sm"/>
              <a:tailEnd type="arrow" w="med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id="{986AA3D3-4428-9E4B-B75F-F517CB3B6B28}"/>
                </a:ext>
              </a:extLst>
            </p:cNvPr>
            <p:cNvCxnSpPr>
              <a:cxnSpLocks/>
              <a:stCxn id="39" idx="0"/>
            </p:cNvCxnSpPr>
            <p:nvPr/>
          </p:nvCxnSpPr>
          <p:spPr>
            <a:xfrm rot="16200000">
              <a:off x="2978326" y="1475936"/>
              <a:ext cx="0" cy="531969"/>
            </a:xfrm>
            <a:prstGeom prst="straightConnector1">
              <a:avLst/>
            </a:prstGeom>
            <a:ln w="12700">
              <a:solidFill>
                <a:srgbClr val="545B64"/>
              </a:solidFill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88493E5F-30A4-0F4B-896F-15373DD9E98D}"/>
              </a:ext>
            </a:extLst>
          </p:cNvPr>
          <p:cNvCxnSpPr>
            <a:cxnSpLocks/>
          </p:cNvCxnSpPr>
          <p:nvPr/>
        </p:nvCxnSpPr>
        <p:spPr>
          <a:xfrm>
            <a:off x="3484293" y="3166344"/>
            <a:ext cx="3550580" cy="0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2193DCE8-ACE4-A34B-94CA-69350F2AEB66}"/>
              </a:ext>
            </a:extLst>
          </p:cNvPr>
          <p:cNvCxnSpPr>
            <a:cxnSpLocks/>
          </p:cNvCxnSpPr>
          <p:nvPr/>
        </p:nvCxnSpPr>
        <p:spPr>
          <a:xfrm>
            <a:off x="7554061" y="3275789"/>
            <a:ext cx="3041325" cy="0"/>
          </a:xfrm>
          <a:prstGeom prst="straightConnector1">
            <a:avLst/>
          </a:prstGeom>
          <a:ln w="12700">
            <a:solidFill>
              <a:srgbClr val="545B64"/>
            </a:solidFill>
            <a:prstDash val="sysDot"/>
            <a:headEnd type="arrow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DC2841E4-793C-4543-AF00-8B5BCBE4383A}"/>
              </a:ext>
            </a:extLst>
          </p:cNvPr>
          <p:cNvCxnSpPr>
            <a:cxnSpLocks/>
          </p:cNvCxnSpPr>
          <p:nvPr/>
        </p:nvCxnSpPr>
        <p:spPr>
          <a:xfrm>
            <a:off x="233881" y="6641337"/>
            <a:ext cx="593809" cy="0"/>
          </a:xfrm>
          <a:prstGeom prst="straightConnector1">
            <a:avLst/>
          </a:prstGeom>
          <a:ln w="12700">
            <a:solidFill>
              <a:srgbClr val="545B64"/>
            </a:solidFill>
            <a:prstDash val="sysDot"/>
            <a:headEnd type="arrow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CD1A311-690C-0B4E-9828-3026E83556E9}"/>
              </a:ext>
            </a:extLst>
          </p:cNvPr>
          <p:cNvCxnSpPr>
            <a:cxnSpLocks/>
          </p:cNvCxnSpPr>
          <p:nvPr/>
        </p:nvCxnSpPr>
        <p:spPr>
          <a:xfrm>
            <a:off x="233881" y="6463965"/>
            <a:ext cx="593809" cy="0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2AE969AF-346F-FE4A-A4AC-F2D2E9D0FBD2}"/>
              </a:ext>
            </a:extLst>
          </p:cNvPr>
          <p:cNvSpPr txBox="1"/>
          <p:nvPr/>
        </p:nvSpPr>
        <p:spPr>
          <a:xfrm>
            <a:off x="773554" y="6325627"/>
            <a:ext cx="17690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Mirror data traffic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E02A861B-E56A-5242-875D-B010EC62EFC7}"/>
              </a:ext>
            </a:extLst>
          </p:cNvPr>
          <p:cNvSpPr txBox="1"/>
          <p:nvPr/>
        </p:nvSpPr>
        <p:spPr>
          <a:xfrm>
            <a:off x="769793" y="6516690"/>
            <a:ext cx="17690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Mirror health check</a:t>
            </a:r>
          </a:p>
        </p:txBody>
      </p:sp>
      <p:pic>
        <p:nvPicPr>
          <p:cNvPr id="56" name="Graphic 55">
            <a:extLst>
              <a:ext uri="{FF2B5EF4-FFF2-40B4-BE49-F238E27FC236}">
                <a16:creationId xmlns:a16="http://schemas.microsoft.com/office/drawing/2014/main" id="{0433DF9C-1C58-2F47-B3C2-42549232CCA7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=""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1214899" y="5644091"/>
            <a:ext cx="329108" cy="329108"/>
          </a:xfrm>
          <a:prstGeom prst="rect">
            <a:avLst/>
          </a:prstGeom>
        </p:spPr>
      </p:pic>
      <p:sp>
        <p:nvSpPr>
          <p:cNvPr id="57" name="TextBox 56">
            <a:extLst>
              <a:ext uri="{FF2B5EF4-FFF2-40B4-BE49-F238E27FC236}">
                <a16:creationId xmlns:a16="http://schemas.microsoft.com/office/drawing/2014/main" id="{EAF3648D-21FF-0642-AE06-6210F84D4CB3}"/>
              </a:ext>
            </a:extLst>
          </p:cNvPr>
          <p:cNvSpPr txBox="1"/>
          <p:nvPr/>
        </p:nvSpPr>
        <p:spPr>
          <a:xfrm>
            <a:off x="1025790" y="5942978"/>
            <a:ext cx="6998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S3 Bucket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AC084E5-B087-0F4A-891C-82527471D27E}"/>
              </a:ext>
            </a:extLst>
          </p:cNvPr>
          <p:cNvSpPr txBox="1"/>
          <p:nvPr/>
        </p:nvSpPr>
        <p:spPr>
          <a:xfrm>
            <a:off x="1632169" y="5955346"/>
            <a:ext cx="106042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AWS CloudTrail</a:t>
            </a:r>
          </a:p>
        </p:txBody>
      </p:sp>
      <p:pic>
        <p:nvPicPr>
          <p:cNvPr id="63" name="Graphic 62">
            <a:extLst>
              <a:ext uri="{FF2B5EF4-FFF2-40B4-BE49-F238E27FC236}">
                <a16:creationId xmlns:a16="http://schemas.microsoft.com/office/drawing/2014/main" id="{C24E8B7E-1BBB-7149-B195-6C7F811F830D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=""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2032977" y="5663222"/>
            <a:ext cx="321342" cy="321342"/>
          </a:xfrm>
          <a:prstGeom prst="rect">
            <a:avLst/>
          </a:prstGeom>
        </p:spPr>
      </p:pic>
      <p:sp>
        <p:nvSpPr>
          <p:cNvPr id="67" name="TextBox 66">
            <a:extLst>
              <a:ext uri="{FF2B5EF4-FFF2-40B4-BE49-F238E27FC236}">
                <a16:creationId xmlns:a16="http://schemas.microsoft.com/office/drawing/2014/main" id="{195F0342-315F-9844-837E-C57134C90A16}"/>
              </a:ext>
            </a:extLst>
          </p:cNvPr>
          <p:cNvSpPr txBox="1"/>
          <p:nvPr/>
        </p:nvSpPr>
        <p:spPr>
          <a:xfrm>
            <a:off x="2442481" y="5970734"/>
            <a:ext cx="11679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Amazon CloudWatch</a:t>
            </a:r>
          </a:p>
        </p:txBody>
      </p:sp>
      <p:pic>
        <p:nvPicPr>
          <p:cNvPr id="68" name="Graphic 67">
            <a:extLst>
              <a:ext uri="{FF2B5EF4-FFF2-40B4-BE49-F238E27FC236}">
                <a16:creationId xmlns:a16="http://schemas.microsoft.com/office/drawing/2014/main" id="{F70C1323-A8DE-7048-9F5B-888EB4707BCB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=""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2880595" y="5645111"/>
            <a:ext cx="360861" cy="360861"/>
          </a:xfrm>
          <a:prstGeom prst="rect">
            <a:avLst/>
          </a:prstGeom>
        </p:spPr>
      </p:pic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5A9D33BB-F7AF-C044-9BA5-6F98953C5C41}"/>
              </a:ext>
            </a:extLst>
          </p:cNvPr>
          <p:cNvCxnSpPr/>
          <p:nvPr/>
        </p:nvCxnSpPr>
        <p:spPr>
          <a:xfrm flipV="1">
            <a:off x="147648" y="247339"/>
            <a:ext cx="11272341" cy="6490740"/>
          </a:xfrm>
          <a:prstGeom prst="straightConnector1">
            <a:avLst/>
          </a:prstGeom>
          <a:ln w="12700">
            <a:solidFill>
              <a:schemeClr val="tx2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5A9D33BB-F7AF-C044-9BA5-6F98953C5C41}"/>
              </a:ext>
            </a:extLst>
          </p:cNvPr>
          <p:cNvCxnSpPr/>
          <p:nvPr/>
        </p:nvCxnSpPr>
        <p:spPr>
          <a:xfrm flipH="1" flipV="1">
            <a:off x="233882" y="399739"/>
            <a:ext cx="11820179" cy="6116951"/>
          </a:xfrm>
          <a:prstGeom prst="straightConnector1">
            <a:avLst/>
          </a:prstGeom>
          <a:ln w="12700">
            <a:solidFill>
              <a:schemeClr val="tx2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>
            <a:extLst>
              <a:ext uri="{FF2B5EF4-FFF2-40B4-BE49-F238E27FC236}">
                <a16:creationId xmlns:a16="http://schemas.microsoft.com/office/drawing/2014/main" id="{3801DBBB-7205-B74C-A173-6D5401D93A49}"/>
              </a:ext>
            </a:extLst>
          </p:cNvPr>
          <p:cNvSpPr txBox="1"/>
          <p:nvPr/>
        </p:nvSpPr>
        <p:spPr>
          <a:xfrm>
            <a:off x="3241455" y="242944"/>
            <a:ext cx="59338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we need a diagram like this (private subnets only), model it on the main diagram.</a:t>
            </a:r>
            <a:endParaRPr lang="en-US" sz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3785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233</Words>
  <Application>Microsoft Office PowerPoint</Application>
  <PresentationFormat>Widescreen</PresentationFormat>
  <Paragraphs>92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Amazon Ember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Marcia Johnston</cp:lastModifiedBy>
  <cp:revision>34</cp:revision>
  <dcterms:created xsi:type="dcterms:W3CDTF">2020-01-23T18:33:39Z</dcterms:created>
  <dcterms:modified xsi:type="dcterms:W3CDTF">2021-02-01T20:57:26Z</dcterms:modified>
</cp:coreProperties>
</file>