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753600" cy="5486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95" d="100"/>
          <a:sy n="95" d="100"/>
        </p:scale>
        <p:origin x="96" y="954"/>
      </p:cViewPr>
      <p:guideLst>
        <p:guide orient="horz" pos="1728"/>
        <p:guide pos="3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7cbfb3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7cbfb3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7cbfb3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7cbfb3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404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32489" y="794213"/>
            <a:ext cx="9088640" cy="21894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32480" y="3023067"/>
            <a:ext cx="9088640" cy="845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32480" y="1179867"/>
            <a:ext cx="9088640" cy="20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32480" y="3362373"/>
            <a:ext cx="9088640" cy="13875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17" lvl="0" indent="-342913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35" lvl="1" indent="-317512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52" lvl="2" indent="-317512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70" lvl="3" indent="-317512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87" lvl="4" indent="-317512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305" lvl="5" indent="-317512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523" lvl="6" indent="-317512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741" lvl="7" indent="-317512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958" lvl="8" indent="-317512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32480" y="2294240"/>
            <a:ext cx="9088640" cy="8979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32480" y="474693"/>
            <a:ext cx="9088640" cy="6108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32480" y="1229307"/>
            <a:ext cx="9088640" cy="36441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17" lvl="0" indent="-342913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35" lvl="1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52" lvl="2" indent="-31751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70" lvl="3" indent="-31751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87" lvl="4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305" lvl="5" indent="-31751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523" lvl="6" indent="-31751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741" lvl="7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958" lvl="8" indent="-31751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32480" y="474693"/>
            <a:ext cx="9088640" cy="6108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32480" y="1229307"/>
            <a:ext cx="4266560" cy="36441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17" lvl="0" indent="-31751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35" lvl="1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52" lvl="2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70" lvl="3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87" lvl="4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305" lvl="5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523" lvl="6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741" lvl="7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958" lvl="8" indent="-304812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154560" y="1229307"/>
            <a:ext cx="4266560" cy="36441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17" lvl="0" indent="-31751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35" lvl="1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52" lvl="2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70" lvl="3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87" lvl="4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305" lvl="5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523" lvl="6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741" lvl="7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958" lvl="8" indent="-304812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32480" y="474693"/>
            <a:ext cx="9088640" cy="6108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32480" y="592641"/>
            <a:ext cx="2995200" cy="806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32480" y="1482240"/>
            <a:ext cx="2995200" cy="3391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17" lvl="0" indent="-30481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35" lvl="1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52" lvl="2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70" lvl="3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87" lvl="4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305" lvl="5" indent="-304812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523" lvl="6" indent="-304812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741" lvl="7" indent="-304812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958" lvl="8" indent="-304812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22933" y="480160"/>
            <a:ext cx="6792320" cy="4363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876800" y="-132"/>
            <a:ext cx="4876800" cy="5486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83200" y="1315388"/>
            <a:ext cx="4314880" cy="15811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83200" y="2989947"/>
            <a:ext cx="4314880" cy="13174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268800" y="772347"/>
            <a:ext cx="4092800" cy="39414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17" lvl="0" indent="-342913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35" lvl="1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52" lvl="2" indent="-31751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70" lvl="3" indent="-31751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87" lvl="4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305" lvl="5" indent="-31751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523" lvl="6" indent="-31751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741" lvl="7" indent="-31751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958" lvl="8" indent="-31751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32480" y="4512614"/>
            <a:ext cx="6398720" cy="6454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17" lvl="0" indent="-22860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32480" y="474693"/>
            <a:ext cx="9088640" cy="61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32480" y="1229307"/>
            <a:ext cx="9088640" cy="36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037289" y="4974099"/>
            <a:ext cx="585280" cy="41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/>
        </p:nvSpPr>
        <p:spPr>
          <a:xfrm>
            <a:off x="1964887" y="1928437"/>
            <a:ext cx="12873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/>
              <a:t>EventBridge rule</a:t>
            </a:r>
            <a:endParaRPr sz="1200" dirty="0"/>
          </a:p>
        </p:txBody>
      </p:sp>
      <p:sp>
        <p:nvSpPr>
          <p:cNvPr id="69" name="Google Shape;69;p13"/>
          <p:cNvSpPr txBox="1"/>
          <p:nvPr/>
        </p:nvSpPr>
        <p:spPr>
          <a:xfrm>
            <a:off x="2815965" y="1272389"/>
            <a:ext cx="1043390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200" dirty="0" smtClean="0"/>
              <a:t>Pass instance ID</a:t>
            </a:r>
            <a:endParaRPr sz="1200" dirty="0"/>
          </a:p>
        </p:txBody>
      </p:sp>
      <p:sp>
        <p:nvSpPr>
          <p:cNvPr id="70" name="Google Shape;70;p13"/>
          <p:cNvSpPr txBox="1"/>
          <p:nvPr/>
        </p:nvSpPr>
        <p:spPr>
          <a:xfrm>
            <a:off x="4534000" y="1252858"/>
            <a:ext cx="1022999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 smtClean="0"/>
              <a:t>Match instance tag</a:t>
            </a:r>
            <a:endParaRPr sz="1200" dirty="0"/>
          </a:p>
        </p:txBody>
      </p:sp>
      <p:sp>
        <p:nvSpPr>
          <p:cNvPr id="71" name="Google Shape;71;p13"/>
          <p:cNvSpPr txBox="1"/>
          <p:nvPr/>
        </p:nvSpPr>
        <p:spPr>
          <a:xfrm>
            <a:off x="3385054" y="1934518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 smtClean="0"/>
              <a:t>Systems </a:t>
            </a:r>
            <a:r>
              <a:rPr lang="en" sz="1200" dirty="0"/>
              <a:t>Manager Automation runbook</a:t>
            </a:r>
            <a:endParaRPr sz="1200" dirty="0"/>
          </a:p>
        </p:txBody>
      </p:sp>
      <p:sp>
        <p:nvSpPr>
          <p:cNvPr id="72" name="Google Shape;72;p13"/>
          <p:cNvSpPr txBox="1"/>
          <p:nvPr/>
        </p:nvSpPr>
        <p:spPr>
          <a:xfrm>
            <a:off x="5172995" y="1904199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/>
              <a:t>Systems Manager Command document</a:t>
            </a:r>
            <a:endParaRPr sz="1200" dirty="0"/>
          </a:p>
        </p:txBody>
      </p:sp>
      <p:sp>
        <p:nvSpPr>
          <p:cNvPr id="75" name="Google Shape;75;p13"/>
          <p:cNvSpPr txBox="1"/>
          <p:nvPr/>
        </p:nvSpPr>
        <p:spPr>
          <a:xfrm>
            <a:off x="501937" y="1743517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/>
              <a:t>Systems Manager </a:t>
            </a:r>
            <a:r>
              <a:rPr lang="en" sz="1200" dirty="0" smtClean="0"/>
              <a:t>Automation execution IAM role</a:t>
            </a:r>
            <a:endParaRPr sz="1200" dirty="0"/>
          </a:p>
        </p:txBody>
      </p:sp>
      <p:sp>
        <p:nvSpPr>
          <p:cNvPr id="76" name="Google Shape;76;p13"/>
          <p:cNvSpPr txBox="1"/>
          <p:nvPr/>
        </p:nvSpPr>
        <p:spPr>
          <a:xfrm>
            <a:off x="489671" y="832933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/>
              <a:t>EC2 instance profile with IAM role</a:t>
            </a:r>
            <a:endParaRPr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2A68E2-E119-0442-ACC0-CF32E7DDD00A}"/>
              </a:ext>
            </a:extLst>
          </p:cNvPr>
          <p:cNvSpPr/>
          <p:nvPr/>
        </p:nvSpPr>
        <p:spPr>
          <a:xfrm>
            <a:off x="429938" y="125607"/>
            <a:ext cx="8034612" cy="3925693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26" name="Graphic 29">
            <a:extLst>
              <a:ext uri="{FF2B5EF4-FFF2-40B4-BE49-F238E27FC236}">
                <a16:creationId xmlns:a16="http://schemas.microsoft.com/office/drawing/2014/main" id="{9980ED4F-0423-8343-A2EE-BAC3A988A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37" y="13059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47" y="152648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297526" y="2910805"/>
            <a:ext cx="2279650" cy="1029825"/>
            <a:chOff x="2980670" y="2957211"/>
            <a:chExt cx="2279650" cy="1029825"/>
          </a:xfrm>
        </p:grpSpPr>
        <p:pic>
          <p:nvPicPr>
            <p:cNvPr id="30" name="Graphic 19">
              <a:extLst>
                <a:ext uri="{FF2B5EF4-FFF2-40B4-BE49-F238E27FC236}">
                  <a16:creationId xmlns:a16="http://schemas.microsoft.com/office/drawing/2014/main" id="{ED9F78BE-213C-3D47-A534-0B86E7211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2800" y="2957211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Box 12">
              <a:extLst>
                <a:ext uri="{FF2B5EF4-FFF2-40B4-BE49-F238E27FC236}">
                  <a16:creationId xmlns:a16="http://schemas.microsoft.com/office/drawing/2014/main" id="{E6D95FBB-6754-2D45-B10F-73837D3E1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0670" y="3710037"/>
              <a:ext cx="22796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IAM</a:t>
              </a:r>
            </a:p>
          </p:txBody>
        </p:sp>
      </p:grpSp>
      <p:pic>
        <p:nvPicPr>
          <p:cNvPr id="32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88" y="146224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88" y="53768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759829" y="2909075"/>
            <a:ext cx="2292350" cy="1023074"/>
            <a:chOff x="6307362" y="2953023"/>
            <a:chExt cx="2292350" cy="1023074"/>
          </a:xfrm>
        </p:grpSpPr>
        <p:pic>
          <p:nvPicPr>
            <p:cNvPr id="34" name="Graphic 15">
              <a:extLst>
                <a:ext uri="{FF2B5EF4-FFF2-40B4-BE49-F238E27FC236}">
                  <a16:creationId xmlns:a16="http://schemas.microsoft.com/office/drawing/2014/main" id="{3A010F8A-DF9B-CA43-8D41-3A122544E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07" y="2953023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11">
              <a:extLst>
                <a:ext uri="{FF2B5EF4-FFF2-40B4-BE49-F238E27FC236}">
                  <a16:creationId xmlns:a16="http://schemas.microsoft.com/office/drawing/2014/main" id="{EE7EF599-CC93-1843-94CE-F010641A8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7362" y="3699098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Systems Manager</a:t>
              </a:r>
            </a:p>
          </p:txBody>
        </p:sp>
      </p:grpSp>
      <p:pic>
        <p:nvPicPr>
          <p:cNvPr id="38" name="Graphic 13">
            <a:extLst>
              <a:ext uri="{FF2B5EF4-FFF2-40B4-BE49-F238E27FC236}">
                <a16:creationId xmlns:a16="http://schemas.microsoft.com/office/drawing/2014/main" id="{AD4B78F2-F7A2-7C4B-8F38-A68AF29B2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385" y="151393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Graphic 13">
            <a:extLst>
              <a:ext uri="{FF2B5EF4-FFF2-40B4-BE49-F238E27FC236}">
                <a16:creationId xmlns:a16="http://schemas.microsoft.com/office/drawing/2014/main" id="{AD4B78F2-F7A2-7C4B-8F38-A68AF29B2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902" y="15264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2834433" y="2910805"/>
            <a:ext cx="2292350" cy="1021535"/>
            <a:chOff x="4613551" y="2958177"/>
            <a:chExt cx="2292350" cy="1021535"/>
          </a:xfrm>
        </p:grpSpPr>
        <p:pic>
          <p:nvPicPr>
            <p:cNvPr id="40" name="Graphic 19">
              <a:extLst>
                <a:ext uri="{FF2B5EF4-FFF2-40B4-BE49-F238E27FC236}">
                  <a16:creationId xmlns:a16="http://schemas.microsoft.com/office/drawing/2014/main" id="{820E96C4-59EB-2648-98B1-156ACC2C90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5026" y="295817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11">
              <a:extLst>
                <a:ext uri="{FF2B5EF4-FFF2-40B4-BE49-F238E27FC236}">
                  <a16:creationId xmlns:a16="http://schemas.microsoft.com/office/drawing/2014/main" id="{C9BB1F7E-248D-424E-8B74-0C0C9C2B1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3551" y="3702713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EventBridge</a:t>
              </a:r>
            </a:p>
          </p:txBody>
        </p:sp>
      </p:grpSp>
      <p:pic>
        <p:nvPicPr>
          <p:cNvPr id="42" name="Graphic 24">
            <a:extLst>
              <a:ext uri="{FF2B5EF4-FFF2-40B4-BE49-F238E27FC236}">
                <a16:creationId xmlns:a16="http://schemas.microsoft.com/office/drawing/2014/main" id="{26311446-AD69-F040-8F34-BD39FE42F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593" y="151478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89" y="291458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11">
            <a:extLst>
              <a:ext uri="{FF2B5EF4-FFF2-40B4-BE49-F238E27FC236}">
                <a16:creationId xmlns:a16="http://schemas.microsoft.com/office/drawing/2014/main" id="{BBEC601B-D650-7947-9D7F-6579E2990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114" y="3658548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061639" y="317500"/>
            <a:ext cx="5920312" cy="2443630"/>
            <a:chOff x="2061639" y="317500"/>
            <a:chExt cx="5766668" cy="244363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3251CF1-A0FB-FA48-A582-2429B446E843}"/>
                </a:ext>
              </a:extLst>
            </p:cNvPr>
            <p:cNvSpPr/>
            <p:nvPr/>
          </p:nvSpPr>
          <p:spPr>
            <a:xfrm>
              <a:off x="2061640" y="317500"/>
              <a:ext cx="5766667" cy="2443630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0" tIns="91440"/>
            <a:lstStyle/>
            <a:p>
              <a:pPr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Region</a:t>
              </a:r>
            </a:p>
          </p:txBody>
        </p:sp>
        <p:pic>
          <p:nvPicPr>
            <p:cNvPr id="51" name="Graphic 25">
              <a:extLst>
                <a:ext uri="{FF2B5EF4-FFF2-40B4-BE49-F238E27FC236}">
                  <a16:creationId xmlns:a16="http://schemas.microsoft.com/office/drawing/2014/main" id="{CE186AD3-07FF-D742-892C-DBD6C999A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1639" y="317500"/>
              <a:ext cx="3302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3FACFBA-87F3-0149-9ED7-C697934D0F0A}"/>
              </a:ext>
            </a:extLst>
          </p:cNvPr>
          <p:cNvCxnSpPr/>
          <p:nvPr/>
        </p:nvCxnSpPr>
        <p:spPr>
          <a:xfrm flipV="1">
            <a:off x="4158380" y="942902"/>
            <a:ext cx="0" cy="519345"/>
          </a:xfrm>
          <a:prstGeom prst="straightConnector1">
            <a:avLst/>
          </a:prstGeom>
          <a:ln w="12700">
            <a:solidFill>
              <a:schemeClr val="bg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2815965" y="1758354"/>
            <a:ext cx="109665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4440002" y="1755085"/>
            <a:ext cx="127098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Graphic 9">
            <a:extLst>
              <a:ext uri="{FF2B5EF4-FFF2-40B4-BE49-F238E27FC236}">
                <a16:creationId xmlns:a16="http://schemas.microsoft.com/office/drawing/2014/main" id="{DE438619-8ED1-FA4D-A05B-693B39E81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533" y="380962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TextBox 6">
            <a:extLst>
              <a:ext uri="{FF2B5EF4-FFF2-40B4-BE49-F238E27FC236}">
                <a16:creationId xmlns:a16="http://schemas.microsoft.com/office/drawing/2014/main" id="{36FEB6A7-BBBF-BF4E-B09F-F70950BA7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858" y="699270"/>
            <a:ext cx="19472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New Relic license key</a:t>
            </a:r>
          </a:p>
        </p:txBody>
      </p:sp>
      <p:sp>
        <p:nvSpPr>
          <p:cNvPr id="80" name="Google Shape;72;p13"/>
          <p:cNvSpPr txBox="1"/>
          <p:nvPr/>
        </p:nvSpPr>
        <p:spPr>
          <a:xfrm>
            <a:off x="6656947" y="1937150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/>
              <a:t>EC2 instance</a:t>
            </a:r>
            <a:endParaRPr sz="1200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6198585" y="1755085"/>
            <a:ext cx="93881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Google Shape;70;p13"/>
          <p:cNvSpPr txBox="1"/>
          <p:nvPr/>
        </p:nvSpPr>
        <p:spPr>
          <a:xfrm>
            <a:off x="6123572" y="1420960"/>
            <a:ext cx="1022999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200" dirty="0" smtClean="0"/>
              <a:t>Install agent</a:t>
            </a:r>
            <a:endParaRPr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2057400" y="971776"/>
            <a:ext cx="4819500" cy="33717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5753" y="1400016"/>
            <a:ext cx="885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33828" y="2847978"/>
            <a:ext cx="885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95766" y="2847978"/>
            <a:ext cx="885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91053" y="2847978"/>
            <a:ext cx="885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19152" y="2924177"/>
            <a:ext cx="8858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057401" y="971776"/>
            <a:ext cx="562200" cy="5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19152" y="1762127"/>
            <a:ext cx="885825" cy="885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3"/>
          <p:cNvCxnSpPr>
            <a:stCxn id="57" idx="3"/>
            <a:endCxn id="58" idx="1"/>
          </p:cNvCxnSpPr>
          <p:nvPr/>
        </p:nvCxnSpPr>
        <p:spPr>
          <a:xfrm>
            <a:off x="3419650" y="3290888"/>
            <a:ext cx="676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65;p13"/>
          <p:cNvCxnSpPr>
            <a:stCxn id="58" idx="3"/>
            <a:endCxn id="59" idx="1"/>
          </p:cNvCxnSpPr>
          <p:nvPr/>
        </p:nvCxnSpPr>
        <p:spPr>
          <a:xfrm>
            <a:off x="4981588" y="3290888"/>
            <a:ext cx="609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" name="Google Shape;66;p13"/>
          <p:cNvCxnSpPr>
            <a:stCxn id="58" idx="0"/>
            <a:endCxn id="56" idx="2"/>
          </p:cNvCxnSpPr>
          <p:nvPr/>
        </p:nvCxnSpPr>
        <p:spPr>
          <a:xfrm rot="10800000">
            <a:off x="4538675" y="2285776"/>
            <a:ext cx="0" cy="562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67" name="Google Shape;67;p13"/>
          <p:cNvSpPr txBox="1"/>
          <p:nvPr/>
        </p:nvSpPr>
        <p:spPr>
          <a:xfrm>
            <a:off x="3633863" y="1076325"/>
            <a:ext cx="1809600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NR License Key Secret</a:t>
            </a:r>
            <a:endParaRPr sz="1000"/>
          </a:p>
        </p:txBody>
      </p:sp>
      <p:sp>
        <p:nvSpPr>
          <p:cNvPr id="68" name="Google Shape;68;p13"/>
          <p:cNvSpPr txBox="1"/>
          <p:nvPr/>
        </p:nvSpPr>
        <p:spPr>
          <a:xfrm>
            <a:off x="2333075" y="3796100"/>
            <a:ext cx="1287300" cy="3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EventBridge Rule</a:t>
            </a:r>
            <a:br>
              <a:rPr lang="en" sz="1000"/>
            </a:br>
            <a:r>
              <a:rPr lang="en" sz="1000"/>
              <a:t> EC2 State Change</a:t>
            </a:r>
            <a:endParaRPr sz="1000"/>
          </a:p>
        </p:txBody>
      </p:sp>
      <p:sp>
        <p:nvSpPr>
          <p:cNvPr id="69" name="Google Shape;69;p13"/>
          <p:cNvSpPr txBox="1"/>
          <p:nvPr/>
        </p:nvSpPr>
        <p:spPr>
          <a:xfrm>
            <a:off x="3258249" y="2996825"/>
            <a:ext cx="999000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 dirty="0"/>
              <a:t>InstanceId</a:t>
            </a:r>
            <a:endParaRPr sz="1000" dirty="0"/>
          </a:p>
        </p:txBody>
      </p:sp>
      <p:sp>
        <p:nvSpPr>
          <p:cNvPr id="70" name="Google Shape;70;p13"/>
          <p:cNvSpPr txBox="1"/>
          <p:nvPr/>
        </p:nvSpPr>
        <p:spPr>
          <a:xfrm>
            <a:off x="4876800" y="2847975"/>
            <a:ext cx="786900" cy="1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Instance </a:t>
            </a:r>
            <a:br>
              <a:rPr lang="en" sz="1000"/>
            </a:br>
            <a:r>
              <a:rPr lang="en" sz="1000"/>
              <a:t>tag match</a:t>
            </a:r>
            <a:endParaRPr sz="1000"/>
          </a:p>
        </p:txBody>
      </p:sp>
      <p:sp>
        <p:nvSpPr>
          <p:cNvPr id="71" name="Google Shape;71;p13"/>
          <p:cNvSpPr txBox="1"/>
          <p:nvPr/>
        </p:nvSpPr>
        <p:spPr>
          <a:xfrm>
            <a:off x="3765750" y="3810000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NR SSM Automation Document</a:t>
            </a:r>
            <a:endParaRPr sz="1000"/>
          </a:p>
        </p:txBody>
      </p:sp>
      <p:sp>
        <p:nvSpPr>
          <p:cNvPr id="72" name="Google Shape;72;p13"/>
          <p:cNvSpPr txBox="1"/>
          <p:nvPr/>
        </p:nvSpPr>
        <p:spPr>
          <a:xfrm>
            <a:off x="5261025" y="3810000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*NR SSM Command Document</a:t>
            </a:r>
            <a:endParaRPr sz="1000"/>
          </a:p>
        </p:txBody>
      </p:sp>
      <p:sp>
        <p:nvSpPr>
          <p:cNvPr id="73" name="Google Shape;73;p13"/>
          <p:cNvSpPr txBox="1"/>
          <p:nvPr/>
        </p:nvSpPr>
        <p:spPr>
          <a:xfrm>
            <a:off x="2057399" y="4389825"/>
            <a:ext cx="48195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800"/>
              <a:t>*NR SSM Command document is public, and is not deployed, </a:t>
            </a:r>
            <a:br>
              <a:rPr lang="en" sz="800"/>
            </a:br>
            <a:r>
              <a:rPr lang="en" sz="800"/>
              <a:t>so it can be shared with all customers</a:t>
            </a:r>
            <a:endParaRPr sz="800"/>
          </a:p>
        </p:txBody>
      </p:sp>
      <p:sp>
        <p:nvSpPr>
          <p:cNvPr id="74" name="Google Shape;74;p13"/>
          <p:cNvSpPr txBox="1"/>
          <p:nvPr/>
        </p:nvSpPr>
        <p:spPr>
          <a:xfrm>
            <a:off x="2654877" y="1076325"/>
            <a:ext cx="6096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>
                <a:solidFill>
                  <a:srgbClr val="0B5394"/>
                </a:solidFill>
              </a:rPr>
              <a:t>Region</a:t>
            </a:r>
            <a:endParaRPr sz="1000">
              <a:solidFill>
                <a:srgbClr val="0B5394"/>
              </a:solid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511512" y="2462775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NR SSM Automation Execution Role</a:t>
            </a:r>
            <a:endParaRPr sz="1000"/>
          </a:p>
        </p:txBody>
      </p:sp>
      <p:sp>
        <p:nvSpPr>
          <p:cNvPr id="76" name="Google Shape;76;p13"/>
          <p:cNvSpPr txBox="1"/>
          <p:nvPr/>
        </p:nvSpPr>
        <p:spPr>
          <a:xfrm>
            <a:off x="511512" y="3601800"/>
            <a:ext cx="1545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000"/>
              <a:t>NR SSM Instance Profile</a:t>
            </a:r>
            <a:endParaRPr sz="10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2A68E2-E119-0442-ACC0-CF32E7DDD00A}"/>
              </a:ext>
            </a:extLst>
          </p:cNvPr>
          <p:cNvSpPr/>
          <p:nvPr/>
        </p:nvSpPr>
        <p:spPr>
          <a:xfrm>
            <a:off x="613084" y="583634"/>
            <a:ext cx="6406026" cy="4238195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26" name="Graphic 29">
            <a:extLst>
              <a:ext uri="{FF2B5EF4-FFF2-40B4-BE49-F238E27FC236}">
                <a16:creationId xmlns:a16="http://schemas.microsoft.com/office/drawing/2014/main" id="{9980ED4F-0423-8343-A2EE-BAC3A988A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84" y="58519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7392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10259</TotalTime>
  <Words>108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Amazon Ember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O'neal, Anna</dc:creator>
  <cp:lastModifiedBy>O'Neal, Anna</cp:lastModifiedBy>
  <cp:revision>27</cp:revision>
  <dcterms:modified xsi:type="dcterms:W3CDTF">2021-02-22T20:08:46Z</dcterms:modified>
</cp:coreProperties>
</file>