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147307943" r:id="rId2"/>
    <p:sldId id="9920" r:id="rId3"/>
    <p:sldId id="2147307946" r:id="rId4"/>
  </p:sldIdLst>
  <p:sldSz cx="12192000" cy="6858000"/>
  <p:notesSz cx="6858000" cy="9144000"/>
  <p:embeddedFontLst>
    <p:embeddedFont>
      <p:font typeface="Amazon Ember" panose="020B0603020204020204" pitchFamily="34" charset="0"/>
      <p:regular r:id="rId7"/>
      <p:bold r:id="rId8"/>
      <p:italic r:id="rId9"/>
      <p:boldItalic r:id="rId10"/>
    </p:embeddedFont>
    <p:embeddedFont>
      <p:font typeface="Amazon Ember Display" panose="020F0603020204020204" pitchFamily="34" charset="0"/>
      <p:regular r:id="rId11"/>
      <p:bold r:id="rId12"/>
      <p:italic r:id="rId13"/>
      <p:boldItalic r:id="rId14"/>
    </p:embeddedFont>
    <p:embeddedFont>
      <p:font typeface="Amazon Ember Heavy" panose="020B0803020204020204" pitchFamily="34" charset="0"/>
      <p:bold r:id="rId15"/>
      <p:boldItalic r:id="rId16"/>
    </p:embeddedFont>
    <p:embeddedFont>
      <p:font typeface="Amazon Ember Mono" panose="020B0509020204020204" pitchFamily="49" charset="0"/>
      <p:regular r:id="rId17"/>
      <p:bold r:id="rId18"/>
    </p:embeddedFont>
    <p:embeddedFont>
      <p:font typeface="Lucida Console" panose="020B0609040504020204" pitchFamily="49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25896864-DF69-40F5-8CB7-E9E220E900ED}">
          <p14:sldIdLst>
            <p14:sldId id="2147307943"/>
            <p14:sldId id="9920"/>
            <p14:sldId id="21473079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019"/>
    <a:srgbClr val="1E0022"/>
    <a:srgbClr val="170022"/>
    <a:srgbClr val="210030"/>
    <a:srgbClr val="080030"/>
    <a:srgbClr val="FF4789"/>
    <a:srgbClr val="FF50D6"/>
    <a:srgbClr val="31C8FF"/>
    <a:srgbClr val="FFFFFF"/>
    <a:srgbClr val="5DA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02" autoAdjust="0"/>
    <p:restoredTop sz="93883" autoAdjust="0"/>
  </p:normalViewPr>
  <p:slideViewPr>
    <p:cSldViewPr snapToGrid="0">
      <p:cViewPr varScale="1">
        <p:scale>
          <a:sx n="127" d="100"/>
          <a:sy n="127" d="100"/>
        </p:scale>
        <p:origin x="582" y="120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51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0B3F9-42E9-426B-B3D2-D6012D7491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C71F7584-9745-40DA-BD49-9A41A97B2D2E}" type="slidenum">
              <a:rPr lang="en-US" sz="1000" smtClean="0"/>
              <a:pPr algn="ctr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9253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47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A3D89E5F-BEEF-42A1-A57B-E5A736D51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7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5425" indent="-106363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63550" indent="-119063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47713" indent="-119063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73138" indent="-117475" algn="l" defTabSz="914400" rtl="0" eaLnBrk="1" latinLnBrk="0" hangingPunct="1"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4056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26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457200"/>
            <a:ext cx="5981700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9E5F-BEEF-42A1-A57B-E5A736D511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457200"/>
            <a:ext cx="5981700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68D3C-A823-0743-89AB-4C7A74E2E2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0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457200"/>
            <a:ext cx="5981700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68D3C-A823-0743-89AB-4C7A74E2E2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7874C-2CDD-4094-B5E6-68A5D6F8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"/>
            <a:ext cx="12192000" cy="6859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66D3A-C2E2-4BCF-ADD7-8C4E52097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202" y="1558740"/>
            <a:ext cx="3741492" cy="10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485900"/>
            <a:ext cx="11429999" cy="47625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3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20D64C-347D-4308-9EE0-AAC38B6F0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27573-0BA7-4721-BCAD-217CEB3B5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65334" y="0"/>
            <a:ext cx="592666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5562601" cy="12003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content, and image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828800"/>
            <a:ext cx="5562601" cy="44196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B2582F-3FE9-42AC-8572-5C27E1A8E5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0"/>
            <a:ext cx="59436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(or paste) to insert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5C454-8479-46E2-B74B-C59644F4BF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8030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2CD22-BB9B-4E45-90B1-271AC48FAA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C63EB274-BDBE-4F1A-836A-F3CA9C7FEE7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2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bulleted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485900"/>
            <a:ext cx="11429999" cy="4762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1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485900"/>
            <a:ext cx="11429999" cy="47625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CBB3C-A513-466E-B53F-E5E578126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77900"/>
            <a:ext cx="11430000" cy="258532"/>
          </a:xfrm>
        </p:spPr>
        <p:txBody>
          <a:bodyPr/>
          <a:lstStyle>
            <a:lvl1pPr marL="0" indent="0"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416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 userDrawn="1">
          <p15:clr>
            <a:srgbClr val="9FCC3B"/>
          </p15:clr>
        </p15:guide>
        <p15:guide id="2" orient="horz" pos="1152" userDrawn="1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bulleted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485900"/>
            <a:ext cx="11429999" cy="4762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73DDF9C-7004-4F4E-8707-3F8553760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77900"/>
            <a:ext cx="11430000" cy="258532"/>
          </a:xfrm>
        </p:spPr>
        <p:txBody>
          <a:bodyPr/>
          <a:lstStyle>
            <a:lvl1pPr marL="0" indent="0"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40941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 userDrawn="1">
          <p15:clr>
            <a:srgbClr val="9FCC3B"/>
          </p15:clr>
        </p15:guide>
        <p15:guide id="2" orient="horz" pos="1152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5476875" cy="47625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4" y="1485900"/>
            <a:ext cx="5476875" cy="47625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8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5476875" cy="47625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4" y="1485900"/>
            <a:ext cx="5476875" cy="47625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D7037-6014-41C7-AAA4-041F7B6E51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77900"/>
            <a:ext cx="11430000" cy="258532"/>
          </a:xfrm>
        </p:spPr>
        <p:txBody>
          <a:bodyPr/>
          <a:lstStyle>
            <a:lvl1pPr marL="0" indent="0"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29854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64" userDrawn="1">
          <p15:clr>
            <a:srgbClr val="9FCC3B"/>
          </p15:clr>
        </p15:guide>
        <p15:guide id="3" orient="horz" pos="1152" userDrawn="1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5476875" cy="4762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4" y="1485900"/>
            <a:ext cx="5476875" cy="4762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6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,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Two-column, subtitle,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5476875" cy="4762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4" y="1485900"/>
            <a:ext cx="5476875" cy="4762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8919E-8A8C-4C90-854E-20FDD2FCCD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77900"/>
            <a:ext cx="11430000" cy="258532"/>
          </a:xfrm>
        </p:spPr>
        <p:txBody>
          <a:bodyPr/>
          <a:lstStyle>
            <a:lvl1pPr marL="0" indent="0"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9211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64" userDrawn="1">
          <p15:clr>
            <a:srgbClr val="9FCC3B"/>
          </p15:clr>
        </p15:guide>
        <p15:guide id="3" orient="horz" pos="1152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Code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485900"/>
            <a:ext cx="11429999" cy="47625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here; or click icon to add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5152E-5DDA-4015-B4DD-4CFBC0D72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DF3A4-5795-4C3E-A626-E8705501F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608370"/>
            <a:ext cx="9144000" cy="1524571"/>
          </a:xfrm>
        </p:spPr>
        <p:txBody>
          <a:bodyPr wrap="square" anchor="t" anchorCtr="0"/>
          <a:lstStyle>
            <a:lvl1pPr algn="l">
              <a:defRPr sz="4800" b="1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1914-560C-4D5C-AA3F-8A993D908E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0" y="1981200"/>
            <a:ext cx="9144000" cy="258532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i="0" cap="all" spc="300" baseline="0">
                <a:solidFill>
                  <a:srgbClr val="31C8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info placeholder (editor use only)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35E33B-41A5-4ACB-9AE6-2F3E7CAA4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1491342"/>
            <a:ext cx="9144000" cy="258532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200" b="1" i="0" cap="all" spc="300" baseline="0">
                <a:solidFill>
                  <a:srgbClr val="31C8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4CE4ED-4096-479A-AA41-A2286E854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622800"/>
            <a:ext cx="9144000" cy="406400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 b="0" i="0" cap="none" spc="0" baseline="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D4CE88-F816-4273-A6C0-5D3F9D2E05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029200"/>
            <a:ext cx="9144000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68DBCB-B250-4212-8DDA-2D859DDF2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9C8C484E-55A1-40C4-A717-E6EEFD44A78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0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pos="6000" userDrawn="1">
          <p15:clr>
            <a:srgbClr val="FBAE40"/>
          </p15:clr>
        </p15:guide>
        <p15:guide id="3" orient="horz" pos="2904" userDrawn="1">
          <p15:clr>
            <a:srgbClr val="FBAE40"/>
          </p15:clr>
        </p15:guide>
        <p15:guide id="4" orient="horz" pos="16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4C8A-667C-40C7-9A6D-BA3F977C5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code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331E-4F8F-4DEC-91C1-F631560E6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5476875" cy="47625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257F-5E84-444A-B9C4-CCB856025E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4124" y="1485900"/>
            <a:ext cx="5476875" cy="47625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2286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4572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3pPr>
            <a:lvl4pPr marL="6858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4pPr>
            <a:lvl5pPr marL="91440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Enter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3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11BB17-E0EA-4258-9CA9-222E5E94B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17ECE-DA96-4373-B8B2-4E847C5AC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202" y="1991937"/>
            <a:ext cx="9004300" cy="208672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Enter quote here. Reposition quote mark graphics to frame the quote.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C38951-92FB-41A4-A9D4-F3B7D3577E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202" y="4622800"/>
            <a:ext cx="9004300" cy="4247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436BC0-B224-4E6F-99AF-155A3657C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202" y="5087204"/>
            <a:ext cx="9004300" cy="34163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Quoted person’s affiliation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C2817-0F51-4266-8B55-FD44893C1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9DF47FC4-241F-4E92-8538-B563354D3E9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4773D3-9693-43F1-AB54-22E05A188A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8639" y="1981200"/>
            <a:ext cx="309563" cy="3095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289050" ty="-1289050" sx="35000" sy="35000" flip="none" algn="ctr"/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BA8BABF-B0F1-4409-8061-BAE6D0CCE7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 flipV="1">
            <a:off x="3602573" y="3357776"/>
            <a:ext cx="309563" cy="309563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-1289050" ty="-1289050" sx="35000" sy="35000" flip="none" algn="ctr"/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8944A-83F7-4084-B42C-B939787EA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15E6F-C631-449B-B22F-53FD20C9E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821" y="2718036"/>
            <a:ext cx="6935451" cy="1421928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Section layout: Enter section name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E0B11-0F08-4EEE-BF0E-88DC126DC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74C105-84AA-4619-9DA0-E908FE1A9D8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+mn-lt"/>
                <a:ea typeface="Amazon Ember" charset="0"/>
                <a:cs typeface="Amazon Ember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07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Dem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2B7929-22D1-4D7C-8F29-A92C89B6B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15E6F-C631-449B-B22F-53FD20C9E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821" y="2385638"/>
            <a:ext cx="6935452" cy="2086725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Video or demo divider: Enter “Video” or “Demo”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E92EE-7370-467D-BB56-511566726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A83E-DA94-4B97-9C9C-683B928E743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874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ECB39F-2F84-4019-9770-704A8A84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100FBD5-D226-4B79-8009-A3AA42458FC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548640" anchor="ctr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00D94-E16B-4268-9D8D-053D71D5D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47802-45EA-47E4-BC12-5237E8481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3A91D1-3946-4354-A250-2D9D3FD268E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72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D51-461F-4BF3-B83C-3319F4FEF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A65A-3F20-4CCD-AE7B-297E975BC0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594568"/>
            <a:ext cx="5476874" cy="42473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C8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D614-1324-4FC8-94DC-2BB58446A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33600"/>
            <a:ext cx="5476875" cy="411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E1A54-1330-4A91-B63D-5CFA63F9FFD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4124" y="1594568"/>
            <a:ext cx="5476875" cy="42473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C8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DC76-96C3-408F-9627-4D642BE1BDD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4124" y="2133600"/>
            <a:ext cx="5476875" cy="411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A51E-0F08-4B7B-9A9F-00CF3AA31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5600700" cy="1200329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Content with caption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6EECF-7227-4AD4-BC6B-F6715716A8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10300" y="310970"/>
            <a:ext cx="5600700" cy="5937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C0C8A-CCAE-4B98-91F0-838AA4F55C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725611"/>
            <a:ext cx="5600700" cy="4522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descriptive text here</a:t>
            </a:r>
          </a:p>
        </p:txBody>
      </p:sp>
    </p:spTree>
    <p:extLst>
      <p:ext uri="{BB962C8B-B14F-4D97-AF65-F5344CB8AC3E}">
        <p14:creationId xmlns:p14="http://schemas.microsoft.com/office/powerpoint/2010/main" val="3854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643E-9D53-435F-9BF5-216545CC1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5600700" cy="1200329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Image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FD460-44A4-4368-BEE3-4B57384F2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0300" y="310970"/>
            <a:ext cx="5600700" cy="59374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8F45C-51B3-4A66-AF8A-1A15D12571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725611"/>
            <a:ext cx="5600700" cy="4522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descriptive text here</a:t>
            </a:r>
          </a:p>
        </p:txBody>
      </p:sp>
    </p:spTree>
    <p:extLst>
      <p:ext uri="{BB962C8B-B14F-4D97-AF65-F5344CB8AC3E}">
        <p14:creationId xmlns:p14="http://schemas.microsoft.com/office/powerpoint/2010/main" val="18296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E63AF4-E728-4CAB-AB13-4A7CB952B48F}"/>
              </a:ext>
            </a:extLst>
          </p:cNvPr>
          <p:cNvSpPr txBox="1"/>
          <p:nvPr userDrawn="1"/>
        </p:nvSpPr>
        <p:spPr bwMode="white">
          <a:xfrm>
            <a:off x="200025" y="1854200"/>
            <a:ext cx="8470901" cy="1587500"/>
          </a:xfrm>
          <a:prstGeom prst="rect">
            <a:avLst/>
          </a:prstGeom>
          <a:noFill/>
        </p:spPr>
        <p:txBody>
          <a:bodyPr lIns="182880" tIns="91440" rIns="146304" bIns="9144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9600" b="1" i="0" spc="-300" dirty="0">
                <a:solidFill>
                  <a:schemeClr val="tx1"/>
                </a:solidFill>
                <a:latin typeface="+mn-lt"/>
                <a:ea typeface="Amazon Ember Heavy" panose="020B0603020204020204" pitchFamily="34" charset="0"/>
                <a:cs typeface="Amazon Ember Heavy" panose="020B0603020204020204" pitchFamily="34" charset="0"/>
              </a:rPr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FA190-394C-4586-A84A-BA2A677030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3593068"/>
            <a:ext cx="3308350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2D70F-F9C4-4C4C-A916-589EA4438C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3962400"/>
            <a:ext cx="3308350" cy="101722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3A1250-E885-4935-B98D-9C62E4E5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3650" y="3593068"/>
            <a:ext cx="3308350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F7E9957-AB07-4CE6-BD9E-3631EF6ED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3650" y="3962400"/>
            <a:ext cx="3308350" cy="101722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064B62F-5416-46A2-BBC6-945C362C6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50" y="3593068"/>
            <a:ext cx="3308350" cy="369332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BE44B1-E140-4E35-AF0B-41A3CDA5C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2650" y="3962400"/>
            <a:ext cx="3308350" cy="101722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US" dirty="0"/>
              <a:t>Speaker contact info (email or socials)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2F842A-70BA-4077-9AA4-5FBE998F7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B2E977-0BA2-4215-8526-FC70A8510B55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2022, Amazon Web Services, Inc. or its affiliates. All rights reserved.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C567B24-3D7F-8240-917F-D60B935977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752" y="5403173"/>
            <a:ext cx="1039336" cy="1039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D30FC8B-9AAE-4284-B98F-CB416C1B6218}"/>
              </a:ext>
            </a:extLst>
          </p:cNvPr>
          <p:cNvGrpSpPr/>
          <p:nvPr userDrawn="1"/>
        </p:nvGrpSpPr>
        <p:grpSpPr>
          <a:xfrm>
            <a:off x="7232650" y="5135009"/>
            <a:ext cx="4961114" cy="1039336"/>
            <a:chOff x="7232650" y="5135009"/>
            <a:chExt cx="4961114" cy="10393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D9199B-8459-6C49-9361-CDC0DCA3CC3E}"/>
                </a:ext>
              </a:extLst>
            </p:cNvPr>
            <p:cNvSpPr/>
            <p:nvPr userDrawn="1"/>
          </p:nvSpPr>
          <p:spPr bwMode="auto">
            <a:xfrm>
              <a:off x="7232650" y="5238248"/>
              <a:ext cx="832859" cy="832859"/>
            </a:xfrm>
            <a:prstGeom prst="ellipse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91440" rIns="0" bIns="0" anchor="ctr"/>
            <a:lstStyle/>
            <a:p>
              <a:pPr algn="ctr" defTabSz="932472" eaLnBrk="1" hangingPunct="1">
                <a:lnSpc>
                  <a:spcPct val="90000"/>
                </a:lnSpc>
                <a:defRPr/>
              </a:pPr>
              <a:endParaRPr lang="en-US" sz="5400" b="1" dirty="0">
                <a:solidFill>
                  <a:schemeClr val="tx1"/>
                </a:solidFill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59AEA9-F522-0B4E-9599-1AE75F09B6FB}"/>
                </a:ext>
              </a:extLst>
            </p:cNvPr>
            <p:cNvSpPr/>
            <p:nvPr userDrawn="1"/>
          </p:nvSpPr>
          <p:spPr>
            <a:xfrm>
              <a:off x="7637646" y="5238248"/>
              <a:ext cx="4556118" cy="83285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81000">
                  <a:schemeClr val="accent1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0" rIns="182880" rtlCol="0" anchor="ctr"/>
            <a:lstStyle/>
            <a:p>
              <a:pPr lvl="0">
                <a:lnSpc>
                  <a:spcPct val="80000"/>
                </a:lnSpc>
              </a:pPr>
              <a:endParaRPr lang="en-US" sz="1600" dirty="0">
                <a:solidFill>
                  <a:schemeClr val="bg1"/>
                </a:solidFill>
                <a:cs typeface="Amazon Ember" panose="020B06030202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EACC32-0B94-2E41-9921-D8CC5D26FF64}"/>
                </a:ext>
              </a:extLst>
            </p:cNvPr>
            <p:cNvSpPr txBox="1"/>
            <p:nvPr userDrawn="1"/>
          </p:nvSpPr>
          <p:spPr>
            <a:xfrm>
              <a:off x="8670926" y="5285345"/>
              <a:ext cx="3394181" cy="7386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18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Please complete the session survey in the </a:t>
              </a:r>
              <a:r>
                <a:rPr lang="en-US" sz="1600" b="1" u="none" dirty="0">
                  <a:solidFill>
                    <a:schemeClr val="bg1"/>
                  </a:solidFill>
                  <a:latin typeface="Amazon Ember Display" panose="020F0603020204020204" pitchFamily="34" charset="0"/>
                  <a:ea typeface="Amazon Ember Display" panose="020F0603020204020204" pitchFamily="34" charset="0"/>
                  <a:cs typeface="Amazon Ember Display" panose="020F0603020204020204" pitchFamily="34" charset="0"/>
                </a:rPr>
                <a:t>mobile app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E40C947-26C2-3F42-B274-0E8D4DB81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8009" y="5135009"/>
              <a:ext cx="1039336" cy="1039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6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4731D4-24B7-407D-A119-09109E0E0D80}"/>
              </a:ext>
            </a:extLst>
          </p:cNvPr>
          <p:cNvSpPr txBox="1"/>
          <p:nvPr userDrawn="1"/>
        </p:nvSpPr>
        <p:spPr>
          <a:xfrm>
            <a:off x="3486150" y="2512370"/>
            <a:ext cx="7353300" cy="187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000" b="1" dirty="0">
                <a:latin typeface="+mj-lt"/>
              </a:rPr>
              <a:t>Do not use layouts after this slide.</a:t>
            </a:r>
            <a:br>
              <a:rPr lang="en-US" sz="6000" dirty="0">
                <a:latin typeface="+mj-lt"/>
              </a:rPr>
            </a:br>
            <a:r>
              <a:rPr lang="en-US" sz="2000" dirty="0">
                <a:latin typeface="+mj-lt"/>
              </a:rPr>
              <a:t>They are not part of the official template.</a:t>
            </a:r>
            <a:endParaRPr lang="en-US" sz="6000" dirty="0">
              <a:latin typeface="+mj-lt"/>
            </a:endParaRPr>
          </a:p>
        </p:txBody>
      </p:sp>
      <p:pic>
        <p:nvPicPr>
          <p:cNvPr id="7" name="Graphic 6" descr="Stop sign">
            <a:extLst>
              <a:ext uri="{FF2B5EF4-FFF2-40B4-BE49-F238E27FC236}">
                <a16:creationId xmlns:a16="http://schemas.microsoft.com/office/drawing/2014/main" id="{2E1D490C-0B7A-44B5-A2CC-975048311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6A91D7-A142-41A9-9775-90FA8A0EC8F4}"/>
              </a:ext>
            </a:extLst>
          </p:cNvPr>
          <p:cNvSpPr/>
          <p:nvPr userDrawn="1"/>
        </p:nvSpPr>
        <p:spPr>
          <a:xfrm>
            <a:off x="381000" y="6337300"/>
            <a:ext cx="3657600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C9795-A7DE-44AB-86EB-C31F4FF745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D10465-9422-4481-A798-38FF69E38D1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90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EFD35B-362D-4717-8C9F-A3B002629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DF3A4-5795-4C3E-A626-E8705501F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608370"/>
            <a:ext cx="9144000" cy="1524571"/>
          </a:xfrm>
        </p:spPr>
        <p:txBody>
          <a:bodyPr wrap="square" anchor="t" anchorCtr="0"/>
          <a:lstStyle>
            <a:lvl1pPr algn="l">
              <a:defRPr sz="4800" b="1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1914-560C-4D5C-AA3F-8A993D908E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0" y="1981200"/>
            <a:ext cx="9144000" cy="258532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i="0" cap="all" spc="300" baseline="0">
                <a:solidFill>
                  <a:srgbClr val="31C8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info placeholder (editor use only)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D4CE88-F816-4273-A6C0-5D3F9D2E05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029200"/>
            <a:ext cx="4025900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A53608C-BC1B-4230-9749-DCC8F65E2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0" y="4622800"/>
            <a:ext cx="4025900" cy="369332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F8E2DE9-BE11-42F7-9EF2-9F9BECFEF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500" y="5029200"/>
            <a:ext cx="4025900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3CF9C00-615C-4B3B-B347-65EB730F7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1491342"/>
            <a:ext cx="9144000" cy="258532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49523DA-4A51-497E-92C7-CF95A7A66E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622800"/>
            <a:ext cx="4025900" cy="406400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 b="0" i="0" cap="none" spc="0" baseline="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49FCF4-841F-4D40-944B-E091B5ECA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632B2CD1-6F2D-4A24-9735-19B2978C444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46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6000">
          <p15:clr>
            <a:srgbClr val="FBAE40"/>
          </p15:clr>
        </p15:guide>
        <p15:guide id="3" orient="horz" pos="2904">
          <p15:clr>
            <a:srgbClr val="FBAE40"/>
          </p15:clr>
        </p15:guide>
        <p15:guide id="4" orient="horz" pos="16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EE417D-56DE-4CCF-A80E-1B815E617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DF3A4-5795-4C3E-A626-E8705501F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608370"/>
            <a:ext cx="9144000" cy="1524571"/>
          </a:xfrm>
        </p:spPr>
        <p:txBody>
          <a:bodyPr wrap="square" anchor="t" anchorCtr="0"/>
          <a:lstStyle>
            <a:lvl1pPr algn="l">
              <a:defRPr sz="4800" b="1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1914-560C-4D5C-AA3F-8A993D908E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0" y="1981200"/>
            <a:ext cx="9144000" cy="258532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i="0" cap="all" spc="300" baseline="0">
                <a:solidFill>
                  <a:srgbClr val="31C8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Legal info placeholder (editor use only)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D4CE88-F816-4273-A6C0-5D3F9D2E05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029200"/>
            <a:ext cx="2986088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A53608C-BC1B-4230-9749-DCC8F65E2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4400" y="4622801"/>
            <a:ext cx="2986088" cy="406400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F8E2DE9-BE11-42F7-9EF2-9F9BECFEF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400" y="5029200"/>
            <a:ext cx="2986088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2EA97E1-FCDC-4CCD-B17F-956E335BB6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4150" y="4622801"/>
            <a:ext cx="2986088" cy="406400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C0D4D7-101C-4254-8AC8-372BE24FC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150" y="5029200"/>
            <a:ext cx="2986088" cy="535531"/>
          </a:xfrm>
        </p:spPr>
        <p:txBody>
          <a:bodyPr wrap="square"/>
          <a:lstStyle>
            <a:lvl1pPr marL="0" indent="0">
              <a:spcAft>
                <a:spcPts val="300"/>
              </a:spcAft>
              <a:buNone/>
              <a:defRPr sz="1600"/>
            </a:lvl1pPr>
          </a:lstStyle>
          <a:p>
            <a:pPr lvl="0"/>
            <a:r>
              <a:rPr lang="en-US" dirty="0"/>
              <a:t>Speaker job title</a:t>
            </a:r>
            <a:br>
              <a:rPr lang="en-US" dirty="0"/>
            </a:br>
            <a:r>
              <a:rPr lang="en-US" dirty="0"/>
              <a:t>Speaker company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344CD4C-DA6E-48BA-A4DB-CF5CFDA0AA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1491342"/>
            <a:ext cx="9144000" cy="258532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A4962B8-F430-410C-AD89-B65843C5D7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622800"/>
            <a:ext cx="2986088" cy="406400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2000" b="0" i="0" cap="none" spc="0" baseline="0"/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CADF9B-2585-440C-BD1E-DB98F1D0B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E63126D1-F088-4FBF-9456-8E6FB0B1BC0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73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6000">
          <p15:clr>
            <a:srgbClr val="FBAE40"/>
          </p15:clr>
        </p15:guide>
        <p15:guide id="3" orient="horz" pos="2904" userDrawn="1">
          <p15:clr>
            <a:srgbClr val="FBAE40"/>
          </p15:clr>
        </p15:guide>
        <p15:guide id="4" orient="horz" pos="16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1CB6-D820-4A96-8204-600D7D956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750401-572B-4B45-BF07-5D528B05F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85900"/>
            <a:ext cx="11430000" cy="4762500"/>
          </a:xfrm>
        </p:spPr>
        <p:txBody>
          <a:bodyPr/>
          <a:lstStyle>
            <a:lvl1pPr marL="0" indent="0">
              <a:spcAft>
                <a:spcPts val="3000"/>
              </a:spcAft>
              <a:buNone/>
              <a:defRPr sz="2400"/>
            </a:lvl1pPr>
            <a:lvl2pPr marL="0" indent="0">
              <a:spcAft>
                <a:spcPts val="3000"/>
              </a:spcAft>
              <a:buNone/>
              <a:defRPr sz="2400"/>
            </a:lvl2pPr>
            <a:lvl3pPr marL="0" indent="0">
              <a:spcAft>
                <a:spcPts val="3000"/>
              </a:spcAft>
              <a:buNone/>
              <a:defRPr sz="2400"/>
            </a:lvl3pPr>
            <a:lvl4pPr marL="0" indent="0">
              <a:spcAft>
                <a:spcPts val="3000"/>
              </a:spcAft>
              <a:buNone/>
              <a:defRPr sz="2400"/>
            </a:lvl4pPr>
            <a:lvl5pPr marL="0" indent="0">
              <a:spcAft>
                <a:spcPts val="3000"/>
              </a:spcAft>
              <a:buNone/>
              <a:defRPr sz="2400"/>
            </a:lvl5pPr>
          </a:lstStyle>
          <a:p>
            <a:pPr lvl="0"/>
            <a:r>
              <a:rPr lang="en-US" dirty="0"/>
              <a:t>Enter high-level agenda items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8CF9-BF86-4458-BFA4-38F0F2DB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</p:spTree>
    <p:extLst>
      <p:ext uri="{BB962C8B-B14F-4D97-AF65-F5344CB8AC3E}">
        <p14:creationId xmlns:p14="http://schemas.microsoft.com/office/powerpoint/2010/main" val="14257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BEE133-5D17-45D1-9DD7-8A373C1AB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C8CF9-BF86-4458-BFA4-38F0F2DB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 with 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10BC5-035A-45BD-94E6-8833F60E8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803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725A0F-8E04-4CA3-B0C5-359B32CA51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B78B4ED-351E-4292-9E58-C6ECCFABC42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54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8CF9-BF86-4458-BFA4-38F0F2DB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13DF-CEC6-4F46-9CD4-5ED4A416A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77900"/>
            <a:ext cx="11430000" cy="258532"/>
          </a:xfrm>
        </p:spPr>
        <p:txBody>
          <a:bodyPr/>
          <a:lstStyle>
            <a:lvl1pPr marL="0" indent="0">
              <a:buNone/>
              <a:defRPr sz="1200" b="1" i="0" cap="all" spc="300" baseline="0">
                <a:solidFill>
                  <a:srgbClr val="31C8FF"/>
                </a:solidFill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0242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B9D35E-D40C-4379-9E3A-608F2B94567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6CC99-EC41-4647-BD17-9EFC9AA4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64633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28EF9-1BCD-42D2-8B21-6150BBD8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999" cy="2009781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84D14-2EC8-4252-96DA-F75A75EAF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953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8714-7893-4A3A-9130-79EF6BF69A14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B18F2-2506-4A8B-983C-1A77A245E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53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5A29-F4EF-4A12-9095-1B88A1BD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953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DEFA-F6EC-4A9C-98D7-BB1ADB81D55C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1"/>
            <a:ext cx="8030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2AA5C4-C6BB-435E-BF9E-B1A294871A16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402173" y="6412705"/>
            <a:ext cx="404768" cy="228600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E3D5AC02-352C-43C8-9E46-87CBFCCFC64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24821" y="64740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2022,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1148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60" r:id="rId4"/>
    <p:sldLayoutId id="2147483661" r:id="rId5"/>
    <p:sldLayoutId id="2147483654" r:id="rId6"/>
    <p:sldLayoutId id="2147483662" r:id="rId7"/>
    <p:sldLayoutId id="2147483663" r:id="rId8"/>
    <p:sldLayoutId id="2147483655" r:id="rId9"/>
    <p:sldLayoutId id="2147483650" r:id="rId10"/>
    <p:sldLayoutId id="2147483665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52" r:id="rId17"/>
    <p:sldLayoutId id="2147483670" r:id="rId18"/>
    <p:sldLayoutId id="2147483671" r:id="rId19"/>
    <p:sldLayoutId id="2147483672" r:id="rId20"/>
    <p:sldLayoutId id="2147483673" r:id="rId21"/>
    <p:sldLayoutId id="2147483651" r:id="rId22"/>
    <p:sldLayoutId id="2147483674" r:id="rId23"/>
    <p:sldLayoutId id="2147483675" r:id="rId24"/>
    <p:sldLayoutId id="2147483653" r:id="rId25"/>
    <p:sldLayoutId id="2147483656" r:id="rId26"/>
    <p:sldLayoutId id="2147483657" r:id="rId27"/>
    <p:sldLayoutId id="2147483681" r:id="rId28"/>
    <p:sldLayoutId id="2147483678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2pPr>
      <a:lvl3pPr marL="8572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mazon Ember" panose="020B0603020204020204" pitchFamily="34" charset="0"/>
        <a:buChar char="–"/>
        <a:defRPr sz="18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3pPr>
      <a:lvl4pPr marL="108585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4pPr>
      <a:lvl5pPr marL="131445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8C4BDC-8A45-7E44-B12A-C4CEFF2E709A}"/>
              </a:ext>
            </a:extLst>
          </p:cNvPr>
          <p:cNvSpPr/>
          <p:nvPr/>
        </p:nvSpPr>
        <p:spPr>
          <a:xfrm>
            <a:off x="422752" y="850900"/>
            <a:ext cx="3261522" cy="5488498"/>
          </a:xfrm>
          <a:prstGeom prst="rect">
            <a:avLst/>
          </a:prstGeom>
          <a:noFill/>
          <a:ln w="12700">
            <a:solidFill>
              <a:srgbClr val="A16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A16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Lattice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8928B-C281-954B-AFB7-31ACD51A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2752" y="852771"/>
            <a:ext cx="353568" cy="353568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1EA4E83-5344-CD48-B89E-B40C7769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06" y="3217343"/>
            <a:ext cx="1013770" cy="461665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Target Group-v2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52307-1FA0-D44D-B142-A54E96E7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78" y="2574168"/>
            <a:ext cx="2525168" cy="461665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 with Service Policy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0C5BB982-B099-C944-8C3F-637F65EF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566" y="3200121"/>
            <a:ext cx="1013770" cy="461665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Target Group-v1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B83CF3F-9343-1B42-BFD5-C0CEE2A6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29" y="3848318"/>
            <a:ext cx="617975" cy="276999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Target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BC8631-4AF8-384F-BFB5-534363DBC606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H="1" flipV="1">
            <a:off x="2170462" y="3035833"/>
            <a:ext cx="738989" cy="164288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01AA8D-9AAC-6A44-8CB4-A4901433EE30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flipV="1">
            <a:off x="1103217" y="3679008"/>
            <a:ext cx="307774" cy="169310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318FEF-A4BA-A042-9FC5-A5F720834F12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1410991" y="3035833"/>
            <a:ext cx="759471" cy="181510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C5F82-A84A-FC4E-8968-877F8EDC906C}"/>
              </a:ext>
            </a:extLst>
          </p:cNvPr>
          <p:cNvCxnSpPr>
            <a:cxnSpLocks/>
            <a:stCxn id="147" idx="0"/>
            <a:endCxn id="14" idx="2"/>
          </p:cNvCxnSpPr>
          <p:nvPr/>
        </p:nvCxnSpPr>
        <p:spPr>
          <a:xfrm flipV="1">
            <a:off x="2535851" y="3661786"/>
            <a:ext cx="373600" cy="181094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31B664-AFD3-EB4F-8D3B-6B20AE6EEF74}"/>
              </a:ext>
            </a:extLst>
          </p:cNvPr>
          <p:cNvCxnSpPr>
            <a:cxnSpLocks/>
            <a:stCxn id="13" idx="0"/>
            <a:endCxn id="115" idx="2"/>
          </p:cNvCxnSpPr>
          <p:nvPr/>
        </p:nvCxnSpPr>
        <p:spPr>
          <a:xfrm flipH="1" flipV="1">
            <a:off x="2169796" y="2120869"/>
            <a:ext cx="666" cy="453299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>
            <a:extLst>
              <a:ext uri="{FF2B5EF4-FFF2-40B4-BE49-F238E27FC236}">
                <a16:creationId xmlns:a16="http://schemas.microsoft.com/office/drawing/2014/main" id="{9EA1A96D-2DD8-F142-AAA9-1CFDD2AB7F6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6366" y="1832100"/>
            <a:ext cx="1251919" cy="276999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 Policy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E142A3-8472-F144-9494-D0F31E835B4F}"/>
              </a:ext>
            </a:extLst>
          </p:cNvPr>
          <p:cNvSpPr/>
          <p:nvPr/>
        </p:nvSpPr>
        <p:spPr>
          <a:xfrm>
            <a:off x="3791411" y="850901"/>
            <a:ext cx="4438771" cy="5499412"/>
          </a:xfrm>
          <a:prstGeom prst="rect">
            <a:avLst/>
          </a:prstGeom>
          <a:noFill/>
          <a:ln w="12700">
            <a:solidFill>
              <a:srgbClr val="FF9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99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EKS</a:t>
            </a:r>
          </a:p>
        </p:txBody>
      </p:sp>
      <p:pic>
        <p:nvPicPr>
          <p:cNvPr id="28" name="Graphic 23">
            <a:extLst>
              <a:ext uri="{FF2B5EF4-FFF2-40B4-BE49-F238E27FC236}">
                <a16:creationId xmlns:a16="http://schemas.microsoft.com/office/drawing/2014/main" id="{B1C6410B-DEE2-5A4D-8B78-0B3C8A44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1" y="848124"/>
            <a:ext cx="353568" cy="3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2">
            <a:extLst>
              <a:ext uri="{FF2B5EF4-FFF2-40B4-BE49-F238E27FC236}">
                <a16:creationId xmlns:a16="http://schemas.microsoft.com/office/drawing/2014/main" id="{4CF3B0D7-8DFB-0D4F-996D-6A941202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294" y="1442447"/>
            <a:ext cx="1859496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GatewayClass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6DA15666-C3BE-D845-834C-D9DF85E06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855" y="2220259"/>
            <a:ext cx="1859496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Gateway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24412D97-39FD-4A42-B205-573D0540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294" y="3020367"/>
            <a:ext cx="1859496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HTTPRoute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BFA855D3-1606-6248-A101-D6E926C5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541" y="3638886"/>
            <a:ext cx="1297607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K8s Service -1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A4661D8B-9E59-624D-A15F-A4A8A68D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30" y="3632868"/>
            <a:ext cx="1239561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K8s Service-2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CD7DCC4-B4A2-D949-AA4B-F9D1F9F1E290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423727" y="1898625"/>
            <a:ext cx="943128" cy="552467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4E764C6-E33E-B04F-BA91-BB6502E9F908}"/>
              </a:ext>
            </a:extLst>
          </p:cNvPr>
          <p:cNvCxnSpPr>
            <a:cxnSpLocks/>
            <a:stCxn id="13" idx="3"/>
            <a:endCxn id="37" idx="1"/>
          </p:cNvCxnSpPr>
          <p:nvPr/>
        </p:nvCxnSpPr>
        <p:spPr>
          <a:xfrm>
            <a:off x="3433046" y="2805001"/>
            <a:ext cx="951248" cy="446199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5EAE73D-49AC-1643-99CA-FBA51AB2E38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917876" y="3448176"/>
            <a:ext cx="3496428" cy="623457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3DACCC9-DE04-4C46-9619-6393A274F93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416336" y="3430954"/>
            <a:ext cx="527554" cy="294670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11950DF-3F48-044A-A989-28AC76867241}"/>
              </a:ext>
            </a:extLst>
          </p:cNvPr>
          <p:cNvCxnSpPr>
            <a:cxnSpLocks/>
            <a:stCxn id="147" idx="2"/>
            <a:endCxn id="45" idx="1"/>
          </p:cNvCxnSpPr>
          <p:nvPr/>
        </p:nvCxnSpPr>
        <p:spPr>
          <a:xfrm>
            <a:off x="2535851" y="4119879"/>
            <a:ext cx="1408039" cy="1110151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9AFE805-E0C8-F841-8B14-4EED8C1B139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103217" y="4125317"/>
            <a:ext cx="0" cy="1679959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D4BEC1D-422E-A24F-996C-A30487EB2AEE}"/>
              </a:ext>
            </a:extLst>
          </p:cNvPr>
          <p:cNvCxnSpPr>
            <a:cxnSpLocks/>
          </p:cNvCxnSpPr>
          <p:nvPr/>
        </p:nvCxnSpPr>
        <p:spPr>
          <a:xfrm flipV="1">
            <a:off x="5314042" y="1904112"/>
            <a:ext cx="0" cy="318361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6267BF5-082D-3644-A87B-015687517578}"/>
              </a:ext>
            </a:extLst>
          </p:cNvPr>
          <p:cNvCxnSpPr>
            <a:cxnSpLocks/>
          </p:cNvCxnSpPr>
          <p:nvPr/>
        </p:nvCxnSpPr>
        <p:spPr>
          <a:xfrm flipV="1">
            <a:off x="5296603" y="2702006"/>
            <a:ext cx="0" cy="318361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0218E15-712F-5149-B607-586A93B89F26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5344511" y="3496173"/>
            <a:ext cx="691900" cy="136695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8721487-087A-CA4C-8C15-76DAB552869F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4596345" y="3482032"/>
            <a:ext cx="717697" cy="156854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C9FF847-E85D-3448-9A15-42D96DB51518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4596345" y="4100551"/>
            <a:ext cx="0" cy="153434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C138FB0-79DA-430D-9336-B0CAA1C3B493}"/>
              </a:ext>
            </a:extLst>
          </p:cNvPr>
          <p:cNvGrpSpPr/>
          <p:nvPr/>
        </p:nvGrpSpPr>
        <p:grpSpPr>
          <a:xfrm>
            <a:off x="7194262" y="1075024"/>
            <a:ext cx="958596" cy="829088"/>
            <a:chOff x="6501444" y="1196765"/>
            <a:chExt cx="958596" cy="8290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C62F6-48A8-43B2-A3CE-2799FDC63D43}"/>
                </a:ext>
              </a:extLst>
            </p:cNvPr>
            <p:cNvSpPr txBox="1"/>
            <p:nvPr/>
          </p:nvSpPr>
          <p:spPr>
            <a:xfrm>
              <a:off x="6501444" y="1564188"/>
              <a:ext cx="958596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l"/>
              <a:r>
                <a:rPr lang="en-US" sz="1200" dirty="0"/>
                <a:t>Infrastructure</a:t>
              </a:r>
            </a:p>
            <a:p>
              <a:pPr algn="ctr"/>
              <a:r>
                <a:rPr lang="en-US" sz="1200" dirty="0"/>
                <a:t>provider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F009EF-D3C8-4B3B-A09E-470EEB258409}"/>
                </a:ext>
              </a:extLst>
            </p:cNvPr>
            <p:cNvGrpSpPr/>
            <p:nvPr/>
          </p:nvGrpSpPr>
          <p:grpSpPr>
            <a:xfrm>
              <a:off x="6545334" y="1196765"/>
              <a:ext cx="826590" cy="461665"/>
              <a:chOff x="9304237" y="2069727"/>
              <a:chExt cx="1042275" cy="563663"/>
            </a:xfrm>
          </p:grpSpPr>
          <p:pic>
            <p:nvPicPr>
              <p:cNvPr id="32" name="Graphic 31" descr="Construction worker">
                <a:extLst>
                  <a:ext uri="{FF2B5EF4-FFF2-40B4-BE49-F238E27FC236}">
                    <a16:creationId xmlns:a16="http://schemas.microsoft.com/office/drawing/2014/main" id="{EBFB5D60-D8F8-4C68-B090-FA658749C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04237" y="2069727"/>
                <a:ext cx="563663" cy="563663"/>
              </a:xfrm>
              <a:prstGeom prst="rect">
                <a:avLst/>
              </a:prstGeom>
            </p:spPr>
          </p:pic>
          <p:pic>
            <p:nvPicPr>
              <p:cNvPr id="54" name="Graphic 53" descr="Construction worker">
                <a:extLst>
                  <a:ext uri="{FF2B5EF4-FFF2-40B4-BE49-F238E27FC236}">
                    <a16:creationId xmlns:a16="http://schemas.microsoft.com/office/drawing/2014/main" id="{5A9E64D9-5DD2-49A1-9DC9-4CCEFB5F9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82849" y="2069727"/>
                <a:ext cx="563663" cy="563663"/>
              </a:xfrm>
              <a:prstGeom prst="rect">
                <a:avLst/>
              </a:prstGeom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F7C7A3D-4109-430C-A113-001EE71D9012}"/>
              </a:ext>
            </a:extLst>
          </p:cNvPr>
          <p:cNvGrpSpPr/>
          <p:nvPr/>
        </p:nvGrpSpPr>
        <p:grpSpPr>
          <a:xfrm>
            <a:off x="7238152" y="1948788"/>
            <a:ext cx="869541" cy="826129"/>
            <a:chOff x="6527137" y="2003244"/>
            <a:chExt cx="869541" cy="82612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99D15E9-C61D-4D8F-93B5-6D8D32F5922C}"/>
                </a:ext>
              </a:extLst>
            </p:cNvPr>
            <p:cNvGrpSpPr/>
            <p:nvPr/>
          </p:nvGrpSpPr>
          <p:grpSpPr>
            <a:xfrm>
              <a:off x="6527137" y="2003244"/>
              <a:ext cx="869541" cy="457438"/>
              <a:chOff x="8736510" y="1185311"/>
              <a:chExt cx="1232988" cy="663303"/>
            </a:xfrm>
          </p:grpSpPr>
          <p:pic>
            <p:nvPicPr>
              <p:cNvPr id="40" name="Graphic 39" descr="Professor">
                <a:extLst>
                  <a:ext uri="{FF2B5EF4-FFF2-40B4-BE49-F238E27FC236}">
                    <a16:creationId xmlns:a16="http://schemas.microsoft.com/office/drawing/2014/main" id="{C99286AD-BB5E-4743-87A7-7CFA05770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6510" y="1185311"/>
                <a:ext cx="646331" cy="646331"/>
              </a:xfrm>
              <a:prstGeom prst="rect">
                <a:avLst/>
              </a:prstGeom>
            </p:spPr>
          </p:pic>
          <p:pic>
            <p:nvPicPr>
              <p:cNvPr id="58" name="Graphic 57" descr="Professor">
                <a:extLst>
                  <a:ext uri="{FF2B5EF4-FFF2-40B4-BE49-F238E27FC236}">
                    <a16:creationId xmlns:a16="http://schemas.microsoft.com/office/drawing/2014/main" id="{3198ADB9-2E1C-4043-9CFB-0BA5E982D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323167" y="1202283"/>
                <a:ext cx="646331" cy="646331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2257AD-C928-494D-A3B7-2B8AD7C638AA}"/>
                </a:ext>
              </a:extLst>
            </p:cNvPr>
            <p:cNvSpPr txBox="1"/>
            <p:nvPr/>
          </p:nvSpPr>
          <p:spPr>
            <a:xfrm>
              <a:off x="6633473" y="2367708"/>
              <a:ext cx="609142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200" dirty="0"/>
                <a:t>Cluster</a:t>
              </a:r>
            </a:p>
            <a:p>
              <a:pPr algn="ctr"/>
              <a:r>
                <a:rPr lang="en-US" sz="1200" dirty="0"/>
                <a:t>operator</a:t>
              </a:r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91DA817-6ED4-4EAB-A040-A6D9A965DB70}"/>
              </a:ext>
            </a:extLst>
          </p:cNvPr>
          <p:cNvCxnSpPr>
            <a:cxnSpLocks/>
          </p:cNvCxnSpPr>
          <p:nvPr/>
        </p:nvCxnSpPr>
        <p:spPr>
          <a:xfrm>
            <a:off x="6226351" y="2433183"/>
            <a:ext cx="933809" cy="4043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C4EE8B5-092B-408F-AF4C-8966B3862EE6}"/>
              </a:ext>
            </a:extLst>
          </p:cNvPr>
          <p:cNvCxnSpPr>
            <a:cxnSpLocks/>
          </p:cNvCxnSpPr>
          <p:nvPr/>
        </p:nvCxnSpPr>
        <p:spPr>
          <a:xfrm>
            <a:off x="6244511" y="1660465"/>
            <a:ext cx="933809" cy="4043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DF7F811-15FF-4212-A902-D46D0EDBE2E6}"/>
              </a:ext>
            </a:extLst>
          </p:cNvPr>
          <p:cNvCxnSpPr>
            <a:cxnSpLocks/>
          </p:cNvCxnSpPr>
          <p:nvPr/>
        </p:nvCxnSpPr>
        <p:spPr>
          <a:xfrm>
            <a:off x="6256490" y="3247156"/>
            <a:ext cx="933809" cy="4043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4ECEF20-9492-4BFD-B7C0-F398D30775CC}"/>
              </a:ext>
            </a:extLst>
          </p:cNvPr>
          <p:cNvGrpSpPr/>
          <p:nvPr/>
        </p:nvGrpSpPr>
        <p:grpSpPr>
          <a:xfrm>
            <a:off x="7202999" y="2747280"/>
            <a:ext cx="887399" cy="888989"/>
            <a:chOff x="6545334" y="2810760"/>
            <a:chExt cx="887399" cy="88898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6ED29B-047F-4A28-940D-4435F4908783}"/>
                </a:ext>
              </a:extLst>
            </p:cNvPr>
            <p:cNvGrpSpPr/>
            <p:nvPr/>
          </p:nvGrpSpPr>
          <p:grpSpPr>
            <a:xfrm>
              <a:off x="6545334" y="2810760"/>
              <a:ext cx="887399" cy="499802"/>
              <a:chOff x="6540419" y="2901583"/>
              <a:chExt cx="887399" cy="499802"/>
            </a:xfrm>
          </p:grpSpPr>
          <p:pic>
            <p:nvPicPr>
              <p:cNvPr id="46" name="Graphic 45" descr="Programmer">
                <a:extLst>
                  <a:ext uri="{FF2B5EF4-FFF2-40B4-BE49-F238E27FC236}">
                    <a16:creationId xmlns:a16="http://schemas.microsoft.com/office/drawing/2014/main" id="{8DDAD947-88D8-408A-AC6D-3F3542656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38044" y="2911611"/>
                <a:ext cx="489774" cy="489774"/>
              </a:xfrm>
              <a:prstGeom prst="rect">
                <a:avLst/>
              </a:prstGeom>
            </p:spPr>
          </p:pic>
          <p:pic>
            <p:nvPicPr>
              <p:cNvPr id="68" name="Graphic 67" descr="Programmer">
                <a:extLst>
                  <a:ext uri="{FF2B5EF4-FFF2-40B4-BE49-F238E27FC236}">
                    <a16:creationId xmlns:a16="http://schemas.microsoft.com/office/drawing/2014/main" id="{D1D8C447-71A0-4076-8ED2-3BE8FCFA9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540419" y="2901583"/>
                <a:ext cx="489774" cy="489774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D4A8FD0-F7C2-411E-BDB9-6C8801243A2A}"/>
                </a:ext>
              </a:extLst>
            </p:cNvPr>
            <p:cNvSpPr txBox="1"/>
            <p:nvPr/>
          </p:nvSpPr>
          <p:spPr>
            <a:xfrm>
              <a:off x="6583999" y="3238084"/>
              <a:ext cx="793487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200" dirty="0"/>
                <a:t>Application</a:t>
              </a:r>
            </a:p>
            <a:p>
              <a:pPr algn="ctr"/>
              <a:r>
                <a:rPr lang="en-US" sz="1200" dirty="0"/>
                <a:t>developer</a:t>
              </a:r>
            </a:p>
          </p:txBody>
        </p:sp>
      </p:grpSp>
      <p:sp>
        <p:nvSpPr>
          <p:cNvPr id="78" name="TextBox 12">
            <a:extLst>
              <a:ext uri="{FF2B5EF4-FFF2-40B4-BE49-F238E27FC236}">
                <a16:creationId xmlns:a16="http://schemas.microsoft.com/office/drawing/2014/main" id="{55E49F44-8196-43FF-804D-E540DAA8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541" y="4253311"/>
            <a:ext cx="1297607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K8s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Deployment-v1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2">
            <a:extLst>
              <a:ext uri="{FF2B5EF4-FFF2-40B4-BE49-F238E27FC236}">
                <a16:creationId xmlns:a16="http://schemas.microsoft.com/office/drawing/2014/main" id="{1EFC7686-F38B-4BE2-A74D-3265411A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31" y="4254403"/>
            <a:ext cx="1239560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K8s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Deployment-v2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B9ED91F-2E00-4C89-AFFF-B16AC1FFA4DD}"/>
              </a:ext>
            </a:extLst>
          </p:cNvPr>
          <p:cNvCxnSpPr>
            <a:cxnSpLocks/>
          </p:cNvCxnSpPr>
          <p:nvPr/>
        </p:nvCxnSpPr>
        <p:spPr>
          <a:xfrm flipH="1" flipV="1">
            <a:off x="6036410" y="4100551"/>
            <a:ext cx="1" cy="152760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2">
            <a:extLst>
              <a:ext uri="{FF2B5EF4-FFF2-40B4-BE49-F238E27FC236}">
                <a16:creationId xmlns:a16="http://schemas.microsoft.com/office/drawing/2014/main" id="{57D3B0AC-6C8A-49F0-B960-B9D74766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685" y="3842880"/>
            <a:ext cx="617975" cy="276999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15" name="TextBox 12">
            <a:extLst>
              <a:ext uri="{FF2B5EF4-FFF2-40B4-BE49-F238E27FC236}">
                <a16:creationId xmlns:a16="http://schemas.microsoft.com/office/drawing/2014/main" id="{91997362-B5E7-426F-ADCF-7965E7E9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52" y="1659204"/>
            <a:ext cx="2504888" cy="461665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 Network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2">
            <a:extLst>
              <a:ext uri="{FF2B5EF4-FFF2-40B4-BE49-F238E27FC236}">
                <a16:creationId xmlns:a16="http://schemas.microsoft.com/office/drawing/2014/main" id="{4B98A267-FB5F-43B4-939E-BC42522F5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60" y="3843171"/>
            <a:ext cx="617975" cy="276999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47" name="TextBox 12">
            <a:extLst>
              <a:ext uri="{FF2B5EF4-FFF2-40B4-BE49-F238E27FC236}">
                <a16:creationId xmlns:a16="http://schemas.microsoft.com/office/drawing/2014/main" id="{7900A138-486C-4689-A4AF-658165C5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63" y="3842880"/>
            <a:ext cx="617975" cy="276999"/>
          </a:xfrm>
          <a:prstGeom prst="rect">
            <a:avLst/>
          </a:prstGeom>
          <a:noFill/>
          <a:ln w="9525">
            <a:solidFill>
              <a:srgbClr val="A16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Target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B39E07B-381F-46AE-8010-2936B3764352}"/>
              </a:ext>
            </a:extLst>
          </p:cNvPr>
          <p:cNvCxnSpPr>
            <a:cxnSpLocks/>
            <a:stCxn id="90" idx="0"/>
            <a:endCxn id="12" idx="2"/>
          </p:cNvCxnSpPr>
          <p:nvPr/>
        </p:nvCxnSpPr>
        <p:spPr>
          <a:xfrm flipH="1" flipV="1">
            <a:off x="1410991" y="3679008"/>
            <a:ext cx="394682" cy="163872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A358BE9-EF4D-41DD-94F5-B50A84FA485E}"/>
              </a:ext>
            </a:extLst>
          </p:cNvPr>
          <p:cNvCxnSpPr>
            <a:cxnSpLocks/>
            <a:stCxn id="146" idx="0"/>
            <a:endCxn id="14" idx="2"/>
          </p:cNvCxnSpPr>
          <p:nvPr/>
        </p:nvCxnSpPr>
        <p:spPr>
          <a:xfrm flipH="1" flipV="1">
            <a:off x="2909451" y="3661786"/>
            <a:ext cx="322097" cy="181385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C48A266-3FEE-43AD-A3F3-9216441827D0}"/>
              </a:ext>
            </a:extLst>
          </p:cNvPr>
          <p:cNvGrpSpPr/>
          <p:nvPr/>
        </p:nvGrpSpPr>
        <p:grpSpPr>
          <a:xfrm>
            <a:off x="3943890" y="5091530"/>
            <a:ext cx="1291819" cy="287028"/>
            <a:chOff x="3815103" y="5397988"/>
            <a:chExt cx="1291819" cy="287028"/>
          </a:xfrm>
        </p:grpSpPr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D86DA48C-9C05-5641-B4C4-E2C652BCA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103" y="5397988"/>
              <a:ext cx="577489" cy="27699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Pod1</a:t>
              </a:r>
            </a:p>
          </p:txBody>
        </p:sp>
        <p:sp>
          <p:nvSpPr>
            <p:cNvPr id="163" name="TextBox 12">
              <a:extLst>
                <a:ext uri="{FF2B5EF4-FFF2-40B4-BE49-F238E27FC236}">
                  <a16:creationId xmlns:a16="http://schemas.microsoft.com/office/drawing/2014/main" id="{F1E72942-6E22-4BFB-9438-5E0D867A3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33" y="5408017"/>
              <a:ext cx="577489" cy="27699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Pod2</a:t>
              </a:r>
            </a:p>
          </p:txBody>
        </p:sp>
      </p:grpSp>
      <p:sp>
        <p:nvSpPr>
          <p:cNvPr id="167" name="TextBox 12">
            <a:extLst>
              <a:ext uri="{FF2B5EF4-FFF2-40B4-BE49-F238E27FC236}">
                <a16:creationId xmlns:a16="http://schemas.microsoft.com/office/drawing/2014/main" id="{709B36DC-D4DA-42FF-AA40-A746CD1D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304" y="5376967"/>
            <a:ext cx="577489" cy="276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Pod1</a:t>
            </a:r>
          </a:p>
        </p:txBody>
      </p:sp>
      <p:sp>
        <p:nvSpPr>
          <p:cNvPr id="168" name="TextBox 12">
            <a:extLst>
              <a:ext uri="{FF2B5EF4-FFF2-40B4-BE49-F238E27FC236}">
                <a16:creationId xmlns:a16="http://schemas.microsoft.com/office/drawing/2014/main" id="{328A3977-ED02-4E4C-AA32-80F5F5F3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275" y="5677282"/>
            <a:ext cx="577489" cy="276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Pod2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2CC8AE04-E572-475A-8F22-D4D9EFC10833}"/>
              </a:ext>
            </a:extLst>
          </p:cNvPr>
          <p:cNvCxnSpPr>
            <a:cxnSpLocks/>
          </p:cNvCxnSpPr>
          <p:nvPr/>
        </p:nvCxnSpPr>
        <p:spPr>
          <a:xfrm>
            <a:off x="3245528" y="4119879"/>
            <a:ext cx="1411690" cy="1023359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FC199FE-27E6-48AC-8D9B-F8C6AABD10AB}"/>
              </a:ext>
            </a:extLst>
          </p:cNvPr>
          <p:cNvCxnSpPr>
            <a:cxnSpLocks/>
          </p:cNvCxnSpPr>
          <p:nvPr/>
        </p:nvCxnSpPr>
        <p:spPr>
          <a:xfrm>
            <a:off x="1811252" y="4125317"/>
            <a:ext cx="0" cy="1397522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6310DD3-1488-473A-AB8D-FB0386656089}"/>
              </a:ext>
            </a:extLst>
          </p:cNvPr>
          <p:cNvCxnSpPr>
            <a:cxnSpLocks/>
            <a:endCxn id="168" idx="1"/>
          </p:cNvCxnSpPr>
          <p:nvPr/>
        </p:nvCxnSpPr>
        <p:spPr>
          <a:xfrm>
            <a:off x="1099565" y="5805276"/>
            <a:ext cx="5030710" cy="10506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83B810F-9737-414F-85E9-F3B99623AAB9}"/>
              </a:ext>
            </a:extLst>
          </p:cNvPr>
          <p:cNvCxnSpPr>
            <a:cxnSpLocks/>
            <a:endCxn id="167" idx="1"/>
          </p:cNvCxnSpPr>
          <p:nvPr/>
        </p:nvCxnSpPr>
        <p:spPr>
          <a:xfrm flipV="1">
            <a:off x="1799035" y="5515467"/>
            <a:ext cx="3615269" cy="20952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07F7206-C7FE-4A62-8063-496F3F5D9E2F}"/>
              </a:ext>
            </a:extLst>
          </p:cNvPr>
          <p:cNvCxnSpPr>
            <a:cxnSpLocks/>
            <a:stCxn id="168" idx="0"/>
            <a:endCxn id="85" idx="2"/>
          </p:cNvCxnSpPr>
          <p:nvPr/>
        </p:nvCxnSpPr>
        <p:spPr>
          <a:xfrm flipH="1" flipV="1">
            <a:off x="6036411" y="4900734"/>
            <a:ext cx="382609" cy="776548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EEE7517-FEDA-41A2-A370-1B0FD93B6EA9}"/>
              </a:ext>
            </a:extLst>
          </p:cNvPr>
          <p:cNvCxnSpPr>
            <a:cxnSpLocks/>
            <a:stCxn id="167" idx="0"/>
            <a:endCxn id="85" idx="2"/>
          </p:cNvCxnSpPr>
          <p:nvPr/>
        </p:nvCxnSpPr>
        <p:spPr>
          <a:xfrm flipV="1">
            <a:off x="5703049" y="4900734"/>
            <a:ext cx="333362" cy="476233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3C3A570-8125-4155-B3A7-ECE7DF6E26CD}"/>
              </a:ext>
            </a:extLst>
          </p:cNvPr>
          <p:cNvCxnSpPr>
            <a:cxnSpLocks/>
            <a:stCxn id="78" idx="2"/>
            <a:endCxn id="45" idx="0"/>
          </p:cNvCxnSpPr>
          <p:nvPr/>
        </p:nvCxnSpPr>
        <p:spPr>
          <a:xfrm flipH="1">
            <a:off x="4232635" y="4899642"/>
            <a:ext cx="363710" cy="191888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290EF23-513D-4282-8A6D-798F966E74C2}"/>
              </a:ext>
            </a:extLst>
          </p:cNvPr>
          <p:cNvCxnSpPr>
            <a:cxnSpLocks/>
            <a:stCxn id="78" idx="2"/>
            <a:endCxn id="163" idx="0"/>
          </p:cNvCxnSpPr>
          <p:nvPr/>
        </p:nvCxnSpPr>
        <p:spPr>
          <a:xfrm>
            <a:off x="4596345" y="4899642"/>
            <a:ext cx="350620" cy="201917"/>
          </a:xfrm>
          <a:prstGeom prst="straightConnector1">
            <a:avLst/>
          </a:prstGeom>
          <a:ln w="12700">
            <a:solidFill>
              <a:srgbClr val="8FA7C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70113AFB-0A67-49CF-AD2F-970209F7DD00}"/>
              </a:ext>
            </a:extLst>
          </p:cNvPr>
          <p:cNvCxnSpPr>
            <a:cxnSpLocks/>
          </p:cNvCxnSpPr>
          <p:nvPr/>
        </p:nvCxnSpPr>
        <p:spPr>
          <a:xfrm flipH="1">
            <a:off x="724136" y="1898625"/>
            <a:ext cx="193216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D1CF0D6-7466-4859-A098-79A5A92D3BEF}"/>
              </a:ext>
            </a:extLst>
          </p:cNvPr>
          <p:cNvSpPr/>
          <p:nvPr/>
        </p:nvSpPr>
        <p:spPr>
          <a:xfrm>
            <a:off x="3745578" y="1942516"/>
            <a:ext cx="7104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endParaRPr lang="en-US" sz="1100" dirty="0"/>
          </a:p>
        </p:txBody>
      </p:sp>
      <p:sp>
        <p:nvSpPr>
          <p:cNvPr id="219" name="Title 2">
            <a:extLst>
              <a:ext uri="{FF2B5EF4-FFF2-40B4-BE49-F238E27FC236}">
                <a16:creationId xmlns:a16="http://schemas.microsoft.com/office/drawing/2014/main" id="{33A2EEDB-10CE-448C-AFC5-E8E7392E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52" y="200388"/>
            <a:ext cx="11467423" cy="646331"/>
          </a:xfrm>
        </p:spPr>
        <p:txBody>
          <a:bodyPr/>
          <a:lstStyle/>
          <a:p>
            <a:r>
              <a:rPr lang="en-US" dirty="0"/>
              <a:t>How VPC Lattice relates to Kubernetes objects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94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30911-8CDA-174D-996A-0CB8D84E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52" y="200388"/>
            <a:ext cx="11467423" cy="978729"/>
          </a:xfrm>
        </p:spPr>
        <p:txBody>
          <a:bodyPr/>
          <a:lstStyle/>
          <a:p>
            <a:r>
              <a:rPr lang="en-US" sz="3200" dirty="0"/>
              <a:t>Single-</a:t>
            </a:r>
            <a:r>
              <a:rPr lang="en-US" sz="3200" b="1" dirty="0"/>
              <a:t>cluster/VPC service-to-service</a:t>
            </a:r>
            <a:br>
              <a:rPr lang="en-US" sz="3200" b="1" dirty="0"/>
            </a:br>
            <a:r>
              <a:rPr lang="en-US" sz="3200" b="1" dirty="0"/>
              <a:t>communications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140B7-185E-7249-A3ED-91C2EED45DD2}"/>
              </a:ext>
            </a:extLst>
          </p:cNvPr>
          <p:cNvSpPr/>
          <p:nvPr/>
        </p:nvSpPr>
        <p:spPr>
          <a:xfrm>
            <a:off x="562949" y="1274414"/>
            <a:ext cx="9399301" cy="4984972"/>
          </a:xfrm>
          <a:prstGeom prst="rect">
            <a:avLst/>
          </a:prstGeom>
          <a:noFill/>
          <a:ln w="12700" cap="flat" cmpd="sng" algn="ctr">
            <a:solidFill>
              <a:srgbClr val="69AE35"/>
            </a:solidFill>
            <a:prstDash val="solid"/>
          </a:ln>
          <a:effectLst/>
        </p:spPr>
        <p:txBody>
          <a:bodyPr rot="0" spcFirstLastPara="0" vertOverflow="overflow" horzOverflow="overflow" vert="horz" wrap="square" lIns="381000" tIns="762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4">
              <a:defRPr/>
            </a:pPr>
            <a:r>
              <a:rPr sz="800" kern="0" dirty="0">
                <a:ln w="0"/>
                <a:solidFill>
                  <a:srgbClr val="69A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r>
              <a:rPr lang="en-US" sz="800" kern="0" dirty="0">
                <a:ln w="0"/>
                <a:solidFill>
                  <a:srgbClr val="69A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sz="800" kern="0" dirty="0">
              <a:solidFill>
                <a:srgbClr val="879196"/>
              </a:solidFill>
              <a:latin typeface="Amazon Ember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A3E2576-E70B-5240-ACFF-9D441FE6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469" y="1500962"/>
            <a:ext cx="353569" cy="353569"/>
          </a:xfrm>
          <a:prstGeom prst="rect">
            <a:avLst/>
          </a:prstGeom>
        </p:spPr>
      </p:pic>
      <p:sp>
        <p:nvSpPr>
          <p:cNvPr id="56" name="TextBox 12">
            <a:extLst>
              <a:ext uri="{FF2B5EF4-FFF2-40B4-BE49-F238E27FC236}">
                <a16:creationId xmlns:a16="http://schemas.microsoft.com/office/drawing/2014/main" id="{38BA1496-2270-408E-A975-5E44D95D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118" y="1758203"/>
            <a:ext cx="1859496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inventory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C7A31D3D-9B03-4341-A57B-12A9F6DB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243" y="1727570"/>
            <a:ext cx="1859496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rates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3FC650-D19B-4AF6-9B8C-AD9B15636B34}"/>
              </a:ext>
            </a:extLst>
          </p:cNvPr>
          <p:cNvSpPr/>
          <p:nvPr/>
        </p:nvSpPr>
        <p:spPr>
          <a:xfrm>
            <a:off x="1898837" y="1356373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HTTPRoute</a:t>
            </a:r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B01933-2E0D-4EB5-B373-0B0DDF5BB920}"/>
              </a:ext>
            </a:extLst>
          </p:cNvPr>
          <p:cNvGrpSpPr/>
          <p:nvPr/>
        </p:nvGrpSpPr>
        <p:grpSpPr>
          <a:xfrm>
            <a:off x="5267232" y="4358035"/>
            <a:ext cx="1174920" cy="1279754"/>
            <a:chOff x="1150253" y="3924375"/>
            <a:chExt cx="1174920" cy="127975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EB8F44-B489-4AED-B7E0-0EFE6A948DFC}"/>
                </a:ext>
              </a:extLst>
            </p:cNvPr>
            <p:cNvSpPr txBox="1"/>
            <p:nvPr/>
          </p:nvSpPr>
          <p:spPr>
            <a:xfrm>
              <a:off x="1306814" y="4913344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K8s Pods</a:t>
              </a:r>
              <a:endParaRPr lang="en-US" sz="12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1B08C7C-4830-4C21-A477-DBCC12200754}"/>
                </a:ext>
              </a:extLst>
            </p:cNvPr>
            <p:cNvGrpSpPr/>
            <p:nvPr/>
          </p:nvGrpSpPr>
          <p:grpSpPr>
            <a:xfrm>
              <a:off x="1150253" y="3924375"/>
              <a:ext cx="1174920" cy="1279754"/>
              <a:chOff x="3236828" y="3731684"/>
              <a:chExt cx="1174920" cy="127975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2B5D4A4-2A11-4CEC-8022-E0C09BCDD958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Graphic 32">
                <a:extLst>
                  <a:ext uri="{FF2B5EF4-FFF2-40B4-BE49-F238E27FC236}">
                    <a16:creationId xmlns:a16="http://schemas.microsoft.com/office/drawing/2014/main" id="{52D348BD-87FF-4BBD-A189-6FC2A17E78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Graphic 32">
                <a:extLst>
                  <a:ext uri="{FF2B5EF4-FFF2-40B4-BE49-F238E27FC236}">
                    <a16:creationId xmlns:a16="http://schemas.microsoft.com/office/drawing/2014/main" id="{AAAD7156-7CBA-4C8D-A65F-5B518D089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Graphic 32">
                <a:extLst>
                  <a:ext uri="{FF2B5EF4-FFF2-40B4-BE49-F238E27FC236}">
                    <a16:creationId xmlns:a16="http://schemas.microsoft.com/office/drawing/2014/main" id="{53354121-43C8-4DD3-9F83-D32C628BC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0A1DE7F-358E-4992-BEBA-40457E7E5B84}"/>
              </a:ext>
            </a:extLst>
          </p:cNvPr>
          <p:cNvGrpSpPr/>
          <p:nvPr/>
        </p:nvGrpSpPr>
        <p:grpSpPr>
          <a:xfrm>
            <a:off x="2946725" y="4358035"/>
            <a:ext cx="1174920" cy="1279754"/>
            <a:chOff x="1150253" y="3924375"/>
            <a:chExt cx="1174920" cy="127975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019E0C-906C-47A3-8D57-8082B7D40C02}"/>
                </a:ext>
              </a:extLst>
            </p:cNvPr>
            <p:cNvSpPr txBox="1"/>
            <p:nvPr/>
          </p:nvSpPr>
          <p:spPr>
            <a:xfrm>
              <a:off x="1306814" y="4913344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K8s Pods</a:t>
              </a:r>
              <a:endParaRPr lang="en-US" sz="1200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C4F4B7-DF96-4113-869D-912C6FBB707C}"/>
                </a:ext>
              </a:extLst>
            </p:cNvPr>
            <p:cNvGrpSpPr/>
            <p:nvPr/>
          </p:nvGrpSpPr>
          <p:grpSpPr>
            <a:xfrm>
              <a:off x="1150253" y="3924375"/>
              <a:ext cx="1174920" cy="1279754"/>
              <a:chOff x="3236828" y="3731684"/>
              <a:chExt cx="1174920" cy="1279754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1004C6B-BD0E-4822-8C88-5B55794D6770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" name="Graphic 32">
                <a:extLst>
                  <a:ext uri="{FF2B5EF4-FFF2-40B4-BE49-F238E27FC236}">
                    <a16:creationId xmlns:a16="http://schemas.microsoft.com/office/drawing/2014/main" id="{DACB47EF-B2E8-4046-A50B-D28650F5B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Graphic 32">
                <a:extLst>
                  <a:ext uri="{FF2B5EF4-FFF2-40B4-BE49-F238E27FC236}">
                    <a16:creationId xmlns:a16="http://schemas.microsoft.com/office/drawing/2014/main" id="{47442C64-D7D4-4442-A74F-47FD111D2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Graphic 32">
                <a:extLst>
                  <a:ext uri="{FF2B5EF4-FFF2-40B4-BE49-F238E27FC236}">
                    <a16:creationId xmlns:a16="http://schemas.microsoft.com/office/drawing/2014/main" id="{41B3C3EC-9C9A-4A16-9863-DB802B4191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6E34F6-2784-4CC1-B755-5857264BE72B}"/>
              </a:ext>
            </a:extLst>
          </p:cNvPr>
          <p:cNvGrpSpPr/>
          <p:nvPr/>
        </p:nvGrpSpPr>
        <p:grpSpPr>
          <a:xfrm>
            <a:off x="1138340" y="4350384"/>
            <a:ext cx="1174920" cy="1279754"/>
            <a:chOff x="1150253" y="3924375"/>
            <a:chExt cx="1174920" cy="127975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E85417-B5F6-40C3-A10C-CFE6A5AB660E}"/>
                </a:ext>
              </a:extLst>
            </p:cNvPr>
            <p:cNvSpPr txBox="1"/>
            <p:nvPr/>
          </p:nvSpPr>
          <p:spPr>
            <a:xfrm>
              <a:off x="1306814" y="4913344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K8s Pods</a:t>
              </a:r>
              <a:endParaRPr lang="en-US" sz="1200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DD2ED0F-56F5-402E-80F1-5282EF1D62BC}"/>
                </a:ext>
              </a:extLst>
            </p:cNvPr>
            <p:cNvGrpSpPr/>
            <p:nvPr/>
          </p:nvGrpSpPr>
          <p:grpSpPr>
            <a:xfrm>
              <a:off x="1150253" y="3924375"/>
              <a:ext cx="1174920" cy="1279754"/>
              <a:chOff x="3236828" y="3731684"/>
              <a:chExt cx="1174920" cy="12797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1371D0D-093D-4410-9C31-5024EDD01263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Graphic 32">
                <a:extLst>
                  <a:ext uri="{FF2B5EF4-FFF2-40B4-BE49-F238E27FC236}">
                    <a16:creationId xmlns:a16="http://schemas.microsoft.com/office/drawing/2014/main" id="{422E5898-4544-4B70-9E8F-35F9A8AC9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Graphic 32">
                <a:extLst>
                  <a:ext uri="{FF2B5EF4-FFF2-40B4-BE49-F238E27FC236}">
                    <a16:creationId xmlns:a16="http://schemas.microsoft.com/office/drawing/2014/main" id="{31B0E20B-F530-49BE-8AF1-A7E5D13F7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Graphic 32">
                <a:extLst>
                  <a:ext uri="{FF2B5EF4-FFF2-40B4-BE49-F238E27FC236}">
                    <a16:creationId xmlns:a16="http://schemas.microsoft.com/office/drawing/2014/main" id="{8E279876-DF07-4B7B-A625-2C210443D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60D5BE07-E13E-43BC-830F-E2BFE483E0F4}"/>
              </a:ext>
            </a:extLst>
          </p:cNvPr>
          <p:cNvSpPr/>
          <p:nvPr/>
        </p:nvSpPr>
        <p:spPr>
          <a:xfrm>
            <a:off x="5219977" y="1377719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HTTPRoute</a:t>
            </a:r>
            <a:endParaRPr lang="en-US" sz="1600" dirty="0"/>
          </a:p>
        </p:txBody>
      </p:sp>
      <p:sp>
        <p:nvSpPr>
          <p:cNvPr id="97" name="TextBox 12">
            <a:extLst>
              <a:ext uri="{FF2B5EF4-FFF2-40B4-BE49-F238E27FC236}">
                <a16:creationId xmlns:a16="http://schemas.microsoft.com/office/drawing/2014/main" id="{86F61520-D463-4B44-969A-83B29CEF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20" y="3048898"/>
            <a:ext cx="1199019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review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12">
            <a:extLst>
              <a:ext uri="{FF2B5EF4-FFF2-40B4-BE49-F238E27FC236}">
                <a16:creationId xmlns:a16="http://schemas.microsoft.com/office/drawing/2014/main" id="{B178FF80-AF32-4D6A-9D76-8F657A98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290" y="3045170"/>
            <a:ext cx="1199019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parking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40B6F84-1B69-49A3-BB16-6A5BA4F65DF8}"/>
              </a:ext>
            </a:extLst>
          </p:cNvPr>
          <p:cNvCxnSpPr>
            <a:cxnSpLocks/>
            <a:stCxn id="57" idx="2"/>
            <a:endCxn id="97" idx="0"/>
          </p:cNvCxnSpPr>
          <p:nvPr/>
        </p:nvCxnSpPr>
        <p:spPr>
          <a:xfrm>
            <a:off x="2533991" y="2373901"/>
            <a:ext cx="985239" cy="674997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64C4E49-7C18-4C22-85B1-A990E1CE5116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1666389" y="2373901"/>
            <a:ext cx="867602" cy="657483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9A101140-B1C0-4E09-A572-BB31605C85A7}"/>
              </a:ext>
            </a:extLst>
          </p:cNvPr>
          <p:cNvSpPr txBox="1"/>
          <p:nvPr/>
        </p:nvSpPr>
        <p:spPr>
          <a:xfrm>
            <a:off x="1252235" y="2546588"/>
            <a:ext cx="72167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/parking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9ECA938-F66E-43DC-AE6C-459D00679704}"/>
              </a:ext>
            </a:extLst>
          </p:cNvPr>
          <p:cNvSpPr txBox="1"/>
          <p:nvPr/>
        </p:nvSpPr>
        <p:spPr>
          <a:xfrm>
            <a:off x="3229608" y="2546588"/>
            <a:ext cx="65594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/review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DD7EC90-4936-41BC-A3A9-2A42EE7353F0}"/>
              </a:ext>
            </a:extLst>
          </p:cNvPr>
          <p:cNvCxnSpPr>
            <a:cxnSpLocks/>
          </p:cNvCxnSpPr>
          <p:nvPr/>
        </p:nvCxnSpPr>
        <p:spPr>
          <a:xfrm>
            <a:off x="1697002" y="3889953"/>
            <a:ext cx="5252" cy="711909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713A001-E24D-42A7-B5EF-16BE2DB24178}"/>
              </a:ext>
            </a:extLst>
          </p:cNvPr>
          <p:cNvCxnSpPr>
            <a:cxnSpLocks/>
          </p:cNvCxnSpPr>
          <p:nvPr/>
        </p:nvCxnSpPr>
        <p:spPr>
          <a:xfrm>
            <a:off x="3516921" y="3882994"/>
            <a:ext cx="5252" cy="711909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2">
            <a:extLst>
              <a:ext uri="{FF2B5EF4-FFF2-40B4-BE49-F238E27FC236}">
                <a16:creationId xmlns:a16="http://schemas.microsoft.com/office/drawing/2014/main" id="{61FD7321-114E-4DA3-BB9C-9579D80E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612" y="3063761"/>
            <a:ext cx="1199019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inventory-ver1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1B328D4-26BA-446B-9F91-EE6EB8F9CB40}"/>
              </a:ext>
            </a:extLst>
          </p:cNvPr>
          <p:cNvCxnSpPr>
            <a:cxnSpLocks/>
          </p:cNvCxnSpPr>
          <p:nvPr/>
        </p:nvCxnSpPr>
        <p:spPr>
          <a:xfrm>
            <a:off x="5809869" y="3929443"/>
            <a:ext cx="5252" cy="711909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650B514-3088-4EC1-BBDE-14C7F1F8E641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5809869" y="2404534"/>
            <a:ext cx="5253" cy="659227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2C3B307C-9E0F-4B6F-B235-44B63CF11EF3}"/>
              </a:ext>
            </a:extLst>
          </p:cNvPr>
          <p:cNvSpPr txBox="1"/>
          <p:nvPr/>
        </p:nvSpPr>
        <p:spPr>
          <a:xfrm>
            <a:off x="542654" y="2569906"/>
            <a:ext cx="72006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Rev 1.21</a:t>
            </a:r>
          </a:p>
        </p:txBody>
      </p:sp>
      <p:pic>
        <p:nvPicPr>
          <p:cNvPr id="113" name="Graphic 23">
            <a:extLst>
              <a:ext uri="{FF2B5EF4-FFF2-40B4-BE49-F238E27FC236}">
                <a16:creationId xmlns:a16="http://schemas.microsoft.com/office/drawing/2014/main" id="{BFC2965A-1C16-4692-AAE8-62F12B9B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8" y="2255526"/>
            <a:ext cx="353569" cy="3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B4B67226-D14E-4AA6-9369-264E785D22B1}"/>
              </a:ext>
            </a:extLst>
          </p:cNvPr>
          <p:cNvSpPr txBox="1"/>
          <p:nvPr/>
        </p:nvSpPr>
        <p:spPr>
          <a:xfrm>
            <a:off x="6015395" y="2702326"/>
            <a:ext cx="55335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100%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520317-63EA-485A-B83C-57C6D13DA2B9}"/>
              </a:ext>
            </a:extLst>
          </p:cNvPr>
          <p:cNvSpPr/>
          <p:nvPr/>
        </p:nvSpPr>
        <p:spPr>
          <a:xfrm>
            <a:off x="591591" y="5893841"/>
            <a:ext cx="9370660" cy="339533"/>
          </a:xfrm>
          <a:prstGeom prst="rect">
            <a:avLst/>
          </a:prstGeom>
          <a:solidFill>
            <a:schemeClr val="accent2">
              <a:lumMod val="20000"/>
              <a:lumOff val="80000"/>
              <a:alpha val="14902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451104"/>
          <a:lstStyle/>
          <a:p>
            <a:pPr defTabSz="1219170">
              <a:defRPr/>
            </a:pPr>
            <a:r>
              <a:rPr lang="en-US" sz="1067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K8S gateway/</a:t>
            </a:r>
            <a:r>
              <a:rPr lang="en-US" sz="1067" kern="0" dirty="0" err="1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VPCLattice</a:t>
            </a:r>
            <a:endParaRPr sz="1067" kern="0" dirty="0">
              <a:solidFill>
                <a:srgbClr val="00A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4E5D88B-FEB4-4F4E-B4B9-60E4A9476D6F}"/>
              </a:ext>
            </a:extLst>
          </p:cNvPr>
          <p:cNvCxnSpPr>
            <a:cxnSpLocks/>
          </p:cNvCxnSpPr>
          <p:nvPr/>
        </p:nvCxnSpPr>
        <p:spPr>
          <a:xfrm>
            <a:off x="2111270" y="5268047"/>
            <a:ext cx="0" cy="593001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C69415A-FBB0-4F5A-A881-1A51583BA9C8}"/>
              </a:ext>
            </a:extLst>
          </p:cNvPr>
          <p:cNvCxnSpPr>
            <a:cxnSpLocks/>
          </p:cNvCxnSpPr>
          <p:nvPr/>
        </p:nvCxnSpPr>
        <p:spPr>
          <a:xfrm>
            <a:off x="3917062" y="5268048"/>
            <a:ext cx="0" cy="593001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0EAF2F4-D2C1-4804-816A-3E0F55885BA6}"/>
              </a:ext>
            </a:extLst>
          </p:cNvPr>
          <p:cNvCxnSpPr>
            <a:cxnSpLocks/>
          </p:cNvCxnSpPr>
          <p:nvPr/>
        </p:nvCxnSpPr>
        <p:spPr>
          <a:xfrm>
            <a:off x="6254029" y="5268046"/>
            <a:ext cx="0" cy="593001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0B5A03-BF6D-459E-AD67-D4C04B55DB4B}"/>
              </a:ext>
            </a:extLst>
          </p:cNvPr>
          <p:cNvSpPr/>
          <p:nvPr/>
        </p:nvSpPr>
        <p:spPr>
          <a:xfrm>
            <a:off x="7040649" y="1491916"/>
            <a:ext cx="2921601" cy="3890050"/>
          </a:xfrm>
          <a:prstGeom prst="rect">
            <a:avLst/>
          </a:prstGeom>
          <a:solidFill>
            <a:schemeClr val="accent2">
              <a:lumMod val="20000"/>
              <a:lumOff val="80000"/>
              <a:alpha val="14902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451104"/>
          <a:lstStyle/>
          <a:p>
            <a:pPr defTabSz="1219170">
              <a:defRPr/>
            </a:pP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apiVersion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 gateway.networking.k8s.io/v1alpha2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kind: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HTTPRoute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metadata: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name: rates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spec: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parentRefs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name: my-hotel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sectionName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 http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name: my-hotel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sectionName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 https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rules: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backendRefs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- name: parking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kind: Service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port: 8090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matches: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- path: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  type: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PathPrefix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  value: /parking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backendRefs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- name: review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kind: Service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port: 8090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matches: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- path: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  type: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PathPrefix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  value: /review</a:t>
            </a:r>
          </a:p>
          <a:p>
            <a:pPr defTabSz="1219170">
              <a:defRPr/>
            </a:pPr>
            <a:endParaRPr lang="en-US" sz="1067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endParaRPr lang="en-US" sz="1067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endParaRPr sz="1067" kern="0" dirty="0">
              <a:solidFill>
                <a:srgbClr val="00A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5EF510C-3936-4618-B13D-4CDB538984FC}"/>
              </a:ext>
            </a:extLst>
          </p:cNvPr>
          <p:cNvCxnSpPr>
            <a:cxnSpLocks/>
          </p:cNvCxnSpPr>
          <p:nvPr/>
        </p:nvCxnSpPr>
        <p:spPr>
          <a:xfrm>
            <a:off x="9963808" y="5636038"/>
            <a:ext cx="408718" cy="0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426B49A-A90D-44F6-AC62-8ACE39916BD2}"/>
              </a:ext>
            </a:extLst>
          </p:cNvPr>
          <p:cNvCxnSpPr>
            <a:cxnSpLocks/>
          </p:cNvCxnSpPr>
          <p:nvPr/>
        </p:nvCxnSpPr>
        <p:spPr>
          <a:xfrm>
            <a:off x="9963808" y="6063607"/>
            <a:ext cx="408718" cy="0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7DFA026-2E2C-449D-9F9B-8B673BC5C73E}"/>
              </a:ext>
            </a:extLst>
          </p:cNvPr>
          <p:cNvSpPr/>
          <p:nvPr/>
        </p:nvSpPr>
        <p:spPr>
          <a:xfrm>
            <a:off x="10372526" y="5483857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endParaRPr lang="en-US" sz="12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D314B85-FABB-4C0D-BA29-8355539DA24A}"/>
              </a:ext>
            </a:extLst>
          </p:cNvPr>
          <p:cNvSpPr/>
          <p:nvPr/>
        </p:nvSpPr>
        <p:spPr>
          <a:xfrm>
            <a:off x="10374325" y="5903852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 err="1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HTTPRoute</a:t>
            </a:r>
            <a:br>
              <a:rPr lang="en-US" sz="1200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(K8S Gateway API)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78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03" grpId="0"/>
      <p:bldP spid="104" grpId="0"/>
      <p:bldP spid="112" grpId="0"/>
      <p:bldP spid="114" grpId="0"/>
      <p:bldP spid="115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30911-8CDA-174D-996A-0CB8D84E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52" y="200388"/>
            <a:ext cx="11467423" cy="978729"/>
          </a:xfrm>
        </p:spPr>
        <p:txBody>
          <a:bodyPr/>
          <a:lstStyle/>
          <a:p>
            <a:r>
              <a:rPr lang="en-US" sz="3200" dirty="0"/>
              <a:t>Multiple </a:t>
            </a:r>
            <a:r>
              <a:rPr lang="en-US" sz="3200" b="1" dirty="0"/>
              <a:t>clusters/VPCs service-to-service</a:t>
            </a:r>
            <a:br>
              <a:rPr lang="en-US" sz="3200" b="1" dirty="0"/>
            </a:br>
            <a:r>
              <a:rPr lang="en-US" sz="3200" b="1" dirty="0"/>
              <a:t>communications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140B7-185E-7249-A3ED-91C2EED45DD2}"/>
              </a:ext>
            </a:extLst>
          </p:cNvPr>
          <p:cNvSpPr/>
          <p:nvPr/>
        </p:nvSpPr>
        <p:spPr>
          <a:xfrm>
            <a:off x="562949" y="1274414"/>
            <a:ext cx="9399301" cy="3004509"/>
          </a:xfrm>
          <a:prstGeom prst="rect">
            <a:avLst/>
          </a:prstGeom>
          <a:noFill/>
          <a:ln w="12700" cap="flat" cmpd="sng" algn="ctr">
            <a:solidFill>
              <a:srgbClr val="69AE35"/>
            </a:solidFill>
            <a:prstDash val="solid"/>
          </a:ln>
          <a:effectLst/>
        </p:spPr>
        <p:txBody>
          <a:bodyPr rot="0" spcFirstLastPara="0" vertOverflow="overflow" horzOverflow="overflow" vert="horz" wrap="square" lIns="381000" tIns="762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4">
              <a:defRPr/>
            </a:pPr>
            <a:r>
              <a:rPr sz="800" kern="0" dirty="0">
                <a:ln w="0"/>
                <a:solidFill>
                  <a:srgbClr val="69A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r>
              <a:rPr lang="en-US" sz="800" kern="0" dirty="0">
                <a:ln w="0"/>
                <a:solidFill>
                  <a:srgbClr val="69A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sz="800" kern="0" dirty="0">
              <a:solidFill>
                <a:srgbClr val="879196"/>
              </a:solidFill>
              <a:latin typeface="Amazon Ember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A3E2576-E70B-5240-ACFF-9D441FE6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165" y="1274414"/>
            <a:ext cx="353569" cy="353569"/>
          </a:xfrm>
          <a:prstGeom prst="rect">
            <a:avLst/>
          </a:prstGeom>
        </p:spPr>
      </p:pic>
      <p:sp>
        <p:nvSpPr>
          <p:cNvPr id="56" name="TextBox 12">
            <a:extLst>
              <a:ext uri="{FF2B5EF4-FFF2-40B4-BE49-F238E27FC236}">
                <a16:creationId xmlns:a16="http://schemas.microsoft.com/office/drawing/2014/main" id="{38BA1496-2270-408E-A975-5E44D95D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966" y="1676174"/>
            <a:ext cx="1859496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inventory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0A1DE7F-358E-4992-BEBA-40457E7E5B84}"/>
              </a:ext>
            </a:extLst>
          </p:cNvPr>
          <p:cNvGrpSpPr/>
          <p:nvPr/>
        </p:nvGrpSpPr>
        <p:grpSpPr>
          <a:xfrm>
            <a:off x="2626879" y="1679117"/>
            <a:ext cx="1174920" cy="1279754"/>
            <a:chOff x="1150253" y="3924375"/>
            <a:chExt cx="1174920" cy="127975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019E0C-906C-47A3-8D57-8082B7D40C02}"/>
                </a:ext>
              </a:extLst>
            </p:cNvPr>
            <p:cNvSpPr txBox="1"/>
            <p:nvPr/>
          </p:nvSpPr>
          <p:spPr>
            <a:xfrm>
              <a:off x="1306814" y="4913344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APP-2</a:t>
              </a:r>
              <a:endParaRPr lang="en-US" sz="1200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C4F4B7-DF96-4113-869D-912C6FBB707C}"/>
                </a:ext>
              </a:extLst>
            </p:cNvPr>
            <p:cNvGrpSpPr/>
            <p:nvPr/>
          </p:nvGrpSpPr>
          <p:grpSpPr>
            <a:xfrm>
              <a:off x="1150253" y="3924375"/>
              <a:ext cx="1174920" cy="1279754"/>
              <a:chOff x="3236828" y="3731684"/>
              <a:chExt cx="1174920" cy="1279754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1004C6B-BD0E-4822-8C88-5B55794D6770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" name="Graphic 32">
                <a:extLst>
                  <a:ext uri="{FF2B5EF4-FFF2-40B4-BE49-F238E27FC236}">
                    <a16:creationId xmlns:a16="http://schemas.microsoft.com/office/drawing/2014/main" id="{DACB47EF-B2E8-4046-A50B-D28650F5B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Graphic 32">
                <a:extLst>
                  <a:ext uri="{FF2B5EF4-FFF2-40B4-BE49-F238E27FC236}">
                    <a16:creationId xmlns:a16="http://schemas.microsoft.com/office/drawing/2014/main" id="{47442C64-D7D4-4442-A74F-47FD111D2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Graphic 32">
                <a:extLst>
                  <a:ext uri="{FF2B5EF4-FFF2-40B4-BE49-F238E27FC236}">
                    <a16:creationId xmlns:a16="http://schemas.microsoft.com/office/drawing/2014/main" id="{41B3C3EC-9C9A-4A16-9863-DB802B4191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6E34F6-2784-4CC1-B755-5857264BE72B}"/>
              </a:ext>
            </a:extLst>
          </p:cNvPr>
          <p:cNvGrpSpPr/>
          <p:nvPr/>
        </p:nvGrpSpPr>
        <p:grpSpPr>
          <a:xfrm>
            <a:off x="1368132" y="1671466"/>
            <a:ext cx="1174920" cy="1279754"/>
            <a:chOff x="1150253" y="3924375"/>
            <a:chExt cx="1174920" cy="127975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E85417-B5F6-40C3-A10C-CFE6A5AB660E}"/>
                </a:ext>
              </a:extLst>
            </p:cNvPr>
            <p:cNvSpPr txBox="1"/>
            <p:nvPr/>
          </p:nvSpPr>
          <p:spPr>
            <a:xfrm>
              <a:off x="1306814" y="4913344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APP-1</a:t>
              </a:r>
              <a:endParaRPr lang="en-US" sz="1200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DD2ED0F-56F5-402E-80F1-5282EF1D62BC}"/>
                </a:ext>
              </a:extLst>
            </p:cNvPr>
            <p:cNvGrpSpPr/>
            <p:nvPr/>
          </p:nvGrpSpPr>
          <p:grpSpPr>
            <a:xfrm>
              <a:off x="1150253" y="3924375"/>
              <a:ext cx="1174920" cy="1279754"/>
              <a:chOff x="3236828" y="3731684"/>
              <a:chExt cx="1174920" cy="12797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1371D0D-093D-4410-9C31-5024EDD01263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Graphic 32">
                <a:extLst>
                  <a:ext uri="{FF2B5EF4-FFF2-40B4-BE49-F238E27FC236}">
                    <a16:creationId xmlns:a16="http://schemas.microsoft.com/office/drawing/2014/main" id="{422E5898-4544-4B70-9E8F-35F9A8AC9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Graphic 32">
                <a:extLst>
                  <a:ext uri="{FF2B5EF4-FFF2-40B4-BE49-F238E27FC236}">
                    <a16:creationId xmlns:a16="http://schemas.microsoft.com/office/drawing/2014/main" id="{31B0E20B-F530-49BE-8AF1-A7E5D13F7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Graphic 32">
                <a:extLst>
                  <a:ext uri="{FF2B5EF4-FFF2-40B4-BE49-F238E27FC236}">
                    <a16:creationId xmlns:a16="http://schemas.microsoft.com/office/drawing/2014/main" id="{8E279876-DF07-4B7B-A625-2C210443D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60D5BE07-E13E-43BC-830F-E2BFE483E0F4}"/>
              </a:ext>
            </a:extLst>
          </p:cNvPr>
          <p:cNvSpPr/>
          <p:nvPr/>
        </p:nvSpPr>
        <p:spPr>
          <a:xfrm>
            <a:off x="4220825" y="1295690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HTTPRoute</a:t>
            </a:r>
            <a:endParaRPr lang="en-US" sz="1600" dirty="0"/>
          </a:p>
        </p:txBody>
      </p:sp>
      <p:sp>
        <p:nvSpPr>
          <p:cNvPr id="107" name="TextBox 12">
            <a:extLst>
              <a:ext uri="{FF2B5EF4-FFF2-40B4-BE49-F238E27FC236}">
                <a16:creationId xmlns:a16="http://schemas.microsoft.com/office/drawing/2014/main" id="{61FD7321-114E-4DA3-BB9C-9579D80E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440" y="1508582"/>
            <a:ext cx="1202186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inventory-ver1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1B328D4-26BA-446B-9F91-EE6EB8F9CB40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6710533" y="2339579"/>
            <a:ext cx="0" cy="314013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650B514-3088-4EC1-BBDE-14C7F1F8E641}"/>
              </a:ext>
            </a:extLst>
          </p:cNvPr>
          <p:cNvCxnSpPr>
            <a:cxnSpLocks/>
          </p:cNvCxnSpPr>
          <p:nvPr/>
        </p:nvCxnSpPr>
        <p:spPr>
          <a:xfrm flipH="1">
            <a:off x="4835654" y="2342618"/>
            <a:ext cx="15039" cy="2444829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2C3B307C-9E0F-4B6F-B235-44B63CF11EF3}"/>
              </a:ext>
            </a:extLst>
          </p:cNvPr>
          <p:cNvSpPr txBox="1"/>
          <p:nvPr/>
        </p:nvSpPr>
        <p:spPr>
          <a:xfrm>
            <a:off x="493225" y="2583981"/>
            <a:ext cx="72006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Rev 1.21</a:t>
            </a:r>
          </a:p>
        </p:txBody>
      </p:sp>
      <p:pic>
        <p:nvPicPr>
          <p:cNvPr id="113" name="Graphic 23">
            <a:extLst>
              <a:ext uri="{FF2B5EF4-FFF2-40B4-BE49-F238E27FC236}">
                <a16:creationId xmlns:a16="http://schemas.microsoft.com/office/drawing/2014/main" id="{BFC2965A-1C16-4692-AAE8-62F12B9B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8" y="2255526"/>
            <a:ext cx="353569" cy="3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B4B67226-D14E-4AA6-9369-264E785D22B1}"/>
              </a:ext>
            </a:extLst>
          </p:cNvPr>
          <p:cNvSpPr txBox="1"/>
          <p:nvPr/>
        </p:nvSpPr>
        <p:spPr>
          <a:xfrm flipH="1">
            <a:off x="5699516" y="1830595"/>
            <a:ext cx="151836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10%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520317-63EA-485A-B83C-57C6D13DA2B9}"/>
              </a:ext>
            </a:extLst>
          </p:cNvPr>
          <p:cNvSpPr/>
          <p:nvPr/>
        </p:nvSpPr>
        <p:spPr>
          <a:xfrm>
            <a:off x="573165" y="3960404"/>
            <a:ext cx="9370660" cy="339533"/>
          </a:xfrm>
          <a:prstGeom prst="rect">
            <a:avLst/>
          </a:prstGeom>
          <a:solidFill>
            <a:schemeClr val="accent2">
              <a:lumMod val="20000"/>
              <a:lumOff val="80000"/>
              <a:alpha val="14902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451104"/>
          <a:lstStyle/>
          <a:p>
            <a:pPr defTabSz="1219170">
              <a:defRPr/>
            </a:pPr>
            <a:r>
              <a:rPr lang="en-US" sz="1067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K8S gateway/</a:t>
            </a:r>
            <a:r>
              <a:rPr lang="en-US" sz="1067" kern="0" dirty="0" err="1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VPCLattice</a:t>
            </a:r>
            <a:endParaRPr sz="1067" kern="0" dirty="0">
              <a:solidFill>
                <a:srgbClr val="00A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0EAF2F4-D2C1-4804-816A-3E0F55885BA6}"/>
              </a:ext>
            </a:extLst>
          </p:cNvPr>
          <p:cNvCxnSpPr>
            <a:cxnSpLocks/>
          </p:cNvCxnSpPr>
          <p:nvPr/>
        </p:nvCxnSpPr>
        <p:spPr>
          <a:xfrm flipV="1">
            <a:off x="6724007" y="3483143"/>
            <a:ext cx="0" cy="462794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10B5A03-BF6D-459E-AD67-D4C04B55DB4B}"/>
              </a:ext>
            </a:extLst>
          </p:cNvPr>
          <p:cNvSpPr/>
          <p:nvPr/>
        </p:nvSpPr>
        <p:spPr>
          <a:xfrm>
            <a:off x="7507592" y="1293935"/>
            <a:ext cx="3702591" cy="2622171"/>
          </a:xfrm>
          <a:prstGeom prst="rect">
            <a:avLst/>
          </a:prstGeom>
          <a:solidFill>
            <a:schemeClr val="accent2">
              <a:lumMod val="20000"/>
              <a:lumOff val="80000"/>
              <a:alpha val="14902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451104"/>
          <a:lstStyle/>
          <a:p>
            <a:pPr defTabSz="1219170">
              <a:defRPr/>
            </a:pP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apiVersion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 gateway.networking.k8s.io/v1alpha2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kind: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HTTPRoute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metadata: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name: inventory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spec: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parentRefs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name: my-hotel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sectionName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 http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name: my-hotel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sectionName</a:t>
            </a: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: https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rules: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-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backendRefs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- name: inventory-ver1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kind: Service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weight: 10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- name: inventory-ver2</a:t>
            </a: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kind: </a:t>
            </a:r>
            <a:r>
              <a:rPr lang="en-US" sz="900" kern="0" dirty="0" err="1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ServiceImport</a:t>
            </a:r>
            <a:endParaRPr lang="en-US" sz="900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r>
              <a:rPr lang="en-US" sz="900" kern="0" dirty="0">
                <a:solidFill>
                  <a:srgbClr val="00A0C8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rPr>
              <a:t>      weight: 90</a:t>
            </a:r>
          </a:p>
          <a:p>
            <a:pPr defTabSz="1219170">
              <a:defRPr/>
            </a:pPr>
            <a:endParaRPr lang="en-US" sz="1067" kern="0" dirty="0">
              <a:solidFill>
                <a:srgbClr val="00A0C8"/>
              </a:solidFill>
              <a:latin typeface="Amazon Ember Mono" panose="020B0509020204020204" pitchFamily="49" charset="0"/>
              <a:ea typeface="Amazon Ember Mono" panose="020B0509020204020204" pitchFamily="49" charset="0"/>
              <a:cs typeface="Amazon Ember Mono" panose="020B0509020204020204" pitchFamily="49" charset="0"/>
            </a:endParaRPr>
          </a:p>
          <a:p>
            <a:pPr defTabSz="1219170">
              <a:defRPr/>
            </a:pPr>
            <a:endParaRPr sz="1067" kern="0" dirty="0">
              <a:solidFill>
                <a:srgbClr val="00A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5EF510C-3936-4618-B13D-4CDB538984FC}"/>
              </a:ext>
            </a:extLst>
          </p:cNvPr>
          <p:cNvCxnSpPr>
            <a:cxnSpLocks/>
          </p:cNvCxnSpPr>
          <p:nvPr/>
        </p:nvCxnSpPr>
        <p:spPr>
          <a:xfrm>
            <a:off x="9971975" y="5881120"/>
            <a:ext cx="408718" cy="0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426B49A-A90D-44F6-AC62-8ACE39916BD2}"/>
              </a:ext>
            </a:extLst>
          </p:cNvPr>
          <p:cNvCxnSpPr>
            <a:cxnSpLocks/>
          </p:cNvCxnSpPr>
          <p:nvPr/>
        </p:nvCxnSpPr>
        <p:spPr>
          <a:xfrm>
            <a:off x="9963808" y="6059039"/>
            <a:ext cx="408718" cy="0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7DFA026-2E2C-449D-9F9B-8B673BC5C73E}"/>
              </a:ext>
            </a:extLst>
          </p:cNvPr>
          <p:cNvSpPr/>
          <p:nvPr/>
        </p:nvSpPr>
        <p:spPr>
          <a:xfrm>
            <a:off x="10354661" y="5759065"/>
            <a:ext cx="612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endParaRPr lang="en-US" sz="12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D314B85-FABB-4C0D-BA29-8355539DA24A}"/>
              </a:ext>
            </a:extLst>
          </p:cNvPr>
          <p:cNvSpPr/>
          <p:nvPr/>
        </p:nvSpPr>
        <p:spPr>
          <a:xfrm>
            <a:off x="10371811" y="5945307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 err="1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HTTPRoute</a:t>
            </a:r>
            <a:br>
              <a:rPr lang="en-US" sz="1200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(K8S Gateway API)</a:t>
            </a:r>
            <a:endParaRPr lang="en-US" sz="12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2AE9FB-FCD6-4F1B-91D4-E7C2CC5A3481}"/>
              </a:ext>
            </a:extLst>
          </p:cNvPr>
          <p:cNvCxnSpPr>
            <a:cxnSpLocks/>
          </p:cNvCxnSpPr>
          <p:nvPr/>
        </p:nvCxnSpPr>
        <p:spPr>
          <a:xfrm>
            <a:off x="5759677" y="1778112"/>
            <a:ext cx="354576" cy="0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2014DEF-D209-43C1-8083-1AF8EFCD5014}"/>
              </a:ext>
            </a:extLst>
          </p:cNvPr>
          <p:cNvCxnSpPr>
            <a:cxnSpLocks/>
          </p:cNvCxnSpPr>
          <p:nvPr/>
        </p:nvCxnSpPr>
        <p:spPr>
          <a:xfrm>
            <a:off x="3505298" y="2577318"/>
            <a:ext cx="6697" cy="1368619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3DB082-DFBA-49A1-8663-D349880F81B7}"/>
              </a:ext>
            </a:extLst>
          </p:cNvPr>
          <p:cNvSpPr/>
          <p:nvPr/>
        </p:nvSpPr>
        <p:spPr>
          <a:xfrm>
            <a:off x="548628" y="4537505"/>
            <a:ext cx="9399301" cy="1638635"/>
          </a:xfrm>
          <a:prstGeom prst="rect">
            <a:avLst/>
          </a:prstGeom>
          <a:noFill/>
          <a:ln w="12700" cap="flat" cmpd="sng" algn="ctr">
            <a:solidFill>
              <a:srgbClr val="69AE35"/>
            </a:solidFill>
            <a:prstDash val="solid"/>
          </a:ln>
          <a:effectLst/>
        </p:spPr>
        <p:txBody>
          <a:bodyPr rot="0" spcFirstLastPara="0" vertOverflow="overflow" horzOverflow="overflow" vert="horz" wrap="square" lIns="381000" tIns="762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4">
              <a:defRPr/>
            </a:pPr>
            <a:r>
              <a:rPr sz="800" kern="0" dirty="0">
                <a:ln w="0"/>
                <a:solidFill>
                  <a:srgbClr val="69A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r>
              <a:rPr lang="en-US" sz="800" kern="0" dirty="0">
                <a:ln w="0"/>
                <a:solidFill>
                  <a:srgbClr val="69A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sz="800" kern="0" dirty="0">
              <a:solidFill>
                <a:srgbClr val="879196"/>
              </a:solidFill>
              <a:latin typeface="Amazon Ember"/>
            </a:endParaRPr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503B929C-942C-4961-8FE2-243D32E9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611" y="4534746"/>
            <a:ext cx="353569" cy="353569"/>
          </a:xfrm>
          <a:prstGeom prst="rect">
            <a:avLst/>
          </a:prstGeom>
        </p:spPr>
      </p:pic>
      <p:sp>
        <p:nvSpPr>
          <p:cNvPr id="163" name="TextBox 12">
            <a:extLst>
              <a:ext uri="{FF2B5EF4-FFF2-40B4-BE49-F238E27FC236}">
                <a16:creationId xmlns:a16="http://schemas.microsoft.com/office/drawing/2014/main" id="{9CC6DC96-7E86-4CC9-8404-8F8D8EDE1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285" y="4829540"/>
            <a:ext cx="1202186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Service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inventory-ver2</a:t>
            </a:r>
          </a:p>
          <a:p>
            <a:pPr algn="ctr" eaLnBrk="1" hangingPunct="1"/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31AD40F-0B91-4A78-84DB-FDC7545629DD}"/>
              </a:ext>
            </a:extLst>
          </p:cNvPr>
          <p:cNvSpPr txBox="1"/>
          <p:nvPr/>
        </p:nvSpPr>
        <p:spPr>
          <a:xfrm>
            <a:off x="485007" y="5274223"/>
            <a:ext cx="103968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Rev 1.23</a:t>
            </a:r>
          </a:p>
        </p:txBody>
      </p:sp>
      <p:pic>
        <p:nvPicPr>
          <p:cNvPr id="167" name="Graphic 23">
            <a:extLst>
              <a:ext uri="{FF2B5EF4-FFF2-40B4-BE49-F238E27FC236}">
                <a16:creationId xmlns:a16="http://schemas.microsoft.com/office/drawing/2014/main" id="{EAB74D3B-F996-4FF0-972C-6E6339E8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9" y="4987525"/>
            <a:ext cx="353569" cy="3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E72CC6BF-4F55-4658-89BE-EEC56B480DBD}"/>
              </a:ext>
            </a:extLst>
          </p:cNvPr>
          <p:cNvSpPr/>
          <p:nvPr/>
        </p:nvSpPr>
        <p:spPr>
          <a:xfrm>
            <a:off x="552611" y="5836607"/>
            <a:ext cx="9370660" cy="339533"/>
          </a:xfrm>
          <a:prstGeom prst="rect">
            <a:avLst/>
          </a:prstGeom>
          <a:solidFill>
            <a:schemeClr val="accent2">
              <a:lumMod val="20000"/>
              <a:lumOff val="80000"/>
              <a:alpha val="14902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451104"/>
          <a:lstStyle/>
          <a:p>
            <a:pPr defTabSz="1219170">
              <a:defRPr/>
            </a:pPr>
            <a:r>
              <a:rPr lang="en-US" sz="1067" kern="0" dirty="0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K8S gateway/</a:t>
            </a:r>
            <a:r>
              <a:rPr lang="en-US" sz="1067" kern="0" dirty="0" err="1">
                <a:solidFill>
                  <a:srgbClr val="00A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VPCLattice</a:t>
            </a:r>
            <a:endParaRPr sz="1067" kern="0" dirty="0">
              <a:solidFill>
                <a:srgbClr val="00A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A94806-2A8E-4FCE-A137-8E197CFE813F}"/>
              </a:ext>
            </a:extLst>
          </p:cNvPr>
          <p:cNvGrpSpPr/>
          <p:nvPr/>
        </p:nvGrpSpPr>
        <p:grpSpPr>
          <a:xfrm>
            <a:off x="6194412" y="4837264"/>
            <a:ext cx="959701" cy="855298"/>
            <a:chOff x="6223856" y="4647146"/>
            <a:chExt cx="959701" cy="855298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AF1E75E-7CD5-4039-B8E4-E3798FA182E2}"/>
                </a:ext>
              </a:extLst>
            </p:cNvPr>
            <p:cNvGrpSpPr/>
            <p:nvPr/>
          </p:nvGrpSpPr>
          <p:grpSpPr>
            <a:xfrm>
              <a:off x="6223856" y="4647146"/>
              <a:ext cx="882670" cy="800206"/>
              <a:chOff x="3236828" y="3731684"/>
              <a:chExt cx="1174920" cy="1279754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FCA61A1-90C1-4EC9-B277-3B4FD5119D87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5" name="Graphic 32">
                <a:extLst>
                  <a:ext uri="{FF2B5EF4-FFF2-40B4-BE49-F238E27FC236}">
                    <a16:creationId xmlns:a16="http://schemas.microsoft.com/office/drawing/2014/main" id="{9D8092E6-320A-4605-8790-17DC56CF2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Graphic 32">
                <a:extLst>
                  <a:ext uri="{FF2B5EF4-FFF2-40B4-BE49-F238E27FC236}">
                    <a16:creationId xmlns:a16="http://schemas.microsoft.com/office/drawing/2014/main" id="{055E3292-761B-40AE-A0A5-19CEE5A7E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Graphic 32">
                <a:extLst>
                  <a:ext uri="{FF2B5EF4-FFF2-40B4-BE49-F238E27FC236}">
                    <a16:creationId xmlns:a16="http://schemas.microsoft.com/office/drawing/2014/main" id="{C22410CE-B622-4078-A748-55D2AA299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A541446-3947-44B9-9C9D-2FE06559E73A}"/>
                </a:ext>
              </a:extLst>
            </p:cNvPr>
            <p:cNvSpPr txBox="1"/>
            <p:nvPr/>
          </p:nvSpPr>
          <p:spPr>
            <a:xfrm>
              <a:off x="6249569" y="5225445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K8s Pods</a:t>
              </a:r>
              <a:endParaRPr lang="en-US" sz="1200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AFC56BE-8A54-46B5-8550-8923E15A00BE}"/>
              </a:ext>
            </a:extLst>
          </p:cNvPr>
          <p:cNvCxnSpPr>
            <a:cxnSpLocks/>
          </p:cNvCxnSpPr>
          <p:nvPr/>
        </p:nvCxnSpPr>
        <p:spPr>
          <a:xfrm>
            <a:off x="2250668" y="2562080"/>
            <a:ext cx="6697" cy="1368619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D18354C-F830-40E4-9FB7-6D5C2FB12885}"/>
              </a:ext>
            </a:extLst>
          </p:cNvPr>
          <p:cNvGrpSpPr/>
          <p:nvPr/>
        </p:nvGrpSpPr>
        <p:grpSpPr>
          <a:xfrm>
            <a:off x="6251176" y="2659386"/>
            <a:ext cx="959701" cy="855298"/>
            <a:chOff x="6223856" y="4647146"/>
            <a:chExt cx="959701" cy="855298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16AD46E-FAA7-46EB-B68A-5760DA25CBC7}"/>
                </a:ext>
              </a:extLst>
            </p:cNvPr>
            <p:cNvGrpSpPr/>
            <p:nvPr/>
          </p:nvGrpSpPr>
          <p:grpSpPr>
            <a:xfrm>
              <a:off x="6223856" y="4647146"/>
              <a:ext cx="882670" cy="800206"/>
              <a:chOff x="3236828" y="3731684"/>
              <a:chExt cx="1174920" cy="127975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8A92760-1E8B-49E1-AEF3-C3719FED4F38}"/>
                  </a:ext>
                </a:extLst>
              </p:cNvPr>
              <p:cNvSpPr/>
              <p:nvPr/>
            </p:nvSpPr>
            <p:spPr>
              <a:xfrm>
                <a:off x="3236828" y="3731684"/>
                <a:ext cx="1174920" cy="1279754"/>
              </a:xfrm>
              <a:prstGeom prst="rect">
                <a:avLst/>
              </a:prstGeom>
              <a:noFill/>
              <a:ln w="12700">
                <a:solidFill>
                  <a:srgbClr val="FF9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n w="0"/>
                  <a:solidFill>
                    <a:srgbClr val="FF99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9" name="Graphic 32">
                <a:extLst>
                  <a:ext uri="{FF2B5EF4-FFF2-40B4-BE49-F238E27FC236}">
                    <a16:creationId xmlns:a16="http://schemas.microsoft.com/office/drawing/2014/main" id="{431C3D1C-94A1-4310-821B-EF6084790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479383" y="39936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Graphic 32">
                <a:extLst>
                  <a:ext uri="{FF2B5EF4-FFF2-40B4-BE49-F238E27FC236}">
                    <a16:creationId xmlns:a16="http://schemas.microsoft.com/office/drawing/2014/main" id="{BB93DC46-9899-4DB5-92B7-B855A2B76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631783" y="41460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Graphic 32">
                <a:extLst>
                  <a:ext uri="{FF2B5EF4-FFF2-40B4-BE49-F238E27FC236}">
                    <a16:creationId xmlns:a16="http://schemas.microsoft.com/office/drawing/2014/main" id="{1A7FC9EC-B043-4EAB-85E9-CC6D94C83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3784183" y="42984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2A1EF9D-3D10-4407-A797-BED7B2BFC8DD}"/>
                </a:ext>
              </a:extLst>
            </p:cNvPr>
            <p:cNvSpPr txBox="1"/>
            <p:nvPr/>
          </p:nvSpPr>
          <p:spPr>
            <a:xfrm>
              <a:off x="6249569" y="5225445"/>
              <a:ext cx="9339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K8s Pods</a:t>
              </a:r>
              <a:endParaRPr lang="en-US" sz="1200" dirty="0"/>
            </a:p>
          </p:txBody>
        </p:sp>
      </p:grp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D5BC5E6A-9C69-44B7-9D12-6D46EBAD40B3}"/>
              </a:ext>
            </a:extLst>
          </p:cNvPr>
          <p:cNvCxnSpPr>
            <a:cxnSpLocks/>
          </p:cNvCxnSpPr>
          <p:nvPr/>
        </p:nvCxnSpPr>
        <p:spPr>
          <a:xfrm flipV="1">
            <a:off x="6651515" y="5647459"/>
            <a:ext cx="1" cy="184416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F4E8D0AD-71EE-4D9F-87B2-FA7A38371B41}"/>
              </a:ext>
            </a:extLst>
          </p:cNvPr>
          <p:cNvCxnSpPr>
            <a:cxnSpLocks/>
            <a:stCxn id="163" idx="3"/>
            <a:endCxn id="174" idx="1"/>
          </p:cNvCxnSpPr>
          <p:nvPr/>
        </p:nvCxnSpPr>
        <p:spPr>
          <a:xfrm flipV="1">
            <a:off x="5456471" y="5237367"/>
            <a:ext cx="737941" cy="7672"/>
          </a:xfrm>
          <a:prstGeom prst="straightConnector1">
            <a:avLst/>
          </a:prstGeom>
          <a:ln w="25400">
            <a:solidFill>
              <a:srgbClr val="FFFF00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8133035E-3EB5-4DA7-B88B-3AF12435C85E}"/>
              </a:ext>
            </a:extLst>
          </p:cNvPr>
          <p:cNvSpPr txBox="1"/>
          <p:nvPr/>
        </p:nvSpPr>
        <p:spPr>
          <a:xfrm flipH="1">
            <a:off x="4915034" y="4563006"/>
            <a:ext cx="151836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90%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0A8D689-7CD9-4B5B-B149-58E7BECCC317}"/>
              </a:ext>
            </a:extLst>
          </p:cNvPr>
          <p:cNvSpPr/>
          <p:nvPr/>
        </p:nvSpPr>
        <p:spPr>
          <a:xfrm flipH="1">
            <a:off x="499118" y="2794517"/>
            <a:ext cx="12001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Cluster-1</a:t>
            </a:r>
            <a:endParaRPr lang="en-US" sz="1400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BDB040A-B85B-4F28-9CA7-ADB345BC8094}"/>
              </a:ext>
            </a:extLst>
          </p:cNvPr>
          <p:cNvSpPr/>
          <p:nvPr/>
        </p:nvSpPr>
        <p:spPr>
          <a:xfrm flipH="1">
            <a:off x="485007" y="5429782"/>
            <a:ext cx="12001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Cluster-2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79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12" grpId="0"/>
      <p:bldP spid="114" grpId="0"/>
      <p:bldP spid="115" grpId="0" animBg="1"/>
      <p:bldP spid="120" grpId="0" animBg="1"/>
      <p:bldP spid="139" grpId="0" animBg="1"/>
      <p:bldP spid="139" grpId="1" animBg="1"/>
      <p:bldP spid="166" grpId="0"/>
      <p:bldP spid="168" grpId="0" animBg="1"/>
      <p:bldP spid="195" grpId="0"/>
    </p:bldLst>
  </p:timing>
</p:sld>
</file>

<file path=ppt/theme/theme1.xml><?xml version="1.0" encoding="utf-8"?>
<a:theme xmlns:a="http://schemas.openxmlformats.org/drawingml/2006/main" name="AWS">
  <a:themeElements>
    <a:clrScheme name="Custom 75">
      <a:dk1>
        <a:srgbClr val="000000"/>
      </a:dk1>
      <a:lt1>
        <a:srgbClr val="FFFFFF"/>
      </a:lt1>
      <a:dk2>
        <a:srgbClr val="424242"/>
      </a:dk2>
      <a:lt2>
        <a:srgbClr val="E7E6E6"/>
      </a:lt2>
      <a:accent1>
        <a:srgbClr val="EE7674"/>
      </a:accent1>
      <a:accent2>
        <a:srgbClr val="EB975C"/>
      </a:accent2>
      <a:accent3>
        <a:srgbClr val="D8B83E"/>
      </a:accent3>
      <a:accent4>
        <a:srgbClr val="77AD41"/>
      </a:accent4>
      <a:accent5>
        <a:srgbClr val="4E68E3"/>
      </a:accent5>
      <a:accent6>
        <a:srgbClr val="AA87F0"/>
      </a:accent6>
      <a:hlink>
        <a:srgbClr val="5DADFD"/>
      </a:hlink>
      <a:folHlink>
        <a:srgbClr val="5DADFD"/>
      </a:folHlink>
    </a:clrScheme>
    <a:fontScheme name="Custom 1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tIns="45720" rIns="4572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2_AWS-reInvent_Speaker_TEMPLATE_V2_SREdits.potx" id="{1A784183-7B56-4A55-B8A4-2CBCE62FD0F2}" vid="{13AAAB3D-DD32-4DE1-B483-65CCD27D4891}"/>
    </a:ext>
  </a:extLst>
</a:theme>
</file>

<file path=ppt/theme/theme2.xml><?xml version="1.0" encoding="utf-8"?>
<a:theme xmlns:a="http://schemas.openxmlformats.org/drawingml/2006/main" name="Office Theme">
  <a:themeElements>
    <a:clrScheme name="re:Inforce 2022b">
      <a:dk1>
        <a:srgbClr val="000000"/>
      </a:dk1>
      <a:lt1>
        <a:sysClr val="window" lastClr="FFFFFF"/>
      </a:lt1>
      <a:dk2>
        <a:srgbClr val="0000A3"/>
      </a:dk2>
      <a:lt2>
        <a:srgbClr val="F2F4F4"/>
      </a:lt2>
      <a:accent1>
        <a:srgbClr val="1ED35D"/>
      </a:accent1>
      <a:accent2>
        <a:srgbClr val="41B1E8"/>
      </a:accent2>
      <a:accent3>
        <a:srgbClr val="34FF82"/>
      </a:accent3>
      <a:accent4>
        <a:srgbClr val="A548D8"/>
      </a:accent4>
      <a:accent5>
        <a:srgbClr val="E50086"/>
      </a:accent5>
      <a:accent6>
        <a:srgbClr val="4B28E3"/>
      </a:accent6>
      <a:hlink>
        <a:srgbClr val="34FF82"/>
      </a:hlink>
      <a:folHlink>
        <a:srgbClr val="34FF82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:Inforce 2022b">
      <a:dk1>
        <a:srgbClr val="000000"/>
      </a:dk1>
      <a:lt1>
        <a:sysClr val="window" lastClr="FFFFFF"/>
      </a:lt1>
      <a:dk2>
        <a:srgbClr val="0000A3"/>
      </a:dk2>
      <a:lt2>
        <a:srgbClr val="F2F4F4"/>
      </a:lt2>
      <a:accent1>
        <a:srgbClr val="1ED35D"/>
      </a:accent1>
      <a:accent2>
        <a:srgbClr val="41B1E8"/>
      </a:accent2>
      <a:accent3>
        <a:srgbClr val="34FF82"/>
      </a:accent3>
      <a:accent4>
        <a:srgbClr val="A548D8"/>
      </a:accent4>
      <a:accent5>
        <a:srgbClr val="E50086"/>
      </a:accent5>
      <a:accent6>
        <a:srgbClr val="4B28E3"/>
      </a:accent6>
      <a:hlink>
        <a:srgbClr val="34FF82"/>
      </a:hlink>
      <a:folHlink>
        <a:srgbClr val="34FF82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AWS</Template>
  <TotalTime>19692</TotalTime>
  <Words>348</Words>
  <Application>Microsoft Office PowerPoint</Application>
  <PresentationFormat>Widescreen</PresentationFormat>
  <Paragraphs>119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Amazon Ember Display</vt:lpstr>
      <vt:lpstr>Wingdings</vt:lpstr>
      <vt:lpstr>Amazon Ember Mono</vt:lpstr>
      <vt:lpstr>Amazon Ember</vt:lpstr>
      <vt:lpstr>Arial</vt:lpstr>
      <vt:lpstr>Lucida Console</vt:lpstr>
      <vt:lpstr>Amazon Ember Heavy</vt:lpstr>
      <vt:lpstr>AWS</vt:lpstr>
      <vt:lpstr>How VPC Lattice relates to Kubernetes objects</vt:lpstr>
      <vt:lpstr>Single-cluster/VPC service-to-service communications</vt:lpstr>
      <vt:lpstr>Multiple clusters/VPCs service-to-service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Negus, Christopher</cp:lastModifiedBy>
  <cp:revision>248</cp:revision>
  <dcterms:created xsi:type="dcterms:W3CDTF">2022-10-05T14:21:39Z</dcterms:created>
  <dcterms:modified xsi:type="dcterms:W3CDTF">2023-03-14T16:42:45Z</dcterms:modified>
</cp:coreProperties>
</file>